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6">
  <p:sldMasterIdLst>
    <p:sldMasterId id="2147483648" r:id="rId1"/>
  </p:sldMasterIdLst>
  <p:sldIdLst>
    <p:sldId id="256" r:id="rId2"/>
    <p:sldId id="257" r:id="rId3"/>
    <p:sldId id="258" r:id="rId4"/>
    <p:sldId id="286" r:id="rId5"/>
    <p:sldId id="324" r:id="rId6"/>
    <p:sldId id="287" r:id="rId7"/>
    <p:sldId id="259" r:id="rId8"/>
    <p:sldId id="260" r:id="rId9"/>
    <p:sldId id="323" r:id="rId10"/>
    <p:sldId id="261" r:id="rId11"/>
    <p:sldId id="262" r:id="rId12"/>
    <p:sldId id="263" r:id="rId13"/>
    <p:sldId id="264" r:id="rId14"/>
    <p:sldId id="265" r:id="rId15"/>
    <p:sldId id="269" r:id="rId16"/>
    <p:sldId id="288" r:id="rId17"/>
    <p:sldId id="272" r:id="rId18"/>
    <p:sldId id="273" r:id="rId19"/>
    <p:sldId id="275" r:id="rId20"/>
    <p:sldId id="276" r:id="rId21"/>
    <p:sldId id="300" r:id="rId22"/>
    <p:sldId id="291" r:id="rId23"/>
    <p:sldId id="293" r:id="rId24"/>
    <p:sldId id="294" r:id="rId25"/>
    <p:sldId id="295" r:id="rId26"/>
    <p:sldId id="297" r:id="rId27"/>
    <p:sldId id="296" r:id="rId28"/>
    <p:sldId id="301" r:id="rId29"/>
    <p:sldId id="302" r:id="rId30"/>
    <p:sldId id="303" r:id="rId31"/>
    <p:sldId id="322" r:id="rId32"/>
    <p:sldId id="304" r:id="rId33"/>
    <p:sldId id="305" r:id="rId34"/>
    <p:sldId id="306" r:id="rId35"/>
    <p:sldId id="307" r:id="rId36"/>
    <p:sldId id="308" r:id="rId37"/>
    <p:sldId id="325" r:id="rId38"/>
    <p:sldId id="310" r:id="rId39"/>
    <p:sldId id="312" r:id="rId40"/>
    <p:sldId id="313" r:id="rId41"/>
    <p:sldId id="317" r:id="rId42"/>
    <p:sldId id="338" r:id="rId43"/>
    <p:sldId id="319" r:id="rId44"/>
    <p:sldId id="339" r:id="rId45"/>
    <p:sldId id="320" r:id="rId46"/>
    <p:sldId id="321" r:id="rId47"/>
    <p:sldId id="327" r:id="rId48"/>
    <p:sldId id="328" r:id="rId49"/>
    <p:sldId id="329" r:id="rId50"/>
    <p:sldId id="330" r:id="rId51"/>
    <p:sldId id="332" r:id="rId52"/>
    <p:sldId id="334" r:id="rId53"/>
    <p:sldId id="335" r:id="rId54"/>
    <p:sldId id="336" r:id="rId55"/>
    <p:sldId id="337" r:id="rId56"/>
    <p:sldId id="331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5224D"/>
    <a:srgbClr val="5E2D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-643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741" y="747451"/>
            <a:ext cx="8825658" cy="2677648"/>
          </a:xfrm>
        </p:spPr>
        <p:txBody>
          <a:bodyPr/>
          <a:lstStyle/>
          <a:p>
            <a:r>
              <a:rPr lang="en-US" b="1" dirty="0"/>
              <a:t>Seismic Design of Fatima Al Zahra Mosque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63227" y="4932609"/>
            <a:ext cx="3252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By:  </a:t>
            </a:r>
            <a:r>
              <a:rPr lang="en-US" sz="1600" dirty="0" err="1" smtClean="0">
                <a:solidFill>
                  <a:schemeClr val="bg1"/>
                </a:solidFill>
              </a:rPr>
              <a:t>Banan</a:t>
            </a:r>
            <a:r>
              <a:rPr lang="en-US" sz="1600" dirty="0" smtClean="0">
                <a:solidFill>
                  <a:schemeClr val="bg1"/>
                </a:solidFill>
              </a:rPr>
              <a:t> Majid Damrah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</a:t>
            </a:r>
            <a:r>
              <a:rPr lang="en-US" sz="1600" dirty="0" err="1" smtClean="0">
                <a:solidFill>
                  <a:schemeClr val="bg1"/>
                </a:solidFill>
              </a:rPr>
              <a:t>Refat</a:t>
            </a:r>
            <a:r>
              <a:rPr lang="en-US" sz="1600" dirty="0" smtClean="0">
                <a:solidFill>
                  <a:schemeClr val="bg1"/>
                </a:solidFill>
              </a:rPr>
              <a:t> Mustafa Dameh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        Mohammad </a:t>
            </a:r>
            <a:r>
              <a:rPr lang="en-US" sz="1600" dirty="0" err="1" smtClean="0">
                <a:solidFill>
                  <a:schemeClr val="bg1"/>
                </a:solidFill>
              </a:rPr>
              <a:t>Eyad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Hamad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741" y="4932609"/>
            <a:ext cx="390363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Supervisor Name :</a:t>
            </a:r>
          </a:p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en-US" sz="1600" dirty="0">
                <a:solidFill>
                  <a:schemeClr val="bg1"/>
                </a:solidFill>
              </a:rPr>
              <a:t>Dr. </a:t>
            </a:r>
            <a:r>
              <a:rPr lang="en-US" sz="1600" dirty="0" smtClean="0">
                <a:solidFill>
                  <a:schemeClr val="bg1"/>
                </a:solidFill>
              </a:rPr>
              <a:t>Mahmoud </a:t>
            </a:r>
            <a:r>
              <a:rPr lang="en-US" sz="1600" dirty="0" err="1" smtClean="0">
                <a:solidFill>
                  <a:schemeClr val="bg1"/>
                </a:solidFill>
              </a:rPr>
              <a:t>Dweikat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19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870636"/>
            <a:ext cx="8761413" cy="70696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ACI318 : American concrete </a:t>
            </a:r>
            <a:r>
              <a:rPr lang="en-US" sz="2800" dirty="0" smtClean="0"/>
              <a:t>institute.</a:t>
            </a:r>
          </a:p>
          <a:p>
            <a:r>
              <a:rPr lang="en-US" sz="2800" dirty="0" smtClean="0"/>
              <a:t>UBC97 : Uniform Building Code.</a:t>
            </a:r>
          </a:p>
          <a:p>
            <a:r>
              <a:rPr lang="en-US" sz="2800" dirty="0"/>
              <a:t>ASCE </a:t>
            </a:r>
            <a:r>
              <a:rPr lang="en-US" sz="2800" dirty="0" smtClean="0"/>
              <a:t>: American </a:t>
            </a:r>
            <a:r>
              <a:rPr lang="en-US" sz="2800" dirty="0"/>
              <a:t>Society of Civil </a:t>
            </a:r>
            <a:r>
              <a:rPr lang="en-US" sz="2800" dirty="0" smtClean="0"/>
              <a:t>Engineers.</a:t>
            </a:r>
            <a:endParaRPr lang="en-US" sz="2800" dirty="0"/>
          </a:p>
          <a:p>
            <a:r>
              <a:rPr lang="en-US" sz="2800" dirty="0" smtClean="0"/>
              <a:t>ASTM : American </a:t>
            </a:r>
            <a:r>
              <a:rPr lang="en-US" sz="2800" dirty="0"/>
              <a:t>Society for Testing and </a:t>
            </a:r>
            <a:r>
              <a:rPr lang="en-US" sz="2800" dirty="0" smtClean="0"/>
              <a:t>Materials.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54954" y="1444218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Codes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</a:rPr>
              <a:t>Specifications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320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61" y="2355401"/>
            <a:ext cx="3725391" cy="643417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Structural material: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154954" y="87063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4954" y="1444218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Martials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02451" y="3116449"/>
            <a:ext cx="301058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7902717"/>
              </p:ext>
            </p:extLst>
          </p:nvPr>
        </p:nvGraphicFramePr>
        <p:xfrm>
          <a:off x="69961" y="3390736"/>
          <a:ext cx="4251325" cy="1955800"/>
        </p:xfrm>
        <a:graphic>
          <a:graphicData uri="http://schemas.openxmlformats.org/drawingml/2006/table">
            <a:tbl>
              <a:tblPr firstRow="1" firstCol="1" bandRow="1"/>
              <a:tblGrid>
                <a:gridCol w="2237492"/>
                <a:gridCol w="2013833"/>
              </a:tblGrid>
              <a:tr h="5073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-114300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  <a:endParaRPr lang="en-US" sz="2000" b="1" dirty="0" smtClean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endParaRPr lang="en-US" sz="2000" b="1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Concrete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f’c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 MPa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</a:tr>
              <a:tr h="498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Steel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, (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 MPa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9166754"/>
                  </p:ext>
                </p:extLst>
              </p:nvPr>
            </p:nvGraphicFramePr>
            <p:xfrm>
              <a:off x="5454504" y="3165405"/>
              <a:ext cx="5171704" cy="356133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02109"/>
                    <a:gridCol w="2469595"/>
                  </a:tblGrid>
                  <a:tr h="69256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  <a:tab pos="466725" algn="l"/>
                              <a:tab pos="1001395" algn="ctr"/>
                            </a:tabLst>
                          </a:pP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Material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Unit weight (</a:t>
                          </a: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a:t>𝜸) </a:t>
                          </a: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in (</a:t>
                          </a:r>
                          <a:r>
                            <a:rPr lang="en-US" sz="20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kN</a:t>
                          </a: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Block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Masonry stones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Concrete mortar/Plastering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Aggregate / Fill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18 / 16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Tile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729166754"/>
                  </p:ext>
                </p:extLst>
              </p:nvPr>
            </p:nvGraphicFramePr>
            <p:xfrm>
              <a:off x="5454504" y="3165405"/>
              <a:ext cx="5171704" cy="36159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02109"/>
                    <a:gridCol w="2469595"/>
                  </a:tblGrid>
                  <a:tr h="8727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  <a:tab pos="466725" algn="l"/>
                              <a:tab pos="1001395" algn="ctr"/>
                            </a:tabLst>
                          </a:pP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Material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9606" t="-699" r="-493" b="-320979"/>
                          </a:stretch>
                        </a:blipFill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Block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Masonry stones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Concrete mortar/Plastering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Aggregate / Fill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18 / 16</a:t>
                          </a:r>
                          <a:endParaRPr lang="en-US" sz="200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4809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Tile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tabLst>
                              <a:tab pos="-114300" algn="l"/>
                            </a:tabLst>
                          </a:pPr>
                          <a:r>
                            <a:rPr lang="en-US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  <a:endParaRPr lang="en-US" sz="2000" dirty="0">
                            <a:solidFill>
                              <a:srgbClr val="2F5496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0DBF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5325029" y="2386323"/>
            <a:ext cx="5301179" cy="494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Non-Structural material.</a:t>
            </a:r>
          </a:p>
        </p:txBody>
      </p:sp>
    </p:spTree>
    <p:extLst>
      <p:ext uri="{BB962C8B-B14F-4D97-AF65-F5344CB8AC3E}">
        <p14:creationId xmlns:p14="http://schemas.microsoft.com/office/powerpoint/2010/main" xmlns="" val="11801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="1" dirty="0"/>
              <a:t>Dead Load : </a:t>
            </a:r>
            <a:r>
              <a:rPr lang="en-US" sz="2400" dirty="0"/>
              <a:t>consists of the own weight of the structural elements such as slabs, beams, columns, footings and shear walls</a:t>
            </a:r>
            <a:r>
              <a:rPr lang="en-US" sz="2400" dirty="0" smtClean="0"/>
              <a:t>.</a:t>
            </a:r>
          </a:p>
          <a:p>
            <a:r>
              <a:rPr lang="en-US" sz="2400" b="1" dirty="0"/>
              <a:t>Superimposed dead </a:t>
            </a:r>
            <a:r>
              <a:rPr lang="en-US" sz="2400" b="1" dirty="0" smtClean="0"/>
              <a:t>load </a:t>
            </a:r>
            <a:r>
              <a:rPr lang="en-US" sz="2400" dirty="0" smtClean="0"/>
              <a:t>: </a:t>
            </a:r>
            <a:r>
              <a:rPr lang="en-US" sz="2400" dirty="0"/>
              <a:t>consists of the weight of all non-structural elements such as the weight of tiles, weight of fill under the tiles, mortar, partitions .</a:t>
            </a:r>
          </a:p>
          <a:p>
            <a:pPr lvl="0"/>
            <a:endParaRPr lang="en-US" sz="3200" dirty="0"/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54954" y="124475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Loading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2754" y="5035125"/>
            <a:ext cx="3992451" cy="167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986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54954" y="124475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Loading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7893750"/>
                  </p:ext>
                </p:extLst>
              </p:nvPr>
            </p:nvGraphicFramePr>
            <p:xfrm>
              <a:off x="1838817" y="3024982"/>
              <a:ext cx="8438524" cy="20235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19262"/>
                    <a:gridCol w="4219262"/>
                  </a:tblGrid>
                  <a:tr h="674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Load</a:t>
                          </a:r>
                          <a:r>
                            <a:rPr lang="en-US" sz="2800" baseline="0" dirty="0" smtClean="0"/>
                            <a:t> type </a:t>
                          </a:r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Load value</a:t>
                          </a:r>
                          <a:endParaRPr lang="en-US" sz="2800" dirty="0"/>
                        </a:p>
                      </a:txBody>
                      <a:tcPr/>
                    </a:tc>
                  </a:tr>
                  <a:tr h="674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Live load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5 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2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674512"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2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Superimposed dead load </a:t>
                          </a:r>
                          <a:endParaRPr lang="en-US" sz="2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 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2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887893750"/>
                  </p:ext>
                </p:extLst>
              </p:nvPr>
            </p:nvGraphicFramePr>
            <p:xfrm>
              <a:off x="1838817" y="3024982"/>
              <a:ext cx="8438524" cy="20235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19262"/>
                    <a:gridCol w="4219262"/>
                  </a:tblGrid>
                  <a:tr h="674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Load</a:t>
                          </a:r>
                          <a:r>
                            <a:rPr lang="en-US" sz="2800" baseline="0" dirty="0" smtClean="0"/>
                            <a:t> type </a:t>
                          </a:r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Load value</a:t>
                          </a:r>
                          <a:endParaRPr lang="en-US" sz="2800" dirty="0"/>
                        </a:p>
                      </a:txBody>
                      <a:tcPr/>
                    </a:tc>
                  </a:tr>
                  <a:tr h="6745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Live load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89" t="-109009" r="-723" b="-101802"/>
                          </a:stretch>
                        </a:blipFill>
                      </a:tcPr>
                    </a:tc>
                  </a:tr>
                  <a:tr h="674512"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24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Superimposed dead load </a:t>
                          </a:r>
                          <a:endParaRPr lang="en-US" sz="24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89" t="-209009" r="-723" b="-180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26134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05" y="3433534"/>
            <a:ext cx="9272423" cy="706964"/>
          </a:xfrm>
        </p:spPr>
        <p:txBody>
          <a:bodyPr/>
          <a:lstStyle/>
          <a:p>
            <a:pPr algn="ctr"/>
            <a:r>
              <a:rPr lang="en-US" sz="8000" b="1" dirty="0">
                <a:solidFill>
                  <a:srgbClr val="5E2D5F"/>
                </a:solidFill>
              </a:rPr>
              <a:t>Preliminary 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354611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265" y="4058096"/>
            <a:ext cx="8825659" cy="34163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Case of loading.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Preliminary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4954" y="1244750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Design Alternatives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7850" y="2559215"/>
            <a:ext cx="4116733" cy="40280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Rectangle 1"/>
          <p:cNvSpPr/>
          <p:nvPr/>
        </p:nvSpPr>
        <p:spPr>
          <a:xfrm>
            <a:off x="430530" y="2319457"/>
            <a:ext cx="51015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prstClr val="black"/>
                </a:solidFill>
              </a:rPr>
              <a:t>In this project we use One way solid slab </a:t>
            </a:r>
          </a:p>
        </p:txBody>
      </p:sp>
    </p:spTree>
    <p:extLst>
      <p:ext uri="{BB962C8B-B14F-4D97-AF65-F5344CB8AC3E}">
        <p14:creationId xmlns:p14="http://schemas.microsoft.com/office/powerpoint/2010/main" xmlns="" val="33131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Static Design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5366189"/>
              </p:ext>
            </p:extLst>
          </p:nvPr>
        </p:nvGraphicFramePr>
        <p:xfrm>
          <a:off x="786130" y="2663190"/>
          <a:ext cx="9786620" cy="3280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3310"/>
                <a:gridCol w="4893310"/>
              </a:tblGrid>
              <a:tr h="822921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</a:t>
                      </a:r>
                      <a:r>
                        <a:rPr lang="en-US" baseline="0" dirty="0" smtClean="0"/>
                        <a:t> Element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</a:t>
                      </a:r>
                      <a:r>
                        <a:rPr lang="en-US" baseline="0" dirty="0" smtClean="0"/>
                        <a:t> (cm)</a:t>
                      </a:r>
                      <a:endParaRPr lang="en-US" dirty="0"/>
                    </a:p>
                  </a:txBody>
                  <a:tcPr/>
                </a:tc>
              </a:tr>
              <a:tr h="82292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Solid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Slab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thickness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82292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Column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50*50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81164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50*40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79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6213" y="3588081"/>
            <a:ext cx="10959922" cy="706964"/>
          </a:xfrm>
        </p:spPr>
        <p:txBody>
          <a:bodyPr/>
          <a:lstStyle/>
          <a:p>
            <a:pPr algn="ctr"/>
            <a:r>
              <a:rPr lang="en-US" sz="8000" b="1" dirty="0" smtClean="0">
                <a:solidFill>
                  <a:srgbClr val="5E2D5F"/>
                </a:solidFill>
              </a:rPr>
              <a:t>Modeling and Design</a:t>
            </a:r>
            <a:endParaRPr lang="en-US" sz="8000" b="1" dirty="0">
              <a:solidFill>
                <a:srgbClr val="5E2D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9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First Floor Modeling.</a:t>
            </a:r>
          </a:p>
          <a:p>
            <a:r>
              <a:rPr lang="en-US" sz="2800" dirty="0" smtClean="0"/>
              <a:t>Complete model.</a:t>
            </a:r>
          </a:p>
          <a:p>
            <a:r>
              <a:rPr lang="en-US" sz="2800" dirty="0" smtClean="0"/>
              <a:t>Analysis and Design.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7354" y="11260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smtClean="0"/>
              <a:t>Outline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40212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Compatibility check: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5773" y="3011106"/>
            <a:ext cx="4857115" cy="370522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Modeling and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1334854" y="1373704"/>
            <a:ext cx="27687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dirty="0" smtClean="0">
                <a:solidFill>
                  <a:schemeClr val="bg1"/>
                </a:solidFill>
              </a:rPr>
              <a:t>First Floor modeling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4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Introduction.</a:t>
            </a:r>
          </a:p>
          <a:p>
            <a:r>
              <a:rPr lang="en-US" sz="2800" dirty="0" smtClean="0"/>
              <a:t>Preliminary Design.</a:t>
            </a:r>
          </a:p>
          <a:p>
            <a:r>
              <a:rPr lang="en-US" sz="2800" dirty="0" smtClean="0"/>
              <a:t>Modeling and Design.</a:t>
            </a:r>
          </a:p>
          <a:p>
            <a:r>
              <a:rPr lang="en-US" sz="2800" dirty="0"/>
              <a:t>Dynamic Analysis for Seismic Loading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Seismic Design </a:t>
            </a:r>
            <a:r>
              <a:rPr lang="en-US" sz="2800" dirty="0" smtClean="0"/>
              <a:t>Checks.</a:t>
            </a:r>
          </a:p>
          <a:p>
            <a:r>
              <a:rPr lang="en-US" sz="2800" dirty="0"/>
              <a:t>Special Structural </a:t>
            </a:r>
            <a:r>
              <a:rPr lang="en-US" sz="2800" dirty="0" smtClean="0"/>
              <a:t>Elements.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1225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6576" y="1350258"/>
            <a:ext cx="27687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dirty="0" smtClean="0">
                <a:solidFill>
                  <a:schemeClr val="bg1"/>
                </a:solidFill>
              </a:rPr>
              <a:t>First Floor modeling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Modeling and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Equilibrium check: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Total dead load = </a:t>
            </a:r>
            <a:r>
              <a:rPr lang="en-US" dirty="0">
                <a:solidFill>
                  <a:srgbClr val="FF0000"/>
                </a:solidFill>
              </a:rPr>
              <a:t>1869.574 </a:t>
            </a:r>
            <a:r>
              <a:rPr lang="en-US" dirty="0" smtClean="0">
                <a:solidFill>
                  <a:srgbClr val="FF0000"/>
                </a:solidFill>
              </a:rPr>
              <a:t>kN.</a:t>
            </a:r>
          </a:p>
          <a:p>
            <a:r>
              <a:rPr lang="en-US" dirty="0" smtClean="0"/>
              <a:t>Total live load = </a:t>
            </a:r>
            <a:r>
              <a:rPr lang="en-US" dirty="0">
                <a:solidFill>
                  <a:srgbClr val="FF0000"/>
                </a:solidFill>
              </a:rPr>
              <a:t>1189.524 kN.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Total SID load = </a:t>
            </a:r>
            <a:r>
              <a:rPr lang="en-US" dirty="0">
                <a:solidFill>
                  <a:srgbClr val="FF0000"/>
                </a:solidFill>
              </a:rPr>
              <a:t>1189.524 kN.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745" y="3250267"/>
            <a:ext cx="10792334" cy="139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81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Mass Participation Ratio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790" y="2360294"/>
            <a:ext cx="10732770" cy="433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591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9498" y="1347190"/>
            <a:ext cx="42082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dirty="0" smtClean="0">
                <a:solidFill>
                  <a:schemeClr val="bg1"/>
                </a:solidFill>
              </a:rPr>
              <a:t>Complete structure modeling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Modeling and Design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صورة 9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061" y="2263401"/>
            <a:ext cx="5159508" cy="459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49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261" y="1231576"/>
            <a:ext cx="8761413" cy="706964"/>
          </a:xfrm>
        </p:spPr>
        <p:txBody>
          <a:bodyPr/>
          <a:lstStyle/>
          <a:p>
            <a:pPr lvl="0"/>
            <a:r>
              <a:rPr lang="en-US" alt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Modifiers for slab, beams and columns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61170392"/>
              </p:ext>
            </p:extLst>
          </p:nvPr>
        </p:nvGraphicFramePr>
        <p:xfrm>
          <a:off x="1647666" y="2916448"/>
          <a:ext cx="6239032" cy="754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1150"/>
                <a:gridCol w="1101829"/>
                <a:gridCol w="1101829"/>
                <a:gridCol w="922524"/>
                <a:gridCol w="1086498"/>
                <a:gridCol w="845202"/>
              </a:tblGrid>
              <a:tr h="5085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Torsional constant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Axial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8370125"/>
              </p:ext>
            </p:extLst>
          </p:nvPr>
        </p:nvGraphicFramePr>
        <p:xfrm>
          <a:off x="1647666" y="4184015"/>
          <a:ext cx="6159023" cy="2319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8110"/>
                <a:gridCol w="1288448"/>
                <a:gridCol w="1288448"/>
                <a:gridCol w="1225351"/>
                <a:gridCol w="968666"/>
              </a:tblGrid>
              <a:tr h="773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 about 3 axis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 about 2 axis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Torsional constant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Axial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Main Beams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0.35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73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Secondary Beams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66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732155" algn="ctr"/>
                        </a:tabLst>
                      </a:pPr>
                      <a:r>
                        <a:rPr lang="en-US" sz="11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47666" y="2270117"/>
            <a:ext cx="71080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1838" algn="ctr"/>
              </a:tabLst>
            </a:pPr>
            <a:r>
              <a:rPr kumimoji="0" lang="en-US" altLang="en-US" b="1" i="0" u="none" strike="noStrike" cap="none" normalizeH="0" baseline="0" dirty="0" smtClean="0" bmk="">
                <a:ln>
                  <a:noFill/>
                </a:ln>
                <a:solidFill>
                  <a:srgbClr val="5B9BD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Slab modifiers</a:t>
            </a:r>
            <a:endParaRPr kumimoji="0" lang="en-US" altLang="en-US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1838" algn="ctr"/>
              </a:tabLst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3050" y="3742722"/>
            <a:ext cx="486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31838" algn="ctr"/>
              </a:tabLst>
            </a:pPr>
            <a:r>
              <a:rPr lang="en-US" altLang="en-US" b="1" dirty="0" smtClean="0" bmk="_Toc437522261">
                <a:solidFill>
                  <a:srgbClr val="5B9BD5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Beams </a:t>
            </a:r>
            <a:r>
              <a:rPr lang="en-US" altLang="en-US" b="1" dirty="0" bmk="_Toc437522261">
                <a:solidFill>
                  <a:srgbClr val="5B9BD5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Columns modifiers</a:t>
            </a:r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gray">
          <a:xfrm>
            <a:off x="1330800" y="59349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Modeling and Design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06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970" y="1231576"/>
            <a:ext cx="8761413" cy="706964"/>
          </a:xfrm>
        </p:spPr>
        <p:txBody>
          <a:bodyPr/>
          <a:lstStyle/>
          <a:p>
            <a:r>
              <a:rPr lang="en-US" sz="2800" dirty="0"/>
              <a:t>Maximum deflection by ACI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720" y="2462212"/>
            <a:ext cx="8064611" cy="22355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/>
              <p:nvPr/>
            </p:nvSpPr>
            <p:spPr>
              <a:xfrm>
                <a:off x="807720" y="4697730"/>
                <a:ext cx="8199120" cy="15894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Maximum span length in the project = 5.92m, take it 6.00m then,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Maximum allowed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0167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16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Maximum deflection by SAP2000 = 10.5mm&lt;16.7mm then OK.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20" y="4697730"/>
                <a:ext cx="8199120" cy="1589474"/>
              </a:xfrm>
              <a:prstGeom prst="rect">
                <a:avLst/>
              </a:prstGeom>
              <a:blipFill rotWithShape="0">
                <a:blip r:embed="rId3"/>
                <a:stretch>
                  <a:fillRect l="-669" t="-1154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>
            <a:spLocks/>
          </p:cNvSpPr>
          <p:nvPr/>
        </p:nvSpPr>
        <p:spPr bwMode="gray">
          <a:xfrm>
            <a:off x="1213569" y="71072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Modeling and Design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93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831" y="621976"/>
            <a:ext cx="8761413" cy="706964"/>
          </a:xfrm>
        </p:spPr>
        <p:txBody>
          <a:bodyPr/>
          <a:lstStyle/>
          <a:p>
            <a:r>
              <a:rPr lang="en-US" dirty="0" smtClean="0"/>
              <a:t>Dynamic Analysis for Seismic Loading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678612" y="2069783"/>
            <a:ext cx="4842828" cy="4696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50419" y="2581394"/>
            <a:ext cx="581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Z= </a:t>
            </a: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seismic zone factor, for </a:t>
            </a:r>
            <a:r>
              <a:rPr lang="en-US" dirty="0" err="1">
                <a:latin typeface="Times New Roman" panose="02020603050405020304" pitchFamily="18" charset="0"/>
                <a:ea typeface="Arial Unicode MS" panose="020B0604020202020204" pitchFamily="34" charset="-128"/>
              </a:rPr>
              <a:t>Tulkarm</a:t>
            </a: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 city (Zone 2A); </a:t>
            </a:r>
            <a:r>
              <a:rPr lang="en-US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Z= 0.15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7670" y="3352238"/>
            <a:ext cx="6096000" cy="21318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I= importance factor. From Table 16K (UBC 97), for occupancies used for  Mosque</a:t>
            </a:r>
            <a:r>
              <a:rPr lang="en-U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  I= 1.25 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R= numerical coefficient representative of the inherent over strength and global ductility capacity of lateral - force- resisting systems, then in this project (frame structural system provided by braced frames)  use  </a:t>
            </a:r>
            <a:r>
              <a:rPr lang="en-U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R= 5.5 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178400" y="1149515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6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Main factors according to UBC 97 code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1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231" y="1184683"/>
            <a:ext cx="9303496" cy="706964"/>
          </a:xfrm>
        </p:spPr>
        <p:txBody>
          <a:bodyPr/>
          <a:lstStyle/>
          <a:p>
            <a:r>
              <a:rPr lang="en-US" sz="2600" dirty="0"/>
              <a:t>Ground response coefficients, Ca &amp; </a:t>
            </a:r>
            <a:r>
              <a:rPr lang="en-US" sz="2600" dirty="0" err="1"/>
              <a:t>Cv</a:t>
            </a:r>
            <a:endParaRPr lang="en-US" sz="2600" dirty="0"/>
          </a:p>
        </p:txBody>
      </p:sp>
      <p:pic>
        <p:nvPicPr>
          <p:cNvPr id="3" name="صورة 20" descr="Cv Ca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274820" y="2366782"/>
            <a:ext cx="766953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327660" y="2366782"/>
            <a:ext cx="3787140" cy="22601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34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Soil is rock so soil profile type SB from Table16-J (UBC 97)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Ca= acceleration seismic coefficient, from Table 16-Q (UBC 97)</a:t>
            </a:r>
            <a:r>
              <a:rPr lang="en-U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Ca=0.15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Cv</a:t>
            </a:r>
            <a:r>
              <a:rPr lang="en-US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= velocity seismic coefficient, from Table 16-R (UBC 97)</a:t>
            </a:r>
            <a:r>
              <a:rPr lang="en-US" b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Cv</a:t>
            </a:r>
            <a:r>
              <a:rPr lang="en-U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=0.15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gray">
          <a:xfrm>
            <a:off x="990831" y="621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Dynamic Analysis for Seismic Loading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12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Spectrum</a:t>
            </a:r>
            <a:endParaRPr lang="en-US" dirty="0"/>
          </a:p>
        </p:txBody>
      </p:sp>
      <p:pic>
        <p:nvPicPr>
          <p:cNvPr id="4" name="صورة 3" descr="respon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096" y="2285016"/>
            <a:ext cx="4906366" cy="457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Spectrum</a:t>
            </a:r>
            <a:endParaRPr lang="en-US" dirty="0"/>
          </a:p>
        </p:txBody>
      </p:sp>
      <p:pic>
        <p:nvPicPr>
          <p:cNvPr id="9" name="صورة 8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875" y="2274442"/>
            <a:ext cx="4849093" cy="458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Spectrum</a:t>
            </a:r>
            <a:endParaRPr lang="en-US" dirty="0"/>
          </a:p>
        </p:txBody>
      </p:sp>
      <p:pic>
        <p:nvPicPr>
          <p:cNvPr id="5" name="صورة 4" descr="load cas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994" y="2296317"/>
            <a:ext cx="8966898" cy="456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018" y="896248"/>
            <a:ext cx="8761413" cy="706964"/>
          </a:xfrm>
        </p:spPr>
        <p:txBody>
          <a:bodyPr/>
          <a:lstStyle/>
          <a:p>
            <a:r>
              <a:rPr lang="en-US" sz="4400" dirty="0" smtClean="0"/>
              <a:t>Introduction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Project Description.</a:t>
            </a:r>
          </a:p>
          <a:p>
            <a:r>
              <a:rPr lang="en-US" sz="2800" dirty="0" smtClean="0"/>
              <a:t>Codes and Specifications.</a:t>
            </a:r>
          </a:p>
          <a:p>
            <a:r>
              <a:rPr lang="en-US" sz="2800" dirty="0" smtClean="0"/>
              <a:t>Materials.</a:t>
            </a:r>
          </a:p>
          <a:p>
            <a:r>
              <a:rPr lang="en-US" sz="2800" dirty="0" smtClean="0"/>
              <a:t>Loading.</a:t>
            </a:r>
          </a:p>
        </p:txBody>
      </p:sp>
    </p:spTree>
    <p:extLst>
      <p:ext uri="{BB962C8B-B14F-4D97-AF65-F5344CB8AC3E}">
        <p14:creationId xmlns:p14="http://schemas.microsoft.com/office/powerpoint/2010/main" xmlns="" val="133577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Base Shear Check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312984" y="1360530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Define Mass source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صورة 6" descr="mass sour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146" y="2269657"/>
            <a:ext cx="3972516" cy="458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Spectrum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7209" y="2276510"/>
            <a:ext cx="6614047" cy="458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67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Base Shear Check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312984" y="1360530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Total Base Shear in X &amp; Y directions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صورة 4" descr="V sap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6880" y="2306781"/>
            <a:ext cx="12165120" cy="735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Base Shear Check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312984" y="1360530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Equivalent Static Method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6074" y="2272027"/>
            <a:ext cx="1587095" cy="1022158"/>
          </a:xfrm>
          <a:prstGeom prst="rect">
            <a:avLst/>
          </a:prstGeom>
        </p:spPr>
      </p:pic>
      <p:pic>
        <p:nvPicPr>
          <p:cNvPr id="9" name="صورة 8" descr="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236" y="3265700"/>
            <a:ext cx="7452346" cy="661530"/>
          </a:xfrm>
          <a:prstGeom prst="rect">
            <a:avLst/>
          </a:prstGeom>
        </p:spPr>
      </p:pic>
      <p:pic>
        <p:nvPicPr>
          <p:cNvPr id="10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9865" y="5059553"/>
            <a:ext cx="2003273" cy="966109"/>
          </a:xfrm>
          <a:prstGeom prst="rect">
            <a:avLst/>
          </a:prstGeom>
        </p:spPr>
      </p:pic>
      <p:pic>
        <p:nvPicPr>
          <p:cNvPr id="11" name="صورة 10" descr="vmax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5139" y="4390280"/>
            <a:ext cx="1065070" cy="46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Base Shear Check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312984" y="1360530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Equivalent Static Method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صورة 12" descr="vmax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417" y="2266939"/>
            <a:ext cx="5350568" cy="445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 Drift Check</a:t>
            </a:r>
            <a:endParaRPr lang="en-US" dirty="0"/>
          </a:p>
        </p:txBody>
      </p:sp>
      <p:pic>
        <p:nvPicPr>
          <p:cNvPr id="8" name="صورة 7" descr="later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473" y="2537104"/>
            <a:ext cx="7236879" cy="337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98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&amp;Checks</a:t>
            </a:r>
            <a:endParaRPr lang="ar-SA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14400" y="2462497"/>
            <a:ext cx="6553200" cy="26135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/>
              <a:t>• 1- Slab design.</a:t>
            </a:r>
          </a:p>
          <a:p>
            <a:pPr lvl="0">
              <a:spcBef>
                <a:spcPct val="0"/>
              </a:spcBef>
            </a:pPr>
            <a:endParaRPr lang="en-US" sz="2800" dirty="0" smtClean="0"/>
          </a:p>
          <a:p>
            <a:pPr lvl="0">
              <a:spcBef>
                <a:spcPct val="0"/>
              </a:spcBef>
            </a:pPr>
            <a:r>
              <a:rPr lang="en-US" sz="2800" dirty="0" smtClean="0"/>
              <a:t>• 2- Beams design.</a:t>
            </a:r>
          </a:p>
          <a:p>
            <a:pPr lvl="0">
              <a:spcBef>
                <a:spcPct val="0"/>
              </a:spcBef>
            </a:pPr>
            <a:endParaRPr lang="en-US" sz="2800" dirty="0" smtClean="0"/>
          </a:p>
          <a:p>
            <a:pPr lvl="0">
              <a:spcBef>
                <a:spcPct val="0"/>
              </a:spcBef>
            </a:pPr>
            <a:r>
              <a:rPr lang="en-US" sz="2800" dirty="0" smtClean="0"/>
              <a:t>• 3- Columns design.</a:t>
            </a: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Slab Design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14400" y="2462497"/>
            <a:ext cx="6553200" cy="33755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One way solid slab.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shear capacity.</a:t>
            </a:r>
          </a:p>
          <a:p>
            <a:pPr>
              <a:spcBef>
                <a:spcPct val="0"/>
              </a:spcBef>
            </a:pPr>
            <a:r>
              <a:rPr lang="ar-SA" sz="2400" dirty="0"/>
              <a:t>•</a:t>
            </a:r>
            <a:r>
              <a:rPr lang="en-US" sz="2400" dirty="0"/>
              <a:t> Dimensions are the </a:t>
            </a:r>
            <a:r>
              <a:rPr lang="en-US" sz="2400" dirty="0" smtClean="0"/>
              <a:t>same.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max positive and negative moment.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ρ.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As and compare with minimum As.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Choose a suitable reinforcement &amp; check for spacing.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Slab Design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14400" y="2462497"/>
            <a:ext cx="6248400" cy="644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latin typeface="+mj-lt"/>
                <a:ea typeface="+mj-ea"/>
                <a:cs typeface="+mj-cs"/>
              </a:rPr>
              <a:t>From SAP we find the maximum moment on the slab=40.47kN.m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4" name="صورة 13" descr="slab momen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236212" y="2336284"/>
            <a:ext cx="3955788" cy="3806608"/>
          </a:xfrm>
          <a:prstGeom prst="rect">
            <a:avLst/>
          </a:prstGeom>
        </p:spPr>
      </p:pic>
      <p:pic>
        <p:nvPicPr>
          <p:cNvPr id="16" name="صورة 15" descr="slab sec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338" y="3278446"/>
            <a:ext cx="4727447" cy="2325185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 bwMode="gray">
          <a:xfrm>
            <a:off x="2414956" y="5616006"/>
            <a:ext cx="4607168" cy="644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latin typeface="+mj-lt"/>
                <a:ea typeface="+mj-ea"/>
                <a:cs typeface="+mj-cs"/>
              </a:rPr>
              <a:t>Typical cross section in slab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Beam Design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26123" y="2181143"/>
            <a:ext cx="10949354" cy="94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latin typeface="+mj-lt"/>
                <a:ea typeface="+mj-ea"/>
                <a:cs typeface="+mj-cs"/>
              </a:rPr>
              <a:t>After making design all of the beams are gives green color that’s indicate there is no error as shown in the figures below.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" name="صورة 10" descr="beam2 - Copy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70738"/>
            <a:ext cx="4396154" cy="3587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 descr="beam1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437184" y="3270738"/>
            <a:ext cx="4226170" cy="3587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14" descr="beam3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8528540" y="3270738"/>
            <a:ext cx="3874476" cy="3587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EBEBEB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26354" y="2254548"/>
            <a:ext cx="10214263" cy="3876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450"/>
              </a:spcAft>
              <a:tabLst>
                <a:tab pos="-114300" algn="l"/>
                <a:tab pos="-57150" algn="l"/>
              </a:tabLst>
            </a:pPr>
            <a:r>
              <a:rPr lang="en-US" sz="2800" b="1" dirty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/>
              <a:t>Abstract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450"/>
              </a:spcAft>
              <a:tabLst>
                <a:tab pos="-114300" algn="l"/>
                <a:tab pos="-57150" algn="l"/>
              </a:tabLst>
            </a:pP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Fatima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</a:rPr>
              <a:t>Al Zahra mosque is an old prominent landmark in 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</a:rPr>
              <a:t>Qaffen-Tulkarm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</a:rPr>
              <a:t> City where engineering offices do not design for seismic loads</a:t>
            </a: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tabLst>
                <a:tab pos="-114300" algn="l"/>
              </a:tabLst>
            </a:pP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mosque, consists of a ground floor and a first floor with a total area of 476m</a:t>
            </a:r>
            <a:r>
              <a:rPr lang="en-US" sz="26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(238m</a:t>
            </a:r>
            <a:r>
              <a:rPr lang="en-US" sz="26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each</a:t>
            </a:r>
            <a:r>
              <a:rPr lang="en-US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lnSpc>
                <a:spcPct val="115000"/>
              </a:lnSpc>
              <a:tabLst>
                <a:tab pos="-114300" algn="l"/>
              </a:tabLst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seismic design UBC 97 code will be used. The difference between the gravity design and seismic design will be shown in Details.</a:t>
            </a:r>
          </a:p>
          <a:p>
            <a:pPr algn="just">
              <a:lnSpc>
                <a:spcPct val="115000"/>
              </a:lnSpc>
              <a:tabLst>
                <a:tab pos="-114300" algn="l"/>
              </a:tabLst>
            </a:pP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64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Beam Design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6" name="Title 1"/>
          <p:cNvSpPr txBox="1">
            <a:spLocks/>
          </p:cNvSpPr>
          <p:nvPr/>
        </p:nvSpPr>
        <p:spPr bwMode="gray">
          <a:xfrm>
            <a:off x="914400" y="2414954"/>
            <a:ext cx="5838092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Design for Bending moment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Take moment from SAP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𝜌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for 𝜌 min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area of steel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Design for Shear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Take Vu from SAP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</a:t>
            </a:r>
            <a:r>
              <a:rPr lang="en-US" sz="2400" dirty="0" err="1" smtClean="0"/>
              <a:t>Vc</a:t>
            </a:r>
            <a:r>
              <a:rPr lang="en-US" sz="2400" dirty="0" smtClean="0"/>
              <a:t> and check for need of steel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spacing</a:t>
            </a:r>
          </a:p>
          <a:p>
            <a:pPr lvl="0">
              <a:spcBef>
                <a:spcPct val="0"/>
              </a:spcBef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Beam Design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4" name="صورة 13" descr="beam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278" y="2271329"/>
            <a:ext cx="4033813" cy="4586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Beam Design</a:t>
            </a:r>
            <a:endParaRPr kumimoji="0" lang="en-US" sz="22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" name="Title 1"/>
          <p:cNvSpPr txBox="1">
            <a:spLocks/>
          </p:cNvSpPr>
          <p:nvPr/>
        </p:nvSpPr>
        <p:spPr bwMode="gray">
          <a:xfrm>
            <a:off x="867507" y="2426678"/>
            <a:ext cx="2766647" cy="726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000" b="1" dirty="0" smtClean="0"/>
              <a:t>SAP Result</a:t>
            </a:r>
          </a:p>
          <a:p>
            <a:pPr lvl="0">
              <a:spcBef>
                <a:spcPct val="0"/>
              </a:spcBef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صورة 10" descr="be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03" y="3061708"/>
            <a:ext cx="10672223" cy="2166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Column Design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14400" y="2462498"/>
            <a:ext cx="7186246" cy="2379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SWAY–NON SWAY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SLENDERNESS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SAP results using interaction diagrams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As and suitable reinforcement</a:t>
            </a:r>
          </a:p>
          <a:p>
            <a:pPr lvl="0">
              <a:spcBef>
                <a:spcPct val="0"/>
              </a:spcBef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Column Design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" name="Picture 2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25107" y="2286001"/>
            <a:ext cx="6635261" cy="4572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gray">
          <a:xfrm>
            <a:off x="914400" y="2462497"/>
            <a:ext cx="7186246" cy="74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Interaction Diagram</a:t>
            </a:r>
          </a:p>
          <a:p>
            <a:pPr lvl="0">
              <a:spcBef>
                <a:spcPct val="0"/>
              </a:spcBef>
            </a:pPr>
            <a:endParaRPr kumimoji="0" lang="en-US" sz="2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Column Design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" name="صورة 6" descr="col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215" y="1582081"/>
            <a:ext cx="5213017" cy="5275920"/>
          </a:xfrm>
          <a:prstGeom prst="rect">
            <a:avLst/>
          </a:prstGeom>
        </p:spPr>
      </p:pic>
      <p:pic>
        <p:nvPicPr>
          <p:cNvPr id="8" name="صورة 7" descr="cool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54" y="2336922"/>
            <a:ext cx="5738205" cy="1297232"/>
          </a:xfrm>
          <a:prstGeom prst="rect">
            <a:avLst/>
          </a:prstGeom>
        </p:spPr>
      </p:pic>
      <p:pic>
        <p:nvPicPr>
          <p:cNvPr id="10" name="صورة 9" descr="c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104" y="3669323"/>
            <a:ext cx="2594337" cy="302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914400" y="2462497"/>
            <a:ext cx="6553200" cy="26135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/>
              <a:t>1- Footing Design.</a:t>
            </a:r>
          </a:p>
          <a:p>
            <a:pPr lvl="0">
              <a:spcBef>
                <a:spcPct val="0"/>
              </a:spcBef>
            </a:pPr>
            <a:endParaRPr lang="en-US" sz="2800" dirty="0" smtClean="0"/>
          </a:p>
          <a:p>
            <a:pPr lvl="0">
              <a:spcBef>
                <a:spcPct val="0"/>
              </a:spcBef>
            </a:pPr>
            <a:r>
              <a:rPr lang="en-US" sz="2800" dirty="0" smtClean="0"/>
              <a:t>2- Stairway Design.</a:t>
            </a:r>
          </a:p>
          <a:p>
            <a:pPr lvl="0">
              <a:spcBef>
                <a:spcPct val="0"/>
              </a:spcBef>
            </a:pPr>
            <a:endParaRPr lang="en-US" sz="2800" dirty="0" smtClean="0"/>
          </a:p>
          <a:p>
            <a:pPr lvl="0">
              <a:spcBef>
                <a:spcPct val="0"/>
              </a:spcBef>
            </a:pPr>
            <a:r>
              <a:rPr lang="en-US" sz="2800" dirty="0" smtClean="0"/>
              <a:t>3- The Dome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Footing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gray">
          <a:xfrm>
            <a:off x="926123" y="2215662"/>
            <a:ext cx="9929446" cy="3669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800" dirty="0" smtClean="0"/>
              <a:t>•</a:t>
            </a:r>
            <a:r>
              <a:rPr lang="en-US" sz="2800" dirty="0" smtClean="0"/>
              <a:t> Specify the suitable type of footing.</a:t>
            </a:r>
          </a:p>
          <a:p>
            <a:pPr lvl="0">
              <a:spcBef>
                <a:spcPct val="0"/>
              </a:spcBef>
            </a:pPr>
            <a:r>
              <a:rPr lang="ar-SA" sz="2800" dirty="0" smtClean="0"/>
              <a:t>•</a:t>
            </a:r>
            <a:r>
              <a:rPr lang="en-US" sz="2800" dirty="0" smtClean="0"/>
              <a:t> Take P</a:t>
            </a:r>
            <a:r>
              <a:rPr lang="en-US" sz="2800" b="1" baseline="-25000" dirty="0" smtClean="0"/>
              <a:t>service</a:t>
            </a:r>
            <a:r>
              <a:rPr lang="en-US" sz="2800" dirty="0" smtClean="0"/>
              <a:t> from SAP then determine the dimensions of footing.(                )</a:t>
            </a:r>
            <a:endParaRPr lang="en-US" sz="2800" b="1" dirty="0" smtClean="0"/>
          </a:p>
          <a:p>
            <a:pPr lvl="0">
              <a:spcBef>
                <a:spcPct val="0"/>
              </a:spcBef>
            </a:pPr>
            <a:r>
              <a:rPr lang="ar-SA" sz="2800" dirty="0" smtClean="0"/>
              <a:t>•</a:t>
            </a:r>
            <a:r>
              <a:rPr lang="en-US" sz="2800" dirty="0" smtClean="0"/>
              <a:t> Take P</a:t>
            </a:r>
            <a:r>
              <a:rPr lang="en-US" sz="2800" b="1" baseline="-25000" dirty="0" smtClean="0"/>
              <a:t>ultimate </a:t>
            </a:r>
            <a:r>
              <a:rPr lang="en-US" sz="2800" dirty="0" smtClean="0"/>
              <a:t>from SAP then calculate the thickness of the footing based on punching shear and wide beam shear.</a:t>
            </a:r>
          </a:p>
          <a:p>
            <a:pPr lvl="0">
              <a:spcBef>
                <a:spcPct val="0"/>
              </a:spcBef>
            </a:pPr>
            <a:r>
              <a:rPr lang="ar-SA" sz="2800" dirty="0" smtClean="0"/>
              <a:t>•</a:t>
            </a:r>
            <a:r>
              <a:rPr lang="en-US" sz="2800" dirty="0" smtClean="0"/>
              <a:t> Find Moment and As.</a:t>
            </a:r>
          </a:p>
        </p:txBody>
      </p:sp>
      <p:pic>
        <p:nvPicPr>
          <p:cNvPr id="10" name="صورة 9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924" y="3441294"/>
            <a:ext cx="1590568" cy="450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Footing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صورة 8" descr="foot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177" y="1585081"/>
            <a:ext cx="4975191" cy="527291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gray">
          <a:xfrm>
            <a:off x="926123" y="2215662"/>
            <a:ext cx="5416062" cy="33996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800" dirty="0" smtClean="0"/>
              <a:t>•</a:t>
            </a:r>
            <a:r>
              <a:rPr lang="en-US" sz="2800" dirty="0" smtClean="0"/>
              <a:t> The type of footings is square single footing and we have three type of dimensions: </a:t>
            </a:r>
          </a:p>
          <a:p>
            <a:pPr lvl="0">
              <a:spcBef>
                <a:spcPct val="0"/>
              </a:spcBef>
            </a:pPr>
            <a:r>
              <a:rPr lang="en-US" sz="2800" dirty="0" smtClean="0"/>
              <a:t> 1- Footing F1: 1.6x1.6 m</a:t>
            </a:r>
          </a:p>
          <a:p>
            <a:pPr lvl="0">
              <a:spcBef>
                <a:spcPct val="0"/>
              </a:spcBef>
            </a:pPr>
            <a:r>
              <a:rPr lang="en-US" sz="2800" dirty="0" smtClean="0"/>
              <a:t> 2- Footing F2: 1.4x1.4 m</a:t>
            </a:r>
          </a:p>
          <a:p>
            <a:pPr>
              <a:spcBef>
                <a:spcPct val="0"/>
              </a:spcBef>
            </a:pPr>
            <a:r>
              <a:rPr lang="en-US" sz="2800" dirty="0" smtClean="0"/>
              <a:t> 2- Footing F3: 1.2x1.2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Footing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صورة 9" descr="footing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8" y="2649037"/>
            <a:ext cx="12093212" cy="3200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00816"/>
            <a:ext cx="8761413" cy="706964"/>
          </a:xfrm>
        </p:spPr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168685" y="3012815"/>
          <a:ext cx="7496464" cy="2499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7194"/>
                <a:gridCol w="2296254"/>
                <a:gridCol w="2023016"/>
              </a:tblGrid>
              <a:tr h="1245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 dirty="0">
                          <a:effectLst/>
                        </a:rPr>
                        <a:t>Floor</a:t>
                      </a:r>
                      <a:endParaRPr lang="en-US" sz="25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>
                          <a:effectLst/>
                        </a:rPr>
                        <a:t>Area (m</a:t>
                      </a:r>
                      <a:r>
                        <a:rPr lang="en-US" sz="2700" baseline="30000">
                          <a:effectLst/>
                        </a:rPr>
                        <a:t>2</a:t>
                      </a:r>
                      <a:r>
                        <a:rPr lang="en-US" sz="2700">
                          <a:effectLst/>
                        </a:rPr>
                        <a:t>)</a:t>
                      </a:r>
                      <a:endParaRPr lang="en-US" sz="25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>
                          <a:effectLst/>
                        </a:rPr>
                        <a:t>Height(m)</a:t>
                      </a:r>
                      <a:endParaRPr lang="en-US" sz="25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</a:tr>
              <a:tr h="627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>
                          <a:effectLst/>
                        </a:rPr>
                        <a:t>Ground</a:t>
                      </a:r>
                      <a:endParaRPr lang="en-US" sz="25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 dirty="0" smtClean="0">
                          <a:effectLst/>
                        </a:rPr>
                        <a:t>238</a:t>
                      </a:r>
                      <a:endParaRPr lang="en-US" sz="25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 dirty="0" smtClean="0">
                          <a:effectLst/>
                        </a:rPr>
                        <a:t>4.2</a:t>
                      </a:r>
                      <a:endParaRPr lang="en-US" sz="25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</a:tr>
              <a:tr h="627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>
                          <a:effectLst/>
                        </a:rPr>
                        <a:t>First</a:t>
                      </a:r>
                      <a:endParaRPr lang="en-US" sz="25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 dirty="0" smtClean="0">
                          <a:effectLst/>
                        </a:rPr>
                        <a:t>238</a:t>
                      </a:r>
                      <a:endParaRPr lang="en-US" sz="25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0" algn="l"/>
                        </a:tabLst>
                      </a:pPr>
                      <a:r>
                        <a:rPr lang="en-US" sz="2700" dirty="0" smtClean="0">
                          <a:effectLst/>
                        </a:rPr>
                        <a:t>4.2</a:t>
                      </a:r>
                      <a:endParaRPr lang="en-US" sz="25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5649" marR="155649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54954" y="1369193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Project </a:t>
            </a:r>
            <a:r>
              <a:rPr lang="en-US" dirty="0">
                <a:solidFill>
                  <a:schemeClr val="bg1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xmlns="" val="228733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Stairway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gray">
          <a:xfrm>
            <a:off x="457200" y="2332891"/>
            <a:ext cx="4618892" cy="3212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Stairway was designed as simply supported.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Stairway dimensions:</a:t>
            </a:r>
          </a:p>
          <a:p>
            <a:pPr lvl="0"/>
            <a:r>
              <a:rPr lang="en-US" sz="2400" dirty="0" smtClean="0"/>
              <a:t>-Going = 0.30 m</a:t>
            </a:r>
          </a:p>
          <a:p>
            <a:pPr lvl="0"/>
            <a:r>
              <a:rPr lang="en-US" sz="2400" dirty="0" smtClean="0"/>
              <a:t>-Riser = 0.17 m</a:t>
            </a:r>
          </a:p>
          <a:p>
            <a:pPr lvl="0"/>
            <a:r>
              <a:rPr lang="en-US" sz="2400" dirty="0" smtClean="0"/>
              <a:t>-Floor height = 1.60 m</a:t>
            </a:r>
          </a:p>
          <a:p>
            <a:pPr>
              <a:spcBef>
                <a:spcPct val="0"/>
              </a:spcBef>
            </a:pPr>
            <a:endParaRPr lang="en-US" sz="2400" dirty="0" smtClean="0"/>
          </a:p>
          <a:p>
            <a:pPr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Stairway loading=20 </a:t>
            </a:r>
            <a:r>
              <a:rPr lang="en-US" sz="2400" dirty="0" err="1" smtClean="0"/>
              <a:t>kN</a:t>
            </a:r>
            <a:r>
              <a:rPr lang="en-US" sz="2400" dirty="0" smtClean="0"/>
              <a:t>/m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.</a:t>
            </a:r>
          </a:p>
          <a:p>
            <a:pPr lvl="0">
              <a:spcBef>
                <a:spcPct val="0"/>
              </a:spcBef>
            </a:pPr>
            <a:endParaRPr lang="en-US" sz="2400" dirty="0" smtClean="0"/>
          </a:p>
        </p:txBody>
      </p:sp>
      <p:pic>
        <p:nvPicPr>
          <p:cNvPr id="11" name="Picture 2" descr="C:\Users\home\Desktop\مشروع التخرج\stair\stair elements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274277"/>
            <a:ext cx="6717323" cy="44430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Stairway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gray">
          <a:xfrm>
            <a:off x="457199" y="2332892"/>
            <a:ext cx="5322277" cy="1430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>
                <a:cs typeface="+mj-cs"/>
              </a:rPr>
              <a:t>•</a:t>
            </a:r>
            <a:r>
              <a:rPr lang="en-US" sz="2400" dirty="0" smtClean="0">
                <a:cs typeface="+mj-cs"/>
              </a:rPr>
              <a:t> Stairway reinforcement:</a:t>
            </a:r>
          </a:p>
          <a:p>
            <a:pPr lvl="0">
              <a:spcBef>
                <a:spcPct val="0"/>
              </a:spcBef>
            </a:pPr>
            <a:endParaRPr lang="en-US" sz="2400" dirty="0" smtClean="0"/>
          </a:p>
          <a:p>
            <a:pPr lvl="0">
              <a:spcBef>
                <a:spcPct val="0"/>
              </a:spcBef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495" y="2984988"/>
            <a:ext cx="5633304" cy="284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صورة 12" descr="stair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686" y="2281453"/>
            <a:ext cx="5576852" cy="4563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Stairway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gray">
          <a:xfrm>
            <a:off x="457199" y="2332892"/>
            <a:ext cx="5322277" cy="1430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>
                <a:cs typeface="+mj-cs"/>
              </a:rPr>
              <a:t>•</a:t>
            </a:r>
            <a:r>
              <a:rPr lang="en-US" sz="2400" dirty="0" smtClean="0">
                <a:cs typeface="+mj-cs"/>
              </a:rPr>
              <a:t> Stairway reinforcement:</a:t>
            </a:r>
          </a:p>
          <a:p>
            <a:pPr lvl="0">
              <a:spcBef>
                <a:spcPct val="0"/>
              </a:spcBef>
            </a:pPr>
            <a:endParaRPr lang="en-US" sz="2400" dirty="0" smtClean="0"/>
          </a:p>
          <a:p>
            <a:pPr lvl="0">
              <a:spcBef>
                <a:spcPct val="0"/>
              </a:spcBef>
            </a:pPr>
            <a:endParaRPr lang="en-US" sz="2400" dirty="0" smtClean="0"/>
          </a:p>
        </p:txBody>
      </p:sp>
      <p:pic>
        <p:nvPicPr>
          <p:cNvPr id="10" name="صورة 9" descr="stair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378568" y="2240354"/>
            <a:ext cx="7813431" cy="4617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Dome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gray">
          <a:xfrm>
            <a:off x="445476" y="2391508"/>
            <a:ext cx="6611816" cy="2989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ar-SA" sz="2400" dirty="0" smtClean="0">
                <a:cs typeface="+mj-cs"/>
              </a:rPr>
              <a:t>•</a:t>
            </a:r>
            <a:r>
              <a:rPr lang="en-US" sz="2400" dirty="0" smtClean="0">
                <a:cs typeface="+mj-cs"/>
              </a:rPr>
              <a:t> Take the meridian internal force as compression &amp; tension from SAP (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11</a:t>
            </a:r>
            <a:r>
              <a:rPr lang="en-US" sz="2400" dirty="0" smtClean="0">
                <a:cs typeface="+mj-cs"/>
              </a:rPr>
              <a:t>or N</a:t>
            </a:r>
            <a:r>
              <a:rPr lang="en-US" sz="2400" dirty="0" smtClean="0"/>
              <a:t>ɸ)</a:t>
            </a:r>
            <a:r>
              <a:rPr lang="en-US" sz="2400" dirty="0" smtClean="0">
                <a:cs typeface="+mj-cs"/>
              </a:rPr>
              <a:t>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Take the hoop internal force as compression &amp; tension from SAP (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22</a:t>
            </a:r>
            <a:r>
              <a:rPr lang="en-US" sz="2400" dirty="0" smtClean="0"/>
              <a:t>or N</a:t>
            </a:r>
            <a:r>
              <a:rPr lang="el-GR" sz="2400" dirty="0" smtClean="0"/>
              <a:t>θ</a:t>
            </a:r>
            <a:r>
              <a:rPr lang="en-US" sz="2400" dirty="0" smtClean="0"/>
              <a:t>).</a:t>
            </a:r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Check thickness of the dome from compression force for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11 </a:t>
            </a:r>
            <a:r>
              <a:rPr lang="en-US" sz="2400" dirty="0" smtClean="0"/>
              <a:t>&amp;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22</a:t>
            </a:r>
            <a:r>
              <a:rPr lang="en-US" sz="2400" dirty="0" smtClean="0"/>
              <a:t>.</a:t>
            </a:r>
            <a:endParaRPr lang="ar-SA" sz="2400" dirty="0" smtClean="0"/>
          </a:p>
          <a:p>
            <a:pPr lvl="0">
              <a:spcBef>
                <a:spcPct val="0"/>
              </a:spcBef>
            </a:pPr>
            <a:r>
              <a:rPr lang="ar-SA" sz="2400" dirty="0" smtClean="0"/>
              <a:t>•</a:t>
            </a:r>
            <a:r>
              <a:rPr lang="en-US" sz="2400" dirty="0" smtClean="0"/>
              <a:t> Find As from tension force for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11 </a:t>
            </a:r>
            <a:r>
              <a:rPr lang="en-US" sz="2400" dirty="0" smtClean="0"/>
              <a:t>&amp;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22</a:t>
            </a:r>
            <a:r>
              <a:rPr lang="en-US" sz="2400" dirty="0" smtClean="0"/>
              <a:t>.</a:t>
            </a:r>
          </a:p>
          <a:p>
            <a:pPr lvl="0">
              <a:spcBef>
                <a:spcPct val="0"/>
              </a:spcBef>
            </a:pPr>
            <a:endParaRPr lang="en-US" sz="2400" dirty="0" smtClean="0">
              <a:cs typeface="+mj-cs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Dome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  <p:pic>
        <p:nvPicPr>
          <p:cNvPr id="13" name="صورة 12" descr="f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434" y="2480506"/>
            <a:ext cx="6476567" cy="3521709"/>
          </a:xfrm>
          <a:prstGeom prst="rect">
            <a:avLst/>
          </a:prstGeom>
        </p:spPr>
      </p:pic>
      <p:pic>
        <p:nvPicPr>
          <p:cNvPr id="14" name="صورة 13" descr="f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26" y="2481648"/>
            <a:ext cx="5548412" cy="4042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Structural Elements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1301261" y="1383976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 bwMode="gray">
          <a:xfrm>
            <a:off x="1471477" y="1466037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Dome Design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8275" cy="206375"/>
          </a:xfrm>
          <a:prstGeom prst="rect">
            <a:avLst/>
          </a:prstGeom>
          <a:noFill/>
        </p:spPr>
      </p:pic>
      <p:pic>
        <p:nvPicPr>
          <p:cNvPr id="15" name="صورة 14" descr="dom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697" y="2000951"/>
            <a:ext cx="5016534" cy="4857049"/>
          </a:xfrm>
          <a:prstGeom prst="rect">
            <a:avLst/>
          </a:prstGeom>
        </p:spPr>
      </p:pic>
      <p:pic>
        <p:nvPicPr>
          <p:cNvPr id="17" name="صورة 16" descr="dom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431" y="1568801"/>
            <a:ext cx="4689231" cy="528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075" y="986547"/>
            <a:ext cx="8761413" cy="706964"/>
          </a:xfrm>
        </p:spPr>
        <p:txBody>
          <a:bodyPr/>
          <a:lstStyle/>
          <a:p>
            <a:r>
              <a:rPr lang="en-US" dirty="0"/>
              <a:t>Discussion and </a:t>
            </a: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4655" y="2783804"/>
            <a:ext cx="8825659" cy="3416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9600" b="1" dirty="0" smtClean="0"/>
              <a:t> Discussion </a:t>
            </a:r>
            <a:r>
              <a:rPr lang="en-US" sz="9600" b="1" dirty="0" smtClean="0">
                <a:sym typeface="Wingdings" panose="05000000000000000000" pitchFamily="2" charset="2"/>
              </a:rPr>
              <a:t></a:t>
            </a:r>
            <a:endParaRPr lang="en-US" sz="9600" b="1" dirty="0"/>
          </a:p>
        </p:txBody>
      </p:sp>
      <p:sp>
        <p:nvSpPr>
          <p:cNvPr id="4" name="Rectangle 3"/>
          <p:cNvSpPr/>
          <p:nvPr/>
        </p:nvSpPr>
        <p:spPr>
          <a:xfrm>
            <a:off x="4130758" y="5276774"/>
            <a:ext cx="3647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</a:t>
            </a:r>
            <a:endParaRPr lang="en-US" sz="5400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44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154954" y="72245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Preliminary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4954" y="1244750"/>
            <a:ext cx="3100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Alterations and Constrains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5072" y="2228045"/>
            <a:ext cx="3401749" cy="45913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5138669" y="3969706"/>
                <a:ext cx="977832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i="1">
                          <a:solidFill>
                            <a:srgbClr val="35224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US" sz="7200" i="1" dirty="0">
                  <a:solidFill>
                    <a:srgbClr val="35224D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8669" y="3969706"/>
                <a:ext cx="977832" cy="11079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7128" y="2898103"/>
            <a:ext cx="4993478" cy="392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01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00816"/>
            <a:ext cx="8761413" cy="706964"/>
          </a:xfrm>
        </p:spPr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54954" y="1369193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Project </a:t>
            </a:r>
            <a:r>
              <a:rPr lang="en-US" dirty="0">
                <a:solidFill>
                  <a:schemeClr val="bg1"/>
                </a:solidFill>
              </a:rPr>
              <a:t>Description</a:t>
            </a:r>
          </a:p>
        </p:txBody>
      </p:sp>
      <p:pic>
        <p:nvPicPr>
          <p:cNvPr id="7" name="Picture 2" descr="https://fbcdn-sphotos-b-a.akamaihd.net/hphotos-ak-xpt1/v/t1.0-9/10653508_871078169598079_3433414292923761412_n.jpg?oh=da027c1376c692953a49c80379b92527&amp;oe=5719AAD0&amp;__gda__=1456891092_df719beeaf2fd9605749f2285808e75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4305" y="2247900"/>
            <a:ext cx="7776846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67833" y="1341418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Project </a:t>
            </a:r>
            <a:r>
              <a:rPr lang="en-US" dirty="0" smtClean="0">
                <a:solidFill>
                  <a:schemeClr val="bg1"/>
                </a:solidFill>
              </a:rPr>
              <a:t>Description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9055" y="6398515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Ground Floor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4371" y="2278851"/>
            <a:ext cx="4385551" cy="43643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278098" y="6316881"/>
            <a:ext cx="117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First Floor</a:t>
            </a:r>
          </a:p>
        </p:txBody>
      </p:sp>
      <p:pic>
        <p:nvPicPr>
          <p:cNvPr id="13" name="صورة 12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709" y="2356339"/>
            <a:ext cx="4451745" cy="401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624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870636"/>
            <a:ext cx="8761413" cy="70696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9254" y="1444219"/>
            <a:ext cx="20409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Soil Properties</a:t>
            </a:r>
            <a:endParaRPr lang="en-US" sz="2200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1112715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soil in the site area is rock soil with a bearing capacity 400</a:t>
            </a:r>
          </a:p>
        </p:txBody>
      </p:sp>
      <p:pic>
        <p:nvPicPr>
          <p:cNvPr id="10" name="صورة 9" descr="a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391" y="3118338"/>
            <a:ext cx="1122310" cy="36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995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1138</TotalTime>
  <Words>1071</Words>
  <Application>Microsoft Office PowerPoint</Application>
  <PresentationFormat>مخصص</PresentationFormat>
  <Paragraphs>278</Paragraphs>
  <Slides>56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56</vt:i4>
      </vt:variant>
    </vt:vector>
  </HeadingPairs>
  <TitlesOfParts>
    <vt:vector size="57" baseType="lpstr">
      <vt:lpstr>Ion Boardroom</vt:lpstr>
      <vt:lpstr>Seismic Design of Fatima Al Zahra Mosque</vt:lpstr>
      <vt:lpstr>Outline</vt:lpstr>
      <vt:lpstr>Introduction </vt:lpstr>
      <vt:lpstr>Introduction</vt:lpstr>
      <vt:lpstr>Introduction </vt:lpstr>
      <vt:lpstr>الشريحة 6</vt:lpstr>
      <vt:lpstr>Introduction </vt:lpstr>
      <vt:lpstr>Introduction </vt:lpstr>
      <vt:lpstr>Introduction</vt:lpstr>
      <vt:lpstr>Introduction</vt:lpstr>
      <vt:lpstr>الشريحة 11</vt:lpstr>
      <vt:lpstr>Introduction </vt:lpstr>
      <vt:lpstr>Introduction </vt:lpstr>
      <vt:lpstr>Preliminary Design</vt:lpstr>
      <vt:lpstr>الشريحة 15</vt:lpstr>
      <vt:lpstr>الشريحة 16</vt:lpstr>
      <vt:lpstr>Modeling and Design</vt:lpstr>
      <vt:lpstr>الشريحة 18</vt:lpstr>
      <vt:lpstr>الشريحة 19</vt:lpstr>
      <vt:lpstr>الشريحة 20</vt:lpstr>
      <vt:lpstr>Model Mass Participation Ratio</vt:lpstr>
      <vt:lpstr>الشريحة 22</vt:lpstr>
      <vt:lpstr>Modifiers for slab, beams and columns</vt:lpstr>
      <vt:lpstr>Maximum deflection by ACI</vt:lpstr>
      <vt:lpstr>Dynamic Analysis for Seismic Loading</vt:lpstr>
      <vt:lpstr>Ground response coefficients, Ca &amp; Cv</vt:lpstr>
      <vt:lpstr>Response Spectrum</vt:lpstr>
      <vt:lpstr>Response Spectrum</vt:lpstr>
      <vt:lpstr>Response Spectrum</vt:lpstr>
      <vt:lpstr>Total Base Shear Check</vt:lpstr>
      <vt:lpstr>Response Spectrum</vt:lpstr>
      <vt:lpstr>Total Base Shear Check</vt:lpstr>
      <vt:lpstr>Total Base Shear Check</vt:lpstr>
      <vt:lpstr>Total Base Shear Check</vt:lpstr>
      <vt:lpstr>Lateral Drift Check</vt:lpstr>
      <vt:lpstr>Design &amp;Checks</vt:lpstr>
      <vt:lpstr>Design &amp;Checks</vt:lpstr>
      <vt:lpstr>Design Checks</vt:lpstr>
      <vt:lpstr>Design Checks</vt:lpstr>
      <vt:lpstr>Design Checks</vt:lpstr>
      <vt:lpstr>Design Checks</vt:lpstr>
      <vt:lpstr>Design Checks</vt:lpstr>
      <vt:lpstr>Design Checks</vt:lpstr>
      <vt:lpstr>Design Checks</vt:lpstr>
      <vt:lpstr>Design Checks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Special Structural Elements</vt:lpstr>
      <vt:lpstr>Discussion and 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Seismic Design of Fatima Al Zahra Mosque</dc:title>
  <dc:creator>eurotec.ps</dc:creator>
  <cp:lastModifiedBy>Telepal</cp:lastModifiedBy>
  <cp:revision>109</cp:revision>
  <dcterms:created xsi:type="dcterms:W3CDTF">2015-04-11T18:18:12Z</dcterms:created>
  <dcterms:modified xsi:type="dcterms:W3CDTF">2015-12-20T06:24:33Z</dcterms:modified>
</cp:coreProperties>
</file>