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4" r:id="rId1"/>
  </p:sldMasterIdLst>
  <p:sldIdLst>
    <p:sldId id="265" r:id="rId2"/>
    <p:sldId id="284" r:id="rId3"/>
    <p:sldId id="264" r:id="rId4"/>
    <p:sldId id="268" r:id="rId5"/>
    <p:sldId id="266" r:id="rId6"/>
    <p:sldId id="270" r:id="rId7"/>
    <p:sldId id="267" r:id="rId8"/>
    <p:sldId id="277" r:id="rId9"/>
    <p:sldId id="271" r:id="rId10"/>
    <p:sldId id="274" r:id="rId11"/>
    <p:sldId id="273" r:id="rId12"/>
    <p:sldId id="285" r:id="rId13"/>
    <p:sldId id="272" r:id="rId14"/>
    <p:sldId id="278" r:id="rId15"/>
    <p:sldId id="259" r:id="rId16"/>
    <p:sldId id="260" r:id="rId17"/>
    <p:sldId id="261" r:id="rId18"/>
    <p:sldId id="275" r:id="rId19"/>
    <p:sldId id="276" r:id="rId20"/>
    <p:sldId id="279" r:id="rId21"/>
    <p:sldId id="282" r:id="rId22"/>
    <p:sldId id="283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03" d="100"/>
          <a:sy n="103" d="100"/>
        </p:scale>
        <p:origin x="23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575;&#1604;&#1575;&#1606;&#1608;&#1575;&#1585;\Downloads\mass-flowrat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575;&#1604;&#1575;&#1606;&#1608;&#1575;&#1585;\Downloads\temp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v>mass flow rate</c:v>
          </c:tx>
          <c:marker>
            <c:symbol val="none"/>
          </c:marker>
          <c:xVal>
            <c:numRef>
              <c:f>ورقة1!$A$2:$A$39</c:f>
              <c:numCache>
                <c:formatCode>General</c:formatCode>
                <c:ptCount val="38"/>
                <c:pt idx="0">
                  <c:v>4</c:v>
                </c:pt>
                <c:pt idx="1">
                  <c:v>6</c:v>
                </c:pt>
                <c:pt idx="2">
                  <c:v>8</c:v>
                </c:pt>
                <c:pt idx="3">
                  <c:v>10</c:v>
                </c:pt>
                <c:pt idx="4">
                  <c:v>11</c:v>
                </c:pt>
                <c:pt idx="5">
                  <c:v>13</c:v>
                </c:pt>
                <c:pt idx="6">
                  <c:v>15</c:v>
                </c:pt>
                <c:pt idx="7">
                  <c:v>17</c:v>
                </c:pt>
                <c:pt idx="8">
                  <c:v>19</c:v>
                </c:pt>
                <c:pt idx="9">
                  <c:v>21</c:v>
                </c:pt>
                <c:pt idx="10">
                  <c:v>23</c:v>
                </c:pt>
                <c:pt idx="11">
                  <c:v>25</c:v>
                </c:pt>
                <c:pt idx="12">
                  <c:v>27</c:v>
                </c:pt>
                <c:pt idx="13">
                  <c:v>29</c:v>
                </c:pt>
                <c:pt idx="14">
                  <c:v>31</c:v>
                </c:pt>
                <c:pt idx="15">
                  <c:v>33</c:v>
                </c:pt>
                <c:pt idx="16">
                  <c:v>35</c:v>
                </c:pt>
                <c:pt idx="17">
                  <c:v>37</c:v>
                </c:pt>
                <c:pt idx="18">
                  <c:v>39</c:v>
                </c:pt>
                <c:pt idx="19">
                  <c:v>41</c:v>
                </c:pt>
                <c:pt idx="20">
                  <c:v>43</c:v>
                </c:pt>
                <c:pt idx="21">
                  <c:v>46</c:v>
                </c:pt>
                <c:pt idx="22">
                  <c:v>48</c:v>
                </c:pt>
                <c:pt idx="23">
                  <c:v>49</c:v>
                </c:pt>
                <c:pt idx="24">
                  <c:v>52</c:v>
                </c:pt>
                <c:pt idx="25">
                  <c:v>55</c:v>
                </c:pt>
                <c:pt idx="26">
                  <c:v>57</c:v>
                </c:pt>
                <c:pt idx="27">
                  <c:v>58</c:v>
                </c:pt>
                <c:pt idx="28">
                  <c:v>60</c:v>
                </c:pt>
                <c:pt idx="29">
                  <c:v>62</c:v>
                </c:pt>
                <c:pt idx="30">
                  <c:v>64</c:v>
                </c:pt>
                <c:pt idx="31">
                  <c:v>67</c:v>
                </c:pt>
                <c:pt idx="32">
                  <c:v>68</c:v>
                </c:pt>
                <c:pt idx="33">
                  <c:v>70</c:v>
                </c:pt>
                <c:pt idx="34">
                  <c:v>72</c:v>
                </c:pt>
                <c:pt idx="35">
                  <c:v>74</c:v>
                </c:pt>
                <c:pt idx="36">
                  <c:v>76</c:v>
                </c:pt>
                <c:pt idx="37">
                  <c:v>77</c:v>
                </c:pt>
              </c:numCache>
            </c:numRef>
          </c:xVal>
          <c:yVal>
            <c:numRef>
              <c:f>ورقة1!$B$2:$B$39</c:f>
              <c:numCache>
                <c:formatCode>General</c:formatCode>
                <c:ptCount val="38"/>
                <c:pt idx="0">
                  <c:v>0.50036919602136998</c:v>
                </c:pt>
                <c:pt idx="1">
                  <c:v>0.47013855709507885</c:v>
                </c:pt>
                <c:pt idx="2">
                  <c:v>0.23841376015289056</c:v>
                </c:pt>
                <c:pt idx="3">
                  <c:v>0.64501563042723176</c:v>
                </c:pt>
                <c:pt idx="4">
                  <c:v>0.93261549149010081</c:v>
                </c:pt>
                <c:pt idx="5">
                  <c:v>0.35793678360541853</c:v>
                </c:pt>
                <c:pt idx="6">
                  <c:v>1.1835706842653702</c:v>
                </c:pt>
                <c:pt idx="7">
                  <c:v>0.99261896491837454</c:v>
                </c:pt>
                <c:pt idx="8">
                  <c:v>0.93782563390065998</c:v>
                </c:pt>
                <c:pt idx="9">
                  <c:v>0.31417158735672107</c:v>
                </c:pt>
                <c:pt idx="10">
                  <c:v>0.30653004515456755</c:v>
                </c:pt>
                <c:pt idx="11">
                  <c:v>3.8711358110455021E-2</c:v>
                </c:pt>
                <c:pt idx="12">
                  <c:v>0.17922889892323723</c:v>
                </c:pt>
                <c:pt idx="13">
                  <c:v>0.86488364015283081</c:v>
                </c:pt>
                <c:pt idx="14">
                  <c:v>1.1462313303230289</c:v>
                </c:pt>
                <c:pt idx="15">
                  <c:v>6.2521708926710662E-2</c:v>
                </c:pt>
                <c:pt idx="16">
                  <c:v>0.59829802014588407</c:v>
                </c:pt>
                <c:pt idx="17">
                  <c:v>1.2973254602292463</c:v>
                </c:pt>
                <c:pt idx="18">
                  <c:v>0.29072594650920458</c:v>
                </c:pt>
                <c:pt idx="19">
                  <c:v>4.1681139284473777E-2</c:v>
                </c:pt>
                <c:pt idx="20">
                  <c:v>0.992636332059743</c:v>
                </c:pt>
                <c:pt idx="21">
                  <c:v>8.7530392497394929E-2</c:v>
                </c:pt>
                <c:pt idx="22">
                  <c:v>0.32997568600208405</c:v>
                </c:pt>
                <c:pt idx="23">
                  <c:v>0.15213615838832928</c:v>
                </c:pt>
                <c:pt idx="24">
                  <c:v>0.16359847169155958</c:v>
                </c:pt>
                <c:pt idx="25">
                  <c:v>0.85967349774227164</c:v>
                </c:pt>
                <c:pt idx="26">
                  <c:v>0.5798888502952414</c:v>
                </c:pt>
                <c:pt idx="27">
                  <c:v>0.97690170197985415</c:v>
                </c:pt>
                <c:pt idx="28">
                  <c:v>0.71066342480027789</c:v>
                </c:pt>
                <c:pt idx="29">
                  <c:v>0.21048975338659257</c:v>
                </c:pt>
                <c:pt idx="30">
                  <c:v>0.67304347826086963</c:v>
                </c:pt>
                <c:pt idx="31">
                  <c:v>0.1427579020493227</c:v>
                </c:pt>
                <c:pt idx="32">
                  <c:v>5.2101424105592223E-2</c:v>
                </c:pt>
                <c:pt idx="33">
                  <c:v>0.13754775963876345</c:v>
                </c:pt>
                <c:pt idx="34">
                  <c:v>0.42306356373740883</c:v>
                </c:pt>
                <c:pt idx="35">
                  <c:v>0.27822160472386243</c:v>
                </c:pt>
                <c:pt idx="36">
                  <c:v>0.29176797499131646</c:v>
                </c:pt>
                <c:pt idx="37">
                  <c:v>0.56269538034039601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302627712"/>
        <c:axId val="-302629888"/>
      </c:scatterChart>
      <c:valAx>
        <c:axId val="-3026277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nodes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302629888"/>
        <c:crosses val="autoZero"/>
        <c:crossBetween val="midCat"/>
      </c:valAx>
      <c:valAx>
        <c:axId val="-3026298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mass flow rate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302627712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[temp.xlsx]ورقة1!$B$1</c:f>
              <c:strCache>
                <c:ptCount val="1"/>
                <c:pt idx="0">
                  <c:v>temp</c:v>
                </c:pt>
              </c:strCache>
            </c:strRef>
          </c:tx>
          <c:marker>
            <c:symbol val="none"/>
          </c:marker>
          <c:xVal>
            <c:numRef>
              <c:f>[temp.xlsx]ورقة1!$A$2:$A$39</c:f>
              <c:numCache>
                <c:formatCode>General</c:formatCode>
                <c:ptCount val="38"/>
                <c:pt idx="0">
                  <c:v>4</c:v>
                </c:pt>
                <c:pt idx="1">
                  <c:v>6</c:v>
                </c:pt>
                <c:pt idx="2">
                  <c:v>8</c:v>
                </c:pt>
                <c:pt idx="3">
                  <c:v>10</c:v>
                </c:pt>
                <c:pt idx="4">
                  <c:v>11</c:v>
                </c:pt>
                <c:pt idx="5">
                  <c:v>13</c:v>
                </c:pt>
                <c:pt idx="6">
                  <c:v>15</c:v>
                </c:pt>
                <c:pt idx="7">
                  <c:v>17</c:v>
                </c:pt>
                <c:pt idx="8">
                  <c:v>19</c:v>
                </c:pt>
                <c:pt idx="9">
                  <c:v>21</c:v>
                </c:pt>
                <c:pt idx="10">
                  <c:v>23</c:v>
                </c:pt>
                <c:pt idx="11">
                  <c:v>25</c:v>
                </c:pt>
                <c:pt idx="12">
                  <c:v>27</c:v>
                </c:pt>
                <c:pt idx="13">
                  <c:v>29</c:v>
                </c:pt>
                <c:pt idx="14">
                  <c:v>31</c:v>
                </c:pt>
                <c:pt idx="15">
                  <c:v>33</c:v>
                </c:pt>
                <c:pt idx="16">
                  <c:v>35</c:v>
                </c:pt>
                <c:pt idx="17">
                  <c:v>37</c:v>
                </c:pt>
                <c:pt idx="18">
                  <c:v>39</c:v>
                </c:pt>
                <c:pt idx="19">
                  <c:v>41</c:v>
                </c:pt>
                <c:pt idx="20">
                  <c:v>43</c:v>
                </c:pt>
                <c:pt idx="21">
                  <c:v>46</c:v>
                </c:pt>
                <c:pt idx="22">
                  <c:v>48</c:v>
                </c:pt>
                <c:pt idx="23">
                  <c:v>49</c:v>
                </c:pt>
                <c:pt idx="24">
                  <c:v>52</c:v>
                </c:pt>
                <c:pt idx="25">
                  <c:v>55</c:v>
                </c:pt>
                <c:pt idx="26">
                  <c:v>57</c:v>
                </c:pt>
                <c:pt idx="27">
                  <c:v>58</c:v>
                </c:pt>
                <c:pt idx="28">
                  <c:v>60</c:v>
                </c:pt>
                <c:pt idx="29">
                  <c:v>62</c:v>
                </c:pt>
                <c:pt idx="30">
                  <c:v>64</c:v>
                </c:pt>
                <c:pt idx="31">
                  <c:v>67</c:v>
                </c:pt>
                <c:pt idx="32">
                  <c:v>68</c:v>
                </c:pt>
                <c:pt idx="33">
                  <c:v>70</c:v>
                </c:pt>
                <c:pt idx="34">
                  <c:v>72</c:v>
                </c:pt>
                <c:pt idx="35">
                  <c:v>74</c:v>
                </c:pt>
                <c:pt idx="36">
                  <c:v>76</c:v>
                </c:pt>
                <c:pt idx="37">
                  <c:v>77</c:v>
                </c:pt>
              </c:numCache>
            </c:numRef>
          </c:xVal>
          <c:yVal>
            <c:numRef>
              <c:f>[temp.xlsx]ورقة1!$B$2:$B$39</c:f>
              <c:numCache>
                <c:formatCode>General</c:formatCode>
                <c:ptCount val="38"/>
                <c:pt idx="0">
                  <c:v>122.3</c:v>
                </c:pt>
                <c:pt idx="1">
                  <c:v>122.4</c:v>
                </c:pt>
                <c:pt idx="2">
                  <c:v>122.2</c:v>
                </c:pt>
                <c:pt idx="3">
                  <c:v>122.3</c:v>
                </c:pt>
                <c:pt idx="4">
                  <c:v>122.2</c:v>
                </c:pt>
                <c:pt idx="5">
                  <c:v>122.2</c:v>
                </c:pt>
                <c:pt idx="6">
                  <c:v>122.2</c:v>
                </c:pt>
                <c:pt idx="7">
                  <c:v>122</c:v>
                </c:pt>
                <c:pt idx="8">
                  <c:v>121.9</c:v>
                </c:pt>
                <c:pt idx="9">
                  <c:v>121.6</c:v>
                </c:pt>
                <c:pt idx="10">
                  <c:v>121.9</c:v>
                </c:pt>
                <c:pt idx="11">
                  <c:v>120.4</c:v>
                </c:pt>
                <c:pt idx="12">
                  <c:v>121.7</c:v>
                </c:pt>
                <c:pt idx="13">
                  <c:v>121.8</c:v>
                </c:pt>
                <c:pt idx="14">
                  <c:v>121.8</c:v>
                </c:pt>
                <c:pt idx="15">
                  <c:v>121</c:v>
                </c:pt>
                <c:pt idx="16">
                  <c:v>121.7</c:v>
                </c:pt>
                <c:pt idx="17">
                  <c:v>121.8</c:v>
                </c:pt>
                <c:pt idx="18">
                  <c:v>121.4</c:v>
                </c:pt>
                <c:pt idx="19">
                  <c:v>121.4</c:v>
                </c:pt>
                <c:pt idx="20">
                  <c:v>121.5</c:v>
                </c:pt>
                <c:pt idx="21">
                  <c:v>120.7</c:v>
                </c:pt>
                <c:pt idx="22">
                  <c:v>121.1</c:v>
                </c:pt>
                <c:pt idx="23">
                  <c:v>120</c:v>
                </c:pt>
                <c:pt idx="24">
                  <c:v>122.2</c:v>
                </c:pt>
                <c:pt idx="25">
                  <c:v>122.4</c:v>
                </c:pt>
                <c:pt idx="26">
                  <c:v>122.5</c:v>
                </c:pt>
                <c:pt idx="27">
                  <c:v>122.2</c:v>
                </c:pt>
                <c:pt idx="28">
                  <c:v>122.4</c:v>
                </c:pt>
                <c:pt idx="29">
                  <c:v>122.1</c:v>
                </c:pt>
                <c:pt idx="30">
                  <c:v>122.2</c:v>
                </c:pt>
                <c:pt idx="31">
                  <c:v>122</c:v>
                </c:pt>
                <c:pt idx="32">
                  <c:v>121.8</c:v>
                </c:pt>
                <c:pt idx="33">
                  <c:v>122.2</c:v>
                </c:pt>
                <c:pt idx="34">
                  <c:v>122</c:v>
                </c:pt>
                <c:pt idx="35">
                  <c:v>122.1</c:v>
                </c:pt>
                <c:pt idx="36">
                  <c:v>121.8</c:v>
                </c:pt>
                <c:pt idx="37">
                  <c:v>121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302627168"/>
        <c:axId val="-302621728"/>
      </c:scatterChart>
      <c:valAx>
        <c:axId val="-3026271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nodes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302621728"/>
        <c:crosses val="autoZero"/>
        <c:crossBetween val="midCat"/>
      </c:valAx>
      <c:valAx>
        <c:axId val="-3026217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temp(C)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30262716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High</c:v>
                </c:pt>
              </c:strCache>
            </c:strRef>
          </c:tx>
          <c:spPr>
            <a:ln w="28575">
              <a:noFill/>
            </a:ln>
          </c:spPr>
          <c:invertIfNegative val="0"/>
          <c:cat>
            <c:numRef>
              <c:f>Sheet1!$A$2:$A$78</c:f>
              <c:numCache>
                <c:formatCode>General</c:formatCode>
                <c:ptCount val="7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</c:numCache>
            </c:numRef>
          </c:cat>
          <c:val>
            <c:numRef>
              <c:f>Sheet1!$B$2:$B$78</c:f>
              <c:numCache>
                <c:formatCode>General</c:formatCode>
                <c:ptCount val="77"/>
                <c:pt idx="0">
                  <c:v>4794.75</c:v>
                </c:pt>
                <c:pt idx="1">
                  <c:v>14134</c:v>
                </c:pt>
                <c:pt idx="2">
                  <c:v>1847</c:v>
                </c:pt>
                <c:pt idx="3">
                  <c:v>3368.25</c:v>
                </c:pt>
                <c:pt idx="4">
                  <c:v>2959.77</c:v>
                </c:pt>
                <c:pt idx="5">
                  <c:v>5185.22</c:v>
                </c:pt>
                <c:pt idx="6">
                  <c:v>1746.8</c:v>
                </c:pt>
                <c:pt idx="7">
                  <c:v>5772.2</c:v>
                </c:pt>
                <c:pt idx="8">
                  <c:v>2152.5</c:v>
                </c:pt>
                <c:pt idx="9">
                  <c:v>4000</c:v>
                </c:pt>
                <c:pt idx="10">
                  <c:v>0</c:v>
                </c:pt>
                <c:pt idx="11">
                  <c:v>0</c:v>
                </c:pt>
                <c:pt idx="12">
                  <c:v>7745</c:v>
                </c:pt>
                <c:pt idx="13">
                  <c:v>1104.25</c:v>
                </c:pt>
                <c:pt idx="14">
                  <c:v>3109.25</c:v>
                </c:pt>
                <c:pt idx="15">
                  <c:v>2537.5</c:v>
                </c:pt>
                <c:pt idx="16">
                  <c:v>5785</c:v>
                </c:pt>
                <c:pt idx="17">
                  <c:v>9975</c:v>
                </c:pt>
                <c:pt idx="18">
                  <c:v>2687.5</c:v>
                </c:pt>
                <c:pt idx="19">
                  <c:v>2532</c:v>
                </c:pt>
                <c:pt idx="20">
                  <c:v>4379.75</c:v>
                </c:pt>
                <c:pt idx="21">
                  <c:v>4690</c:v>
                </c:pt>
                <c:pt idx="22">
                  <c:v>3270.25</c:v>
                </c:pt>
                <c:pt idx="23">
                  <c:v>885.5</c:v>
                </c:pt>
                <c:pt idx="24">
                  <c:v>4369.25</c:v>
                </c:pt>
                <c:pt idx="25">
                  <c:v>2450</c:v>
                </c:pt>
                <c:pt idx="26">
                  <c:v>4035</c:v>
                </c:pt>
                <c:pt idx="27">
                  <c:v>997.5</c:v>
                </c:pt>
                <c:pt idx="28">
                  <c:v>4026.25</c:v>
                </c:pt>
                <c:pt idx="29">
                  <c:v>1039.5</c:v>
                </c:pt>
                <c:pt idx="30">
                  <c:v>3195</c:v>
                </c:pt>
                <c:pt idx="31">
                  <c:v>2878.75</c:v>
                </c:pt>
                <c:pt idx="32">
                  <c:v>6388.75</c:v>
                </c:pt>
                <c:pt idx="33">
                  <c:v>2114</c:v>
                </c:pt>
                <c:pt idx="34">
                  <c:v>4271.25</c:v>
                </c:pt>
                <c:pt idx="35">
                  <c:v>4392.5</c:v>
                </c:pt>
                <c:pt idx="36">
                  <c:v>4605.5</c:v>
                </c:pt>
                <c:pt idx="37">
                  <c:v>925.75</c:v>
                </c:pt>
                <c:pt idx="38">
                  <c:v>2415.0250000000001</c:v>
                </c:pt>
                <c:pt idx="39">
                  <c:v>5344.5</c:v>
                </c:pt>
                <c:pt idx="40">
                  <c:v>3382.25</c:v>
                </c:pt>
                <c:pt idx="41">
                  <c:v>2287.25</c:v>
                </c:pt>
                <c:pt idx="42">
                  <c:v>10623.75</c:v>
                </c:pt>
                <c:pt idx="43">
                  <c:v>388.5</c:v>
                </c:pt>
                <c:pt idx="44">
                  <c:v>11928</c:v>
                </c:pt>
                <c:pt idx="45">
                  <c:v>1380.75</c:v>
                </c:pt>
                <c:pt idx="46">
                  <c:v>4974.75</c:v>
                </c:pt>
                <c:pt idx="47">
                  <c:v>808.5</c:v>
                </c:pt>
                <c:pt idx="48">
                  <c:v>8638</c:v>
                </c:pt>
                <c:pt idx="49">
                  <c:v>14600</c:v>
                </c:pt>
                <c:pt idx="50">
                  <c:v>5356.25</c:v>
                </c:pt>
                <c:pt idx="51">
                  <c:v>3045</c:v>
                </c:pt>
                <c:pt idx="52">
                  <c:v>3125</c:v>
                </c:pt>
                <c:pt idx="53">
                  <c:v>4063</c:v>
                </c:pt>
                <c:pt idx="54">
                  <c:v>2205</c:v>
                </c:pt>
                <c:pt idx="55">
                  <c:v>5382.5</c:v>
                </c:pt>
                <c:pt idx="56">
                  <c:v>3132.5</c:v>
                </c:pt>
                <c:pt idx="57">
                  <c:v>13240.5</c:v>
                </c:pt>
                <c:pt idx="58">
                  <c:v>6747.5</c:v>
                </c:pt>
                <c:pt idx="59">
                  <c:v>2367.75</c:v>
                </c:pt>
                <c:pt idx="60">
                  <c:v>8095</c:v>
                </c:pt>
                <c:pt idx="61">
                  <c:v>2059.75</c:v>
                </c:pt>
                <c:pt idx="62">
                  <c:v>7538.5</c:v>
                </c:pt>
                <c:pt idx="63">
                  <c:v>2343.25</c:v>
                </c:pt>
                <c:pt idx="64">
                  <c:v>3987.75</c:v>
                </c:pt>
                <c:pt idx="65">
                  <c:v>5631</c:v>
                </c:pt>
                <c:pt idx="66">
                  <c:v>3835.25</c:v>
                </c:pt>
                <c:pt idx="67">
                  <c:v>5775</c:v>
                </c:pt>
                <c:pt idx="68">
                  <c:v>6882.25</c:v>
                </c:pt>
                <c:pt idx="69">
                  <c:v>1765.75</c:v>
                </c:pt>
                <c:pt idx="70">
                  <c:v>4787.5</c:v>
                </c:pt>
                <c:pt idx="71">
                  <c:v>2520</c:v>
                </c:pt>
                <c:pt idx="72">
                  <c:v>3840.75</c:v>
                </c:pt>
                <c:pt idx="73">
                  <c:v>2192.75</c:v>
                </c:pt>
                <c:pt idx="74">
                  <c:v>4542.5</c:v>
                </c:pt>
                <c:pt idx="75">
                  <c:v>6004.25</c:v>
                </c:pt>
                <c:pt idx="76">
                  <c:v>4687.5</c:v>
                </c:pt>
              </c:numCache>
            </c:numRef>
          </c:val>
        </c:ser>
        <c:ser>
          <c:idx val="1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8575">
              <a:noFill/>
            </a:ln>
          </c:spPr>
          <c:invertIfNegative val="0"/>
          <c:cat>
            <c:numRef>
              <c:f>Sheet1!$A$2:$A$78</c:f>
              <c:numCache>
                <c:formatCode>General</c:formatCode>
                <c:ptCount val="7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8575">
              <a:noFill/>
            </a:ln>
          </c:spPr>
          <c:invertIfNegative val="0"/>
          <c:cat>
            <c:numRef>
              <c:f>Sheet1!$A$2:$A$78</c:f>
              <c:numCache>
                <c:formatCode>General</c:formatCode>
                <c:ptCount val="7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302634240"/>
        <c:axId val="-302628800"/>
      </c:barChart>
      <c:catAx>
        <c:axId val="-3026342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b="1" i="0" baseline="0">
                    <a:effectLst/>
                    <a:latin typeface="Times New Roman" pitchFamily="18" charset="0"/>
                    <a:cs typeface="Times New Roman" pitchFamily="18" charset="0"/>
                  </a:rPr>
                  <a:t>Nodes NO</a:t>
                </a:r>
                <a:endParaRPr lang="en-US" sz="1200">
                  <a:effectLst/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302628800"/>
        <c:crosses val="autoZero"/>
        <c:auto val="1"/>
        <c:lblAlgn val="ctr"/>
        <c:lblOffset val="100"/>
        <c:noMultiLvlLbl val="0"/>
      </c:catAx>
      <c:valAx>
        <c:axId val="-30262880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b="1" i="0" baseline="0">
                    <a:effectLst/>
                    <a:latin typeface="Times New Roman" pitchFamily="18" charset="0"/>
                    <a:cs typeface="Times New Roman" pitchFamily="18" charset="0"/>
                  </a:rPr>
                  <a:t>Nodes Pressure (Pa)</a:t>
                </a:r>
                <a:endParaRPr lang="en-US" sz="1200">
                  <a:effectLst/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3026342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traditional 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Fuel consumptiion</c:v>
                </c:pt>
                <c:pt idx="1">
                  <c:v>CO2 emission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647128.4</c:v>
                </c:pt>
                <c:pt idx="1">
                  <c:v>1941385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central district heating  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Fuel consumptiion</c:v>
                </c:pt>
                <c:pt idx="1">
                  <c:v>CO2 emission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629909</c:v>
                </c:pt>
                <c:pt idx="1">
                  <c:v>1889728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7"/>
        <c:axId val="-302626080"/>
        <c:axId val="-302624992"/>
      </c:barChart>
      <c:catAx>
        <c:axId val="-302626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302624992"/>
        <c:crosses val="autoZero"/>
        <c:auto val="1"/>
        <c:lblAlgn val="ctr"/>
        <c:lblOffset val="100"/>
        <c:noMultiLvlLbl val="0"/>
      </c:catAx>
      <c:valAx>
        <c:axId val="-302624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3026260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10/04/1438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10/04/1438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10/04/1438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10/04/1438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10/04/1438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10/04/1438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10/04/1438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10/04/1438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10/04/1438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10/04/1438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10/04/1438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10/04/1438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ahmoud\Desktop\open_district_heat_data_center_514x30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8000"/>
                    </a14:imgEffect>
                    <a14:imgEffect>
                      <a14:colorTemperature colorTemp="10175"/>
                    </a14:imgEffect>
                    <a14:imgEffect>
                      <a14:saturation sat="4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94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4"/>
          <p:cNvSpPr txBox="1"/>
          <p:nvPr/>
        </p:nvSpPr>
        <p:spPr>
          <a:xfrm>
            <a:off x="1295400" y="685800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An-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Najah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National University</a:t>
            </a:r>
          </a:p>
          <a:p>
            <a:pPr algn="ctr">
              <a:spcBef>
                <a:spcPct val="500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</a:t>
            </a:r>
          </a:p>
          <a:p>
            <a:pPr algn="ctr">
              <a:spcBef>
                <a:spcPct val="500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Engineering Department</a:t>
            </a:r>
            <a:endParaRPr lang="en-US" sz="24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1219200" y="259080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District Heating Network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5"/>
          <p:cNvSpPr txBox="1"/>
          <p:nvPr/>
        </p:nvSpPr>
        <p:spPr>
          <a:xfrm>
            <a:off x="228600" y="4267200"/>
            <a:ext cx="502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>
              <a:lnSpc>
                <a:spcPct val="90000"/>
              </a:lnSpc>
            </a:pPr>
            <a:endParaRPr lang="en-US" alt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Mahmoud Salem</a:t>
            </a:r>
          </a:p>
          <a:p>
            <a:pPr>
              <a:lnSpc>
                <a:spcPct val="90000"/>
              </a:lnSpc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Mahmoud </a:t>
            </a:r>
            <a:r>
              <a:rPr lang="en-US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Ghanem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 err="1"/>
              <a:t>Basem</a:t>
            </a:r>
            <a:r>
              <a:rPr lang="en-US" sz="2000" b="1" dirty="0"/>
              <a:t> </a:t>
            </a:r>
            <a:r>
              <a:rPr lang="en-US" sz="2000" b="1" dirty="0" err="1"/>
              <a:t>Daghlas</a:t>
            </a:r>
            <a:endParaRPr lang="en-US" alt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Mohammad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Daragmeh</a:t>
            </a:r>
            <a:endParaRPr lang="en-US" alt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ربع نص 6"/>
          <p:cNvSpPr txBox="1"/>
          <p:nvPr/>
        </p:nvSpPr>
        <p:spPr>
          <a:xfrm>
            <a:off x="5562600" y="4394537"/>
            <a:ext cx="3276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Supervisor: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Eng.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Luqman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Hirzallah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88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Network design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Topological representation</a:t>
            </a:r>
          </a:p>
          <a:p>
            <a:pPr lvl="1" algn="l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we use graph theory to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determine nodes and branch's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Physical representation</a:t>
            </a:r>
          </a:p>
          <a:p>
            <a:pPr lvl="1"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use fluid dynamic equations and thermal equation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420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Topological representation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>
              <a:lnSpc>
                <a:spcPct val="16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 graph is a representation of a set of connected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objects.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6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This representation is based on two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concepts: 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node and the branch</a:t>
            </a:r>
          </a:p>
          <a:p>
            <a:pPr algn="l" rtl="0">
              <a:lnSpc>
                <a:spcPct val="16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Nodes are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used to describe a section at which two or more components are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connected. 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nodes of fluid network usually correspond to junctions</a:t>
            </a:r>
          </a:p>
          <a:p>
            <a:pPr algn="l" rtl="0">
              <a:lnSpc>
                <a:spcPct val="16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branch 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line that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bounded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by two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nodes</a:t>
            </a:r>
          </a:p>
        </p:txBody>
      </p:sp>
    </p:spTree>
    <p:extLst>
      <p:ext uri="{BB962C8B-B14F-4D97-AF65-F5344CB8AC3E}">
        <p14:creationId xmlns:p14="http://schemas.microsoft.com/office/powerpoint/2010/main" val="129554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Physical representation </a:t>
            </a:r>
            <a:endParaRPr lang="ar-JO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1" algn="l" rtl="0"/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Momentum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equation</a:t>
                </a:r>
              </a:p>
              <a:p>
                <a:pPr lvl="3" algn="l" rtl="0"/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 −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𝐹𝑅𝐼𝐶𝑇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𝐿𝑂𝐶𝐴𝐿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𝑃𝑈𝑀𝑃</m:t>
                        </m:r>
                      </m:sub>
                    </m:sSub>
                  </m:oMath>
                </a14:m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3" algn="l" rtl="0"/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𝑃𝑈𝑀𝑃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,  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                                              </m:t>
                        </m:r>
                      </m:sub>
                    </m:sSub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lvl="1" algn="l" rtl="0"/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Continuity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equation</a:t>
                </a:r>
              </a:p>
              <a:p>
                <a:pPr lvl="2" algn="l" rtl="0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A. G+Gex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0</a:t>
                </a:r>
              </a:p>
              <a:p>
                <a:pPr lvl="2" algn="l" rtl="0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𝛥</m:t>
                    </m:r>
                    <m:r>
                      <a:rPr lang="en-US" i="1">
                        <a:latin typeface="Cambria Math"/>
                      </a:rPr>
                      <m:t>𝑃</m:t>
                    </m:r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lvl="1" algn="l" rtl="0"/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1" algn="l" rtl="0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Energy equation</a:t>
                </a:r>
              </a:p>
              <a:p>
                <a:pPr lvl="1" algn="l" rtl="0"/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111"/>
                </a:stretch>
              </a:blipFill>
            </p:spPr>
            <p:txBody>
              <a:bodyPr/>
              <a:lstStyle/>
              <a:p>
                <a:r>
                  <a:rPr lang="ar-J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1169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Incidence matrix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interconnection between the nodes and branches is expresses by the incidence matrix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endParaRPr lang="ar-JO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80" y="3068960"/>
            <a:ext cx="7761905" cy="35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34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096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Calculations </a:t>
            </a:r>
            <a:r>
              <a:rPr lang="en-US" alt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00" y="1488152"/>
            <a:ext cx="8229600" cy="4389120"/>
          </a:xfrm>
        </p:spPr>
        <p:txBody>
          <a:bodyPr>
            <a:normAutofit/>
          </a:bodyPr>
          <a:lstStyle/>
          <a:p>
            <a:pPr algn="l" rtl="0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We have assumed heating loud is 120w per area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we have 38 building as shown in fig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132856"/>
            <a:ext cx="8820150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528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Mass flow rate </a:t>
            </a:r>
            <a:endParaRPr lang="ar-SA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2991600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6494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Temperature</a:t>
            </a:r>
            <a:endParaRPr lang="ar-SA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2470743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6754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Pressure loss</a:t>
            </a:r>
            <a:endParaRPr lang="ar-SA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119067167"/>
              </p:ext>
            </p:extLst>
          </p:nvPr>
        </p:nvGraphicFramePr>
        <p:xfrm>
          <a:off x="755576" y="2060848"/>
          <a:ext cx="770485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8370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Compressed fluid check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1728192"/>
          </a:xfrm>
        </p:spPr>
        <p:txBody>
          <a:bodyPr/>
          <a:lstStyle/>
          <a:p>
            <a:pPr algn="l" rtl="0"/>
            <a:r>
              <a:rPr lang="en-US" dirty="0"/>
              <a:t>F</a:t>
            </a:r>
            <a:r>
              <a:rPr lang="en-US" dirty="0" smtClean="0"/>
              <a:t>rom </a:t>
            </a:r>
            <a:r>
              <a:rPr lang="en-US" dirty="0"/>
              <a:t>compressed  thermodynamics  table flow  the pressure found 5 bar at 120°C  ,so using a pump greater than 5 bar to take over </a:t>
            </a:r>
            <a:r>
              <a:rPr lang="en-US" dirty="0" smtClean="0"/>
              <a:t>friction to be fluid compressed </a:t>
            </a:r>
            <a:r>
              <a:rPr lang="en-US" dirty="0"/>
              <a:t>liquid . </a:t>
            </a: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374848" y="306896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tx1"/>
                </a:solidFill>
              </a:rPr>
              <a:t>Pump Cavitation check</a:t>
            </a:r>
            <a:r>
              <a:rPr lang="ar-SA" sz="4000" dirty="0" smtClean="0">
                <a:solidFill>
                  <a:schemeClr val="tx1"/>
                </a:solidFill>
              </a:rPr>
              <a:t>  </a:t>
            </a:r>
            <a:endParaRPr lang="ar-SA" sz="4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374848" y="4365104"/>
                <a:ext cx="8229600" cy="1728192"/>
              </a:xfrm>
              <a:prstGeom prst="rect">
                <a:avLst/>
              </a:prstGeom>
            </p:spPr>
            <p:txBody>
              <a:bodyPr vert="horz">
                <a:normAutofit fontScale="92500" lnSpcReduction="10000"/>
              </a:bodyPr>
              <a:lstStyle>
                <a:lvl1pPr marL="274320" indent="-274320" algn="r" rtl="1" eaLnBrk="1" latinLnBrk="0" hangingPunct="1">
                  <a:spcBef>
                    <a:spcPct val="20000"/>
                  </a:spcBef>
                  <a:buClr>
                    <a:schemeClr val="accent3"/>
                  </a:buClr>
                  <a:buSzPct val="95000"/>
                  <a:buFont typeface="Wingdings 2"/>
                  <a:buChar char=""/>
                  <a:defRPr kumimoji="0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-246888" algn="r" rtl="1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/>
                  <a:buChar char="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-246888" algn="r" rtl="1" eaLnBrk="1" latinLnBrk="0" hangingPunct="1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/>
                  <a:buChar char=""/>
                  <a:defRPr kumimoji="0"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88720" indent="-210312" algn="r" rtl="1" eaLnBrk="1" latinLnBrk="0" hangingPunct="1">
                  <a:spcBef>
                    <a:spcPct val="20000"/>
                  </a:spcBef>
                  <a:buClr>
                    <a:schemeClr val="accent3"/>
                  </a:buClr>
                  <a:buSzPct val="65000"/>
                  <a:buFont typeface="Wingdings 2"/>
                  <a:buChar char="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463040" indent="-210312" algn="r" rtl="1" eaLnBrk="1" latinLnBrk="0" hangingPunct="1">
                  <a:spcBef>
                    <a:spcPct val="20000"/>
                  </a:spcBef>
                  <a:buClr>
                    <a:schemeClr val="accent4"/>
                  </a:buClr>
                  <a:buSzPct val="65000"/>
                  <a:buFont typeface="Wingdings 2"/>
                  <a:buChar char="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37360" indent="-210312" algn="r" rtl="1" eaLnBrk="1" latinLnBrk="0" hangingPunct="1">
                  <a:spcBef>
                    <a:spcPct val="20000"/>
                  </a:spcBef>
                  <a:buClr>
                    <a:schemeClr val="accent5"/>
                  </a:buClr>
                  <a:buSzPct val="80000"/>
                  <a:buFont typeface="Wingdings 2"/>
                  <a:buChar char="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20240" indent="-182880" algn="r" rtl="1" eaLnBrk="1" latinLnBrk="0" hangingPunct="1">
                  <a:spcBef>
                    <a:spcPct val="20000"/>
                  </a:spcBef>
                  <a:buClr>
                    <a:schemeClr val="accent6"/>
                  </a:buClr>
                  <a:buSzPct val="80000"/>
                  <a:buFont typeface="Wingdings 2"/>
                  <a:buChar char=""/>
                  <a:defRPr kumimoji="0"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94560" indent="-182880" algn="r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Char char="•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68880" indent="-182880" algn="r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Tx/>
                  <a:buChar char="•"/>
                  <a:defRPr kumimoji="0"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By </a:t>
                </a:r>
                <a:r>
                  <a:rPr lang="en-US" i="1" dirty="0">
                    <a:latin typeface="Times New Roman" pitchFamily="18" charset="0"/>
                    <a:cs typeface="Times New Roman" pitchFamily="18" charset="0"/>
                  </a:rPr>
                  <a:t>net positive suction </a:t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head</a:t>
                </a:r>
                <a:r>
                  <a:rPr lang="ar-SA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NPSH </a:t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ar-SA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l" rtl="0">
                  <a:buNone/>
                </a:pP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NPSH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= 48.5 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Npsh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min</m:t>
                        </m:r>
                      </m:sub>
                    </m:sSub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 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Will not occur cavitation to the pump</a:t>
                </a:r>
              </a:p>
              <a:p>
                <a:pPr algn="l" rtl="0"/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848" y="4365104"/>
                <a:ext cx="8229600" cy="1728192"/>
              </a:xfrm>
              <a:prstGeom prst="rect">
                <a:avLst/>
              </a:prstGeom>
              <a:blipFill rotWithShape="1">
                <a:blip r:embed="rId2"/>
                <a:stretch>
                  <a:fillRect l="-741" t="-4930" b="-2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2677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Laminar or turbulent flow in pipes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08232"/>
                <a:ext cx="8229600" cy="4389120"/>
              </a:xfrm>
            </p:spPr>
            <p:txBody>
              <a:bodyPr/>
              <a:lstStyle/>
              <a:p>
                <a:pPr algn="l" rtl="0">
                  <a:lnSpc>
                    <a:spcPct val="150000"/>
                  </a:lnSpc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losses throw laminar is less than turbulent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flow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this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System we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have the flow is laminar</a:t>
                </a:r>
                <a:endParaRPr lang="ar-SA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</a:rPr>
                      <m:t>𝑹𝒆</m:t>
                    </m:r>
                    <m:r>
                      <a:rPr lang="en-US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𝑽</m:t>
                        </m:r>
                        <m:r>
                          <a:rPr lang="en-US"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latin typeface="Cambria Math"/>
                          </a:rPr>
                          <m:t>𝑫</m:t>
                        </m:r>
                      </m:num>
                      <m:den>
                        <m:r>
                          <a:rPr lang="en-US" b="1" i="1">
                            <a:latin typeface="Cambria Math"/>
                          </a:rPr>
                          <m:t>𝜸</m:t>
                        </m:r>
                      </m:den>
                    </m:f>
                    <m:r>
                      <a:rPr lang="en-US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𝟏</m:t>
                        </m:r>
                        <m:r>
                          <a:rPr lang="en-US">
                            <a:latin typeface="Cambria Math"/>
                          </a:rPr>
                          <m:t>.</m:t>
                        </m:r>
                        <m:r>
                          <a:rPr lang="en-US" b="1" i="1">
                            <a:latin typeface="Cambria Math"/>
                          </a:rPr>
                          <m:t>𝟓</m:t>
                        </m:r>
                        <m:r>
                          <a:rPr lang="en-US">
                            <a:latin typeface="Cambria Math"/>
                          </a:rPr>
                          <m:t>×</m:t>
                        </m:r>
                        <m:r>
                          <a:rPr lang="en-US" b="1" i="1">
                            <a:latin typeface="Cambria Math"/>
                          </a:rPr>
                          <m:t>𝟎</m:t>
                        </m:r>
                        <m:r>
                          <a:rPr lang="en-US">
                            <a:latin typeface="Cambria Math"/>
                          </a:rPr>
                          <m:t>.</m:t>
                        </m:r>
                        <m:r>
                          <a:rPr lang="en-US" b="1" i="1">
                            <a:latin typeface="Cambria Math"/>
                          </a:rPr>
                          <m:t>𝟏𝟓</m:t>
                        </m:r>
                      </m:num>
                      <m:den>
                        <m:r>
                          <a:rPr lang="en-US" b="1" i="1">
                            <a:latin typeface="Cambria Math"/>
                          </a:rPr>
                          <m:t>𝟎</m:t>
                        </m:r>
                        <m:r>
                          <a:rPr lang="en-US">
                            <a:latin typeface="Cambria Math"/>
                          </a:rPr>
                          <m:t>.</m:t>
                        </m:r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dirty="0"/>
              </a:p>
              <a:p>
                <a:pPr algn="l" rtl="0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𝑅𝑒</m:t>
                    </m:r>
                    <m:r>
                      <a:rPr lang="en-US" i="1">
                        <a:latin typeface="Cambria Math"/>
                      </a:rPr>
                      <m:t>= </m:t>
                    </m:r>
                    <m:r>
                      <a:rPr lang="en-US" i="1">
                        <a:latin typeface="Cambria Math"/>
                      </a:rPr>
                      <m:t>1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125</m:t>
                    </m:r>
                    <m:r>
                      <a:rPr lang="en-US" i="1">
                        <a:latin typeface="Cambria Math"/>
                      </a:rPr>
                      <m:t>  </m:t>
                    </m:r>
                    <m:r>
                      <a:rPr lang="en-US" i="1">
                        <a:latin typeface="Cambria Math"/>
                      </a:rPr>
                      <m:t>𝑤</m:t>
                    </m:r>
                    <m:r>
                      <a:rPr lang="en-US" i="1">
                        <a:latin typeface="Cambria Math"/>
                      </a:rPr>
                      <m:t>h</m:t>
                    </m:r>
                    <m:r>
                      <a:rPr lang="en-US" i="1">
                        <a:latin typeface="Cambria Math"/>
                      </a:rPr>
                      <m:t>𝑖𝑐</m:t>
                    </m:r>
                    <m:r>
                      <a:rPr lang="en-US" i="1">
                        <a:latin typeface="Cambria Math"/>
                      </a:rPr>
                      <m:t>h</m:t>
                    </m:r>
                    <m:r>
                      <a:rPr lang="en-US" i="1">
                        <a:latin typeface="Cambria Math"/>
                      </a:rPr>
                      <m:t>  </m:t>
                    </m:r>
                    <m:r>
                      <a:rPr lang="en-US" i="1">
                        <a:latin typeface="Cambria Math"/>
                      </a:rPr>
                      <m:t>𝑖𝑠</m:t>
                    </m:r>
                    <m:r>
                      <a:rPr lang="en-US" i="1">
                        <a:latin typeface="Cambria Math"/>
                      </a:rPr>
                      <m:t>  &lt;</m:t>
                    </m:r>
                    <m:r>
                      <a:rPr lang="en-US" i="1">
                        <a:latin typeface="Cambria Math"/>
                      </a:rPr>
                      <m:t>2000</m:t>
                    </m:r>
                  </m:oMath>
                </a14:m>
                <a:endParaRPr lang="en-US" dirty="0"/>
              </a:p>
              <a:p>
                <a:pPr algn="l" rtl="0">
                  <a:lnSpc>
                    <a:spcPct val="150000"/>
                  </a:lnSpc>
                </a:pPr>
                <a:r>
                  <a:rPr lang="en-US" dirty="0">
                    <a:sym typeface="Wingdings"/>
                  </a:rPr>
                  <a:t></a:t>
                </a:r>
                <a:r>
                  <a:rPr lang="en-US" dirty="0"/>
                  <a:t> The flow is laminar </a:t>
                </a:r>
              </a:p>
              <a:p>
                <a:pPr algn="l" rtl="0">
                  <a:lnSpc>
                    <a:spcPct val="150000"/>
                  </a:lnSpc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08232"/>
                <a:ext cx="8229600" cy="4389120"/>
              </a:xfrm>
              <a:blipFill rotWithShape="1">
                <a:blip r:embed="rId2"/>
                <a:stretch>
                  <a:fillRect l="-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1955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09600" y="1143000"/>
            <a:ext cx="228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Contents :</a:t>
            </a:r>
          </a:p>
          <a:p>
            <a:pPr algn="l" rtl="0"/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مربع نص 6"/>
          <p:cNvSpPr txBox="1"/>
          <p:nvPr/>
        </p:nvSpPr>
        <p:spPr>
          <a:xfrm>
            <a:off x="838200" y="2057400"/>
            <a:ext cx="79248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rtl="0">
              <a:buSzPct val="150000"/>
              <a:buFont typeface="Arial" pitchFamily="34" charset="0"/>
              <a:buChar char="•"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2400" dirty="0" smtClean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marL="342900" indent="-342900" algn="l" rtl="0">
              <a:buSzPct val="150000"/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Benefit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DH</a:t>
            </a:r>
            <a:endParaRPr lang="en-US" sz="2400" dirty="0" smtClean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marL="342900" indent="-342900" algn="l" rtl="0">
              <a:buSzPct val="150000"/>
              <a:buFont typeface="Arial" pitchFamily="34" charset="0"/>
              <a:buChar char="•"/>
            </a:pPr>
            <a:r>
              <a:rPr lang="en-US" sz="2400" dirty="0" smtClean="0"/>
              <a:t>System Components</a:t>
            </a:r>
            <a:endParaRPr lang="ar-SA" sz="2400" dirty="0" smtClean="0"/>
          </a:p>
          <a:p>
            <a:pPr marL="342900" indent="-342900" algn="l" rtl="0">
              <a:buSzPct val="150000"/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Literature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Review in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Palestine</a:t>
            </a:r>
          </a:p>
          <a:p>
            <a:pPr marL="342900" indent="-342900" algn="l" rtl="0">
              <a:buSzPct val="150000"/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Module</a:t>
            </a:r>
          </a:p>
          <a:p>
            <a:pPr marL="342900" indent="-342900" algn="l" rtl="0">
              <a:buSzPct val="150000"/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Network design</a:t>
            </a:r>
          </a:p>
          <a:p>
            <a:pPr marL="342900" indent="-342900" algn="l" rtl="0">
              <a:buSzPct val="150000"/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Calculations</a:t>
            </a:r>
          </a:p>
          <a:p>
            <a:pPr marL="342900" indent="-342900" algn="l" rtl="0">
              <a:buSzPct val="150000"/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Recommendations</a:t>
            </a:r>
          </a:p>
          <a:p>
            <a:pPr algn="l" rtl="0">
              <a:buSzPct val="150000"/>
            </a:pPr>
            <a:endParaRPr lang="en-US" sz="2000" dirty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algn="l" rtl="0">
              <a:buFont typeface="Arial" pitchFamily="34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962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548680"/>
            <a:ext cx="8229600" cy="1143000"/>
          </a:xfrm>
        </p:spPr>
        <p:txBody>
          <a:bodyPr>
            <a:normAutofit/>
          </a:bodyPr>
          <a:lstStyle/>
          <a:p>
            <a:pPr rtl="0"/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Comparison between traditional and central district heating systems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685667176"/>
              </p:ext>
            </p:extLst>
          </p:nvPr>
        </p:nvGraphicFramePr>
        <p:xfrm>
          <a:off x="539552" y="1828800"/>
          <a:ext cx="8280920" cy="46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1522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Conclusion</a:t>
            </a:r>
            <a:r>
              <a:rPr lang="en-US" sz="48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This system in our country is not feasible due to the high cost of oil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derivatives.</a:t>
            </a:r>
          </a:p>
          <a:p>
            <a:pPr marL="0" indent="0" algn="just" rtl="0">
              <a:lnSpc>
                <a:spcPct val="150000"/>
              </a:lnSpc>
              <a:buNone/>
            </a:pP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This system can be applied in our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country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through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converting waste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energy furnace 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utilizing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gas located on Gaza Strip.</a:t>
            </a:r>
          </a:p>
        </p:txBody>
      </p:sp>
    </p:spTree>
    <p:extLst>
      <p:ext uri="{BB962C8B-B14F-4D97-AF65-F5344CB8AC3E}">
        <p14:creationId xmlns:p14="http://schemas.microsoft.com/office/powerpoint/2010/main" val="15660229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1"/>
          <p:cNvSpPr txBox="1"/>
          <p:nvPr/>
        </p:nvSpPr>
        <p:spPr>
          <a:xfrm>
            <a:off x="1524000" y="1371600"/>
            <a:ext cx="6248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Thank you for listening</a:t>
            </a:r>
          </a:p>
          <a:p>
            <a:pPr algn="ctr"/>
            <a:endParaRPr lang="en-US" sz="6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Questions ?</a:t>
            </a:r>
            <a:endParaRPr lang="en-GB" sz="6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930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6264"/>
            <a:ext cx="8229600" cy="4389120"/>
          </a:xfrm>
        </p:spPr>
        <p:txBody>
          <a:bodyPr>
            <a:normAutofit/>
          </a:bodyPr>
          <a:lstStyle/>
          <a:p>
            <a:pPr marL="342900" indent="-342900" algn="l" rtl="0">
              <a:lnSpc>
                <a:spcPct val="150000"/>
              </a:lnSpc>
              <a:buSzPct val="150000"/>
              <a:buFont typeface="Arial" pitchFamily="34" charset="0"/>
              <a:buChar char="•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  <a:sym typeface="Wingdings 3"/>
              </a:rPr>
              <a:t>District Heating Network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: is a system for distributing heat generated in a centralized location for residential and commercial for heating and production of domestic hot water.</a:t>
            </a:r>
          </a:p>
          <a:p>
            <a:pPr marL="0" indent="0" algn="l" rtl="0">
              <a:lnSpc>
                <a:spcPct val="150000"/>
              </a:lnSpc>
              <a:buSzPct val="150000"/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marL="342900" indent="-342900" algn="l" rtl="0">
              <a:lnSpc>
                <a:spcPct val="150000"/>
              </a:lnSpc>
              <a:buSzPct val="150000"/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District heating replaces individual boilers it uses less energy costs and make cities more organized places.</a:t>
            </a:r>
          </a:p>
          <a:p>
            <a:pPr algn="l" rtl="0"/>
            <a:endParaRPr lang="en-US" sz="2400" dirty="0"/>
          </a:p>
        </p:txBody>
      </p:sp>
      <p:sp>
        <p:nvSpPr>
          <p:cNvPr id="4" name="مربع نص 1"/>
          <p:cNvSpPr txBox="1"/>
          <p:nvPr/>
        </p:nvSpPr>
        <p:spPr>
          <a:xfrm>
            <a:off x="457200" y="764704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:</a:t>
            </a:r>
            <a:endParaRPr lang="en-US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971600" y="1655350"/>
            <a:ext cx="218745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457200" indent="-457200" algn="r" rtl="0">
              <a:buFont typeface="Wingdings" panose="05000000000000000000" pitchFamily="2" charset="2"/>
              <a:buChar char="v"/>
            </a:pPr>
            <a:r>
              <a:rPr lang="en-US" sz="2000" b="1" spc="150" dirty="0" smtClean="0">
                <a:ln w="11430"/>
                <a:solidFill>
                  <a:schemeClr val="tx2">
                    <a:lumMod val="9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Definition </a:t>
            </a:r>
            <a:endParaRPr lang="en-US" sz="2000" b="1" spc="150" dirty="0">
              <a:ln w="11430"/>
              <a:solidFill>
                <a:schemeClr val="tx2">
                  <a:lumMod val="9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3439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1"/>
          <p:cNvSpPr txBox="1"/>
          <p:nvPr/>
        </p:nvSpPr>
        <p:spPr>
          <a:xfrm>
            <a:off x="-36512" y="1143000"/>
            <a:ext cx="3170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Benefit of DH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مربع نص 6"/>
          <p:cNvSpPr txBox="1"/>
          <p:nvPr/>
        </p:nvSpPr>
        <p:spPr>
          <a:xfrm>
            <a:off x="838200" y="2057400"/>
            <a:ext cx="7924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buSzPct val="150000"/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 Organize the heat production</a:t>
            </a:r>
          </a:p>
          <a:p>
            <a:pPr algn="l" rtl="0">
              <a:buSzPct val="150000"/>
            </a:pPr>
            <a:endParaRPr lang="en-US" sz="2400" dirty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algn="l" rtl="0">
              <a:buSzPct val="150000"/>
              <a:buFont typeface="Arial" pitchFamily="34" charset="0"/>
              <a:buChar char="•"/>
            </a:pPr>
            <a:r>
              <a:rPr lang="ar-SA" sz="2400" dirty="0">
                <a:latin typeface="Times New Roman" pitchFamily="18" charset="0"/>
                <a:cs typeface="Times New Roman" pitchFamily="18" charset="0"/>
                <a:sym typeface="Wingdings 3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Reduce the risk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 3"/>
              </a:rPr>
              <a:t>maintenance</a:t>
            </a:r>
            <a:endParaRPr lang="ar-SA" sz="2400" dirty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algn="l" rtl="0">
              <a:buSzPct val="150000"/>
            </a:pPr>
            <a:endParaRPr lang="en-US" sz="2400" dirty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algn="l" rtl="0">
              <a:buSzPct val="150000"/>
              <a:buFont typeface="Arial" pitchFamily="34" charset="0"/>
              <a:buChar char="•"/>
            </a:pPr>
            <a:r>
              <a:rPr lang="ar-SA" sz="2400" dirty="0">
                <a:latin typeface="Times New Roman" pitchFamily="18" charset="0"/>
                <a:cs typeface="Times New Roman" pitchFamily="18" charset="0"/>
                <a:sym typeface="Wingdings 3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Wingdings 3"/>
              </a:rPr>
              <a:t>Easy to use and control</a:t>
            </a:r>
            <a:endParaRPr lang="ar-SA" sz="2400" dirty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algn="l" rtl="0">
              <a:buSzPct val="150000"/>
            </a:pPr>
            <a:endParaRPr lang="en-US" sz="2400" dirty="0">
              <a:latin typeface="Times New Roman" pitchFamily="18" charset="0"/>
              <a:cs typeface="Times New Roman" pitchFamily="18" charset="0"/>
              <a:sym typeface="Wingdings 3"/>
            </a:endParaRPr>
          </a:p>
          <a:p>
            <a:pPr algn="l" rtl="0">
              <a:buFont typeface="Arial" pitchFamily="34" charset="0"/>
              <a:buChar char="•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698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  <a:sym typeface="Wingdings 3"/>
              </a:rPr>
              <a:t>Boiler</a:t>
            </a:r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Pipe Network isolated</a:t>
            </a:r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Pumps</a:t>
            </a:r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Heat Exchanger for each building</a:t>
            </a:r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Valve and accessories</a:t>
            </a:r>
          </a:p>
          <a:p>
            <a:pPr algn="l" rtl="0">
              <a:lnSpc>
                <a:spcPct val="150000"/>
              </a:lnSpc>
              <a:buFont typeface="Arial" pitchFamily="34" charset="0"/>
              <a:buChar char="•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8720" y="1371600"/>
            <a:ext cx="43524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457200" indent="-457200" algn="ctr" rtl="0">
              <a:buFont typeface="Wingdings" pitchFamily="2" charset="2"/>
              <a:buChar char="v"/>
            </a:pPr>
            <a:r>
              <a:rPr lang="en-US" sz="2800" b="1" spc="150" dirty="0" smtClean="0">
                <a:ln w="11430"/>
                <a:solidFill>
                  <a:schemeClr val="tx2">
                    <a:lumMod val="9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System consist of</a:t>
            </a:r>
            <a:endParaRPr lang="en-US" sz="2800" b="1" spc="150" dirty="0">
              <a:ln w="11430"/>
              <a:solidFill>
                <a:schemeClr val="tx2">
                  <a:lumMod val="9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1"/>
          <p:cNvSpPr txBox="1"/>
          <p:nvPr/>
        </p:nvSpPr>
        <p:spPr>
          <a:xfrm>
            <a:off x="457200" y="764704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Components 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99665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363" y="188640"/>
            <a:ext cx="82296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 </a:t>
            </a:r>
            <a:r>
              <a:rPr lang="ar-S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: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Boiler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6144"/>
            <a:ext cx="8229600" cy="4389120"/>
          </a:xfrm>
        </p:spPr>
        <p:txBody>
          <a:bodyPr/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select  model REX7- REX 30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Rex 450 for the center Boiler.</a:t>
            </a:r>
          </a:p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select vertical centrifugal pump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with 6 bar and mass flow 20 </a:t>
            </a:r>
            <a:r>
              <a:rPr lang="en-US" dirty="0" smtClean="0"/>
              <a:t>l/s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2132856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 </a:t>
            </a:r>
          </a:p>
          <a:p>
            <a:r>
              <a:rPr lang="ar-S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: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Pumps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5" name="عنصر نائب للمحتوى 2"/>
          <p:cNvSpPr txBox="1">
            <a:spLocks/>
          </p:cNvSpPr>
          <p:nvPr/>
        </p:nvSpPr>
        <p:spPr>
          <a:xfrm>
            <a:off x="457200" y="4671784"/>
            <a:ext cx="8229600" cy="438912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r" rtl="1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r" rtl="1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r" rtl="1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r" rtl="1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r" rtl="1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r" rtl="1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r" rtl="1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Font typeface="Wingdings 2"/>
              <a:buNone/>
            </a:pPr>
            <a:r>
              <a:rPr lang="en-US" dirty="0" smtClean="0"/>
              <a:t>We select stainless steel pipe with Insulation u= 0.136-0.41 w/</a:t>
            </a:r>
            <a:r>
              <a:rPr lang="en-US" dirty="0" err="1" smtClean="0"/>
              <a:t>m.c</a:t>
            </a:r>
            <a:endParaRPr lang="en-US" dirty="0" smtClean="0"/>
          </a:p>
          <a:p>
            <a:pPr marL="0" indent="0" algn="l">
              <a:buFont typeface="Wingdings 2"/>
              <a:buNone/>
            </a:pPr>
            <a:r>
              <a:rPr lang="en-US" dirty="0" smtClean="0"/>
              <a:t> </a:t>
            </a:r>
            <a:br>
              <a:rPr lang="en-US" dirty="0" smtClean="0"/>
            </a:br>
            <a:endParaRPr lang="en-US" dirty="0" smtClean="0"/>
          </a:p>
          <a:p>
            <a:pPr marL="0" indent="0" algn="l">
              <a:buFont typeface="Wingdings 2"/>
              <a:buNone/>
            </a:pPr>
            <a:endParaRPr lang="en-US" dirty="0" smtClean="0"/>
          </a:p>
          <a:p>
            <a:pPr marL="0" indent="0" algn="l">
              <a:buFont typeface="Wingdings 2"/>
              <a:buNone/>
            </a:pPr>
            <a:endParaRPr lang="en-US" dirty="0" smtClean="0"/>
          </a:p>
          <a:p>
            <a:pPr marL="0" indent="0" algn="l">
              <a:buFont typeface="Wingdings 2"/>
              <a:buNone/>
            </a:pPr>
            <a:endParaRPr lang="en-US" dirty="0" smtClean="0"/>
          </a:p>
          <a:p>
            <a:pPr marL="0" indent="0" algn="l">
              <a:buFont typeface="Wingdings 2"/>
              <a:buNone/>
            </a:pPr>
            <a:endParaRPr lang="en-US" dirty="0" smtClean="0"/>
          </a:p>
          <a:p>
            <a:pPr marL="0" indent="0" algn="l">
              <a:buFont typeface="Wingdings 2"/>
              <a:buNone/>
            </a:pPr>
            <a:endParaRPr lang="en-US" dirty="0" smtClean="0"/>
          </a:p>
          <a:p>
            <a:pPr marL="0" indent="0" algn="l">
              <a:buFont typeface="Wingdings 2"/>
              <a:buNone/>
            </a:pPr>
            <a:r>
              <a:rPr lang="en-US" dirty="0" smtClean="0"/>
              <a:t> </a:t>
            </a:r>
          </a:p>
          <a:p>
            <a:pPr marL="0" indent="0" algn="l">
              <a:buFont typeface="Wingdings 2"/>
              <a:buNone/>
            </a:pPr>
            <a:endParaRPr lang="en-US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7544" y="350100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 </a:t>
            </a:r>
          </a:p>
          <a:p>
            <a:r>
              <a:rPr lang="ar-SA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: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Pipes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743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957392"/>
          </a:xfrm>
        </p:spPr>
      </p:pic>
    </p:spTree>
    <p:extLst>
      <p:ext uri="{BB962C8B-B14F-4D97-AF65-F5344CB8AC3E}">
        <p14:creationId xmlns:p14="http://schemas.microsoft.com/office/powerpoint/2010/main" val="177799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49239" y="2055125"/>
            <a:ext cx="8229600" cy="37779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r" rtl="1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r" rtl="1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r" rtl="1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r" rtl="1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r" rtl="1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r" rtl="1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10000"/>
              </a:lnSpc>
            </a:pPr>
            <a:r>
              <a:rPr lang="en-US" sz="2400" dirty="0"/>
              <a:t>T</a:t>
            </a:r>
            <a:r>
              <a:rPr lang="en-US" sz="2400" dirty="0" smtClean="0"/>
              <a:t>his project will be the first in Palestine</a:t>
            </a:r>
          </a:p>
          <a:p>
            <a:pPr algn="just" rtl="0">
              <a:lnSpc>
                <a:spcPct val="110000"/>
              </a:lnSpc>
            </a:pPr>
            <a:endParaRPr lang="en-US" sz="2400" dirty="0"/>
          </a:p>
          <a:p>
            <a:pPr algn="just" rtl="0">
              <a:lnSpc>
                <a:spcPct val="110000"/>
              </a:lnSpc>
            </a:pPr>
            <a:r>
              <a:rPr lang="en-US" sz="2400" dirty="0" smtClean="0"/>
              <a:t>It has not been implemented yet in Palestine even though there is need for such a project.</a:t>
            </a:r>
          </a:p>
          <a:p>
            <a:pPr algn="just" rtl="0">
              <a:lnSpc>
                <a:spcPct val="110000"/>
              </a:lnSpc>
            </a:pPr>
            <a:endParaRPr lang="en-US" sz="2400" dirty="0"/>
          </a:p>
          <a:p>
            <a:pPr algn="just" rtl="0">
              <a:lnSpc>
                <a:spcPct val="110000"/>
              </a:lnSpc>
            </a:pPr>
            <a:r>
              <a:rPr lang="en-US" sz="2400" dirty="0" smtClean="0"/>
              <a:t>Prices of electricity and gas are high 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789643" y="1182866"/>
            <a:ext cx="255615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en-US" sz="32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Motivation </a:t>
            </a:r>
            <a:endParaRPr lang="en-US" sz="3200" b="1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137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Model</a:t>
            </a:r>
            <a:r>
              <a:rPr lang="en-US" sz="4000" dirty="0" smtClean="0">
                <a:solidFill>
                  <a:schemeClr val="tx1"/>
                </a:solidFill>
              </a:rPr>
              <a:t> :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8912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dirty="0"/>
              <a:t>Representation of reality </a:t>
            </a:r>
          </a:p>
          <a:p>
            <a:pPr algn="l" rtl="0">
              <a:lnSpc>
                <a:spcPct val="150000"/>
              </a:lnSpc>
            </a:pPr>
            <a:r>
              <a:rPr lang="en-US" dirty="0"/>
              <a:t>It is required to perform the </a:t>
            </a:r>
            <a:r>
              <a:rPr lang="en-US" dirty="0" smtClean="0"/>
              <a:t>calculation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dirty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dirty="0"/>
              <a:t>In DH networks  the following </a:t>
            </a:r>
            <a:r>
              <a:rPr lang="en-US" dirty="0" smtClean="0"/>
              <a:t>assumption :</a:t>
            </a:r>
            <a:endParaRPr lang="en-US" dirty="0"/>
          </a:p>
          <a:p>
            <a:pPr algn="l" rtl="0">
              <a:lnSpc>
                <a:spcPct val="150000"/>
              </a:lnSpc>
            </a:pPr>
            <a:r>
              <a:rPr lang="en-US" dirty="0"/>
              <a:t>One dimensional geometry </a:t>
            </a:r>
          </a:p>
          <a:p>
            <a:pPr algn="l" rtl="0">
              <a:lnSpc>
                <a:spcPct val="150000"/>
              </a:lnSpc>
            </a:pPr>
            <a:r>
              <a:rPr lang="en-US" dirty="0"/>
              <a:t>Junctions between components occurs in points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081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</TotalTime>
  <Words>522</Words>
  <Application>Microsoft Office PowerPoint</Application>
  <PresentationFormat>On-screen Show (4:3)</PresentationFormat>
  <Paragraphs>124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Calibri</vt:lpstr>
      <vt:lpstr>Cambria Math</vt:lpstr>
      <vt:lpstr>Constantia</vt:lpstr>
      <vt:lpstr>Majalla UI</vt:lpstr>
      <vt:lpstr>Times New Roman</vt:lpstr>
      <vt:lpstr>Traditional Arabic</vt:lpstr>
      <vt:lpstr>Wingdings</vt:lpstr>
      <vt:lpstr>Wingdings 2</vt:lpstr>
      <vt:lpstr>Wingdings 3</vt:lpstr>
      <vt:lpstr>تدفق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: Boiler</vt:lpstr>
      <vt:lpstr>PowerPoint Presentation</vt:lpstr>
      <vt:lpstr>PowerPoint Presentation</vt:lpstr>
      <vt:lpstr>Model :</vt:lpstr>
      <vt:lpstr>Network design </vt:lpstr>
      <vt:lpstr>Topological representation </vt:lpstr>
      <vt:lpstr>Physical representation </vt:lpstr>
      <vt:lpstr>Incidence matrix </vt:lpstr>
      <vt:lpstr>Calculations :</vt:lpstr>
      <vt:lpstr>Mass flow rate </vt:lpstr>
      <vt:lpstr>Temperature</vt:lpstr>
      <vt:lpstr>Pressure loss</vt:lpstr>
      <vt:lpstr>Compressed fluid check</vt:lpstr>
      <vt:lpstr>Laminar or turbulent flow in pipes</vt:lpstr>
      <vt:lpstr>Comparison between traditional and central district heating systems</vt:lpstr>
      <vt:lpstr>Conclusion: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Proceduer</dc:title>
  <dc:creator>الانوار</dc:creator>
  <cp:lastModifiedBy>student</cp:lastModifiedBy>
  <cp:revision>71</cp:revision>
  <dcterms:created xsi:type="dcterms:W3CDTF">2016-12-12T19:53:07Z</dcterms:created>
  <dcterms:modified xsi:type="dcterms:W3CDTF">2017-01-08T09:02:19Z</dcterms:modified>
</cp:coreProperties>
</file>