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912" r:id="rId1"/>
    <p:sldMasterId id="2147483930" r:id="rId2"/>
    <p:sldMasterId id="2147483984" r:id="rId3"/>
    <p:sldMasterId id="2147484020" r:id="rId4"/>
  </p:sldMasterIdLst>
  <p:notesMasterIdLst>
    <p:notesMasterId r:id="rId79"/>
  </p:notesMasterIdLst>
  <p:sldIdLst>
    <p:sldId id="377" r:id="rId5"/>
    <p:sldId id="379" r:id="rId6"/>
    <p:sldId id="376" r:id="rId7"/>
    <p:sldId id="258" r:id="rId8"/>
    <p:sldId id="259" r:id="rId9"/>
    <p:sldId id="260" r:id="rId10"/>
    <p:sldId id="391" r:id="rId11"/>
    <p:sldId id="392" r:id="rId12"/>
    <p:sldId id="389" r:id="rId13"/>
    <p:sldId id="390" r:id="rId14"/>
    <p:sldId id="261" r:id="rId15"/>
    <p:sldId id="419" r:id="rId16"/>
    <p:sldId id="420" r:id="rId17"/>
    <p:sldId id="262" r:id="rId18"/>
    <p:sldId id="263" r:id="rId19"/>
    <p:sldId id="397" r:id="rId20"/>
    <p:sldId id="266" r:id="rId21"/>
    <p:sldId id="288" r:id="rId22"/>
    <p:sldId id="267" r:id="rId23"/>
    <p:sldId id="287" r:id="rId24"/>
    <p:sldId id="421" r:id="rId25"/>
    <p:sldId id="422" r:id="rId26"/>
    <p:sldId id="423" r:id="rId27"/>
    <p:sldId id="424" r:id="rId28"/>
    <p:sldId id="426" r:id="rId29"/>
    <p:sldId id="427" r:id="rId30"/>
    <p:sldId id="428" r:id="rId31"/>
    <p:sldId id="429" r:id="rId32"/>
    <p:sldId id="430" r:id="rId33"/>
    <p:sldId id="431" r:id="rId34"/>
    <p:sldId id="432" r:id="rId35"/>
    <p:sldId id="399" r:id="rId36"/>
    <p:sldId id="303" r:id="rId37"/>
    <p:sldId id="300" r:id="rId38"/>
    <p:sldId id="301" r:id="rId39"/>
    <p:sldId id="304" r:id="rId40"/>
    <p:sldId id="400" r:id="rId41"/>
    <p:sldId id="313" r:id="rId42"/>
    <p:sldId id="307" r:id="rId43"/>
    <p:sldId id="433" r:id="rId44"/>
    <p:sldId id="401" r:id="rId45"/>
    <p:sldId id="318" r:id="rId46"/>
    <p:sldId id="308" r:id="rId47"/>
    <p:sldId id="402" r:id="rId48"/>
    <p:sldId id="403" r:id="rId49"/>
    <p:sldId id="404" r:id="rId50"/>
    <p:sldId id="405" r:id="rId51"/>
    <p:sldId id="406" r:id="rId52"/>
    <p:sldId id="407" r:id="rId53"/>
    <p:sldId id="434" r:id="rId54"/>
    <p:sldId id="435" r:id="rId55"/>
    <p:sldId id="436" r:id="rId56"/>
    <p:sldId id="437" r:id="rId57"/>
    <p:sldId id="438" r:id="rId58"/>
    <p:sldId id="439" r:id="rId59"/>
    <p:sldId id="441" r:id="rId60"/>
    <p:sldId id="409" r:id="rId61"/>
    <p:sldId id="408" r:id="rId62"/>
    <p:sldId id="410" r:id="rId63"/>
    <p:sldId id="411" r:id="rId64"/>
    <p:sldId id="413" r:id="rId65"/>
    <p:sldId id="414" r:id="rId66"/>
    <p:sldId id="450" r:id="rId67"/>
    <p:sldId id="416" r:id="rId68"/>
    <p:sldId id="415" r:id="rId69"/>
    <p:sldId id="417" r:id="rId70"/>
    <p:sldId id="447" r:id="rId71"/>
    <p:sldId id="442" r:id="rId72"/>
    <p:sldId id="443" r:id="rId73"/>
    <p:sldId id="448" r:id="rId74"/>
    <p:sldId id="449" r:id="rId75"/>
    <p:sldId id="446" r:id="rId76"/>
    <p:sldId id="444" r:id="rId77"/>
    <p:sldId id="418" r:id="rId7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نمط فاتح 2 - تميي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نمط متوسط 1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7292A2E-F333-43FB-9621-5CBBE7FDCDCB}" styleName="نمط فاتح 2 - تميي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8746" autoAdjust="0"/>
  </p:normalViewPr>
  <p:slideViewPr>
    <p:cSldViewPr snapToGrid="0">
      <p:cViewPr>
        <p:scale>
          <a:sx n="80" d="100"/>
          <a:sy n="80" d="100"/>
        </p:scale>
        <p:origin x="-27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0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1C5D4-2AE0-4A93-871D-5D84FB70DC65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25E5E-E68E-4199-B9DD-CD8B5E1E01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6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25E5E-E68E-4199-B9DD-CD8B5E1E01D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579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25E5E-E68E-4199-B9DD-CD8B5E1E01D9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25E5E-E68E-4199-B9DD-CD8B5E1E01D9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37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79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774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188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327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47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122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608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555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308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81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082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2462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81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3276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313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023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4883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605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2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9539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34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4877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722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594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49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9890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1143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3254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03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3801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8020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73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471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9296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337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585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985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440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7168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4207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4066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0986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44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1301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5594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77860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3" y="69758"/>
            <a:ext cx="12017830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1" cy="1600200"/>
          </a:xfrm>
        </p:spPr>
        <p:txBody>
          <a:bodyPr/>
          <a:lstStyle>
            <a:lvl1pPr marL="0" indent="0" algn="ctr">
              <a:buNone/>
              <a:defRPr sz="3500">
                <a:solidFill>
                  <a:schemeClr val="tx2"/>
                </a:solidFill>
              </a:defRPr>
            </a:lvl1pPr>
            <a:lvl2pPr marL="609493" indent="0" algn="ctr">
              <a:buNone/>
            </a:lvl2pPr>
            <a:lvl3pPr marL="1218987" indent="0" algn="ctr">
              <a:buNone/>
            </a:lvl3pPr>
            <a:lvl4pPr marL="1828480" indent="0" algn="ctr">
              <a:buNone/>
            </a:lvl4pPr>
            <a:lvl5pPr marL="2437973" indent="0" algn="ctr">
              <a:buNone/>
            </a:lvl5pPr>
            <a:lvl6pPr marL="3047467" indent="0" algn="ctr">
              <a:buNone/>
            </a:lvl6pPr>
            <a:lvl7pPr marL="3656960" indent="0" algn="ctr">
              <a:buNone/>
            </a:lvl7pPr>
            <a:lvl8pPr marL="4266453" indent="0" algn="ctr">
              <a:buNone/>
            </a:lvl8pPr>
            <a:lvl9pPr marL="4875947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900">
                <a:solidFill>
                  <a:srgbClr val="FFFFFF"/>
                </a:solidFill>
              </a:defRPr>
            </a:lvl1pPr>
          </a:lstStyle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910" y="1449305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83910" y="1396722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83910" y="2976651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4"/>
            <a:ext cx="10972801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22856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9201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057098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3" y="69758"/>
            <a:ext cx="12017830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2"/>
            <a:ext cx="10363200" cy="1362075"/>
          </a:xfrm>
        </p:spPr>
        <p:txBody>
          <a:bodyPr anchor="b" anchorCtr="0"/>
          <a:lstStyle>
            <a:lvl1pPr algn="l">
              <a:buNone/>
              <a:defRPr sz="53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40"/>
            <a:ext cx="10363200" cy="1338263"/>
          </a:xfrm>
        </p:spPr>
        <p:txBody>
          <a:bodyPr anchor="t" anchorCtr="0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2551" y="2376831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92195" y="2341479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14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032180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273051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121899" anchor="b" anchorCtr="0">
            <a:no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700" b="1"/>
            </a:lvl2pPr>
            <a:lvl3pPr>
              <a:buNone/>
              <a:defRPr sz="2400" b="1"/>
            </a:lvl3pPr>
            <a:lvl4pPr>
              <a:buNone/>
              <a:defRPr sz="2100" b="1"/>
            </a:lvl4pPr>
            <a:lvl5pPr>
              <a:buNone/>
              <a:defRPr sz="2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121899" anchor="b" anchorCtr="0">
            <a:no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700" b="1"/>
            </a:lvl2pPr>
            <a:lvl3pPr>
              <a:buNone/>
              <a:defRPr sz="2400" b="1"/>
            </a:lvl3pPr>
            <a:lvl4pPr>
              <a:buNone/>
              <a:defRPr sz="2100" b="1"/>
            </a:lvl4pPr>
            <a:lvl5pPr>
              <a:buNone/>
              <a:defRPr sz="2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887804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034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045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30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273051"/>
            <a:ext cx="10363200" cy="1143000"/>
          </a:xfrm>
        </p:spPr>
        <p:txBody>
          <a:bodyPr anchor="b" anchorCtr="0"/>
          <a:lstStyle>
            <a:lvl1pPr algn="l">
              <a:buNone/>
              <a:defRPr sz="53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2400"/>
            </a:lvl1pPr>
            <a:lvl2pPr>
              <a:buNone/>
              <a:defRPr sz="1600"/>
            </a:lvl2pPr>
            <a:lvl3pPr>
              <a:buNone/>
              <a:defRPr sz="1300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400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6446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4900551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37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1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21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>
          <a:xfrm>
            <a:off x="91347" y="4650478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91349" y="4773227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9" y="66676"/>
            <a:ext cx="12002498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43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155879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824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682241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3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93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616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2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8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  <p:sldLayoutId id="2147483946" r:id="rId16"/>
    <p:sldLayoutId id="214748394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4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  <p:sldLayoutId id="2147484000" r:id="rId16"/>
    <p:sldLayoutId id="21474840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30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1" y="274637"/>
            <a:ext cx="10363200" cy="1143000"/>
          </a:xfrm>
          <a:prstGeom prst="rect">
            <a:avLst/>
          </a:prstGeom>
        </p:spPr>
        <p:txBody>
          <a:bodyPr lIns="121899" tIns="60949" rIns="121899" bIns="121899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1" y="1447800"/>
            <a:ext cx="10363200" cy="4572000"/>
          </a:xfrm>
          <a:prstGeom prst="rect">
            <a:avLst/>
          </a:prstGeom>
        </p:spPr>
        <p:txBody>
          <a:bodyPr lIns="121899" tIns="60949" rIns="121899" bIns="60949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1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algn="r" eaLnBrk="1" latinLnBrk="0" hangingPunct="1">
              <a:defRPr kumimoji="0" sz="1900">
                <a:solidFill>
                  <a:schemeClr val="tx2"/>
                </a:solidFill>
              </a:defRPr>
            </a:lvl1pPr>
          </a:lstStyle>
          <a:p>
            <a:fld id="{6EE8CF78-6321-4894-BF49-960C00BC08EA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lIns="121899" tIns="60949" rIns="121899" bIns="60949" anchor="ctr" anchorCtr="0"/>
          <a:lstStyle>
            <a:lvl1pPr eaLnBrk="1" latinLnBrk="0" hangingPunct="1">
              <a:defRPr kumimoji="0" sz="1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9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3383BDC-9182-4A93-A7A1-68ED6F2DCB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12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696" indent="-365696" algn="l" rtl="0" eaLnBrk="1" latinLnBrk="0" hangingPunct="1">
        <a:spcBef>
          <a:spcPts val="773"/>
        </a:spcBef>
        <a:buClr>
          <a:schemeClr val="accent1"/>
        </a:buClr>
        <a:buSzPct val="85000"/>
        <a:buFont typeface="Wingdings 2"/>
        <a:buChar char=""/>
        <a:defRPr kumimoji="0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rtl="0" eaLnBrk="1" latinLnBrk="0" hangingPunct="1">
        <a:spcBef>
          <a:spcPts val="493"/>
        </a:spcBef>
        <a:buClr>
          <a:schemeClr val="accent2"/>
        </a:buClr>
        <a:buSzPct val="85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088" indent="-304747" algn="l" rtl="0" eaLnBrk="1" latinLnBrk="0" hangingPunct="1">
        <a:spcBef>
          <a:spcPts val="493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462784" indent="-304747" algn="l" rtl="0" eaLnBrk="1" latinLnBrk="0" hangingPunct="1">
        <a:spcBef>
          <a:spcPts val="493"/>
        </a:spcBef>
        <a:buClr>
          <a:schemeClr val="accent3"/>
        </a:buClr>
        <a:buSzPct val="80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0" indent="-304747" algn="l" rtl="0" eaLnBrk="1" latinLnBrk="0" hangingPunct="1">
        <a:spcBef>
          <a:spcPts val="493"/>
        </a:spcBef>
        <a:buClr>
          <a:schemeClr val="accent3"/>
        </a:buClr>
        <a:buFontTx/>
        <a:buChar char="o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4176" indent="-304747" algn="l" rtl="0" eaLnBrk="1" latinLnBrk="0" hangingPunct="1">
        <a:spcBef>
          <a:spcPts val="493"/>
        </a:spcBef>
        <a:buClr>
          <a:schemeClr val="accent3"/>
        </a:buClr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59872" indent="-304747" algn="l" rtl="0" eaLnBrk="1" latinLnBrk="0" hangingPunct="1">
        <a:spcBef>
          <a:spcPts val="493"/>
        </a:spcBef>
        <a:buClr>
          <a:schemeClr val="accent2"/>
        </a:buClr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2925568" indent="-304747" algn="l" rtl="0" eaLnBrk="1" latinLnBrk="0" hangingPunct="1">
        <a:spcBef>
          <a:spcPts val="493"/>
        </a:spcBef>
        <a:buClr>
          <a:schemeClr val="accent1">
            <a:tint val="60000"/>
          </a:schemeClr>
        </a:buClr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264" indent="-304747" algn="l" rtl="0" eaLnBrk="1" latinLnBrk="0" hangingPunct="1">
        <a:spcBef>
          <a:spcPts val="493"/>
        </a:spcBef>
        <a:buClr>
          <a:schemeClr val="accent2">
            <a:tint val="60000"/>
          </a:schemeClr>
        </a:buClr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codes.iccsafe.org/content/IBC2018" TargetMode="External"/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86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2401" y="1883713"/>
            <a:ext cx="9546390" cy="843305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2000" b="1" dirty="0" smtClean="0">
                <a:cs typeface="Arial" pitchFamily="34" charset="0"/>
              </a:rPr>
              <a:t>An-</a:t>
            </a:r>
            <a:r>
              <a:rPr lang="en-US" altLang="en-US" sz="2000" b="1" dirty="0" err="1" smtClean="0">
                <a:cs typeface="Arial" pitchFamily="34" charset="0"/>
              </a:rPr>
              <a:t>Najah</a:t>
            </a:r>
            <a:r>
              <a:rPr lang="en-US" altLang="en-US" sz="2000" b="1" dirty="0" smtClean="0">
                <a:cs typeface="Arial" pitchFamily="34" charset="0"/>
              </a:rPr>
              <a:t> National University</a:t>
            </a:r>
          </a:p>
          <a:p>
            <a:pPr algn="ctr">
              <a:lnSpc>
                <a:spcPct val="150000"/>
              </a:lnSpc>
            </a:pPr>
            <a:r>
              <a:rPr lang="en-US" altLang="en-US" sz="2000" b="1" dirty="0" smtClean="0">
                <a:cs typeface="Arial" pitchFamily="34" charset="0"/>
              </a:rPr>
              <a:t>Faculty of  Engineering &amp; Information Technology</a:t>
            </a:r>
          </a:p>
          <a:p>
            <a:pPr algn="ctr">
              <a:lnSpc>
                <a:spcPct val="150000"/>
              </a:lnSpc>
            </a:pPr>
            <a:r>
              <a:rPr lang="en-US" altLang="en-US" sz="2000" b="1" dirty="0" smtClean="0">
                <a:cs typeface="Arial" pitchFamily="34" charset="0"/>
              </a:rPr>
              <a:t>Civil Engineering Department</a:t>
            </a:r>
          </a:p>
          <a:p>
            <a:pPr algn="ctr">
              <a:lnSpc>
                <a:spcPct val="150000"/>
              </a:lnSpc>
            </a:pPr>
            <a:r>
              <a:rPr lang="en-US" altLang="ar-SA" sz="2000" b="1" dirty="0" smtClean="0">
                <a:cs typeface="Arial" pitchFamily="34" charset="0"/>
              </a:rPr>
              <a:t>Graduation Project </a:t>
            </a:r>
            <a:r>
              <a:rPr lang="en-US" sz="2000" b="1" dirty="0" smtClean="0"/>
              <a:t>II</a:t>
            </a:r>
            <a:endParaRPr lang="ar-EG" sz="2000" b="1" dirty="0" smtClean="0"/>
          </a:p>
          <a:p>
            <a:pPr algn="ctr">
              <a:lnSpc>
                <a:spcPct val="150000"/>
              </a:lnSpc>
            </a:pPr>
            <a:r>
              <a:rPr lang="en-US" sz="2000" b="1" dirty="0" smtClean="0"/>
              <a:t>Structural Analysis and Design of Illar Basic Girls' school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/>
              <a:t>Prepared by: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/>
              <a:t>Tahleel Ghanem     </a:t>
            </a:r>
            <a:r>
              <a:rPr lang="en-US" sz="2000" b="1" dirty="0" err="1" smtClean="0"/>
              <a:t>Dunya</a:t>
            </a:r>
            <a:r>
              <a:rPr lang="en-US" sz="2000" b="1" dirty="0" smtClean="0"/>
              <a:t> Abbas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/>
              <a:t>Ayah </a:t>
            </a:r>
            <a:r>
              <a:rPr lang="en-US" sz="2000" b="1" dirty="0" err="1" smtClean="0"/>
              <a:t>Abudura</a:t>
            </a:r>
            <a:r>
              <a:rPr lang="en-US" sz="2000" b="1" dirty="0" smtClean="0"/>
              <a:t>        Mira </a:t>
            </a:r>
            <a:r>
              <a:rPr lang="en-US" sz="2000" b="1" dirty="0" err="1" smtClean="0"/>
              <a:t>Alkayyal</a:t>
            </a:r>
            <a:r>
              <a:rPr lang="en-US" sz="2000" b="1" dirty="0" smtClean="0"/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/>
              <a:t>Supervisor : Dr. Munther </a:t>
            </a:r>
            <a:r>
              <a:rPr lang="en-US" sz="2000" b="1" dirty="0" err="1" smtClean="0"/>
              <a:t>Diab</a:t>
            </a:r>
            <a:endParaRPr lang="en-US" sz="2000" b="1" dirty="0" smtClean="0"/>
          </a:p>
          <a:p>
            <a:pPr algn="ctr">
              <a:lnSpc>
                <a:spcPct val="150000"/>
              </a:lnSpc>
            </a:pPr>
            <a:r>
              <a:rPr lang="en-US" sz="2000" b="1" dirty="0" smtClean="0"/>
              <a:t>2020-2021 </a:t>
            </a:r>
            <a:endParaRPr lang="ar-EG" sz="2000" b="1" dirty="0" smtClean="0"/>
          </a:p>
          <a:p>
            <a:pPr algn="ctr">
              <a:lnSpc>
                <a:spcPct val="150000"/>
              </a:lnSpc>
            </a:pPr>
            <a:endParaRPr lang="en-US" sz="2000" b="1" dirty="0" smtClean="0"/>
          </a:p>
          <a:p>
            <a:pPr algn="ctr">
              <a:lnSpc>
                <a:spcPct val="150000"/>
              </a:lnSpc>
            </a:pPr>
            <a:endParaRPr lang="en-US" sz="2000" b="1" dirty="0" smtClean="0"/>
          </a:p>
          <a:p>
            <a:pPr algn="ctr">
              <a:lnSpc>
                <a:spcPct val="150000"/>
              </a:lnSpc>
            </a:pPr>
            <a:endParaRPr lang="en-US" sz="2000" b="1" dirty="0" smtClean="0"/>
          </a:p>
          <a:p>
            <a:pPr algn="ctr">
              <a:lnSpc>
                <a:spcPct val="150000"/>
              </a:lnSpc>
            </a:pPr>
            <a:endParaRPr lang="en-US" sz="2000" b="1" dirty="0" smtClean="0"/>
          </a:p>
          <a:p>
            <a:pPr algn="ctr">
              <a:lnSpc>
                <a:spcPct val="150000"/>
              </a:lnSpc>
            </a:pPr>
            <a:endParaRPr lang="en-US" sz="2000" b="1" dirty="0" smtClean="0"/>
          </a:p>
          <a:p>
            <a:pPr algn="ctr">
              <a:lnSpc>
                <a:spcPct val="150000"/>
              </a:lnSpc>
            </a:pPr>
            <a:endParaRPr lang="en-US" sz="2000" b="1" dirty="0" smtClean="0"/>
          </a:p>
          <a:p>
            <a:pPr algn="ctr">
              <a:lnSpc>
                <a:spcPct val="150000"/>
              </a:lnSpc>
            </a:pPr>
            <a:r>
              <a:rPr lang="en-US" sz="2000" b="1" dirty="0" smtClean="0"/>
              <a:t>  </a:t>
            </a:r>
          </a:p>
          <a:p>
            <a:pPr algn="ctr">
              <a:lnSpc>
                <a:spcPct val="150000"/>
              </a:lnSpc>
            </a:pPr>
            <a:endParaRPr lang="en-US" altLang="en-US" sz="2000" b="1" dirty="0">
              <a:cs typeface="Arial" pitchFamily="34" charset="0"/>
            </a:endParaRPr>
          </a:p>
        </p:txBody>
      </p:sp>
      <p:pic>
        <p:nvPicPr>
          <p:cNvPr id="6" name="Picture 5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469" y="621554"/>
            <a:ext cx="1980009" cy="14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3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/>
          <p:nvPr/>
        </p:nvSpPr>
        <p:spPr>
          <a:xfrm>
            <a:off x="355132" y="353088"/>
            <a:ext cx="5191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Arc</a:t>
            </a:r>
            <a:r>
              <a:rPr lang="en-US" sz="2800" b="1" dirty="0" smtClean="0">
                <a:cs typeface="Arial" pitchFamily="34" charset="0"/>
              </a:rPr>
              <a:t>hitectural north elevation </a:t>
            </a:r>
            <a:r>
              <a:rPr lang="en-US" sz="2800" b="1" dirty="0" smtClean="0"/>
              <a:t>:</a:t>
            </a:r>
            <a:endParaRPr lang="en-US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044" y="848140"/>
            <a:ext cx="11926956" cy="5671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49430" y="222838"/>
            <a:ext cx="5147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prstClr val="black"/>
                </a:solidFill>
              </a:rPr>
              <a:t>Arc</a:t>
            </a:r>
            <a:r>
              <a:rPr lang="en-US" sz="2800" b="1" dirty="0" smtClean="0">
                <a:solidFill>
                  <a:prstClr val="black"/>
                </a:solidFill>
                <a:cs typeface="Arial" pitchFamily="34" charset="0"/>
              </a:rPr>
              <a:t>hitectural south elevation </a:t>
            </a:r>
            <a:r>
              <a:rPr lang="en-US" sz="2800" b="1" dirty="0" smtClean="0">
                <a:solidFill>
                  <a:prstClr val="black"/>
                </a:solidFill>
              </a:rPr>
              <a:t>:</a:t>
            </a:r>
            <a:endParaRPr lang="en-US" sz="2800" b="1" dirty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287" y="728870"/>
            <a:ext cx="11675165" cy="561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8653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782" y="750887"/>
            <a:ext cx="11781184" cy="610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330174" y="222838"/>
            <a:ext cx="49800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prstClr val="black"/>
                </a:solidFill>
              </a:rPr>
              <a:t>Arc</a:t>
            </a:r>
            <a:r>
              <a:rPr lang="en-US" sz="2800" b="1" dirty="0" smtClean="0">
                <a:solidFill>
                  <a:prstClr val="black"/>
                </a:solidFill>
                <a:cs typeface="Arial" pitchFamily="34" charset="0"/>
              </a:rPr>
              <a:t>hitectural west elevation </a:t>
            </a:r>
            <a:r>
              <a:rPr lang="en-US" sz="2800" b="1" dirty="0" smtClean="0">
                <a:solidFill>
                  <a:prstClr val="black"/>
                </a:solidFill>
              </a:rPr>
              <a:t>: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53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30174" y="222838"/>
            <a:ext cx="4883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prstClr val="black"/>
                </a:solidFill>
              </a:rPr>
              <a:t>Arc</a:t>
            </a:r>
            <a:r>
              <a:rPr lang="en-US" sz="2800" b="1" dirty="0" smtClean="0">
                <a:solidFill>
                  <a:prstClr val="black"/>
                </a:solidFill>
                <a:cs typeface="Arial" pitchFamily="34" charset="0"/>
              </a:rPr>
              <a:t>hitectural east elevation </a:t>
            </a:r>
            <a:r>
              <a:rPr lang="en-US" sz="2800" b="1" dirty="0" smtClean="0">
                <a:solidFill>
                  <a:prstClr val="black"/>
                </a:solidFill>
              </a:rPr>
              <a:t>:</a:t>
            </a:r>
            <a:endParaRPr lang="en-US" sz="2800" b="1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552" y="635759"/>
            <a:ext cx="11707813" cy="604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8653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08995" y="5915441"/>
            <a:ext cx="2476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 Model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516" y="423801"/>
            <a:ext cx="8332765" cy="4979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0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78932"/>
            <a:ext cx="430278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Wingdings" pitchFamily="2" charset="2"/>
              <a:buChar char="v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Codes and standards:</a:t>
            </a:r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949051"/>
            <a:ext cx="11158330" cy="4351338"/>
          </a:xfrm>
          <a:noFill/>
        </p:spPr>
        <p:txBody>
          <a:bodyPr>
            <a:normAutofit lnSpcReduction="10000"/>
          </a:bodyPr>
          <a:lstStyle/>
          <a:p>
            <a:pPr indent="-504000">
              <a:buClr>
                <a:schemeClr val="accent4"/>
              </a:buClr>
            </a:pPr>
            <a:r>
              <a:rPr lang="en-US" sz="3200" dirty="0" smtClean="0"/>
              <a:t>American Society of Civil Engineer (ASCE 7-16): For Live load &amp; lateral combination values</a:t>
            </a:r>
          </a:p>
          <a:p>
            <a:pPr indent="-504000"/>
            <a:endParaRPr lang="en-US" sz="3200" dirty="0" smtClean="0"/>
          </a:p>
          <a:p>
            <a:pPr indent="-504000">
              <a:buClr>
                <a:schemeClr val="accent6"/>
              </a:buClr>
            </a:pPr>
            <a:r>
              <a:rPr lang="en-US" sz="3200" dirty="0" smtClean="0"/>
              <a:t>American Society for Testing and Materials (ASTM): For materials</a:t>
            </a:r>
          </a:p>
          <a:p>
            <a:pPr indent="-504000"/>
            <a:endParaRPr lang="en-US" sz="3200" dirty="0" smtClean="0"/>
          </a:p>
          <a:p>
            <a:pPr indent="-504000">
              <a:buClr>
                <a:schemeClr val="accent6"/>
              </a:buClr>
            </a:pPr>
            <a:r>
              <a:rPr lang="en-US" sz="3200" dirty="0" smtClean="0"/>
              <a:t>American Concrete Institute (ACI 318-14): For design</a:t>
            </a:r>
          </a:p>
          <a:p>
            <a:pPr marL="0" indent="0">
              <a:buClr>
                <a:schemeClr val="accent6"/>
              </a:buClr>
              <a:buNone/>
            </a:pPr>
            <a:endParaRPr lang="en-US" sz="3200" dirty="0" smtClean="0"/>
          </a:p>
          <a:p>
            <a:r>
              <a:rPr lang="en-US" sz="3200" dirty="0"/>
              <a:t>INTERNATIONAL BUILDING CODE (IBC-2012)</a:t>
            </a:r>
            <a:endParaRPr lang="en-US" sz="3200" dirty="0">
              <a:hlinkClick r:id="rId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77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17500" y="342900"/>
            <a:ext cx="11455400" cy="58340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Software :</a:t>
            </a:r>
          </a:p>
          <a:p>
            <a:pPr marL="0" indent="0">
              <a:buNone/>
            </a:pPr>
            <a:endParaRPr lang="en-US" dirty="0" smtClean="0"/>
          </a:p>
          <a:p>
            <a:pPr marL="742950" lvl="0" indent="-742950">
              <a:buClr>
                <a:schemeClr val="accent4"/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ETABS 18.0.2.</a:t>
            </a:r>
          </a:p>
          <a:p>
            <a:pPr marL="742950" lvl="0" indent="-742950">
              <a:buClr>
                <a:schemeClr val="accent4"/>
              </a:buClr>
              <a:buFont typeface="+mj-lt"/>
              <a:buAutoNum type="arabicPeriod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Clr>
                <a:schemeClr val="accent4"/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AUTOCAD 2017.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59026" y="1016000"/>
            <a:ext cx="11194774" cy="516096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4"/>
              </a:buClr>
              <a:buNone/>
            </a:pPr>
            <a:r>
              <a:rPr lang="en-US" sz="2400" u="sng" dirty="0" smtClean="0">
                <a:cs typeface="Arial" panose="020B0604020202020204" pitchFamily="34" charset="0"/>
              </a:rPr>
              <a:t>There are two type of load on structural :</a:t>
            </a:r>
          </a:p>
          <a:p>
            <a:pPr marL="457200" lvl="0" indent="-457200">
              <a:buClr>
                <a:schemeClr val="accent4"/>
              </a:buClr>
              <a:buFont typeface="+mj-lt"/>
              <a:buAutoNum type="arabicPeriod"/>
            </a:pPr>
            <a:r>
              <a:rPr lang="en-US" sz="2400" dirty="0" smtClean="0"/>
              <a:t>Gravitational loads such as live, dead and superimposed dead loads.</a:t>
            </a:r>
          </a:p>
          <a:p>
            <a:pPr marL="457200" lvl="0" indent="-457200">
              <a:buClr>
                <a:schemeClr val="accent4"/>
              </a:buClr>
              <a:buFont typeface="+mj-lt"/>
              <a:buAutoNum type="arabicPeriod"/>
            </a:pPr>
            <a:r>
              <a:rPr lang="en-US" sz="2400" dirty="0" smtClean="0"/>
              <a:t>Lateral loads such as wind, earthquakes, and soil pressure.</a:t>
            </a:r>
          </a:p>
          <a:p>
            <a:pPr marL="457200" indent="-457200">
              <a:buClr>
                <a:schemeClr val="accent4"/>
              </a:buClr>
              <a:buFont typeface="+mj-lt"/>
              <a:buAutoNum type="arabicPeriod"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None/>
            </a:pPr>
            <a:r>
              <a:rPr lang="en-US" sz="2400" u="sng" dirty="0" smtClean="0">
                <a:cs typeface="Arial" panose="020B0604020202020204" pitchFamily="34" charset="0"/>
              </a:rPr>
              <a:t>gravity loads</a:t>
            </a:r>
            <a:r>
              <a:rPr lang="en-US" sz="2400" dirty="0" smtClean="0">
                <a:cs typeface="Arial" panose="020B0604020202020204" pitchFamily="34" charset="0"/>
              </a:rPr>
              <a:t>:</a:t>
            </a:r>
          </a:p>
          <a:p>
            <a:pPr marL="457200" indent="-457200">
              <a:buClr>
                <a:schemeClr val="accent4"/>
              </a:buClr>
              <a:buNone/>
            </a:pPr>
            <a:endParaRPr lang="en-US" sz="2400" dirty="0" smtClean="0">
              <a:cs typeface="Arial" panose="020B0604020202020204" pitchFamily="34" charset="0"/>
            </a:endParaRPr>
          </a:p>
          <a:p>
            <a:pPr marL="457200" indent="-457200">
              <a:buClrTx/>
              <a:buFont typeface="Wingdings" pitchFamily="2" charset="2"/>
              <a:buChar char="Ø"/>
            </a:pPr>
            <a:r>
              <a:rPr lang="en-US" sz="2400" dirty="0" smtClean="0">
                <a:cs typeface="Arial" panose="020B0604020202020204" pitchFamily="34" charset="0"/>
              </a:rPr>
              <a:t>Dead Load :</a:t>
            </a:r>
          </a:p>
          <a:p>
            <a:pPr marL="457200" indent="-457200">
              <a:buClr>
                <a:schemeClr val="accent4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ea typeface="Calibri"/>
              </a:rPr>
              <a:t>Known as static </a:t>
            </a:r>
            <a:r>
              <a:rPr lang="en-US" sz="2400" dirty="0" smtClean="0">
                <a:ea typeface="Calibri"/>
              </a:rPr>
              <a:t>loads,</a:t>
            </a:r>
            <a:r>
              <a:rPr lang="en-US" sz="2400" dirty="0" smtClean="0">
                <a:solidFill>
                  <a:srgbClr val="000000"/>
                </a:solidFill>
                <a:ea typeface="Calibri"/>
              </a:rPr>
              <a:t> are those that remain relatively constant over time such as</a:t>
            </a:r>
            <a:r>
              <a:rPr lang="en-US" sz="2400" dirty="0" smtClean="0">
                <a:ea typeface="Calibri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ea typeface="Calibri"/>
              </a:rPr>
              <a:t>the weight of a building’s structural elements like beams, walls, and structural flooring components.</a:t>
            </a:r>
          </a:p>
          <a:p>
            <a:pPr marL="457200" lvl="0" indent="-457200">
              <a:buClr>
                <a:schemeClr val="accent4"/>
              </a:buClr>
              <a:buFont typeface="+mj-lt"/>
              <a:buAutoNum type="arabicPeriod"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None/>
            </a:pPr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783" y="331568"/>
            <a:ext cx="114896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cs typeface="Arial" panose="020B0604020202020204" pitchFamily="34" charset="0"/>
              </a:rPr>
              <a:t> Types  of  Loads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4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431800"/>
            <a:ext cx="1089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cs typeface="Arial" panose="020B0604020202020204" pitchFamily="34" charset="0"/>
              </a:rPr>
              <a:t>Live Load :</a:t>
            </a:r>
          </a:p>
          <a:p>
            <a:r>
              <a:rPr lang="en-US" sz="2400" dirty="0" smtClean="0"/>
              <a:t>Can know it as Loads that change over time. Typical live loads may include; People, furniture, or other movable objects. </a:t>
            </a:r>
          </a:p>
          <a:p>
            <a:endParaRPr lang="en-US" sz="2400" dirty="0" smtClean="0"/>
          </a:p>
          <a:p>
            <a:endParaRPr lang="en-US" sz="2400" dirty="0" smtClean="0"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006367"/>
              </p:ext>
            </p:extLst>
          </p:nvPr>
        </p:nvGraphicFramePr>
        <p:xfrm>
          <a:off x="1713948" y="1921565"/>
          <a:ext cx="8128000" cy="254050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6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Arial"/>
                        </a:rPr>
                        <a:t>Occupancy or use   </a:t>
                      </a:r>
                      <a:endParaRPr lang="en-US" sz="1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Uniform Live Load  (kN∕m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smtClean="0">
                          <a:latin typeface="+mn-lt"/>
                          <a:ea typeface="Times New Roman"/>
                          <a:cs typeface="Arial"/>
                        </a:rPr>
                        <a:t>Classrooms</a:t>
                      </a:r>
                      <a:endParaRPr lang="en-US" sz="1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Times New Roman"/>
                          <a:cs typeface="Arial"/>
                        </a:rPr>
                        <a:t>2.00KN/m</a:t>
                      </a:r>
                      <a:r>
                        <a:rPr lang="en-US" sz="1800" b="0" baseline="30000" dirty="0" smtClean="0"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+mn-lt"/>
                          <a:ea typeface="Times New Roman"/>
                          <a:cs typeface="Arial"/>
                        </a:rPr>
                        <a:t>First-floor corridors</a:t>
                      </a:r>
                      <a:endParaRPr lang="en-US" sz="1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Times New Roman"/>
                          <a:cs typeface="Arial"/>
                        </a:rPr>
                        <a:t>4.79 KN/m</a:t>
                      </a:r>
                      <a:r>
                        <a:rPr lang="en-US" sz="1800" b="0" baseline="30000" dirty="0" smtClean="0"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smtClean="0">
                          <a:latin typeface="+mn-lt"/>
                          <a:ea typeface="Times New Roman"/>
                          <a:cs typeface="Arial"/>
                        </a:rPr>
                        <a:t>Stairs and exit ways</a:t>
                      </a:r>
                      <a:endParaRPr lang="en-US" sz="1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Times New Roman"/>
                          <a:cs typeface="Arial"/>
                        </a:rPr>
                        <a:t>5.00 KN/m</a:t>
                      </a:r>
                      <a:r>
                        <a:rPr lang="en-US" sz="1800" b="0" baseline="30000" dirty="0" smtClean="0"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+mn-lt"/>
                          <a:ea typeface="Times New Roman"/>
                          <a:cs typeface="Arial"/>
                        </a:rPr>
                        <a:t>Training Rooms</a:t>
                      </a:r>
                      <a:endParaRPr lang="en-US" sz="1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Times New Roman"/>
                          <a:cs typeface="Arial"/>
                        </a:rPr>
                        <a:t>5.00KN/m</a:t>
                      </a:r>
                      <a:r>
                        <a:rPr lang="en-US" sz="1800" b="0" baseline="30000" dirty="0" smtClean="0"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+mn-lt"/>
                          <a:ea typeface="Times New Roman"/>
                          <a:cs typeface="Arial"/>
                        </a:rPr>
                        <a:t>Offices</a:t>
                      </a:r>
                      <a:endParaRPr lang="en-US" sz="1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Times New Roman"/>
                          <a:cs typeface="Arial"/>
                        </a:rPr>
                        <a:t>3.00KN/m</a:t>
                      </a:r>
                      <a:r>
                        <a:rPr lang="en-US" sz="1800" b="0" baseline="30000" dirty="0" smtClean="0"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+mn-lt"/>
                          <a:ea typeface="Times New Roman"/>
                          <a:cs typeface="Arial"/>
                        </a:rPr>
                        <a:t>Lab and Library</a:t>
                      </a:r>
                      <a:endParaRPr lang="en-US" sz="1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Times New Roman"/>
                          <a:cs typeface="Arial"/>
                        </a:rPr>
                        <a:t>3.00KN/m</a:t>
                      </a:r>
                      <a:r>
                        <a:rPr lang="en-US" sz="1800" b="0" baseline="30000" dirty="0" smtClean="0"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1590261" y="4865422"/>
            <a:ext cx="8083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Use the value of live load = 5 KN/m2 for all stories. Use the value of live load in book story = 5 KN/m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4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431800"/>
            <a:ext cx="10896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Superimposed dead load </a:t>
            </a:r>
            <a:r>
              <a:rPr lang="en-US" sz="2400" dirty="0" smtClean="0">
                <a:cs typeface="Arial" panose="020B0604020202020204" pitchFamily="34" charset="0"/>
              </a:rPr>
              <a:t>: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The weight of all construction materials incorporated into the building, including walls, floors, roofs,  partitions, finishes .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u="sng" dirty="0" smtClean="0"/>
              <a:t>superimposed dead load for layers of floors :</a:t>
            </a:r>
          </a:p>
          <a:p>
            <a:endParaRPr lang="en-US" sz="2400" dirty="0" smtClean="0"/>
          </a:p>
          <a:p>
            <a:endParaRPr lang="en-US" sz="2400" dirty="0" smtClean="0">
              <a:cs typeface="Arial" panose="020B0604020202020204" pitchFamily="34" charset="0"/>
            </a:endParaRPr>
          </a:p>
          <a:p>
            <a:endParaRPr lang="en-US" sz="2400" dirty="0" smtClean="0"/>
          </a:p>
          <a:p>
            <a:endParaRPr lang="en-US" sz="2400" dirty="0" smtClean="0"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252" y="2324927"/>
            <a:ext cx="5764694" cy="283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596348" y="5246494"/>
            <a:ext cx="92216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Total SID in slab = 3.65 KN/m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take it 4KN/m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(for all room except bath room)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Total SID in slab = 5.65 KN/</a:t>
            </a: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m</a:t>
            </a:r>
            <a:r>
              <a:rPr lang="en-US" sz="2400" baseline="30000" dirty="0" smtClean="0"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take it 6KN/m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.(for bath room)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85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627017" y="903288"/>
            <a:ext cx="6399213" cy="1371600"/>
          </a:xfrm>
        </p:spPr>
        <p:txBody>
          <a:bodyPr>
            <a:normAutofit/>
          </a:bodyPr>
          <a:lstStyle/>
          <a:p>
            <a:pPr algn="l"/>
            <a:r>
              <a:rPr lang="en-US" sz="2800" u="sng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Outline:</a:t>
            </a:r>
            <a:endParaRPr lang="en-US" sz="2800" u="sng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734422" y="2003696"/>
            <a:ext cx="10007600" cy="4279537"/>
          </a:xfrm>
        </p:spPr>
        <p:txBody>
          <a:bodyPr numCol="1">
            <a:normAutofit/>
          </a:bodyPr>
          <a:lstStyle/>
          <a:p>
            <a:pPr algn="just"/>
            <a:r>
              <a:rPr lang="en-US" sz="2200" b="1" dirty="0" smtClean="0">
                <a:cs typeface="Times New Roman" pitchFamily="18" charset="0"/>
              </a:rPr>
              <a:t>Project Description</a:t>
            </a:r>
          </a:p>
          <a:p>
            <a:pPr algn="just"/>
            <a:r>
              <a:rPr lang="en-US" sz="2200" b="1" dirty="0" smtClean="0">
                <a:cs typeface="Times New Roman" pitchFamily="18" charset="0"/>
              </a:rPr>
              <a:t>Structural System Design and Analysis .</a:t>
            </a:r>
          </a:p>
          <a:p>
            <a:pPr marL="0" indent="0" algn="just"/>
            <a:r>
              <a:rPr lang="ar-EG" sz="2200" b="1" dirty="0" smtClean="0">
                <a:cs typeface="Times New Roman" pitchFamily="18" charset="0"/>
              </a:rPr>
              <a:t> </a:t>
            </a:r>
            <a:r>
              <a:rPr lang="en-US" sz="2200" b="1" dirty="0" smtClean="0">
                <a:cs typeface="Times New Roman" pitchFamily="18" charset="0"/>
              </a:rPr>
              <a:t>Modeling and Checks</a:t>
            </a:r>
          </a:p>
          <a:p>
            <a:pPr marL="0" indent="0" algn="just"/>
            <a:r>
              <a:rPr lang="en-US" sz="2200" b="1" dirty="0" smtClean="0">
                <a:cs typeface="Times New Roman" pitchFamily="18" charset="0"/>
              </a:rPr>
              <a:t> Design of structural elements</a:t>
            </a:r>
          </a:p>
          <a:p>
            <a:pPr marL="0" indent="0">
              <a:buNone/>
            </a:pP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5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68574" y="434873"/>
            <a:ext cx="97810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/>
              <a:t>superimposed dead load for partitions :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477078" y="4431052"/>
            <a:ext cx="11529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Wall1 weight (Hollow blocks 10cm + 3cm isolator +15cm concrete +5cm stone) =</a:t>
            </a:r>
          </a:p>
          <a:p>
            <a:pPr algn="ctr"/>
            <a:r>
              <a:rPr lang="en-US" sz="2400" dirty="0"/>
              <a:t> </a:t>
            </a:r>
          </a:p>
          <a:p>
            <a:pPr algn="ctr"/>
            <a:r>
              <a:rPr lang="en-US" sz="2400" b="1" dirty="0"/>
              <a:t>= </a:t>
            </a:r>
            <a:r>
              <a:rPr lang="en-US" sz="2400" dirty="0"/>
              <a:t>1.94+0.03*0.5+.15*23+.05*27= </a:t>
            </a:r>
            <a:r>
              <a:rPr lang="ar-SA" sz="2400" dirty="0"/>
              <a:t>6</a:t>
            </a:r>
            <a:r>
              <a:rPr lang="en-US" sz="2400" dirty="0"/>
              <a:t>.785 KN/ m²</a:t>
            </a:r>
          </a:p>
          <a:p>
            <a:pPr algn="ctr"/>
            <a:r>
              <a:rPr lang="en-US" sz="2400" dirty="0"/>
              <a:t> </a:t>
            </a:r>
          </a:p>
          <a:p>
            <a:pPr algn="ctr"/>
            <a:r>
              <a:rPr lang="en-US" sz="2400" dirty="0"/>
              <a:t>= 6.785 *3.44 (height) = 23.3 (KN/m) use 30 KN/m</a:t>
            </a:r>
          </a:p>
        </p:txBody>
      </p:sp>
      <p:pic>
        <p:nvPicPr>
          <p:cNvPr id="5" name="Picture 317"/>
          <p:cNvPicPr/>
          <p:nvPr/>
        </p:nvPicPr>
        <p:blipFill>
          <a:blip r:embed="rId2"/>
          <a:stretch>
            <a:fillRect/>
          </a:stretch>
        </p:blipFill>
        <p:spPr>
          <a:xfrm>
            <a:off x="3943664" y="982791"/>
            <a:ext cx="2830830" cy="308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34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Lateral Load:</a:t>
            </a:r>
            <a:endParaRPr lang="ar-M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" b="4979"/>
          <a:stretch/>
        </p:blipFill>
        <p:spPr bwMode="auto">
          <a:xfrm>
            <a:off x="1021278" y="1467531"/>
            <a:ext cx="9036318" cy="4968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47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lvl="4" indent="-285750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b="1" dirty="0"/>
              <a:t>Risk category of building</a:t>
            </a:r>
            <a:br>
              <a:rPr lang="en-US" b="1" dirty="0"/>
            </a:br>
            <a:endParaRPr lang="ar-MA" dirty="0"/>
          </a:p>
        </p:txBody>
      </p:sp>
      <p:pic>
        <p:nvPicPr>
          <p:cNvPr id="4" name="Picture 318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490506" y="1609428"/>
            <a:ext cx="5820587" cy="42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45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07326" y="702149"/>
            <a:ext cx="10363200" cy="1143000"/>
          </a:xfrm>
        </p:spPr>
        <p:txBody>
          <a:bodyPr/>
          <a:lstStyle/>
          <a:p>
            <a:pPr marL="285750" lvl="4" indent="-285750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b="1" dirty="0"/>
              <a:t>Importance Factor, </a:t>
            </a:r>
            <a:r>
              <a:rPr lang="en-US" b="1" dirty="0" err="1"/>
              <a:t>Ie</a:t>
            </a:r>
            <a:r>
              <a:rPr lang="en-US" b="1" dirty="0"/>
              <a:t/>
            </a:r>
            <a:br>
              <a:rPr lang="en-US" b="1" dirty="0"/>
            </a:br>
            <a:endParaRPr lang="ar-MA" dirty="0"/>
          </a:p>
        </p:txBody>
      </p:sp>
      <p:pic>
        <p:nvPicPr>
          <p:cNvPr id="4" name="Picture 319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26327" y="1935474"/>
            <a:ext cx="6721434" cy="285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23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130629" y="1569049"/>
            <a:ext cx="10363200" cy="1143000"/>
          </a:xfrm>
        </p:spPr>
        <p:txBody>
          <a:bodyPr/>
          <a:lstStyle/>
          <a:p>
            <a:pPr marL="285750" lvl="4" indent="-285750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b="1" dirty="0"/>
              <a:t>Seismic zone factor (z)</a:t>
            </a:r>
            <a:br>
              <a:rPr lang="en-US" b="1" dirty="0"/>
            </a:br>
            <a:endParaRPr lang="ar-MA" dirty="0"/>
          </a:p>
        </p:txBody>
      </p:sp>
      <p:pic>
        <p:nvPicPr>
          <p:cNvPr id="4" name="Picture 2" descr="C:\Users\Kareem\Desktop\GP2 IMAGES\Ss and S1 (2%).PNG"/>
          <p:cNvPicPr>
            <a:picLocks noGrp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" b="30499"/>
          <a:stretch/>
        </p:blipFill>
        <p:spPr bwMode="auto">
          <a:xfrm>
            <a:off x="5133975" y="1562100"/>
            <a:ext cx="7058025" cy="4486275"/>
          </a:xfrm>
          <a:prstGeom prst="rect">
            <a:avLst/>
          </a:prstGeom>
          <a:noFill/>
          <a:extLst/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531916" y="3015859"/>
            <a:ext cx="3206339" cy="1143000"/>
          </a:xfrm>
          <a:prstGeom prst="rect">
            <a:avLst/>
          </a:prstGeom>
        </p:spPr>
        <p:txBody>
          <a:bodyPr lIns="121899" tIns="60949" rIns="121899" bIns="121899" anchor="b" anchorCtr="0">
            <a:normAutofit fontScale="4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3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 </a:t>
            </a:r>
            <a:r>
              <a:rPr lang="en-US" sz="5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Ss</a:t>
            </a:r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= 0.4</a:t>
            </a:r>
          </a:p>
          <a:p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S1 = 0.1</a:t>
            </a:r>
          </a:p>
          <a:p>
            <a:pPr marL="0" lvl="4" algn="l" rtl="0">
              <a:spcBef>
                <a:spcPct val="0"/>
              </a:spcBef>
            </a:pPr>
            <a:r>
              <a:rPr lang="en-US" b="1" dirty="0" smtClean="0"/>
              <a:t/>
            </a:r>
            <a:br>
              <a:rPr lang="en-US" b="1" dirty="0" smtClean="0"/>
            </a:br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238455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24198" y="1301338"/>
            <a:ext cx="10363200" cy="1143000"/>
          </a:xfrm>
        </p:spPr>
        <p:txBody>
          <a:bodyPr/>
          <a:lstStyle/>
          <a:p>
            <a:pPr marL="285750" lvl="4" indent="-285750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b="1" dirty="0"/>
              <a:t>Site classification</a:t>
            </a:r>
            <a:br>
              <a:rPr lang="en-US" b="1" dirty="0"/>
            </a:br>
            <a:endParaRPr lang="ar-MA" dirty="0"/>
          </a:p>
        </p:txBody>
      </p:sp>
      <p:pic>
        <p:nvPicPr>
          <p:cNvPr id="4" name="Picture 321"/>
          <p:cNvPicPr>
            <a:picLocks noGrp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4" b="12116"/>
          <a:stretch/>
        </p:blipFill>
        <p:spPr bwMode="auto">
          <a:xfrm>
            <a:off x="6483927" y="1380980"/>
            <a:ext cx="5304312" cy="4319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339931" y="3370614"/>
            <a:ext cx="572390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earing </a:t>
            </a:r>
            <a:r>
              <a:rPr lang="en-US" dirty="0"/>
              <a:t>capacity of the soil is </a:t>
            </a:r>
            <a:r>
              <a:rPr lang="ar-SA" dirty="0" smtClean="0"/>
              <a:t>278</a:t>
            </a:r>
            <a:r>
              <a:rPr lang="en-US" dirty="0" smtClean="0"/>
              <a:t> </a:t>
            </a:r>
            <a:r>
              <a:rPr lang="en-US" dirty="0" err="1" smtClean="0"/>
              <a:t>kN</a:t>
            </a:r>
            <a:r>
              <a:rPr lang="en-US" dirty="0" smtClean="0"/>
              <a:t>/m</a:t>
            </a:r>
            <a:r>
              <a:rPr lang="en-US" baseline="30000" dirty="0" smtClean="0"/>
              <a:t>2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type of soil as site is </a:t>
            </a:r>
            <a:r>
              <a:rPr lang="en-US" dirty="0" smtClean="0"/>
              <a:t> C.</a:t>
            </a:r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158337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lvl="4" indent="-285750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b="1" dirty="0"/>
              <a:t>Determination of response accelerations SMS &amp; SM1 </a:t>
            </a:r>
            <a:br>
              <a:rPr lang="en-US" b="1" dirty="0"/>
            </a:br>
            <a:endParaRPr lang="ar-MA" dirty="0"/>
          </a:p>
        </p:txBody>
      </p:sp>
      <p:pic>
        <p:nvPicPr>
          <p:cNvPr id="3" name="Picture 322"/>
          <p:cNvPicPr/>
          <p:nvPr/>
        </p:nvPicPr>
        <p:blipFill>
          <a:blip r:embed="rId2"/>
          <a:stretch>
            <a:fillRect/>
          </a:stretch>
        </p:blipFill>
        <p:spPr>
          <a:xfrm>
            <a:off x="7315200" y="1036369"/>
            <a:ext cx="4678878" cy="3583132"/>
          </a:xfrm>
          <a:prstGeom prst="rect">
            <a:avLst/>
          </a:prstGeom>
        </p:spPr>
      </p:pic>
      <p:pic>
        <p:nvPicPr>
          <p:cNvPr id="4" name="Picture 323"/>
          <p:cNvPicPr/>
          <p:nvPr/>
        </p:nvPicPr>
        <p:blipFill>
          <a:blip r:embed="rId3"/>
          <a:stretch>
            <a:fillRect/>
          </a:stretch>
        </p:blipFill>
        <p:spPr>
          <a:xfrm>
            <a:off x="2078786" y="3630879"/>
            <a:ext cx="5236414" cy="2874645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534390" y="1226374"/>
            <a:ext cx="5783283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Short-Period site coefficient - </a:t>
            </a:r>
            <a:r>
              <a:rPr lang="en-US" dirty="0" err="1"/>
              <a:t>Fa</a:t>
            </a:r>
            <a:r>
              <a:rPr lang="en-US" dirty="0"/>
              <a:t> (at 0.2 s-period) = 1.3</a:t>
            </a:r>
          </a:p>
          <a:p>
            <a:r>
              <a:rPr lang="en-US" dirty="0"/>
              <a:t> Long-Period site coefficient - </a:t>
            </a:r>
            <a:r>
              <a:rPr lang="en-US" dirty="0" err="1"/>
              <a:t>Fv</a:t>
            </a:r>
            <a:r>
              <a:rPr lang="en-US" dirty="0"/>
              <a:t> (at 0.1 s-period) = 1.5</a:t>
            </a:r>
          </a:p>
          <a:p>
            <a:r>
              <a:rPr lang="en-US" dirty="0" smtClean="0"/>
              <a:t>𝑆𝑀s </a:t>
            </a:r>
            <a:r>
              <a:rPr lang="en-US" dirty="0"/>
              <a:t>= 𝐹𝑎 × 𝑆𝑠</a:t>
            </a:r>
          </a:p>
          <a:p>
            <a:r>
              <a:rPr lang="en-US" dirty="0"/>
              <a:t>= 1.3× 0.4</a:t>
            </a:r>
          </a:p>
          <a:p>
            <a:r>
              <a:rPr lang="en-US" dirty="0"/>
              <a:t>= 0.52</a:t>
            </a:r>
          </a:p>
          <a:p>
            <a:r>
              <a:rPr lang="en-US" dirty="0"/>
              <a:t>𝑆𝑀1 = 𝐹𝑣 × 𝑆1</a:t>
            </a:r>
          </a:p>
          <a:p>
            <a:r>
              <a:rPr lang="en-US" dirty="0"/>
              <a:t> = 1.5× 0.1</a:t>
            </a:r>
          </a:p>
          <a:p>
            <a:r>
              <a:rPr lang="en-US" dirty="0"/>
              <a:t> = 0.15</a:t>
            </a:r>
          </a:p>
          <a:p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133724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6365" y="804553"/>
            <a:ext cx="10363200" cy="1143000"/>
          </a:xfrm>
        </p:spPr>
        <p:txBody>
          <a:bodyPr/>
          <a:lstStyle/>
          <a:p>
            <a:pPr marL="285750" lvl="4" indent="-285750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b="1" dirty="0"/>
              <a:t>Calculate the design spectral accelerations S</a:t>
            </a:r>
            <a:r>
              <a:rPr lang="en-US" b="1" baseline="-25000" dirty="0"/>
              <a:t>DS </a:t>
            </a:r>
            <a:r>
              <a:rPr lang="en-US" b="1" dirty="0"/>
              <a:t>&amp; S</a:t>
            </a:r>
            <a:r>
              <a:rPr lang="en-US" b="1" baseline="-25000" dirty="0"/>
              <a:t>D1</a:t>
            </a:r>
            <a:r>
              <a:rPr lang="en-US" b="1" dirty="0"/>
              <a:t/>
            </a:r>
            <a:br>
              <a:rPr lang="en-US" b="1" dirty="0"/>
            </a:br>
            <a:endParaRPr lang="ar-M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86885" y="2529444"/>
            <a:ext cx="10462161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For 2% probability of exceedance of return period 50 years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	</a:t>
            </a:r>
          </a:p>
          <a:p>
            <a:r>
              <a:rPr lang="en-US" sz="2400" dirty="0"/>
              <a:t>SDS = 2/ 3 SMS </a:t>
            </a:r>
          </a:p>
          <a:p>
            <a:r>
              <a:rPr lang="en-US" sz="2400" dirty="0"/>
              <a:t>= 2/ 3 × 0.52</a:t>
            </a:r>
          </a:p>
          <a:p>
            <a:r>
              <a:rPr lang="en-US" sz="2400" dirty="0"/>
              <a:t> = </a:t>
            </a:r>
            <a:r>
              <a:rPr lang="en-US" sz="2400" dirty="0" smtClean="0"/>
              <a:t>0.3467</a:t>
            </a:r>
          </a:p>
          <a:p>
            <a:endParaRPr lang="en-US" sz="2400" dirty="0"/>
          </a:p>
          <a:p>
            <a:r>
              <a:rPr lang="en-US" sz="2400" dirty="0"/>
              <a:t>SD1 = 2 /3 SM1</a:t>
            </a:r>
          </a:p>
          <a:p>
            <a:r>
              <a:rPr lang="en-US" sz="2400" dirty="0"/>
              <a:t> = 2/ 3 × 0.15</a:t>
            </a:r>
          </a:p>
          <a:p>
            <a:r>
              <a:rPr lang="en-US" sz="2400" dirty="0"/>
              <a:t> = 0.1</a:t>
            </a:r>
          </a:p>
        </p:txBody>
      </p:sp>
    </p:spTree>
    <p:extLst>
      <p:ext uri="{BB962C8B-B14F-4D97-AF65-F5344CB8AC3E}">
        <p14:creationId xmlns:p14="http://schemas.microsoft.com/office/powerpoint/2010/main" val="86256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lvl="4" indent="-285750" algn="l" rtl="0">
              <a:spcBef>
                <a:spcPct val="0"/>
              </a:spcBef>
              <a:buFont typeface="Wingdings" pitchFamily="2" charset="2"/>
              <a:buChar char="v"/>
            </a:pPr>
            <a:r>
              <a:rPr lang="en-US" b="1" dirty="0"/>
              <a:t>Seismic Design Category</a:t>
            </a:r>
            <a:br>
              <a:rPr lang="en-US" b="1" dirty="0"/>
            </a:br>
            <a:endParaRPr lang="ar-M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48146" y="1342892"/>
            <a:ext cx="722019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As the value of 𝑆𝐷𝑆 = 0.3467 is less than 0.5 and the value of 𝑆𝐷1 = 0.1 less  than 0.2, then the seismic design category is C.</a:t>
            </a:r>
            <a:endParaRPr lang="ar-MA" dirty="0"/>
          </a:p>
        </p:txBody>
      </p:sp>
      <p:pic>
        <p:nvPicPr>
          <p:cNvPr id="4" name="Picture 17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46"/>
          <a:stretch/>
        </p:blipFill>
        <p:spPr bwMode="auto">
          <a:xfrm>
            <a:off x="320634" y="2007910"/>
            <a:ext cx="5415148" cy="36328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325"/>
          <p:cNvPicPr/>
          <p:nvPr/>
        </p:nvPicPr>
        <p:blipFill rotWithShape="1">
          <a:blip r:embed="rId2"/>
          <a:srcRect t="48378" b="4499"/>
          <a:stretch/>
        </p:blipFill>
        <p:spPr bwMode="auto">
          <a:xfrm>
            <a:off x="6280235" y="2150415"/>
            <a:ext cx="5642590" cy="34903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1021279" y="5522026"/>
            <a:ext cx="50351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 </a:t>
            </a:r>
          </a:p>
          <a:p>
            <a:r>
              <a:rPr lang="en-US" dirty="0"/>
              <a:t>From the results above, the seismic design category is C</a:t>
            </a:r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108594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59026" y="1016000"/>
            <a:ext cx="11194774" cy="5515429"/>
          </a:xfrm>
        </p:spPr>
        <p:txBody>
          <a:bodyPr>
            <a:normAutofit/>
          </a:bodyPr>
          <a:lstStyle/>
          <a:p>
            <a:pPr marL="0" lvl="0" indent="0">
              <a:buClr>
                <a:schemeClr val="accent4"/>
              </a:buClr>
              <a:buNone/>
            </a:pPr>
            <a:r>
              <a:rPr lang="en-US" sz="2400" dirty="0" smtClean="0">
                <a:cs typeface="Arial" panose="020B0604020202020204" pitchFamily="34" charset="0"/>
              </a:rPr>
              <a:t>1. Ultimate Load Combinations</a:t>
            </a:r>
          </a:p>
          <a:p>
            <a:pPr marL="457200" lvl="0" indent="-457200">
              <a:buClr>
                <a:schemeClr val="accent4"/>
              </a:buClr>
              <a:buFont typeface="+mj-lt"/>
              <a:buAutoNum type="arabicPeriod"/>
            </a:pPr>
            <a:endParaRPr lang="en-US" sz="2400" dirty="0" smtClean="0">
              <a:cs typeface="Arial" panose="020B0604020202020204" pitchFamily="34" charset="0"/>
            </a:endParaRPr>
          </a:p>
          <a:p>
            <a:pPr marL="0" lvl="0" indent="0">
              <a:buClr>
                <a:schemeClr val="accent4"/>
              </a:buClr>
              <a:buNone/>
            </a:pPr>
            <a:endParaRPr lang="en-US" sz="2400" dirty="0" smtClean="0">
              <a:cs typeface="Arial" panose="020B0604020202020204" pitchFamily="34" charset="0"/>
            </a:endParaRPr>
          </a:p>
          <a:p>
            <a:pPr marL="457200" lvl="0" indent="-457200">
              <a:buClr>
                <a:schemeClr val="accent4"/>
              </a:buClr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783" y="331568"/>
            <a:ext cx="114896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cs typeface="Arial" panose="020B0604020202020204" pitchFamily="34" charset="0"/>
              </a:rPr>
              <a:t> Load Combinations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626754"/>
              </p:ext>
            </p:extLst>
          </p:nvPr>
        </p:nvGraphicFramePr>
        <p:xfrm>
          <a:off x="1687443" y="1673823"/>
          <a:ext cx="8128000" cy="137261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12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gravity load 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Times New Roman"/>
                          <a:cs typeface="Arial"/>
                        </a:rPr>
                        <a:t>Ultimate </a:t>
                      </a:r>
                      <a:r>
                        <a:rPr lang="en-US" sz="1800" b="0" dirty="0">
                          <a:latin typeface="+mn-lt"/>
                          <a:ea typeface="Times New Roman"/>
                          <a:cs typeface="Arial"/>
                        </a:rPr>
                        <a:t>Load Combination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+mn-lt"/>
                          <a:ea typeface="Times New Roman"/>
                          <a:cs typeface="Arial"/>
                        </a:rPr>
                        <a:t>1.4D+1.4SD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+mn-lt"/>
                          <a:ea typeface="Times New Roman"/>
                          <a:cs typeface="Arial"/>
                        </a:rPr>
                        <a:t>1.2 D +1.2SID+ 1.6 L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960727"/>
              </p:ext>
            </p:extLst>
          </p:nvPr>
        </p:nvGraphicFramePr>
        <p:xfrm>
          <a:off x="1634090" y="3645814"/>
          <a:ext cx="8128000" cy="248513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12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1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-For earthquake load 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Times New Roman"/>
                          <a:cs typeface="Arial"/>
                        </a:rPr>
                        <a:t>Ultimate  Load Combination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914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1.32D + L + Sex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9144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1.32D + L + </a:t>
                      </a:r>
                      <a:r>
                        <a:rPr kumimoji="0" lang="en-US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Sey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914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0.78 D + Sex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9144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0.78 D + </a:t>
                      </a:r>
                      <a:r>
                        <a:rPr kumimoji="0" lang="en-US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Sey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9144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=sum of Service Load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6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742121" y="2588728"/>
            <a:ext cx="10159448" cy="1325563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cs typeface="Arial" pitchFamily="34" charset="0"/>
              </a:rPr>
              <a:t/>
            </a:r>
            <a:br>
              <a:rPr lang="en-US" b="1" dirty="0" smtClean="0"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2758280" y="2840433"/>
            <a:ext cx="6815669" cy="1515533"/>
          </a:xfrm>
        </p:spPr>
        <p:txBody>
          <a:bodyPr/>
          <a:lstStyle/>
          <a:p>
            <a:r>
              <a:rPr lang="en-US" b="1" dirty="0" smtClean="0">
                <a:latin typeface="+mn-lt"/>
                <a:cs typeface="Times New Roman" panose="02020603050405020304" pitchFamily="18" charset="0"/>
              </a:rPr>
              <a:t>Project Description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59026" y="1805049"/>
            <a:ext cx="11194774" cy="4726380"/>
          </a:xfrm>
        </p:spPr>
        <p:txBody>
          <a:bodyPr>
            <a:normAutofit/>
          </a:bodyPr>
          <a:lstStyle/>
          <a:p>
            <a:pPr marL="0" lvl="0" indent="0">
              <a:buClr>
                <a:schemeClr val="accent4"/>
              </a:buClr>
              <a:buNone/>
            </a:pPr>
            <a:r>
              <a:rPr lang="en-US" sz="2400" dirty="0" smtClean="0">
                <a:cs typeface="Arial" panose="020B0604020202020204" pitchFamily="34" charset="0"/>
              </a:rPr>
              <a:t>2. Service  Load Combinations</a:t>
            </a:r>
          </a:p>
          <a:p>
            <a:pPr marL="457200" lvl="0" indent="-457200">
              <a:buClr>
                <a:schemeClr val="accent4"/>
              </a:buClr>
              <a:buFont typeface="+mj-lt"/>
              <a:buAutoNum type="arabicPeriod"/>
            </a:pPr>
            <a:endParaRPr lang="en-US" sz="2400" dirty="0" smtClean="0">
              <a:cs typeface="Arial" panose="020B0604020202020204" pitchFamily="34" charset="0"/>
            </a:endParaRPr>
          </a:p>
          <a:p>
            <a:pPr marL="0" lvl="0" indent="0">
              <a:buClr>
                <a:schemeClr val="accent4"/>
              </a:buClr>
              <a:buNone/>
            </a:pPr>
            <a:endParaRPr lang="en-US" sz="2400" dirty="0" smtClean="0">
              <a:cs typeface="Arial" panose="020B0604020202020204" pitchFamily="34" charset="0"/>
            </a:endParaRPr>
          </a:p>
          <a:p>
            <a:pPr marL="457200" lvl="0" indent="-457200">
              <a:buClr>
                <a:schemeClr val="accent4"/>
              </a:buClr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782" y="830802"/>
            <a:ext cx="114896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cs typeface="Arial" panose="020B0604020202020204" pitchFamily="34" charset="0"/>
              </a:rPr>
              <a:t> Load Combinations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864986"/>
              </p:ext>
            </p:extLst>
          </p:nvPr>
        </p:nvGraphicFramePr>
        <p:xfrm>
          <a:off x="1829371" y="3027620"/>
          <a:ext cx="8228453" cy="16916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2284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06076">
                <a:tc>
                  <a:txBody>
                    <a:bodyPr/>
                    <a:lstStyle/>
                    <a:p>
                      <a:pPr marL="2239645" marR="2228215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gravity load :</a:t>
                      </a:r>
                    </a:p>
                    <a:p>
                      <a:pPr marL="2239645" marR="2228215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Service </a:t>
                      </a: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Load Combination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4498">
                <a:tc>
                  <a:txBody>
                    <a:bodyPr/>
                    <a:lstStyle/>
                    <a:p>
                      <a:pPr marL="2239645" marR="2228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220">
                <a:tc>
                  <a:txBody>
                    <a:bodyPr/>
                    <a:lstStyle/>
                    <a:p>
                      <a:pPr marL="2241550" marR="2227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D+L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35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931" y="759031"/>
            <a:ext cx="8177350" cy="4972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91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742121" y="2588728"/>
            <a:ext cx="10159448" cy="1325563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cs typeface="Arial" pitchFamily="34" charset="0"/>
              </a:rPr>
              <a:t/>
            </a:r>
            <a:br>
              <a:rPr lang="en-US" b="1" dirty="0" smtClean="0"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2625759" y="3609060"/>
            <a:ext cx="6815669" cy="1515533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Structural System Design and Analysis 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23900" y="509369"/>
            <a:ext cx="56515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u="none" strike="noStrike" kern="0" spc="0" dirty="0" smtClean="0">
                <a:ln>
                  <a:noFill/>
                </a:ln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ea typeface="Times New Roman" panose="02020603050405020304" pitchFamily="18" charset="0"/>
              </a:rPr>
              <a:t>Structural Element:</a:t>
            </a:r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6908" y="1682422"/>
            <a:ext cx="61849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Ø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System</a:t>
            </a:r>
          </a:p>
          <a:p>
            <a:pPr marL="342900" lvl="0" indent="-342900">
              <a:buFont typeface="Wingdings" pitchFamily="2" charset="2"/>
              <a:buChar char="Ø"/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System</a:t>
            </a:r>
          </a:p>
          <a:p>
            <a:pPr marL="342900" lvl="0" indent="-342900">
              <a:buFont typeface="Wingdings" pitchFamily="2" charset="2"/>
              <a:buChar char="Ø"/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System</a:t>
            </a:r>
          </a:p>
          <a:p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System </a:t>
            </a:r>
          </a:p>
          <a:p>
            <a:pPr lvl="0"/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86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2109" y="443109"/>
            <a:ext cx="5651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Preliminary Design :</a:t>
            </a:r>
            <a:endParaRPr lang="en-US" sz="2800" b="1" dirty="0" smtClean="0"/>
          </a:p>
          <a:p>
            <a:pPr lvl="1">
              <a:buClr>
                <a:srgbClr val="C00000"/>
              </a:buClr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5239" y="1126436"/>
            <a:ext cx="97409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: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The ratio of the longer to the shorter side (Lx/Ly) of the slab greater than two so it’s preferable to design the slab as one way slab.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600"/>
              </a:spcAft>
            </a:pP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43339" y="2864510"/>
            <a:ext cx="21307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critical panel 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6817" y="2279318"/>
            <a:ext cx="2941983" cy="423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3644347"/>
            <a:ext cx="2067338" cy="887896"/>
          </a:xfrm>
          <a:prstGeom prst="rect">
            <a:avLst/>
          </a:prstGeom>
          <a:noFill/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8858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4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83176" y="395117"/>
            <a:ext cx="85385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 for one way slabs are design according to ACI code :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038087" y="1209997"/>
          <a:ext cx="8128000" cy="220827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2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25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256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dirty="0"/>
                        <a:t>type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dirty="0"/>
                        <a:t>Simply supported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/>
                        <a:t>One end continues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/>
                        <a:t>two end continues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dirty="0"/>
                        <a:t>cantilever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/>
                        <a:t>Solid one way slab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021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/>
                        <a:t>L/20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021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/>
                        <a:t>L/24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021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/>
                        <a:t>L/28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021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dirty="0"/>
                        <a:t>L/10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45021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dirty="0" smtClean="0"/>
                        <a:t>Beam and one way ribbed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021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/>
                        <a:t>L/16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021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/>
                        <a:t>L/18.5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021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/>
                        <a:t>L/21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5021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dirty="0"/>
                        <a:t>L/8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541982" y="3579288"/>
            <a:ext cx="6257739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One way solid: </a:t>
            </a:r>
            <a:endParaRPr lang="en-US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/>
            <a:r>
              <a:rPr lang="en-US" sz="2000" dirty="0"/>
              <a:t>h=L/28=3.46/28=0.12 </a:t>
            </a:r>
            <a:r>
              <a:rPr lang="en-US" sz="2000" dirty="0" smtClean="0"/>
              <a:t>m                        </a:t>
            </a:r>
            <a:r>
              <a:rPr lang="en-US" sz="2000" dirty="0"/>
              <a:t>take it 0.15 solid  in X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88963" y="6667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588963" y="9525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622852" y="465995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One way solid: ( for stage 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 min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Ln/28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=3.1/28 =0.11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Use h =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0.12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m 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09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1039" y="373906"/>
            <a:ext cx="36724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800" b="1" dirty="0" smtClean="0">
                <a:cs typeface="Times New Roman" panose="02020603050405020304" pitchFamily="18" charset="0"/>
              </a:rPr>
              <a:t>Beams </a:t>
            </a:r>
            <a:r>
              <a:rPr lang="en-US" sz="2800" b="1" dirty="0">
                <a:cs typeface="Times New Roman" panose="02020603050405020304" pitchFamily="18" charset="0"/>
              </a:rPr>
              <a:t>Dimensions</a:t>
            </a:r>
            <a:r>
              <a:rPr lang="en-US" sz="2800" b="1" dirty="0" smtClean="0">
                <a:cs typeface="Times New Roman" panose="02020603050405020304" pitchFamily="18" charset="0"/>
              </a:rPr>
              <a:t> :</a:t>
            </a:r>
          </a:p>
        </p:txBody>
      </p:sp>
      <p:sp>
        <p:nvSpPr>
          <p:cNvPr id="3" name="Rectangle 2"/>
          <p:cNvSpPr/>
          <p:nvPr/>
        </p:nvSpPr>
        <p:spPr>
          <a:xfrm>
            <a:off x="691961" y="1218822"/>
            <a:ext cx="6480107" cy="16627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Beams have been designed according to the ACI code </a:t>
            </a:r>
          </a:p>
          <a:p>
            <a:pPr lvl="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</a:pPr>
            <a:endParaRPr lang="en-US" sz="2000" dirty="0" smtClean="0"/>
          </a:p>
          <a:p>
            <a:pPr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</a:pP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846470" y="2762710"/>
          <a:ext cx="8127999" cy="18491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093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Beam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Depth</a:t>
                      </a:r>
                      <a:r>
                        <a:rPr lang="en-US" baseline="0" dirty="0" smtClean="0"/>
                        <a:t>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Width (mm)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0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1039" y="373906"/>
            <a:ext cx="36724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800" b="1" dirty="0" smtClean="0">
                <a:cs typeface="Times New Roman" panose="02020603050405020304" pitchFamily="18" charset="0"/>
              </a:rPr>
              <a:t>Beams </a:t>
            </a:r>
            <a:r>
              <a:rPr lang="en-US" sz="2800" b="1" dirty="0">
                <a:cs typeface="Times New Roman" panose="02020603050405020304" pitchFamily="18" charset="0"/>
              </a:rPr>
              <a:t>Dimensions</a:t>
            </a:r>
            <a:r>
              <a:rPr lang="en-US" sz="2800" b="1" dirty="0" smtClean="0">
                <a:cs typeface="Times New Roman" panose="02020603050405020304" pitchFamily="18" charset="0"/>
              </a:rPr>
              <a:t> 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40904"/>
            <a:ext cx="10336696" cy="5353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/>
          <p:nvPr/>
        </p:nvSpPr>
        <p:spPr>
          <a:xfrm>
            <a:off x="1961321" y="5300870"/>
            <a:ext cx="3008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Beam Layout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10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94327" y="272858"/>
            <a:ext cx="3780202" cy="684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8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Column Dimensions :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48975" y="2481608"/>
          <a:ext cx="4766364" cy="179882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88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608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1676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 dirty="0">
                          <a:latin typeface="+mn-lt"/>
                          <a:ea typeface="Times New Roman"/>
                          <a:cs typeface="Arial"/>
                        </a:rPr>
                        <a:t>Column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 dirty="0">
                          <a:latin typeface="+mn-lt"/>
                          <a:ea typeface="Times New Roman"/>
                          <a:cs typeface="Arial"/>
                        </a:rPr>
                        <a:t>Width(mm)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 dirty="0">
                          <a:latin typeface="+mn-lt"/>
                          <a:ea typeface="Times New Roman"/>
                          <a:cs typeface="Arial"/>
                        </a:rPr>
                        <a:t>Depth(mm)</a:t>
                      </a:r>
                      <a:endParaRPr lang="en-US" sz="18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>
                          <a:latin typeface="+mn-lt"/>
                          <a:ea typeface="Times New Roman"/>
                          <a:cs typeface="Arial"/>
                        </a:rPr>
                        <a:t>Interior column</a:t>
                      </a:r>
                      <a:endParaRPr lang="en-US" sz="18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>
                          <a:latin typeface="+mn-lt"/>
                          <a:ea typeface="Calibri"/>
                          <a:cs typeface="Arial"/>
                        </a:rPr>
                        <a:t>350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 dirty="0"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>
                          <a:latin typeface="+mn-lt"/>
                          <a:ea typeface="Times New Roman"/>
                          <a:cs typeface="Arial"/>
                        </a:rPr>
                        <a:t>Edge column 1</a:t>
                      </a:r>
                      <a:endParaRPr lang="en-US" sz="18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>
                          <a:latin typeface="+mn-lt"/>
                          <a:ea typeface="Calibri"/>
                          <a:cs typeface="Arial"/>
                        </a:rPr>
                        <a:t>350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 dirty="0"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>
                          <a:latin typeface="+mn-lt"/>
                          <a:ea typeface="Times New Roman"/>
                          <a:cs typeface="Arial"/>
                        </a:rPr>
                        <a:t>Edge column 2</a:t>
                      </a:r>
                      <a:endParaRPr lang="en-US" sz="18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 dirty="0">
                          <a:latin typeface="+mn-lt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 dirty="0">
                          <a:latin typeface="+mn-lt"/>
                          <a:ea typeface="Calibri"/>
                          <a:cs typeface="Arial"/>
                        </a:rPr>
                        <a:t>1500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>
                          <a:latin typeface="+mn-lt"/>
                          <a:ea typeface="Times New Roman"/>
                          <a:cs typeface="Arial"/>
                        </a:rPr>
                        <a:t>Corner column</a:t>
                      </a:r>
                      <a:endParaRPr lang="en-US" sz="18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 dirty="0">
                          <a:latin typeface="+mn-lt"/>
                          <a:ea typeface="Calibri"/>
                          <a:cs typeface="Arial"/>
                        </a:rPr>
                        <a:t>350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44855" algn="l"/>
                        </a:tabLst>
                      </a:pPr>
                      <a:r>
                        <a:rPr lang="en-US" sz="1800" b="0" dirty="0"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1113" y="1314450"/>
            <a:ext cx="6930887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322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5096" y="889085"/>
            <a:ext cx="3756904" cy="62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 Thickness 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267351"/>
              </p:ext>
            </p:extLst>
          </p:nvPr>
        </p:nvGraphicFramePr>
        <p:xfrm>
          <a:off x="346895" y="2706780"/>
          <a:ext cx="3681766" cy="14097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408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408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69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Wall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Depth (mm)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SW1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SW2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8289" y="675861"/>
            <a:ext cx="5761589" cy="541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4310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452156" y="1556898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  <a:cs typeface="Times New Roman" panose="02020603050405020304" pitchFamily="18" charset="0"/>
              </a:rPr>
              <a:t>Project Description </a:t>
            </a:r>
            <a:r>
              <a:rPr lang="en-US" b="1" dirty="0" smtClean="0">
                <a:latin typeface="+mn-lt"/>
              </a:rPr>
              <a:t>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527594" y="2492830"/>
            <a:ext cx="10833100" cy="3320142"/>
          </a:xfrm>
          <a:prstGeom prst="rect">
            <a:avLst/>
          </a:prstGeom>
        </p:spPr>
        <p:txBody>
          <a:bodyPr numCol="1"/>
          <a:lstStyle/>
          <a:p>
            <a:pPr algn="just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r>
              <a:rPr lang="en-US" sz="2400" dirty="0" smtClean="0"/>
              <a:t>This project is Analysis and Design of Illar Basic Girls' school .</a:t>
            </a:r>
          </a:p>
          <a:p>
            <a:pPr algn="just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r>
              <a:rPr lang="en-US" sz="2400" dirty="0" smtClean="0"/>
              <a:t> The building consists of seven floors, and located on three different levels. The building contains two basement floors and five above the ground .</a:t>
            </a:r>
          </a:p>
          <a:p>
            <a:pPr algn="just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endParaRPr lang="en-US" sz="2400" dirty="0" smtClean="0"/>
          </a:p>
          <a:p>
            <a:pPr algn="just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r>
              <a:rPr lang="en-US" sz="2400" dirty="0" smtClean="0"/>
              <a:t> This building includes classrooms, laboratories and meeting rooms and the fourth floor is stage.</a:t>
            </a:r>
          </a:p>
          <a:p>
            <a:pPr algn="just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endParaRPr lang="en-US" sz="2400" dirty="0" smtClean="0"/>
          </a:p>
          <a:p>
            <a:pPr algn="just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endParaRPr lang="en-US" sz="2400" dirty="0" smtClean="0"/>
          </a:p>
          <a:p>
            <a:pPr algn="just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endParaRPr lang="en-US" sz="2400" dirty="0" smtClean="0"/>
          </a:p>
          <a:p>
            <a:pPr algn="just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endParaRPr lang="en-US" sz="2400" dirty="0" smtClean="0"/>
          </a:p>
          <a:p>
            <a:pPr lvl="0" algn="just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8756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83771" y="771896"/>
            <a:ext cx="4275117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1"/>
            <a:r>
              <a:rPr lang="en-US" sz="2000" b="1" cap="all" dirty="0"/>
              <a:t>T</a:t>
            </a:r>
            <a:r>
              <a:rPr lang="en-US" b="1" cap="all" dirty="0"/>
              <a:t>ype of structural system</a:t>
            </a:r>
          </a:p>
          <a:p>
            <a:endParaRPr lang="ar-MA" dirty="0"/>
          </a:p>
        </p:txBody>
      </p:sp>
      <p:pic>
        <p:nvPicPr>
          <p:cNvPr id="3" name="Picture 340"/>
          <p:cNvPicPr/>
          <p:nvPr/>
        </p:nvPicPr>
        <p:blipFill>
          <a:blip r:embed="rId2"/>
          <a:stretch>
            <a:fillRect/>
          </a:stretch>
        </p:blipFill>
        <p:spPr>
          <a:xfrm>
            <a:off x="3322732" y="2007145"/>
            <a:ext cx="6449060" cy="350300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83771" y="144900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/>
              <a:t>For this system, </a:t>
            </a:r>
            <a:endParaRPr lang="en-GB" sz="2000" dirty="0" smtClean="0"/>
          </a:p>
          <a:p>
            <a:r>
              <a:rPr lang="en-GB" sz="2000" dirty="0" smtClean="0"/>
              <a:t>( </a:t>
            </a:r>
            <a:r>
              <a:rPr lang="en-GB" sz="2000" dirty="0"/>
              <a:t>R ) = 5</a:t>
            </a:r>
            <a:r>
              <a:rPr lang="en-GB" sz="2000" dirty="0" smtClean="0"/>
              <a:t>,</a:t>
            </a:r>
          </a:p>
          <a:p>
            <a:r>
              <a:rPr lang="en-GB" sz="2000" dirty="0" smtClean="0"/>
              <a:t> ( </a:t>
            </a:r>
            <a:r>
              <a:rPr lang="en-GB" sz="2000" dirty="0"/>
              <a:t>Ωo </a:t>
            </a:r>
            <a:r>
              <a:rPr lang="en-GB" sz="2000" dirty="0" smtClean="0"/>
              <a:t>)=3</a:t>
            </a:r>
            <a:endParaRPr lang="en-GB" sz="2000" dirty="0"/>
          </a:p>
          <a:p>
            <a:r>
              <a:rPr lang="en-GB" sz="2000" dirty="0" smtClean="0"/>
              <a:t>( </a:t>
            </a:r>
            <a:r>
              <a:rPr lang="en-GB" sz="2000" dirty="0"/>
              <a:t>Cd ) = 4.5  .</a:t>
            </a:r>
          </a:p>
        </p:txBody>
      </p:sp>
    </p:spTree>
    <p:extLst>
      <p:ext uri="{BB962C8B-B14F-4D97-AF65-F5344CB8AC3E}">
        <p14:creationId xmlns:p14="http://schemas.microsoft.com/office/powerpoint/2010/main" val="19815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742121" y="2588728"/>
            <a:ext cx="10159448" cy="1325563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cs typeface="Arial" pitchFamily="34" charset="0"/>
              </a:rPr>
              <a:t/>
            </a:r>
            <a:br>
              <a:rPr lang="en-US" b="1" dirty="0" smtClean="0"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2625759" y="3609060"/>
            <a:ext cx="6815669" cy="1515533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Modeling and Checks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43" y="162542"/>
            <a:ext cx="9843071" cy="588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353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327057" y="342107"/>
            <a:ext cx="39003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 smtClean="0"/>
              <a:t>Modifiers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For slab </a:t>
            </a: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6509196" y="547516"/>
            <a:ext cx="3900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For beam  </a:t>
            </a:r>
            <a:endParaRPr lang="en-US" sz="2400" dirty="0"/>
          </a:p>
        </p:txBody>
      </p:sp>
      <p:pic>
        <p:nvPicPr>
          <p:cNvPr id="10" name="Picture 33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49" y="1378226"/>
            <a:ext cx="5100828" cy="4704522"/>
          </a:xfrm>
          <a:prstGeom prst="rect">
            <a:avLst/>
          </a:prstGeom>
          <a:noFill/>
        </p:spPr>
      </p:pic>
      <p:pic>
        <p:nvPicPr>
          <p:cNvPr id="11" name="image16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01171" y="1378226"/>
            <a:ext cx="4736647" cy="480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9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327057" y="342107"/>
            <a:ext cx="39003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Modifiers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For column</a:t>
            </a: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6509196" y="547516"/>
            <a:ext cx="3900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For wall  </a:t>
            </a:r>
            <a:endParaRPr lang="en-US" sz="2400" dirty="0"/>
          </a:p>
        </p:txBody>
      </p:sp>
      <p:pic>
        <p:nvPicPr>
          <p:cNvPr id="10" name="Picture 8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17" y="1404730"/>
            <a:ext cx="4678017" cy="4982817"/>
          </a:xfrm>
          <a:prstGeom prst="rect">
            <a:avLst/>
          </a:prstGeom>
        </p:spPr>
      </p:pic>
      <p:pic>
        <p:nvPicPr>
          <p:cNvPr id="7" name="Picture 339"/>
          <p:cNvPicPr/>
          <p:nvPr/>
        </p:nvPicPr>
        <p:blipFill>
          <a:blip r:embed="rId3"/>
          <a:stretch>
            <a:fillRect/>
          </a:stretch>
        </p:blipFill>
        <p:spPr>
          <a:xfrm>
            <a:off x="6732257" y="1028230"/>
            <a:ext cx="4616595" cy="535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9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308127" y="461377"/>
            <a:ext cx="5785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en-US" sz="3200" b="1" dirty="0" smtClean="0"/>
              <a:t>Structural Model Verification</a:t>
            </a:r>
            <a:endParaRPr lang="en-US" sz="3200" b="1" dirty="0"/>
          </a:p>
        </p:txBody>
      </p:sp>
      <p:sp>
        <p:nvSpPr>
          <p:cNvPr id="9" name="مستطيل 8"/>
          <p:cNvSpPr/>
          <p:nvPr/>
        </p:nvSpPr>
        <p:spPr>
          <a:xfrm>
            <a:off x="509250" y="1256508"/>
            <a:ext cx="41025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Compatibility Check</a:t>
            </a:r>
            <a:endParaRPr lang="en-US" sz="2400" b="1" dirty="0"/>
          </a:p>
        </p:txBody>
      </p:sp>
      <p:pic>
        <p:nvPicPr>
          <p:cNvPr id="5" name="Picture 34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489" y="1046152"/>
            <a:ext cx="7932717" cy="54874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249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308127" y="461377"/>
            <a:ext cx="5785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en-US" sz="3200" b="1" dirty="0" smtClean="0"/>
              <a:t>Structural Model Verification</a:t>
            </a:r>
            <a:endParaRPr lang="en-US" sz="3200" b="1" dirty="0"/>
          </a:p>
        </p:txBody>
      </p:sp>
      <p:sp>
        <p:nvSpPr>
          <p:cNvPr id="6" name="مستطيل 5"/>
          <p:cNvSpPr/>
          <p:nvPr/>
        </p:nvSpPr>
        <p:spPr>
          <a:xfrm>
            <a:off x="206228" y="1011559"/>
            <a:ext cx="6432338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indent="-571500" fontAlgn="base"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E</a:t>
            </a:r>
            <a:r>
              <a:rPr lang="en-US" sz="2400" dirty="0" smtClean="0" bmk="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quilibrium Check</a:t>
            </a:r>
          </a:p>
          <a:p>
            <a:pPr lvl="2" indent="-571500" fontAlgn="base"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</a:pPr>
            <a:endParaRPr lang="en-US" sz="2400" dirty="0" smtClean="0" bmk="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lvl="2" indent="-57150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2400" dirty="0" smtClean="0" bmk="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Total live load from hand calculation = </a:t>
            </a:r>
            <a:r>
              <a:rPr lang="en-US" sz="2400" dirty="0" smtClean="0"/>
              <a:t>15957.40 KN</a:t>
            </a:r>
          </a:p>
          <a:p>
            <a:pPr lvl="2" indent="-571500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en-US" sz="2400" dirty="0" smtClean="0" bmk="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lvl="2" indent="-571500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en-US" sz="2400" dirty="0" smtClean="0" bmk="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lvl="2" indent="-57150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2400" dirty="0" smtClean="0" bmk="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Total live load from ETABS :</a:t>
            </a:r>
          </a:p>
          <a:p>
            <a:pPr lvl="2" indent="-571500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en-US" sz="2400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622" y="3437706"/>
            <a:ext cx="10328404" cy="1849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35"/>
          <p:cNvSpPr>
            <a:spLocks noChangeArrowheads="1"/>
          </p:cNvSpPr>
          <p:nvPr/>
        </p:nvSpPr>
        <p:spPr bwMode="auto">
          <a:xfrm>
            <a:off x="689113" y="4982817"/>
            <a:ext cx="10045148" cy="229842"/>
          </a:xfrm>
          <a:prstGeom prst="rect">
            <a:avLst/>
          </a:prstGeom>
          <a:noFill/>
          <a:ln w="317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65043" y="5673971"/>
            <a:ext cx="17443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%Error=0.00%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804452" y="4479235"/>
            <a:ext cx="954157" cy="7288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9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8009" y="262594"/>
            <a:ext cx="4390369" cy="1077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b="1" dirty="0" smtClean="0"/>
              <a:t>Internal Forces Check</a:t>
            </a:r>
          </a:p>
          <a:p>
            <a:pPr>
              <a:buFont typeface="Wingdings" pitchFamily="2" charset="2"/>
              <a:buChar char="v"/>
            </a:pPr>
            <a:endParaRPr lang="en-US" sz="3200" b="1" dirty="0" smtClean="0"/>
          </a:p>
          <a:p>
            <a:r>
              <a:rPr lang="en-US" b="1" dirty="0" smtClean="0"/>
              <a:t>From live load :</a:t>
            </a:r>
            <a:endParaRPr lang="ar-EG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Error &lt; 10 </a:t>
            </a:r>
            <a:r>
              <a:rPr lang="en-US" b="1" dirty="0" smtClean="0">
                <a:solidFill>
                  <a:srgbClr val="FF0000"/>
                </a:solidFill>
              </a:rPr>
              <a:t>OK</a:t>
            </a:r>
            <a:endParaRPr lang="ar-EG" b="1" dirty="0" smtClean="0">
              <a:solidFill>
                <a:srgbClr val="FF0000"/>
              </a:solidFill>
            </a:endParaRPr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ar-EG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793461" y="2332383"/>
          <a:ext cx="8127999" cy="161661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093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27897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Hand calculation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 ETABS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Slab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8.55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8.36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Beam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+mn-lt"/>
                          <a:ea typeface="Times New Roman"/>
                        </a:rPr>
                        <a:t>67.62 </a:t>
                      </a:r>
                      <a:endParaRPr lang="en-US" sz="20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68.195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Column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305.20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305.64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5" name="رابط مستقيم 4"/>
          <p:cNvCxnSpPr/>
          <p:nvPr/>
        </p:nvCxnSpPr>
        <p:spPr>
          <a:xfrm flipH="1">
            <a:off x="1842052" y="2358887"/>
            <a:ext cx="2650435" cy="34455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766957" y="4717773"/>
          <a:ext cx="8128000" cy="7924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6163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Slab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Beam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Column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       Error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0.80 %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0.1 %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7" name="رابط مستقيم 6"/>
          <p:cNvCxnSpPr/>
          <p:nvPr/>
        </p:nvCxnSpPr>
        <p:spPr>
          <a:xfrm flipH="1">
            <a:off x="1789044" y="4750905"/>
            <a:ext cx="1994453" cy="31142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8009" y="262594"/>
            <a:ext cx="43903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b="1" dirty="0" smtClean="0"/>
              <a:t>Deflection Check</a:t>
            </a:r>
          </a:p>
          <a:p>
            <a:endParaRPr lang="en-US" sz="3200" b="1" dirty="0" smtClean="0"/>
          </a:p>
        </p:txBody>
      </p:sp>
      <p:sp>
        <p:nvSpPr>
          <p:cNvPr id="8" name="مستطيل 7"/>
          <p:cNvSpPr/>
          <p:nvPr/>
        </p:nvSpPr>
        <p:spPr>
          <a:xfrm>
            <a:off x="403645" y="978212"/>
            <a:ext cx="2876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Allowable  long term Deflection</a:t>
            </a:r>
            <a:endParaRPr lang="en-US" dirty="0"/>
          </a:p>
        </p:txBody>
      </p:sp>
      <p:pic>
        <p:nvPicPr>
          <p:cNvPr id="9" name="صورة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8069" y="1338471"/>
            <a:ext cx="6469546" cy="337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مستطيل 9"/>
          <p:cNvSpPr/>
          <p:nvPr/>
        </p:nvSpPr>
        <p:spPr>
          <a:xfrm>
            <a:off x="5155096" y="2584174"/>
            <a:ext cx="2398643" cy="208059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مستطيل 10"/>
          <p:cNvSpPr/>
          <p:nvPr/>
        </p:nvSpPr>
        <p:spPr>
          <a:xfrm>
            <a:off x="7580243" y="3578087"/>
            <a:ext cx="768627" cy="108667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331305" y="4889116"/>
            <a:ext cx="64405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Long term Deflection = 2D+2SID+1.25L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Long term Deflection=(11.67+ 20.25)/2 -23.88=7.92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Allowable Deflection = L/240=3700/240 = 15.42 mm&gt; 7.92 mm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8009" y="262594"/>
            <a:ext cx="43903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 smtClean="0"/>
              <a:t> Shear Check for Slab</a:t>
            </a:r>
            <a:endParaRPr lang="en-US" sz="3200" b="1" dirty="0" smtClean="0"/>
          </a:p>
        </p:txBody>
      </p:sp>
      <p:sp>
        <p:nvSpPr>
          <p:cNvPr id="106497" name="Rectangle 1"/>
          <p:cNvSpPr>
            <a:spLocks noChangeArrowheads="1"/>
          </p:cNvSpPr>
          <p:nvPr/>
        </p:nvSpPr>
        <p:spPr bwMode="auto">
          <a:xfrm>
            <a:off x="159026" y="865569"/>
            <a:ext cx="701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∅𝑉𝑐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1/ 6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𝜆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√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𝑓𝑐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′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𝑏𝑤𝑑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0.75 × 1/ 6 × √24 × 1000 × 120 ×1.1= 80 KN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8535089" y="4185772"/>
            <a:ext cx="30479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7113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Vu &lt;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∅𝑉𝑐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OK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2" descr="blob:https://web.whatsapp.com/d8a841aa-7f40-478a-8a9c-e4e8c291d05c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MA"/>
          </a:p>
        </p:txBody>
      </p:sp>
      <p:sp>
        <p:nvSpPr>
          <p:cNvPr id="4" name="AutoShape 4" descr="blob:https://web.whatsapp.com/d8a841aa-7f40-478a-8a9c-e4e8c291d05c"/>
          <p:cNvSpPr>
            <a:spLocks noChangeAspect="1" noChangeArrowheads="1"/>
          </p:cNvSpPr>
          <p:nvPr/>
        </p:nvSpPr>
        <p:spPr bwMode="auto">
          <a:xfrm>
            <a:off x="12123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MA"/>
          </a:p>
        </p:txBody>
      </p:sp>
      <p:sp>
        <p:nvSpPr>
          <p:cNvPr id="5" name="AutoShape 6" descr="blob:https://web.whatsapp.com/d8a841aa-7f40-478a-8a9c-e4e8c291d05c"/>
          <p:cNvSpPr>
            <a:spLocks noChangeAspect="1" noChangeArrowheads="1"/>
          </p:cNvSpPr>
          <p:nvPr/>
        </p:nvSpPr>
        <p:spPr bwMode="auto">
          <a:xfrm>
            <a:off x="12276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MA"/>
          </a:p>
        </p:txBody>
      </p:sp>
      <p:sp>
        <p:nvSpPr>
          <p:cNvPr id="6" name="AutoShape 8" descr="blob:https://web.whatsapp.com/d8a841aa-7f40-478a-8a9c-e4e8c291d05c"/>
          <p:cNvSpPr>
            <a:spLocks noChangeAspect="1" noChangeArrowheads="1"/>
          </p:cNvSpPr>
          <p:nvPr/>
        </p:nvSpPr>
        <p:spPr bwMode="auto">
          <a:xfrm>
            <a:off x="124285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MA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26" y="1566213"/>
            <a:ext cx="8229274" cy="45495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"/>
          </p:nvPr>
        </p:nvGraphicFramePr>
        <p:xfrm>
          <a:off x="918755" y="1421675"/>
          <a:ext cx="10363200" cy="29667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454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54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54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Height 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Area (m2)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441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The second basement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Arial"/>
                        </a:rPr>
                        <a:t>3.64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274.15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441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The 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first 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basement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3.64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Calibri"/>
                          <a:cs typeface="Arial"/>
                        </a:rPr>
                        <a:t>346.68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441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The ground floor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3.64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Calibri"/>
                          <a:cs typeface="Arial"/>
                        </a:rPr>
                        <a:t>609.77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441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The first floor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3.64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Calibri"/>
                          <a:cs typeface="Arial"/>
                        </a:rPr>
                        <a:t>609.77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441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The second floor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3.64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Calibri"/>
                          <a:cs typeface="Arial"/>
                        </a:rPr>
                        <a:t>609.77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441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The third floor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3.64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Calibri"/>
                          <a:cs typeface="Arial"/>
                        </a:rPr>
                        <a:t>609.77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441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The fourth floor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3.64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Calibri"/>
                          <a:cs typeface="Arial"/>
                        </a:rPr>
                        <a:t>678.17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503581" y="291547"/>
            <a:ext cx="4161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Garamond" pitchFamily="18" charset="0"/>
              </a:rPr>
              <a:t>Area and height floor </a:t>
            </a:r>
            <a:endParaRPr lang="en-US" sz="2800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6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0010" y="451263"/>
            <a:ext cx="8550234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lvl="2" indent="-285750">
              <a:buFont typeface="Wingdings" pitchFamily="2" charset="2"/>
              <a:buChar char="v"/>
            </a:pPr>
            <a:r>
              <a:rPr lang="en-US" sz="4000" b="1" dirty="0"/>
              <a:t>Modal mass participation ratio</a:t>
            </a:r>
          </a:p>
          <a:p>
            <a:endParaRPr lang="ar-MA" dirty="0"/>
          </a:p>
        </p:txBody>
      </p:sp>
      <p:pic>
        <p:nvPicPr>
          <p:cNvPr id="3" name="Picture 35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340" y="1320693"/>
            <a:ext cx="8165493" cy="3747539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546869" y="5154535"/>
            <a:ext cx="757052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From the table above, it obvious that the summation of modes are more than 0.9, which is mean that most masses of the structure move in these modes ( the main motion are in X and Y direction ) .</a:t>
            </a:r>
          </a:p>
          <a:p>
            <a:r>
              <a:rPr lang="en-US" dirty="0"/>
              <a:t> </a:t>
            </a:r>
          </a:p>
          <a:p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182551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0648" y="462951"/>
            <a:ext cx="953588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4000" b="1" dirty="0"/>
              <a:t>Period calculations</a:t>
            </a:r>
            <a:endParaRPr lang="ar-MA" sz="4000" b="1" dirty="0"/>
          </a:p>
        </p:txBody>
      </p:sp>
      <p:pic>
        <p:nvPicPr>
          <p:cNvPr id="3" name="Picture 356"/>
          <p:cNvPicPr/>
          <p:nvPr/>
        </p:nvPicPr>
        <p:blipFill>
          <a:blip r:embed="rId2"/>
          <a:stretch>
            <a:fillRect/>
          </a:stretch>
        </p:blipFill>
        <p:spPr>
          <a:xfrm>
            <a:off x="834791" y="1568739"/>
            <a:ext cx="5582285" cy="1990725"/>
          </a:xfrm>
          <a:prstGeom prst="rect">
            <a:avLst/>
          </a:prstGeom>
        </p:spPr>
      </p:pic>
      <p:pic>
        <p:nvPicPr>
          <p:cNvPr id="4" name="Picture 357"/>
          <p:cNvPicPr/>
          <p:nvPr/>
        </p:nvPicPr>
        <p:blipFill>
          <a:blip r:embed="rId3"/>
          <a:stretch>
            <a:fillRect/>
          </a:stretch>
        </p:blipFill>
        <p:spPr>
          <a:xfrm>
            <a:off x="7647976" y="1246447"/>
            <a:ext cx="3451225" cy="1804035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128155" y="4381995"/>
            <a:ext cx="9060873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The project case is all other structural systems with Ct =0.0488 and X =0.75</a:t>
            </a:r>
            <a:endParaRPr lang="en-US" dirty="0" smtClean="0"/>
          </a:p>
          <a:p>
            <a:r>
              <a:rPr lang="en-US" dirty="0" smtClean="0"/>
              <a:t>Ta </a:t>
            </a:r>
            <a:r>
              <a:rPr lang="en-US" dirty="0"/>
              <a:t>= </a:t>
            </a:r>
            <a:r>
              <a:rPr lang="en-US" dirty="0" smtClean="0"/>
              <a:t>Ct*</a:t>
            </a:r>
            <a:r>
              <a:rPr lang="en-US" dirty="0" err="1" smtClean="0"/>
              <a:t>hnx</a:t>
            </a:r>
            <a:r>
              <a:rPr lang="en-US" dirty="0" smtClean="0"/>
              <a:t>=0.0488×25.48</a:t>
            </a:r>
            <a:r>
              <a:rPr lang="en-US" baseline="30000" dirty="0" smtClean="0"/>
              <a:t>.75</a:t>
            </a:r>
            <a:r>
              <a:rPr lang="en-US" dirty="0" smtClean="0"/>
              <a:t> </a:t>
            </a:r>
            <a:r>
              <a:rPr lang="en-US" dirty="0"/>
              <a:t>= 0.553439 sec</a:t>
            </a:r>
            <a:r>
              <a:rPr lang="en-US" dirty="0" smtClean="0"/>
              <a:t>.</a:t>
            </a:r>
          </a:p>
          <a:p>
            <a:r>
              <a:rPr lang="en-US" dirty="0"/>
              <a:t>T=  Cu Ta = 0.783 sec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Fundamental period for the structure = 0.382 sec which is less than 0.783 sec.</a:t>
            </a:r>
          </a:p>
          <a:p>
            <a:endParaRPr lang="en-US" dirty="0"/>
          </a:p>
          <a:p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396498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65018" y="724395"/>
            <a:ext cx="4025735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sz="4400" b="1" dirty="0"/>
              <a:t>Base</a:t>
            </a:r>
            <a:r>
              <a:rPr lang="en-US" sz="2000" b="1" dirty="0"/>
              <a:t> </a:t>
            </a:r>
            <a:r>
              <a:rPr lang="en-US" sz="4000" b="1" dirty="0"/>
              <a:t>shear</a:t>
            </a:r>
            <a:endParaRPr lang="ar-MA" sz="20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10639" y="2125683"/>
            <a:ext cx="7897091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3"/>
            <a:r>
              <a:rPr lang="en-US" b="1" dirty="0"/>
              <a:t>hand calculation using ELF method</a:t>
            </a:r>
          </a:p>
          <a:p>
            <a:r>
              <a:rPr lang="en-US" dirty="0"/>
              <a:t> </a:t>
            </a:r>
            <a:endParaRPr lang="en-US" sz="2000" dirty="0"/>
          </a:p>
          <a:p>
            <a:r>
              <a:rPr lang="en-US" dirty="0" smtClean="0"/>
              <a:t>The </a:t>
            </a:r>
            <a:r>
              <a:rPr lang="en-US" dirty="0"/>
              <a:t>value of </a:t>
            </a:r>
            <a:r>
              <a:rPr lang="en-US" dirty="0" smtClean="0"/>
              <a:t> C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r>
              <a:rPr lang="en-US" dirty="0"/>
              <a:t>=</a:t>
            </a:r>
            <a:r>
              <a:rPr lang="en-US" dirty="0" smtClean="0"/>
              <a:t>0.1115</a:t>
            </a:r>
          </a:p>
          <a:p>
            <a:endParaRPr lang="en-US" dirty="0"/>
          </a:p>
          <a:p>
            <a:r>
              <a:rPr lang="en-US" dirty="0"/>
              <a:t>W = Dead load + Superimposed load </a:t>
            </a:r>
          </a:p>
          <a:p>
            <a:r>
              <a:rPr lang="en-US" dirty="0"/>
              <a:t>    </a:t>
            </a:r>
            <a:r>
              <a:rPr lang="en-US" dirty="0" smtClean="0"/>
              <a:t>  = 83269.25Kn.</a:t>
            </a:r>
          </a:p>
          <a:p>
            <a:endParaRPr lang="en-US" dirty="0"/>
          </a:p>
          <a:p>
            <a:r>
              <a:rPr lang="en-US" dirty="0"/>
              <a:t>V</a:t>
            </a:r>
            <a:r>
              <a:rPr lang="en-US" baseline="-25000" dirty="0"/>
              <a:t> Manual</a:t>
            </a:r>
            <a:r>
              <a:rPr lang="en-US" dirty="0"/>
              <a:t>  = Cs</a:t>
            </a:r>
            <a:r>
              <a:rPr lang="ar-MA" b="1" dirty="0"/>
              <a:t>×</a:t>
            </a:r>
            <a:r>
              <a:rPr lang="en-US" dirty="0"/>
              <a:t>W</a:t>
            </a:r>
          </a:p>
          <a:p>
            <a:r>
              <a:rPr lang="en-US" dirty="0"/>
              <a:t>              = 0.1115</a:t>
            </a:r>
            <a:r>
              <a:rPr lang="ar-MA" b="1" dirty="0"/>
              <a:t>×</a:t>
            </a:r>
            <a:r>
              <a:rPr lang="en-US" dirty="0"/>
              <a:t>83269.25</a:t>
            </a:r>
          </a:p>
          <a:p>
            <a:r>
              <a:rPr lang="en-US" dirty="0"/>
              <a:t>             = 9284.521 Kn.</a:t>
            </a:r>
          </a:p>
          <a:p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34945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7512" y="676894"/>
            <a:ext cx="6400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sz="4000" dirty="0"/>
              <a:t>Definition of ELF in ETABS</a:t>
            </a:r>
            <a:endParaRPr lang="ar-MA" sz="4000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154380" y="2389954"/>
            <a:ext cx="5943600" cy="3902855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3"/>
          <a:stretch>
            <a:fillRect/>
          </a:stretch>
        </p:blipFill>
        <p:spPr>
          <a:xfrm>
            <a:off x="6193972" y="733670"/>
            <a:ext cx="5943600" cy="387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3129" y="656655"/>
            <a:ext cx="4868883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sz="4000" dirty="0"/>
              <a:t>ETABS calculation</a:t>
            </a:r>
            <a:endParaRPr lang="ar-MA" sz="4000" dirty="0"/>
          </a:p>
        </p:txBody>
      </p:sp>
      <p:pic>
        <p:nvPicPr>
          <p:cNvPr id="3" name="Picture 36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762" y="518714"/>
            <a:ext cx="7046941" cy="1946357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ربع نص 4"/>
              <p:cNvSpPr txBox="1"/>
              <p:nvPr/>
            </p:nvSpPr>
            <p:spPr>
              <a:xfrm>
                <a:off x="415633" y="2465071"/>
                <a:ext cx="11340938" cy="398916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lvl="0"/>
                <a:r>
                  <a:rPr lang="en-US" dirty="0"/>
                  <a:t>For response spectrum in X – direction :</a:t>
                </a: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Scale factor 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𝑔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𝐵𝑎𝑠𝑒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h</m:t>
                        </m:r>
                        <m:r>
                          <a:rPr lang="en-US" i="1">
                            <a:latin typeface="Cambria Math"/>
                          </a:rPr>
                          <m:t>𝑒𝑎𝑟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𝑖𝑛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𝐸𝐿𝐹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𝐵𝑎𝑠𝑒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h</m:t>
                        </m:r>
                        <m:r>
                          <a:rPr lang="en-US" i="1">
                            <a:latin typeface="Cambria Math"/>
                          </a:rPr>
                          <m:t>𝑒𝑎𝑟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𝑟𝑒𝑠𝑝𝑜𝑛𝑠𝑒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/>
                  <a:t> *1000 </a:t>
                </a: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                 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9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81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*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9284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521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4343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1132</m:t>
                        </m:r>
                      </m:den>
                    </m:f>
                  </m:oMath>
                </a14:m>
                <a:r>
                  <a:rPr lang="en-US" dirty="0"/>
                  <a:t> *1000 = 5,242.8</a:t>
                </a: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 </a:t>
                </a:r>
                <a:r>
                  <a:rPr lang="en-US" dirty="0" smtClean="0"/>
                  <a:t>For </a:t>
                </a:r>
                <a:r>
                  <a:rPr lang="en-US" dirty="0"/>
                  <a:t>response spectrum in Y – direction :</a:t>
                </a: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                    Scale factor 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𝑔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𝐵𝑎𝑠𝑒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h</m:t>
                        </m:r>
                        <m:r>
                          <a:rPr lang="en-US" i="1">
                            <a:latin typeface="Cambria Math"/>
                          </a:rPr>
                          <m:t>𝑒𝑎𝑟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𝑖𝑛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𝐸𝐿𝐹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𝐵𝑎𝑠𝑒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h</m:t>
                        </m:r>
                        <m:r>
                          <a:rPr lang="en-US" i="1">
                            <a:latin typeface="Cambria Math"/>
                          </a:rPr>
                          <m:t>𝑒𝑎𝑟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𝑟𝑒𝑠𝑝𝑜𝑛𝑠𝑒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/>
                  <a:t> *1000 </a:t>
                </a: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                                      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9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81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*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9284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521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4977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09</m:t>
                        </m:r>
                      </m:den>
                    </m:f>
                  </m:oMath>
                </a14:m>
                <a:r>
                  <a:rPr lang="en-US" dirty="0"/>
                  <a:t> *1000 = 4575.04893</a:t>
                </a:r>
              </a:p>
              <a:p>
                <a:endParaRPr lang="ar-MA" dirty="0"/>
              </a:p>
            </p:txBody>
          </p:sp>
        </mc:Choice>
        <mc:Fallback xmlns="">
          <p:sp>
            <p:nvSpPr>
              <p:cNvPr id="5" name="مربع نص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633" y="2465071"/>
                <a:ext cx="11340938" cy="3989169"/>
              </a:xfrm>
              <a:prstGeom prst="rect">
                <a:avLst/>
              </a:prstGeom>
              <a:blipFill rotWithShape="1">
                <a:blip r:embed="rId3"/>
                <a:stretch>
                  <a:fillRect l="-430" t="-763"/>
                </a:stretch>
              </a:blipFill>
            </p:spPr>
            <p:txBody>
              <a:bodyPr/>
              <a:lstStyle/>
              <a:p>
                <a:r>
                  <a:rPr lang="ar-M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79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75013" y="771896"/>
            <a:ext cx="5094514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lvl="2" indent="-285750" algn="ctr">
              <a:buFont typeface="Wingdings" pitchFamily="2" charset="2"/>
              <a:buChar char="v"/>
            </a:pPr>
            <a:r>
              <a:rPr lang="en-US" sz="4000" b="1" dirty="0"/>
              <a:t>Drift Check</a:t>
            </a:r>
          </a:p>
          <a:p>
            <a:endParaRPr lang="ar-M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090056" y="1651593"/>
            <a:ext cx="722019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llowable </a:t>
            </a:r>
            <a:r>
              <a:rPr lang="en-US" dirty="0"/>
              <a:t>story drift ( </a:t>
            </a:r>
            <a:r>
              <a:rPr lang="en-US" dirty="0" err="1" smtClean="0"/>
              <a:t>Δa</a:t>
            </a:r>
            <a:r>
              <a:rPr lang="en-US" dirty="0" smtClean="0"/>
              <a:t>) ≤ 0.02h</a:t>
            </a:r>
            <a:r>
              <a:rPr lang="en-US" baseline="-25000" dirty="0" smtClean="0"/>
              <a:t>x 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values of drift are less than the allowable drift.</a:t>
            </a:r>
          </a:p>
          <a:p>
            <a:endParaRPr lang="ar-MA" dirty="0"/>
          </a:p>
        </p:txBody>
      </p:sp>
      <p:sp>
        <p:nvSpPr>
          <p:cNvPr id="6" name="مستطيل 5"/>
          <p:cNvSpPr/>
          <p:nvPr/>
        </p:nvSpPr>
        <p:spPr>
          <a:xfrm>
            <a:off x="285007" y="3125580"/>
            <a:ext cx="90252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85900" lvl="2" indent="-571500">
              <a:buFont typeface="Wingdings" pitchFamily="2" charset="2"/>
              <a:buChar char="v"/>
            </a:pPr>
            <a:r>
              <a:rPr lang="en-US" sz="4000" b="1" dirty="0"/>
              <a:t>Torsional irregularity check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2090056" y="4371043"/>
            <a:ext cx="830085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Structure </a:t>
            </a:r>
            <a:r>
              <a:rPr lang="en-US" dirty="0"/>
              <a:t>transverse ratio should not exceeds  </a:t>
            </a:r>
            <a:r>
              <a:rPr lang="en-US" dirty="0" smtClean="0"/>
              <a:t>1.4</a:t>
            </a:r>
          </a:p>
          <a:p>
            <a:endParaRPr lang="en-US" dirty="0"/>
          </a:p>
          <a:p>
            <a:r>
              <a:rPr lang="en-US" dirty="0" smtClean="0"/>
              <a:t>So </a:t>
            </a:r>
            <a:r>
              <a:rPr lang="en-US" dirty="0"/>
              <a:t>according to all ratios, there is no torsional irregularity or extreme torsional irregularity in </a:t>
            </a:r>
            <a:r>
              <a:rPr lang="en-US" dirty="0" smtClean="0"/>
              <a:t>Y-Direction &amp;</a:t>
            </a:r>
            <a:r>
              <a:rPr lang="en-US" dirty="0"/>
              <a:t> </a:t>
            </a:r>
            <a:r>
              <a:rPr lang="en-US" dirty="0" smtClean="0"/>
              <a:t>X-Direction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ar-MA" dirty="0"/>
          </a:p>
        </p:txBody>
      </p:sp>
      <p:pic>
        <p:nvPicPr>
          <p:cNvPr id="8" name="Picture 2" descr="https://lh4.googleusercontent.com/Jah19mMcEW1hQn9e6ZaJ3uSniPh5Lm-JUXP62dalx0xZFyeRMnxQSoZg0WenDmPdzMuQGDKRV2e1CPpWoWvqDpNnesIPGAJdKAPL9VJQMAdHOD3Xt-RHCTkrexutsfVtCNHT-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78"/>
          <a:stretch/>
        </p:blipFill>
        <p:spPr bwMode="auto">
          <a:xfrm>
            <a:off x="5640778" y="1264338"/>
            <a:ext cx="6040582" cy="835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1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8757" y="475013"/>
            <a:ext cx="5510151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lvl="2" indent="-571500">
              <a:buFont typeface="Wingdings" pitchFamily="2" charset="2"/>
              <a:buChar char="v"/>
            </a:pPr>
            <a:r>
              <a:rPr lang="en-US" sz="4000" b="1" dirty="0"/>
              <a:t>P – delta check</a:t>
            </a:r>
          </a:p>
          <a:p>
            <a:endParaRPr lang="ar-M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55022" y="1474152"/>
            <a:ext cx="890649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P- delta effects on story shears and moments, the resulting member forces and moment, and the story drifts induced by these effects can be ignored if the stability coefficient ( 𝜃 ) is equal or less than 0.1 </a:t>
            </a:r>
            <a:endParaRPr lang="ar-MA" dirty="0"/>
          </a:p>
        </p:txBody>
      </p:sp>
      <p:pic>
        <p:nvPicPr>
          <p:cNvPr id="6" name="صورة 5"/>
          <p:cNvPicPr/>
          <p:nvPr/>
        </p:nvPicPr>
        <p:blipFill rotWithShape="1">
          <a:blip r:embed="rId2"/>
          <a:srcRect t="9058" r="56641" b="75093"/>
          <a:stretch/>
        </p:blipFill>
        <p:spPr>
          <a:xfrm>
            <a:off x="855022" y="2648197"/>
            <a:ext cx="4536375" cy="1484416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855022" y="4927063"/>
            <a:ext cx="100227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So according to all </a:t>
            </a:r>
            <a:r>
              <a:rPr lang="en-US" dirty="0" smtClean="0"/>
              <a:t>ratios less than 0.1, </a:t>
            </a:r>
            <a:r>
              <a:rPr lang="en-US" dirty="0"/>
              <a:t>there is no </a:t>
            </a:r>
            <a:r>
              <a:rPr lang="en-US" dirty="0" smtClean="0"/>
              <a:t>P-delta effects in </a:t>
            </a:r>
            <a:r>
              <a:rPr lang="en-US" dirty="0"/>
              <a:t>Y-Direction &amp; X-Direction</a:t>
            </a:r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102500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728869" y="3476624"/>
            <a:ext cx="10159448" cy="1325563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cs typeface="Arial" pitchFamily="34" charset="0"/>
              </a:rPr>
              <a:t/>
            </a:r>
            <a:br>
              <a:rPr lang="en-US" b="1" dirty="0" smtClean="0"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2599255" y="5342467"/>
            <a:ext cx="6815669" cy="1515533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Design of structural elements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30216" y="328856"/>
            <a:ext cx="2259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Slab Design</a:t>
            </a:r>
            <a:endParaRPr lang="en-US" sz="2800" b="1" dirty="0"/>
          </a:p>
        </p:txBody>
      </p:sp>
      <p:sp>
        <p:nvSpPr>
          <p:cNvPr id="111617" name="Rectangle 1"/>
          <p:cNvSpPr>
            <a:spLocks noChangeArrowheads="1"/>
          </p:cNvSpPr>
          <p:nvPr/>
        </p:nvSpPr>
        <p:spPr bwMode="auto">
          <a:xfrm>
            <a:off x="410818" y="931830"/>
            <a:ext cx="23323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for flexure: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12573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1466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1676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399970" y="4662316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Slab shrinkage steel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7"/>
          <a:stretch/>
        </p:blipFill>
        <p:spPr bwMode="auto">
          <a:xfrm>
            <a:off x="410818" y="1314855"/>
            <a:ext cx="4284207" cy="2090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66" y="3429000"/>
            <a:ext cx="310515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05" y="5300106"/>
            <a:ext cx="3677867" cy="57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7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448" y="756956"/>
            <a:ext cx="5944235" cy="5121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30216" y="328856"/>
            <a:ext cx="2259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Slab Design</a:t>
            </a:r>
            <a:endParaRPr lang="en-US" sz="2800" b="1" dirty="0"/>
          </a:p>
        </p:txBody>
      </p:sp>
      <p:sp>
        <p:nvSpPr>
          <p:cNvPr id="111617" name="Rectangle 1"/>
          <p:cNvSpPr>
            <a:spLocks noChangeArrowheads="1"/>
          </p:cNvSpPr>
          <p:nvPr/>
        </p:nvSpPr>
        <p:spPr bwMode="auto">
          <a:xfrm>
            <a:off x="410818" y="931830"/>
            <a:ext cx="23323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for flexure: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12573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1466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1676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069" y="328856"/>
            <a:ext cx="8267700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44" y="4667250"/>
            <a:ext cx="634365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5132" y="353088"/>
            <a:ext cx="5191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Garamond" pitchFamily="18" charset="0"/>
              </a:rPr>
              <a:t>Arc</a:t>
            </a:r>
            <a:r>
              <a:rPr lang="en-US" sz="2800" b="1" dirty="0" smtClean="0">
                <a:latin typeface="Garamond" pitchFamily="18" charset="0"/>
                <a:cs typeface="Arial" pitchFamily="34" charset="0"/>
              </a:rPr>
              <a:t>hitectural Plans</a:t>
            </a:r>
            <a:r>
              <a:rPr lang="en-US" sz="2800" b="1" dirty="0" smtClean="0">
                <a:latin typeface="Garamond" pitchFamily="18" charset="0"/>
              </a:rPr>
              <a:t>:</a:t>
            </a:r>
            <a:endParaRPr lang="en-US" sz="2800" b="1" dirty="0"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23288" y="5558260"/>
            <a:ext cx="286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aramond" pitchFamily="18" charset="0"/>
                <a:cs typeface="Times New Roman" pitchFamily="18" charset="0"/>
              </a:rPr>
              <a:t>For second basement </a:t>
            </a:r>
            <a:endParaRPr lang="en-US" dirty="0">
              <a:latin typeface="Garamond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444487"/>
            <a:ext cx="5608320" cy="384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530" y="1285461"/>
            <a:ext cx="6003235" cy="421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073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30216" y="328856"/>
            <a:ext cx="2259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Slab Design</a:t>
            </a:r>
            <a:endParaRPr lang="en-US" sz="2800" b="1" dirty="0"/>
          </a:p>
        </p:txBody>
      </p:sp>
      <p:sp>
        <p:nvSpPr>
          <p:cNvPr id="111617" name="Rectangle 1"/>
          <p:cNvSpPr>
            <a:spLocks noChangeArrowheads="1"/>
          </p:cNvSpPr>
          <p:nvPr/>
        </p:nvSpPr>
        <p:spPr bwMode="auto">
          <a:xfrm>
            <a:off x="410818" y="931830"/>
            <a:ext cx="23323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for flexure: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12573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1466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1676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5685" y="706576"/>
            <a:ext cx="768826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618" y="4623071"/>
            <a:ext cx="5764695" cy="170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30216" y="328856"/>
            <a:ext cx="2475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Beam Design</a:t>
            </a: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12573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1466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1676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430216" y="896896"/>
            <a:ext cx="74252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Sample Calculation for one beams: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Beam (30X90)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7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776" y="1257300"/>
            <a:ext cx="2988666" cy="440723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08" y="1646430"/>
            <a:ext cx="5738192" cy="4709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97588" y="1257300"/>
            <a:ext cx="36452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en-US" b="1" u="sng" dirty="0"/>
              <a:t>Flexural</a:t>
            </a:r>
            <a:r>
              <a:rPr lang="en-US" b="1" dirty="0"/>
              <a:t> </a:t>
            </a:r>
            <a:r>
              <a:rPr lang="en-US" b="1" u="sng" dirty="0" smtClean="0"/>
              <a:t>Reinforcement</a:t>
            </a: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30216" y="328856"/>
            <a:ext cx="2475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Beam Design</a:t>
            </a: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12573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1466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1676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559516" y="872578"/>
            <a:ext cx="8097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Sample Calculation for one beams: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Beam (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0X90)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16" y="1830215"/>
            <a:ext cx="4748754" cy="481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7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127" y="3357024"/>
            <a:ext cx="5185559" cy="1606862"/>
          </a:xfrm>
          <a:prstGeom prst="rect">
            <a:avLst/>
          </a:prstGeom>
          <a:noFill/>
        </p:spPr>
      </p:pic>
      <p:sp>
        <p:nvSpPr>
          <p:cNvPr id="27" name="مستطيل 26"/>
          <p:cNvSpPr/>
          <p:nvPr/>
        </p:nvSpPr>
        <p:spPr>
          <a:xfrm>
            <a:off x="6533322" y="3928052"/>
            <a:ext cx="781878" cy="60185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مستطيل 27"/>
          <p:cNvSpPr/>
          <p:nvPr/>
        </p:nvSpPr>
        <p:spPr>
          <a:xfrm>
            <a:off x="7315200" y="4508647"/>
            <a:ext cx="1069553" cy="29687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مستطيل 28"/>
          <p:cNvSpPr/>
          <p:nvPr/>
        </p:nvSpPr>
        <p:spPr>
          <a:xfrm>
            <a:off x="8384753" y="3962507"/>
            <a:ext cx="1129361" cy="57767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مستطيل 29"/>
          <p:cNvSpPr/>
          <p:nvPr/>
        </p:nvSpPr>
        <p:spPr>
          <a:xfrm>
            <a:off x="9514114" y="4527221"/>
            <a:ext cx="781878" cy="27829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مستطيل 30"/>
          <p:cNvSpPr/>
          <p:nvPr/>
        </p:nvSpPr>
        <p:spPr>
          <a:xfrm>
            <a:off x="10295992" y="4000025"/>
            <a:ext cx="781878" cy="52694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707330" y="1241910"/>
            <a:ext cx="38683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Shear Reinforcement for Beam </a:t>
            </a: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30216" y="328856"/>
            <a:ext cx="2475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Beam Design</a:t>
            </a: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12573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1466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1676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1138238"/>
            <a:ext cx="10306050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18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30216" y="328856"/>
            <a:ext cx="28440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Column Design</a:t>
            </a: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12573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1466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1676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4519" y="306379"/>
            <a:ext cx="6660713" cy="1091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8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46" y="1257300"/>
            <a:ext cx="5944235" cy="4986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30216" y="328856"/>
            <a:ext cx="28440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Column Design</a:t>
            </a: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12573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1466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1676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39" y="852076"/>
            <a:ext cx="5124450" cy="5014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225" y="852076"/>
            <a:ext cx="5462588" cy="533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30216" y="328856"/>
            <a:ext cx="28440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Column Design</a:t>
            </a: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12573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1466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1676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6927" y="295621"/>
            <a:ext cx="5343525" cy="605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277" y="1210987"/>
            <a:ext cx="51149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مربع نص 9"/>
          <p:cNvSpPr txBox="1"/>
          <p:nvPr/>
        </p:nvSpPr>
        <p:spPr>
          <a:xfrm>
            <a:off x="1046922" y="5022574"/>
            <a:ext cx="3445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section for Column 700 X 350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008" y="625991"/>
            <a:ext cx="8696325" cy="581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78129" y="519113"/>
            <a:ext cx="6662057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indent="-457200">
              <a:buFont typeface="Wingdings" pitchFamily="2" charset="2"/>
              <a:buChar char="v"/>
            </a:pPr>
            <a:r>
              <a:rPr lang="en-US" sz="2800" b="1" cap="all" dirty="0"/>
              <a:t>Footing design</a:t>
            </a:r>
          </a:p>
          <a:p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34150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93766" y="510639"/>
            <a:ext cx="6662057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indent="-457200">
              <a:buFont typeface="Wingdings" pitchFamily="2" charset="2"/>
              <a:buChar char="v"/>
            </a:pPr>
            <a:r>
              <a:rPr lang="en-US" sz="2800" b="1" cap="all" dirty="0"/>
              <a:t>Footing design</a:t>
            </a:r>
          </a:p>
          <a:p>
            <a:endParaRPr lang="ar-M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66" y="1189627"/>
            <a:ext cx="6982691" cy="4831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347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643" y="198292"/>
            <a:ext cx="5227307" cy="6071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6" y="1311349"/>
            <a:ext cx="5496455" cy="4756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213755" y="388297"/>
            <a:ext cx="6662057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indent="-457200">
              <a:buFont typeface="Wingdings" pitchFamily="2" charset="2"/>
              <a:buChar char="v"/>
            </a:pPr>
            <a:r>
              <a:rPr lang="en-US" sz="2800" b="1" cap="all" dirty="0"/>
              <a:t>Footing design</a:t>
            </a:r>
          </a:p>
          <a:p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37563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5132" y="353088"/>
            <a:ext cx="5191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Garamond" pitchFamily="18" charset="0"/>
              </a:rPr>
              <a:t>Arc</a:t>
            </a:r>
            <a:r>
              <a:rPr lang="en-US" sz="2800" b="1" dirty="0" smtClean="0">
                <a:latin typeface="Garamond" pitchFamily="18" charset="0"/>
                <a:cs typeface="Arial" pitchFamily="34" charset="0"/>
              </a:rPr>
              <a:t>hitectural Plans</a:t>
            </a:r>
            <a:r>
              <a:rPr lang="en-US" sz="2800" b="1" dirty="0" smtClean="0">
                <a:latin typeface="Garamond" pitchFamily="18" charset="0"/>
              </a:rPr>
              <a:t>:</a:t>
            </a:r>
            <a:endParaRPr lang="en-US" sz="2800" b="1" dirty="0"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47219" y="5465495"/>
            <a:ext cx="23570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 first basement</a:t>
            </a:r>
          </a:p>
          <a:p>
            <a:endParaRPr lang="en-US" dirty="0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6787" y="411301"/>
            <a:ext cx="6145213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818" y="855042"/>
            <a:ext cx="5699607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073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91" y="970561"/>
            <a:ext cx="5572125" cy="569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247691" y="376794"/>
            <a:ext cx="6662057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indent="-457200">
              <a:buFont typeface="Wingdings" pitchFamily="2" charset="2"/>
              <a:buChar char="v"/>
            </a:pPr>
            <a:r>
              <a:rPr lang="en-US" sz="2800" b="1" cap="all" dirty="0"/>
              <a:t>Footing design</a:t>
            </a:r>
          </a:p>
          <a:p>
            <a:endParaRPr lang="ar-MA" dirty="0"/>
          </a:p>
        </p:txBody>
      </p:sp>
    </p:spTree>
    <p:extLst>
      <p:ext uri="{BB962C8B-B14F-4D97-AF65-F5344CB8AC3E}">
        <p14:creationId xmlns:p14="http://schemas.microsoft.com/office/powerpoint/2010/main" val="300788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47691" y="376794"/>
            <a:ext cx="6662057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indent="-457200">
              <a:buFont typeface="Wingdings" pitchFamily="2" charset="2"/>
              <a:buChar char="v"/>
            </a:pPr>
            <a:r>
              <a:rPr lang="en-US" sz="2800" b="1" cap="all" dirty="0"/>
              <a:t>Footing design</a:t>
            </a:r>
          </a:p>
          <a:p>
            <a:endParaRPr lang="ar-M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91" y="919407"/>
            <a:ext cx="6134100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90" y="1177013"/>
            <a:ext cx="5361507" cy="451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24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413" y="1000603"/>
            <a:ext cx="8588394" cy="564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21023" y="477383"/>
            <a:ext cx="4373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Wingdings" pitchFamily="2" charset="2"/>
              <a:buChar char="v"/>
            </a:pPr>
            <a:r>
              <a:rPr lang="en-US" sz="2800" b="1" cap="all" dirty="0"/>
              <a:t>Shear wall design </a:t>
            </a:r>
          </a:p>
        </p:txBody>
      </p:sp>
    </p:spTree>
    <p:extLst>
      <p:ext uri="{BB962C8B-B14F-4D97-AF65-F5344CB8AC3E}">
        <p14:creationId xmlns:p14="http://schemas.microsoft.com/office/powerpoint/2010/main" val="34179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1656" y="477383"/>
            <a:ext cx="4373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Wingdings" pitchFamily="2" charset="2"/>
              <a:buChar char="v"/>
            </a:pPr>
            <a:r>
              <a:rPr lang="en-US" sz="2800" b="1" cap="all" dirty="0"/>
              <a:t>Shear wall design </a:t>
            </a:r>
          </a:p>
        </p:txBody>
      </p:sp>
      <p:pic>
        <p:nvPicPr>
          <p:cNvPr id="3" name="Picture 38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165" y="256222"/>
            <a:ext cx="5688330" cy="2115185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88" y="1163892"/>
            <a:ext cx="5676073" cy="54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723" y="2371407"/>
            <a:ext cx="5355772" cy="4273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2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03444" y="1112030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9600" dirty="0" smtClean="0">
                <a:latin typeface="CommercialScript BT" panose="03030803040807090C04" pitchFamily="66" charset="0"/>
              </a:rPr>
              <a:t>Thanks</a:t>
            </a:r>
          </a:p>
          <a:p>
            <a:pPr lvl="0" algn="ctr"/>
            <a:r>
              <a:rPr lang="en-US" sz="9600" dirty="0" smtClean="0">
                <a:latin typeface="CommercialScript BT" panose="03030803040807090C04" pitchFamily="66" charset="0"/>
              </a:rPr>
              <a:t> For </a:t>
            </a:r>
          </a:p>
          <a:p>
            <a:pPr lvl="0" algn="ctr"/>
            <a:r>
              <a:rPr lang="en-US" sz="9600" dirty="0" smtClean="0">
                <a:latin typeface="CommercialScript BT" panose="03030803040807090C04" pitchFamily="66" charset="0"/>
              </a:rPr>
              <a:t> Listening </a:t>
            </a:r>
            <a:endParaRPr lang="en-US" sz="9600" dirty="0">
              <a:latin typeface="CommercialScript BT" panose="03030803040807090C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5132" y="353088"/>
            <a:ext cx="5191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Arc</a:t>
            </a:r>
            <a:r>
              <a:rPr lang="en-US" sz="2800" b="1" dirty="0" smtClean="0">
                <a:cs typeface="Arial" pitchFamily="34" charset="0"/>
              </a:rPr>
              <a:t>hitectural Plans</a:t>
            </a:r>
            <a:r>
              <a:rPr lang="en-US" sz="2800" b="1" dirty="0" smtClean="0"/>
              <a:t>: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309636" y="4267657"/>
            <a:ext cx="20701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Ground floor</a:t>
            </a:r>
          </a:p>
          <a:p>
            <a:endParaRPr lang="en-US" dirty="0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509" y="993122"/>
            <a:ext cx="8507413" cy="553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073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1184" y="931932"/>
            <a:ext cx="9164637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5"/>
          <p:cNvSpPr/>
          <p:nvPr/>
        </p:nvSpPr>
        <p:spPr>
          <a:xfrm>
            <a:off x="355132" y="353088"/>
            <a:ext cx="5191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Arc</a:t>
            </a:r>
            <a:r>
              <a:rPr lang="en-US" sz="2800" b="1" dirty="0" smtClean="0">
                <a:cs typeface="Arial" pitchFamily="34" charset="0"/>
              </a:rPr>
              <a:t>hitectural Plans</a:t>
            </a:r>
            <a:r>
              <a:rPr lang="en-US" sz="2800" b="1" dirty="0" smtClean="0"/>
              <a:t>:</a:t>
            </a:r>
            <a:endParaRPr lang="en-US" sz="2800" b="1" dirty="0"/>
          </a:p>
        </p:txBody>
      </p:sp>
      <p:sp>
        <p:nvSpPr>
          <p:cNvPr id="9" name="TextBox 9"/>
          <p:cNvSpPr txBox="1"/>
          <p:nvPr/>
        </p:nvSpPr>
        <p:spPr>
          <a:xfrm>
            <a:off x="828244" y="5062788"/>
            <a:ext cx="20701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Ground floor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2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3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A2BEDC8B-F191-493B-BA33-0F4F800A89D3}"/>
    </a:ext>
  </a:extLst>
</a:theme>
</file>

<file path=ppt/theme/theme3.xml><?xml version="1.0" encoding="utf-8"?>
<a:theme xmlns:a="http://schemas.openxmlformats.org/drawingml/2006/main" name="5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4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4847</TotalTime>
  <Words>1403</Words>
  <Application>Microsoft Office PowerPoint</Application>
  <PresentationFormat>مخصص</PresentationFormat>
  <Paragraphs>419</Paragraphs>
  <Slides>74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4</vt:i4>
      </vt:variant>
      <vt:variant>
        <vt:lpstr>عناوين الشرائح</vt:lpstr>
      </vt:variant>
      <vt:variant>
        <vt:i4>74</vt:i4>
      </vt:variant>
    </vt:vector>
  </HeadingPairs>
  <TitlesOfParts>
    <vt:vector size="78" baseType="lpstr">
      <vt:lpstr>2_Organic</vt:lpstr>
      <vt:lpstr>3_Organic</vt:lpstr>
      <vt:lpstr>5_Organic</vt:lpstr>
      <vt:lpstr>Equity</vt:lpstr>
      <vt:lpstr>عرض تقديمي في PowerPoint</vt:lpstr>
      <vt:lpstr>Outline:</vt:lpstr>
      <vt:lpstr>Project Description </vt:lpstr>
      <vt:lpstr>Project Description 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Lateral Load:</vt:lpstr>
      <vt:lpstr>Risk category of building </vt:lpstr>
      <vt:lpstr>Importance Factor, Ie </vt:lpstr>
      <vt:lpstr>Seismic zone factor (z) </vt:lpstr>
      <vt:lpstr>Site classification </vt:lpstr>
      <vt:lpstr>Determination of response accelerations SMS &amp; SM1  </vt:lpstr>
      <vt:lpstr>Calculate the design spectral accelerations SDS &amp; SD1 </vt:lpstr>
      <vt:lpstr>Seismic Design Category </vt:lpstr>
      <vt:lpstr>عرض تقديمي في PowerPoint</vt:lpstr>
      <vt:lpstr>عرض تقديمي في PowerPoint</vt:lpstr>
      <vt:lpstr>عرض تقديمي في PowerPoint</vt:lpstr>
      <vt:lpstr>Structural System Design and Analysis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Modeling and Checks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Design of structural elements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Analysis and Design of Palestine Red Crescent Society School For Deaf</dc:title>
  <dc:creator>pc</dc:creator>
  <cp:lastModifiedBy>Google Tech</cp:lastModifiedBy>
  <cp:revision>280</cp:revision>
  <dcterms:created xsi:type="dcterms:W3CDTF">2020-12-08T09:24:26Z</dcterms:created>
  <dcterms:modified xsi:type="dcterms:W3CDTF">2022-01-06T10:15:57Z</dcterms:modified>
</cp:coreProperties>
</file>