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1"/>
  </p:notesMasterIdLst>
  <p:sldIdLst>
    <p:sldId id="256" r:id="rId2"/>
    <p:sldId id="279" r:id="rId3"/>
    <p:sldId id="257" r:id="rId4"/>
    <p:sldId id="258" r:id="rId5"/>
    <p:sldId id="259" r:id="rId6"/>
    <p:sldId id="286" r:id="rId7"/>
    <p:sldId id="262" r:id="rId8"/>
    <p:sldId id="280" r:id="rId9"/>
    <p:sldId id="281" r:id="rId10"/>
    <p:sldId id="287" r:id="rId11"/>
    <p:sldId id="282" r:id="rId12"/>
    <p:sldId id="318" r:id="rId13"/>
    <p:sldId id="288" r:id="rId14"/>
    <p:sldId id="261" r:id="rId15"/>
    <p:sldId id="319" r:id="rId16"/>
    <p:sldId id="263" r:id="rId17"/>
    <p:sldId id="289" r:id="rId18"/>
    <p:sldId id="320" r:id="rId19"/>
    <p:sldId id="321" r:id="rId20"/>
    <p:sldId id="322" r:id="rId21"/>
    <p:sldId id="290" r:id="rId22"/>
    <p:sldId id="291" r:id="rId23"/>
    <p:sldId id="324" r:id="rId24"/>
    <p:sldId id="325" r:id="rId25"/>
    <p:sldId id="326" r:id="rId26"/>
    <p:sldId id="327" r:id="rId27"/>
    <p:sldId id="323" r:id="rId28"/>
    <p:sldId id="328" r:id="rId29"/>
    <p:sldId id="272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4897" autoAdjust="0"/>
    <p:restoredTop sz="94660"/>
  </p:normalViewPr>
  <p:slideViewPr>
    <p:cSldViewPr>
      <p:cViewPr varScale="1">
        <p:scale>
          <a:sx n="89" d="100"/>
          <a:sy n="89" d="100"/>
        </p:scale>
        <p:origin x="-1829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C5D4E3-D8C3-4931-B13B-9D9218AB7F2D}" type="doc">
      <dgm:prSet loTypeId="urn:microsoft.com/office/officeart/2008/layout/VerticalCurvedList" loCatId="list" qsTypeId="urn:microsoft.com/office/officeart/2005/8/quickstyle/simple3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C2004AC9-6D00-4E3B-A8CD-6FDC1368ECC2}">
      <dgm:prSet phldrT="[نص]" custT="1"/>
      <dgm:spPr>
        <a:xfrm>
          <a:off x="648932" y="878928"/>
          <a:ext cx="4578846" cy="439640"/>
        </a:xfrm>
      </dgm:spPr>
      <dgm:t>
        <a:bodyPr/>
        <a:lstStyle/>
        <a:p>
          <a:r>
            <a:rPr lang="en-US" sz="2800" smtClean="0">
              <a:latin typeface="Calibri" panose="020F0502020204030204"/>
              <a:ea typeface="+mn-ea"/>
              <a:cs typeface="+mn-cs"/>
            </a:rPr>
            <a:t>Data Collection</a:t>
          </a:r>
          <a:endParaRPr lang="en-US" sz="2800" dirty="0">
            <a:latin typeface="Calibri" panose="020F0502020204030204"/>
            <a:ea typeface="+mn-ea"/>
            <a:cs typeface="+mn-cs"/>
          </a:endParaRPr>
        </a:p>
      </dgm:t>
    </dgm:pt>
    <dgm:pt modelId="{B57BE280-7894-4C60-B7EC-7FCA1C081817}" type="parTrans" cxnId="{C29524B4-68F0-497D-9565-3FD28F840B4F}">
      <dgm:prSet/>
      <dgm:spPr/>
      <dgm:t>
        <a:bodyPr/>
        <a:lstStyle/>
        <a:p>
          <a:endParaRPr lang="en-US"/>
        </a:p>
      </dgm:t>
    </dgm:pt>
    <dgm:pt modelId="{94ACAFFD-1808-4665-8EAA-F9187B360021}" type="sibTrans" cxnId="{C29524B4-68F0-497D-9565-3FD28F840B4F}">
      <dgm:prSet/>
      <dgm:spPr/>
      <dgm:t>
        <a:bodyPr/>
        <a:lstStyle/>
        <a:p>
          <a:endParaRPr lang="en-US"/>
        </a:p>
      </dgm:t>
    </dgm:pt>
    <dgm:pt modelId="{50F28CB8-7A21-401F-8B60-CE5ADA0B8C61}">
      <dgm:prSet phldrT="[نص]" custT="1"/>
      <dgm:spPr>
        <a:xfrm>
          <a:off x="648932" y="2197426"/>
          <a:ext cx="4578846" cy="439640"/>
        </a:xfrm>
      </dgm:spPr>
      <dgm:t>
        <a:bodyPr/>
        <a:lstStyle/>
        <a:p>
          <a:r>
            <a:rPr lang="en-US" sz="2800" smtClean="0">
              <a:latin typeface="Calibri" panose="020F0502020204030204"/>
              <a:ea typeface="+mn-ea"/>
              <a:cs typeface="+mn-cs"/>
            </a:rPr>
            <a:t>Training on SewerCAD Software</a:t>
          </a:r>
          <a:r>
            <a:rPr lang="en-US" sz="2600" smtClean="0"/>
            <a:t>.</a:t>
          </a:r>
          <a:endParaRPr lang="en-US" sz="2600" dirty="0">
            <a:latin typeface="Calibri" panose="020F0502020204030204"/>
            <a:ea typeface="+mn-ea"/>
            <a:cs typeface="+mn-cs"/>
          </a:endParaRPr>
        </a:p>
      </dgm:t>
    </dgm:pt>
    <dgm:pt modelId="{AB55A72F-82F7-4832-9174-FE40F6093A02}" type="parTrans" cxnId="{06FB42D1-F11A-4788-B611-C1D9B0CBF666}">
      <dgm:prSet/>
      <dgm:spPr/>
      <dgm:t>
        <a:bodyPr/>
        <a:lstStyle/>
        <a:p>
          <a:endParaRPr lang="en-US"/>
        </a:p>
      </dgm:t>
    </dgm:pt>
    <dgm:pt modelId="{5569F816-6F1A-4C7B-BC7E-7B25EECEC7D5}" type="sibTrans" cxnId="{06FB42D1-F11A-4788-B611-C1D9B0CBF666}">
      <dgm:prSet/>
      <dgm:spPr/>
      <dgm:t>
        <a:bodyPr/>
        <a:lstStyle/>
        <a:p>
          <a:endParaRPr lang="en-US"/>
        </a:p>
      </dgm:t>
    </dgm:pt>
    <dgm:pt modelId="{0CB42A6E-008A-4917-954B-D51C3341E386}">
      <dgm:prSet phldrT="[نص]" custT="1"/>
      <dgm:spPr>
        <a:xfrm>
          <a:off x="745622" y="1538177"/>
          <a:ext cx="4482156" cy="439640"/>
        </a:xfrm>
      </dgm:spPr>
      <dgm:t>
        <a:bodyPr/>
        <a:lstStyle/>
        <a:p>
          <a:r>
            <a:rPr lang="en-US" sz="2800" smtClean="0">
              <a:latin typeface="Calibri" panose="020F0502020204030204"/>
              <a:ea typeface="+mn-ea"/>
              <a:cs typeface="+mn-cs"/>
            </a:rPr>
            <a:t>Data analysis</a:t>
          </a:r>
          <a:endParaRPr lang="en-US" sz="2800" dirty="0">
            <a:latin typeface="Calibri" panose="020F0502020204030204"/>
            <a:ea typeface="+mn-ea"/>
            <a:cs typeface="+mn-cs"/>
          </a:endParaRPr>
        </a:p>
      </dgm:t>
    </dgm:pt>
    <dgm:pt modelId="{31E8E020-3024-47EA-A6FA-1D7D68492BCC}" type="sibTrans" cxnId="{6DABD547-EF5F-48F9-9A50-B6577F6593A6}">
      <dgm:prSet/>
      <dgm:spPr/>
      <dgm:t>
        <a:bodyPr/>
        <a:lstStyle/>
        <a:p>
          <a:endParaRPr lang="en-US"/>
        </a:p>
      </dgm:t>
    </dgm:pt>
    <dgm:pt modelId="{353B9836-68A3-4DFA-9C52-E04624ECF217}" type="parTrans" cxnId="{6DABD547-EF5F-48F9-9A50-B6577F6593A6}">
      <dgm:prSet/>
      <dgm:spPr/>
      <dgm:t>
        <a:bodyPr/>
        <a:lstStyle/>
        <a:p>
          <a:endParaRPr lang="en-US"/>
        </a:p>
      </dgm:t>
    </dgm:pt>
    <dgm:pt modelId="{A1F5C656-10A7-4007-ADBE-58CBDFAE7EEF}">
      <dgm:prSet phldrT="[نص]" custT="1"/>
      <dgm:spPr>
        <a:xfrm>
          <a:off x="333899" y="219679"/>
          <a:ext cx="4893879" cy="439640"/>
        </a:xfrm>
      </dgm:spPr>
      <dgm:t>
        <a:bodyPr/>
        <a:lstStyle/>
        <a:p>
          <a:r>
            <a:rPr lang="en-US" sz="2800" dirty="0" smtClean="0">
              <a:latin typeface="Calibri" panose="020F0502020204030204"/>
              <a:ea typeface="+mn-ea"/>
              <a:cs typeface="+mn-cs"/>
            </a:rPr>
            <a:t>Selection of the study area</a:t>
          </a:r>
          <a:endParaRPr lang="en-US" sz="2800" dirty="0">
            <a:latin typeface="Calibri" panose="020F0502020204030204"/>
            <a:ea typeface="+mn-ea"/>
            <a:cs typeface="+mn-cs"/>
          </a:endParaRPr>
        </a:p>
      </dgm:t>
    </dgm:pt>
    <dgm:pt modelId="{F6FB6DBA-A892-40D9-AA2A-F52A81202EED}" type="parTrans" cxnId="{3616817A-82CA-4251-8CA1-F29DDDC74B96}">
      <dgm:prSet/>
      <dgm:spPr/>
      <dgm:t>
        <a:bodyPr/>
        <a:lstStyle/>
        <a:p>
          <a:endParaRPr lang="en-US"/>
        </a:p>
      </dgm:t>
    </dgm:pt>
    <dgm:pt modelId="{90145E1B-4EB8-4530-9A0F-A6CD8923DEB5}" type="sibTrans" cxnId="{3616817A-82CA-4251-8CA1-F29DDDC74B96}">
      <dgm:prSet/>
      <dgm:spPr>
        <a:xfrm>
          <a:off x="-3974332" y="-610151"/>
          <a:ext cx="4736297" cy="4736297"/>
        </a:xfrm>
      </dgm:spPr>
      <dgm:t>
        <a:bodyPr/>
        <a:lstStyle/>
        <a:p>
          <a:endParaRPr lang="en-US"/>
        </a:p>
      </dgm:t>
    </dgm:pt>
    <dgm:pt modelId="{8CE001EC-ADA6-42D8-90E0-FF9FD05A3A48}">
      <dgm:prSet phldrT="[نص]" custT="1"/>
      <dgm:spPr>
        <a:xfrm>
          <a:off x="333899" y="2856675"/>
          <a:ext cx="4893879" cy="439640"/>
        </a:xfrm>
      </dgm:spPr>
      <dgm:t>
        <a:bodyPr/>
        <a:lstStyle/>
        <a:p>
          <a:r>
            <a:rPr lang="en-US" sz="2800" smtClean="0"/>
            <a:t>Designing by SewerCAD program.</a:t>
          </a:r>
          <a:endParaRPr lang="en-US" sz="2800" dirty="0">
            <a:latin typeface="Calibri" panose="020F0502020204030204"/>
            <a:ea typeface="+mn-ea"/>
            <a:cs typeface="+mn-cs"/>
          </a:endParaRPr>
        </a:p>
      </dgm:t>
    </dgm:pt>
    <dgm:pt modelId="{7AD7B359-69EC-46FB-AABC-8E6DD8E8A30A}" type="parTrans" cxnId="{3767E3CE-7CF2-4478-96A0-82AE7590B072}">
      <dgm:prSet/>
      <dgm:spPr/>
      <dgm:t>
        <a:bodyPr/>
        <a:lstStyle/>
        <a:p>
          <a:endParaRPr lang="en-US"/>
        </a:p>
      </dgm:t>
    </dgm:pt>
    <dgm:pt modelId="{34D8FD38-504F-4EAC-9B7E-2DA76153AB00}" type="sibTrans" cxnId="{3767E3CE-7CF2-4478-96A0-82AE7590B072}">
      <dgm:prSet/>
      <dgm:spPr/>
      <dgm:t>
        <a:bodyPr/>
        <a:lstStyle/>
        <a:p>
          <a:endParaRPr lang="en-US"/>
        </a:p>
      </dgm:t>
    </dgm:pt>
    <dgm:pt modelId="{555A2855-1847-4FA2-8687-EED8B1C9B99C}">
      <dgm:prSet/>
      <dgm:spPr/>
      <dgm:t>
        <a:bodyPr/>
        <a:lstStyle/>
        <a:p>
          <a:pPr rtl="0"/>
          <a:r>
            <a:rPr lang="en-US" dirty="0" smtClean="0"/>
            <a:t>Giving results and recommendations.</a:t>
          </a:r>
          <a:endParaRPr lang="en-US" dirty="0"/>
        </a:p>
      </dgm:t>
    </dgm:pt>
    <dgm:pt modelId="{309DB9A2-3EB3-4618-9540-3EAD1F97FA44}" type="parTrans" cxnId="{F3EFD6EA-A8F2-4037-B7F4-8D7554FAB0B8}">
      <dgm:prSet/>
      <dgm:spPr/>
      <dgm:t>
        <a:bodyPr/>
        <a:lstStyle/>
        <a:p>
          <a:endParaRPr lang="en-US"/>
        </a:p>
      </dgm:t>
    </dgm:pt>
    <dgm:pt modelId="{AA918B3E-F028-4D44-A7AC-84162433DEDD}" type="sibTrans" cxnId="{F3EFD6EA-A8F2-4037-B7F4-8D7554FAB0B8}">
      <dgm:prSet/>
      <dgm:spPr/>
      <dgm:t>
        <a:bodyPr/>
        <a:lstStyle/>
        <a:p>
          <a:endParaRPr lang="en-US"/>
        </a:p>
      </dgm:t>
    </dgm:pt>
    <dgm:pt modelId="{94DDF196-98BC-4218-BC3E-FEDC8A66D9D8}" type="pres">
      <dgm:prSet presAssocID="{97C5D4E3-D8C3-4931-B13B-9D9218AB7F2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94CD34A5-D57C-4BC9-AC6B-509CD9E20470}" type="pres">
      <dgm:prSet presAssocID="{97C5D4E3-D8C3-4931-B13B-9D9218AB7F2D}" presName="Name1" presStyleCnt="0"/>
      <dgm:spPr/>
      <dgm:t>
        <a:bodyPr/>
        <a:lstStyle/>
        <a:p>
          <a:endParaRPr lang="en-US"/>
        </a:p>
      </dgm:t>
    </dgm:pt>
    <dgm:pt modelId="{BDB60790-1A3B-4F9B-8B4A-15BA685407B9}" type="pres">
      <dgm:prSet presAssocID="{97C5D4E3-D8C3-4931-B13B-9D9218AB7F2D}" presName="cycle" presStyleCnt="0"/>
      <dgm:spPr/>
      <dgm:t>
        <a:bodyPr/>
        <a:lstStyle/>
        <a:p>
          <a:endParaRPr lang="en-US"/>
        </a:p>
      </dgm:t>
    </dgm:pt>
    <dgm:pt modelId="{C7DE029C-80C6-423F-A7B1-0AA79F97FF5E}" type="pres">
      <dgm:prSet presAssocID="{97C5D4E3-D8C3-4931-B13B-9D9218AB7F2D}" presName="srcNode" presStyleLbl="node1" presStyleIdx="0" presStyleCnt="6"/>
      <dgm:spPr/>
      <dgm:t>
        <a:bodyPr/>
        <a:lstStyle/>
        <a:p>
          <a:endParaRPr lang="en-US"/>
        </a:p>
      </dgm:t>
    </dgm:pt>
    <dgm:pt modelId="{43F6D94D-0FB4-4519-B72A-F13BBD99E451}" type="pres">
      <dgm:prSet presAssocID="{97C5D4E3-D8C3-4931-B13B-9D9218AB7F2D}" presName="conn" presStyleLbl="parChTrans1D2" presStyleIdx="0" presStyleCnt="1"/>
      <dgm:spPr>
        <a:prstGeom prst="blockArc">
          <a:avLst>
            <a:gd name="adj1" fmla="val 18900000"/>
            <a:gd name="adj2" fmla="val 2700000"/>
            <a:gd name="adj3" fmla="val 456"/>
          </a:avLst>
        </a:prstGeom>
      </dgm:spPr>
      <dgm:t>
        <a:bodyPr/>
        <a:lstStyle/>
        <a:p>
          <a:endParaRPr lang="en-US"/>
        </a:p>
      </dgm:t>
    </dgm:pt>
    <dgm:pt modelId="{E47CC1D8-00CF-42E7-810D-D0A2814A5565}" type="pres">
      <dgm:prSet presAssocID="{97C5D4E3-D8C3-4931-B13B-9D9218AB7F2D}" presName="extraNode" presStyleLbl="node1" presStyleIdx="0" presStyleCnt="6"/>
      <dgm:spPr/>
      <dgm:t>
        <a:bodyPr/>
        <a:lstStyle/>
        <a:p>
          <a:endParaRPr lang="en-US"/>
        </a:p>
      </dgm:t>
    </dgm:pt>
    <dgm:pt modelId="{A26502A9-9F87-4E04-B157-B9E63E044B0B}" type="pres">
      <dgm:prSet presAssocID="{97C5D4E3-D8C3-4931-B13B-9D9218AB7F2D}" presName="dstNode" presStyleLbl="node1" presStyleIdx="0" presStyleCnt="6"/>
      <dgm:spPr/>
      <dgm:t>
        <a:bodyPr/>
        <a:lstStyle/>
        <a:p>
          <a:endParaRPr lang="en-US"/>
        </a:p>
      </dgm:t>
    </dgm:pt>
    <dgm:pt modelId="{F85AB59D-48D1-446E-82F9-FCE4D13E24B6}" type="pres">
      <dgm:prSet presAssocID="{A1F5C656-10A7-4007-ADBE-58CBDFAE7EEF}" presName="text_1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95CD1B0F-D904-4252-AFDD-80F03FDF82C2}" type="pres">
      <dgm:prSet presAssocID="{A1F5C656-10A7-4007-ADBE-58CBDFAE7EEF}" presName="accent_1" presStyleCnt="0"/>
      <dgm:spPr/>
      <dgm:t>
        <a:bodyPr/>
        <a:lstStyle/>
        <a:p>
          <a:endParaRPr lang="en-US"/>
        </a:p>
      </dgm:t>
    </dgm:pt>
    <dgm:pt modelId="{D03BE1C4-021C-4C1E-8001-B71AE2D08AE8}" type="pres">
      <dgm:prSet presAssocID="{A1F5C656-10A7-4007-ADBE-58CBDFAE7EEF}" presName="accentRepeatNode" presStyleLbl="solidFgAcc1" presStyleIdx="0" presStyleCnt="6"/>
      <dgm:spPr>
        <a:xfrm>
          <a:off x="59124" y="164724"/>
          <a:ext cx="549550" cy="549550"/>
        </a:xfrm>
        <a:prstGeom prst="ellipse">
          <a:avLst/>
        </a:prstGeom>
      </dgm:spPr>
      <dgm:t>
        <a:bodyPr/>
        <a:lstStyle/>
        <a:p>
          <a:endParaRPr lang="en-US"/>
        </a:p>
      </dgm:t>
    </dgm:pt>
    <dgm:pt modelId="{46A8C067-2B44-4543-9982-7A52633E977A}" type="pres">
      <dgm:prSet presAssocID="{C2004AC9-6D00-4E3B-A8CD-6FDC1368ECC2}" presName="text_2" presStyleLbl="node1" presStyleIdx="1" presStyleCnt="6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0F713FA2-A4CC-4A1B-8BD6-07D6793CA70A}" type="pres">
      <dgm:prSet presAssocID="{C2004AC9-6D00-4E3B-A8CD-6FDC1368ECC2}" presName="accent_2" presStyleCnt="0"/>
      <dgm:spPr/>
      <dgm:t>
        <a:bodyPr/>
        <a:lstStyle/>
        <a:p>
          <a:endParaRPr lang="en-US"/>
        </a:p>
      </dgm:t>
    </dgm:pt>
    <dgm:pt modelId="{FF9125CB-104E-49F7-AF13-5CF9B113450E}" type="pres">
      <dgm:prSet presAssocID="{C2004AC9-6D00-4E3B-A8CD-6FDC1368ECC2}" presName="accentRepeatNode" presStyleLbl="solidFgAcc1" presStyleIdx="1" presStyleCnt="6"/>
      <dgm:spPr>
        <a:xfrm>
          <a:off x="374157" y="823973"/>
          <a:ext cx="549550" cy="549550"/>
        </a:xfrm>
        <a:prstGeom prst="ellipse">
          <a:avLst/>
        </a:prstGeom>
      </dgm:spPr>
      <dgm:t>
        <a:bodyPr/>
        <a:lstStyle/>
        <a:p>
          <a:endParaRPr lang="en-US"/>
        </a:p>
      </dgm:t>
    </dgm:pt>
    <dgm:pt modelId="{508EB449-3CBA-4AA8-B9A0-71169B06D88E}" type="pres">
      <dgm:prSet presAssocID="{0CB42A6E-008A-4917-954B-D51C3341E386}" presName="text_3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24E56112-0878-4998-8EF0-E7D557DB7FE4}" type="pres">
      <dgm:prSet presAssocID="{0CB42A6E-008A-4917-954B-D51C3341E386}" presName="accent_3" presStyleCnt="0"/>
      <dgm:spPr/>
      <dgm:t>
        <a:bodyPr/>
        <a:lstStyle/>
        <a:p>
          <a:endParaRPr lang="en-US"/>
        </a:p>
      </dgm:t>
    </dgm:pt>
    <dgm:pt modelId="{FD1CB1B8-D1D0-482B-85BC-71092598A464}" type="pres">
      <dgm:prSet presAssocID="{0CB42A6E-008A-4917-954B-D51C3341E386}" presName="accentRepeatNode" presStyleLbl="solidFgAcc1" presStyleIdx="2" presStyleCnt="6"/>
      <dgm:spPr>
        <a:xfrm>
          <a:off x="470847" y="1483222"/>
          <a:ext cx="549550" cy="549550"/>
        </a:xfrm>
        <a:prstGeom prst="ellipse">
          <a:avLst/>
        </a:prstGeom>
      </dgm:spPr>
      <dgm:t>
        <a:bodyPr/>
        <a:lstStyle/>
        <a:p>
          <a:endParaRPr lang="en-US"/>
        </a:p>
      </dgm:t>
    </dgm:pt>
    <dgm:pt modelId="{9765AB0A-9652-4C76-9AD7-B108BD7A978B}" type="pres">
      <dgm:prSet presAssocID="{50F28CB8-7A21-401F-8B60-CE5ADA0B8C61}" presName="text_4" presStyleLbl="node1" presStyleIdx="3" presStyleCnt="6" custLinFactNeighborX="-234" custLinFactNeighborY="-170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4D014B89-8D15-42DA-99E3-9C7E8FC2C4BB}" type="pres">
      <dgm:prSet presAssocID="{50F28CB8-7A21-401F-8B60-CE5ADA0B8C61}" presName="accent_4" presStyleCnt="0"/>
      <dgm:spPr/>
      <dgm:t>
        <a:bodyPr/>
        <a:lstStyle/>
        <a:p>
          <a:endParaRPr lang="en-US"/>
        </a:p>
      </dgm:t>
    </dgm:pt>
    <dgm:pt modelId="{3C14099D-F68E-40EB-892A-171EC130226F}" type="pres">
      <dgm:prSet presAssocID="{50F28CB8-7A21-401F-8B60-CE5ADA0B8C61}" presName="accentRepeatNode" presStyleLbl="solidFgAcc1" presStyleIdx="3" presStyleCnt="6"/>
      <dgm:spPr>
        <a:xfrm>
          <a:off x="374157" y="2142471"/>
          <a:ext cx="549550" cy="549550"/>
        </a:xfrm>
        <a:prstGeom prst="ellipse">
          <a:avLst/>
        </a:prstGeom>
      </dgm:spPr>
      <dgm:t>
        <a:bodyPr/>
        <a:lstStyle/>
        <a:p>
          <a:endParaRPr lang="en-US"/>
        </a:p>
      </dgm:t>
    </dgm:pt>
    <dgm:pt modelId="{B7ABFB97-18E1-4CCF-928D-FCC6EE9F178B}" type="pres">
      <dgm:prSet presAssocID="{8CE001EC-ADA6-42D8-90E0-FF9FD05A3A48}" presName="text_5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4ECDF425-3B0D-4246-888C-28E377F3E370}" type="pres">
      <dgm:prSet presAssocID="{8CE001EC-ADA6-42D8-90E0-FF9FD05A3A48}" presName="accent_5" presStyleCnt="0"/>
      <dgm:spPr/>
      <dgm:t>
        <a:bodyPr/>
        <a:lstStyle/>
        <a:p>
          <a:endParaRPr lang="en-US"/>
        </a:p>
      </dgm:t>
    </dgm:pt>
    <dgm:pt modelId="{C1443BB6-D1F5-4CA0-A8B3-E6194C47D8DB}" type="pres">
      <dgm:prSet presAssocID="{8CE001EC-ADA6-42D8-90E0-FF9FD05A3A48}" presName="accentRepeatNode" presStyleLbl="solidFgAcc1" presStyleIdx="4" presStyleCnt="6"/>
      <dgm:spPr>
        <a:xfrm>
          <a:off x="59124" y="2801720"/>
          <a:ext cx="549550" cy="54955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D6519154-E332-4CAC-95CE-E761FFF44C79}" type="pres">
      <dgm:prSet presAssocID="{555A2855-1847-4FA2-8687-EED8B1C9B99C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5A6E1C-355F-463C-823D-666139639228}" type="pres">
      <dgm:prSet presAssocID="{555A2855-1847-4FA2-8687-EED8B1C9B99C}" presName="accent_6" presStyleCnt="0"/>
      <dgm:spPr/>
      <dgm:t>
        <a:bodyPr/>
        <a:lstStyle/>
        <a:p>
          <a:endParaRPr lang="en-US"/>
        </a:p>
      </dgm:t>
    </dgm:pt>
    <dgm:pt modelId="{1DCCE539-6F09-4C12-82F4-41FD2F0D9661}" type="pres">
      <dgm:prSet presAssocID="{555A2855-1847-4FA2-8687-EED8B1C9B99C}" presName="accentRepeatNode" presStyleLbl="solidFgAcc1" presStyleIdx="5" presStyleCnt="6"/>
      <dgm:spPr/>
      <dgm:t>
        <a:bodyPr/>
        <a:lstStyle/>
        <a:p>
          <a:endParaRPr lang="en-US"/>
        </a:p>
      </dgm:t>
    </dgm:pt>
  </dgm:ptLst>
  <dgm:cxnLst>
    <dgm:cxn modelId="{63CCB5A6-9926-4B58-8AC0-A0104C5C8E1B}" type="presOf" srcId="{C2004AC9-6D00-4E3B-A8CD-6FDC1368ECC2}" destId="{46A8C067-2B44-4543-9982-7A52633E977A}" srcOrd="0" destOrd="0" presId="urn:microsoft.com/office/officeart/2008/layout/VerticalCurvedList"/>
    <dgm:cxn modelId="{06FB42D1-F11A-4788-B611-C1D9B0CBF666}" srcId="{97C5D4E3-D8C3-4931-B13B-9D9218AB7F2D}" destId="{50F28CB8-7A21-401F-8B60-CE5ADA0B8C61}" srcOrd="3" destOrd="0" parTransId="{AB55A72F-82F7-4832-9174-FE40F6093A02}" sibTransId="{5569F816-6F1A-4C7B-BC7E-7B25EECEC7D5}"/>
    <dgm:cxn modelId="{C29524B4-68F0-497D-9565-3FD28F840B4F}" srcId="{97C5D4E3-D8C3-4931-B13B-9D9218AB7F2D}" destId="{C2004AC9-6D00-4E3B-A8CD-6FDC1368ECC2}" srcOrd="1" destOrd="0" parTransId="{B57BE280-7894-4C60-B7EC-7FCA1C081817}" sibTransId="{94ACAFFD-1808-4665-8EAA-F9187B360021}"/>
    <dgm:cxn modelId="{6DABD547-EF5F-48F9-9A50-B6577F6593A6}" srcId="{97C5D4E3-D8C3-4931-B13B-9D9218AB7F2D}" destId="{0CB42A6E-008A-4917-954B-D51C3341E386}" srcOrd="2" destOrd="0" parTransId="{353B9836-68A3-4DFA-9C52-E04624ECF217}" sibTransId="{31E8E020-3024-47EA-A6FA-1D7D68492BCC}"/>
    <dgm:cxn modelId="{7FCC1EEE-E250-4DBE-A18E-F96C01DFDFE8}" type="presOf" srcId="{90145E1B-4EB8-4530-9A0F-A6CD8923DEB5}" destId="{43F6D94D-0FB4-4519-B72A-F13BBD99E451}" srcOrd="0" destOrd="0" presId="urn:microsoft.com/office/officeart/2008/layout/VerticalCurvedList"/>
    <dgm:cxn modelId="{F3EFD6EA-A8F2-4037-B7F4-8D7554FAB0B8}" srcId="{97C5D4E3-D8C3-4931-B13B-9D9218AB7F2D}" destId="{555A2855-1847-4FA2-8687-EED8B1C9B99C}" srcOrd="5" destOrd="0" parTransId="{309DB9A2-3EB3-4618-9540-3EAD1F97FA44}" sibTransId="{AA918B3E-F028-4D44-A7AC-84162433DEDD}"/>
    <dgm:cxn modelId="{7DA8C8C0-36C5-48BD-96D5-AE15699BD3DC}" type="presOf" srcId="{8CE001EC-ADA6-42D8-90E0-FF9FD05A3A48}" destId="{B7ABFB97-18E1-4CCF-928D-FCC6EE9F178B}" srcOrd="0" destOrd="0" presId="urn:microsoft.com/office/officeart/2008/layout/VerticalCurvedList"/>
    <dgm:cxn modelId="{3767E3CE-7CF2-4478-96A0-82AE7590B072}" srcId="{97C5D4E3-D8C3-4931-B13B-9D9218AB7F2D}" destId="{8CE001EC-ADA6-42D8-90E0-FF9FD05A3A48}" srcOrd="4" destOrd="0" parTransId="{7AD7B359-69EC-46FB-AABC-8E6DD8E8A30A}" sibTransId="{34D8FD38-504F-4EAC-9B7E-2DA76153AB00}"/>
    <dgm:cxn modelId="{57E7E07E-947C-4D39-B368-3DDBAA8ECDB3}" type="presOf" srcId="{A1F5C656-10A7-4007-ADBE-58CBDFAE7EEF}" destId="{F85AB59D-48D1-446E-82F9-FCE4D13E24B6}" srcOrd="0" destOrd="0" presId="urn:microsoft.com/office/officeart/2008/layout/VerticalCurvedList"/>
    <dgm:cxn modelId="{3616817A-82CA-4251-8CA1-F29DDDC74B96}" srcId="{97C5D4E3-D8C3-4931-B13B-9D9218AB7F2D}" destId="{A1F5C656-10A7-4007-ADBE-58CBDFAE7EEF}" srcOrd="0" destOrd="0" parTransId="{F6FB6DBA-A892-40D9-AA2A-F52A81202EED}" sibTransId="{90145E1B-4EB8-4530-9A0F-A6CD8923DEB5}"/>
    <dgm:cxn modelId="{E61C58DC-AE42-4538-9C79-046632BB7FBC}" type="presOf" srcId="{97C5D4E3-D8C3-4931-B13B-9D9218AB7F2D}" destId="{94DDF196-98BC-4218-BC3E-FEDC8A66D9D8}" srcOrd="0" destOrd="0" presId="urn:microsoft.com/office/officeart/2008/layout/VerticalCurvedList"/>
    <dgm:cxn modelId="{FC13F38F-3693-4348-895D-13C7893E9734}" type="presOf" srcId="{555A2855-1847-4FA2-8687-EED8B1C9B99C}" destId="{D6519154-E332-4CAC-95CE-E761FFF44C79}" srcOrd="0" destOrd="0" presId="urn:microsoft.com/office/officeart/2008/layout/VerticalCurvedList"/>
    <dgm:cxn modelId="{92EF5E34-C394-42F9-AA0D-21894AEAD9D7}" type="presOf" srcId="{50F28CB8-7A21-401F-8B60-CE5ADA0B8C61}" destId="{9765AB0A-9652-4C76-9AD7-B108BD7A978B}" srcOrd="0" destOrd="0" presId="urn:microsoft.com/office/officeart/2008/layout/VerticalCurvedList"/>
    <dgm:cxn modelId="{30E400F5-19C4-4514-97ED-CAA78B353A3F}" type="presOf" srcId="{0CB42A6E-008A-4917-954B-D51C3341E386}" destId="{508EB449-3CBA-4AA8-B9A0-71169B06D88E}" srcOrd="0" destOrd="0" presId="urn:microsoft.com/office/officeart/2008/layout/VerticalCurvedList"/>
    <dgm:cxn modelId="{3CB7DAF9-82F3-4D6E-A48E-B9C70CF00BC9}" type="presParOf" srcId="{94DDF196-98BC-4218-BC3E-FEDC8A66D9D8}" destId="{94CD34A5-D57C-4BC9-AC6B-509CD9E20470}" srcOrd="0" destOrd="0" presId="urn:microsoft.com/office/officeart/2008/layout/VerticalCurvedList"/>
    <dgm:cxn modelId="{250EB494-5C0C-4FAE-B8C5-E57C92275AF9}" type="presParOf" srcId="{94CD34A5-D57C-4BC9-AC6B-509CD9E20470}" destId="{BDB60790-1A3B-4F9B-8B4A-15BA685407B9}" srcOrd="0" destOrd="0" presId="urn:microsoft.com/office/officeart/2008/layout/VerticalCurvedList"/>
    <dgm:cxn modelId="{662DA956-14A1-4690-A980-C2D2D23521A4}" type="presParOf" srcId="{BDB60790-1A3B-4F9B-8B4A-15BA685407B9}" destId="{C7DE029C-80C6-423F-A7B1-0AA79F97FF5E}" srcOrd="0" destOrd="0" presId="urn:microsoft.com/office/officeart/2008/layout/VerticalCurvedList"/>
    <dgm:cxn modelId="{5BA2E530-2274-4698-9AF7-54965F14D739}" type="presParOf" srcId="{BDB60790-1A3B-4F9B-8B4A-15BA685407B9}" destId="{43F6D94D-0FB4-4519-B72A-F13BBD99E451}" srcOrd="1" destOrd="0" presId="urn:microsoft.com/office/officeart/2008/layout/VerticalCurvedList"/>
    <dgm:cxn modelId="{AFCFAB6D-9B67-41F8-87F7-0C439AAD4597}" type="presParOf" srcId="{BDB60790-1A3B-4F9B-8B4A-15BA685407B9}" destId="{E47CC1D8-00CF-42E7-810D-D0A2814A5565}" srcOrd="2" destOrd="0" presId="urn:microsoft.com/office/officeart/2008/layout/VerticalCurvedList"/>
    <dgm:cxn modelId="{AD19D5C3-6FC1-4F9D-9FA3-1DA001301086}" type="presParOf" srcId="{BDB60790-1A3B-4F9B-8B4A-15BA685407B9}" destId="{A26502A9-9F87-4E04-B157-B9E63E044B0B}" srcOrd="3" destOrd="0" presId="urn:microsoft.com/office/officeart/2008/layout/VerticalCurvedList"/>
    <dgm:cxn modelId="{61613B1C-8AAD-4586-98A6-E16FCFBB40F4}" type="presParOf" srcId="{94CD34A5-D57C-4BC9-AC6B-509CD9E20470}" destId="{F85AB59D-48D1-446E-82F9-FCE4D13E24B6}" srcOrd="1" destOrd="0" presId="urn:microsoft.com/office/officeart/2008/layout/VerticalCurvedList"/>
    <dgm:cxn modelId="{8BEF537F-7DE2-4698-BB1F-B71383D927F1}" type="presParOf" srcId="{94CD34A5-D57C-4BC9-AC6B-509CD9E20470}" destId="{95CD1B0F-D904-4252-AFDD-80F03FDF82C2}" srcOrd="2" destOrd="0" presId="urn:microsoft.com/office/officeart/2008/layout/VerticalCurvedList"/>
    <dgm:cxn modelId="{F5EB929F-03BC-4E07-822B-DBB09DDF1F27}" type="presParOf" srcId="{95CD1B0F-D904-4252-AFDD-80F03FDF82C2}" destId="{D03BE1C4-021C-4C1E-8001-B71AE2D08AE8}" srcOrd="0" destOrd="0" presId="urn:microsoft.com/office/officeart/2008/layout/VerticalCurvedList"/>
    <dgm:cxn modelId="{137CB4FC-A698-4528-8FA1-D9130F2FDF61}" type="presParOf" srcId="{94CD34A5-D57C-4BC9-AC6B-509CD9E20470}" destId="{46A8C067-2B44-4543-9982-7A52633E977A}" srcOrd="3" destOrd="0" presId="urn:microsoft.com/office/officeart/2008/layout/VerticalCurvedList"/>
    <dgm:cxn modelId="{5F79C607-CCE5-45F7-94E7-29E6A9BED63D}" type="presParOf" srcId="{94CD34A5-D57C-4BC9-AC6B-509CD9E20470}" destId="{0F713FA2-A4CC-4A1B-8BD6-07D6793CA70A}" srcOrd="4" destOrd="0" presId="urn:microsoft.com/office/officeart/2008/layout/VerticalCurvedList"/>
    <dgm:cxn modelId="{EDB8A950-0A0E-4DD1-8373-E89575F7B4D8}" type="presParOf" srcId="{0F713FA2-A4CC-4A1B-8BD6-07D6793CA70A}" destId="{FF9125CB-104E-49F7-AF13-5CF9B113450E}" srcOrd="0" destOrd="0" presId="urn:microsoft.com/office/officeart/2008/layout/VerticalCurvedList"/>
    <dgm:cxn modelId="{44480307-202A-48D3-851E-BCBE2E9BC839}" type="presParOf" srcId="{94CD34A5-D57C-4BC9-AC6B-509CD9E20470}" destId="{508EB449-3CBA-4AA8-B9A0-71169B06D88E}" srcOrd="5" destOrd="0" presId="urn:microsoft.com/office/officeart/2008/layout/VerticalCurvedList"/>
    <dgm:cxn modelId="{52F2D100-A84F-4807-9697-5EA9E89526A5}" type="presParOf" srcId="{94CD34A5-D57C-4BC9-AC6B-509CD9E20470}" destId="{24E56112-0878-4998-8EF0-E7D557DB7FE4}" srcOrd="6" destOrd="0" presId="urn:microsoft.com/office/officeart/2008/layout/VerticalCurvedList"/>
    <dgm:cxn modelId="{40661F07-D50C-4E49-A47F-92CC06256250}" type="presParOf" srcId="{24E56112-0878-4998-8EF0-E7D557DB7FE4}" destId="{FD1CB1B8-D1D0-482B-85BC-71092598A464}" srcOrd="0" destOrd="0" presId="urn:microsoft.com/office/officeart/2008/layout/VerticalCurvedList"/>
    <dgm:cxn modelId="{3A1EFC59-F7F2-4051-B598-53DE28C5C424}" type="presParOf" srcId="{94CD34A5-D57C-4BC9-AC6B-509CD9E20470}" destId="{9765AB0A-9652-4C76-9AD7-B108BD7A978B}" srcOrd="7" destOrd="0" presId="urn:microsoft.com/office/officeart/2008/layout/VerticalCurvedList"/>
    <dgm:cxn modelId="{93DDE67E-567D-497A-9304-62C979F033B1}" type="presParOf" srcId="{94CD34A5-D57C-4BC9-AC6B-509CD9E20470}" destId="{4D014B89-8D15-42DA-99E3-9C7E8FC2C4BB}" srcOrd="8" destOrd="0" presId="urn:microsoft.com/office/officeart/2008/layout/VerticalCurvedList"/>
    <dgm:cxn modelId="{82FF7A66-9058-4E00-97DE-DD0007CD1A86}" type="presParOf" srcId="{4D014B89-8D15-42DA-99E3-9C7E8FC2C4BB}" destId="{3C14099D-F68E-40EB-892A-171EC130226F}" srcOrd="0" destOrd="0" presId="urn:microsoft.com/office/officeart/2008/layout/VerticalCurvedList"/>
    <dgm:cxn modelId="{8C8314D3-D5DD-4110-B83D-EB3BA7CB63C1}" type="presParOf" srcId="{94CD34A5-D57C-4BC9-AC6B-509CD9E20470}" destId="{B7ABFB97-18E1-4CCF-928D-FCC6EE9F178B}" srcOrd="9" destOrd="0" presId="urn:microsoft.com/office/officeart/2008/layout/VerticalCurvedList"/>
    <dgm:cxn modelId="{092F8D8E-F980-48A8-BC20-AF7CF08CC303}" type="presParOf" srcId="{94CD34A5-D57C-4BC9-AC6B-509CD9E20470}" destId="{4ECDF425-3B0D-4246-888C-28E377F3E370}" srcOrd="10" destOrd="0" presId="urn:microsoft.com/office/officeart/2008/layout/VerticalCurvedList"/>
    <dgm:cxn modelId="{01EDCEAE-56E1-45E4-B5B8-25B9ADDC3F39}" type="presParOf" srcId="{4ECDF425-3B0D-4246-888C-28E377F3E370}" destId="{C1443BB6-D1F5-4CA0-A8B3-E6194C47D8DB}" srcOrd="0" destOrd="0" presId="urn:microsoft.com/office/officeart/2008/layout/VerticalCurvedList"/>
    <dgm:cxn modelId="{59CB90CA-1816-4816-B52C-8B7CA28A814A}" type="presParOf" srcId="{94CD34A5-D57C-4BC9-AC6B-509CD9E20470}" destId="{D6519154-E332-4CAC-95CE-E761FFF44C79}" srcOrd="11" destOrd="0" presId="urn:microsoft.com/office/officeart/2008/layout/VerticalCurvedList"/>
    <dgm:cxn modelId="{4166DE21-A758-4FBB-A092-682776C8AC84}" type="presParOf" srcId="{94CD34A5-D57C-4BC9-AC6B-509CD9E20470}" destId="{E55A6E1C-355F-463C-823D-666139639228}" srcOrd="12" destOrd="0" presId="urn:microsoft.com/office/officeart/2008/layout/VerticalCurvedList"/>
    <dgm:cxn modelId="{A49322A9-25AC-4B20-AD6B-835ED422E476}" type="presParOf" srcId="{E55A6E1C-355F-463C-823D-666139639228}" destId="{1DCCE539-6F09-4C12-82F4-41FD2F0D966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F6D94D-0FB4-4519-B72A-F13BBD99E451}">
      <dsp:nvSpPr>
        <dsp:cNvPr id="0" name=""/>
        <dsp:cNvSpPr/>
      </dsp:nvSpPr>
      <dsp:spPr>
        <a:xfrm>
          <a:off x="-5396701" y="-826388"/>
          <a:ext cx="6425968" cy="6425968"/>
        </a:xfrm>
        <a:prstGeom prst="blockArc">
          <a:avLst>
            <a:gd name="adj1" fmla="val 18900000"/>
            <a:gd name="adj2" fmla="val 2700000"/>
            <a:gd name="adj3" fmla="val 456"/>
          </a:avLst>
        </a:pr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5AB59D-48D1-446E-82F9-FCE4D13E24B6}">
      <dsp:nvSpPr>
        <dsp:cNvPr id="0" name=""/>
        <dsp:cNvSpPr/>
      </dsp:nvSpPr>
      <dsp:spPr>
        <a:xfrm>
          <a:off x="383724" y="251356"/>
          <a:ext cx="6318639" cy="50252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l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98876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Calibri" panose="020F0502020204030204"/>
              <a:ea typeface="+mn-ea"/>
              <a:cs typeface="+mn-cs"/>
            </a:rPr>
            <a:t>Selection of the study area</a:t>
          </a:r>
          <a:endParaRPr lang="en-US" sz="2800" kern="1200" dirty="0">
            <a:latin typeface="Calibri" panose="020F0502020204030204"/>
            <a:ea typeface="+mn-ea"/>
            <a:cs typeface="+mn-cs"/>
          </a:endParaRPr>
        </a:p>
      </dsp:txBody>
      <dsp:txXfrm>
        <a:off x="383724" y="251356"/>
        <a:ext cx="6318639" cy="502521"/>
      </dsp:txXfrm>
    </dsp:sp>
    <dsp:sp modelId="{D03BE1C4-021C-4C1E-8001-B71AE2D08AE8}">
      <dsp:nvSpPr>
        <dsp:cNvPr id="0" name=""/>
        <dsp:cNvSpPr/>
      </dsp:nvSpPr>
      <dsp:spPr>
        <a:xfrm>
          <a:off x="69648" y="188541"/>
          <a:ext cx="628151" cy="628151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l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 w="100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46A8C067-2B44-4543-9982-7A52633E977A}">
      <dsp:nvSpPr>
        <dsp:cNvPr id="0" name=""/>
        <dsp:cNvSpPr/>
      </dsp:nvSpPr>
      <dsp:spPr>
        <a:xfrm>
          <a:off x="797082" y="1005043"/>
          <a:ext cx="5905280" cy="50252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l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98876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smtClean="0">
              <a:latin typeface="Calibri" panose="020F0502020204030204"/>
              <a:ea typeface="+mn-ea"/>
              <a:cs typeface="+mn-cs"/>
            </a:rPr>
            <a:t>Data Collection</a:t>
          </a:r>
          <a:endParaRPr lang="en-US" sz="2800" kern="1200" dirty="0">
            <a:latin typeface="Calibri" panose="020F0502020204030204"/>
            <a:ea typeface="+mn-ea"/>
            <a:cs typeface="+mn-cs"/>
          </a:endParaRPr>
        </a:p>
      </dsp:txBody>
      <dsp:txXfrm>
        <a:off x="797082" y="1005043"/>
        <a:ext cx="5905280" cy="502521"/>
      </dsp:txXfrm>
    </dsp:sp>
    <dsp:sp modelId="{FF9125CB-104E-49F7-AF13-5CF9B113450E}">
      <dsp:nvSpPr>
        <dsp:cNvPr id="0" name=""/>
        <dsp:cNvSpPr/>
      </dsp:nvSpPr>
      <dsp:spPr>
        <a:xfrm>
          <a:off x="483006" y="942227"/>
          <a:ext cx="628151" cy="628151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l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 w="100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508EB449-3CBA-4AA8-B9A0-71169B06D88E}">
      <dsp:nvSpPr>
        <dsp:cNvPr id="0" name=""/>
        <dsp:cNvSpPr/>
      </dsp:nvSpPr>
      <dsp:spPr>
        <a:xfrm>
          <a:off x="986101" y="1758729"/>
          <a:ext cx="5716262" cy="50252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l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98876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smtClean="0">
              <a:latin typeface="Calibri" panose="020F0502020204030204"/>
              <a:ea typeface="+mn-ea"/>
              <a:cs typeface="+mn-cs"/>
            </a:rPr>
            <a:t>Data analysis</a:t>
          </a:r>
          <a:endParaRPr lang="en-US" sz="2800" kern="1200" dirty="0">
            <a:latin typeface="Calibri" panose="020F0502020204030204"/>
            <a:ea typeface="+mn-ea"/>
            <a:cs typeface="+mn-cs"/>
          </a:endParaRPr>
        </a:p>
      </dsp:txBody>
      <dsp:txXfrm>
        <a:off x="986101" y="1758729"/>
        <a:ext cx="5716262" cy="502521"/>
      </dsp:txXfrm>
    </dsp:sp>
    <dsp:sp modelId="{FD1CB1B8-D1D0-482B-85BC-71092598A464}">
      <dsp:nvSpPr>
        <dsp:cNvPr id="0" name=""/>
        <dsp:cNvSpPr/>
      </dsp:nvSpPr>
      <dsp:spPr>
        <a:xfrm>
          <a:off x="672025" y="1695914"/>
          <a:ext cx="628151" cy="628151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l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 w="100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9765AB0A-9652-4C76-9AD7-B108BD7A978B}">
      <dsp:nvSpPr>
        <dsp:cNvPr id="0" name=""/>
        <dsp:cNvSpPr/>
      </dsp:nvSpPr>
      <dsp:spPr>
        <a:xfrm>
          <a:off x="972725" y="2503386"/>
          <a:ext cx="5716262" cy="50252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l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98876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smtClean="0">
              <a:latin typeface="Calibri" panose="020F0502020204030204"/>
              <a:ea typeface="+mn-ea"/>
              <a:cs typeface="+mn-cs"/>
            </a:rPr>
            <a:t>Training on SewerCAD Software</a:t>
          </a:r>
          <a:r>
            <a:rPr lang="en-US" sz="2600" kern="1200" smtClean="0"/>
            <a:t>.</a:t>
          </a:r>
          <a:endParaRPr lang="en-US" sz="2600" kern="1200" dirty="0">
            <a:latin typeface="Calibri" panose="020F0502020204030204"/>
            <a:ea typeface="+mn-ea"/>
            <a:cs typeface="+mn-cs"/>
          </a:endParaRPr>
        </a:p>
      </dsp:txBody>
      <dsp:txXfrm>
        <a:off x="972725" y="2503386"/>
        <a:ext cx="5716262" cy="502521"/>
      </dsp:txXfrm>
    </dsp:sp>
    <dsp:sp modelId="{3C14099D-F68E-40EB-892A-171EC130226F}">
      <dsp:nvSpPr>
        <dsp:cNvPr id="0" name=""/>
        <dsp:cNvSpPr/>
      </dsp:nvSpPr>
      <dsp:spPr>
        <a:xfrm>
          <a:off x="672025" y="2449124"/>
          <a:ext cx="628151" cy="628151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l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 w="100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B7ABFB97-18E1-4CCF-928D-FCC6EE9F178B}">
      <dsp:nvSpPr>
        <dsp:cNvPr id="0" name=""/>
        <dsp:cNvSpPr/>
      </dsp:nvSpPr>
      <dsp:spPr>
        <a:xfrm>
          <a:off x="797082" y="3265626"/>
          <a:ext cx="5905280" cy="50252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l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98876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smtClean="0"/>
            <a:t>Designing by SewerCAD program.</a:t>
          </a:r>
          <a:endParaRPr lang="en-US" sz="2800" kern="1200" dirty="0">
            <a:latin typeface="Calibri" panose="020F0502020204030204"/>
            <a:ea typeface="+mn-ea"/>
            <a:cs typeface="+mn-cs"/>
          </a:endParaRPr>
        </a:p>
      </dsp:txBody>
      <dsp:txXfrm>
        <a:off x="797082" y="3265626"/>
        <a:ext cx="5905280" cy="502521"/>
      </dsp:txXfrm>
    </dsp:sp>
    <dsp:sp modelId="{C1443BB6-D1F5-4CA0-A8B3-E6194C47D8DB}">
      <dsp:nvSpPr>
        <dsp:cNvPr id="0" name=""/>
        <dsp:cNvSpPr/>
      </dsp:nvSpPr>
      <dsp:spPr>
        <a:xfrm>
          <a:off x="483006" y="3202811"/>
          <a:ext cx="628151" cy="62815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00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D6519154-E332-4CAC-95CE-E761FFF44C79}">
      <dsp:nvSpPr>
        <dsp:cNvPr id="0" name=""/>
        <dsp:cNvSpPr/>
      </dsp:nvSpPr>
      <dsp:spPr>
        <a:xfrm>
          <a:off x="383724" y="4019313"/>
          <a:ext cx="6318639" cy="50252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l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98876" tIns="68580" rIns="68580" bIns="6858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Giving results and recommendations.</a:t>
          </a:r>
          <a:endParaRPr lang="en-US" sz="2700" kern="1200" dirty="0"/>
        </a:p>
      </dsp:txBody>
      <dsp:txXfrm>
        <a:off x="383724" y="4019313"/>
        <a:ext cx="6318639" cy="502521"/>
      </dsp:txXfrm>
    </dsp:sp>
    <dsp:sp modelId="{1DCCE539-6F09-4C12-82F4-41FD2F0D9661}">
      <dsp:nvSpPr>
        <dsp:cNvPr id="0" name=""/>
        <dsp:cNvSpPr/>
      </dsp:nvSpPr>
      <dsp:spPr>
        <a:xfrm>
          <a:off x="69648" y="3956498"/>
          <a:ext cx="628151" cy="628151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l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 w="100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80C4BEF-3FD9-4E0D-882A-BC9ED8FAA453}" type="datetimeFigureOut">
              <a:rPr lang="ar-JO" smtClean="0"/>
              <a:t>16/02/1437</a:t>
            </a:fld>
            <a:endParaRPr lang="ar-J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J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888B2CD-D98F-402D-BBCF-01CE47062510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729290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8B2CD-D98F-402D-BBCF-01CE47062510}" type="slidenum">
              <a:rPr lang="ar-JO" smtClean="0"/>
              <a:t>1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7431008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8B2CD-D98F-402D-BBCF-01CE47062510}" type="slidenum">
              <a:rPr lang="ar-JO" smtClean="0"/>
              <a:t>5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144771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8B2CD-D98F-402D-BBCF-01CE47062510}" type="slidenum">
              <a:rPr lang="ar-JO" smtClean="0"/>
              <a:t>6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256985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47D0B-5063-4C1D-B45E-FC71971857BA}" type="datetime1">
              <a:rPr lang="en-US" smtClean="0"/>
              <a:t>11/28/2015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1D1BA3D-F507-4779-A1CD-805D2914F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E4457-F68C-4078-BA53-AC4A2711A11D}" type="datetime1">
              <a:rPr lang="en-US" smtClean="0"/>
              <a:t>11/28/2015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BA3D-F507-4779-A1CD-805D2914F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599C-E200-42DA-A4F3-08AF07AE4962}" type="datetime1">
              <a:rPr lang="en-US" smtClean="0"/>
              <a:t>11/28/2015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BA3D-F507-4779-A1CD-805D2914F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9E500-A224-4209-8643-D8743F0D8228}" type="datetime1">
              <a:rPr lang="en-US" smtClean="0"/>
              <a:t>11/28/2015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1D1BA3D-F507-4779-A1CD-805D2914F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CF86E-5901-4261-A69F-C07E17A19C4F}" type="datetime1">
              <a:rPr lang="en-US" smtClean="0"/>
              <a:t>11/28/2015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BA3D-F507-4779-A1CD-805D2914F3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774BD-593A-4D75-BC67-C4360B4A6082}" type="datetime1">
              <a:rPr lang="en-US" smtClean="0"/>
              <a:t>11/28/2015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BA3D-F507-4779-A1CD-805D2914F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525F-B1B0-48B6-BE56-30329951043D}" type="datetime1">
              <a:rPr lang="en-US" smtClean="0"/>
              <a:t>11/28/2015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1D1BA3D-F507-4779-A1CD-805D2914F3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5C7D1-1C73-4C29-887C-862E76D21704}" type="datetime1">
              <a:rPr lang="en-US" smtClean="0"/>
              <a:t>11/28/2015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BA3D-F507-4779-A1CD-805D2914F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7905-5B80-4EDF-8D42-A1C5FE395EF4}" type="datetime1">
              <a:rPr lang="en-US" smtClean="0"/>
              <a:t>11/28/2015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BA3D-F507-4779-A1CD-805D2914F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42EAC-2B09-4754-9D6E-9DDF5985DB5A}" type="datetime1">
              <a:rPr lang="en-US" smtClean="0"/>
              <a:t>11/28/2015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BA3D-F507-4779-A1CD-805D2914F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4E81C-2590-4089-9990-D7292F4A0C5D}" type="datetime1">
              <a:rPr lang="en-US" smtClean="0"/>
              <a:t>11/28/2015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BA3D-F507-4779-A1CD-805D2914F3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0BA348A-8380-4880-B645-AE61AAC65B24}" type="datetime1">
              <a:rPr lang="en-US" smtClean="0"/>
              <a:t>11/28/2015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1D1BA3D-F507-4779-A1CD-805D2914F3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264059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effectLst/>
              </a:rPr>
              <a:t>Design </a:t>
            </a:r>
            <a:r>
              <a:rPr lang="en-US" b="1" dirty="0">
                <a:solidFill>
                  <a:srgbClr val="FF0000"/>
                </a:solidFill>
                <a:effectLst/>
              </a:rPr>
              <a:t>of A Sewer Network For Tell </a:t>
            </a:r>
            <a:r>
              <a:rPr lang="en-US" b="1" dirty="0" smtClean="0">
                <a:solidFill>
                  <a:srgbClr val="FF0000"/>
                </a:solidFill>
                <a:effectLst/>
              </a:rPr>
              <a:t>Village</a:t>
            </a:r>
            <a:br>
              <a:rPr lang="en-US" b="1" dirty="0" smtClean="0">
                <a:solidFill>
                  <a:srgbClr val="FF0000"/>
                </a:solidFill>
                <a:effectLst/>
              </a:rPr>
            </a:br>
            <a:r>
              <a:rPr lang="en-US" sz="2200" b="1" dirty="0" smtClean="0">
                <a:solidFill>
                  <a:srgbClr val="0070C0"/>
                </a:solidFill>
                <a:effectLst/>
              </a:rPr>
              <a:t>(Sewer collection network)</a:t>
            </a:r>
            <a:endParaRPr lang="en-US" sz="2200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9592" y="2564904"/>
            <a:ext cx="6400800" cy="17526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sz="3000" b="1" dirty="0" smtClean="0">
                <a:solidFill>
                  <a:schemeClr val="tx1"/>
                </a:solidFill>
              </a:rPr>
              <a:t>Prepared By :</a:t>
            </a:r>
          </a:p>
          <a:p>
            <a:pPr algn="ctr"/>
            <a:r>
              <a:rPr lang="en-US" sz="3000" b="1" dirty="0" err="1" smtClean="0">
                <a:solidFill>
                  <a:schemeClr val="tx1"/>
                </a:solidFill>
              </a:rPr>
              <a:t>Ibraheem</a:t>
            </a:r>
            <a:r>
              <a:rPr lang="en-US" sz="3000" b="1" dirty="0" smtClean="0">
                <a:solidFill>
                  <a:schemeClr val="tx1"/>
                </a:solidFill>
              </a:rPr>
              <a:t> </a:t>
            </a:r>
            <a:r>
              <a:rPr lang="en-US" sz="3000" b="1" dirty="0" err="1" smtClean="0">
                <a:solidFill>
                  <a:schemeClr val="tx1"/>
                </a:solidFill>
              </a:rPr>
              <a:t>Emad</a:t>
            </a:r>
            <a:r>
              <a:rPr lang="en-US" sz="3000" b="1" dirty="0" smtClean="0">
                <a:solidFill>
                  <a:schemeClr val="tx1"/>
                </a:solidFill>
              </a:rPr>
              <a:t> </a:t>
            </a:r>
            <a:r>
              <a:rPr lang="en-US" sz="3000" b="1" dirty="0" err="1" smtClean="0">
                <a:solidFill>
                  <a:schemeClr val="tx1"/>
                </a:solidFill>
              </a:rPr>
              <a:t>Ramdan</a:t>
            </a:r>
            <a:endParaRPr lang="en-US" sz="30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3000" b="1" dirty="0" err="1" smtClean="0">
                <a:solidFill>
                  <a:schemeClr val="tx1"/>
                </a:solidFill>
              </a:rPr>
              <a:t>Majd</a:t>
            </a:r>
            <a:r>
              <a:rPr lang="en-US" sz="3000" b="1" dirty="0" smtClean="0">
                <a:solidFill>
                  <a:schemeClr val="tx1"/>
                </a:solidFill>
              </a:rPr>
              <a:t> Omar </a:t>
            </a:r>
          </a:p>
          <a:p>
            <a:pPr algn="ctr"/>
            <a:r>
              <a:rPr lang="en-US" sz="3000" b="1" dirty="0" smtClean="0">
                <a:solidFill>
                  <a:schemeClr val="tx1"/>
                </a:solidFill>
              </a:rPr>
              <a:t>Mohammad Abdul-Salam </a:t>
            </a:r>
            <a:r>
              <a:rPr lang="en-US" sz="3000" b="1" dirty="0" err="1" smtClean="0">
                <a:solidFill>
                  <a:schemeClr val="tx1"/>
                </a:solidFill>
              </a:rPr>
              <a:t>Hosain</a:t>
            </a:r>
            <a:endParaRPr lang="en-US" sz="3000" b="1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68058" y="4509120"/>
            <a:ext cx="504056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/>
              <a:t>Submitted to :</a:t>
            </a:r>
          </a:p>
          <a:p>
            <a:pPr algn="ctr"/>
            <a:r>
              <a:rPr lang="en-US" sz="2500" b="1" dirty="0" smtClean="0"/>
              <a:t>Dr. Abdul-Fattah Al-</a:t>
            </a:r>
            <a:r>
              <a:rPr lang="en-US" sz="2500" b="1" dirty="0" err="1" smtClean="0"/>
              <a:t>Mallah</a:t>
            </a:r>
            <a:endParaRPr lang="en-US" sz="2500" b="1" dirty="0"/>
          </a:p>
        </p:txBody>
      </p:sp>
    </p:spTree>
    <p:extLst>
      <p:ext uri="{BB962C8B-B14F-4D97-AF65-F5344CB8AC3E}">
        <p14:creationId xmlns:p14="http://schemas.microsoft.com/office/powerpoint/2010/main" val="114692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i="1" dirty="0">
                <a:solidFill>
                  <a:srgbClr val="002060"/>
                </a:solidFill>
              </a:rPr>
              <a:t>Area and land use</a:t>
            </a:r>
            <a:br>
              <a:rPr lang="en-US" b="1" i="1" dirty="0">
                <a:solidFill>
                  <a:srgbClr val="002060"/>
                </a:solidFill>
              </a:rPr>
            </a:br>
            <a:endParaRPr lang="ar-JO" b="1" i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chemeClr val="tx1"/>
                </a:solidFill>
              </a:rPr>
              <a:t>Total Area = 18018 </a:t>
            </a:r>
            <a:r>
              <a:rPr lang="en-US" dirty="0" err="1" smtClean="0">
                <a:solidFill>
                  <a:schemeClr val="tx1"/>
                </a:solidFill>
              </a:rPr>
              <a:t>donums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Residential </a:t>
            </a:r>
            <a:r>
              <a:rPr lang="en-US" dirty="0">
                <a:solidFill>
                  <a:schemeClr val="tx1"/>
                </a:solidFill>
              </a:rPr>
              <a:t>area = </a:t>
            </a:r>
            <a:r>
              <a:rPr lang="en-US" dirty="0" smtClean="0">
                <a:solidFill>
                  <a:schemeClr val="tx1"/>
                </a:solidFill>
              </a:rPr>
              <a:t>1100 </a:t>
            </a:r>
            <a:r>
              <a:rPr lang="en-US" dirty="0" err="1" smtClean="0">
                <a:solidFill>
                  <a:schemeClr val="tx1"/>
                </a:solidFill>
              </a:rPr>
              <a:t>donums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en-US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Pastures land = 1000 </a:t>
            </a:r>
            <a:r>
              <a:rPr lang="en-US" dirty="0" err="1" smtClean="0">
                <a:solidFill>
                  <a:schemeClr val="tx1"/>
                </a:solidFill>
              </a:rPr>
              <a:t>donums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en-US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Agricultural land = 14000 </a:t>
            </a:r>
            <a:r>
              <a:rPr lang="en-US" dirty="0" err="1" smtClean="0">
                <a:solidFill>
                  <a:schemeClr val="tx1"/>
                </a:solidFill>
              </a:rPr>
              <a:t>donums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en-US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Barren land = 2000 </a:t>
            </a:r>
            <a:r>
              <a:rPr lang="en-US" dirty="0" err="1" smtClean="0">
                <a:solidFill>
                  <a:schemeClr val="tx1"/>
                </a:solidFill>
              </a:rPr>
              <a:t>donums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ar-J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568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i="1" dirty="0">
                <a:solidFill>
                  <a:srgbClr val="002060"/>
                </a:solidFill>
              </a:rPr>
              <a:t>water resources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3450" y="1484784"/>
            <a:ext cx="6469500" cy="4852125"/>
          </a:xfrm>
        </p:spPr>
      </p:pic>
    </p:spTree>
    <p:extLst>
      <p:ext uri="{BB962C8B-B14F-4D97-AF65-F5344CB8AC3E}">
        <p14:creationId xmlns:p14="http://schemas.microsoft.com/office/powerpoint/2010/main" val="1063993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i="1" dirty="0">
                <a:solidFill>
                  <a:srgbClr val="002060"/>
                </a:solidFill>
              </a:rPr>
              <a:t>Sewage Sources</a:t>
            </a:r>
            <a:r>
              <a:rPr lang="en-US" sz="3200" b="1" i="1" dirty="0" smtClean="0">
                <a:solidFill>
                  <a:srgbClr val="002060"/>
                </a:solidFill>
              </a:rPr>
              <a:t/>
            </a:r>
            <a:br>
              <a:rPr lang="en-US" sz="3200" b="1" i="1" dirty="0" smtClean="0">
                <a:solidFill>
                  <a:srgbClr val="002060"/>
                </a:solidFill>
              </a:rPr>
            </a:br>
            <a:endParaRPr lang="en-US" sz="3200" b="1" i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b="1" dirty="0">
                <a:solidFill>
                  <a:schemeClr val="tx1"/>
                </a:solidFill>
              </a:rPr>
              <a:t>Domestic Wastewater</a:t>
            </a:r>
            <a:endParaRPr lang="en-US" dirty="0">
              <a:solidFill>
                <a:schemeClr val="tx1"/>
              </a:solidFill>
            </a:endParaRPr>
          </a:p>
          <a:p>
            <a:pPr lv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b="1" dirty="0">
                <a:solidFill>
                  <a:schemeClr val="tx1"/>
                </a:solidFill>
              </a:rPr>
              <a:t>Industrial Wastewater</a:t>
            </a:r>
            <a:endParaRPr lang="en-US" dirty="0">
              <a:solidFill>
                <a:schemeClr val="tx1"/>
              </a:solidFill>
            </a:endParaRPr>
          </a:p>
          <a:p>
            <a:pPr lv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b="1" dirty="0">
                <a:solidFill>
                  <a:schemeClr val="tx1"/>
                </a:solidFill>
              </a:rPr>
              <a:t>Storm water</a:t>
            </a:r>
            <a:endParaRPr lang="en-US" dirty="0">
              <a:solidFill>
                <a:schemeClr val="tx1"/>
              </a:solidFill>
            </a:endParaRPr>
          </a:p>
          <a:p>
            <a:pPr lv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b="1" dirty="0">
                <a:solidFill>
                  <a:schemeClr val="tx1"/>
                </a:solidFill>
              </a:rPr>
              <a:t>Infiltration</a:t>
            </a:r>
            <a:endParaRPr lang="en-US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b="1" dirty="0">
                <a:solidFill>
                  <a:schemeClr val="tx1"/>
                </a:solidFill>
              </a:rPr>
              <a:t>Feedlots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7859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867" y="260648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en-US" sz="3200" b="1" i="1" dirty="0">
                <a:solidFill>
                  <a:srgbClr val="002060"/>
                </a:solidFill>
              </a:rPr>
              <a:t>Other things </a:t>
            </a:r>
            <a:endParaRPr lang="ar-JO" sz="3200" b="1" i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chemeClr val="tx1"/>
                </a:solidFill>
              </a:rPr>
              <a:t>Population.</a:t>
            </a:r>
          </a:p>
          <a:p>
            <a:pPr>
              <a:buFont typeface="Wingdings" panose="05000000000000000000" pitchFamily="2" charset="2"/>
              <a:buChar char="v"/>
            </a:pPr>
            <a:endParaRPr lang="en-US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chemeClr val="tx1"/>
                </a:solidFill>
              </a:rPr>
              <a:t>Animal </a:t>
            </a:r>
            <a:r>
              <a:rPr lang="en-US" b="1" dirty="0" smtClean="0">
                <a:solidFill>
                  <a:schemeClr val="tx1"/>
                </a:solidFill>
              </a:rPr>
              <a:t>Wealth.</a:t>
            </a:r>
          </a:p>
          <a:p>
            <a:pPr>
              <a:buFont typeface="Wingdings" panose="05000000000000000000" pitchFamily="2" charset="2"/>
              <a:buChar char="v"/>
            </a:pPr>
            <a:endParaRPr lang="en-US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chemeClr val="tx1"/>
                </a:solidFill>
              </a:rPr>
              <a:t>Climate.</a:t>
            </a:r>
          </a:p>
          <a:p>
            <a:pPr>
              <a:buFont typeface="Wingdings" panose="05000000000000000000" pitchFamily="2" charset="2"/>
              <a:buChar char="v"/>
            </a:pPr>
            <a:endParaRPr lang="en-US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chemeClr val="tx1"/>
                </a:solidFill>
              </a:rPr>
              <a:t>Social-Economic Situation </a:t>
            </a:r>
            <a:endParaRPr lang="en-US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3298079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7856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en-US" sz="3200" b="1" i="1" dirty="0">
                <a:solidFill>
                  <a:srgbClr val="002060"/>
                </a:solidFill>
              </a:rPr>
              <a:t>Methodology</a:t>
            </a:r>
          </a:p>
        </p:txBody>
      </p:sp>
      <p:graphicFrame>
        <p:nvGraphicFramePr>
          <p:cNvPr id="4" name="Diagram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4191922"/>
              </p:ext>
            </p:extLst>
          </p:nvPr>
        </p:nvGraphicFramePr>
        <p:xfrm>
          <a:off x="1187624" y="1608137"/>
          <a:ext cx="6768751" cy="47731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52235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en-US" b="1" i="1" dirty="0">
                <a:solidFill>
                  <a:srgbClr val="002060"/>
                </a:solidFill>
              </a:rPr>
              <a:t>Selection of the study area</a:t>
            </a:r>
            <a:r>
              <a:rPr lang="en-US" b="1" i="1" dirty="0" smtClean="0">
                <a:solidFill>
                  <a:srgbClr val="002060"/>
                </a:solidFill>
              </a:rPr>
              <a:t/>
            </a:r>
            <a:br>
              <a:rPr lang="en-US" b="1" i="1" dirty="0" smtClean="0">
                <a:solidFill>
                  <a:srgbClr val="002060"/>
                </a:solidFill>
              </a:rPr>
            </a:br>
            <a:endParaRPr lang="en-US" b="1" i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F:\universety\fourth year\G. Project\photos\Photo024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554162"/>
            <a:ext cx="6480720" cy="4899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4912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838200"/>
          </a:xfrm>
        </p:spPr>
        <p:txBody>
          <a:bodyPr/>
          <a:lstStyle/>
          <a:p>
            <a:pPr algn="ctr"/>
            <a:r>
              <a:rPr lang="en-US" b="1" i="1" dirty="0">
                <a:solidFill>
                  <a:srgbClr val="002060"/>
                </a:solidFill>
              </a:rPr>
              <a:t>Data collection</a:t>
            </a:r>
            <a:endParaRPr lang="en-US" i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371656" cy="4525963"/>
          </a:xfrm>
        </p:spPr>
        <p:txBody>
          <a:bodyPr>
            <a:normAutofit/>
          </a:bodyPr>
          <a:lstStyle/>
          <a:p>
            <a:pPr lvl="0"/>
            <a:r>
              <a:rPr lang="en-US" dirty="0" smtClean="0">
                <a:solidFill>
                  <a:schemeClr val="tx1"/>
                </a:solidFill>
              </a:rPr>
              <a:t>Contour map.</a:t>
            </a:r>
          </a:p>
          <a:p>
            <a:pPr lvl="0"/>
            <a:r>
              <a:rPr lang="en-US" dirty="0" smtClean="0">
                <a:solidFill>
                  <a:schemeClr val="tx1"/>
                </a:solidFill>
              </a:rPr>
              <a:t>Road network.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Structural plan.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Boundary of study area.</a:t>
            </a:r>
          </a:p>
          <a:p>
            <a:pPr lvl="0"/>
            <a:r>
              <a:rPr lang="en-US" dirty="0" smtClean="0">
                <a:solidFill>
                  <a:schemeClr val="tx1"/>
                </a:solidFill>
              </a:rPr>
              <a:t>Outfall location.</a:t>
            </a:r>
          </a:p>
          <a:p>
            <a:pPr lvl="0"/>
            <a:r>
              <a:rPr lang="en-US" dirty="0" smtClean="0">
                <a:solidFill>
                  <a:schemeClr val="tx1"/>
                </a:solidFill>
              </a:rPr>
              <a:t>Population number.</a:t>
            </a:r>
          </a:p>
          <a:p>
            <a:pPr lvl="0"/>
            <a:r>
              <a:rPr lang="en-US" dirty="0" smtClean="0">
                <a:solidFill>
                  <a:schemeClr val="tx1"/>
                </a:solidFill>
              </a:rPr>
              <a:t>Demand. </a:t>
            </a:r>
          </a:p>
          <a:p>
            <a:pPr marL="0" lvl="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66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8914" y="18864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en-US" b="1" i="1" dirty="0" smtClean="0">
                <a:solidFill>
                  <a:srgbClr val="002060"/>
                </a:solidFill>
              </a:rPr>
              <a:t>Data analysis</a:t>
            </a:r>
            <a:endParaRPr lang="ar-JO" b="1" i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i="1" dirty="0">
                <a:solidFill>
                  <a:schemeClr val="tx1"/>
                </a:solidFill>
              </a:rPr>
              <a:t>Preparation of </a:t>
            </a:r>
            <a:r>
              <a:rPr lang="en-US" b="1" i="1" dirty="0" smtClean="0">
                <a:solidFill>
                  <a:schemeClr val="tx1"/>
                </a:solidFill>
              </a:rPr>
              <a:t>data.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chemeClr val="tx1"/>
                </a:solidFill>
              </a:rPr>
              <a:t>Population </a:t>
            </a:r>
            <a:r>
              <a:rPr lang="en-US" b="1" dirty="0" smtClean="0">
                <a:solidFill>
                  <a:schemeClr val="tx1"/>
                </a:solidFill>
              </a:rPr>
              <a:t>forecasting.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b="1" i="1" dirty="0">
                <a:solidFill>
                  <a:schemeClr val="tx1"/>
                </a:solidFill>
              </a:rPr>
              <a:t>Demand </a:t>
            </a:r>
            <a:r>
              <a:rPr lang="en-US" b="1" i="1" dirty="0" smtClean="0">
                <a:solidFill>
                  <a:schemeClr val="tx1"/>
                </a:solidFill>
              </a:rPr>
              <a:t>Forecasting.</a:t>
            </a:r>
            <a:endParaRPr lang="en-US" dirty="0">
              <a:solidFill>
                <a:schemeClr val="tx1"/>
              </a:solidFill>
            </a:endParaRPr>
          </a:p>
          <a:p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3741086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tx1"/>
                </a:solidFill>
              </a:rPr>
              <a:t>Training </a:t>
            </a:r>
            <a:r>
              <a:rPr lang="en-US" b="1" dirty="0">
                <a:solidFill>
                  <a:schemeClr val="tx1"/>
                </a:solidFill>
              </a:rPr>
              <a:t>on </a:t>
            </a:r>
            <a:r>
              <a:rPr lang="en-US" b="1" dirty="0" err="1">
                <a:solidFill>
                  <a:schemeClr val="tx1"/>
                </a:solidFill>
              </a:rPr>
              <a:t>SewerCAD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software.</a:t>
            </a:r>
          </a:p>
          <a:p>
            <a:pPr marL="0" indent="0">
              <a:buNone/>
            </a:pPr>
            <a:endParaRPr lang="en-US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tx1"/>
                </a:solidFill>
              </a:rPr>
              <a:t>Design </a:t>
            </a:r>
            <a:r>
              <a:rPr lang="en-US" b="1" dirty="0">
                <a:solidFill>
                  <a:schemeClr val="tx1"/>
                </a:solidFill>
              </a:rPr>
              <a:t>of Tell Village sewage network using </a:t>
            </a:r>
            <a:r>
              <a:rPr lang="en-US" b="1" dirty="0" err="1">
                <a:solidFill>
                  <a:schemeClr val="tx1"/>
                </a:solidFill>
              </a:rPr>
              <a:t>SewarCAD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program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4721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b="1" i="1" dirty="0" smtClean="0">
                <a:solidFill>
                  <a:srgbClr val="002060"/>
                </a:solidFill>
              </a:rPr>
              <a:t>sewer </a:t>
            </a:r>
            <a:r>
              <a:rPr lang="en-US" sz="4000" b="1" i="1" dirty="0">
                <a:solidFill>
                  <a:srgbClr val="002060"/>
                </a:solidFill>
              </a:rPr>
              <a:t>Collection network</a:t>
            </a:r>
            <a:r>
              <a:rPr lang="en-US" b="1" dirty="0">
                <a:effectLst/>
              </a:rPr>
              <a:t/>
            </a:r>
            <a:br>
              <a:rPr lang="en-US" b="1" dirty="0"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tx1"/>
                </a:solidFill>
              </a:rPr>
              <a:t>Sewer Systems</a:t>
            </a:r>
          </a:p>
          <a:p>
            <a:endParaRPr lang="en-US" b="1" dirty="0" smtClean="0">
              <a:solidFill>
                <a:schemeClr val="tx1"/>
              </a:solidFill>
            </a:endParaRPr>
          </a:p>
          <a:p>
            <a:endParaRPr lang="en-US" b="1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b="1" dirty="0">
                <a:solidFill>
                  <a:schemeClr val="tx1"/>
                </a:solidFill>
              </a:rPr>
              <a:t>Sewerage </a:t>
            </a:r>
            <a:r>
              <a:rPr lang="en-US" b="1" dirty="0" smtClean="0">
                <a:solidFill>
                  <a:schemeClr val="tx1"/>
                </a:solidFill>
              </a:rPr>
              <a:t>Elements</a:t>
            </a:r>
          </a:p>
          <a:p>
            <a:pPr marL="0" indent="0">
              <a:buNone/>
            </a:pP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1310906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i="1" dirty="0" smtClean="0">
                <a:solidFill>
                  <a:srgbClr val="002060"/>
                </a:solidFill>
              </a:rPr>
              <a:t>Tell Village</a:t>
            </a:r>
            <a:r>
              <a:rPr lang="en-US" dirty="0" smtClean="0"/>
              <a:t/>
            </a:r>
            <a:br>
              <a:rPr lang="en-US" dirty="0" smtClean="0"/>
            </a:br>
            <a:endParaRPr lang="ar-JO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113812"/>
            <a:ext cx="3892624" cy="5563650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9768" y="1113812"/>
            <a:ext cx="4100264" cy="556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149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b="1" i="1" dirty="0">
                <a:solidFill>
                  <a:srgbClr val="002060"/>
                </a:solidFill>
              </a:rPr>
              <a:t>Related hydraulic concepts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40768"/>
            <a:ext cx="8686800" cy="4525963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220000"/>
              </a:lnSpc>
              <a:buFont typeface="Wingdings" pitchFamily="2" charset="2"/>
              <a:buChar char="Ø"/>
            </a:pPr>
            <a:r>
              <a:rPr lang="en-US" sz="3600" b="1" dirty="0" smtClean="0">
                <a:solidFill>
                  <a:schemeClr val="tx1"/>
                </a:solidFill>
              </a:rPr>
              <a:t>Distance </a:t>
            </a:r>
            <a:r>
              <a:rPr lang="en-US" sz="3600" b="1" dirty="0">
                <a:solidFill>
                  <a:schemeClr val="tx1"/>
                </a:solidFill>
              </a:rPr>
              <a:t>between </a:t>
            </a:r>
            <a:r>
              <a:rPr lang="en-US" sz="3600" b="1" dirty="0" smtClean="0">
                <a:solidFill>
                  <a:schemeClr val="tx1"/>
                </a:solidFill>
              </a:rPr>
              <a:t>manholes. </a:t>
            </a:r>
            <a:endParaRPr lang="en-US" sz="3600" dirty="0">
              <a:solidFill>
                <a:schemeClr val="tx1"/>
              </a:solidFill>
            </a:endParaRPr>
          </a:p>
          <a:p>
            <a:pPr>
              <a:lnSpc>
                <a:spcPct val="220000"/>
              </a:lnSpc>
              <a:buFont typeface="Wingdings" pitchFamily="2" charset="2"/>
              <a:buChar char="Ø"/>
            </a:pPr>
            <a:r>
              <a:rPr lang="en-US" sz="3600" b="1" dirty="0" smtClean="0">
                <a:solidFill>
                  <a:schemeClr val="tx1"/>
                </a:solidFill>
              </a:rPr>
              <a:t>A </a:t>
            </a:r>
            <a:r>
              <a:rPr lang="en-US" sz="3600" b="1" dirty="0">
                <a:solidFill>
                  <a:schemeClr val="tx1"/>
                </a:solidFill>
              </a:rPr>
              <a:t>General procedure for design flow rates </a:t>
            </a:r>
            <a:r>
              <a:rPr lang="en-US" sz="3600" b="1" dirty="0" smtClean="0">
                <a:solidFill>
                  <a:schemeClr val="tx1"/>
                </a:solidFill>
              </a:rPr>
              <a:t>quantification.</a:t>
            </a:r>
            <a:endParaRPr lang="en-US" sz="3600" b="1" dirty="0">
              <a:solidFill>
                <a:schemeClr val="tx1"/>
              </a:solidFill>
            </a:endParaRPr>
          </a:p>
          <a:p>
            <a:pPr>
              <a:lnSpc>
                <a:spcPct val="220000"/>
              </a:lnSpc>
              <a:buFont typeface="Wingdings" pitchFamily="2" charset="2"/>
              <a:buChar char="Ø"/>
            </a:pPr>
            <a:r>
              <a:rPr lang="en-US" sz="3600" b="1" dirty="0" smtClean="0">
                <a:solidFill>
                  <a:schemeClr val="tx1"/>
                </a:solidFill>
              </a:rPr>
              <a:t>The </a:t>
            </a:r>
            <a:r>
              <a:rPr lang="en-US" sz="3600" b="1" dirty="0">
                <a:solidFill>
                  <a:schemeClr val="tx1"/>
                </a:solidFill>
              </a:rPr>
              <a:t>Energy Principles </a:t>
            </a:r>
            <a:r>
              <a:rPr lang="en-US" sz="3600" b="1" dirty="0" smtClean="0">
                <a:solidFill>
                  <a:schemeClr val="tx1"/>
                </a:solidFill>
              </a:rPr>
              <a:t>used. </a:t>
            </a:r>
            <a:endParaRPr lang="en-US" sz="3600" b="1" dirty="0">
              <a:solidFill>
                <a:schemeClr val="tx1"/>
              </a:solidFill>
            </a:endParaRPr>
          </a:p>
          <a:p>
            <a:pPr>
              <a:lnSpc>
                <a:spcPct val="220000"/>
              </a:lnSpc>
              <a:buFont typeface="Wingdings" pitchFamily="2" charset="2"/>
              <a:buChar char="Ø"/>
            </a:pPr>
            <a:r>
              <a:rPr lang="en-US" sz="3600" b="1" dirty="0" smtClean="0">
                <a:solidFill>
                  <a:schemeClr val="tx1"/>
                </a:solidFill>
              </a:rPr>
              <a:t>The </a:t>
            </a:r>
            <a:r>
              <a:rPr lang="en-US" sz="3600" b="1" dirty="0">
                <a:solidFill>
                  <a:schemeClr val="tx1"/>
                </a:solidFill>
              </a:rPr>
              <a:t>Energy </a:t>
            </a:r>
            <a:r>
              <a:rPr lang="en-US" sz="3600" b="1" dirty="0" smtClean="0">
                <a:solidFill>
                  <a:schemeClr val="tx1"/>
                </a:solidFill>
              </a:rPr>
              <a:t>Equation.</a:t>
            </a:r>
          </a:p>
          <a:p>
            <a:pPr>
              <a:lnSpc>
                <a:spcPct val="220000"/>
              </a:lnSpc>
              <a:buFont typeface="Wingdings" pitchFamily="2" charset="2"/>
              <a:buChar char="Ø"/>
            </a:pPr>
            <a:r>
              <a:rPr lang="en-US" sz="3600" b="1" dirty="0" smtClean="0">
                <a:solidFill>
                  <a:schemeClr val="tx1"/>
                </a:solidFill>
              </a:rPr>
              <a:t>Friction </a:t>
            </a:r>
            <a:r>
              <a:rPr lang="en-US" sz="3600" b="1" dirty="0">
                <a:solidFill>
                  <a:schemeClr val="tx1"/>
                </a:solidFill>
              </a:rPr>
              <a:t>Loss </a:t>
            </a:r>
            <a:r>
              <a:rPr lang="en-US" sz="3600" b="1" dirty="0" smtClean="0">
                <a:solidFill>
                  <a:schemeClr val="tx1"/>
                </a:solidFill>
              </a:rPr>
              <a:t>Methods.</a:t>
            </a:r>
            <a:endParaRPr lang="en-US" sz="3600" b="1" i="1" cap="all" dirty="0">
              <a:solidFill>
                <a:schemeClr val="tx1"/>
              </a:solidFill>
              <a:effectLst>
                <a:reflection blurRad="12700" stA="48000" endA="300" endPos="55000" dir="5400000" sy="-90000" algn="bl" rotWithShape="0"/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814160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608" y="124335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en-US" sz="3200" b="1" i="1" dirty="0" smtClean="0">
                <a:solidFill>
                  <a:srgbClr val="002060"/>
                </a:solidFill>
              </a:rPr>
              <a:t> </a:t>
            </a:r>
            <a:endParaRPr lang="ar-JO" sz="3200" b="1" i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4"/>
            <a:ext cx="8686800" cy="4525963"/>
          </a:xfrm>
        </p:spPr>
        <p:txBody>
          <a:bodyPr/>
          <a:lstStyle/>
          <a:p>
            <a:pPr marL="0" indent="0">
              <a:buNone/>
            </a:pPr>
            <a:endParaRPr lang="en-US" b="1" dirty="0" smtClean="0"/>
          </a:p>
          <a:p>
            <a:pPr>
              <a:buFont typeface="Wingdings" pitchFamily="2" charset="2"/>
              <a:buChar char="Ø"/>
            </a:pPr>
            <a:r>
              <a:rPr lang="en-US" b="1" dirty="0" err="1" smtClean="0">
                <a:solidFill>
                  <a:schemeClr val="tx1"/>
                </a:solidFill>
              </a:rPr>
              <a:t>SewerCAD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>
                <a:solidFill>
                  <a:schemeClr val="tx1"/>
                </a:solidFill>
              </a:rPr>
              <a:t>Program </a:t>
            </a:r>
            <a:endParaRPr lang="en-US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b="1" dirty="0">
                <a:solidFill>
                  <a:schemeClr val="tx1"/>
                </a:solidFill>
              </a:rPr>
              <a:t>Population </a:t>
            </a:r>
            <a:r>
              <a:rPr lang="en-US" b="1" dirty="0" smtClean="0">
                <a:solidFill>
                  <a:schemeClr val="tx1"/>
                </a:solidFill>
              </a:rPr>
              <a:t>Calculations</a:t>
            </a:r>
          </a:p>
          <a:p>
            <a:pPr marL="0" indent="0">
              <a:buNone/>
            </a:pPr>
            <a:endParaRPr lang="en-US" b="1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b="1" dirty="0">
                <a:solidFill>
                  <a:schemeClr val="tx1"/>
                </a:solidFill>
              </a:rPr>
              <a:t>Loading Calculations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863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en-US" b="1" i="1" dirty="0">
                <a:solidFill>
                  <a:srgbClr val="002060"/>
                </a:solidFill>
              </a:rPr>
              <a:t>design the Network </a:t>
            </a:r>
            <a:endParaRPr lang="ar-JO" b="1" i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8686800" cy="518457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b="1" dirty="0">
                <a:solidFill>
                  <a:schemeClr val="tx1"/>
                </a:solidFill>
              </a:rPr>
              <a:t>Collecting information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b="1" dirty="0">
                <a:solidFill>
                  <a:schemeClr val="tx1"/>
                </a:solidFill>
              </a:rPr>
              <a:t>Constructing the network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b="1" dirty="0">
                <a:solidFill>
                  <a:schemeClr val="tx1"/>
                </a:solidFill>
              </a:rPr>
              <a:t>Input data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b="1" dirty="0">
                <a:solidFill>
                  <a:schemeClr val="tx1"/>
                </a:solidFill>
              </a:rPr>
              <a:t>Design Criteria</a:t>
            </a:r>
          </a:p>
          <a:p>
            <a:pPr marL="342900" lvl="1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b="1" dirty="0">
                <a:solidFill>
                  <a:schemeClr val="tx1"/>
                </a:solidFill>
              </a:rPr>
              <a:t>Running the model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b="1" dirty="0">
                <a:solidFill>
                  <a:schemeClr val="tx1"/>
                </a:solidFill>
              </a:rPr>
              <a:t>The Results</a:t>
            </a:r>
          </a:p>
          <a:p>
            <a:pPr marL="0" indent="0">
              <a:buNone/>
            </a:pP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953817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1008112"/>
          </a:xfrm>
        </p:spPr>
        <p:txBody>
          <a:bodyPr>
            <a:normAutofit/>
          </a:bodyPr>
          <a:lstStyle/>
          <a:p>
            <a:pPr algn="ctr"/>
            <a:r>
              <a:rPr lang="en-US" b="1" i="1" dirty="0">
                <a:solidFill>
                  <a:srgbClr val="002060"/>
                </a:solidFill>
              </a:rPr>
              <a:t>Layout the network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</a:pPr>
            <a:r>
              <a:rPr lang="en-US" b="1" dirty="0">
                <a:solidFill>
                  <a:schemeClr val="tx1"/>
                </a:solidFill>
              </a:rPr>
              <a:t>Layout of Manholes 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pic>
        <p:nvPicPr>
          <p:cNvPr id="4" name="Picture 3" descr="F:\universety\fourth year\G. Project\sewer project\New folder\Word\photos\manholes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204864"/>
            <a:ext cx="7344816" cy="42484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1636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1008112"/>
          </a:xfrm>
        </p:spPr>
        <p:txBody>
          <a:bodyPr/>
          <a:lstStyle/>
          <a:p>
            <a:pPr algn="ctr"/>
            <a:r>
              <a:rPr lang="en-US" b="1" i="1" dirty="0">
                <a:solidFill>
                  <a:srgbClr val="002060"/>
                </a:solidFill>
              </a:rPr>
              <a:t>Layout the 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</a:pPr>
            <a:r>
              <a:rPr lang="en-US" b="1" dirty="0">
                <a:solidFill>
                  <a:schemeClr val="tx1"/>
                </a:solidFill>
              </a:rPr>
              <a:t>Layout of Conduits 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pic>
        <p:nvPicPr>
          <p:cNvPr id="4" name="Picture 3" descr="F:\universety\fourth year\G. Project\sewer project\New folder\Word\photos\conduits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132856"/>
            <a:ext cx="7272808" cy="42484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743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1008112"/>
          </a:xfrm>
        </p:spPr>
        <p:txBody>
          <a:bodyPr/>
          <a:lstStyle/>
          <a:p>
            <a:pPr algn="ctr"/>
            <a:r>
              <a:rPr lang="en-US" b="1" i="1" dirty="0">
                <a:solidFill>
                  <a:srgbClr val="002060"/>
                </a:solidFill>
              </a:rPr>
              <a:t>Layout the 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</a:pPr>
            <a:r>
              <a:rPr lang="en-US" b="1" dirty="0">
                <a:solidFill>
                  <a:schemeClr val="tx1"/>
                </a:solidFill>
              </a:rPr>
              <a:t>Layout of </a:t>
            </a:r>
            <a:r>
              <a:rPr lang="en-US" b="1" dirty="0" smtClean="0">
                <a:solidFill>
                  <a:schemeClr val="tx1"/>
                </a:solidFill>
              </a:rPr>
              <a:t>Outfall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pic>
        <p:nvPicPr>
          <p:cNvPr id="4" name="Picture 3" descr="F:\universety\fourth year\G. Project\sewer project\New folder\Word\photos\outfall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204864"/>
            <a:ext cx="6624736" cy="38164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61539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16632"/>
            <a:ext cx="8686800" cy="1178768"/>
          </a:xfrm>
        </p:spPr>
        <p:txBody>
          <a:bodyPr/>
          <a:lstStyle/>
          <a:p>
            <a:pPr algn="ctr"/>
            <a:r>
              <a:rPr lang="en-US" b="1" i="1" dirty="0">
                <a:solidFill>
                  <a:srgbClr val="002060"/>
                </a:solidFill>
              </a:rPr>
              <a:t>Layout the network</a:t>
            </a:r>
            <a:endParaRPr lang="en-US" dirty="0"/>
          </a:p>
        </p:txBody>
      </p:sp>
      <p:pic>
        <p:nvPicPr>
          <p:cNvPr id="4" name="Content Placeholder 3" descr="F:\universety\fourth year\G. Project\sewer project\New folder\Word\photos\network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180" y="1580480"/>
            <a:ext cx="7834039" cy="4473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14117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i="1" dirty="0" smtClean="0">
                <a:solidFill>
                  <a:srgbClr val="002060"/>
                </a:solidFill>
              </a:rPr>
              <a:t>Quantities </a:t>
            </a:r>
            <a:r>
              <a:rPr lang="en-US" sz="4000" b="1" i="1" dirty="0">
                <a:solidFill>
                  <a:srgbClr val="002060"/>
                </a:solidFill>
              </a:rPr>
              <a:t>and </a:t>
            </a:r>
            <a:r>
              <a:rPr lang="en-US" sz="4000" b="1" i="1" dirty="0" smtClean="0">
                <a:solidFill>
                  <a:srgbClr val="002060"/>
                </a:solidFill>
              </a:rPr>
              <a:t>Costs</a:t>
            </a:r>
            <a:br>
              <a:rPr lang="en-US" sz="4000" b="1" i="1" dirty="0" smtClean="0">
                <a:solidFill>
                  <a:srgbClr val="002060"/>
                </a:solidFill>
              </a:rPr>
            </a:br>
            <a:endParaRPr lang="en-US" sz="4000" b="1" i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i="1" dirty="0">
                <a:solidFill>
                  <a:schemeClr val="tx1"/>
                </a:solidFill>
              </a:rPr>
              <a:t>Summary for Bills of </a:t>
            </a:r>
            <a:r>
              <a:rPr lang="en-US" i="1" dirty="0" smtClean="0">
                <a:solidFill>
                  <a:schemeClr val="tx1"/>
                </a:solidFill>
              </a:rPr>
              <a:t>Quantities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8949518"/>
              </p:ext>
            </p:extLst>
          </p:nvPr>
        </p:nvGraphicFramePr>
        <p:xfrm>
          <a:off x="1115617" y="2399985"/>
          <a:ext cx="7344816" cy="31892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48272"/>
                <a:gridCol w="2448272"/>
                <a:gridCol w="2448272"/>
              </a:tblGrid>
              <a:tr h="5497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No. of Bill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Name of Bill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Cost of Bill (U.S.$)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6930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1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 i="1" dirty="0">
                          <a:effectLst/>
                        </a:rPr>
                        <a:t>SUPPLY OF U-P.V.C PIPES</a:t>
                      </a:r>
                      <a:endParaRPr lang="en-US" sz="1200" b="1" i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" b="1" i="1" dirty="0">
                          <a:effectLst/>
                        </a:rPr>
                        <a:t> </a:t>
                      </a:r>
                      <a:endParaRPr lang="en-US" sz="1200" b="1" i="1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1200" b="1" i="1" dirty="0" smtClean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 i="1" dirty="0" smtClean="0">
                          <a:effectLst/>
                        </a:rPr>
                        <a:t>404,282.0</a:t>
                      </a:r>
                      <a:endParaRPr lang="en-US" sz="1200" b="1" i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7096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 i="1" dirty="0">
                          <a:effectLst/>
                        </a:rPr>
                        <a:t>EXCAVATION AND PIPE LAYING</a:t>
                      </a:r>
                      <a:endParaRPr lang="en-US" sz="1200" b="1" i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" b="1" i="1" dirty="0">
                          <a:effectLst/>
                        </a:rPr>
                        <a:t> </a:t>
                      </a:r>
                      <a:endParaRPr lang="en-US" sz="1200" b="1" i="1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 i="1" dirty="0">
                          <a:effectLst/>
                        </a:rPr>
                        <a:t>445,475.6</a:t>
                      </a:r>
                      <a:endParaRPr lang="en-US" sz="1200" b="1" i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7096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kumimoji="0" lang="en-US" sz="1200" b="1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SEWER MANHOLES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" b="1" i="1" dirty="0">
                          <a:effectLst/>
                        </a:rPr>
                        <a:t> </a:t>
                      </a:r>
                      <a:endParaRPr lang="en-US" sz="1200" b="1" i="1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 i="1" dirty="0">
                          <a:effectLst/>
                        </a:rPr>
                        <a:t>170,700.0</a:t>
                      </a:r>
                      <a:endParaRPr lang="en-US" sz="1200" b="1" i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9489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4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 i="1" dirty="0">
                          <a:effectLst/>
                        </a:rPr>
                        <a:t>MISCELLANEOUS FOR THE SEWAGE NETWORK</a:t>
                      </a:r>
                      <a:endParaRPr lang="en-US" sz="1200" b="1" i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 i="1" dirty="0" smtClean="0">
                          <a:effectLst/>
                        </a:rPr>
                        <a:t>7,400.0</a:t>
                      </a:r>
                      <a:endParaRPr lang="en-US" sz="1200" b="1" i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409690"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i="1" dirty="0" smtClean="0">
                          <a:effectLst/>
                        </a:rPr>
                        <a:t>Total </a:t>
                      </a:r>
                      <a:r>
                        <a:rPr lang="en-US" sz="2000" b="1" i="1" dirty="0">
                          <a:effectLst/>
                        </a:rPr>
                        <a:t>cost of project</a:t>
                      </a:r>
                      <a:endParaRPr lang="en-US" sz="2000" b="1" i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i="1" dirty="0" smtClean="0">
                          <a:effectLst/>
                        </a:rPr>
                        <a:t>1,027,857.6 </a:t>
                      </a:r>
                      <a:r>
                        <a:rPr lang="en-US" sz="1800" b="1" i="1" dirty="0">
                          <a:effectLst/>
                        </a:rPr>
                        <a:t>$</a:t>
                      </a:r>
                      <a:endParaRPr lang="en-US" sz="1800" b="1" i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7485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1008112"/>
          </a:xfrm>
        </p:spPr>
        <p:txBody>
          <a:bodyPr/>
          <a:lstStyle/>
          <a:p>
            <a:pPr algn="ctr"/>
            <a:r>
              <a:rPr lang="en-US" b="1" i="1" dirty="0">
                <a:solidFill>
                  <a:srgbClr val="002060"/>
                </a:solidFill>
              </a:rPr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we recommend </a:t>
            </a:r>
            <a:r>
              <a:rPr lang="en-US" dirty="0" smtClean="0">
                <a:solidFill>
                  <a:schemeClr val="tx1"/>
                </a:solidFill>
              </a:rPr>
              <a:t>constructing </a:t>
            </a:r>
            <a:r>
              <a:rPr lang="en-US" dirty="0">
                <a:solidFill>
                  <a:schemeClr val="tx1"/>
                </a:solidFill>
              </a:rPr>
              <a:t>a </a:t>
            </a:r>
            <a:r>
              <a:rPr lang="en-US" dirty="0" smtClean="0">
                <a:solidFill>
                  <a:schemeClr val="tx1"/>
                </a:solidFill>
              </a:rPr>
              <a:t>sewer network because </a:t>
            </a:r>
            <a:r>
              <a:rPr lang="en-US" dirty="0">
                <a:solidFill>
                  <a:schemeClr val="tx1"/>
                </a:solidFill>
              </a:rPr>
              <a:t>the people will be very pleased and most of their problems will be removed. </a:t>
            </a:r>
            <a:endParaRPr lang="en-US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90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All constraints are achieved and there are no any problems in the model, and all the results are in the ranges as specifications and criteria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en-US" sz="900" dirty="0" smtClean="0">
                <a:solidFill>
                  <a:schemeClr val="tx1"/>
                </a:solidFill>
              </a:rPr>
              <a:t> </a:t>
            </a:r>
          </a:p>
          <a:p>
            <a:pPr>
              <a:buFont typeface="Wingdings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The cost of the network is very common for this type of projects over this area which is equal to 1,027,857.6 $ (U.S. dollar).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9219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556792"/>
            <a:ext cx="8686800" cy="3672408"/>
          </a:xfrm>
        </p:spPr>
        <p:txBody>
          <a:bodyPr>
            <a:normAutofit/>
          </a:bodyPr>
          <a:lstStyle/>
          <a:p>
            <a:pPr algn="ctr"/>
            <a:r>
              <a:rPr lang="en-US" sz="10000" b="1" i="1" dirty="0" smtClean="0">
                <a:solidFill>
                  <a:srgbClr val="FF0000"/>
                </a:solidFill>
                <a:latin typeface="RomanT" panose="00000400000000000000" pitchFamily="2" charset="0"/>
                <a:cs typeface="RomanT" panose="00000400000000000000" pitchFamily="2" charset="0"/>
              </a:rPr>
              <a:t>Thank You</a:t>
            </a:r>
            <a:endParaRPr lang="en-US" sz="10000" b="1" i="1" dirty="0">
              <a:solidFill>
                <a:srgbClr val="FF0000"/>
              </a:solidFill>
              <a:latin typeface="RomanT" panose="00000400000000000000" pitchFamily="2" charset="0"/>
              <a:cs typeface="RomanT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133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i="1" dirty="0" smtClean="0">
                <a:solidFill>
                  <a:srgbClr val="002060"/>
                </a:solidFill>
              </a:rPr>
              <a:t>Outline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Objectives and significance of the project,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Study area,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Methodology,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Modeling, and design,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Results, Conclusions, And,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Recommendations.</a:t>
            </a: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223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i="1" dirty="0" smtClean="0">
                <a:solidFill>
                  <a:srgbClr val="002060"/>
                </a:solidFill>
              </a:rPr>
              <a:t>Objectives</a:t>
            </a:r>
            <a:r>
              <a:rPr lang="en-US" dirty="0" smtClean="0">
                <a:solidFill>
                  <a:srgbClr val="002060"/>
                </a:solidFill>
              </a:rPr>
              <a:t/>
            </a:r>
            <a:br>
              <a:rPr lang="en-US" dirty="0" smtClean="0">
                <a:solidFill>
                  <a:srgbClr val="002060"/>
                </a:solidFill>
              </a:rPr>
            </a:b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>
                <a:solidFill>
                  <a:schemeClr val="tx1"/>
                </a:solidFill>
              </a:rPr>
              <a:t>The main objectives of this project are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lvl="0">
              <a:buFont typeface="Wingdings" pitchFamily="2" charset="2"/>
              <a:buChar char="ü"/>
            </a:pPr>
            <a:r>
              <a:rPr lang="en-US" dirty="0">
                <a:solidFill>
                  <a:schemeClr val="tx1"/>
                </a:solidFill>
              </a:rPr>
              <a:t>To hydraulically design a wastewater collection system for Tell Village Area using </a:t>
            </a:r>
            <a:r>
              <a:rPr lang="en-US" dirty="0" err="1">
                <a:solidFill>
                  <a:schemeClr val="tx1"/>
                </a:solidFill>
              </a:rPr>
              <a:t>SewarCAD</a:t>
            </a:r>
            <a:r>
              <a:rPr lang="en-US" dirty="0">
                <a:solidFill>
                  <a:schemeClr val="tx1"/>
                </a:solidFill>
              </a:rPr>
              <a:t> program. </a:t>
            </a:r>
            <a:endParaRPr lang="en-US" dirty="0" smtClean="0">
              <a:solidFill>
                <a:schemeClr val="tx1"/>
              </a:solidFill>
            </a:endParaRPr>
          </a:p>
          <a:p>
            <a:pPr marL="0" lv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n-US" dirty="0">
                <a:solidFill>
                  <a:schemeClr val="tx1"/>
                </a:solidFill>
              </a:rPr>
              <a:t>To estimate the potential cost of this network.</a:t>
            </a:r>
          </a:p>
        </p:txBody>
      </p:sp>
    </p:spTree>
    <p:extLst>
      <p:ext uri="{BB962C8B-B14F-4D97-AF65-F5344CB8AC3E}">
        <p14:creationId xmlns:p14="http://schemas.microsoft.com/office/powerpoint/2010/main" val="2397537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04664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i="1" dirty="0" smtClean="0">
                <a:solidFill>
                  <a:srgbClr val="002060"/>
                </a:solidFill>
              </a:rPr>
              <a:t>Significance of the work</a:t>
            </a:r>
            <a:r>
              <a:rPr lang="en-US" dirty="0" smtClean="0">
                <a:solidFill>
                  <a:srgbClr val="002060"/>
                </a:solidFill>
              </a:rPr>
              <a:t/>
            </a:r>
            <a:br>
              <a:rPr lang="en-US" dirty="0" smtClean="0">
                <a:solidFill>
                  <a:srgbClr val="002060"/>
                </a:solidFill>
              </a:rPr>
            </a:b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800" y="1278753"/>
            <a:ext cx="7200800" cy="5143139"/>
          </a:xfrm>
        </p:spPr>
      </p:pic>
    </p:spTree>
    <p:extLst>
      <p:ext uri="{BB962C8B-B14F-4D97-AF65-F5344CB8AC3E}">
        <p14:creationId xmlns:p14="http://schemas.microsoft.com/office/powerpoint/2010/main" val="2360344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34228" y="764704"/>
            <a:ext cx="8686800" cy="62217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i="1" dirty="0" smtClean="0">
                <a:solidFill>
                  <a:srgbClr val="002060"/>
                </a:solidFill>
              </a:rPr>
              <a:t>Approach</a:t>
            </a:r>
            <a:r>
              <a:rPr lang="en-US" dirty="0">
                <a:solidFill>
                  <a:srgbClr val="002060"/>
                </a:solidFill>
              </a:rPr>
              <a:t/>
            </a:r>
            <a:br>
              <a:rPr lang="en-US" dirty="0">
                <a:solidFill>
                  <a:srgbClr val="002060"/>
                </a:solidFill>
              </a:rPr>
            </a:br>
            <a:r>
              <a:rPr lang="en-US" dirty="0">
                <a:solidFill>
                  <a:srgbClr val="002060"/>
                </a:solidFill>
                <a:effectLst/>
              </a:rPr>
              <a:t/>
            </a:r>
            <a:br>
              <a:rPr lang="en-US" dirty="0">
                <a:solidFill>
                  <a:srgbClr val="002060"/>
                </a:solidFill>
                <a:effectLst/>
              </a:rPr>
            </a:b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1857" y="2708920"/>
            <a:ext cx="8686800" cy="45259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tx1"/>
                </a:solidFill>
              </a:rPr>
              <a:t>To design Sewer Collection Network.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dirty="0" smtClean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tx1"/>
                </a:solidFill>
              </a:rPr>
              <a:t>Use </a:t>
            </a:r>
            <a:r>
              <a:rPr lang="en-US" dirty="0" err="1" smtClean="0">
                <a:solidFill>
                  <a:schemeClr val="tx1"/>
                </a:solidFill>
              </a:rPr>
              <a:t>SewerCAD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software to </a:t>
            </a:r>
            <a:r>
              <a:rPr lang="en-US" dirty="0" smtClean="0">
                <a:solidFill>
                  <a:schemeClr val="tx1"/>
                </a:solidFill>
              </a:rPr>
              <a:t>design </a:t>
            </a:r>
            <a:r>
              <a:rPr lang="en-US" dirty="0">
                <a:solidFill>
                  <a:schemeClr val="tx1"/>
                </a:solidFill>
              </a:rPr>
              <a:t>the network.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723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80691"/>
            <a:ext cx="7467600" cy="736104"/>
          </a:xfrm>
        </p:spPr>
        <p:txBody>
          <a:bodyPr>
            <a:normAutofit/>
          </a:bodyPr>
          <a:lstStyle/>
          <a:p>
            <a:pPr algn="ctr"/>
            <a:r>
              <a:rPr lang="en-US" b="1" i="1" dirty="0" smtClean="0">
                <a:solidFill>
                  <a:srgbClr val="002060"/>
                </a:solidFill>
              </a:rPr>
              <a:t>Study area</a:t>
            </a:r>
            <a:endParaRPr lang="en-US" b="1" i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1340768"/>
            <a:ext cx="889248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Tell village.</a:t>
            </a:r>
            <a:endParaRPr lang="en-US" sz="3200" dirty="0"/>
          </a:p>
          <a:p>
            <a:endParaRPr lang="en-US" sz="2400" dirty="0"/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988715"/>
            <a:ext cx="5292080" cy="4286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817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b="1" i="1" dirty="0">
                <a:solidFill>
                  <a:srgbClr val="002060"/>
                </a:solidFill>
              </a:rPr>
              <a:t>Location</a:t>
            </a:r>
            <a:r>
              <a:rPr lang="en-US" b="1" dirty="0" smtClean="0">
                <a:solidFill>
                  <a:srgbClr val="002060"/>
                </a:solidFill>
                <a:effectLst/>
              </a:rPr>
              <a:t> 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295399"/>
            <a:ext cx="4165244" cy="2565649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295399"/>
            <a:ext cx="3887886" cy="256564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86" y="4005064"/>
            <a:ext cx="4163958" cy="26642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5658" y="4017317"/>
            <a:ext cx="3866276" cy="2652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10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b="1" i="1" dirty="0">
                <a:solidFill>
                  <a:srgbClr val="002060"/>
                </a:solidFill>
              </a:rPr>
              <a:t>Topography</a:t>
            </a:r>
            <a:r>
              <a:rPr lang="en-US" b="1" dirty="0" smtClean="0">
                <a:solidFill>
                  <a:srgbClr val="002060"/>
                </a:solidFill>
                <a:effectLst/>
              </a:rPr>
              <a:t> 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i="1" dirty="0" smtClean="0">
                <a:solidFill>
                  <a:schemeClr val="tx1"/>
                </a:solidFill>
              </a:rPr>
              <a:t>Maximum elevation = 750m.</a:t>
            </a:r>
          </a:p>
          <a:p>
            <a:pPr marL="0" indent="0" algn="ctr">
              <a:buNone/>
            </a:pPr>
            <a:r>
              <a:rPr lang="en-US" i="1" dirty="0" smtClean="0">
                <a:solidFill>
                  <a:schemeClr val="tx1"/>
                </a:solidFill>
              </a:rPr>
              <a:t>Average elevation = 615m.</a:t>
            </a:r>
          </a:p>
          <a:p>
            <a:pPr marL="0" indent="0" algn="ctr">
              <a:buNone/>
            </a:pPr>
            <a:r>
              <a:rPr lang="en-US" i="1" dirty="0" smtClean="0">
                <a:solidFill>
                  <a:schemeClr val="tx1"/>
                </a:solidFill>
              </a:rPr>
              <a:t>Minimum elevation = 442</a:t>
            </a:r>
            <a:r>
              <a:rPr lang="en-US" dirty="0" smtClean="0"/>
              <a:t> </a:t>
            </a:r>
            <a:r>
              <a:rPr lang="en-US" i="1" dirty="0" smtClean="0">
                <a:solidFill>
                  <a:schemeClr val="tx1"/>
                </a:solidFill>
              </a:rPr>
              <a:t>m</a:t>
            </a:r>
            <a:r>
              <a:rPr lang="en-US" i="1" dirty="0" smtClean="0"/>
              <a:t>.</a:t>
            </a:r>
            <a:endParaRPr lang="en-US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377939"/>
            <a:ext cx="3816424" cy="29609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680" y="3438361"/>
            <a:ext cx="3740224" cy="2900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426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1556</TotalTime>
  <Words>478</Words>
  <Application>Microsoft Office PowerPoint</Application>
  <PresentationFormat>On-screen Show (4:3)</PresentationFormat>
  <Paragraphs>148</Paragraphs>
  <Slides>29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Trek</vt:lpstr>
      <vt:lpstr>Design of A Sewer Network For Tell Village (Sewer collection network)</vt:lpstr>
      <vt:lpstr>Tell Village </vt:lpstr>
      <vt:lpstr>Outline </vt:lpstr>
      <vt:lpstr>Objectives </vt:lpstr>
      <vt:lpstr>Significance of the work </vt:lpstr>
      <vt:lpstr>Approach  </vt:lpstr>
      <vt:lpstr>Study area</vt:lpstr>
      <vt:lpstr>Location  </vt:lpstr>
      <vt:lpstr>Topography  </vt:lpstr>
      <vt:lpstr>Area and land use </vt:lpstr>
      <vt:lpstr>water resources  </vt:lpstr>
      <vt:lpstr>Sewage Sources </vt:lpstr>
      <vt:lpstr>Other things </vt:lpstr>
      <vt:lpstr>Methodology</vt:lpstr>
      <vt:lpstr>Selection of the study area </vt:lpstr>
      <vt:lpstr>Data collection</vt:lpstr>
      <vt:lpstr>Data analysis</vt:lpstr>
      <vt:lpstr> </vt:lpstr>
      <vt:lpstr>sewer Collection network </vt:lpstr>
      <vt:lpstr>Related hydraulic concepts </vt:lpstr>
      <vt:lpstr> </vt:lpstr>
      <vt:lpstr>design the Network </vt:lpstr>
      <vt:lpstr>Layout the network</vt:lpstr>
      <vt:lpstr>Layout the network</vt:lpstr>
      <vt:lpstr>Layout the network</vt:lpstr>
      <vt:lpstr>Layout the network</vt:lpstr>
      <vt:lpstr>Quantities and Costs </vt:lpstr>
      <vt:lpstr>Conclusion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Of Water Distribution Network For Asira Al-Shmaliya</dc:title>
  <dc:creator>mohammed swalha</dc:creator>
  <cp:lastModifiedBy>admin</cp:lastModifiedBy>
  <cp:revision>83</cp:revision>
  <dcterms:created xsi:type="dcterms:W3CDTF">2014-12-19T13:23:29Z</dcterms:created>
  <dcterms:modified xsi:type="dcterms:W3CDTF">2015-11-28T21:32:37Z</dcterms:modified>
</cp:coreProperties>
</file>