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22" r:id="rId2"/>
  </p:sldMasterIdLst>
  <p:notesMasterIdLst>
    <p:notesMasterId r:id="rId51"/>
  </p:notesMasterIdLst>
  <p:sldIdLst>
    <p:sldId id="289" r:id="rId3"/>
    <p:sldId id="258" r:id="rId4"/>
    <p:sldId id="325" r:id="rId5"/>
    <p:sldId id="326" r:id="rId6"/>
    <p:sldId id="261" r:id="rId7"/>
    <p:sldId id="292" r:id="rId8"/>
    <p:sldId id="285" r:id="rId9"/>
    <p:sldId id="262" r:id="rId10"/>
    <p:sldId id="288" r:id="rId11"/>
    <p:sldId id="264" r:id="rId12"/>
    <p:sldId id="269" r:id="rId13"/>
    <p:sldId id="272" r:id="rId14"/>
    <p:sldId id="270" r:id="rId15"/>
    <p:sldId id="271" r:id="rId16"/>
    <p:sldId id="274" r:id="rId17"/>
    <p:sldId id="299" r:id="rId18"/>
    <p:sldId id="297" r:id="rId19"/>
    <p:sldId id="284" r:id="rId20"/>
    <p:sldId id="293" r:id="rId21"/>
    <p:sldId id="294" r:id="rId22"/>
    <p:sldId id="322" r:id="rId23"/>
    <p:sldId id="323" r:id="rId24"/>
    <p:sldId id="324" r:id="rId25"/>
    <p:sldId id="295" r:id="rId26"/>
    <p:sldId id="311" r:id="rId27"/>
    <p:sldId id="312" r:id="rId28"/>
    <p:sldId id="313" r:id="rId29"/>
    <p:sldId id="314" r:id="rId30"/>
    <p:sldId id="315" r:id="rId31"/>
    <p:sldId id="298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7" r:id="rId44"/>
    <p:sldId id="318" r:id="rId45"/>
    <p:sldId id="319" r:id="rId46"/>
    <p:sldId id="320" r:id="rId47"/>
    <p:sldId id="321" r:id="rId48"/>
    <p:sldId id="286" r:id="rId49"/>
    <p:sldId id="290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B37F"/>
    <a:srgbClr val="4D4D4D"/>
    <a:srgbClr val="E65027"/>
    <a:srgbClr val="FF910A"/>
    <a:srgbClr val="4C8E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\Desktop\Book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\Desktop\Book1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Book3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OUTPUT.xlsx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OUTPU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Book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S\Downloads\Book1%20(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S\Downloads\Book1%20(2)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UTPU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Book3-1%20(Autosaved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477610319897581E-2"/>
          <c:y val="0.23029943734906763"/>
          <c:w val="0.94052238968010238"/>
          <c:h val="0.6874682575248338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25E-4D79-BCA5-7440EA4FF0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25E-4D79-BCA5-7440EA4FF01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50.9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5E-4D79-BCA5-7440EA4FF01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49.1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5E-4D79-BCA5-7440EA4FF0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[Book1.xlsx]Sheet4!$V$4,[Book1.xlsx]Sheet4!$V$5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[Book1.xlsx]Sheet4!$T$4:$T$5</c:f>
              <c:numCache>
                <c:formatCode>General</c:formatCode>
                <c:ptCount val="2"/>
                <c:pt idx="0">
                  <c:v>50.92348284960422</c:v>
                </c:pt>
                <c:pt idx="1">
                  <c:v>49.07651715039578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5E-4D79-BCA5-7440EA4FF01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Bethlehem's most preferable Radio Stations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Sheet1!$G$10:$G$12</c:f>
              <c:strCache>
                <c:ptCount val="3"/>
                <c:pt idx="0">
                  <c:v>Bethlehem 2000</c:v>
                </c:pt>
                <c:pt idx="1">
                  <c:v>Baladna</c:v>
                </c:pt>
                <c:pt idx="2">
                  <c:v>Power Al-Shababi</c:v>
                </c:pt>
              </c:strCache>
            </c:strRef>
          </c:cat>
          <c:val>
            <c:numRef>
              <c:f>Sheet1!$H$10:$H$12</c:f>
              <c:numCache>
                <c:formatCode>0%</c:formatCode>
                <c:ptCount val="3"/>
                <c:pt idx="0">
                  <c:v>0.91</c:v>
                </c:pt>
                <c:pt idx="1">
                  <c:v>0.5</c:v>
                </c:pt>
                <c:pt idx="2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10-4D46-BABE-012A72516A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70176"/>
        <c:axId val="121171968"/>
      </c:barChart>
      <c:catAx>
        <c:axId val="12117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71968"/>
        <c:crosses val="autoZero"/>
        <c:auto val="1"/>
        <c:lblAlgn val="ctr"/>
        <c:lblOffset val="100"/>
        <c:noMultiLvlLbl val="0"/>
      </c:catAx>
      <c:valAx>
        <c:axId val="1211719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701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Hebron's most preferable Radio</a:t>
            </a:r>
            <a:r>
              <a:rPr lang="en-US" baseline="0"/>
              <a:t> Stations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Sheet1!$J$5:$J$11</c:f>
              <c:strCache>
                <c:ptCount val="7"/>
                <c:pt idx="0">
                  <c:v>Al-Horryieh</c:v>
                </c:pt>
                <c:pt idx="1">
                  <c:v>Marah</c:v>
                </c:pt>
                <c:pt idx="2">
                  <c:v>Hebron</c:v>
                </c:pt>
                <c:pt idx="3">
                  <c:v>Al-Rabi'a</c:v>
                </c:pt>
                <c:pt idx="4">
                  <c:v>Dream</c:v>
                </c:pt>
                <c:pt idx="5">
                  <c:v>Al-Sanabel</c:v>
                </c:pt>
                <c:pt idx="6">
                  <c:v>Wattan </c:v>
                </c:pt>
              </c:strCache>
            </c:strRef>
          </c:cat>
          <c:val>
            <c:numRef>
              <c:f>Sheet1!$K$5:$K$11</c:f>
              <c:numCache>
                <c:formatCode>0%</c:formatCode>
                <c:ptCount val="7"/>
                <c:pt idx="0">
                  <c:v>0.87</c:v>
                </c:pt>
                <c:pt idx="1">
                  <c:v>0.73</c:v>
                </c:pt>
                <c:pt idx="2">
                  <c:v>0.51</c:v>
                </c:pt>
                <c:pt idx="3">
                  <c:v>0.53</c:v>
                </c:pt>
                <c:pt idx="4">
                  <c:v>0.44</c:v>
                </c:pt>
                <c:pt idx="5">
                  <c:v>0.33</c:v>
                </c:pt>
                <c:pt idx="6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C9-4769-92D6-0B48F2808B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93984"/>
        <c:axId val="121195520"/>
      </c:barChart>
      <c:catAx>
        <c:axId val="12119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95520"/>
        <c:crosses val="autoZero"/>
        <c:auto val="1"/>
        <c:lblAlgn val="ctr"/>
        <c:lblOffset val="100"/>
        <c:noMultiLvlLbl val="0"/>
      </c:catAx>
      <c:valAx>
        <c:axId val="1211955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939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What time do you most likely watch TV?</a:t>
            </a:r>
            <a:endParaRPr lang="ar-SA">
              <a:effectLst/>
            </a:endParaRPr>
          </a:p>
        </c:rich>
      </c:tx>
      <c:layout>
        <c:manualLayout>
          <c:xMode val="edge"/>
          <c:yMode val="edge"/>
          <c:x val="0.14910704381586243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[Book3.xlsx]Sheet1!$A$3</c:f>
              <c:strCache>
                <c:ptCount val="1"/>
                <c:pt idx="0">
                  <c:v>Morning</c:v>
                </c:pt>
              </c:strCache>
            </c:strRef>
          </c:tx>
          <c:invertIfNegative val="0"/>
          <c:cat>
            <c:strLit>
              <c:ptCount val="9"/>
              <c:pt idx="0">
                <c:v>Nablus</c:v>
              </c:pt>
              <c:pt idx="1">
                <c:v> </c:v>
              </c:pt>
              <c:pt idx="2">
                <c:v>Tulkarem</c:v>
              </c:pt>
              <c:pt idx="3">
                <c:v> </c:v>
              </c:pt>
              <c:pt idx="4">
                <c:v>Ramallah</c:v>
              </c:pt>
              <c:pt idx="5">
                <c:v> </c:v>
              </c:pt>
              <c:pt idx="6">
                <c:v>Bethlehem</c:v>
              </c:pt>
              <c:pt idx="7">
                <c:v> </c:v>
              </c:pt>
              <c:pt idx="8">
                <c:v>Hebron</c:v>
              </c:pt>
            </c:strLit>
          </c:cat>
          <c:val>
            <c:numRef>
              <c:f>[Book3.xlsx]Sheet1!$B$3,[Book3.xlsx]Sheet1!$D$3:$E$3,[Book3.xlsx]Sheet1!$G$3:$H$3,[Book3.xlsx]Sheet1!$J$3:$K$3,[Book3.xlsx]Sheet1!$M$3:$N$3</c:f>
              <c:numCache>
                <c:formatCode>General</c:formatCode>
                <c:ptCount val="9"/>
                <c:pt idx="0" formatCode="0.00">
                  <c:v>11.76470588235294</c:v>
                </c:pt>
                <c:pt idx="1">
                  <c:v>0</c:v>
                </c:pt>
                <c:pt idx="2" formatCode="0.00">
                  <c:v>3.5</c:v>
                </c:pt>
                <c:pt idx="3">
                  <c:v>0</c:v>
                </c:pt>
                <c:pt idx="4" formatCode="0.00">
                  <c:v>7.6</c:v>
                </c:pt>
                <c:pt idx="5">
                  <c:v>0</c:v>
                </c:pt>
                <c:pt idx="6" formatCode="0.00">
                  <c:v>9</c:v>
                </c:pt>
                <c:pt idx="7">
                  <c:v>0</c:v>
                </c:pt>
                <c:pt idx="8" formatCode="0.00">
                  <c:v>10.16949152542373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4-4C52-9D51-33545BB9E33E}"/>
            </c:ext>
          </c:extLst>
        </c:ser>
        <c:ser>
          <c:idx val="1"/>
          <c:order val="1"/>
          <c:tx>
            <c:strRef>
              <c:f>[Book3.xlsx]Sheet1!$A$4</c:f>
              <c:strCache>
                <c:ptCount val="1"/>
                <c:pt idx="0">
                  <c:v>Afternoon</c:v>
                </c:pt>
              </c:strCache>
            </c:strRef>
          </c:tx>
          <c:invertIfNegative val="0"/>
          <c:cat>
            <c:strLit>
              <c:ptCount val="9"/>
              <c:pt idx="0">
                <c:v>Nablus</c:v>
              </c:pt>
              <c:pt idx="1">
                <c:v> </c:v>
              </c:pt>
              <c:pt idx="2">
                <c:v>Tulkarem</c:v>
              </c:pt>
              <c:pt idx="3">
                <c:v> </c:v>
              </c:pt>
              <c:pt idx="4">
                <c:v>Ramallah</c:v>
              </c:pt>
              <c:pt idx="5">
                <c:v> </c:v>
              </c:pt>
              <c:pt idx="6">
                <c:v>Bethlehem</c:v>
              </c:pt>
              <c:pt idx="7">
                <c:v> </c:v>
              </c:pt>
              <c:pt idx="8">
                <c:v>Hebron</c:v>
              </c:pt>
            </c:strLit>
          </c:cat>
          <c:val>
            <c:numRef>
              <c:f>[Book3.xlsx]Sheet1!$B$4,[Book3.xlsx]Sheet1!$D$4:$E$4,[Book3.xlsx]Sheet1!$G$4:$H$4,[Book3.xlsx]Sheet1!$J$4:$K$4,[Book3.xlsx]Sheet1!$M$4:$N$4</c:f>
              <c:numCache>
                <c:formatCode>General</c:formatCode>
                <c:ptCount val="9"/>
                <c:pt idx="0" formatCode="0.00">
                  <c:v>12.941176470588237</c:v>
                </c:pt>
                <c:pt idx="1">
                  <c:v>0</c:v>
                </c:pt>
                <c:pt idx="2" formatCode="0.00">
                  <c:v>6.1</c:v>
                </c:pt>
                <c:pt idx="3">
                  <c:v>0</c:v>
                </c:pt>
                <c:pt idx="4" formatCode="0.00">
                  <c:v>9.3000000000000007</c:v>
                </c:pt>
                <c:pt idx="5">
                  <c:v>0</c:v>
                </c:pt>
                <c:pt idx="6" formatCode="0.00">
                  <c:v>17</c:v>
                </c:pt>
                <c:pt idx="7">
                  <c:v>0</c:v>
                </c:pt>
                <c:pt idx="8" formatCode="0.00">
                  <c:v>10.16949152542373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C4-4C52-9D51-33545BB9E33E}"/>
            </c:ext>
          </c:extLst>
        </c:ser>
        <c:ser>
          <c:idx val="2"/>
          <c:order val="2"/>
          <c:tx>
            <c:strRef>
              <c:f>[Book3.xlsx]Sheet1!$A$5</c:f>
              <c:strCache>
                <c:ptCount val="1"/>
                <c:pt idx="0">
                  <c:v>Evening</c:v>
                </c:pt>
              </c:strCache>
            </c:strRef>
          </c:tx>
          <c:invertIfNegative val="0"/>
          <c:cat>
            <c:strLit>
              <c:ptCount val="9"/>
              <c:pt idx="0">
                <c:v>Nablus</c:v>
              </c:pt>
              <c:pt idx="1">
                <c:v> </c:v>
              </c:pt>
              <c:pt idx="2">
                <c:v>Tulkarem</c:v>
              </c:pt>
              <c:pt idx="3">
                <c:v> </c:v>
              </c:pt>
              <c:pt idx="4">
                <c:v>Ramallah</c:v>
              </c:pt>
              <c:pt idx="5">
                <c:v> </c:v>
              </c:pt>
              <c:pt idx="6">
                <c:v>Bethlehem</c:v>
              </c:pt>
              <c:pt idx="7">
                <c:v> </c:v>
              </c:pt>
              <c:pt idx="8">
                <c:v>Hebron</c:v>
              </c:pt>
            </c:strLit>
          </c:cat>
          <c:val>
            <c:numRef>
              <c:f>[Book3.xlsx]Sheet1!$B$5,[Book3.xlsx]Sheet1!$D$5:$E$5,[Book3.xlsx]Sheet1!$G$5:$H$5,[Book3.xlsx]Sheet1!$J$5:$K$5,[Book3.xlsx]Sheet1!$M$5:$N$5</c:f>
              <c:numCache>
                <c:formatCode>General</c:formatCode>
                <c:ptCount val="9"/>
                <c:pt idx="0" formatCode="0.00">
                  <c:v>56.470588235294116</c:v>
                </c:pt>
                <c:pt idx="1">
                  <c:v>0</c:v>
                </c:pt>
                <c:pt idx="2" formatCode="0.00">
                  <c:v>55.7</c:v>
                </c:pt>
                <c:pt idx="3">
                  <c:v>0</c:v>
                </c:pt>
                <c:pt idx="4" formatCode="0.00">
                  <c:v>54.2</c:v>
                </c:pt>
                <c:pt idx="5">
                  <c:v>0</c:v>
                </c:pt>
                <c:pt idx="6" formatCode="0.00">
                  <c:v>49.7</c:v>
                </c:pt>
                <c:pt idx="7">
                  <c:v>0</c:v>
                </c:pt>
                <c:pt idx="8" formatCode="0.00">
                  <c:v>55.932203389830505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C4-4C52-9D51-33545BB9E33E}"/>
            </c:ext>
          </c:extLst>
        </c:ser>
        <c:ser>
          <c:idx val="3"/>
          <c:order val="3"/>
          <c:tx>
            <c:strRef>
              <c:f>[Book3.xlsx]Sheet1!$A$6</c:f>
              <c:strCache>
                <c:ptCount val="1"/>
                <c:pt idx="0">
                  <c:v>Night</c:v>
                </c:pt>
              </c:strCache>
            </c:strRef>
          </c:tx>
          <c:invertIfNegative val="0"/>
          <c:cat>
            <c:strLit>
              <c:ptCount val="9"/>
              <c:pt idx="0">
                <c:v>Nablus</c:v>
              </c:pt>
              <c:pt idx="1">
                <c:v> </c:v>
              </c:pt>
              <c:pt idx="2">
                <c:v>Tulkarem</c:v>
              </c:pt>
              <c:pt idx="3">
                <c:v> </c:v>
              </c:pt>
              <c:pt idx="4">
                <c:v>Ramallah</c:v>
              </c:pt>
              <c:pt idx="5">
                <c:v> </c:v>
              </c:pt>
              <c:pt idx="6">
                <c:v>Bethlehem</c:v>
              </c:pt>
              <c:pt idx="7">
                <c:v> </c:v>
              </c:pt>
              <c:pt idx="8">
                <c:v>Hebron</c:v>
              </c:pt>
            </c:strLit>
          </c:cat>
          <c:val>
            <c:numRef>
              <c:f>[Book3.xlsx]Sheet1!$B$6,[Book3.xlsx]Sheet1!$D$6:$E$6,[Book3.xlsx]Sheet1!$G$6:$H$6,[Book3.xlsx]Sheet1!$J$6:$K$6,[Book3.xlsx]Sheet1!$M$6:$N$6</c:f>
              <c:numCache>
                <c:formatCode>General</c:formatCode>
                <c:ptCount val="9"/>
                <c:pt idx="0" formatCode="0.00">
                  <c:v>44.705882352941181</c:v>
                </c:pt>
                <c:pt idx="1">
                  <c:v>0</c:v>
                </c:pt>
                <c:pt idx="2" formatCode="0.00">
                  <c:v>50</c:v>
                </c:pt>
                <c:pt idx="3">
                  <c:v>0</c:v>
                </c:pt>
                <c:pt idx="4" formatCode="0.00">
                  <c:v>56</c:v>
                </c:pt>
                <c:pt idx="5">
                  <c:v>0</c:v>
                </c:pt>
                <c:pt idx="6" formatCode="0.00">
                  <c:v>51</c:v>
                </c:pt>
                <c:pt idx="7">
                  <c:v>0</c:v>
                </c:pt>
                <c:pt idx="8" formatCode="0.00">
                  <c:v>52.542372881355938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C4-4C52-9D51-33545BB9E3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207424"/>
        <c:axId val="121213312"/>
      </c:barChart>
      <c:catAx>
        <c:axId val="121207424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crossAx val="121213312"/>
        <c:crosses val="autoZero"/>
        <c:auto val="1"/>
        <c:lblAlgn val="ctr"/>
        <c:lblOffset val="100"/>
        <c:noMultiLvlLbl val="0"/>
      </c:catAx>
      <c:valAx>
        <c:axId val="121213312"/>
        <c:scaling>
          <c:orientation val="minMax"/>
        </c:scaling>
        <c:delete val="0"/>
        <c:axPos val="r"/>
        <c:majorGridlines/>
        <c:numFmt formatCode="0.00" sourceLinked="1"/>
        <c:majorTickMark val="out"/>
        <c:minorTickMark val="none"/>
        <c:tickLblPos val="nextTo"/>
        <c:crossAx val="1212074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Tulkarem's most preferable TV Stations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Sheet1!$D$4:$D$5</c:f>
              <c:strCache>
                <c:ptCount val="2"/>
                <c:pt idx="0">
                  <c:v>Al-Fajer TV</c:v>
                </c:pt>
                <c:pt idx="1">
                  <c:v>Al-Salam</c:v>
                </c:pt>
              </c:strCache>
            </c:strRef>
          </c:cat>
          <c:val>
            <c:numRef>
              <c:f>Sheet1!$E$4:$E$5</c:f>
              <c:numCache>
                <c:formatCode>0%</c:formatCode>
                <c:ptCount val="2"/>
                <c:pt idx="0">
                  <c:v>0.83</c:v>
                </c:pt>
                <c:pt idx="1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96-46CF-ADDD-622BA64A7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753152"/>
        <c:axId val="140763136"/>
      </c:barChart>
      <c:catAx>
        <c:axId val="14075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763136"/>
        <c:crosses val="autoZero"/>
        <c:auto val="1"/>
        <c:lblAlgn val="ctr"/>
        <c:lblOffset val="100"/>
        <c:noMultiLvlLbl val="0"/>
      </c:catAx>
      <c:valAx>
        <c:axId val="14076313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7531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Nablus most referable TV Stations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Sheet1!$H$4:$H$5</c:f>
              <c:strCache>
                <c:ptCount val="2"/>
                <c:pt idx="0">
                  <c:v>Nablus TV</c:v>
                </c:pt>
                <c:pt idx="1">
                  <c:v>Gama</c:v>
                </c:pt>
              </c:strCache>
            </c:strRef>
          </c:cat>
          <c:val>
            <c:numRef>
              <c:f>Sheet1!$I$4:$I$5</c:f>
              <c:numCache>
                <c:formatCode>0%</c:formatCode>
                <c:ptCount val="2"/>
                <c:pt idx="0">
                  <c:v>0.66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AB-4BD9-856E-764BC4B8F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288384"/>
        <c:axId val="142289920"/>
      </c:barChart>
      <c:catAx>
        <c:axId val="14228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289920"/>
        <c:crosses val="autoZero"/>
        <c:auto val="1"/>
        <c:lblAlgn val="ctr"/>
        <c:lblOffset val="100"/>
        <c:noMultiLvlLbl val="0"/>
      </c:catAx>
      <c:valAx>
        <c:axId val="1422899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2883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Ramallah's most preferable TV Stations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Sheet1!$L$4:$L$6</c:f>
              <c:strCache>
                <c:ptCount val="3"/>
                <c:pt idx="0">
                  <c:v>Al-Filistenyeh</c:v>
                </c:pt>
                <c:pt idx="1">
                  <c:v>Wattan TV</c:v>
                </c:pt>
                <c:pt idx="2">
                  <c:v>Al-Quds</c:v>
                </c:pt>
              </c:strCache>
            </c:strRef>
          </c:cat>
          <c:val>
            <c:numRef>
              <c:f>Sheet1!$M$4:$M$6</c:f>
              <c:numCache>
                <c:formatCode>0%</c:formatCode>
                <c:ptCount val="3"/>
                <c:pt idx="0">
                  <c:v>0.54</c:v>
                </c:pt>
                <c:pt idx="1">
                  <c:v>0.41</c:v>
                </c:pt>
                <c:pt idx="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F2-450C-ADE2-A1D6A6DA7E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312192"/>
        <c:axId val="142313728"/>
      </c:barChart>
      <c:catAx>
        <c:axId val="14231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313728"/>
        <c:crosses val="autoZero"/>
        <c:auto val="1"/>
        <c:lblAlgn val="ctr"/>
        <c:lblOffset val="100"/>
        <c:noMultiLvlLbl val="0"/>
      </c:catAx>
      <c:valAx>
        <c:axId val="14231372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3121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Bethlehem's most referable TV Stations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Sheet1!$P$4:$P$5</c:f>
              <c:strCache>
                <c:ptCount val="2"/>
                <c:pt idx="0">
                  <c:v>Bethlehem TV</c:v>
                </c:pt>
                <c:pt idx="1">
                  <c:v>Al-Mahd </c:v>
                </c:pt>
              </c:strCache>
            </c:strRef>
          </c:cat>
          <c:val>
            <c:numRef>
              <c:f>Sheet1!$Q$4:$Q$5</c:f>
              <c:numCache>
                <c:formatCode>0%</c:formatCode>
                <c:ptCount val="2"/>
                <c:pt idx="0">
                  <c:v>0.47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4C-49D4-B385-5E2DB64B9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336000"/>
        <c:axId val="142337536"/>
      </c:barChart>
      <c:catAx>
        <c:axId val="14233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337536"/>
        <c:crosses val="autoZero"/>
        <c:auto val="1"/>
        <c:lblAlgn val="ctr"/>
        <c:lblOffset val="100"/>
        <c:noMultiLvlLbl val="0"/>
      </c:catAx>
      <c:valAx>
        <c:axId val="14233753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33600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Hebron's most preferable TV Stations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Sheet1!$T$4:$T$7</c:f>
              <c:strCache>
                <c:ptCount val="4"/>
                <c:pt idx="0">
                  <c:v>Al-Amal</c:v>
                </c:pt>
                <c:pt idx="1">
                  <c:v>Al-Nawras</c:v>
                </c:pt>
                <c:pt idx="2">
                  <c:v>Al-Majd</c:v>
                </c:pt>
                <c:pt idx="3">
                  <c:v>Al-Horryieh</c:v>
                </c:pt>
              </c:strCache>
            </c:strRef>
          </c:cat>
          <c:val>
            <c:numRef>
              <c:f>Sheet1!$U$4:$U$7</c:f>
              <c:numCache>
                <c:formatCode>0%</c:formatCode>
                <c:ptCount val="4"/>
                <c:pt idx="0">
                  <c:v>0.2</c:v>
                </c:pt>
                <c:pt idx="1">
                  <c:v>0.26</c:v>
                </c:pt>
                <c:pt idx="2">
                  <c:v>0.14000000000000001</c:v>
                </c:pt>
                <c:pt idx="3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DD-4E23-BD14-54FEB34860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371840"/>
        <c:axId val="142861056"/>
      </c:barChart>
      <c:catAx>
        <c:axId val="142371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861056"/>
        <c:crosses val="autoZero"/>
        <c:auto val="1"/>
        <c:lblAlgn val="ctr"/>
        <c:lblOffset val="100"/>
        <c:noMultiLvlLbl val="0"/>
      </c:catAx>
      <c:valAx>
        <c:axId val="14286105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3718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Most popular Newspapers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Sheet7!$E$10:$E$13</c:f>
              <c:strCache>
                <c:ptCount val="4"/>
                <c:pt idx="0">
                  <c:v>Al-Quds </c:v>
                </c:pt>
                <c:pt idx="1">
                  <c:v>Al-Hayah </c:v>
                </c:pt>
                <c:pt idx="2">
                  <c:v>Al-Ayyam</c:v>
                </c:pt>
                <c:pt idx="3">
                  <c:v>Al-Waseet</c:v>
                </c:pt>
              </c:strCache>
            </c:strRef>
          </c:cat>
          <c:val>
            <c:numRef>
              <c:f>Sheet7!$F$10:$F$13</c:f>
              <c:numCache>
                <c:formatCode>0%</c:formatCode>
                <c:ptCount val="4"/>
                <c:pt idx="0">
                  <c:v>0.76</c:v>
                </c:pt>
                <c:pt idx="1">
                  <c:v>0.53</c:v>
                </c:pt>
                <c:pt idx="2">
                  <c:v>0.28999999999999998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34-4A2B-8DDC-560859007D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231424"/>
        <c:axId val="144249600"/>
      </c:barChart>
      <c:catAx>
        <c:axId val="14423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249600"/>
        <c:crosses val="autoZero"/>
        <c:auto val="1"/>
        <c:lblAlgn val="ctr"/>
        <c:lblOffset val="100"/>
        <c:noMultiLvlLbl val="0"/>
      </c:catAx>
      <c:valAx>
        <c:axId val="14424960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2314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Do billboards attract your attention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[OUTPUT.xlsx]Sheet7!$N$7:$N$10</c:f>
              <c:strCache>
                <c:ptCount val="1"/>
                <c:pt idx="0">
                  <c:v>Always  Sometimes Rarely  Never 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[OUTPUT.xlsx]Sheet7!$N$7:$N$10</c:f>
              <c:strCache>
                <c:ptCount val="4"/>
                <c:pt idx="0">
                  <c:v>Always </c:v>
                </c:pt>
                <c:pt idx="1">
                  <c:v>Sometimes</c:v>
                </c:pt>
                <c:pt idx="2">
                  <c:v>Rarely </c:v>
                </c:pt>
                <c:pt idx="3">
                  <c:v>Never </c:v>
                </c:pt>
              </c:strCache>
            </c:strRef>
          </c:cat>
          <c:val>
            <c:numRef>
              <c:f>[OUTPUT.xlsx]Sheet7!$M$7:$M$10</c:f>
              <c:numCache>
                <c:formatCode>0.00%</c:formatCode>
                <c:ptCount val="4"/>
                <c:pt idx="0">
                  <c:v>0.157</c:v>
                </c:pt>
                <c:pt idx="1">
                  <c:v>0.61699999999999999</c:v>
                </c:pt>
                <c:pt idx="2" formatCode="0%">
                  <c:v>0.22</c:v>
                </c:pt>
                <c:pt idx="3">
                  <c:v>6.0000000000000001E-3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C6-4F6A-BEF3-028385CD57A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60"/>
      </c:pieChart>
    </c:plotArea>
    <c:legend>
      <c:legendPos val="l"/>
      <c:overlay val="0"/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4962019562766"/>
          <c:y val="0.18597664754597201"/>
          <c:w val="0.75110812720951503"/>
          <c:h val="0.8333945536228831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E318-4339-8322-CAACF5EA46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318-4339-8322-CAACF5EA46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E318-4339-8322-CAACF5EA46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318-4339-8322-CAACF5EA46C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77BCF30E-14F1-4E15-AD2F-B9DB73946474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E318-4339-8322-CAACF5EA46C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B7A5845E-5AD3-478B-B731-CB3AD4A752A7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318-4339-8322-CAACF5EA46C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36A4660D-EB2B-44B3-A45E-CB51177BF007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E318-4339-8322-CAACF5EA46C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42099E89-0F79-49C8-BC53-4FBEF3F3CF4D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318-4339-8322-CAACF5EA46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[Book1.xlsx]Sheet4!$R$25:$R$28</c:f>
              <c:strCache>
                <c:ptCount val="4"/>
                <c:pt idx="0">
                  <c:v>18 - 29</c:v>
                </c:pt>
                <c:pt idx="1">
                  <c:v>30 - 40</c:v>
                </c:pt>
                <c:pt idx="2">
                  <c:v>40 - 56</c:v>
                </c:pt>
                <c:pt idx="3">
                  <c:v>56 + </c:v>
                </c:pt>
              </c:strCache>
            </c:strRef>
          </c:cat>
          <c:val>
            <c:numRef>
              <c:f>[Book1.xlsx]Sheet4!$P$4:$P$7</c:f>
              <c:numCache>
                <c:formatCode>General</c:formatCode>
                <c:ptCount val="4"/>
                <c:pt idx="0">
                  <c:v>36.41160949868074</c:v>
                </c:pt>
                <c:pt idx="1">
                  <c:v>26.912928759894459</c:v>
                </c:pt>
                <c:pt idx="2">
                  <c:v>22.163588390501317</c:v>
                </c:pt>
                <c:pt idx="3">
                  <c:v>14.511873350923482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18-4339-8322-CAACF5EA46C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856059230037338"/>
          <c:y val="0.34532588173152767"/>
          <c:w val="0.44582231607130296"/>
          <c:h val="0.4128318973599943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DD3-44F1-BA20-2DB36D818D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DD3-44F1-BA20-2DB36D818D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DD3-44F1-BA20-2DB36D818D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DD3-44F1-BA20-2DB36D818D1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ADD3-44F1-BA20-2DB36D818D1F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ADD3-44F1-BA20-2DB36D818D1F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ADD3-44F1-BA20-2DB36D818D1F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ADD3-44F1-BA20-2DB36D818D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'[Book1 (2).xlsx]Sheet4'!$N$4:$N$7</c:f>
              <c:strCache>
                <c:ptCount val="4"/>
                <c:pt idx="0">
                  <c:v>Uneducated</c:v>
                </c:pt>
                <c:pt idx="1">
                  <c:v>Diploma</c:v>
                </c:pt>
                <c:pt idx="2">
                  <c:v>Bachelor</c:v>
                </c:pt>
                <c:pt idx="3">
                  <c:v>Master +</c:v>
                </c:pt>
              </c:strCache>
            </c:strRef>
          </c:cat>
          <c:val>
            <c:numRef>
              <c:f>'[Book1 (2).xlsx]Sheet4'!$L$4:$L$7</c:f>
              <c:numCache>
                <c:formatCode>General</c:formatCode>
                <c:ptCount val="4"/>
                <c:pt idx="0">
                  <c:v>15.03957783641161</c:v>
                </c:pt>
                <c:pt idx="1">
                  <c:v>3.6939313984168867</c:v>
                </c:pt>
                <c:pt idx="2">
                  <c:v>74.670184696569919</c:v>
                </c:pt>
                <c:pt idx="3">
                  <c:v>6.5963060686015833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D3-44F1-BA20-2DB36D818D1F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056198483664119"/>
          <c:y val="0.23614649434643453"/>
          <c:w val="0.40282473165430593"/>
          <c:h val="0.7019688361739592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965-43DC-A145-325A91E386E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965-43DC-A145-325A91E386E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965-43DC-A145-325A91E386E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965-43DC-A145-325A91E386E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965-43DC-A145-325A91E386E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3965-43DC-A145-325A91E386E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3965-43DC-A145-325A91E386EA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3965-43DC-A145-325A91E386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'[Book1 (2).xlsx]Sheet4'!$J$4:$J$7</c:f>
              <c:strCache>
                <c:ptCount val="4"/>
                <c:pt idx="0">
                  <c:v>&gt; 1000</c:v>
                </c:pt>
                <c:pt idx="1">
                  <c:v>1000 - 3000</c:v>
                </c:pt>
                <c:pt idx="2">
                  <c:v>3000 - 5000</c:v>
                </c:pt>
                <c:pt idx="3">
                  <c:v>5000 +</c:v>
                </c:pt>
              </c:strCache>
            </c:strRef>
          </c:cat>
          <c:val>
            <c:numRef>
              <c:f>'[Book1 (2).xlsx]Sheet4'!$H$4:$H$7</c:f>
              <c:numCache>
                <c:formatCode>General</c:formatCode>
                <c:ptCount val="4"/>
                <c:pt idx="0">
                  <c:v>29.287598944591029</c:v>
                </c:pt>
                <c:pt idx="1">
                  <c:v>32.717678100263853</c:v>
                </c:pt>
                <c:pt idx="2">
                  <c:v>25.065963060686016</c:v>
                </c:pt>
                <c:pt idx="3">
                  <c:v>12.928759894459104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965-43DC-A145-325A91E386EA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Preferable Media Option</a:t>
            </a:r>
            <a:endParaRPr lang="ar-SA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Sheet5!$A$2</c:f>
              <c:strCache>
                <c:ptCount val="1"/>
                <c:pt idx="0">
                  <c:v>Newspaper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(Sheet5!$A$1,Sheet5!$C$1,Sheet5!$D$1,Sheet5!$F$1,Sheet5!$G$1,Sheet5!$I$1,Sheet5!$J$1,Sheet5!$L$1,Sheet5!$M$1)</c:f>
              <c:strCache>
                <c:ptCount val="5"/>
                <c:pt idx="0">
                  <c:v>Tulkarem</c:v>
                </c:pt>
                <c:pt idx="1">
                  <c:v>Ramallah</c:v>
                </c:pt>
                <c:pt idx="2">
                  <c:v>Nablus</c:v>
                </c:pt>
                <c:pt idx="3">
                  <c:v>Bethlehem</c:v>
                </c:pt>
                <c:pt idx="4">
                  <c:v>Hebron</c:v>
                </c:pt>
              </c:strCache>
              <c:extLst/>
            </c:strRef>
          </c:cat>
          <c:val>
            <c:numRef>
              <c:f>(Sheet5!$B$2,Sheet5!$D$2:$E$2,Sheet5!$G$2:$H$2,Sheet5!$J$2:$K$2,Sheet5!$M$2:$N$2)</c:f>
              <c:numCache>
                <c:formatCode>0%</c:formatCode>
                <c:ptCount val="5"/>
                <c:pt idx="0">
                  <c:v>0.09</c:v>
                </c:pt>
                <c:pt idx="1">
                  <c:v>0.1</c:v>
                </c:pt>
                <c:pt idx="2">
                  <c:v>0.06</c:v>
                </c:pt>
                <c:pt idx="3">
                  <c:v>0.14000000000000001</c:v>
                </c:pt>
                <c:pt idx="4">
                  <c:v>0.12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D446-44F3-AFF4-B5C1179327E5}"/>
            </c:ext>
          </c:extLst>
        </c:ser>
        <c:ser>
          <c:idx val="1"/>
          <c:order val="1"/>
          <c:tx>
            <c:strRef>
              <c:f>Sheet5!$A$3</c:f>
              <c:strCache>
                <c:ptCount val="1"/>
                <c:pt idx="0">
                  <c:v>internet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(Sheet5!$A$1,Sheet5!$C$1,Sheet5!$D$1,Sheet5!$F$1,Sheet5!$G$1,Sheet5!$I$1,Sheet5!$J$1,Sheet5!$L$1,Sheet5!$M$1)</c:f>
              <c:strCache>
                <c:ptCount val="5"/>
                <c:pt idx="0">
                  <c:v>Tulkarem</c:v>
                </c:pt>
                <c:pt idx="1">
                  <c:v>Ramallah</c:v>
                </c:pt>
                <c:pt idx="2">
                  <c:v>Nablus</c:v>
                </c:pt>
                <c:pt idx="3">
                  <c:v>Bethlehem</c:v>
                </c:pt>
                <c:pt idx="4">
                  <c:v>Hebron</c:v>
                </c:pt>
              </c:strCache>
              <c:extLst/>
            </c:strRef>
          </c:cat>
          <c:val>
            <c:numRef>
              <c:f>(Sheet5!$B$3,Sheet5!$D$3:$E$3,Sheet5!$G$3:$H$3,Sheet5!$J$3:$K$3,Sheet5!$M$3:$N$3)</c:f>
              <c:numCache>
                <c:formatCode>0%</c:formatCode>
                <c:ptCount val="5"/>
                <c:pt idx="0">
                  <c:v>0.87</c:v>
                </c:pt>
                <c:pt idx="1">
                  <c:v>0.89</c:v>
                </c:pt>
                <c:pt idx="2">
                  <c:v>0.89</c:v>
                </c:pt>
                <c:pt idx="3">
                  <c:v>0.9</c:v>
                </c:pt>
                <c:pt idx="4">
                  <c:v>0.87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D446-44F3-AFF4-B5C1179327E5}"/>
            </c:ext>
          </c:extLst>
        </c:ser>
        <c:ser>
          <c:idx val="2"/>
          <c:order val="2"/>
          <c:tx>
            <c:strRef>
              <c:f>Sheet5!$A$4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(Sheet5!$A$1,Sheet5!$C$1,Sheet5!$D$1,Sheet5!$F$1,Sheet5!$G$1,Sheet5!$I$1,Sheet5!$J$1,Sheet5!$L$1,Sheet5!$M$1)</c:f>
              <c:strCache>
                <c:ptCount val="5"/>
                <c:pt idx="0">
                  <c:v>Tulkarem</c:v>
                </c:pt>
                <c:pt idx="1">
                  <c:v>Ramallah</c:v>
                </c:pt>
                <c:pt idx="2">
                  <c:v>Nablus</c:v>
                </c:pt>
                <c:pt idx="3">
                  <c:v>Bethlehem</c:v>
                </c:pt>
                <c:pt idx="4">
                  <c:v>Hebron</c:v>
                </c:pt>
              </c:strCache>
              <c:extLst/>
            </c:strRef>
          </c:cat>
          <c:val>
            <c:numRef>
              <c:f>(Sheet5!$B$4,Sheet5!$D$4:$E$4,Sheet5!$G$4:$H$4,Sheet5!$J$4:$K$4,Sheet5!$M$4:$N$4)</c:f>
              <c:numCache>
                <c:formatCode>0%</c:formatCode>
                <c:ptCount val="5"/>
                <c:pt idx="0">
                  <c:v>0.23</c:v>
                </c:pt>
                <c:pt idx="1">
                  <c:v>0.19</c:v>
                </c:pt>
                <c:pt idx="2">
                  <c:v>0.3</c:v>
                </c:pt>
                <c:pt idx="3">
                  <c:v>0.13</c:v>
                </c:pt>
                <c:pt idx="4">
                  <c:v>0.16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D446-44F3-AFF4-B5C1179327E5}"/>
            </c:ext>
          </c:extLst>
        </c:ser>
        <c:ser>
          <c:idx val="3"/>
          <c:order val="3"/>
          <c:tx>
            <c:strRef>
              <c:f>Sheet5!$A$5</c:f>
              <c:strCache>
                <c:ptCount val="1"/>
                <c:pt idx="0">
                  <c:v>Radio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(Sheet5!$A$1,Sheet5!$C$1,Sheet5!$D$1,Sheet5!$F$1,Sheet5!$G$1,Sheet5!$I$1,Sheet5!$J$1,Sheet5!$L$1,Sheet5!$M$1)</c:f>
              <c:strCache>
                <c:ptCount val="5"/>
                <c:pt idx="0">
                  <c:v>Tulkarem</c:v>
                </c:pt>
                <c:pt idx="1">
                  <c:v>Ramallah</c:v>
                </c:pt>
                <c:pt idx="2">
                  <c:v>Nablus</c:v>
                </c:pt>
                <c:pt idx="3">
                  <c:v>Bethlehem</c:v>
                </c:pt>
                <c:pt idx="4">
                  <c:v>Hebron</c:v>
                </c:pt>
              </c:strCache>
              <c:extLst/>
            </c:strRef>
          </c:cat>
          <c:val>
            <c:numRef>
              <c:f>(Sheet5!$B$5,Sheet5!$D$5:$E$5,Sheet5!$G$5:$H$5,Sheet5!$J$5:$K$5,Sheet5!$M$5:$N$5)</c:f>
              <c:numCache>
                <c:formatCode>0%</c:formatCode>
                <c:ptCount val="5"/>
                <c:pt idx="0">
                  <c:v>0.16</c:v>
                </c:pt>
                <c:pt idx="1">
                  <c:v>0.17</c:v>
                </c:pt>
                <c:pt idx="2">
                  <c:v>0.2</c:v>
                </c:pt>
                <c:pt idx="3">
                  <c:v>0.23</c:v>
                </c:pt>
                <c:pt idx="4">
                  <c:v>0.2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D446-44F3-AFF4-B5C1179327E5}"/>
            </c:ext>
          </c:extLst>
        </c:ser>
        <c:ser>
          <c:idx val="4"/>
          <c:order val="4"/>
          <c:tx>
            <c:strRef>
              <c:f>Sheet5!$A$6</c:f>
              <c:strCache>
                <c:ptCount val="1"/>
                <c:pt idx="0">
                  <c:v>billboard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(Sheet5!$A$1,Sheet5!$C$1,Sheet5!$D$1,Sheet5!$F$1,Sheet5!$G$1,Sheet5!$I$1,Sheet5!$J$1,Sheet5!$L$1,Sheet5!$M$1)</c:f>
              <c:strCache>
                <c:ptCount val="5"/>
                <c:pt idx="0">
                  <c:v>Tulkarem</c:v>
                </c:pt>
                <c:pt idx="1">
                  <c:v>Ramallah</c:v>
                </c:pt>
                <c:pt idx="2">
                  <c:v>Nablus</c:v>
                </c:pt>
                <c:pt idx="3">
                  <c:v>Bethlehem</c:v>
                </c:pt>
                <c:pt idx="4">
                  <c:v>Hebron</c:v>
                </c:pt>
              </c:strCache>
              <c:extLst/>
            </c:strRef>
          </c:cat>
          <c:val>
            <c:numRef>
              <c:f>(Sheet5!$B$6,Sheet5!$D$6:$E$6,Sheet5!$G$6:$H$6,Sheet5!$J$6:$K$6,Sheet5!$M$6:$N$6)</c:f>
              <c:numCache>
                <c:formatCode>0%</c:formatCode>
                <c:ptCount val="5"/>
                <c:pt idx="0">
                  <c:v>0.1</c:v>
                </c:pt>
                <c:pt idx="1">
                  <c:v>0.27</c:v>
                </c:pt>
                <c:pt idx="2">
                  <c:v>0.15</c:v>
                </c:pt>
                <c:pt idx="3">
                  <c:v>0.21</c:v>
                </c:pt>
                <c:pt idx="4">
                  <c:v>0.2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D446-44F3-AFF4-B5C1179327E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8053120"/>
        <c:axId val="118054912"/>
      </c:barChart>
      <c:catAx>
        <c:axId val="118053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054912"/>
        <c:crosses val="autoZero"/>
        <c:auto val="1"/>
        <c:lblAlgn val="ctr"/>
        <c:lblOffset val="100"/>
        <c:noMultiLvlLbl val="0"/>
      </c:catAx>
      <c:valAx>
        <c:axId val="11805491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180531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What</a:t>
            </a:r>
            <a:r>
              <a:rPr lang="en-US" baseline="0"/>
              <a:t> time do you most likely listen to the radio?</a:t>
            </a:r>
            <a:endParaRPr lang="en-US"/>
          </a:p>
        </c:rich>
      </c:tx>
      <c:layout>
        <c:manualLayout>
          <c:xMode val="edge"/>
          <c:yMode val="edge"/>
          <c:x val="0.13255757478984329"/>
          <c:y val="2.431601218793749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'[Book3-1 (Autosaved).xlsx]Sheet1'!$A$3</c:f>
              <c:strCache>
                <c:ptCount val="1"/>
                <c:pt idx="0">
                  <c:v>Morning</c:v>
                </c:pt>
              </c:strCache>
            </c:strRef>
          </c:tx>
          <c:invertIfNegative val="0"/>
          <c:cat>
            <c:strLit>
              <c:ptCount val="5"/>
              <c:pt idx="0">
                <c:v>Nablus</c:v>
              </c:pt>
              <c:pt idx="1">
                <c:v>Tulkarem</c:v>
              </c:pt>
              <c:pt idx="2">
                <c:v>Ramallah</c:v>
              </c:pt>
              <c:pt idx="3">
                <c:v>Bethlehem</c:v>
              </c:pt>
              <c:pt idx="4">
                <c:v>Hebron</c:v>
              </c:pt>
            </c:strLit>
          </c:cat>
          <c:val>
            <c:numRef>
              <c:f>'[Book3-1 (Autosaved).xlsx]Sheet1'!$B$3,'[Book3-1 (Autosaved).xlsx]Sheet1'!$E$3,'[Book3-1 (Autosaved).xlsx]Sheet1'!$H$3,'[Book3-1 (Autosaved).xlsx]Sheet1'!$K$3,'[Book3-1 (Autosaved).xlsx]Sheet1'!$N$3</c:f>
              <c:numCache>
                <c:formatCode>0.00%</c:formatCode>
                <c:ptCount val="5"/>
                <c:pt idx="0">
                  <c:v>0.80320000000000003</c:v>
                </c:pt>
                <c:pt idx="1">
                  <c:v>0.55200000000000005</c:v>
                </c:pt>
                <c:pt idx="2">
                  <c:v>0.7913</c:v>
                </c:pt>
                <c:pt idx="3">
                  <c:v>0.65400000000000003</c:v>
                </c:pt>
                <c:pt idx="4">
                  <c:v>0.81799999999999995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B2-47C4-9343-48C927B61B5D}"/>
            </c:ext>
          </c:extLst>
        </c:ser>
        <c:ser>
          <c:idx val="1"/>
          <c:order val="1"/>
          <c:tx>
            <c:strRef>
              <c:f>'[Book3-1 (Autosaved).xlsx]Sheet1'!$A$4</c:f>
              <c:strCache>
                <c:ptCount val="1"/>
                <c:pt idx="0">
                  <c:v>Afternoon</c:v>
                </c:pt>
              </c:strCache>
            </c:strRef>
          </c:tx>
          <c:invertIfNegative val="0"/>
          <c:cat>
            <c:strLit>
              <c:ptCount val="5"/>
              <c:pt idx="0">
                <c:v>Nablus</c:v>
              </c:pt>
              <c:pt idx="1">
                <c:v>Tulkarem</c:v>
              </c:pt>
              <c:pt idx="2">
                <c:v>Ramallah</c:v>
              </c:pt>
              <c:pt idx="3">
                <c:v>Bethlehem</c:v>
              </c:pt>
              <c:pt idx="4">
                <c:v>Hebron</c:v>
              </c:pt>
            </c:strLit>
          </c:cat>
          <c:val>
            <c:numRef>
              <c:f>'[Book3-1 (Autosaved).xlsx]Sheet1'!$B$4,'[Book3-1 (Autosaved).xlsx]Sheet1'!$E$4,'[Book3-1 (Autosaved).xlsx]Sheet1'!$H$4,'[Book3-1 (Autosaved).xlsx]Sheet1'!$K$4,'[Book3-1 (Autosaved).xlsx]Sheet1'!$N$4</c:f>
              <c:numCache>
                <c:formatCode>0.00%</c:formatCode>
                <c:ptCount val="5"/>
                <c:pt idx="0">
                  <c:v>0.22950000000000001</c:v>
                </c:pt>
                <c:pt idx="1">
                  <c:v>5.1999999999999998E-2</c:v>
                </c:pt>
                <c:pt idx="2">
                  <c:v>0.16400000000000001</c:v>
                </c:pt>
                <c:pt idx="3">
                  <c:v>0.221</c:v>
                </c:pt>
                <c:pt idx="4">
                  <c:v>0.2727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B2-47C4-9343-48C927B61B5D}"/>
            </c:ext>
          </c:extLst>
        </c:ser>
        <c:ser>
          <c:idx val="2"/>
          <c:order val="2"/>
          <c:tx>
            <c:strRef>
              <c:f>'[Book3-1 (Autosaved).xlsx]Sheet1'!$A$5</c:f>
              <c:strCache>
                <c:ptCount val="1"/>
                <c:pt idx="0">
                  <c:v>Evening</c:v>
                </c:pt>
              </c:strCache>
            </c:strRef>
          </c:tx>
          <c:invertIfNegative val="0"/>
          <c:cat>
            <c:strLit>
              <c:ptCount val="5"/>
              <c:pt idx="0">
                <c:v>Nablus</c:v>
              </c:pt>
              <c:pt idx="1">
                <c:v>Tulkarem</c:v>
              </c:pt>
              <c:pt idx="2">
                <c:v>Ramallah</c:v>
              </c:pt>
              <c:pt idx="3">
                <c:v>Bethlehem</c:v>
              </c:pt>
              <c:pt idx="4">
                <c:v>Hebron</c:v>
              </c:pt>
            </c:strLit>
          </c:cat>
          <c:val>
            <c:numRef>
              <c:f>'[Book3-1 (Autosaved).xlsx]Sheet1'!$B$5,'[Book3-1 (Autosaved).xlsx]Sheet1'!$E$5,'[Book3-1 (Autosaved).xlsx]Sheet1'!$H$5,'[Book3-1 (Autosaved).xlsx]Sheet1'!$K$5,'[Book3-1 (Autosaved).xlsx]Sheet1'!$N$5</c:f>
              <c:numCache>
                <c:formatCode>0.00%</c:formatCode>
                <c:ptCount val="5"/>
                <c:pt idx="0">
                  <c:v>7.5499999999999998E-2</c:v>
                </c:pt>
                <c:pt idx="1">
                  <c:v>0.113</c:v>
                </c:pt>
                <c:pt idx="2">
                  <c:v>9.2499999999999999E-2</c:v>
                </c:pt>
                <c:pt idx="3">
                  <c:v>0.13200000000000001</c:v>
                </c:pt>
                <c:pt idx="4">
                  <c:v>0.1515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B2-47C4-9343-48C927B61B5D}"/>
            </c:ext>
          </c:extLst>
        </c:ser>
        <c:ser>
          <c:idx val="3"/>
          <c:order val="3"/>
          <c:tx>
            <c:strRef>
              <c:f>'[Book3-1 (Autosaved).xlsx]Sheet1'!$A$6</c:f>
              <c:strCache>
                <c:ptCount val="1"/>
                <c:pt idx="0">
                  <c:v>Night</c:v>
                </c:pt>
              </c:strCache>
            </c:strRef>
          </c:tx>
          <c:invertIfNegative val="0"/>
          <c:cat>
            <c:strLit>
              <c:ptCount val="5"/>
              <c:pt idx="0">
                <c:v>Nablus</c:v>
              </c:pt>
              <c:pt idx="1">
                <c:v>Tulkarem</c:v>
              </c:pt>
              <c:pt idx="2">
                <c:v>Ramallah</c:v>
              </c:pt>
              <c:pt idx="3">
                <c:v>Bethlehem</c:v>
              </c:pt>
              <c:pt idx="4">
                <c:v>Hebron</c:v>
              </c:pt>
            </c:strLit>
          </c:cat>
          <c:val>
            <c:numRef>
              <c:f>'[Book3-1 (Autosaved).xlsx]Sheet1'!$B$6,'[Book3-1 (Autosaved).xlsx]Sheet1'!$E$6,'[Book3-1 (Autosaved).xlsx]Sheet1'!$H$6,'[Book3-1 (Autosaved).xlsx]Sheet1'!$K$6,'[Book3-1 (Autosaved).xlsx]Sheet1'!$N$6</c:f>
              <c:numCache>
                <c:formatCode>0.00%</c:formatCode>
                <c:ptCount val="5"/>
                <c:pt idx="0">
                  <c:v>3.6299999999999999E-2</c:v>
                </c:pt>
                <c:pt idx="1">
                  <c:v>0.104</c:v>
                </c:pt>
                <c:pt idx="2">
                  <c:v>3.7600000000000001E-2</c:v>
                </c:pt>
                <c:pt idx="3">
                  <c:v>4.2999999999999997E-2</c:v>
                </c:pt>
                <c:pt idx="4">
                  <c:v>3.0300000000000001E-2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FB2-47C4-9343-48C927B61B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620160"/>
        <c:axId val="120621696"/>
      </c:barChart>
      <c:catAx>
        <c:axId val="120620160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crossAx val="120621696"/>
        <c:crosses val="autoZero"/>
        <c:auto val="1"/>
        <c:lblAlgn val="ctr"/>
        <c:lblOffset val="100"/>
        <c:noMultiLvlLbl val="0"/>
      </c:catAx>
      <c:valAx>
        <c:axId val="120621696"/>
        <c:scaling>
          <c:orientation val="minMax"/>
        </c:scaling>
        <c:delete val="0"/>
        <c:axPos val="r"/>
        <c:majorGridlines/>
        <c:numFmt formatCode="0.00%" sourceLinked="1"/>
        <c:majorTickMark val="out"/>
        <c:minorTickMark val="none"/>
        <c:tickLblPos val="nextTo"/>
        <c:crossAx val="1206201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Tulkarem's most preferable</a:t>
            </a:r>
            <a:r>
              <a:rPr lang="en-US" baseline="0"/>
              <a:t> Radio Stations</a:t>
            </a: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5486489669560535"/>
          <c:y val="0.15056102362204724"/>
          <c:w val="0.82163082980012114"/>
          <c:h val="0.74302367252170387"/>
        </c:manualLayout>
      </c:layout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Sheet1!$D$4:$D$8</c:f>
              <c:strCache>
                <c:ptCount val="5"/>
                <c:pt idx="0">
                  <c:v>Al-Fajer</c:v>
                </c:pt>
                <c:pt idx="1">
                  <c:v>Kol Al-Nas</c:v>
                </c:pt>
                <c:pt idx="2">
                  <c:v>Al-Sahel</c:v>
                </c:pt>
                <c:pt idx="3">
                  <c:v>Aman</c:v>
                </c:pt>
                <c:pt idx="4">
                  <c:v>Jafra</c:v>
                </c:pt>
              </c:strCache>
            </c:strRef>
          </c:cat>
          <c:val>
            <c:numRef>
              <c:f>Sheet1!$E$4:$E$8</c:f>
              <c:numCache>
                <c:formatCode>0%</c:formatCode>
                <c:ptCount val="5"/>
                <c:pt idx="0">
                  <c:v>0.99</c:v>
                </c:pt>
                <c:pt idx="1">
                  <c:v>0.68</c:v>
                </c:pt>
                <c:pt idx="2">
                  <c:v>0.28000000000000003</c:v>
                </c:pt>
                <c:pt idx="3">
                  <c:v>0.08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AA-4DDA-A7F9-853884C5EA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11296"/>
        <c:axId val="121112832"/>
      </c:barChart>
      <c:catAx>
        <c:axId val="121111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12832"/>
        <c:crosses val="autoZero"/>
        <c:auto val="1"/>
        <c:lblAlgn val="ctr"/>
        <c:lblOffset val="100"/>
        <c:noMultiLvlLbl val="0"/>
      </c:catAx>
      <c:valAx>
        <c:axId val="12111283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112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Nablus most preferable Radio Stations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Sheet1!$G$4:$G$7</c:f>
              <c:strCache>
                <c:ptCount val="4"/>
                <c:pt idx="0">
                  <c:v>Tareq Al-Mahaba</c:v>
                </c:pt>
                <c:pt idx="1">
                  <c:v>An-Najah</c:v>
                </c:pt>
                <c:pt idx="2">
                  <c:v>Hayah FM</c:v>
                </c:pt>
                <c:pt idx="3">
                  <c:v>Nablus</c:v>
                </c:pt>
              </c:strCache>
            </c:strRef>
          </c:cat>
          <c:val>
            <c:numRef>
              <c:f>Sheet1!$H$4:$H$7</c:f>
              <c:numCache>
                <c:formatCode>0%</c:formatCode>
                <c:ptCount val="4"/>
                <c:pt idx="0">
                  <c:v>0.79</c:v>
                </c:pt>
                <c:pt idx="1">
                  <c:v>0.67</c:v>
                </c:pt>
                <c:pt idx="2">
                  <c:v>0.3</c:v>
                </c:pt>
                <c:pt idx="3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D6-457E-B495-96658239FC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35104"/>
        <c:axId val="121136640"/>
      </c:barChart>
      <c:catAx>
        <c:axId val="12113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36640"/>
        <c:crosses val="autoZero"/>
        <c:auto val="1"/>
        <c:lblAlgn val="ctr"/>
        <c:lblOffset val="100"/>
        <c:noMultiLvlLbl val="0"/>
      </c:catAx>
      <c:valAx>
        <c:axId val="12113664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351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Ramallah's most preferable Radio Stations</a:t>
            </a:r>
          </a:p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>
        <c:manualLayout>
          <c:xMode val="edge"/>
          <c:yMode val="edge"/>
          <c:x val="0.19562987235482374"/>
          <c:y val="4.995196926032660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Percentage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Sheet1!$D$10:$D$15</c:f>
              <c:strCache>
                <c:ptCount val="6"/>
                <c:pt idx="0">
                  <c:v>Ajyal </c:v>
                </c:pt>
                <c:pt idx="1">
                  <c:v>Raya</c:v>
                </c:pt>
                <c:pt idx="2">
                  <c:v>Angham</c:v>
                </c:pt>
                <c:pt idx="3">
                  <c:v>Nisa'</c:v>
                </c:pt>
                <c:pt idx="4">
                  <c:v>Dunia </c:v>
                </c:pt>
                <c:pt idx="5">
                  <c:v>24 FM</c:v>
                </c:pt>
              </c:strCache>
            </c:strRef>
          </c:cat>
          <c:val>
            <c:numRef>
              <c:f>Sheet1!$E$10:$E$15</c:f>
              <c:numCache>
                <c:formatCode>0%</c:formatCode>
                <c:ptCount val="6"/>
                <c:pt idx="0">
                  <c:v>0.64</c:v>
                </c:pt>
                <c:pt idx="1">
                  <c:v>0.81</c:v>
                </c:pt>
                <c:pt idx="2">
                  <c:v>0.31</c:v>
                </c:pt>
                <c:pt idx="3">
                  <c:v>0.77</c:v>
                </c:pt>
                <c:pt idx="4">
                  <c:v>0.26</c:v>
                </c:pt>
                <c:pt idx="5">
                  <c:v>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D6-4DA2-BB33-8B7F514895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46368"/>
        <c:axId val="121148160"/>
      </c:barChart>
      <c:catAx>
        <c:axId val="12114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48160"/>
        <c:crosses val="autoZero"/>
        <c:auto val="1"/>
        <c:lblAlgn val="ctr"/>
        <c:lblOffset val="100"/>
        <c:noMultiLvlLbl val="0"/>
      </c:catAx>
      <c:valAx>
        <c:axId val="12114816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4636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0.72569</cdr:x>
      <cdr:y>0.77006</cdr:y>
    </cdr:from>
    <cdr:to>
      <cdr:x>0.95718</cdr:x>
      <cdr:y>0.90509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77E7B689-A9EC-45F8-99F9-F8204EC612C8}"/>
            </a:ext>
          </a:extLst>
        </cdr:cNvPr>
        <cdr:cNvSpPr txBox="1"/>
      </cdr:nvSpPr>
      <cdr:spPr>
        <a:xfrm xmlns:a="http://schemas.openxmlformats.org/drawingml/2006/main">
          <a:off x="3317876" y="2112433"/>
          <a:ext cx="1058333" cy="3704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0.80208</cdr:x>
      <cdr:y>0.76389</cdr:y>
    </cdr:from>
    <cdr:to>
      <cdr:x>0.98125</cdr:x>
      <cdr:y>0.96528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67125" y="2095500"/>
          <a:ext cx="819150" cy="552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sz="1100"/>
            <a:t>Tulkarem</a:t>
          </a:r>
          <a:endParaRPr lang="ar-SA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42A5F-E830-4202-BD74-26722F69159C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80B8F-EE21-42B7-85C9-3AE919CA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81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6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28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08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54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02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38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2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93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89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9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24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29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76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10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918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17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938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121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737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6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50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9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1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9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6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0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0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4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E8B0DE-39AB-4554-9DA4-FBA69E95222F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648121F-9E98-4FDD-AEE6-44C25FFC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82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2148" y="1043184"/>
            <a:ext cx="8968370" cy="2616199"/>
          </a:xfrm>
        </p:spPr>
        <p:txBody>
          <a:bodyPr>
            <a:noAutofit/>
          </a:bodyPr>
          <a:lstStyle/>
          <a:p>
            <a:pPr algn="l"/>
            <a:r>
              <a:rPr lang="en-US" sz="6600" dirty="0">
                <a:solidFill>
                  <a:srgbClr val="1287C3"/>
                </a:solidFill>
              </a:rPr>
              <a:t>Optimal </a:t>
            </a:r>
            <a:br>
              <a:rPr lang="en-US" sz="6600" dirty="0">
                <a:solidFill>
                  <a:srgbClr val="1287C3"/>
                </a:solidFill>
              </a:rPr>
            </a:br>
            <a:r>
              <a:rPr lang="en-US" sz="6600" dirty="0">
                <a:solidFill>
                  <a:srgbClr val="1287C3"/>
                </a:solidFill>
              </a:rPr>
              <a:t>        Media Selection Tool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280960" cy="1388534"/>
          </a:xfrm>
        </p:spPr>
        <p:txBody>
          <a:bodyPr>
            <a:normAutofit fontScale="92500"/>
          </a:bodyPr>
          <a:lstStyle/>
          <a:p>
            <a:pPr algn="ctr"/>
            <a:r>
              <a:rPr lang="en-US" b="1" dirty="0"/>
              <a:t>Prepared By</a:t>
            </a:r>
          </a:p>
          <a:p>
            <a:r>
              <a:rPr lang="en-US" b="1" dirty="0"/>
              <a:t>Aseel Qaimari                                                      Mohammad Antari</a:t>
            </a:r>
            <a:br>
              <a:rPr lang="en-US" b="1" dirty="0"/>
            </a:br>
            <a:r>
              <a:rPr lang="en-US" b="1" dirty="0"/>
              <a:t>Sally Khammash                                                  Shireen Sinnokrot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19081" y="5384801"/>
            <a:ext cx="2673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Supervised By </a:t>
            </a:r>
            <a:br>
              <a:rPr lang="en-US" b="1" dirty="0"/>
            </a:br>
            <a:r>
              <a:rPr lang="en-US" b="1"/>
              <a:t>Dr. </a:t>
            </a:r>
            <a:r>
              <a:rPr lang="en-US" b="1" dirty="0"/>
              <a:t>Mohammad Othman</a:t>
            </a:r>
          </a:p>
        </p:txBody>
      </p:sp>
    </p:spTree>
    <p:extLst>
      <p:ext uri="{BB962C8B-B14F-4D97-AF65-F5344CB8AC3E}">
        <p14:creationId xmlns:p14="http://schemas.microsoft.com/office/powerpoint/2010/main" val="3955841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800431"/>
            <a:ext cx="14904720" cy="83798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20173" y="527270"/>
            <a:ext cx="2053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Problem analysis.</a:t>
            </a:r>
          </a:p>
        </p:txBody>
      </p:sp>
      <p:sp>
        <p:nvSpPr>
          <p:cNvPr id="9" name="Rectangle 8"/>
          <p:cNvSpPr/>
          <p:nvPr/>
        </p:nvSpPr>
        <p:spPr>
          <a:xfrm>
            <a:off x="-1443790" y="265660"/>
            <a:ext cx="6389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Methodology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8759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68347"/>
            <a:ext cx="14904720" cy="83798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84389"/>
            <a:ext cx="14904720" cy="83798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443790" y="265660"/>
            <a:ext cx="6389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Methodology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874956" y="1884286"/>
            <a:ext cx="2624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Research methodology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20173" y="591438"/>
            <a:ext cx="2053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Problem analysis.</a:t>
            </a:r>
          </a:p>
        </p:txBody>
      </p:sp>
    </p:spTree>
    <p:extLst>
      <p:ext uri="{BB962C8B-B14F-4D97-AF65-F5344CB8AC3E}">
        <p14:creationId xmlns:p14="http://schemas.microsoft.com/office/powerpoint/2010/main" val="3244827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68347"/>
            <a:ext cx="14904720" cy="83798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84389"/>
            <a:ext cx="14904720" cy="83798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84389"/>
            <a:ext cx="14904720" cy="83798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443790" y="265660"/>
            <a:ext cx="6389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Methodology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74956" y="1884286"/>
            <a:ext cx="2624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Research methodology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74956" y="2965274"/>
            <a:ext cx="24500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/>
              <a:t>Model development, design and testing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20173" y="591438"/>
            <a:ext cx="2053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Problem analysis.</a:t>
            </a:r>
          </a:p>
        </p:txBody>
      </p:sp>
    </p:spTree>
    <p:extLst>
      <p:ext uri="{BB962C8B-B14F-4D97-AF65-F5344CB8AC3E}">
        <p14:creationId xmlns:p14="http://schemas.microsoft.com/office/powerpoint/2010/main" val="1852010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52305"/>
            <a:ext cx="14904720" cy="83798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68347"/>
            <a:ext cx="14904720" cy="83798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84389"/>
            <a:ext cx="14904720" cy="837981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1443790" y="265660"/>
            <a:ext cx="6389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Methodology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43710" y="4366476"/>
            <a:ext cx="28699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Data analysis and results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874956" y="1884286"/>
            <a:ext cx="2624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Research methodology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874956" y="2965274"/>
            <a:ext cx="24500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/>
              <a:t>Model development, design and testing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20173" y="591438"/>
            <a:ext cx="2053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Problem analysis.</a:t>
            </a:r>
          </a:p>
        </p:txBody>
      </p:sp>
    </p:spTree>
    <p:extLst>
      <p:ext uri="{BB962C8B-B14F-4D97-AF65-F5344CB8AC3E}">
        <p14:creationId xmlns:p14="http://schemas.microsoft.com/office/powerpoint/2010/main" val="3560432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36263"/>
            <a:ext cx="14904720" cy="83798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52305"/>
            <a:ext cx="14904720" cy="83798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68347"/>
            <a:ext cx="14904720" cy="83798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391" y="-769875"/>
            <a:ext cx="14904720" cy="83798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74956" y="5442105"/>
            <a:ext cx="23459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Applying case study </a:t>
            </a:r>
          </a:p>
        </p:txBody>
      </p:sp>
      <p:sp>
        <p:nvSpPr>
          <p:cNvPr id="7" name="Rectangle 6"/>
          <p:cNvSpPr/>
          <p:nvPr/>
        </p:nvSpPr>
        <p:spPr>
          <a:xfrm>
            <a:off x="5843710" y="4366476"/>
            <a:ext cx="28699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Data analysis and results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874956" y="1884286"/>
            <a:ext cx="2624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Research methodology</a:t>
            </a:r>
          </a:p>
        </p:txBody>
      </p:sp>
      <p:sp>
        <p:nvSpPr>
          <p:cNvPr id="9" name="Rectangle 8"/>
          <p:cNvSpPr/>
          <p:nvPr/>
        </p:nvSpPr>
        <p:spPr>
          <a:xfrm>
            <a:off x="5874956" y="2965274"/>
            <a:ext cx="24500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/>
              <a:t>Model development, design and testing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20173" y="591438"/>
            <a:ext cx="2053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</a:rPr>
              <a:t>Problem analysis.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443790" y="265660"/>
            <a:ext cx="6389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Methodology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1112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main approach in our project is to study the media marketing plan’s elements that can be analyzed, selected and evaluated based on :</a:t>
            </a:r>
          </a:p>
          <a:p>
            <a:r>
              <a:rPr lang="en-US" b="1" dirty="0"/>
              <a:t>Cost </a:t>
            </a:r>
          </a:p>
          <a:p>
            <a:r>
              <a:rPr lang="en-US" b="1" dirty="0"/>
              <a:t>Reach </a:t>
            </a:r>
          </a:p>
          <a:p>
            <a:r>
              <a:rPr lang="en-US" b="1" dirty="0"/>
              <a:t>Accessibility</a:t>
            </a:r>
          </a:p>
          <a:p>
            <a:r>
              <a:rPr lang="en-US" b="1" dirty="0"/>
              <a:t>Effectiveness 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3889427" y="432683"/>
            <a:ext cx="5208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Problem analysis.</a:t>
            </a:r>
          </a:p>
        </p:txBody>
      </p:sp>
    </p:spTree>
    <p:extLst>
      <p:ext uri="{BB962C8B-B14F-4D97-AF65-F5344CB8AC3E}">
        <p14:creationId xmlns:p14="http://schemas.microsoft.com/office/powerpoint/2010/main" val="168330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E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01" b="13747"/>
          <a:stretch/>
        </p:blipFill>
        <p:spPr>
          <a:xfrm>
            <a:off x="1845236" y="3923304"/>
            <a:ext cx="9025822" cy="3123881"/>
          </a:xfrm>
        </p:spPr>
      </p:pic>
      <p:sp>
        <p:nvSpPr>
          <p:cNvPr id="5" name="TextBox 4"/>
          <p:cNvSpPr txBox="1"/>
          <p:nvPr/>
        </p:nvSpPr>
        <p:spPr>
          <a:xfrm>
            <a:off x="3685300" y="3569361"/>
            <a:ext cx="5345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Research Methodology </a:t>
            </a:r>
          </a:p>
        </p:txBody>
      </p:sp>
      <p:sp>
        <p:nvSpPr>
          <p:cNvPr id="8" name="Pentagon 7"/>
          <p:cNvSpPr/>
          <p:nvPr/>
        </p:nvSpPr>
        <p:spPr>
          <a:xfrm rot="5400000">
            <a:off x="501318" y="531321"/>
            <a:ext cx="3569361" cy="2475187"/>
          </a:xfrm>
          <a:prstGeom prst="homePlate">
            <a:avLst/>
          </a:prstGeom>
          <a:solidFill>
            <a:srgbClr val="FF91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 rot="5400000">
            <a:off x="2960737" y="531320"/>
            <a:ext cx="3569361" cy="2475187"/>
          </a:xfrm>
          <a:prstGeom prst="homePlate">
            <a:avLst/>
          </a:prstGeom>
          <a:solidFill>
            <a:srgbClr val="E650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 rot="5400000">
            <a:off x="5432092" y="531321"/>
            <a:ext cx="3569361" cy="2475187"/>
          </a:xfrm>
          <a:prstGeom prst="homePlate">
            <a:avLst/>
          </a:prstGeom>
          <a:solidFill>
            <a:srgbClr val="4D4D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5400000">
            <a:off x="7904617" y="531321"/>
            <a:ext cx="3569361" cy="2475187"/>
          </a:xfrm>
          <a:prstGeom prst="homePlate">
            <a:avLst/>
          </a:prstGeom>
          <a:solidFill>
            <a:srgbClr val="54B3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0179" y="1169819"/>
            <a:ext cx="21559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cap="all" dirty="0">
                <a:solidFill>
                  <a:schemeClr val="bg1"/>
                </a:solidFill>
              </a:rPr>
              <a:t>Research Design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71194" y="1169819"/>
            <a:ext cx="24482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Research Instrument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33748" y="1169819"/>
            <a:ext cx="18036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Data Collection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 Procedures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623734" y="1169819"/>
            <a:ext cx="2133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Sampling Method </a:t>
            </a:r>
          </a:p>
        </p:txBody>
      </p:sp>
    </p:spTree>
    <p:extLst>
      <p:ext uri="{BB962C8B-B14F-4D97-AF65-F5344CB8AC3E}">
        <p14:creationId xmlns:p14="http://schemas.microsoft.com/office/powerpoint/2010/main" val="311652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462" y="-194840"/>
            <a:ext cx="5764375" cy="1003499"/>
          </a:xfrm>
        </p:spPr>
        <p:txBody>
          <a:bodyPr>
            <a:norm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Sampling Method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5049"/>
          <a:stretch/>
        </p:blipFill>
        <p:spPr>
          <a:xfrm>
            <a:off x="3972290" y="536027"/>
            <a:ext cx="8014758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38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151" y="128337"/>
            <a:ext cx="10018713" cy="1752599"/>
          </a:xfrm>
        </p:spPr>
        <p:txBody>
          <a:bodyPr>
            <a:normAutofit/>
          </a:bodyPr>
          <a:lstStyle/>
          <a:p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Model development , design and testing </a:t>
            </a:r>
          </a:p>
        </p:txBody>
      </p:sp>
      <p:sp>
        <p:nvSpPr>
          <p:cNvPr id="4" name="Rectangle 3"/>
          <p:cNvSpPr/>
          <p:nvPr/>
        </p:nvSpPr>
        <p:spPr>
          <a:xfrm>
            <a:off x="1805150" y="3113991"/>
            <a:ext cx="1001871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	The market studied is stable.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	The model is applied to a no-risky-environments.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	The given results of the model are used for a short term period due to multiple changes that affects the given results.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63782" y="1680047"/>
            <a:ext cx="4965864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Assumptions </a:t>
            </a:r>
          </a:p>
        </p:txBody>
      </p:sp>
    </p:spTree>
    <p:extLst>
      <p:ext uri="{BB962C8B-B14F-4D97-AF65-F5344CB8AC3E}">
        <p14:creationId xmlns:p14="http://schemas.microsoft.com/office/powerpoint/2010/main" val="2285845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151" y="128337"/>
            <a:ext cx="10018713" cy="1752599"/>
          </a:xfrm>
        </p:spPr>
        <p:txBody>
          <a:bodyPr>
            <a:normAutofit/>
          </a:bodyPr>
          <a:lstStyle/>
          <a:p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Model development , design and testing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44341" y="3621808"/>
                <a:ext cx="10018713" cy="3124201"/>
              </a:xfrm>
            </p:spPr>
            <p:txBody>
              <a:bodyPr>
                <a:noAutofit/>
              </a:bodyPr>
              <a:lstStyle/>
              <a:p>
                <a:r>
                  <a:rPr lang="en-US" b="1" dirty="0"/>
                  <a:t>Subject to: 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𝑵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𝑲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sup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𝒍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𝑲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𝒊𝒋</m:t>
                                    </m:r>
                                  </m:sub>
                                </m:sSub>
                              </m:sup>
                              <m:e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  <m:t>𝒊𝒋</m:t>
                                        </m:r>
                                      </m:sub>
                                    </m:sSub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  <m:t>𝒄</m:t>
                                        </m:r>
                                      </m:e>
                                      <m:sub>
                                        <m: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  <m:t>𝒊𝒋𝒌𝒍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b="1" i="1">
                                            <a:latin typeface="Cambria Math" panose="02040503050406030204" pitchFamily="18" charset="0"/>
                                          </a:rPr>
                                          <m:t>𝒊𝒋𝒌𝒍</m:t>
                                        </m:r>
                                      </m:sub>
                                    </m:s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≤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nary>
                              </m:e>
                            </m:nary>
                          </m:e>
                        </m:nary>
                      </m:e>
                    </m:nary>
                  </m:oMath>
                </a14:m>
                <a:r>
                  <a:rPr lang="en-US" b="1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𝑲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</m:sup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𝒍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𝒋</m:t>
                                    </m:r>
                                  </m:sub>
                                </m:sSub>
                              </m:sup>
                              <m:e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𝒋𝒌𝒍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𝒋𝒌𝒍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𝒓𝑨</m:t>
                                </m:r>
                              </m:e>
                            </m:nary>
                          </m:e>
                        </m:nary>
                      </m:e>
                    </m:nary>
                  </m:oMath>
                </a14:m>
                <a:r>
                  <a:rPr lang="en-US" b="1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𝒊𝒋𝒌𝒍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𝒊𝒋𝒌𝒍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US" b="1" dirty="0"/>
                  <a:t> = 0 ,1, … ,N;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b="1" dirty="0"/>
                  <a:t> = 1, 2, ...,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b="1" dirty="0"/>
                  <a:t> = 1, 2, …,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US" b="1" dirty="0"/>
                  <a:t> = 1, 2, 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b="1" dirty="0"/>
                  <a:t>  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𝒊𝒋𝒌𝒍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𝒊𝒋𝒌𝒍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US" b="1" dirty="0"/>
                  <a:t> = 0 ,1, … ,N;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b="1" dirty="0"/>
                  <a:t> = 1, 2, ...,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b="1" dirty="0"/>
                  <a:t> = 1, 2, …,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US" b="1" dirty="0"/>
                  <a:t> = 1, 2, 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𝒊𝒋𝒌𝒍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US" b="1" dirty="0"/>
                  <a:t> = 0 ,1, … ,N;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b="1" dirty="0"/>
                  <a:t> = 1, 2, ...,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b="1" dirty="0"/>
                  <a:t> = 1, 2, …,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US" b="1" dirty="0"/>
                  <a:t> = 1, 2, 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endParaRPr lang="en-US" b="1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44341" y="3621808"/>
                <a:ext cx="10018713" cy="3124201"/>
              </a:xfrm>
              <a:blipFill>
                <a:blip r:embed="rId2"/>
                <a:stretch>
                  <a:fillRect l="-1582" t="-13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644341" y="1880936"/>
                <a:ext cx="9292340" cy="12649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Vector Maximize    Z = [Z</a:t>
                </a:r>
                <a:r>
                  <a:rPr lang="en-US" sz="2000" b="1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Z</a:t>
                </a:r>
                <a:r>
                  <a:rPr lang="en-US" sz="2000" b="1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2, </a:t>
                </a:r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…, Z</a:t>
                </a:r>
                <a:r>
                  <a:rPr lang="en-US" sz="2000" b="1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en-US" sz="2000" b="1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</a:t>
                </a:r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 </a:t>
                </a:r>
                <a:endParaRPr lang="en-US" sz="20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ahoma" panose="020B0604030504040204" pitchFamily="34" charset="0"/>
                </a:endParaRPr>
              </a:p>
              <a:p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Where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en-US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𝑲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𝒊𝒋</m:t>
                                </m:r>
                              </m:sub>
                            </m:sSub>
                          </m:sup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𝒍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𝒊𝒋</m:t>
                                    </m:r>
                                  </m:sub>
                                </m:sSub>
                              </m:sup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𝒊𝒋𝒌𝒍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𝒊𝒋𝒌𝒍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𝑴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sup>
                                  <m:e>
                                    <m:nary>
                                      <m:naryPr>
                                        <m:chr m:val="∑"/>
                                        <m:limLoc m:val="undOvr"/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𝑲</m:t>
                                        </m:r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𝟏</m:t>
                                        </m:r>
                                      </m:sub>
                                      <m:sup>
                                        <m:sSub>
                                          <m:sSubPr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𝑲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𝟎</m:t>
                                            </m:r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𝒋</m:t>
                                            </m:r>
                                          </m:sub>
                                        </m:sSub>
                                      </m:sup>
                                      <m:e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𝒍</m:t>
                                            </m:r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=</m:t>
                                            </m:r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  <m:sup>
                                            <m:sSub>
                                              <m:sSubPr>
                                                <m:ctrlP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𝟎</m:t>
                                                </m:r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𝒋</m:t>
                                                </m:r>
                                              </m:sub>
                                            </m:sSub>
                                          </m:sup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𝜶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𝒊𝒋𝒌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𝟎</m:t>
                                                </m:r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𝒋𝒌𝒍</m:t>
                                                </m:r>
                                              </m:sub>
                                            </m:sSub>
                                            <m:sSub>
                                              <m:sSubPr>
                                                <m:ctrlP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𝟎</m:t>
                                                </m:r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𝒋𝒌𝒍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</m:nary>
                                      </m:e>
                                    </m:nary>
                                  </m:e>
                                </m:nary>
                              </m:e>
                            </m:nary>
                          </m:e>
                        </m:nary>
                      </m:e>
                    </m:nary>
                  </m:oMath>
                </a14:m>
                <a:endParaRPr lang="en-US" sz="20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ahoma" panose="020B0604030504040204" pitchFamily="34" charset="0"/>
                </a:endParaRPr>
              </a:p>
              <a:p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                       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𝒊𝒋𝒌𝒍</m:t>
                        </m:r>
                      </m:sub>
                    </m:sSub>
                    <m:r>
                      <a:rPr lang="en-US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=(</m:t>
                    </m:r>
                    <m:nary>
                      <m:naryPr>
                        <m:chr m:val="∑"/>
                        <m:limLoc m:val="undOvr"/>
                        <m:ctrlP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𝒒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𝑸</m:t>
                        </m:r>
                      </m:sup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𝒒𝒋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𝒊𝒒𝒋𝒌𝒍</m:t>
                            </m:r>
                          </m:sub>
                        </m:sSub>
                        <m:r>
                          <a:rPr lang="en-US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𝒊𝒋𝒌𝒍</m:t>
                            </m:r>
                          </m:sub>
                        </m:sSub>
                      </m:e>
                    </m:nary>
                  </m:oMath>
                </a14:m>
                <a:endParaRPr lang="en-US" sz="20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341" y="1880936"/>
                <a:ext cx="9292340" cy="1264962"/>
              </a:xfrm>
              <a:prstGeom prst="rect">
                <a:avLst/>
              </a:prstGeom>
              <a:blipFill>
                <a:blip r:embed="rId3"/>
                <a:stretch>
                  <a:fillRect l="-722" t="-2899" b="-53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557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70" y="-332519"/>
            <a:ext cx="10353825" cy="781396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9989127" y="748137"/>
            <a:ext cx="1440873" cy="1427018"/>
          </a:xfrm>
          <a:prstGeom prst="ellipse">
            <a:avLst/>
          </a:prstGeom>
          <a:solidFill>
            <a:srgbClr val="FFB4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 sz="1600" dirty="0"/>
          </a:p>
        </p:txBody>
      </p:sp>
      <p:sp>
        <p:nvSpPr>
          <p:cNvPr id="15" name="Oval 14"/>
          <p:cNvSpPr/>
          <p:nvPr/>
        </p:nvSpPr>
        <p:spPr>
          <a:xfrm>
            <a:off x="9573490" y="3020283"/>
            <a:ext cx="1440873" cy="1427018"/>
          </a:xfrm>
          <a:prstGeom prst="ellipse">
            <a:avLst/>
          </a:prstGeom>
          <a:solidFill>
            <a:srgbClr val="CF1E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7883236" y="4793664"/>
            <a:ext cx="1440873" cy="1427018"/>
          </a:xfrm>
          <a:prstGeom prst="ellipse">
            <a:avLst/>
          </a:prstGeom>
          <a:solidFill>
            <a:srgbClr val="522C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357745" y="5375555"/>
            <a:ext cx="1440873" cy="1427018"/>
          </a:xfrm>
          <a:prstGeom prst="ellipse">
            <a:avLst/>
          </a:prstGeom>
          <a:solidFill>
            <a:srgbClr val="00529F"/>
          </a:solidFill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951380" y="4890647"/>
            <a:ext cx="1786875" cy="1683978"/>
          </a:xfrm>
          <a:prstGeom prst="ellipse">
            <a:avLst/>
          </a:prstGeom>
          <a:solidFill>
            <a:srgbClr val="0AA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1219199" y="3172682"/>
            <a:ext cx="1440873" cy="1427018"/>
          </a:xfrm>
          <a:prstGeom prst="ellipse">
            <a:avLst/>
          </a:prstGeom>
          <a:solidFill>
            <a:srgbClr val="6DBD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23453" y="1018300"/>
            <a:ext cx="1440873" cy="1427018"/>
          </a:xfrm>
          <a:prstGeom prst="ellipse">
            <a:avLst/>
          </a:prstGeom>
          <a:solidFill>
            <a:srgbClr val="FFB4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9676514" y="1261591"/>
            <a:ext cx="16660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b="1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676514" y="3337403"/>
            <a:ext cx="13287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Problem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 statement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953077" y="5307118"/>
            <a:ext cx="1301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436626" y="5866739"/>
            <a:ext cx="12831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Literature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review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030262" y="5307118"/>
            <a:ext cx="16208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Methodology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and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data analysis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337226" y="3733792"/>
            <a:ext cx="1204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Case study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71269" y="1519569"/>
            <a:ext cx="13452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79636" y="1076926"/>
            <a:ext cx="1616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Outlines</a:t>
            </a:r>
          </a:p>
        </p:txBody>
      </p:sp>
    </p:spTree>
    <p:extLst>
      <p:ext uri="{BB962C8B-B14F-4D97-AF65-F5344CB8AC3E}">
        <p14:creationId xmlns:p14="http://schemas.microsoft.com/office/powerpoint/2010/main" val="203680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1"/>
            <a:ext cx="4930344" cy="588818"/>
          </a:xfrm>
        </p:spPr>
        <p:txBody>
          <a:bodyPr>
            <a:normAutofit fontScale="90000"/>
          </a:bodyPr>
          <a:lstStyle/>
          <a:p>
            <a:r>
              <a:rPr lang="en-US" dirty="0"/>
              <a:t>Lingo Code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30581" y="1817821"/>
            <a:ext cx="88530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research uses Lindo Systems’ Lingo 16.0 for solving this model. </a:t>
            </a:r>
            <a:endParaRPr lang="ar-S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LINGO is a simple tool for utilizing the power of linear and nonlinear optimization to formulate large problems concisely, solve them, and analyze the solution.</a:t>
            </a:r>
            <a:endParaRPr lang="ar-S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LINGO provides a completely integrated package that includes a powerful language for expressing optimization models, a full featured environment for building and editing problems, and a set of fast built-in solvers.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98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1403" y="200892"/>
            <a:ext cx="4930344" cy="588818"/>
          </a:xfrm>
        </p:spPr>
        <p:txBody>
          <a:bodyPr>
            <a:normAutofit fontScale="90000"/>
          </a:bodyPr>
          <a:lstStyle/>
          <a:p>
            <a:r>
              <a:rPr lang="en-US" dirty="0"/>
              <a:t>Lingo Code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28" y="1316180"/>
            <a:ext cx="7148945" cy="23552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78728" y="974376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LINGO Sets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28" y="4308760"/>
            <a:ext cx="7148945" cy="23552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78728" y="3939428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Data import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573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1403" y="200892"/>
            <a:ext cx="4930344" cy="588818"/>
          </a:xfrm>
        </p:spPr>
        <p:txBody>
          <a:bodyPr>
            <a:normAutofit fontScale="90000"/>
          </a:bodyPr>
          <a:lstStyle/>
          <a:p>
            <a:r>
              <a:rPr lang="en-US" dirty="0"/>
              <a:t>Lingo Code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8728" y="1131697"/>
            <a:ext cx="1285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export</a:t>
            </a:r>
          </a:p>
        </p:txBody>
      </p:sp>
      <p:sp>
        <p:nvSpPr>
          <p:cNvPr id="7" name="Rectangle 6"/>
          <p:cNvSpPr/>
          <p:nvPr/>
        </p:nvSpPr>
        <p:spPr>
          <a:xfrm>
            <a:off x="2860963" y="3925414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Objective function 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44"/>
          <a:stretch/>
        </p:blipFill>
        <p:spPr bwMode="auto">
          <a:xfrm>
            <a:off x="2860963" y="1509983"/>
            <a:ext cx="8056419" cy="2064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782" y="4461163"/>
            <a:ext cx="8229600" cy="221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308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1403" y="200892"/>
            <a:ext cx="4930344" cy="588818"/>
          </a:xfrm>
        </p:spPr>
        <p:txBody>
          <a:bodyPr>
            <a:normAutofit fontScale="90000"/>
          </a:bodyPr>
          <a:lstStyle/>
          <a:p>
            <a:r>
              <a:rPr lang="en-US" dirty="0"/>
              <a:t>Lingo Code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8728" y="1131697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Constraints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375" y="1619134"/>
            <a:ext cx="8795934" cy="504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045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0" y="354725"/>
            <a:ext cx="4440072" cy="622738"/>
          </a:xfrm>
        </p:spPr>
        <p:txBody>
          <a:bodyPr>
            <a:no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Interface Design</a:t>
            </a:r>
          </a:p>
        </p:txBody>
      </p:sp>
      <p:pic>
        <p:nvPicPr>
          <p:cNvPr id="4" name="officeArt object"/>
          <p:cNvPicPr/>
          <p:nvPr/>
        </p:nvPicPr>
        <p:blipFill rotWithShape="1">
          <a:blip r:embed="rId2">
            <a:extLst/>
          </a:blip>
          <a:srcRect l="17704" t="22520" r="7058" b="14352"/>
          <a:stretch/>
        </p:blipFill>
        <p:spPr bwMode="auto">
          <a:xfrm>
            <a:off x="2119147" y="1623680"/>
            <a:ext cx="7860424" cy="4705186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965818" y="993229"/>
            <a:ext cx="7589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Microsoft Access is a database management system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5517" y="6328866"/>
            <a:ext cx="9769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interface was designed to have clear information and to be used simply and easily.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735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0" y="354725"/>
            <a:ext cx="4440072" cy="622738"/>
          </a:xfrm>
        </p:spPr>
        <p:txBody>
          <a:bodyPr>
            <a:no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Interface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965818" y="993229"/>
            <a:ext cx="3741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SEGMENTS WINDOW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officeArt object" descr="9B02B7D.tmp"/>
          <p:cNvPicPr/>
          <p:nvPr/>
        </p:nvPicPr>
        <p:blipFill rotWithShape="1">
          <a:blip r:embed="rId2">
            <a:extLst/>
          </a:blip>
          <a:srcRect b="8032"/>
          <a:stretch/>
        </p:blipFill>
        <p:spPr bwMode="auto">
          <a:xfrm>
            <a:off x="1481959" y="1705637"/>
            <a:ext cx="9538137" cy="5152363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1175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0" y="354725"/>
            <a:ext cx="4440072" cy="622738"/>
          </a:xfrm>
        </p:spPr>
        <p:txBody>
          <a:bodyPr>
            <a:no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Interface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0411" y="1592319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Option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officeArt object" descr="9B0F367.tmp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8372" y="2647950"/>
            <a:ext cx="11209283" cy="320105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25710586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0" y="354725"/>
            <a:ext cx="4440072" cy="622738"/>
          </a:xfrm>
        </p:spPr>
        <p:txBody>
          <a:bodyPr>
            <a:no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Interface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949065" y="1160988"/>
            <a:ext cx="4608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Sub option and other constants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officeArt object" descr="9B0E12E.tmp"/>
          <p:cNvPicPr/>
          <p:nvPr/>
        </p:nvPicPr>
        <p:blipFill rotWithShape="1">
          <a:blip r:embed="rId2">
            <a:extLst/>
          </a:blip>
          <a:srcRect b="9354"/>
          <a:stretch/>
        </p:blipFill>
        <p:spPr bwMode="auto">
          <a:xfrm>
            <a:off x="949065" y="1770177"/>
            <a:ext cx="9724379" cy="5265681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18325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0" y="354725"/>
            <a:ext cx="4440072" cy="622738"/>
          </a:xfrm>
        </p:spPr>
        <p:txBody>
          <a:bodyPr>
            <a:no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Interface Design</a:t>
            </a:r>
          </a:p>
        </p:txBody>
      </p:sp>
      <p:pic>
        <p:nvPicPr>
          <p:cNvPr id="6" name="officeArt object" descr="9B06E81.tmp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02676" y="1271347"/>
            <a:ext cx="8954814" cy="558665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900478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0" y="354725"/>
            <a:ext cx="4440072" cy="622738"/>
          </a:xfrm>
        </p:spPr>
        <p:txBody>
          <a:bodyPr>
            <a:no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Interface Design</a:t>
            </a:r>
          </a:p>
        </p:txBody>
      </p:sp>
      <p:pic>
        <p:nvPicPr>
          <p:cNvPr id="4" name="officeArt object" descr="9B0E9D4.tmp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0069" y="1828800"/>
            <a:ext cx="10247586" cy="50292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40069" y="1141522"/>
            <a:ext cx="1766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result table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2602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 t="4220" r="35279" b="35430"/>
          <a:stretch/>
        </p:blipFill>
        <p:spPr>
          <a:xfrm>
            <a:off x="5785945" y="1104672"/>
            <a:ext cx="6133342" cy="60860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9" t="16842" r="48499" b="28053"/>
          <a:stretch/>
        </p:blipFill>
        <p:spPr>
          <a:xfrm rot="2775120">
            <a:off x="3362498" y="-601194"/>
            <a:ext cx="2767263" cy="37790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8845" y="332717"/>
            <a:ext cx="908713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4740" y="620213"/>
            <a:ext cx="2238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Optimal media selection Tool</a:t>
            </a:r>
          </a:p>
        </p:txBody>
      </p:sp>
      <p:sp>
        <p:nvSpPr>
          <p:cNvPr id="7" name="Rectangle 6"/>
          <p:cNvSpPr/>
          <p:nvPr/>
        </p:nvSpPr>
        <p:spPr>
          <a:xfrm>
            <a:off x="7678357" y="3209722"/>
            <a:ext cx="356134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900" dirty="0"/>
          </a:p>
        </p:txBody>
      </p:sp>
      <p:sp>
        <p:nvSpPr>
          <p:cNvPr id="11" name="Rectangle 10"/>
          <p:cNvSpPr/>
          <p:nvPr/>
        </p:nvSpPr>
        <p:spPr>
          <a:xfrm>
            <a:off x="8150417" y="114428"/>
            <a:ext cx="25521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Overview</a:t>
            </a:r>
          </a:p>
        </p:txBody>
      </p:sp>
      <p:sp>
        <p:nvSpPr>
          <p:cNvPr id="2" name="Rectangle 1"/>
          <p:cNvSpPr/>
          <p:nvPr/>
        </p:nvSpPr>
        <p:spPr>
          <a:xfrm>
            <a:off x="7177020" y="2854563"/>
            <a:ext cx="39535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project states 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integral part of optimum advertising decision making and presents a media planning model that determines the optimal media mix with an objective of maximizing the overall reach and frequency dedicated to consumers through the potential market being categorized into a number of segments based upon a linear integer mathematical.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6807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8197" y="2557884"/>
            <a:ext cx="192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GENDER analysis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90984381"/>
              </p:ext>
            </p:extLst>
          </p:nvPr>
        </p:nvGraphicFramePr>
        <p:xfrm>
          <a:off x="158438" y="2998260"/>
          <a:ext cx="2348783" cy="321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3245639" y="2552124"/>
            <a:ext cx="1666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Age analysis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30493246"/>
              </p:ext>
            </p:extLst>
          </p:nvPr>
        </p:nvGraphicFramePr>
        <p:xfrm>
          <a:off x="2591584" y="3199219"/>
          <a:ext cx="2974426" cy="2811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71C78E3-78CF-4EC7-8A4A-42340103B3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9591083"/>
              </p:ext>
            </p:extLst>
          </p:nvPr>
        </p:nvGraphicFramePr>
        <p:xfrm>
          <a:off x="4561789" y="1901904"/>
          <a:ext cx="5012886" cy="5406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/>
          <p:cNvSpPr/>
          <p:nvPr/>
        </p:nvSpPr>
        <p:spPr>
          <a:xfrm>
            <a:off x="6364334" y="2552124"/>
            <a:ext cx="179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Educational level</a:t>
            </a:r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42AC7EA-215D-4A80-8E15-E7CB702DCE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7177827"/>
              </p:ext>
            </p:extLst>
          </p:nvPr>
        </p:nvGraphicFramePr>
        <p:xfrm>
          <a:off x="7238557" y="2527982"/>
          <a:ext cx="5515948" cy="4153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9620036" y="2552124"/>
            <a:ext cx="172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Monthly Income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96148" y="1093678"/>
            <a:ext cx="4365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Demographic characteristics 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610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P spid="6" grpId="0"/>
      <p:bldGraphic spid="7" grpId="0">
        <p:bldAsOne/>
      </p:bldGraphic>
      <p:bldGraphic spid="9" grpId="0">
        <p:bldAsOne/>
      </p:bldGraphic>
      <p:bldP spid="8" grpId="0"/>
      <p:bldGraphic spid="10" grpId="0">
        <p:bldAsOne/>
      </p:bldGraphic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39779" y="849132"/>
            <a:ext cx="6206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Frequencies and percentages for general media questions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573594162"/>
              </p:ext>
            </p:extLst>
          </p:nvPr>
        </p:nvGraphicFramePr>
        <p:xfrm>
          <a:off x="2364827" y="1463008"/>
          <a:ext cx="8466083" cy="5552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03741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39779" y="849132"/>
            <a:ext cx="6206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FREQUENCIES AND PERCENTAGES FOR THE RADIO SECTION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21434921"/>
              </p:ext>
            </p:extLst>
          </p:nvPr>
        </p:nvGraphicFramePr>
        <p:xfrm>
          <a:off x="788277" y="1463008"/>
          <a:ext cx="10373710" cy="5394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63707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39779" y="849132"/>
            <a:ext cx="6206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most preferable Radio Stations 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3766261-6201-4CED-AA05-EEC3A9EB26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772277"/>
              </p:ext>
            </p:extLst>
          </p:nvPr>
        </p:nvGraphicFramePr>
        <p:xfrm>
          <a:off x="0" y="1797269"/>
          <a:ext cx="5975131" cy="4159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E77DB71-3BC8-4FEF-A963-64961609FE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8146078"/>
              </p:ext>
            </p:extLst>
          </p:nvPr>
        </p:nvGraphicFramePr>
        <p:xfrm>
          <a:off x="5975131" y="1797269"/>
          <a:ext cx="6216869" cy="4193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42489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39779" y="849132"/>
            <a:ext cx="6206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most preferable Radio Stations 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81E3D26-F4F9-4210-9178-5C708B57D4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7759630"/>
              </p:ext>
            </p:extLst>
          </p:nvPr>
        </p:nvGraphicFramePr>
        <p:xfrm>
          <a:off x="0" y="1716307"/>
          <a:ext cx="6132787" cy="408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A6D374A-B139-40A2-AD00-887C29FDBA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5129006"/>
              </p:ext>
            </p:extLst>
          </p:nvPr>
        </p:nvGraphicFramePr>
        <p:xfrm>
          <a:off x="6132787" y="1716306"/>
          <a:ext cx="6059214" cy="408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60476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39779" y="849132"/>
            <a:ext cx="6206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most preferable Radio Stations 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DAE87E8-1825-48F0-B590-D63943AA99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7132999"/>
              </p:ext>
            </p:extLst>
          </p:nvPr>
        </p:nvGraphicFramePr>
        <p:xfrm>
          <a:off x="1691573" y="1463008"/>
          <a:ext cx="8492952" cy="4764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88348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18455607"/>
              </p:ext>
            </p:extLst>
          </p:nvPr>
        </p:nvGraphicFramePr>
        <p:xfrm>
          <a:off x="867104" y="1218464"/>
          <a:ext cx="9648496" cy="5639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78586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843D229-545A-4E47-B11F-7674254B97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9989167"/>
              </p:ext>
            </p:extLst>
          </p:nvPr>
        </p:nvGraphicFramePr>
        <p:xfrm>
          <a:off x="6101255" y="1584434"/>
          <a:ext cx="6090745" cy="5273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A3BF440-8646-434B-9A3E-444BB1E74F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2234644"/>
              </p:ext>
            </p:extLst>
          </p:nvPr>
        </p:nvGraphicFramePr>
        <p:xfrm>
          <a:off x="-1" y="1584434"/>
          <a:ext cx="6101255" cy="5273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4609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D1726DC-B794-424E-8080-F1C7ECBBC3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4225530"/>
              </p:ext>
            </p:extLst>
          </p:nvPr>
        </p:nvGraphicFramePr>
        <p:xfrm>
          <a:off x="-2" y="1584433"/>
          <a:ext cx="6101256" cy="5273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14EC040-2A60-4DAC-AF43-541D91496A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9541419"/>
              </p:ext>
            </p:extLst>
          </p:nvPr>
        </p:nvGraphicFramePr>
        <p:xfrm>
          <a:off x="6101254" y="1584432"/>
          <a:ext cx="6090746" cy="5273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97580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FBCFA12-7454-488B-BFFE-ECBCDA1D30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4262246"/>
              </p:ext>
            </p:extLst>
          </p:nvPr>
        </p:nvGraphicFramePr>
        <p:xfrm>
          <a:off x="2601309" y="1308539"/>
          <a:ext cx="7267905" cy="5549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0216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5945" y="338959"/>
            <a:ext cx="6174279" cy="890752"/>
          </a:xfrm>
        </p:spPr>
        <p:txBody>
          <a:bodyPr>
            <a:normAutofit/>
          </a:bodyPr>
          <a:lstStyle/>
          <a:p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9537" y="2064543"/>
            <a:ext cx="5657193" cy="44862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b="1" dirty="0"/>
              <a:t>Generally it is not enough for any business in industry to have only </a:t>
            </a:r>
            <a:r>
              <a:rPr lang="en-US" sz="2400" b="1" dirty="0">
                <a:solidFill>
                  <a:schemeClr val="accent1"/>
                </a:solidFill>
              </a:rPr>
              <a:t>high services </a:t>
            </a:r>
            <a:r>
              <a:rPr lang="en-US" sz="2400" b="1" dirty="0"/>
              <a:t>and </a:t>
            </a:r>
            <a:r>
              <a:rPr lang="en-US" sz="2400" b="1" dirty="0">
                <a:solidFill>
                  <a:schemeClr val="accent1"/>
                </a:solidFill>
              </a:rPr>
              <a:t>quality products </a:t>
            </a:r>
            <a:r>
              <a:rPr lang="en-US" sz="2400" b="1" dirty="0"/>
              <a:t>sold at </a:t>
            </a:r>
            <a:r>
              <a:rPr lang="en-US" sz="2400" b="1" dirty="0">
                <a:solidFill>
                  <a:schemeClr val="accent1"/>
                </a:solidFill>
              </a:rPr>
              <a:t>attractive prices </a:t>
            </a:r>
            <a:r>
              <a:rPr lang="en-US" sz="2400" b="1" dirty="0"/>
              <a:t>to generate sales and profits, but the benefits of products have to be communicated to and reached by the </a:t>
            </a:r>
            <a:r>
              <a:rPr lang="en-US" sz="2400" b="1" dirty="0">
                <a:solidFill>
                  <a:schemeClr val="accent1"/>
                </a:solidFill>
              </a:rPr>
              <a:t>maximum number of customers and this </a:t>
            </a:r>
            <a:r>
              <a:rPr lang="en-US" sz="2400" b="1" dirty="0"/>
              <a:t>goal can be only accomplished through the world of </a:t>
            </a:r>
            <a:r>
              <a:rPr lang="en-US" sz="2400" b="1" dirty="0">
                <a:solidFill>
                  <a:srgbClr val="FF0000"/>
                </a:solidFill>
              </a:rPr>
              <a:t>Advertising</a:t>
            </a:r>
            <a:r>
              <a:rPr lang="en-US" sz="2400" b="1" dirty="0"/>
              <a:t>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223" y="2425064"/>
            <a:ext cx="3408801" cy="3765234"/>
          </a:xfrm>
        </p:spPr>
      </p:pic>
    </p:spTree>
    <p:extLst>
      <p:ext uri="{BB962C8B-B14F-4D97-AF65-F5344CB8AC3E}">
        <p14:creationId xmlns:p14="http://schemas.microsoft.com/office/powerpoint/2010/main" val="24112072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644C203-EF02-4C25-85B2-DB2ECE584D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637115"/>
              </p:ext>
            </p:extLst>
          </p:nvPr>
        </p:nvGraphicFramePr>
        <p:xfrm>
          <a:off x="2081047" y="1466193"/>
          <a:ext cx="8087711" cy="5391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80735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53" y="220723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Data  analysis and result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04031166"/>
              </p:ext>
            </p:extLst>
          </p:nvPr>
        </p:nvGraphicFramePr>
        <p:xfrm>
          <a:off x="2144111" y="1324304"/>
          <a:ext cx="7394027" cy="502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31014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516" y="470104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Case Study</a:t>
            </a:r>
            <a:endParaRPr lang="en-US" dirty="0"/>
          </a:p>
        </p:txBody>
      </p:sp>
      <p:pic>
        <p:nvPicPr>
          <p:cNvPr id="2050" name="Picture 2" descr="http://www.english.globalarabnetwork.com/images/stories/2010/MAY/Bank_of_Jord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564" y="1647681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8146" y="4422247"/>
            <a:ext cx="110974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In general, it is planned, based on past experience, popularity and the number of audiences, to advertise in three main mass newspapers (Al-Quds newspaper, Al-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Ayyam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newspaper and Al-Hayat newspaper), two mass radio stations (AJYAL and Raya FM), four regional radio stations (Nisaa,24 FM, Bethlehem 2000 and 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Tareeq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Al-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Mahaba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and eight different and regional billboards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535743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516" y="470104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Case Study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566800"/>
              </p:ext>
            </p:extLst>
          </p:nvPr>
        </p:nvGraphicFramePr>
        <p:xfrm>
          <a:off x="0" y="1949633"/>
          <a:ext cx="5810551" cy="19019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7460">
                  <a:extLst>
                    <a:ext uri="{9D8B030D-6E8A-4147-A177-3AD203B41FA5}">
                      <a16:colId xmlns:a16="http://schemas.microsoft.com/office/drawing/2014/main" val="344235990"/>
                    </a:ext>
                  </a:extLst>
                </a:gridCol>
                <a:gridCol w="1052701">
                  <a:extLst>
                    <a:ext uri="{9D8B030D-6E8A-4147-A177-3AD203B41FA5}">
                      <a16:colId xmlns:a16="http://schemas.microsoft.com/office/drawing/2014/main" val="3789856538"/>
                    </a:ext>
                  </a:extLst>
                </a:gridCol>
                <a:gridCol w="1295632">
                  <a:extLst>
                    <a:ext uri="{9D8B030D-6E8A-4147-A177-3AD203B41FA5}">
                      <a16:colId xmlns:a16="http://schemas.microsoft.com/office/drawing/2014/main" val="2863522094"/>
                    </a:ext>
                  </a:extLst>
                </a:gridCol>
                <a:gridCol w="1204758">
                  <a:extLst>
                    <a:ext uri="{9D8B030D-6E8A-4147-A177-3AD203B41FA5}">
                      <a16:colId xmlns:a16="http://schemas.microsoft.com/office/drawing/2014/main" val="2502501096"/>
                    </a:ext>
                  </a:extLst>
                </a:gridCol>
              </a:tblGrid>
              <a:tr h="507124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Segment/ Newspaper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Al-Aiam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Al-Hayat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al-Quds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48532746"/>
                  </a:ext>
                </a:extLst>
              </a:tr>
              <a:tr h="316616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2652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4642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7030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03874525"/>
                  </a:ext>
                </a:extLst>
              </a:tr>
              <a:tr h="289018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Tulkarem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1262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80064365"/>
                  </a:ext>
                </a:extLst>
              </a:tr>
              <a:tr h="26305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2437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4265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6458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48056201"/>
                  </a:ext>
                </a:extLst>
              </a:tr>
              <a:tr h="26305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Hebron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3968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5695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10167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9317"/>
                  </a:ext>
                </a:extLst>
              </a:tr>
              <a:tr h="26305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9678955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695657"/>
              </p:ext>
            </p:extLst>
          </p:nvPr>
        </p:nvGraphicFramePr>
        <p:xfrm>
          <a:off x="6054437" y="1949633"/>
          <a:ext cx="5765497" cy="1901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5097">
                  <a:extLst>
                    <a:ext uri="{9D8B030D-6E8A-4147-A177-3AD203B41FA5}">
                      <a16:colId xmlns:a16="http://schemas.microsoft.com/office/drawing/2014/main" val="3675718606"/>
                    </a:ext>
                  </a:extLst>
                </a:gridCol>
                <a:gridCol w="606169">
                  <a:extLst>
                    <a:ext uri="{9D8B030D-6E8A-4147-A177-3AD203B41FA5}">
                      <a16:colId xmlns:a16="http://schemas.microsoft.com/office/drawing/2014/main" val="2387225414"/>
                    </a:ext>
                  </a:extLst>
                </a:gridCol>
                <a:gridCol w="661276">
                  <a:extLst>
                    <a:ext uri="{9D8B030D-6E8A-4147-A177-3AD203B41FA5}">
                      <a16:colId xmlns:a16="http://schemas.microsoft.com/office/drawing/2014/main" val="2843030953"/>
                    </a:ext>
                  </a:extLst>
                </a:gridCol>
                <a:gridCol w="661276">
                  <a:extLst>
                    <a:ext uri="{9D8B030D-6E8A-4147-A177-3AD203B41FA5}">
                      <a16:colId xmlns:a16="http://schemas.microsoft.com/office/drawing/2014/main" val="963842405"/>
                    </a:ext>
                  </a:extLst>
                </a:gridCol>
                <a:gridCol w="646121">
                  <a:extLst>
                    <a:ext uri="{9D8B030D-6E8A-4147-A177-3AD203B41FA5}">
                      <a16:colId xmlns:a16="http://schemas.microsoft.com/office/drawing/2014/main" val="1579150808"/>
                    </a:ext>
                  </a:extLst>
                </a:gridCol>
                <a:gridCol w="1340461">
                  <a:extLst>
                    <a:ext uri="{9D8B030D-6E8A-4147-A177-3AD203B41FA5}">
                      <a16:colId xmlns:a16="http://schemas.microsoft.com/office/drawing/2014/main" val="4033621605"/>
                    </a:ext>
                  </a:extLst>
                </a:gridCol>
                <a:gridCol w="925097">
                  <a:extLst>
                    <a:ext uri="{9D8B030D-6E8A-4147-A177-3AD203B41FA5}">
                      <a16:colId xmlns:a16="http://schemas.microsoft.com/office/drawing/2014/main" val="695922137"/>
                    </a:ext>
                  </a:extLst>
                </a:gridCol>
              </a:tblGrid>
              <a:tr h="4209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Segment/Radio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Raya FM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Ajyal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FM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Nisaa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Tareeq al-Mahaba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 2000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2528521"/>
                  </a:ext>
                </a:extLst>
              </a:tr>
              <a:tr h="391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Tulkarem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3861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1930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2204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7719522"/>
                  </a:ext>
                </a:extLst>
              </a:tr>
              <a:tr h="2025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6222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3062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3930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2271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158697"/>
                  </a:ext>
                </a:extLst>
              </a:tr>
              <a:tr h="2025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8707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2423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3257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6242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6733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9319268"/>
                  </a:ext>
                </a:extLst>
              </a:tr>
              <a:tr h="4209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4787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5885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9268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7462958"/>
                  </a:ext>
                </a:extLst>
              </a:tr>
              <a:tr h="2025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Hebron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3577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5074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ar-SA" sz="13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3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9087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4344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406177"/>
              </p:ext>
            </p:extLst>
          </p:nvPr>
        </p:nvGraphicFramePr>
        <p:xfrm>
          <a:off x="0" y="4022784"/>
          <a:ext cx="5810552" cy="2835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6308">
                  <a:extLst>
                    <a:ext uri="{9D8B030D-6E8A-4147-A177-3AD203B41FA5}">
                      <a16:colId xmlns:a16="http://schemas.microsoft.com/office/drawing/2014/main" val="338295810"/>
                    </a:ext>
                  </a:extLst>
                </a:gridCol>
                <a:gridCol w="1274244">
                  <a:extLst>
                    <a:ext uri="{9D8B030D-6E8A-4147-A177-3AD203B41FA5}">
                      <a16:colId xmlns:a16="http://schemas.microsoft.com/office/drawing/2014/main" val="322485758"/>
                    </a:ext>
                  </a:extLst>
                </a:gridCol>
              </a:tblGrid>
              <a:tr h="437958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Segmented Billboards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Audience membership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3002513768"/>
                  </a:ext>
                </a:extLst>
              </a:tr>
              <a:tr h="437958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 billboard </a:t>
                      </a:r>
                      <a:r>
                        <a:rPr lang="en-US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Eizarya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Street the main street to Hebron and </a:t>
                      </a:r>
                      <a:r>
                        <a:rPr lang="en-US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f/c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9692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4195486584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hebron billboard LED Screen Siha Circle Center of City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10118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2966972844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 billboard alsalam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16122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3052617156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 billboard rafidia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14614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2329364585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 billboard al ersal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20295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2967340810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 billboard cc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21217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2239739304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tulakrem billboard cc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3062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2697630904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tulakrem billboard khadori f/c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5664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67139972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96733"/>
              </p:ext>
            </p:extLst>
          </p:nvPr>
        </p:nvGraphicFramePr>
        <p:xfrm>
          <a:off x="6491129" y="4037793"/>
          <a:ext cx="4855744" cy="1130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3415">
                  <a:extLst>
                    <a:ext uri="{9D8B030D-6E8A-4147-A177-3AD203B41FA5}">
                      <a16:colId xmlns:a16="http://schemas.microsoft.com/office/drawing/2014/main" val="1627156045"/>
                    </a:ext>
                  </a:extLst>
                </a:gridCol>
                <a:gridCol w="1392329">
                  <a:extLst>
                    <a:ext uri="{9D8B030D-6E8A-4147-A177-3AD203B41FA5}">
                      <a16:colId xmlns:a16="http://schemas.microsoft.com/office/drawing/2014/main" val="143792396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Audience membership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19108396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online maan website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22249785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online Facebook Ads 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337912771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61539" y="1267703"/>
            <a:ext cx="3111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Audience membership </a:t>
            </a:r>
          </a:p>
        </p:txBody>
      </p:sp>
    </p:spTree>
    <p:extLst>
      <p:ext uri="{BB962C8B-B14F-4D97-AF65-F5344CB8AC3E}">
        <p14:creationId xmlns:p14="http://schemas.microsoft.com/office/powerpoint/2010/main" val="32385229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516" y="470104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Case Study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057853"/>
              </p:ext>
            </p:extLst>
          </p:nvPr>
        </p:nvGraphicFramePr>
        <p:xfrm>
          <a:off x="1569333" y="4378036"/>
          <a:ext cx="8613757" cy="1382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6720">
                  <a:extLst>
                    <a:ext uri="{9D8B030D-6E8A-4147-A177-3AD203B41FA5}">
                      <a16:colId xmlns:a16="http://schemas.microsoft.com/office/drawing/2014/main" val="2181539230"/>
                    </a:ext>
                  </a:extLst>
                </a:gridCol>
                <a:gridCol w="1121990">
                  <a:extLst>
                    <a:ext uri="{9D8B030D-6E8A-4147-A177-3AD203B41FA5}">
                      <a16:colId xmlns:a16="http://schemas.microsoft.com/office/drawing/2014/main" val="3408790211"/>
                    </a:ext>
                  </a:extLst>
                </a:gridCol>
                <a:gridCol w="963100">
                  <a:extLst>
                    <a:ext uri="{9D8B030D-6E8A-4147-A177-3AD203B41FA5}">
                      <a16:colId xmlns:a16="http://schemas.microsoft.com/office/drawing/2014/main" val="1272373499"/>
                    </a:ext>
                  </a:extLst>
                </a:gridCol>
                <a:gridCol w="1098911">
                  <a:extLst>
                    <a:ext uri="{9D8B030D-6E8A-4147-A177-3AD203B41FA5}">
                      <a16:colId xmlns:a16="http://schemas.microsoft.com/office/drawing/2014/main" val="3348043715"/>
                    </a:ext>
                  </a:extLst>
                </a:gridCol>
                <a:gridCol w="1326149">
                  <a:extLst>
                    <a:ext uri="{9D8B030D-6E8A-4147-A177-3AD203B41FA5}">
                      <a16:colId xmlns:a16="http://schemas.microsoft.com/office/drawing/2014/main" val="3999147347"/>
                    </a:ext>
                  </a:extLst>
                </a:gridCol>
                <a:gridCol w="1541848">
                  <a:extLst>
                    <a:ext uri="{9D8B030D-6E8A-4147-A177-3AD203B41FA5}">
                      <a16:colId xmlns:a16="http://schemas.microsoft.com/office/drawing/2014/main" val="2698824970"/>
                    </a:ext>
                  </a:extLst>
                </a:gridCol>
                <a:gridCol w="1485039">
                  <a:extLst>
                    <a:ext uri="{9D8B030D-6E8A-4147-A177-3AD203B41FA5}">
                      <a16:colId xmlns:a16="http://schemas.microsoft.com/office/drawing/2014/main" val="2709908921"/>
                    </a:ext>
                  </a:extLst>
                </a:gridCol>
              </a:tblGrid>
              <a:tr h="103015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Ajyal/West Bank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Raya FM/West Bank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24fm/West Bank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Nisaa FM/Ramallah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 2000/Bethlehem City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Tareeq Al Mahaba/Nablus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3159406250"/>
                  </a:ext>
                </a:extLst>
              </a:tr>
              <a:tr h="3524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Bounds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(2,12)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(2,10)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(2,7)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(2,12)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(2,10)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(2,10)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215355816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46909" y="2881349"/>
            <a:ext cx="7467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marketing administrator decide that the number of Ads in all newspapers, billboard and online 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must be equal one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743" y="1338344"/>
            <a:ext cx="4105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Uber and lower bounds</a:t>
            </a:r>
          </a:p>
        </p:txBody>
      </p:sp>
    </p:spTree>
    <p:extLst>
      <p:ext uri="{BB962C8B-B14F-4D97-AF65-F5344CB8AC3E}">
        <p14:creationId xmlns:p14="http://schemas.microsoft.com/office/powerpoint/2010/main" val="17338136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516" y="470104"/>
            <a:ext cx="7008488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Case Study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4743" y="1338344"/>
            <a:ext cx="4567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percentage Profile Matrix </a:t>
            </a:r>
          </a:p>
        </p:txBody>
      </p:sp>
      <p:pic>
        <p:nvPicPr>
          <p:cNvPr id="6147" name="Picture 1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472" y="2151719"/>
            <a:ext cx="7732103" cy="144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11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473" y="3770969"/>
            <a:ext cx="7732102" cy="148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1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473" y="5295876"/>
            <a:ext cx="7732102" cy="148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7991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1449"/>
            <a:ext cx="4080574" cy="383865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Case Study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72621"/>
              </p:ext>
            </p:extLst>
          </p:nvPr>
        </p:nvGraphicFramePr>
        <p:xfrm>
          <a:off x="4419601" y="0"/>
          <a:ext cx="6691746" cy="6857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1030">
                  <a:extLst>
                    <a:ext uri="{9D8B030D-6E8A-4147-A177-3AD203B41FA5}">
                      <a16:colId xmlns:a16="http://schemas.microsoft.com/office/drawing/2014/main" val="4280679606"/>
                    </a:ext>
                  </a:extLst>
                </a:gridCol>
                <a:gridCol w="563007">
                  <a:extLst>
                    <a:ext uri="{9D8B030D-6E8A-4147-A177-3AD203B41FA5}">
                      <a16:colId xmlns:a16="http://schemas.microsoft.com/office/drawing/2014/main" val="1591359507"/>
                    </a:ext>
                  </a:extLst>
                </a:gridCol>
                <a:gridCol w="563007">
                  <a:extLst>
                    <a:ext uri="{9D8B030D-6E8A-4147-A177-3AD203B41FA5}">
                      <a16:colId xmlns:a16="http://schemas.microsoft.com/office/drawing/2014/main" val="1047638897"/>
                    </a:ext>
                  </a:extLst>
                </a:gridCol>
                <a:gridCol w="598035">
                  <a:extLst>
                    <a:ext uri="{9D8B030D-6E8A-4147-A177-3AD203B41FA5}">
                      <a16:colId xmlns:a16="http://schemas.microsoft.com/office/drawing/2014/main" val="2654594871"/>
                    </a:ext>
                  </a:extLst>
                </a:gridCol>
                <a:gridCol w="349651">
                  <a:extLst>
                    <a:ext uri="{9D8B030D-6E8A-4147-A177-3AD203B41FA5}">
                      <a16:colId xmlns:a16="http://schemas.microsoft.com/office/drawing/2014/main" val="4286726316"/>
                    </a:ext>
                  </a:extLst>
                </a:gridCol>
                <a:gridCol w="705032">
                  <a:extLst>
                    <a:ext uri="{9D8B030D-6E8A-4147-A177-3AD203B41FA5}">
                      <a16:colId xmlns:a16="http://schemas.microsoft.com/office/drawing/2014/main" val="3984411595"/>
                    </a:ext>
                  </a:extLst>
                </a:gridCol>
                <a:gridCol w="740058">
                  <a:extLst>
                    <a:ext uri="{9D8B030D-6E8A-4147-A177-3AD203B41FA5}">
                      <a16:colId xmlns:a16="http://schemas.microsoft.com/office/drawing/2014/main" val="1429506558"/>
                    </a:ext>
                  </a:extLst>
                </a:gridCol>
                <a:gridCol w="608860">
                  <a:extLst>
                    <a:ext uri="{9D8B030D-6E8A-4147-A177-3AD203B41FA5}">
                      <a16:colId xmlns:a16="http://schemas.microsoft.com/office/drawing/2014/main" val="869490755"/>
                    </a:ext>
                  </a:extLst>
                </a:gridCol>
                <a:gridCol w="633701">
                  <a:extLst>
                    <a:ext uri="{9D8B030D-6E8A-4147-A177-3AD203B41FA5}">
                      <a16:colId xmlns:a16="http://schemas.microsoft.com/office/drawing/2014/main" val="2414768218"/>
                    </a:ext>
                  </a:extLst>
                </a:gridCol>
                <a:gridCol w="669365">
                  <a:extLst>
                    <a:ext uri="{9D8B030D-6E8A-4147-A177-3AD203B41FA5}">
                      <a16:colId xmlns:a16="http://schemas.microsoft.com/office/drawing/2014/main" val="581143970"/>
                    </a:ext>
                  </a:extLst>
                </a:gridCol>
              </a:tblGrid>
              <a:tr h="60903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Audience Number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Reach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Reach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Bank displacement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Bank Reach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Bank Cost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vert="vert" anchor="ctr"/>
                </a:tc>
                <a:extLst>
                  <a:ext uri="{0D108BD9-81ED-4DB2-BD59-A6C34878D82A}">
                    <a16:rowId xmlns:a16="http://schemas.microsoft.com/office/drawing/2014/main" val="2077053903"/>
                  </a:ext>
                </a:extLst>
              </a:tr>
              <a:tr h="446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Bethlehem billboard Eizarya Street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928.32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928.32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928.32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100963631"/>
                  </a:ext>
                </a:extLst>
              </a:tr>
              <a:tr h="475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hebron billboard LED Screen Siha Circle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833548414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Newspaper Ahayat FP/QP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15455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15455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15455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15455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489103232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Newspaper Alaiam FP/QP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55014545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newspaper Al-Quds FP/QP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090817206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newspaper Al-Quds IP/HP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193006532"/>
                  </a:ext>
                </a:extLst>
              </a:tr>
              <a:tr h="297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online Facebook Ads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05418751"/>
                  </a:ext>
                </a:extLst>
              </a:tr>
              <a:tr h="297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online maan website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2058932825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 billboard alsalam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16122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16122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522.18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16122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522.18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16122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522.18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4195084750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 billboard rafidia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464.16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464.16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464.16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1514452296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 billboard al ersal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232.08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232.08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232.08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2175333649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 billboard cc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1250.5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1250.45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1250.45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2664046551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tulakrem billboard cc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522.18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522.18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522.18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741618032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tulakrem billboard khadori f/c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232.08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232.08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232.08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727687994"/>
                  </a:ext>
                </a:extLst>
              </a:tr>
              <a:tr h="161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24 pt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9391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9391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354543745"/>
                  </a:ext>
                </a:extLst>
              </a:tr>
              <a:tr h="161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ajial pt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18374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18374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183740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106.1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220488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127.32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1697585623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Bethlehem 2000 pt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250880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175616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383777272"/>
                  </a:ext>
                </a:extLst>
              </a:tr>
              <a:tr h="161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raya pt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271540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271540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1624960929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 radio Tareq almahaba PT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15897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3796624167"/>
                  </a:ext>
                </a:extLst>
              </a:tr>
              <a:tr h="313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ramallah radio nisaa pt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74904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42.48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499308787"/>
                  </a:ext>
                </a:extLst>
              </a:tr>
              <a:tr h="169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1044600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12545.38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973745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12547.5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403" marR="27403" marT="0" marB="0" anchor="ctr"/>
                </a:tc>
                <a:extLst>
                  <a:ext uri="{0D108BD9-81ED-4DB2-BD59-A6C34878D82A}">
                    <a16:rowId xmlns:a16="http://schemas.microsoft.com/office/drawing/2014/main" val="2103168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6058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178301" cy="3124201"/>
          </a:xfrm>
        </p:spPr>
        <p:txBody>
          <a:bodyPr>
            <a:normAutofit/>
          </a:bodyPr>
          <a:lstStyle/>
          <a:p>
            <a:r>
              <a:rPr lang="en-US" b="1" dirty="0"/>
              <a:t>An optimization model that combines the two previously mentioned points is formulated to determine the media mix for a product advertised in a segmented market using both segment and mass advertising strategies is obtained.</a:t>
            </a:r>
          </a:p>
          <a:p>
            <a:r>
              <a:rPr lang="en-US" b="1" dirty="0"/>
              <a:t>This optimization model was improved and validated to be applicable through a real life case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910985" y="256220"/>
            <a:ext cx="3324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1564113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Thank You 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Any Questions? </a:t>
            </a:r>
          </a:p>
        </p:txBody>
      </p:sp>
    </p:spTree>
    <p:extLst>
      <p:ext uri="{BB962C8B-B14F-4D97-AF65-F5344CB8AC3E}">
        <p14:creationId xmlns:p14="http://schemas.microsoft.com/office/powerpoint/2010/main" val="1525793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1" y="1"/>
            <a:ext cx="12197954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" y="-28072"/>
            <a:ext cx="12219352" cy="68700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5" y="-44115"/>
            <a:ext cx="12192001" cy="6840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030"/>
            <a:ext cx="12192000" cy="69021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8136" y="5358063"/>
            <a:ext cx="174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Objectives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536073" y="838019"/>
            <a:ext cx="2019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Maximizing advertising reach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76324" y="838019"/>
            <a:ext cx="15276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Maximizing the return on investment of advertising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08392" y="583303"/>
            <a:ext cx="16254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Improving effective marketing of a product</a:t>
            </a:r>
          </a:p>
        </p:txBody>
      </p:sp>
      <p:sp>
        <p:nvSpPr>
          <p:cNvPr id="2" name="Oval 1"/>
          <p:cNvSpPr/>
          <p:nvPr/>
        </p:nvSpPr>
        <p:spPr>
          <a:xfrm>
            <a:off x="5190269" y="3006436"/>
            <a:ext cx="1881596" cy="1704109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Tool Development </a:t>
            </a:r>
          </a:p>
        </p:txBody>
      </p:sp>
    </p:spTree>
    <p:extLst>
      <p:ext uri="{BB962C8B-B14F-4D97-AF65-F5344CB8AC3E}">
        <p14:creationId xmlns:p14="http://schemas.microsoft.com/office/powerpoint/2010/main" val="228174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3763" y="116114"/>
            <a:ext cx="4955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Project constraints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2583763" y="1241441"/>
            <a:ext cx="8988127" cy="5062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Time</a:t>
            </a:r>
          </a:p>
          <a:p>
            <a:pPr marL="285750" indent="-285750">
              <a:lnSpc>
                <a:spcPct val="2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Interruptions</a:t>
            </a:r>
          </a:p>
          <a:p>
            <a:pPr marL="285750" indent="-285750">
              <a:lnSpc>
                <a:spcPct val="2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Limited experience in modeling</a:t>
            </a:r>
          </a:p>
          <a:p>
            <a:pPr marL="285750" indent="-285750">
              <a:lnSpc>
                <a:spcPct val="2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Limited knowledge in the programming methods and languages</a:t>
            </a:r>
          </a:p>
          <a:p>
            <a:pPr marL="285750" indent="-285750">
              <a:lnSpc>
                <a:spcPct val="2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Filling in the questionnaires</a:t>
            </a:r>
            <a:endParaRPr lang="ar-SA" sz="2400" b="1" dirty="0"/>
          </a:p>
          <a:p>
            <a:pPr marL="285750" indent="-285750">
              <a:lnSpc>
                <a:spcPct val="2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Obtaining some data from companies during interview</a:t>
            </a:r>
          </a:p>
        </p:txBody>
      </p:sp>
    </p:spTree>
    <p:extLst>
      <p:ext uri="{BB962C8B-B14F-4D97-AF65-F5344CB8AC3E}">
        <p14:creationId xmlns:p14="http://schemas.microsoft.com/office/powerpoint/2010/main" val="1900863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7041" y="3418750"/>
            <a:ext cx="7179317" cy="1474091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Advertisements are targeted to the overall market with mass advertising as well as the segments with segment specific advertising.</a:t>
            </a:r>
          </a:p>
          <a:p>
            <a:pPr algn="l"/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2489707" y="753524"/>
            <a:ext cx="539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Scope of the Work</a:t>
            </a:r>
          </a:p>
        </p:txBody>
      </p:sp>
    </p:spTree>
    <p:extLst>
      <p:ext uri="{BB962C8B-B14F-4D97-AF65-F5344CB8AC3E}">
        <p14:creationId xmlns:p14="http://schemas.microsoft.com/office/powerpoint/2010/main" val="1242057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10" y="1202912"/>
            <a:ext cx="10058400" cy="56550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7" t="38834" r="26781" b="4998"/>
          <a:stretch/>
        </p:blipFill>
        <p:spPr>
          <a:xfrm rot="21300304">
            <a:off x="1148615" y="2297723"/>
            <a:ext cx="2720550" cy="29912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8" t="26636" r="27432" b="10105"/>
          <a:stretch/>
        </p:blipFill>
        <p:spPr>
          <a:xfrm rot="1225873">
            <a:off x="7844831" y="2158908"/>
            <a:ext cx="2873085" cy="32688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06" y="-1133605"/>
            <a:ext cx="10058400" cy="5655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10870" y="3107126"/>
            <a:ext cx="2244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Media planning and optimization models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87334" y="3171255"/>
            <a:ext cx="2053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Media mix decision model for advertising 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67989" y="879845"/>
            <a:ext cx="281538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Media planning model that assists a firm in determining the optimal media mix for product advertise in segmented market </a:t>
            </a:r>
          </a:p>
        </p:txBody>
      </p:sp>
    </p:spTree>
    <p:extLst>
      <p:ext uri="{BB962C8B-B14F-4D97-AF65-F5344CB8AC3E}">
        <p14:creationId xmlns:p14="http://schemas.microsoft.com/office/powerpoint/2010/main" val="258823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19663" y="2679032"/>
            <a:ext cx="63896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Methodology</a:t>
            </a:r>
            <a:r>
              <a:rPr lang="en-US" sz="72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44556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3302</TotalTime>
  <Words>1484</Words>
  <Application>Microsoft Office PowerPoint</Application>
  <PresentationFormat>Widescreen</PresentationFormat>
  <Paragraphs>488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Calibri</vt:lpstr>
      <vt:lpstr>Calibri Light</vt:lpstr>
      <vt:lpstr>Cambria Math</vt:lpstr>
      <vt:lpstr>Corbel</vt:lpstr>
      <vt:lpstr>Tahoma</vt:lpstr>
      <vt:lpstr>Times New Roman</vt:lpstr>
      <vt:lpstr>Office Theme</vt:lpstr>
      <vt:lpstr>Parallax</vt:lpstr>
      <vt:lpstr>Optimal          Media Selection Tool</vt:lpstr>
      <vt:lpstr>PowerPoint Presentation</vt:lpstr>
      <vt:lpstr>PowerPoint Presentation</vt:lpstr>
      <vt:lpstr>Problem Statement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Sampling Method </vt:lpstr>
      <vt:lpstr>Model development , design and testing </vt:lpstr>
      <vt:lpstr>Model development , design and testing </vt:lpstr>
      <vt:lpstr>Lingo Code</vt:lpstr>
      <vt:lpstr>Lingo Code</vt:lpstr>
      <vt:lpstr>Lingo Code</vt:lpstr>
      <vt:lpstr>Lingo Code</vt:lpstr>
      <vt:lpstr>Interface Design</vt:lpstr>
      <vt:lpstr>Interface Design</vt:lpstr>
      <vt:lpstr>Interface Design</vt:lpstr>
      <vt:lpstr>Interface Design</vt:lpstr>
      <vt:lpstr>Interface Design</vt:lpstr>
      <vt:lpstr>Interface Design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Data  analysis and result</vt:lpstr>
      <vt:lpstr>Case Study</vt:lpstr>
      <vt:lpstr>Case Study</vt:lpstr>
      <vt:lpstr>Case Study</vt:lpstr>
      <vt:lpstr>Case Study</vt:lpstr>
      <vt:lpstr>Case Study</vt:lpstr>
      <vt:lpstr>PowerPoint Presentation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Antari</dc:creator>
  <cp:lastModifiedBy>SS</cp:lastModifiedBy>
  <cp:revision>72</cp:revision>
  <dcterms:created xsi:type="dcterms:W3CDTF">2016-12-21T18:14:54Z</dcterms:created>
  <dcterms:modified xsi:type="dcterms:W3CDTF">2017-06-11T00:25:10Z</dcterms:modified>
</cp:coreProperties>
</file>