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3">
  <p:sldMasterIdLst>
    <p:sldMasterId id="2147483684" r:id="rId1"/>
  </p:sldMasterIdLst>
  <p:notesMasterIdLst>
    <p:notesMasterId r:id="rId32"/>
  </p:notesMasterIdLst>
  <p:sldIdLst>
    <p:sldId id="257" r:id="rId2"/>
    <p:sldId id="258" r:id="rId3"/>
    <p:sldId id="295" r:id="rId4"/>
    <p:sldId id="262" r:id="rId5"/>
    <p:sldId id="259" r:id="rId6"/>
    <p:sldId id="263" r:id="rId7"/>
    <p:sldId id="261" r:id="rId8"/>
    <p:sldId id="270" r:id="rId9"/>
    <p:sldId id="271" r:id="rId10"/>
    <p:sldId id="264" r:id="rId11"/>
    <p:sldId id="266" r:id="rId12"/>
    <p:sldId id="272" r:id="rId13"/>
    <p:sldId id="273" r:id="rId14"/>
    <p:sldId id="274" r:id="rId15"/>
    <p:sldId id="275" r:id="rId16"/>
    <p:sldId id="276" r:id="rId17"/>
    <p:sldId id="277" r:id="rId18"/>
    <p:sldId id="280" r:id="rId19"/>
    <p:sldId id="281" r:id="rId20"/>
    <p:sldId id="297" r:id="rId21"/>
    <p:sldId id="299" r:id="rId22"/>
    <p:sldId id="285" r:id="rId23"/>
    <p:sldId id="286" r:id="rId24"/>
    <p:sldId id="287" r:id="rId25"/>
    <p:sldId id="288" r:id="rId26"/>
    <p:sldId id="289" r:id="rId27"/>
    <p:sldId id="290" r:id="rId28"/>
    <p:sldId id="292" r:id="rId29"/>
    <p:sldId id="300" r:id="rId30"/>
    <p:sldId id="293" r:id="rId31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BB3779F-47BF-4F1F-B17B-6A2C0D4C7094}" type="datetimeFigureOut">
              <a:rPr lang="ar-JO" smtClean="0"/>
              <a:t>10/07/1434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F74DAF3-B407-4B58-8CF0-2B9D79201783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86481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4DAF3-B407-4B58-8CF0-2B9D79201783}" type="slidenum">
              <a:rPr lang="ar-JO" smtClean="0"/>
              <a:t>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54983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81D266F-3295-408F-A0C5-25E6E30282D0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7644EC-0684-4677-BF84-F30AE66EE115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015C20D-1CC9-43FD-B074-B3F6663A1B6B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E2040-7678-44D9-9ECB-918B26F35570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0CE7D9-A5EA-4FA2-BA89-FB4DD0F9BBB7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C33EB4-F2D9-489B-87B3-BB0E03F3446F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14FE7-3022-4096-B5DE-8535882FC1E0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4677A-48BD-4615-8C95-B416EC5DB025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EFD617-87C5-4D79-B797-89B638B6B250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D8CF80-546B-42B9-8F9C-4AE6CC05A33F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A70224-15E5-4426-9398-1DB33DA6477A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6279022-8861-4D1C-BB9E-134982D88CBE}" type="datetime8">
              <a:rPr lang="ar-JO" smtClean="0"/>
              <a:t>19 أيار، 13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B0C2585-A257-4003-9C4D-74A8D95CF433}" type="slidenum">
              <a:rPr lang="ar-JO" smtClean="0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08px-Basmala.svg (1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9604" y="77211"/>
            <a:ext cx="3875500" cy="78579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1319780" y="2163814"/>
            <a:ext cx="6101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 </a:t>
            </a:r>
            <a:r>
              <a:rPr lang="en-US" sz="3200" dirty="0" smtClean="0">
                <a:latin typeface="Lucida Bright" pitchFamily="18" charset="0"/>
              </a:rPr>
              <a:t>An–</a:t>
            </a:r>
            <a:r>
              <a:rPr lang="en-US" sz="3200" dirty="0" err="1" smtClean="0">
                <a:latin typeface="Lucida Bright" pitchFamily="18" charset="0"/>
              </a:rPr>
              <a:t>Najah</a:t>
            </a:r>
            <a:r>
              <a:rPr lang="en-US" sz="3200" dirty="0" smtClean="0">
                <a:latin typeface="Lucida Bright" pitchFamily="18" charset="0"/>
              </a:rPr>
              <a:t> National University</a:t>
            </a:r>
            <a:endParaRPr lang="ar-JO" sz="3200" dirty="0"/>
          </a:p>
        </p:txBody>
      </p:sp>
      <p:pic>
        <p:nvPicPr>
          <p:cNvPr id="5" name="صورة 4"/>
          <p:cNvPicPr>
            <a:picLocks noChangeArrowheads="1"/>
          </p:cNvPicPr>
          <p:nvPr/>
        </p:nvPicPr>
        <p:blipFill>
          <a:blip r:embed="rId4">
            <a:lum contrast="31000"/>
          </a:blip>
          <a:srcRect/>
          <a:stretch>
            <a:fillRect/>
          </a:stretch>
        </p:blipFill>
        <p:spPr bwMode="auto">
          <a:xfrm>
            <a:off x="3419872" y="693346"/>
            <a:ext cx="15144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380514" y="3105834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Design of Low cost Treatment Plant and </a:t>
            </a:r>
            <a:r>
              <a:rPr kumimoji="0" lang="ar-JO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Reuse system for Anin Village</a:t>
            </a:r>
            <a:endParaRPr kumimoji="0" lang="en-US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63688" y="4413267"/>
            <a:ext cx="4680520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Prepared By</a:t>
            </a:r>
            <a:r>
              <a:rPr lang="en-US" b="1" dirty="0" smtClean="0"/>
              <a:t>:    </a:t>
            </a:r>
            <a:r>
              <a:rPr lang="en-US" sz="2000" b="1" dirty="0"/>
              <a:t>Mohammad </a:t>
            </a:r>
            <a:r>
              <a:rPr lang="en-US" sz="2000" b="1" dirty="0" err="1" smtClean="0"/>
              <a:t>Foqha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  </a:t>
            </a:r>
            <a:r>
              <a:rPr lang="en-US" sz="2000" b="1" dirty="0" err="1" smtClean="0"/>
              <a:t>Taqreer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Assaf</a:t>
            </a:r>
            <a:r>
              <a:rPr lang="en-US" sz="2000" b="1" dirty="0" smtClean="0"/>
              <a:t>        </a:t>
            </a:r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  Supervisor:       Dr</a:t>
            </a:r>
            <a:r>
              <a:rPr lang="en-US" b="1" dirty="0"/>
              <a:t>. </a:t>
            </a:r>
            <a:r>
              <a:rPr lang="en-US" b="1" dirty="0" smtClean="0"/>
              <a:t>Hafez </a:t>
            </a:r>
            <a:r>
              <a:rPr lang="en-US" b="1" dirty="0" err="1" smtClean="0"/>
              <a:t>Shaheen</a:t>
            </a:r>
            <a:r>
              <a:rPr lang="en-US" b="1" dirty="0" smtClean="0"/>
              <a:t>    </a:t>
            </a:r>
          </a:p>
          <a:p>
            <a:r>
              <a:rPr lang="en-US" b="1" dirty="0" smtClean="0"/>
              <a:t>      </a:t>
            </a:r>
            <a:endParaRPr lang="en-US" b="1" dirty="0"/>
          </a:p>
          <a:p>
            <a:endParaRPr lang="en-US" sz="500" b="1" dirty="0"/>
          </a:p>
          <a:p>
            <a:pPr algn="ctr"/>
            <a:r>
              <a:rPr lang="en-US" sz="1600" b="1" u="sng" dirty="0" smtClean="0"/>
              <a:t>2013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59737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992887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06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Victory\Desktop\عاننننين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810039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96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563"/>
            <a:ext cx="8172400" cy="635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17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effectLst>
                  <a:outerShdw sx="0" sy="0">
                    <a:srgbClr val="000000"/>
                  </a:outerShdw>
                </a:effectLst>
              </a:rPr>
              <a:t>Design Figures</a:t>
            </a:r>
            <a:r>
              <a:rPr lang="en-US" dirty="0">
                <a:effectLst>
                  <a:outerShdw sx="0" sy="0">
                    <a:srgbClr val="000000"/>
                  </a:outerShdw>
                </a:effectLst>
              </a:rPr>
              <a:t/>
            </a:r>
            <a:br>
              <a:rPr lang="en-US" dirty="0">
                <a:effectLst>
                  <a:outerShdw sx="0" sy="0">
                    <a:srgbClr val="000000"/>
                  </a:outerShdw>
                </a:effectLst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average annual growth rate is 2.89</a:t>
            </a:r>
            <a:r>
              <a:rPr lang="en-US" dirty="0" smtClean="0"/>
              <a:t>%.</a:t>
            </a:r>
          </a:p>
          <a:p>
            <a:pPr algn="l" rtl="0"/>
            <a:r>
              <a:rPr lang="en-US" dirty="0" smtClean="0"/>
              <a:t>Design year is 2040.</a:t>
            </a:r>
            <a:endParaRPr lang="en-US" dirty="0" smtClean="0"/>
          </a:p>
          <a:p>
            <a:pPr lvl="0" algn="l" rtl="0"/>
            <a:r>
              <a:rPr lang="en-US" dirty="0" smtClean="0"/>
              <a:t>P</a:t>
            </a:r>
            <a:r>
              <a:rPr lang="en-US" sz="1600" dirty="0" smtClean="0"/>
              <a:t>2040 </a:t>
            </a:r>
            <a:r>
              <a:rPr lang="en-US" dirty="0" smtClean="0"/>
              <a:t>= 9450 </a:t>
            </a:r>
            <a:r>
              <a:rPr lang="en-US" dirty="0" smtClean="0"/>
              <a:t>capita.</a:t>
            </a:r>
          </a:p>
          <a:p>
            <a:pPr lvl="0" algn="l" rtl="0"/>
            <a:r>
              <a:rPr lang="en-US" dirty="0" smtClean="0"/>
              <a:t>Water daily consumption = 130l/c</a:t>
            </a:r>
          </a:p>
          <a:p>
            <a:pPr lvl="0"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35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27168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Wastewater Flow and Design Loads</a:t>
            </a:r>
            <a:endParaRPr lang="ar-J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The </a:t>
                </a:r>
                <a:r>
                  <a:rPr lang="en-US" dirty="0"/>
                  <a:t>wastewater production </a:t>
                </a:r>
                <a:r>
                  <a:rPr lang="en-US" dirty="0" smtClean="0"/>
                  <a:t>factor </a:t>
                </a:r>
                <a:r>
                  <a:rPr lang="en-US" dirty="0"/>
                  <a:t>=</a:t>
                </a:r>
                <a:r>
                  <a:rPr lang="en-US" dirty="0" smtClean="0"/>
                  <a:t> </a:t>
                </a:r>
                <a:r>
                  <a:rPr lang="en-US" dirty="0"/>
                  <a:t>60</a:t>
                </a:r>
                <a:r>
                  <a:rPr lang="en-US" dirty="0" smtClean="0"/>
                  <a:t>%.</a:t>
                </a:r>
              </a:p>
              <a:p>
                <a:pPr lvl="0" algn="l" rt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w</m:t>
                    </m:r>
                    <m:r>
                      <a:rPr lang="en-US"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w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production</m:t>
                    </m:r>
                    <m:r>
                      <a:rPr lang="en-US" b="0" i="0" smtClean="0">
                        <a:latin typeface="Cambria Math"/>
                      </a:rPr>
                      <m:t>= </m:t>
                    </m:r>
                    <m:r>
                      <a:rPr lang="en-US">
                        <a:latin typeface="Cambria Math"/>
                      </a:rPr>
                      <m:t>78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𝑙</m:t>
                    </m:r>
                    <m:r>
                      <a:rPr lang="en-US">
                        <a:latin typeface="Cambria Math"/>
                      </a:rPr>
                      <m:t>/(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c</m:t>
                    </m:r>
                    <m:r>
                      <a:rPr lang="en-US"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d</m:t>
                    </m:r>
                    <m:r>
                      <a:rPr lang="en-US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  <a:p>
                <a:pPr lvl="0"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avg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>
                        <a:latin typeface="Cambria Math"/>
                      </a:rPr>
                      <m:t>738</m:t>
                    </m:r>
                    <m:r>
                      <a:rPr lang="en-US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d</m:t>
                    </m:r>
                    <m:r>
                      <a:rPr lang="en-US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:pPr algn="l" rtl="0"/>
                <a:r>
                  <a:rPr lang="en-US" dirty="0" smtClean="0"/>
                  <a:t>PF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3.</a:t>
                </a:r>
              </a:p>
              <a:p>
                <a:pPr algn="l" rtl="0"/>
                <a:r>
                  <a:rPr lang="en-US" dirty="0" smtClean="0"/>
                  <a:t>Infiltration rate = 25%.</a:t>
                </a:r>
                <a:endParaRPr lang="en-US" dirty="0" smtClean="0"/>
              </a:p>
              <a:p>
                <a:pPr algn="l" rtl="0"/>
                <a:endParaRPr lang="en-US" i="1" dirty="0" smtClean="0">
                  <a:latin typeface="Cambria Math"/>
                </a:endParaRP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Peak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avg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∗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PF</m:t>
                    </m:r>
                    <m:r>
                      <a:rPr lang="en-US" b="0" i="0" smtClean="0">
                        <a:latin typeface="Cambria Math"/>
                      </a:rPr>
                      <m:t>)+(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avg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∗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Inf</m:t>
                    </m:r>
                    <m:r>
                      <a:rPr lang="en-US" b="0" i="0" smtClean="0">
                        <a:latin typeface="Cambria Math"/>
                      </a:rPr>
                      <m:t>.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rate</m:t>
                    </m:r>
                    <m:r>
                      <a:rPr lang="en-US" b="0" i="0" smtClean="0">
                        <a:latin typeface="Cambria Math"/>
                      </a:rPr>
                      <m:t>)</m:t>
                    </m:r>
                  </m:oMath>
                </a14:m>
                <a:endParaRPr lang="en-US" b="0" i="0" dirty="0" smtClean="0">
                  <a:latin typeface="Cambria Math"/>
                </a:endParaRPr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               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>
                        <a:latin typeface="Cambria Math"/>
                      </a:rPr>
                      <m:t>24</m:t>
                    </m:r>
                    <m:r>
                      <a:rPr lang="en-US" b="0" i="0" smtClean="0">
                        <a:latin typeface="Cambria Math"/>
                      </a:rPr>
                      <m:t>00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day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algn="l" rtl="0"/>
                <a:endParaRPr lang="ar-JO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05" t="-113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223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741368" cy="16014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Characteristics </a:t>
            </a:r>
            <a:r>
              <a:rPr lang="en-US" dirty="0"/>
              <a:t>of Wastewater for the village of Anin</a:t>
            </a:r>
            <a:br>
              <a:rPr lang="en-US" dirty="0"/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88840"/>
            <a:ext cx="7516688" cy="4466896"/>
          </a:xfrm>
        </p:spPr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SS </a:t>
            </a:r>
            <a:r>
              <a:rPr lang="en-US" dirty="0"/>
              <a:t>produced = 70 g/</a:t>
            </a:r>
            <a:r>
              <a:rPr lang="en-US" dirty="0" err="1"/>
              <a:t>c.d</a:t>
            </a:r>
            <a:r>
              <a:rPr lang="en-US" dirty="0"/>
              <a:t> </a:t>
            </a:r>
          </a:p>
          <a:p>
            <a:pPr algn="l" rtl="0"/>
            <a:r>
              <a:rPr lang="en-US" dirty="0" smtClean="0"/>
              <a:t>BOD </a:t>
            </a:r>
            <a:r>
              <a:rPr lang="en-US" dirty="0"/>
              <a:t>produced = 50 g/</a:t>
            </a:r>
            <a:r>
              <a:rPr lang="en-US" dirty="0" err="1"/>
              <a:t>c.d</a:t>
            </a:r>
            <a:r>
              <a:rPr lang="en-US" dirty="0"/>
              <a:t> </a:t>
            </a:r>
          </a:p>
          <a:p>
            <a:pPr marL="0" indent="0" algn="l" rtl="0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02387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/>
          <a:lstStyle/>
          <a:p>
            <a:r>
              <a:rPr lang="en-US" dirty="0"/>
              <a:t>	Location of the plant</a:t>
            </a:r>
            <a:endParaRPr lang="ar-JO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200800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991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724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107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7514977" cy="554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67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20688"/>
            <a:ext cx="7455024" cy="496855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/>
              <a:t>Treatment Process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dirty="0" smtClean="0"/>
              <a:t>Preliminary </a:t>
            </a:r>
            <a:r>
              <a:rPr lang="en-US" dirty="0" err="1" smtClean="0"/>
              <a:t>Tre</a:t>
            </a:r>
            <a:r>
              <a:rPr lang="en-US" dirty="0" smtClean="0"/>
              <a:t>. Proc</a:t>
            </a:r>
            <a:r>
              <a:rPr lang="en-US" dirty="0"/>
              <a:t>.</a:t>
            </a:r>
            <a:endParaRPr lang="ar-JO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6840760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807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239000" cy="1143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Presentation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Outline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7239000" cy="4846320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Project 1 :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Introduction</a:t>
            </a:r>
            <a:endParaRPr lang="en-US" b="1" dirty="0" smtClean="0"/>
          </a:p>
          <a:p>
            <a:pPr algn="l" rtl="0"/>
            <a:r>
              <a:rPr lang="en-US" b="1" dirty="0" smtClean="0"/>
              <a:t>Project objectives</a:t>
            </a:r>
          </a:p>
          <a:p>
            <a:pPr algn="l" rtl="0"/>
            <a:r>
              <a:rPr lang="en-US" b="1" dirty="0" smtClean="0"/>
              <a:t>Methodology</a:t>
            </a:r>
          </a:p>
          <a:p>
            <a:pPr algn="l" rtl="0"/>
            <a:r>
              <a:rPr lang="en-US" b="1" dirty="0" smtClean="0"/>
              <a:t>Study Area.</a:t>
            </a:r>
          </a:p>
          <a:p>
            <a:pPr algn="l" rtl="0"/>
            <a:r>
              <a:rPr lang="en-US" b="1" dirty="0" smtClean="0"/>
              <a:t>Data Collection and </a:t>
            </a:r>
            <a:r>
              <a:rPr lang="en-US" b="1" dirty="0" smtClean="0"/>
              <a:t>Analysis</a:t>
            </a:r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57926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Secon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7200799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66469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Sludge Management </a:t>
            </a:r>
          </a:p>
          <a:p>
            <a:pPr marL="0" indent="0" algn="l" rtl="0">
              <a:buNone/>
            </a:pPr>
            <a:endParaRPr lang="ar-J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7821613" cy="446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347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7534027" cy="583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097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642" y="1052736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Plant design was chosen to meet this figure:</a:t>
            </a:r>
            <a:r>
              <a:rPr lang="ar-SY" sz="4000" dirty="0"/>
              <a:t/>
            </a:r>
            <a:br>
              <a:rPr lang="ar-SY" sz="4000" dirty="0"/>
            </a:br>
            <a:endParaRPr lang="ar-JO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5550"/>
            <a:ext cx="7560840" cy="287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1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/>
          <a:lstStyle/>
          <a:p>
            <a:pPr algn="l" rtl="0"/>
            <a:r>
              <a:rPr lang="en-US" dirty="0" smtClean="0"/>
              <a:t>Channel Design: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 smtClean="0"/>
              <a:t>No. of screen bars = 8 bars</a:t>
            </a:r>
          </a:p>
          <a:p>
            <a:pPr marL="0" indent="0" algn="l" rtl="0"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4608512" cy="210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33056"/>
            <a:ext cx="5040560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305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476672"/>
            <a:ext cx="7409904" cy="5824906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Septic </a:t>
            </a:r>
            <a:r>
              <a:rPr lang="en-US" dirty="0" smtClean="0"/>
              <a:t>tank volume = </a:t>
            </a:r>
            <a:r>
              <a:rPr lang="en-US" dirty="0" smtClean="0"/>
              <a:t>27mX9mX1.5m</a:t>
            </a:r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Sedimentation tank volume = 10m * 2m * 1.6m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Sand filter </a:t>
            </a:r>
            <a:r>
              <a:rPr lang="en-US" dirty="0" smtClean="0"/>
              <a:t>design</a:t>
            </a:r>
            <a:r>
              <a:rPr lang="en-US" dirty="0"/>
              <a:t> </a:t>
            </a:r>
            <a:r>
              <a:rPr lang="en-US" dirty="0" smtClean="0"/>
              <a:t>: 3.5mX3.0mX1.7m</a:t>
            </a:r>
          </a:p>
          <a:p>
            <a:pPr marL="0" indent="0" algn="l" rtl="0">
              <a:buNone/>
            </a:pP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1" indent="-342900" algn="l" rtl="0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v"/>
            </a:pP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 gravity 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thickener</a:t>
            </a:r>
          </a:p>
          <a:p>
            <a:pPr marL="0" lvl="1" indent="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Diameter of sludge 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thickener=5 </a:t>
            </a: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 </a:t>
            </a:r>
          </a:p>
          <a:p>
            <a:pPr marL="0" lvl="1" indent="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Total </a:t>
            </a: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depth of 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thickener=  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4.5 m</a:t>
            </a:r>
            <a:endParaRPr lang="en-US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lvl="0"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84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7848872" cy="5760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304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04664"/>
            <a:ext cx="7632848" cy="605107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dirty="0"/>
              <a:t>hilly topography of Anin village helps to design the gravitational </a:t>
            </a:r>
            <a:r>
              <a:rPr lang="en-US" dirty="0" smtClean="0"/>
              <a:t>system, so </a:t>
            </a:r>
            <a:r>
              <a:rPr lang="en-US" dirty="0"/>
              <a:t>the wastewater reaches the WWTP by gravity.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law cost treatment plant have been </a:t>
            </a:r>
            <a:r>
              <a:rPr lang="en-US" dirty="0" smtClean="0"/>
              <a:t>considered</a:t>
            </a:r>
            <a:r>
              <a:rPr lang="en-US" dirty="0" smtClean="0"/>
              <a:t> </a:t>
            </a:r>
            <a:r>
              <a:rPr lang="en-US" dirty="0"/>
              <a:t>to treat wastewater in </a:t>
            </a:r>
            <a:r>
              <a:rPr lang="en-US" dirty="0" smtClean="0"/>
              <a:t>Anin </a:t>
            </a:r>
            <a:r>
              <a:rPr lang="en-US" dirty="0"/>
              <a:t>according to the Palestinian specification to get </a:t>
            </a:r>
            <a:r>
              <a:rPr lang="en-US" dirty="0" smtClean="0"/>
              <a:t>effluent </a:t>
            </a:r>
            <a:r>
              <a:rPr lang="en-US" dirty="0"/>
              <a:t>water used in agricultural and </a:t>
            </a:r>
            <a:r>
              <a:rPr lang="en-US" dirty="0" smtClean="0"/>
              <a:t>irrigation.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 smtClean="0"/>
              <a:t>There </a:t>
            </a:r>
            <a:r>
              <a:rPr lang="en-US" dirty="0"/>
              <a:t>is potential for </a:t>
            </a:r>
            <a:r>
              <a:rPr lang="en-US" dirty="0" smtClean="0"/>
              <a:t>reuse.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8319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0"/>
            <a:ext cx="7992888" cy="6858000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is recommended to establish WWTP to treat wastewater as to be used in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agriculture.</a:t>
            </a:r>
          </a:p>
          <a:p>
            <a:pPr algn="l" rtl="0">
              <a:lnSpc>
                <a:spcPct val="150000"/>
              </a:lnSpc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Environmental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consideration :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Protect the environment and wildlife. </a:t>
            </a:r>
          </a:p>
          <a:p>
            <a:pPr lvl="0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Reduce </a:t>
            </a:r>
            <a:r>
              <a:rPr lang="en-U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pollution of groundwater and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springs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210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Economical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consideration: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New water resource will be available.</a:t>
            </a:r>
          </a:p>
          <a:p>
            <a:pPr lvl="0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resulted sludge could be used as fertilizers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Need to look for funding source to fund the project.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Public awareness program to ware people to use the treated water in irrigation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59800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239000" cy="1143000"/>
          </a:xfrm>
        </p:spPr>
        <p:txBody>
          <a:bodyPr/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Presentation Outline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7239000" cy="4846320"/>
          </a:xfrm>
        </p:spPr>
        <p:txBody>
          <a:bodyPr/>
          <a:lstStyle/>
          <a:p>
            <a:pPr algn="l" rtl="0"/>
            <a:r>
              <a:rPr lang="en-US" b="1" dirty="0" smtClean="0"/>
              <a:t>Project 2 :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dirty="0" smtClean="0"/>
              <a:t>Selection </a:t>
            </a:r>
            <a:r>
              <a:rPr lang="en-US" b="1" dirty="0" smtClean="0"/>
              <a:t>of treatment </a:t>
            </a:r>
            <a:r>
              <a:rPr lang="en-US" b="1" dirty="0" smtClean="0"/>
              <a:t>process.</a:t>
            </a:r>
            <a:endParaRPr lang="en-US" b="1" dirty="0" smtClean="0"/>
          </a:p>
          <a:p>
            <a:pPr algn="l" rtl="0"/>
            <a:r>
              <a:rPr lang="en-US" b="1" dirty="0" smtClean="0"/>
              <a:t>Anin Plant Design.</a:t>
            </a:r>
          </a:p>
          <a:p>
            <a:pPr algn="l" rtl="0"/>
            <a:r>
              <a:rPr lang="en-US" b="1" dirty="0" smtClean="0"/>
              <a:t>Conclusion.</a:t>
            </a:r>
            <a:endParaRPr lang="en-US" b="1" dirty="0" smtClean="0"/>
          </a:p>
          <a:p>
            <a:pPr algn="l" rtl="0"/>
            <a:r>
              <a:rPr lang="en-US" b="1" dirty="0" smtClean="0"/>
              <a:t>Recommendation.</a:t>
            </a:r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61514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/>
              <a:t>THANKS</a:t>
            </a:r>
            <a:r>
              <a:rPr lang="en-US" sz="4800" dirty="0"/>
              <a:t> </a:t>
            </a:r>
            <a:r>
              <a:rPr lang="en-US" dirty="0"/>
              <a:t>FOR</a:t>
            </a:r>
            <a:r>
              <a:rPr lang="en-US" sz="4800" dirty="0"/>
              <a:t> </a:t>
            </a:r>
            <a:r>
              <a:rPr lang="en-US" dirty="0"/>
              <a:t>LISTENING</a:t>
            </a:r>
            <a:endParaRPr lang="ar-JO" dirty="0"/>
          </a:p>
        </p:txBody>
      </p:sp>
      <p:pic>
        <p:nvPicPr>
          <p:cNvPr id="6" name="Content Placeholder 3" descr="2008_03_24_thank_yo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99593" y="1769900"/>
            <a:ext cx="6408712" cy="456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23319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666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Introduction</a:t>
            </a:r>
            <a:br>
              <a:rPr lang="en-US" b="1" dirty="0" smtClean="0"/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844824"/>
            <a:ext cx="8229600" cy="3528392"/>
          </a:xfrm>
        </p:spPr>
        <p:txBody>
          <a:bodyPr>
            <a:noAutofit/>
          </a:bodyPr>
          <a:lstStyle/>
          <a:p>
            <a:pPr marL="342900" indent="-342900" algn="l" rtl="0">
              <a:lnSpc>
                <a:spcPct val="15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dirty="0"/>
              <a:t>There is an increase in water </a:t>
            </a:r>
            <a:r>
              <a:rPr lang="en-US" sz="2000" dirty="0" smtClean="0"/>
              <a:t>demand and there </a:t>
            </a:r>
            <a:r>
              <a:rPr lang="en-US" sz="2000" dirty="0"/>
              <a:t>is a shortage in water </a:t>
            </a:r>
            <a:r>
              <a:rPr lang="en-US" sz="2000" dirty="0" smtClean="0"/>
              <a:t>supply in Anin. </a:t>
            </a:r>
            <a:endParaRPr lang="en-US" sz="2000" dirty="0"/>
          </a:p>
          <a:p>
            <a:pPr marL="342900" indent="-342900" algn="l" rtl="0">
              <a:lnSpc>
                <a:spcPct val="15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dirty="0" smtClean="0"/>
              <a:t>WWTP </a:t>
            </a:r>
            <a:r>
              <a:rPr lang="en-US" sz="2000" dirty="0"/>
              <a:t>and reuse for irrigation </a:t>
            </a:r>
            <a:r>
              <a:rPr lang="en-US" sz="2000" dirty="0" smtClean="0"/>
              <a:t>are the </a:t>
            </a:r>
            <a:r>
              <a:rPr lang="en-US" sz="2000" dirty="0"/>
              <a:t>main alternatives to lesson the problem </a:t>
            </a:r>
            <a:r>
              <a:rPr lang="en-US" sz="2000" dirty="0" smtClean="0"/>
              <a:t>and </a:t>
            </a:r>
            <a:r>
              <a:rPr lang="en-US" sz="2000" dirty="0"/>
              <a:t>prevents further groundwater and springs  pollution. </a:t>
            </a:r>
            <a:endParaRPr lang="en-US" sz="2000" dirty="0" smtClean="0"/>
          </a:p>
          <a:p>
            <a:pPr marL="342900" indent="-342900" algn="l" rtl="0">
              <a:lnSpc>
                <a:spcPct val="15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dirty="0"/>
              <a:t>A separate project is prepared for the design of the Wastewater collection system. </a:t>
            </a:r>
            <a:endParaRPr lang="ar-JO" sz="2000" dirty="0"/>
          </a:p>
          <a:p>
            <a:pPr marL="342900" indent="-342900" algn="l" rtl="0">
              <a:lnSpc>
                <a:spcPct val="150000"/>
              </a:lnSpc>
              <a:spcBef>
                <a:spcPts val="1800"/>
              </a:spcBef>
              <a:buFont typeface="Arial" pitchFamily="34" charset="0"/>
              <a:buChar char="•"/>
            </a:pPr>
            <a:endParaRPr lang="en-US" sz="2000" dirty="0"/>
          </a:p>
          <a:p>
            <a:pPr marL="0" indent="0" algn="l" rtl="0">
              <a:lnSpc>
                <a:spcPct val="150000"/>
              </a:lnSpc>
              <a:spcBef>
                <a:spcPts val="1800"/>
              </a:spcBef>
              <a:buNone/>
            </a:pPr>
            <a:endParaRPr lang="ar-JO" sz="2000" dirty="0"/>
          </a:p>
        </p:txBody>
      </p:sp>
    </p:spTree>
    <p:extLst>
      <p:ext uri="{BB962C8B-B14F-4D97-AF65-F5344CB8AC3E}">
        <p14:creationId xmlns:p14="http://schemas.microsoft.com/office/powerpoint/2010/main" val="98536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8100391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76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3905"/>
            <a:ext cx="7239000" cy="1143000"/>
          </a:xfrm>
        </p:spPr>
        <p:txBody>
          <a:bodyPr/>
          <a:lstStyle/>
          <a:p>
            <a:r>
              <a:rPr lang="en-US" b="1" dirty="0"/>
              <a:t>Project objectives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7239000" cy="4846320"/>
          </a:xfrm>
        </p:spPr>
        <p:txBody>
          <a:bodyPr>
            <a:normAutofit/>
          </a:bodyPr>
          <a:lstStyle/>
          <a:p>
            <a:pPr lvl="0" algn="l" rtl="0"/>
            <a:r>
              <a:rPr lang="en-US" sz="2400" dirty="0" smtClean="0"/>
              <a:t>Review </a:t>
            </a:r>
            <a:r>
              <a:rPr lang="en-US" sz="2400" dirty="0" smtClean="0"/>
              <a:t>the water and wastewater sanitation system in Anin.</a:t>
            </a:r>
          </a:p>
          <a:p>
            <a:pPr marL="0" lvl="0" indent="0" algn="l" rtl="0">
              <a:buNone/>
            </a:pPr>
            <a:endParaRPr lang="en-US" sz="2400" dirty="0" smtClean="0"/>
          </a:p>
          <a:p>
            <a:pPr algn="l" rtl="0"/>
            <a:r>
              <a:rPr lang="en-US" sz="2400" dirty="0" smtClean="0"/>
              <a:t>Conceptual design </a:t>
            </a:r>
            <a:r>
              <a:rPr lang="en-US" sz="2400" dirty="0" smtClean="0"/>
              <a:t>of the wastewater </a:t>
            </a:r>
            <a:r>
              <a:rPr lang="en-US" sz="2400" dirty="0" smtClean="0"/>
              <a:t>treatment </a:t>
            </a:r>
            <a:r>
              <a:rPr lang="en-US" sz="2400" dirty="0" smtClean="0"/>
              <a:t>plant, which </a:t>
            </a:r>
            <a:r>
              <a:rPr lang="en-US" sz="2400" dirty="0" smtClean="0"/>
              <a:t>will treat "domestic wastewater" to the standards for reuse in agriculture.</a:t>
            </a:r>
          </a:p>
          <a:p>
            <a:pPr algn="l" rtl="0"/>
            <a:endParaRPr lang="en-US" sz="2400" dirty="0" smtClean="0"/>
          </a:p>
          <a:p>
            <a:pPr lvl="0" algn="l" rtl="0"/>
            <a:r>
              <a:rPr lang="en-US" sz="2400" dirty="0" smtClean="0"/>
              <a:t>Address the reuse potential of the treated wastewater in </a:t>
            </a:r>
            <a:r>
              <a:rPr lang="en-US" sz="2400" dirty="0" smtClean="0"/>
              <a:t>agriculture.</a:t>
            </a:r>
            <a:endParaRPr lang="en-US" sz="2400" dirty="0" smtClean="0"/>
          </a:p>
          <a:p>
            <a:pPr marL="0" indent="0" algn="l" rtl="0">
              <a:buNone/>
            </a:pPr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97606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8244408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29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260648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/>
              <a:t>The following Figure shows the methodology that is applied in the study.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1091645"/>
            <a:ext cx="6162675" cy="561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67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463</TotalTime>
  <Words>493</Words>
  <Application>Microsoft Office PowerPoint</Application>
  <PresentationFormat>On-screen Show (4:3)</PresentationFormat>
  <Paragraphs>103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Opulent</vt:lpstr>
      <vt:lpstr>PowerPoint Presentation</vt:lpstr>
      <vt:lpstr>Presentation Outline</vt:lpstr>
      <vt:lpstr>Presentation Outline</vt:lpstr>
      <vt:lpstr>PowerPoint Presentation</vt:lpstr>
      <vt:lpstr>Introduction </vt:lpstr>
      <vt:lpstr>PowerPoint Presentation</vt:lpstr>
      <vt:lpstr>Project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Figures </vt:lpstr>
      <vt:lpstr>Wastewater Flow and Design Loads</vt:lpstr>
      <vt:lpstr>       Characteristics of Wastewater for the village of Anin </vt:lpstr>
      <vt:lpstr> Location of the plant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Plant design was chosen to meet this figure: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LISTENING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Victory</dc:creator>
  <cp:lastModifiedBy>Victory</cp:lastModifiedBy>
  <cp:revision>38</cp:revision>
  <dcterms:created xsi:type="dcterms:W3CDTF">2013-05-14T09:50:18Z</dcterms:created>
  <dcterms:modified xsi:type="dcterms:W3CDTF">2013-05-19T13:40:32Z</dcterms:modified>
</cp:coreProperties>
</file>