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6858000" cy="9144000"/>
  <p:embeddedFontLst>
    <p:embeddedFont>
      <p:font typeface="Archivo Black" panose="020B0604020202020204" charset="0"/>
      <p:regular r:id="rId21"/>
    </p:embeddedFont>
    <p:embeddedFont>
      <p:font typeface="Canva Sans" panose="020B0604020202020204" charset="0"/>
      <p:regular r:id="rId22"/>
    </p:embeddedFont>
    <p:embeddedFont>
      <p:font typeface="Canva Sans Bold" panose="020B0604020202020204" charset="0"/>
      <p:regular r:id="rId23"/>
    </p:embeddedFont>
    <p:embeddedFont>
      <p:font typeface="Inter" panose="020B0604020202020204" charset="0"/>
      <p:regular r:id="rId24"/>
    </p:embeddedFont>
    <p:embeddedFont>
      <p:font typeface="Inter Bold" panose="020B0604020202020204" charset="0"/>
      <p:regular r:id="rId25"/>
    </p:embeddedFont>
    <p:embeddedFont>
      <p:font typeface="Inter Medium" panose="020B0604020202020204" charset="0"/>
      <p:regular r:id="rId26"/>
    </p:embeddedFont>
    <p:embeddedFont>
      <p:font typeface="Red Hat Display 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8" d="100"/>
          <a:sy n="68" d="100"/>
        </p:scale>
        <p:origin x="8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028099" y="1539161"/>
            <a:ext cx="7719139" cy="7719139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596960" y="1539161"/>
            <a:ext cx="7719139" cy="7719139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36630" y="6009010"/>
            <a:ext cx="2469284" cy="4409435"/>
          </a:xfrm>
          <a:custGeom>
            <a:avLst/>
            <a:gdLst/>
            <a:ahLst/>
            <a:cxnLst/>
            <a:rect l="l" t="t" r="r" b="b"/>
            <a:pathLst>
              <a:path w="2469284" h="4409435">
                <a:moveTo>
                  <a:pt x="0" y="0"/>
                </a:moveTo>
                <a:lnTo>
                  <a:pt x="2469283" y="0"/>
                </a:lnTo>
                <a:lnTo>
                  <a:pt x="2469283" y="4409435"/>
                </a:lnTo>
                <a:lnTo>
                  <a:pt x="0" y="44094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 flipH="1">
            <a:off x="15082087" y="6009010"/>
            <a:ext cx="2469284" cy="4409435"/>
          </a:xfrm>
          <a:custGeom>
            <a:avLst/>
            <a:gdLst/>
            <a:ahLst/>
            <a:cxnLst/>
            <a:rect l="l" t="t" r="r" b="b"/>
            <a:pathLst>
              <a:path w="2469284" h="4409435">
                <a:moveTo>
                  <a:pt x="2469283" y="0"/>
                </a:moveTo>
                <a:lnTo>
                  <a:pt x="0" y="0"/>
                </a:lnTo>
                <a:lnTo>
                  <a:pt x="0" y="4409435"/>
                </a:lnTo>
                <a:lnTo>
                  <a:pt x="2469283" y="4409435"/>
                </a:lnTo>
                <a:lnTo>
                  <a:pt x="246928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030217" y="1013257"/>
            <a:ext cx="860074" cy="333578"/>
            <a:chOff x="0" y="0"/>
            <a:chExt cx="1146765" cy="44477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grpSp>
        <p:nvGrpSpPr>
          <p:cNvPr id="17" name="Group 17"/>
          <p:cNvGrpSpPr/>
          <p:nvPr/>
        </p:nvGrpSpPr>
        <p:grpSpPr>
          <a:xfrm>
            <a:off x="16397710" y="1028700"/>
            <a:ext cx="860074" cy="333578"/>
            <a:chOff x="0" y="0"/>
            <a:chExt cx="1146765" cy="44477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24" name="TextBox 24"/>
          <p:cNvSpPr txBox="1"/>
          <p:nvPr/>
        </p:nvSpPr>
        <p:spPr>
          <a:xfrm>
            <a:off x="3620867" y="3714953"/>
            <a:ext cx="11046265" cy="19491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938"/>
              </a:lnSpc>
              <a:spcBef>
                <a:spcPct val="0"/>
              </a:spcBef>
            </a:pPr>
            <a:r>
              <a:rPr lang="en-US" sz="11384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SynLab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958875" y="5598372"/>
            <a:ext cx="8370250" cy="506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17"/>
              </a:lnSpc>
              <a:spcBef>
                <a:spcPct val="0"/>
              </a:spcBef>
            </a:pPr>
            <a:r>
              <a:rPr lang="en-US" sz="2941" b="1" spc="882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PROJECT  PRESENTATION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726692" y="8322945"/>
            <a:ext cx="8834615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By: Adel Qadi, Ghassan Qasrawi.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Supervisors: Dr. Raed Qadi, Dr. Manar Qamhieh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756659" y="672465"/>
            <a:ext cx="6774681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NNU - COMPUTER ENGINEERING GRADUATION PROJECT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439066" flipH="1">
            <a:off x="-6211830" y="1801261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3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3" y="13083280"/>
                </a:lnTo>
                <a:lnTo>
                  <a:pt x="15621173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10" name="Freeform 10"/>
          <p:cNvSpPr/>
          <p:nvPr/>
        </p:nvSpPr>
        <p:spPr>
          <a:xfrm>
            <a:off x="582573" y="4617026"/>
            <a:ext cx="7917325" cy="5300301"/>
          </a:xfrm>
          <a:custGeom>
            <a:avLst/>
            <a:gdLst/>
            <a:ahLst/>
            <a:cxnLst/>
            <a:rect l="l" t="t" r="r" b="b"/>
            <a:pathLst>
              <a:path w="7917325" h="5300301">
                <a:moveTo>
                  <a:pt x="0" y="0"/>
                </a:moveTo>
                <a:lnTo>
                  <a:pt x="7917325" y="0"/>
                </a:lnTo>
                <a:lnTo>
                  <a:pt x="7917325" y="5300301"/>
                </a:lnTo>
                <a:lnTo>
                  <a:pt x="0" y="53003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1028700" y="1991926"/>
            <a:ext cx="8115300" cy="1934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OSCILLOSCOPE MODULE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05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3888036"/>
            <a:ext cx="7606608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Optimized for educational use and low-frequency electronic experiments.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987650" y="2049076"/>
            <a:ext cx="6279059" cy="1470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ESP32-based digital oscilloscope module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Real-time analog signal acquisition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Wireless data transmission between nodes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Designed for educational and prototyping use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987650" y="4129405"/>
            <a:ext cx="8121331" cy="199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Uses ESP32 ADC1 (GPIO33)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12-bit resolution (0–4095)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11 dB attenuation for wider input range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256 samples per frame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Target sampling rate: 20 kHz</a:t>
            </a:r>
          </a:p>
          <a:p>
            <a:pPr algn="l">
              <a:lnSpc>
                <a:spcPts val="2660"/>
              </a:lnSpc>
            </a:pPr>
            <a:endParaRPr lang="en-US" sz="19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9987650" y="6500766"/>
            <a:ext cx="8121331" cy="1842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Captured frame is down-sampled to 15 points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Values scaled from 12-bit → 8-bit (0–255)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Data sent wirelessly using ESP-NOW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ESP32 operates in Wi-Fi station mode</a:t>
            </a:r>
          </a:p>
          <a:p>
            <a:pPr marL="453390" lvl="1" indent="-226695" algn="l">
              <a:lnSpc>
                <a:spcPts val="294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Packets sent to a paired receiver ESP32 via ESP-NOW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439066" flipH="1">
            <a:off x="-6211830" y="1801261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3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3" y="13083280"/>
                </a:lnTo>
                <a:lnTo>
                  <a:pt x="15621173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830157" y="4903657"/>
            <a:ext cx="5970671" cy="4354643"/>
          </a:xfrm>
          <a:custGeom>
            <a:avLst/>
            <a:gdLst/>
            <a:ahLst/>
            <a:cxnLst/>
            <a:rect l="l" t="t" r="r" b="b"/>
            <a:pathLst>
              <a:path w="5970671" h="4354643">
                <a:moveTo>
                  <a:pt x="0" y="0"/>
                </a:moveTo>
                <a:lnTo>
                  <a:pt x="5970671" y="0"/>
                </a:lnTo>
                <a:lnTo>
                  <a:pt x="5970671" y="4354643"/>
                </a:lnTo>
                <a:lnTo>
                  <a:pt x="0" y="43546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7709" b="-1940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028700" y="1001326"/>
            <a:ext cx="8115300" cy="2924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PIC 18F4XXX PROGRAMMER MODULE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388161" y="1621612"/>
            <a:ext cx="9436669" cy="2684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8" lvl="1" indent="-237489" algn="just">
              <a:lnSpc>
                <a:spcPts val="5499"/>
              </a:lnSpc>
              <a:buFont typeface="Arial"/>
              <a:buChar char="•"/>
            </a:pPr>
            <a:r>
              <a:rPr lang="en-US" sz="21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Arduino Uno is used as a custom programmer to communicate directly with the PIC microcontroller using low-voltage ICSP.</a:t>
            </a:r>
          </a:p>
          <a:p>
            <a:pPr marL="474978" lvl="1" indent="-237489" algn="just">
              <a:lnSpc>
                <a:spcPts val="5499"/>
              </a:lnSpc>
              <a:buFont typeface="Arial"/>
              <a:buChar char="•"/>
            </a:pPr>
            <a:r>
              <a:rPr lang="en-US" sz="21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Programming is done by manually driving the PIC’s programming pins: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740341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06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3999689"/>
            <a:ext cx="7606608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Eliminates the need for separate programming hardware.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14" name="Group 14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17" name="TextBox 17"/>
          <p:cNvSpPr txBox="1"/>
          <p:nvPr/>
        </p:nvSpPr>
        <p:spPr>
          <a:xfrm>
            <a:off x="9608145" y="4249007"/>
            <a:ext cx="8679855" cy="2324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PGC – 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Programming Clock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PGD –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Programming Data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PGM – 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Programming Mode Enable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MCLR –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Reset / Programming Control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388161" y="6488018"/>
            <a:ext cx="9436669" cy="598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8" lvl="1" indent="-237489" algn="just">
              <a:lnSpc>
                <a:spcPts val="5499"/>
              </a:lnSpc>
              <a:buFont typeface="Arial"/>
              <a:buChar char="•"/>
            </a:pPr>
            <a:r>
              <a:rPr lang="en-US" sz="21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Operations: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608145" y="6933565"/>
            <a:ext cx="8679855" cy="2324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Program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: programs a hex file into the PIC Flash memory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Erase : 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erases the flash memory of the device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Read: 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reads a single line of flash memory </a:t>
            </a:r>
          </a:p>
          <a:p>
            <a:pPr marL="410209" lvl="1" indent="-205105" algn="just">
              <a:lnSpc>
                <a:spcPts val="4749"/>
              </a:lnSpc>
              <a:buFont typeface="Arial"/>
              <a:buChar char="•"/>
            </a:pPr>
            <a:r>
              <a:rPr lang="en-US" sz="18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Dump: </a:t>
            </a:r>
            <a:r>
              <a:rPr lang="en-US" sz="18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reads the entire Flash memory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03135" y="794373"/>
            <a:ext cx="15899173" cy="8698255"/>
          </a:xfrm>
          <a:custGeom>
            <a:avLst/>
            <a:gdLst/>
            <a:ahLst/>
            <a:cxnLst/>
            <a:rect l="l" t="t" r="r" b="b"/>
            <a:pathLst>
              <a:path w="15899173" h="8698255">
                <a:moveTo>
                  <a:pt x="0" y="0"/>
                </a:moveTo>
                <a:lnTo>
                  <a:pt x="15899173" y="0"/>
                </a:lnTo>
                <a:lnTo>
                  <a:pt x="15899173" y="8698254"/>
                </a:lnTo>
                <a:lnTo>
                  <a:pt x="0" y="86982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" t="-748" r="-492" b="-748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882219" y="2239914"/>
            <a:ext cx="8216684" cy="6421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AC Power Monitor (PZEM-004T)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Measures AC :</a:t>
            </a:r>
          </a:p>
          <a:p>
            <a:pPr algn="just">
              <a:lnSpc>
                <a:spcPts val="5749"/>
              </a:lnSpc>
            </a:pPr>
            <a:endParaRPr lang="en-US" sz="2299" b="1">
              <a:solidFill>
                <a:srgbClr val="000000"/>
              </a:solidFill>
              <a:latin typeface="Inter Bold"/>
              <a:ea typeface="Inter Bold"/>
              <a:cs typeface="Inter Bold"/>
              <a:sym typeface="Inter Bold"/>
            </a:endParaRPr>
          </a:p>
          <a:p>
            <a:pPr algn="just">
              <a:lnSpc>
                <a:spcPts val="5749"/>
              </a:lnSpc>
            </a:pPr>
            <a:endParaRPr lang="en-US" sz="2299" b="1">
              <a:solidFill>
                <a:srgbClr val="000000"/>
              </a:solidFill>
              <a:latin typeface="Inter Bold"/>
              <a:ea typeface="Inter Bold"/>
              <a:cs typeface="Inter Bold"/>
              <a:sym typeface="Inter Bold"/>
            </a:endParaRP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Operates on 220 V mains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Arduino Uno reads data from the PZEM via UART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Data is sent to an ESP32, then transmitted using ESP-NOW.</a:t>
            </a:r>
          </a:p>
          <a:p>
            <a:pPr algn="just">
              <a:lnSpc>
                <a:spcPts val="5749"/>
              </a:lnSpc>
            </a:pPr>
            <a:endParaRPr lang="en-US" sz="2299" b="1">
              <a:solidFill>
                <a:srgbClr val="000000"/>
              </a:solidFill>
              <a:latin typeface="Inter Bold"/>
              <a:ea typeface="Inter Bold"/>
              <a:cs typeface="Inter Bold"/>
              <a:sym typeface="Inter Bold"/>
            </a:endParaRPr>
          </a:p>
        </p:txBody>
      </p:sp>
      <p:sp>
        <p:nvSpPr>
          <p:cNvPr id="3" name="Freeform 3"/>
          <p:cNvSpPr/>
          <p:nvPr/>
        </p:nvSpPr>
        <p:spPr>
          <a:xfrm rot="-1439066" flipH="1">
            <a:off x="-6211830" y="1801261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3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3" y="13083280"/>
                </a:lnTo>
                <a:lnTo>
                  <a:pt x="15621173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TextBox 1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11" name="Freeform 11"/>
          <p:cNvSpPr/>
          <p:nvPr/>
        </p:nvSpPr>
        <p:spPr>
          <a:xfrm>
            <a:off x="331354" y="4908097"/>
            <a:ext cx="7634583" cy="3416476"/>
          </a:xfrm>
          <a:custGeom>
            <a:avLst/>
            <a:gdLst/>
            <a:ahLst/>
            <a:cxnLst/>
            <a:rect l="l" t="t" r="r" b="b"/>
            <a:pathLst>
              <a:path w="7634583" h="3416476">
                <a:moveTo>
                  <a:pt x="0" y="0"/>
                </a:moveTo>
                <a:lnTo>
                  <a:pt x="7634583" y="0"/>
                </a:lnTo>
                <a:lnTo>
                  <a:pt x="7634583" y="3416476"/>
                </a:lnTo>
                <a:lnTo>
                  <a:pt x="0" y="34164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TextBox 12"/>
          <p:cNvSpPr txBox="1"/>
          <p:nvPr/>
        </p:nvSpPr>
        <p:spPr>
          <a:xfrm>
            <a:off x="1028700" y="1970545"/>
            <a:ext cx="811530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AC MONITOR MODULE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08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28700" y="2923681"/>
            <a:ext cx="7606608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Allows safe observation of AC electrical behavior without direct exposure.</a:t>
            </a:r>
          </a:p>
          <a:p>
            <a:pPr algn="l">
              <a:lnSpc>
                <a:spcPts val="2520"/>
              </a:lnSpc>
              <a:spcBef>
                <a:spcPct val="0"/>
              </a:spcBef>
            </a:pPr>
            <a:endParaRPr lang="en-US"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0367155" y="3638212"/>
            <a:ext cx="8216684" cy="1656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VOLTAGE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CURRENT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POWER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FREQUENCY</a:t>
            </a:r>
          </a:p>
          <a:p>
            <a:pPr marL="410211" lvl="1" indent="-205106" algn="l">
              <a:lnSpc>
                <a:spcPts val="2660"/>
              </a:lnSpc>
              <a:buFont typeface="Arial"/>
              <a:buChar char="•"/>
            </a:pPr>
            <a:r>
              <a:rPr lang="en-US" sz="19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POWER FACTOR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743699" y="1589117"/>
            <a:ext cx="8216684" cy="4973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Uses an INA219 sensor to measure:</a:t>
            </a:r>
          </a:p>
          <a:p>
            <a:pPr algn="just">
              <a:lnSpc>
                <a:spcPts val="5749"/>
              </a:lnSpc>
            </a:pPr>
            <a:endParaRPr lang="en-US" sz="2299" b="1">
              <a:solidFill>
                <a:srgbClr val="000000"/>
              </a:solidFill>
              <a:latin typeface="Inter Bold"/>
              <a:ea typeface="Inter Bold"/>
              <a:cs typeface="Inter Bold"/>
              <a:sym typeface="Inter Bold"/>
            </a:endParaRPr>
          </a:p>
          <a:p>
            <a:pPr algn="just">
              <a:lnSpc>
                <a:spcPts val="5749"/>
              </a:lnSpc>
            </a:pPr>
            <a:endParaRPr lang="en-US" sz="2299" b="1">
              <a:solidFill>
                <a:srgbClr val="000000"/>
              </a:solidFill>
              <a:latin typeface="Inter Bold"/>
              <a:ea typeface="Inter Bold"/>
              <a:cs typeface="Inter Bold"/>
              <a:sym typeface="Inter Bold"/>
            </a:endParaRP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ESP32 directly reads measured values and transmits them wirelessly through ESP-NOW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 second ESP32 receives the data and displays it on the TFT screen</a:t>
            </a:r>
          </a:p>
        </p:txBody>
      </p:sp>
      <p:sp>
        <p:nvSpPr>
          <p:cNvPr id="3" name="Freeform 3"/>
          <p:cNvSpPr/>
          <p:nvPr/>
        </p:nvSpPr>
        <p:spPr>
          <a:xfrm rot="-1439066" flipH="1">
            <a:off x="-6211830" y="1801261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3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3" y="13083280"/>
                </a:lnTo>
                <a:lnTo>
                  <a:pt x="15621173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TextBox 1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11" name="Freeform 11"/>
          <p:cNvSpPr/>
          <p:nvPr/>
        </p:nvSpPr>
        <p:spPr>
          <a:xfrm>
            <a:off x="594218" y="3832998"/>
            <a:ext cx="7894036" cy="5425302"/>
          </a:xfrm>
          <a:custGeom>
            <a:avLst/>
            <a:gdLst/>
            <a:ahLst/>
            <a:cxnLst/>
            <a:rect l="l" t="t" r="r" b="b"/>
            <a:pathLst>
              <a:path w="7894036" h="5425302">
                <a:moveTo>
                  <a:pt x="0" y="0"/>
                </a:moveTo>
                <a:lnTo>
                  <a:pt x="7894036" y="0"/>
                </a:lnTo>
                <a:lnTo>
                  <a:pt x="7894036" y="5425302"/>
                </a:lnTo>
                <a:lnTo>
                  <a:pt x="0" y="54253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TextBox 12"/>
          <p:cNvSpPr txBox="1"/>
          <p:nvPr/>
        </p:nvSpPr>
        <p:spPr>
          <a:xfrm>
            <a:off x="1028700" y="1970545"/>
            <a:ext cx="811530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DC MONITOR MODULE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09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367155" y="2251850"/>
            <a:ext cx="5386074" cy="17233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1859" lvl="1" indent="-205930" algn="just">
              <a:lnSpc>
                <a:spcPts val="4769"/>
              </a:lnSpc>
              <a:buFont typeface="Arial"/>
              <a:buChar char="•"/>
            </a:pPr>
            <a:r>
              <a:rPr lang="en-US" sz="1907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DC voltage</a:t>
            </a:r>
          </a:p>
          <a:p>
            <a:pPr marL="411859" lvl="1" indent="-205930" algn="just">
              <a:lnSpc>
                <a:spcPts val="4769"/>
              </a:lnSpc>
              <a:buFont typeface="Arial"/>
              <a:buChar char="•"/>
            </a:pPr>
            <a:r>
              <a:rPr lang="en-US" sz="1907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Current</a:t>
            </a:r>
          </a:p>
          <a:p>
            <a:pPr marL="411859" lvl="1" indent="-205930" algn="just">
              <a:lnSpc>
                <a:spcPts val="4769"/>
              </a:lnSpc>
              <a:buFont typeface="Arial"/>
              <a:buChar char="•"/>
            </a:pPr>
            <a:r>
              <a:rPr lang="en-US" sz="1907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Power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8924722"/>
            <a:ext cx="860074" cy="333578"/>
            <a:chOff x="0" y="0"/>
            <a:chExt cx="1146765" cy="444771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9" name="Freeform 9"/>
          <p:cNvSpPr/>
          <p:nvPr/>
        </p:nvSpPr>
        <p:spPr>
          <a:xfrm>
            <a:off x="15180806" y="1965021"/>
            <a:ext cx="2932147" cy="6356958"/>
          </a:xfrm>
          <a:custGeom>
            <a:avLst/>
            <a:gdLst/>
            <a:ahLst/>
            <a:cxnLst/>
            <a:rect l="l" t="t" r="r" b="b"/>
            <a:pathLst>
              <a:path w="2932147" h="6356958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2013779" y="1965021"/>
            <a:ext cx="2932147" cy="6356958"/>
          </a:xfrm>
          <a:custGeom>
            <a:avLst/>
            <a:gdLst/>
            <a:ahLst/>
            <a:cxnLst/>
            <a:rect l="l" t="t" r="r" b="b"/>
            <a:pathLst>
              <a:path w="2932147" h="6356958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8843507" y="1965021"/>
            <a:ext cx="2932147" cy="6356958"/>
          </a:xfrm>
          <a:custGeom>
            <a:avLst/>
            <a:gdLst/>
            <a:ahLst/>
            <a:cxnLst/>
            <a:rect l="l" t="t" r="r" b="b"/>
            <a:pathLst>
              <a:path w="2932147" h="6356958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5673235" y="1965021"/>
            <a:ext cx="2932147" cy="6356958"/>
          </a:xfrm>
          <a:custGeom>
            <a:avLst/>
            <a:gdLst/>
            <a:ahLst/>
            <a:cxnLst/>
            <a:rect l="l" t="t" r="r" b="b"/>
            <a:pathLst>
              <a:path w="2932147" h="6356958">
                <a:moveTo>
                  <a:pt x="0" y="0"/>
                </a:moveTo>
                <a:lnTo>
                  <a:pt x="2932147" y="0"/>
                </a:lnTo>
                <a:lnTo>
                  <a:pt x="2932147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TextBox 13"/>
          <p:cNvSpPr txBox="1"/>
          <p:nvPr/>
        </p:nvSpPr>
        <p:spPr>
          <a:xfrm>
            <a:off x="379895" y="1869771"/>
            <a:ext cx="5293340" cy="1934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MOBILE APPLICATION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29133" y="4204031"/>
            <a:ext cx="7303160" cy="23587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88" lvl="1" indent="-226694" algn="just">
              <a:lnSpc>
                <a:spcPts val="4871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Built using Flutter</a:t>
            </a:r>
          </a:p>
          <a:p>
            <a:pPr marL="453388" lvl="1" indent="-226694" algn="just">
              <a:lnSpc>
                <a:spcPts val="4871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Real-time system monitoring</a:t>
            </a:r>
          </a:p>
          <a:p>
            <a:pPr marL="453388" lvl="1" indent="-226694" algn="just">
              <a:lnSpc>
                <a:spcPts val="4871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Module control and data logging</a:t>
            </a:r>
          </a:p>
          <a:p>
            <a:pPr marL="453388" lvl="1" indent="-226694" algn="just">
              <a:lnSpc>
                <a:spcPts val="4871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Simple and clean interface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305616"/>
            <a:ext cx="667666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DISCUSSION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3351486"/>
            <a:ext cx="8880343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Compared to traditional labs, SynLab provides better coordination and usability.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07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223729" y="4531317"/>
            <a:ext cx="8035571" cy="4726983"/>
            <a:chOff x="0" y="0"/>
            <a:chExt cx="969327" cy="57021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969327" cy="570214"/>
            </a:xfrm>
            <a:custGeom>
              <a:avLst/>
              <a:gdLst/>
              <a:ahLst/>
              <a:cxnLst/>
              <a:rect l="l" t="t" r="r" b="b"/>
              <a:pathLst>
                <a:path w="969327" h="570214">
                  <a:moveTo>
                    <a:pt x="22159" y="0"/>
                  </a:moveTo>
                  <a:lnTo>
                    <a:pt x="947168" y="0"/>
                  </a:lnTo>
                  <a:cubicBezTo>
                    <a:pt x="959406" y="0"/>
                    <a:pt x="969327" y="9921"/>
                    <a:pt x="969327" y="22159"/>
                  </a:cubicBezTo>
                  <a:lnTo>
                    <a:pt x="969327" y="548054"/>
                  </a:lnTo>
                  <a:cubicBezTo>
                    <a:pt x="969327" y="560293"/>
                    <a:pt x="959406" y="570214"/>
                    <a:pt x="947168" y="570214"/>
                  </a:cubicBezTo>
                  <a:lnTo>
                    <a:pt x="22159" y="570214"/>
                  </a:lnTo>
                  <a:cubicBezTo>
                    <a:pt x="9921" y="570214"/>
                    <a:pt x="0" y="560293"/>
                    <a:pt x="0" y="548054"/>
                  </a:cubicBezTo>
                  <a:lnTo>
                    <a:pt x="0" y="22159"/>
                  </a:lnTo>
                  <a:cubicBezTo>
                    <a:pt x="0" y="9921"/>
                    <a:pt x="9921" y="0"/>
                    <a:pt x="22159" y="0"/>
                  </a:cubicBezTo>
                  <a:close/>
                </a:path>
              </a:pathLst>
            </a:custGeom>
            <a:solidFill>
              <a:srgbClr val="E7E7E7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28700" y="4531317"/>
            <a:ext cx="8035571" cy="4726983"/>
            <a:chOff x="0" y="0"/>
            <a:chExt cx="969327" cy="57021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969327" cy="570214"/>
            </a:xfrm>
            <a:custGeom>
              <a:avLst/>
              <a:gdLst/>
              <a:ahLst/>
              <a:cxnLst/>
              <a:rect l="l" t="t" r="r" b="b"/>
              <a:pathLst>
                <a:path w="969327" h="570214">
                  <a:moveTo>
                    <a:pt x="22159" y="0"/>
                  </a:moveTo>
                  <a:lnTo>
                    <a:pt x="947168" y="0"/>
                  </a:lnTo>
                  <a:cubicBezTo>
                    <a:pt x="959406" y="0"/>
                    <a:pt x="969327" y="9921"/>
                    <a:pt x="969327" y="22159"/>
                  </a:cubicBezTo>
                  <a:lnTo>
                    <a:pt x="969327" y="548054"/>
                  </a:lnTo>
                  <a:cubicBezTo>
                    <a:pt x="969327" y="560293"/>
                    <a:pt x="959406" y="570214"/>
                    <a:pt x="947168" y="570214"/>
                  </a:cubicBezTo>
                  <a:lnTo>
                    <a:pt x="22159" y="570214"/>
                  </a:lnTo>
                  <a:cubicBezTo>
                    <a:pt x="9921" y="570214"/>
                    <a:pt x="0" y="560293"/>
                    <a:pt x="0" y="548054"/>
                  </a:cubicBezTo>
                  <a:lnTo>
                    <a:pt x="0" y="22159"/>
                  </a:lnTo>
                  <a:cubicBezTo>
                    <a:pt x="0" y="9921"/>
                    <a:pt x="9921" y="0"/>
                    <a:pt x="22159" y="0"/>
                  </a:cubicBezTo>
                  <a:close/>
                </a:path>
              </a:pathLst>
            </a:custGeom>
            <a:solidFill>
              <a:srgbClr val="E7E7E7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145569" y="5899609"/>
            <a:ext cx="7751223" cy="2811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ALL MODULES OPERATED INDEPENDENTLY AND COLLECTIVELY WITHOUT CONFLICTS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STABLE IOT COMMUNICATION BETWEEN ESP32 NODES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REAL-TIME DATA VISUALIZATION ACROSS INTERFACES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SMOOTH SYNCHRONIZATION BETWEEN HARDWARE AND SOFTWARE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123373" y="4962984"/>
            <a:ext cx="3795613" cy="412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SYSTEM PERFORMANCE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508077" y="5899609"/>
            <a:ext cx="7751223" cy="2811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REDUCED SETUP TIME FOR EXPERIMENTS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EASIER UNDERSTANDING OF RELATIONSHIPS BETWEEN INSTRUMENTS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INCREASED STUDENT ENGAGEMENT THROUGH INTERACTION</a:t>
            </a:r>
          </a:p>
          <a:p>
            <a:pPr marL="453390" lvl="1" indent="-226695" algn="l">
              <a:lnSpc>
                <a:spcPts val="3780"/>
              </a:lnSpc>
              <a:buFont typeface="Arial"/>
              <a:buChar char="•"/>
            </a:pPr>
            <a:r>
              <a:rPr lang="en-US" sz="2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SUPPORTS HANDS-ON AND EXPLORATORY LEARNING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613626" y="4962984"/>
            <a:ext cx="3540125" cy="412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EDUCATIONAL IMPACT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09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3922518" y="1638359"/>
            <a:ext cx="10442965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LIMITATIONS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967123" y="2841368"/>
            <a:ext cx="12353755" cy="6263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5" lvl="1" indent="-259082" algn="l">
              <a:lnSpc>
                <a:spcPts val="336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Limited measurement precision due to the use of microcontroller internal ADCs/DACs and low-cost sensors, which do not match commercial lab accuracy.</a:t>
            </a:r>
          </a:p>
          <a:p>
            <a:pPr algn="l">
              <a:lnSpc>
                <a:spcPts val="3360"/>
              </a:lnSpc>
            </a:pPr>
            <a:endParaRPr lang="en-US" sz="24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518165" lvl="1" indent="-259082" algn="l">
              <a:lnSpc>
                <a:spcPts val="336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Breadboard-based hardware may introduce noise, loose connections, and reduced long-term reliability.</a:t>
            </a:r>
          </a:p>
          <a:p>
            <a:pPr algn="l">
              <a:lnSpc>
                <a:spcPts val="3360"/>
              </a:lnSpc>
            </a:pPr>
            <a:endParaRPr lang="en-US" sz="24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518165" lvl="1" indent="-259082" algn="l">
              <a:lnSpc>
                <a:spcPts val="336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ESP32 processing and load constraints when handling real-time sampling, wireless communication, and user interface updates simultaneously.</a:t>
            </a:r>
          </a:p>
          <a:p>
            <a:pPr algn="l">
              <a:lnSpc>
                <a:spcPts val="3360"/>
              </a:lnSpc>
            </a:pPr>
            <a:endParaRPr lang="en-US" sz="24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518165" lvl="1" indent="-259082" algn="l">
              <a:lnSpc>
                <a:spcPts val="336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Dependence on wireless communication (ESP-NOW / MQTT), which may be affected by interference or network congestion.</a:t>
            </a:r>
          </a:p>
          <a:p>
            <a:pPr algn="l">
              <a:lnSpc>
                <a:spcPts val="3360"/>
              </a:lnSpc>
            </a:pPr>
            <a:endParaRPr lang="en-US" sz="24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marL="518165" lvl="1" indent="-259082" algn="l">
              <a:lnSpc>
                <a:spcPts val="336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High-voltage AC measurements require enclosed and controlled operation for safety reasons.</a:t>
            </a:r>
          </a:p>
          <a:p>
            <a:pPr algn="l">
              <a:lnSpc>
                <a:spcPts val="3360"/>
              </a:lnSpc>
            </a:pPr>
            <a:endParaRPr lang="en-US" sz="240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305616"/>
            <a:ext cx="667666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FUTURE WORK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07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4190074"/>
            <a:ext cx="7751223" cy="3701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9" lvl="1" indent="-248284" algn="l">
              <a:lnSpc>
                <a:spcPts val="4967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Replace breadboards with custom PCBs</a:t>
            </a:r>
          </a:p>
          <a:p>
            <a:pPr marL="496569" lvl="1" indent="-248284" algn="l">
              <a:lnSpc>
                <a:spcPts val="4967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Improve signal conditioning and filtering</a:t>
            </a:r>
          </a:p>
          <a:p>
            <a:pPr marL="496569" lvl="1" indent="-248284" algn="l">
              <a:lnSpc>
                <a:spcPts val="4967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Increase sampling rates and accuracy</a:t>
            </a:r>
          </a:p>
          <a:p>
            <a:pPr marL="496569" lvl="1" indent="-248284" algn="l">
              <a:lnSpc>
                <a:spcPts val="4967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Add more lab instruments </a:t>
            </a:r>
          </a:p>
          <a:p>
            <a:pPr marL="496569" lvl="1" indent="-248284" algn="l">
              <a:lnSpc>
                <a:spcPts val="4967"/>
              </a:lnSpc>
              <a:buFont typeface="Arial"/>
              <a:buChar char="•"/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Cloud-based experiment logging</a:t>
            </a:r>
          </a:p>
          <a:p>
            <a:pPr algn="l">
              <a:lnSpc>
                <a:spcPts val="4967"/>
              </a:lnSpc>
            </a:pPr>
            <a:endParaRPr lang="en-US" sz="2299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10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700524" y="4022228"/>
            <a:ext cx="6990367" cy="20988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60"/>
              </a:lnSpc>
              <a:spcBef>
                <a:spcPct val="0"/>
              </a:spcBef>
            </a:pPr>
            <a:r>
              <a:rPr lang="en-US" sz="6043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THANK YOU FOR YOUR ATTENTION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>
            <a:off x="2354931" y="1013257"/>
            <a:ext cx="860074" cy="333578"/>
            <a:chOff x="0" y="0"/>
            <a:chExt cx="1146765" cy="44477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grpSp>
        <p:nvGrpSpPr>
          <p:cNvPr id="19" name="Group 19"/>
          <p:cNvGrpSpPr/>
          <p:nvPr/>
        </p:nvGrpSpPr>
        <p:grpSpPr>
          <a:xfrm>
            <a:off x="-5028099" y="1539161"/>
            <a:ext cx="7719139" cy="7719139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5596960" y="1539161"/>
            <a:ext cx="7719139" cy="7719139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4726692" y="8322945"/>
            <a:ext cx="8834615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By: Adel Qadi, Ghassan Qasrawi.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Supervisors: Dr. Raed Qadi, Dr. Manar Qamhieh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8924722"/>
            <a:ext cx="860074" cy="333578"/>
            <a:chOff x="0" y="0"/>
            <a:chExt cx="1146765" cy="444771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9" name="Freeform 9"/>
          <p:cNvSpPr/>
          <p:nvPr/>
        </p:nvSpPr>
        <p:spPr>
          <a:xfrm>
            <a:off x="6000024" y="-3501289"/>
            <a:ext cx="18625976" cy="15599907"/>
          </a:xfrm>
          <a:custGeom>
            <a:avLst/>
            <a:gdLst/>
            <a:ahLst/>
            <a:cxnLst/>
            <a:rect l="l" t="t" r="r" b="b"/>
            <a:pathLst>
              <a:path w="18625976" h="15599907">
                <a:moveTo>
                  <a:pt x="0" y="0"/>
                </a:moveTo>
                <a:lnTo>
                  <a:pt x="18625977" y="0"/>
                </a:lnTo>
                <a:lnTo>
                  <a:pt x="18625977" y="15599907"/>
                </a:lnTo>
                <a:lnTo>
                  <a:pt x="0" y="155999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1227488" y="3346281"/>
            <a:ext cx="5586303" cy="5578441"/>
            <a:chOff x="0" y="0"/>
            <a:chExt cx="1471290" cy="146921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471290" cy="1469219"/>
            </a:xfrm>
            <a:custGeom>
              <a:avLst/>
              <a:gdLst/>
              <a:ahLst/>
              <a:cxnLst/>
              <a:rect l="l" t="t" r="r" b="b"/>
              <a:pathLst>
                <a:path w="1471290" h="1469219">
                  <a:moveTo>
                    <a:pt x="0" y="0"/>
                  </a:moveTo>
                  <a:lnTo>
                    <a:pt x="1471290" y="0"/>
                  </a:lnTo>
                  <a:lnTo>
                    <a:pt x="1471290" y="1469219"/>
                  </a:lnTo>
                  <a:lnTo>
                    <a:pt x="0" y="1469219"/>
                  </a:lnTo>
                  <a:close/>
                </a:path>
              </a:pathLst>
            </a:custGeom>
            <a:solidFill>
              <a:srgbClr val="33343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471290" cy="15073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0820829" y="3077303"/>
            <a:ext cx="5045222" cy="5045222"/>
          </a:xfrm>
          <a:custGeom>
            <a:avLst/>
            <a:gdLst/>
            <a:ahLst/>
            <a:cxnLst/>
            <a:rect l="l" t="t" r="r" b="b"/>
            <a:pathLst>
              <a:path w="5045222" h="5045222">
                <a:moveTo>
                  <a:pt x="0" y="0"/>
                </a:moveTo>
                <a:lnTo>
                  <a:pt x="5045222" y="0"/>
                </a:lnTo>
                <a:lnTo>
                  <a:pt x="5045222" y="5045222"/>
                </a:lnTo>
                <a:lnTo>
                  <a:pt x="0" y="50452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1028700" y="2557873"/>
            <a:ext cx="7782254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PROJECT OVERVIEW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4072675"/>
            <a:ext cx="8504854" cy="2921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88" lvl="1" indent="-226694" algn="just">
              <a:lnSpc>
                <a:spcPts val="3968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SynLab is a modular IoT-based electronics laboratory</a:t>
            </a:r>
          </a:p>
          <a:p>
            <a:pPr marL="453388" lvl="1" indent="-226694" algn="just">
              <a:lnSpc>
                <a:spcPts val="3968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Integrates multiple lab instruments into one system</a:t>
            </a:r>
          </a:p>
          <a:p>
            <a:pPr marL="453388" lvl="1" indent="-226694" algn="just">
              <a:lnSpc>
                <a:spcPts val="3968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Instruments communicate wirelessly</a:t>
            </a:r>
          </a:p>
          <a:p>
            <a:pPr marL="453388" lvl="1" indent="-226694" algn="just">
              <a:lnSpc>
                <a:spcPts val="3968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Controlled via display + mobile application</a:t>
            </a:r>
          </a:p>
          <a:p>
            <a:pPr marL="453388" lvl="1" indent="-226694" algn="just">
              <a:lnSpc>
                <a:spcPts val="3968"/>
              </a:lnSpc>
              <a:buFont typeface="Arial"/>
              <a:buChar char="•"/>
            </a:pPr>
            <a:r>
              <a:rPr lang="en-US" sz="20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Designed for education, experimentation, and accessibility</a:t>
            </a:r>
          </a:p>
          <a:p>
            <a:pPr algn="just">
              <a:lnSpc>
                <a:spcPts val="3968"/>
              </a:lnSpc>
            </a:pPr>
            <a:endParaRPr lang="en-US" sz="2099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51240" y="3412996"/>
            <a:ext cx="6676660" cy="1934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PROBLEM STATEMENT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51240" y="5529074"/>
            <a:ext cx="6979991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Traditional lab equipment can be further improved to solve the many issues users suffer from. using SynLab these can be tackled simultainously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792611" y="2713391"/>
            <a:ext cx="6023578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BULKY AND EXPENSIVE STANDALONE INSTRUMENTS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44000" y="2472179"/>
            <a:ext cx="1212674" cy="1212674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9446095" y="2922420"/>
            <a:ext cx="608485" cy="283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6"/>
              </a:lnSpc>
              <a:spcBef>
                <a:spcPct val="0"/>
              </a:spcBef>
            </a:pPr>
            <a:r>
              <a:rPr lang="en-US" sz="1683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01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144000" y="3984639"/>
            <a:ext cx="1212674" cy="1212674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9446095" y="4434880"/>
            <a:ext cx="608485" cy="283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6"/>
              </a:lnSpc>
              <a:spcBef>
                <a:spcPct val="0"/>
              </a:spcBef>
            </a:pPr>
            <a:r>
              <a:rPr lang="en-US" sz="1683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9144000" y="5497099"/>
            <a:ext cx="1212674" cy="1212674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9446095" y="5947340"/>
            <a:ext cx="608485" cy="283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6"/>
              </a:lnSpc>
              <a:spcBef>
                <a:spcPct val="0"/>
              </a:spcBef>
            </a:pPr>
            <a:r>
              <a:rPr lang="en-US" sz="1683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03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9144000" y="7009559"/>
            <a:ext cx="1212674" cy="1212674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9446095" y="7459800"/>
            <a:ext cx="608485" cy="283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6"/>
              </a:lnSpc>
              <a:spcBef>
                <a:spcPct val="0"/>
              </a:spcBef>
            </a:pPr>
            <a:r>
              <a:rPr lang="en-US" sz="1683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04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1028700" y="8924722"/>
            <a:ext cx="860074" cy="333578"/>
            <a:chOff x="0" y="0"/>
            <a:chExt cx="1146765" cy="444771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10792611" y="4460336"/>
            <a:ext cx="6023578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NO INTERCONNECTIVITY BETWEEN DEVICES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792611" y="5914524"/>
            <a:ext cx="6023578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LIMITED REMOTE ACCESS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0792611" y="7250771"/>
            <a:ext cx="6023578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LACK OF SMART, UNIFIED, SCALABLE LAB ENVIRONMENTS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3922518" y="2070103"/>
            <a:ext cx="10442965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PROJECT OBJECTIVES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671206" y="4106294"/>
            <a:ext cx="2893818" cy="3492485"/>
            <a:chOff x="0" y="0"/>
            <a:chExt cx="3858424" cy="4656646"/>
          </a:xfrm>
        </p:grpSpPr>
        <p:grpSp>
          <p:nvGrpSpPr>
            <p:cNvPr id="5" name="Group 5"/>
            <p:cNvGrpSpPr/>
            <p:nvPr/>
          </p:nvGrpSpPr>
          <p:grpSpPr>
            <a:xfrm>
              <a:off x="426506" y="0"/>
              <a:ext cx="3005411" cy="3005411"/>
              <a:chOff x="0" y="0"/>
              <a:chExt cx="812800" cy="8128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39"/>
                  </a:lnSpc>
                </a:pPr>
                <a:endParaRPr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1175198" y="1129515"/>
              <a:ext cx="1508028" cy="6892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80"/>
                </a:lnSpc>
                <a:spcBef>
                  <a:spcPct val="0"/>
                </a:spcBef>
              </a:pPr>
              <a:r>
                <a:rPr lang="en-US" sz="312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01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3303361"/>
              <a:ext cx="3858424" cy="13532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5"/>
                </a:lnSpc>
                <a:spcBef>
                  <a:spcPct val="0"/>
                </a:spcBef>
              </a:pPr>
              <a:r>
                <a:rPr lang="en-US" sz="1947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DESIGN A SMART MODULAR ELECTRONIC LAB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84148" y="4106294"/>
            <a:ext cx="2893818" cy="4818438"/>
            <a:chOff x="0" y="0"/>
            <a:chExt cx="3858424" cy="6424584"/>
          </a:xfrm>
        </p:grpSpPr>
        <p:grpSp>
          <p:nvGrpSpPr>
            <p:cNvPr id="11" name="Group 11"/>
            <p:cNvGrpSpPr/>
            <p:nvPr/>
          </p:nvGrpSpPr>
          <p:grpSpPr>
            <a:xfrm>
              <a:off x="426506" y="0"/>
              <a:ext cx="3005411" cy="3005411"/>
              <a:chOff x="0" y="0"/>
              <a:chExt cx="812800" cy="8128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39"/>
                  </a:lnSpc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1175198" y="1129515"/>
              <a:ext cx="1508028" cy="6892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80"/>
                </a:lnSpc>
                <a:spcBef>
                  <a:spcPct val="0"/>
                </a:spcBef>
              </a:pPr>
              <a:r>
                <a:rPr lang="en-US" sz="312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02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3933242"/>
              <a:ext cx="3858424" cy="24913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91154" lvl="1" indent="-195577" algn="ctr">
                <a:lnSpc>
                  <a:spcPts val="2536"/>
                </a:lnSpc>
                <a:buFont typeface="Arial"/>
                <a:buChar char="•"/>
              </a:pPr>
              <a:r>
                <a:rPr lang="en-US" sz="1811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IC Tester</a:t>
              </a:r>
            </a:p>
            <a:p>
              <a:pPr marL="391154" lvl="1" indent="-195577" algn="ctr">
                <a:lnSpc>
                  <a:spcPts val="2536"/>
                </a:lnSpc>
                <a:buFont typeface="Arial"/>
                <a:buChar char="•"/>
              </a:pPr>
              <a:r>
                <a:rPr lang="en-US" sz="1811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Oscilloscope</a:t>
              </a:r>
            </a:p>
            <a:p>
              <a:pPr marL="391154" lvl="1" indent="-195577" algn="ctr">
                <a:lnSpc>
                  <a:spcPts val="2536"/>
                </a:lnSpc>
                <a:buFont typeface="Arial"/>
                <a:buChar char="•"/>
              </a:pPr>
              <a:r>
                <a:rPr lang="en-US" sz="1811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Function Generator</a:t>
              </a:r>
            </a:p>
            <a:p>
              <a:pPr marL="391154" lvl="1" indent="-195577" algn="ctr">
                <a:lnSpc>
                  <a:spcPts val="2536"/>
                </a:lnSpc>
                <a:buFont typeface="Arial"/>
                <a:buChar char="•"/>
              </a:pPr>
              <a:r>
                <a:rPr lang="en-US" sz="1811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PIC Programmer</a:t>
              </a:r>
            </a:p>
            <a:p>
              <a:pPr marL="391154" lvl="1" indent="-195577" algn="ctr">
                <a:lnSpc>
                  <a:spcPts val="2536"/>
                </a:lnSpc>
                <a:buFont typeface="Arial"/>
                <a:buChar char="•"/>
              </a:pPr>
              <a:r>
                <a:rPr lang="en-US" sz="1811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AC/DC Monitoring</a:t>
              </a:r>
            </a:p>
            <a:p>
              <a:pPr algn="ctr">
                <a:lnSpc>
                  <a:spcPts val="2536"/>
                </a:lnSpc>
                <a:spcBef>
                  <a:spcPct val="0"/>
                </a:spcBef>
              </a:pPr>
              <a:endParaRPr lang="en-US" sz="1811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3303361"/>
              <a:ext cx="3858424" cy="4388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5"/>
                </a:lnSpc>
                <a:spcBef>
                  <a:spcPct val="0"/>
                </a:spcBef>
              </a:pPr>
              <a:r>
                <a:rPr lang="en-US" sz="1947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INTEGRATE PARTS: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697091" y="4106294"/>
            <a:ext cx="2893818" cy="3492485"/>
            <a:chOff x="0" y="0"/>
            <a:chExt cx="3858424" cy="4656646"/>
          </a:xfrm>
        </p:grpSpPr>
        <p:grpSp>
          <p:nvGrpSpPr>
            <p:cNvPr id="18" name="Group 18"/>
            <p:cNvGrpSpPr/>
            <p:nvPr/>
          </p:nvGrpSpPr>
          <p:grpSpPr>
            <a:xfrm>
              <a:off x="426506" y="0"/>
              <a:ext cx="3005411" cy="3005411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1175198" y="1129515"/>
              <a:ext cx="1508028" cy="6892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80"/>
                </a:lnSpc>
                <a:spcBef>
                  <a:spcPct val="0"/>
                </a:spcBef>
              </a:pPr>
              <a:r>
                <a:rPr lang="en-US" sz="312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03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3303361"/>
              <a:ext cx="3858424" cy="13532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5"/>
                </a:lnSpc>
                <a:spcBef>
                  <a:spcPct val="0"/>
                </a:spcBef>
              </a:pPr>
              <a:r>
                <a:rPr lang="en-US" sz="1947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ENABLE REAL-TIME MONITORING AND CONTROL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1210034" y="4106294"/>
            <a:ext cx="2893818" cy="3532075"/>
            <a:chOff x="0" y="0"/>
            <a:chExt cx="3858424" cy="4709433"/>
          </a:xfrm>
        </p:grpSpPr>
        <p:grpSp>
          <p:nvGrpSpPr>
            <p:cNvPr id="24" name="Group 24"/>
            <p:cNvGrpSpPr/>
            <p:nvPr/>
          </p:nvGrpSpPr>
          <p:grpSpPr>
            <a:xfrm>
              <a:off x="426506" y="0"/>
              <a:ext cx="3005411" cy="3005411"/>
              <a:chOff x="0" y="0"/>
              <a:chExt cx="812800" cy="8128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1175198" y="1129515"/>
              <a:ext cx="1508028" cy="6892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80"/>
                </a:lnSpc>
                <a:spcBef>
                  <a:spcPct val="0"/>
                </a:spcBef>
              </a:pPr>
              <a:r>
                <a:rPr lang="en-US" sz="312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04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4399967"/>
              <a:ext cx="3858424" cy="3094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76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3303361"/>
              <a:ext cx="3858424" cy="8960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5"/>
                </a:lnSpc>
                <a:spcBef>
                  <a:spcPct val="0"/>
                </a:spcBef>
              </a:pPr>
              <a:r>
                <a:rPr lang="en-US" sz="1947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IMPLEMENT IOT COMMUNICATION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4722977" y="4067896"/>
            <a:ext cx="2893818" cy="3492485"/>
            <a:chOff x="0" y="0"/>
            <a:chExt cx="3858424" cy="4656646"/>
          </a:xfrm>
        </p:grpSpPr>
        <p:grpSp>
          <p:nvGrpSpPr>
            <p:cNvPr id="31" name="Group 31"/>
            <p:cNvGrpSpPr/>
            <p:nvPr/>
          </p:nvGrpSpPr>
          <p:grpSpPr>
            <a:xfrm>
              <a:off x="426506" y="0"/>
              <a:ext cx="3005411" cy="300541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1175198" y="1129515"/>
              <a:ext cx="1508028" cy="6892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380"/>
                </a:lnSpc>
                <a:spcBef>
                  <a:spcPct val="0"/>
                </a:spcBef>
              </a:pPr>
              <a:r>
                <a:rPr lang="en-US" sz="312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05</a:t>
              </a: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3303361"/>
              <a:ext cx="3858424" cy="13532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5"/>
                </a:lnSpc>
                <a:spcBef>
                  <a:spcPct val="0"/>
                </a:spcBef>
              </a:pPr>
              <a:r>
                <a:rPr lang="en-US" sz="1947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IMPROVE LEARNING EXPERIENCE FOR STUDENTS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4531317"/>
            <a:ext cx="7768390" cy="4726983"/>
            <a:chOff x="0" y="0"/>
            <a:chExt cx="937097" cy="57021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37097" cy="570214"/>
            </a:xfrm>
            <a:custGeom>
              <a:avLst/>
              <a:gdLst/>
              <a:ahLst/>
              <a:cxnLst/>
              <a:rect l="l" t="t" r="r" b="b"/>
              <a:pathLst>
                <a:path w="937097" h="570214">
                  <a:moveTo>
                    <a:pt x="22922" y="0"/>
                  </a:moveTo>
                  <a:lnTo>
                    <a:pt x="914176" y="0"/>
                  </a:lnTo>
                  <a:cubicBezTo>
                    <a:pt x="926835" y="0"/>
                    <a:pt x="937097" y="10262"/>
                    <a:pt x="937097" y="22922"/>
                  </a:cubicBezTo>
                  <a:lnTo>
                    <a:pt x="937097" y="547292"/>
                  </a:lnTo>
                  <a:cubicBezTo>
                    <a:pt x="937097" y="559951"/>
                    <a:pt x="926835" y="570214"/>
                    <a:pt x="914176" y="570214"/>
                  </a:cubicBezTo>
                  <a:lnTo>
                    <a:pt x="22922" y="570214"/>
                  </a:lnTo>
                  <a:cubicBezTo>
                    <a:pt x="10262" y="570214"/>
                    <a:pt x="0" y="559951"/>
                    <a:pt x="0" y="547292"/>
                  </a:cubicBezTo>
                  <a:lnTo>
                    <a:pt x="0" y="22922"/>
                  </a:lnTo>
                  <a:cubicBezTo>
                    <a:pt x="0" y="10262"/>
                    <a:pt x="10262" y="0"/>
                    <a:pt x="22922" y="0"/>
                  </a:cubicBezTo>
                  <a:close/>
                </a:path>
              </a:pathLst>
            </a:custGeom>
            <a:blipFill>
              <a:blip r:embed="rId2"/>
              <a:stretch>
                <a:fillRect t="-4680" b="-468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9231319" y="3736774"/>
            <a:ext cx="1512662" cy="1512662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231319" y="1568787"/>
            <a:ext cx="1512662" cy="1512662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8700" y="1964756"/>
            <a:ext cx="7764469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SYSTEM CONCEPT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182131" y="4295938"/>
            <a:ext cx="608108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ALL MODULES CONNECTED VIA IOT (WI-FI)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182131" y="2021906"/>
            <a:ext cx="538409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MODULAR SYSTEM: EACH INSTRUMENT IS INDEPENDENT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608145" y="212795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01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608145" y="4295938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9231319" y="8074648"/>
            <a:ext cx="1512662" cy="1512662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9231319" y="5906661"/>
            <a:ext cx="1512662" cy="1512662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1182131" y="8633812"/>
            <a:ext cx="608108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SCALABLE AND EXPANDABLE DESIGN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11178211" y="6028628"/>
            <a:ext cx="6081089" cy="1449833"/>
            <a:chOff x="0" y="0"/>
            <a:chExt cx="8108119" cy="1933111"/>
          </a:xfrm>
        </p:grpSpPr>
        <p:sp>
          <p:nvSpPr>
            <p:cNvPr id="24" name="TextBox 24"/>
            <p:cNvSpPr txBox="1"/>
            <p:nvPr/>
          </p:nvSpPr>
          <p:spPr>
            <a:xfrm>
              <a:off x="0" y="698671"/>
              <a:ext cx="8108119" cy="1234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88620" lvl="1" indent="-194310" algn="just">
                <a:lnSpc>
                  <a:spcPts val="2520"/>
                </a:lnSpc>
                <a:buFont typeface="Arial"/>
                <a:buChar char="•"/>
              </a:pPr>
              <a:r>
                <a:rPr lang="en-US" sz="18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Nextion Display</a:t>
              </a:r>
            </a:p>
            <a:p>
              <a:pPr marL="388620" lvl="1" indent="-194310" algn="just">
                <a:lnSpc>
                  <a:spcPts val="2520"/>
                </a:lnSpc>
                <a:buFont typeface="Arial"/>
                <a:buChar char="•"/>
              </a:pPr>
              <a:r>
                <a:rPr lang="en-US" sz="18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Mobile Application</a:t>
              </a:r>
            </a:p>
            <a:p>
              <a:pPr algn="just">
                <a:lnSpc>
                  <a:spcPts val="2520"/>
                </a:lnSpc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8108119" cy="957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40"/>
                </a:lnSpc>
              </a:pPr>
              <a:r>
                <a:rPr lang="en-US" sz="2100" b="1">
                  <a:solidFill>
                    <a:srgbClr val="000000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CENTRALIZED CONTROL THROUGH</a:t>
              </a:r>
            </a:p>
            <a:p>
              <a:pPr algn="l">
                <a:lnSpc>
                  <a:spcPts val="2940"/>
                </a:lnSpc>
                <a:spcBef>
                  <a:spcPct val="0"/>
                </a:spcBef>
              </a:pPr>
              <a:endPara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endParaRP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9608145" y="6465825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03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608145" y="8633812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9847" y="4443144"/>
            <a:ext cx="2327269" cy="2327269"/>
          </a:xfrm>
          <a:custGeom>
            <a:avLst/>
            <a:gdLst/>
            <a:ahLst/>
            <a:cxnLst/>
            <a:rect l="l" t="t" r="r" b="b"/>
            <a:pathLst>
              <a:path w="2327269" h="2327269">
                <a:moveTo>
                  <a:pt x="0" y="0"/>
                </a:moveTo>
                <a:lnTo>
                  <a:pt x="2327269" y="0"/>
                </a:lnTo>
                <a:lnTo>
                  <a:pt x="2327269" y="2327269"/>
                </a:lnTo>
                <a:lnTo>
                  <a:pt x="0" y="23272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4033314" y="4531689"/>
            <a:ext cx="2866904" cy="2150178"/>
          </a:xfrm>
          <a:custGeom>
            <a:avLst/>
            <a:gdLst/>
            <a:ahLst/>
            <a:cxnLst/>
            <a:rect l="l" t="t" r="r" b="b"/>
            <a:pathLst>
              <a:path w="2866904" h="2150178">
                <a:moveTo>
                  <a:pt x="0" y="0"/>
                </a:moveTo>
                <a:lnTo>
                  <a:pt x="2866905" y="0"/>
                </a:lnTo>
                <a:lnTo>
                  <a:pt x="2866905" y="2150178"/>
                </a:lnTo>
                <a:lnTo>
                  <a:pt x="0" y="215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2621953" y="7023197"/>
            <a:ext cx="2230326" cy="2230326"/>
          </a:xfrm>
          <a:custGeom>
            <a:avLst/>
            <a:gdLst/>
            <a:ahLst/>
            <a:cxnLst/>
            <a:rect l="l" t="t" r="r" b="b"/>
            <a:pathLst>
              <a:path w="2230326" h="2230326">
                <a:moveTo>
                  <a:pt x="0" y="0"/>
                </a:moveTo>
                <a:lnTo>
                  <a:pt x="2230326" y="0"/>
                </a:lnTo>
                <a:lnTo>
                  <a:pt x="2230326" y="2230326"/>
                </a:lnTo>
                <a:lnTo>
                  <a:pt x="0" y="22303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8648521" y="5030812"/>
            <a:ext cx="1581223" cy="1151932"/>
          </a:xfrm>
          <a:custGeom>
            <a:avLst/>
            <a:gdLst/>
            <a:ahLst/>
            <a:cxnLst/>
            <a:rect l="l" t="t" r="r" b="b"/>
            <a:pathLst>
              <a:path w="1581223" h="1151932">
                <a:moveTo>
                  <a:pt x="0" y="0"/>
                </a:moveTo>
                <a:lnTo>
                  <a:pt x="1581223" y="0"/>
                </a:lnTo>
                <a:lnTo>
                  <a:pt x="1581223" y="1151932"/>
                </a:lnTo>
                <a:lnTo>
                  <a:pt x="0" y="115193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8382939" y="7123783"/>
            <a:ext cx="2112387" cy="2134517"/>
            <a:chOff x="0" y="0"/>
            <a:chExt cx="2816517" cy="2846023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2816517" cy="2846023"/>
              <a:chOff x="0" y="0"/>
              <a:chExt cx="556349" cy="562177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349" cy="562177"/>
              </a:xfrm>
              <a:custGeom>
                <a:avLst/>
                <a:gdLst/>
                <a:ahLst/>
                <a:cxnLst/>
                <a:rect l="l" t="t" r="r" b="b"/>
                <a:pathLst>
                  <a:path w="556349" h="562177">
                    <a:moveTo>
                      <a:pt x="186915" y="0"/>
                    </a:moveTo>
                    <a:lnTo>
                      <a:pt x="369434" y="0"/>
                    </a:lnTo>
                    <a:cubicBezTo>
                      <a:pt x="419007" y="0"/>
                      <a:pt x="466549" y="19693"/>
                      <a:pt x="501603" y="54746"/>
                    </a:cubicBezTo>
                    <a:cubicBezTo>
                      <a:pt x="536656" y="89800"/>
                      <a:pt x="556349" y="137342"/>
                      <a:pt x="556349" y="186915"/>
                    </a:cubicBezTo>
                    <a:lnTo>
                      <a:pt x="556349" y="375262"/>
                    </a:lnTo>
                    <a:cubicBezTo>
                      <a:pt x="556349" y="424835"/>
                      <a:pt x="536656" y="472378"/>
                      <a:pt x="501603" y="507431"/>
                    </a:cubicBezTo>
                    <a:cubicBezTo>
                      <a:pt x="466549" y="542485"/>
                      <a:pt x="419007" y="562177"/>
                      <a:pt x="369434" y="562177"/>
                    </a:cubicBezTo>
                    <a:lnTo>
                      <a:pt x="186915" y="562177"/>
                    </a:lnTo>
                    <a:cubicBezTo>
                      <a:pt x="137342" y="562177"/>
                      <a:pt x="89800" y="542485"/>
                      <a:pt x="54746" y="507431"/>
                    </a:cubicBezTo>
                    <a:cubicBezTo>
                      <a:pt x="19693" y="472378"/>
                      <a:pt x="0" y="424835"/>
                      <a:pt x="0" y="375262"/>
                    </a:cubicBezTo>
                    <a:lnTo>
                      <a:pt x="0" y="186915"/>
                    </a:lnTo>
                    <a:cubicBezTo>
                      <a:pt x="0" y="137342"/>
                      <a:pt x="19693" y="89800"/>
                      <a:pt x="54746" y="54746"/>
                    </a:cubicBezTo>
                    <a:cubicBezTo>
                      <a:pt x="89800" y="19693"/>
                      <a:pt x="137342" y="0"/>
                      <a:pt x="186915" y="0"/>
                    </a:cubicBezTo>
                    <a:close/>
                  </a:path>
                </a:pathLst>
              </a:custGeom>
              <a:solidFill>
                <a:srgbClr val="1A5C8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0" y="-38100"/>
                <a:ext cx="556349" cy="60027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147565" y="549937"/>
              <a:ext cx="2521388" cy="15517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759"/>
                </a:lnSpc>
              </a:pPr>
              <a:r>
                <a:rPr lang="en-US" sz="3399" b="1">
                  <a:solidFill>
                    <a:srgbClr val="FFFFFF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MQTT</a:t>
              </a:r>
            </a:p>
            <a:p>
              <a:pPr algn="ctr">
                <a:lnSpc>
                  <a:spcPts val="4759"/>
                </a:lnSpc>
              </a:pPr>
              <a:r>
                <a:rPr lang="en-US" sz="3399" b="1">
                  <a:solidFill>
                    <a:srgbClr val="FFFFFF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Protocol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11559216" y="4370019"/>
            <a:ext cx="1656260" cy="1656260"/>
          </a:xfrm>
          <a:custGeom>
            <a:avLst/>
            <a:gdLst/>
            <a:ahLst/>
            <a:cxnLst/>
            <a:rect l="l" t="t" r="r" b="b"/>
            <a:pathLst>
              <a:path w="1656260" h="1656260">
                <a:moveTo>
                  <a:pt x="0" y="0"/>
                </a:moveTo>
                <a:lnTo>
                  <a:pt x="1656260" y="0"/>
                </a:lnTo>
                <a:lnTo>
                  <a:pt x="1656260" y="1656260"/>
                </a:lnTo>
                <a:lnTo>
                  <a:pt x="0" y="165626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3408342" y="4531689"/>
            <a:ext cx="1281345" cy="1868067"/>
          </a:xfrm>
          <a:custGeom>
            <a:avLst/>
            <a:gdLst/>
            <a:ahLst/>
            <a:cxnLst/>
            <a:rect l="l" t="t" r="r" b="b"/>
            <a:pathLst>
              <a:path w="1281345" h="1868067">
                <a:moveTo>
                  <a:pt x="0" y="0"/>
                </a:moveTo>
                <a:lnTo>
                  <a:pt x="1281345" y="0"/>
                </a:lnTo>
                <a:lnTo>
                  <a:pt x="1281345" y="1868067"/>
                </a:lnTo>
                <a:lnTo>
                  <a:pt x="0" y="186806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13038337" y="7325068"/>
            <a:ext cx="3384157" cy="2283571"/>
          </a:xfrm>
          <a:custGeom>
            <a:avLst/>
            <a:gdLst/>
            <a:ahLst/>
            <a:cxnLst/>
            <a:rect l="l" t="t" r="r" b="b"/>
            <a:pathLst>
              <a:path w="3384157" h="2283571">
                <a:moveTo>
                  <a:pt x="0" y="0"/>
                </a:moveTo>
                <a:lnTo>
                  <a:pt x="3384157" y="0"/>
                </a:lnTo>
                <a:lnTo>
                  <a:pt x="3384157" y="2283570"/>
                </a:lnTo>
                <a:lnTo>
                  <a:pt x="0" y="22835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987" t="-51452" r="-9229" b="-2670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15270712" y="4593511"/>
            <a:ext cx="3602727" cy="2026534"/>
          </a:xfrm>
          <a:custGeom>
            <a:avLst/>
            <a:gdLst/>
            <a:ahLst/>
            <a:cxnLst/>
            <a:rect l="l" t="t" r="r" b="b"/>
            <a:pathLst>
              <a:path w="3602727" h="2026534">
                <a:moveTo>
                  <a:pt x="0" y="0"/>
                </a:moveTo>
                <a:lnTo>
                  <a:pt x="3602727" y="0"/>
                </a:lnTo>
                <a:lnTo>
                  <a:pt x="3602727" y="2026534"/>
                </a:lnTo>
                <a:lnTo>
                  <a:pt x="0" y="202653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14866810" y="4531689"/>
            <a:ext cx="1185679" cy="1332920"/>
          </a:xfrm>
          <a:custGeom>
            <a:avLst/>
            <a:gdLst/>
            <a:ahLst/>
            <a:cxnLst/>
            <a:rect l="l" t="t" r="r" b="b"/>
            <a:pathLst>
              <a:path w="1185679" h="1332920">
                <a:moveTo>
                  <a:pt x="0" y="0"/>
                </a:moveTo>
                <a:lnTo>
                  <a:pt x="1185679" y="0"/>
                </a:lnTo>
                <a:lnTo>
                  <a:pt x="1185679" y="1332920"/>
                </a:lnTo>
                <a:lnTo>
                  <a:pt x="0" y="133292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TextBox 16"/>
          <p:cNvSpPr txBox="1"/>
          <p:nvPr/>
        </p:nvSpPr>
        <p:spPr>
          <a:xfrm>
            <a:off x="861119" y="1921332"/>
            <a:ext cx="798232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TECHNOLOGIES USED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573482" y="3760292"/>
            <a:ext cx="2644147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Microcontrollers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117059" y="3760292"/>
            <a:ext cx="2644147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Communication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408342" y="3760292"/>
            <a:ext cx="2644147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Software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408342" y="6804757"/>
            <a:ext cx="2644147" cy="389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HMI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28700" y="6573245"/>
            <a:ext cx="2644147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545454"/>
                </a:solidFill>
                <a:latin typeface="Inter"/>
                <a:ea typeface="Inter"/>
                <a:cs typeface="Inter"/>
                <a:sym typeface="Inter"/>
              </a:rPr>
              <a:t>ESP32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256072" y="6573245"/>
            <a:ext cx="2644147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545454"/>
                </a:solidFill>
                <a:latin typeface="Inter"/>
                <a:ea typeface="Inter"/>
                <a:cs typeface="Inter"/>
                <a:sym typeface="Inter"/>
              </a:rPr>
              <a:t>Arduino MEGA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415043" y="9215423"/>
            <a:ext cx="2644147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545454"/>
                </a:solidFill>
                <a:latin typeface="Inter"/>
                <a:ea typeface="Inter"/>
                <a:cs typeface="Inter"/>
                <a:sym typeface="Inter"/>
              </a:rPr>
              <a:t>Arduino UNO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117059" y="6325632"/>
            <a:ext cx="2644147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545454"/>
                </a:solidFill>
                <a:latin typeface="Inter"/>
                <a:ea typeface="Inter"/>
                <a:cs typeface="Inter"/>
                <a:sym typeface="Inter"/>
              </a:rPr>
              <a:t>Wifi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1065273" y="6043521"/>
            <a:ext cx="2644147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545454"/>
                </a:solidFill>
                <a:latin typeface="Inter"/>
                <a:ea typeface="Inter"/>
                <a:cs typeface="Inter"/>
                <a:sym typeface="Inter"/>
              </a:rPr>
              <a:t>Arduino IDE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5083263" y="5959604"/>
            <a:ext cx="75277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6A7075"/>
                </a:solidFill>
                <a:latin typeface="Canva Sans"/>
                <a:ea typeface="Canva Sans"/>
                <a:cs typeface="Canva Sans"/>
                <a:sym typeface="Canva Sans"/>
              </a:rPr>
              <a:t>C++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  <p:sp>
        <p:nvSpPr>
          <p:cNvPr id="9" name="Freeform 9"/>
          <p:cNvSpPr/>
          <p:nvPr/>
        </p:nvSpPr>
        <p:spPr>
          <a:xfrm>
            <a:off x="4926990" y="626642"/>
            <a:ext cx="12998152" cy="9033715"/>
          </a:xfrm>
          <a:custGeom>
            <a:avLst/>
            <a:gdLst/>
            <a:ahLst/>
            <a:cxnLst/>
            <a:rect l="l" t="t" r="r" b="b"/>
            <a:pathLst>
              <a:path w="12998152" h="9033715">
                <a:moveTo>
                  <a:pt x="0" y="0"/>
                </a:moveTo>
                <a:lnTo>
                  <a:pt x="12998152" y="0"/>
                </a:lnTo>
                <a:lnTo>
                  <a:pt x="12998152" y="9033716"/>
                </a:lnTo>
                <a:lnTo>
                  <a:pt x="0" y="9033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0393019" y="4435100"/>
            <a:ext cx="1125274" cy="1382672"/>
            <a:chOff x="0" y="0"/>
            <a:chExt cx="296369" cy="36416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96369" cy="364160"/>
            </a:xfrm>
            <a:custGeom>
              <a:avLst/>
              <a:gdLst/>
              <a:ahLst/>
              <a:cxnLst/>
              <a:rect l="l" t="t" r="r" b="b"/>
              <a:pathLst>
                <a:path w="296369" h="364160">
                  <a:moveTo>
                    <a:pt x="0" y="0"/>
                  </a:moveTo>
                  <a:lnTo>
                    <a:pt x="296369" y="0"/>
                  </a:lnTo>
                  <a:lnTo>
                    <a:pt x="296369" y="364160"/>
                  </a:lnTo>
                  <a:lnTo>
                    <a:pt x="0" y="3641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96369" cy="402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550076" y="1749519"/>
            <a:ext cx="5507349" cy="1934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MAIN SYSTEM MODULES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18290" y="4211476"/>
            <a:ext cx="4108700" cy="30697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FUNCTION GENERATOR</a:t>
            </a:r>
          </a:p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IC TESTER</a:t>
            </a:r>
          </a:p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OSCILLOSCOPE</a:t>
            </a:r>
          </a:p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PIC PROGRAMMER</a:t>
            </a:r>
          </a:p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AC MONITOR</a:t>
            </a:r>
          </a:p>
          <a:p>
            <a:pPr marL="453390" lvl="1" indent="-226695" algn="l">
              <a:lnSpc>
                <a:spcPts val="4074"/>
              </a:lnSpc>
              <a:buAutoNum type="arabicPeriod"/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DC MONITOR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027472" y="6048675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798772" y="3626579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1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659792" y="2299429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278670" y="7506192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590519" y="6048675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6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744403" y="4297201"/>
            <a:ext cx="228699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FC342A"/>
                </a:solidFill>
                <a:latin typeface="Archivo Black"/>
                <a:ea typeface="Archivo Black"/>
                <a:cs typeface="Archivo Black"/>
                <a:sym typeface="Archivo Black"/>
              </a:rPr>
              <a:t>5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9267745" y="3318262"/>
            <a:ext cx="1336814" cy="1382672"/>
            <a:chOff x="0" y="0"/>
            <a:chExt cx="352083" cy="36416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352083" cy="364160"/>
            </a:xfrm>
            <a:custGeom>
              <a:avLst/>
              <a:gdLst/>
              <a:ahLst/>
              <a:cxnLst/>
              <a:rect l="l" t="t" r="r" b="b"/>
              <a:pathLst>
                <a:path w="352083" h="364160">
                  <a:moveTo>
                    <a:pt x="0" y="0"/>
                  </a:moveTo>
                  <a:lnTo>
                    <a:pt x="352083" y="0"/>
                  </a:lnTo>
                  <a:lnTo>
                    <a:pt x="352083" y="364160"/>
                  </a:lnTo>
                  <a:lnTo>
                    <a:pt x="0" y="3641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352083" cy="402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439066" flipH="1">
            <a:off x="-5025619" y="349719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4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4" y="13083280"/>
                </a:lnTo>
                <a:lnTo>
                  <a:pt x="15621174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738559" y="5760744"/>
            <a:ext cx="1875658" cy="1875658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B769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79"/>
                </a:lnSpc>
              </a:pPr>
              <a:r>
                <a:rPr lang="en-US" sz="269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ESP32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1991926"/>
            <a:ext cx="8115300" cy="1934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FUNCTION GENERATOR MODULE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987650" y="2382450"/>
            <a:ext cx="7606608" cy="2801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Generates Sine, Square, Triangle waveforms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Based on ESP32 DAC &amp; PWM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Adjustable frequency and amplitude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Integrated with Nextion touchscreen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3962878"/>
            <a:ext cx="7606608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Wave parameters are controlled in real time through the system interface.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652692" y="7515108"/>
            <a:ext cx="7606608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Low-cost waveform generation suitable for education and prototyping.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317163" y="6768465"/>
            <a:ext cx="227766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 dirty="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KEY ADVANTAGE: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3309542" y="7091406"/>
            <a:ext cx="1654703" cy="1654703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95C4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r>
                <a:rPr lang="en-US" sz="2100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DAC /PWM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5583918" y="5760744"/>
            <a:ext cx="1729138" cy="172913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2B4A5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79"/>
                </a:lnSpc>
              </a:pPr>
              <a:r>
                <a:rPr lang="en-US" sz="269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AMP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6573195" y="8216783"/>
            <a:ext cx="1369301" cy="136930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7482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60"/>
                </a:lnSpc>
              </a:pPr>
              <a:r>
                <a:rPr lang="en-US" sz="1900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OUTPUT</a:t>
              </a:r>
            </a:p>
          </p:txBody>
        </p:sp>
      </p:grpSp>
      <p:sp>
        <p:nvSpPr>
          <p:cNvPr id="23" name="AutoShape 23"/>
          <p:cNvSpPr/>
          <p:nvPr/>
        </p:nvSpPr>
        <p:spPr>
          <a:xfrm>
            <a:off x="2512053" y="7124673"/>
            <a:ext cx="846921" cy="511729"/>
          </a:xfrm>
          <a:prstGeom prst="line">
            <a:avLst/>
          </a:prstGeom>
          <a:ln w="38100" cap="flat">
            <a:solidFill>
              <a:srgbClr val="333437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AutoShape 24"/>
          <p:cNvSpPr/>
          <p:nvPr/>
        </p:nvSpPr>
        <p:spPr>
          <a:xfrm flipV="1">
            <a:off x="4942289" y="7068162"/>
            <a:ext cx="763504" cy="660447"/>
          </a:xfrm>
          <a:prstGeom prst="line">
            <a:avLst/>
          </a:prstGeom>
          <a:ln w="38100" cap="flat">
            <a:solidFill>
              <a:srgbClr val="333437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AutoShape 25"/>
          <p:cNvSpPr/>
          <p:nvPr/>
        </p:nvSpPr>
        <p:spPr>
          <a:xfrm>
            <a:off x="6774086" y="7426475"/>
            <a:ext cx="254118" cy="790308"/>
          </a:xfrm>
          <a:prstGeom prst="line">
            <a:avLst/>
          </a:prstGeom>
          <a:ln w="38100" cap="flat">
            <a:solidFill>
              <a:srgbClr val="333437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6" name="Group 26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27" name="Group 27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439066" flipH="1">
            <a:off x="-6211830" y="1801261"/>
            <a:ext cx="15621173" cy="13083280"/>
          </a:xfrm>
          <a:custGeom>
            <a:avLst/>
            <a:gdLst/>
            <a:ahLst/>
            <a:cxnLst/>
            <a:rect l="l" t="t" r="r" b="b"/>
            <a:pathLst>
              <a:path w="15621173" h="13083280">
                <a:moveTo>
                  <a:pt x="15621173" y="0"/>
                </a:moveTo>
                <a:lnTo>
                  <a:pt x="0" y="0"/>
                </a:lnTo>
                <a:lnTo>
                  <a:pt x="0" y="13083280"/>
                </a:lnTo>
                <a:lnTo>
                  <a:pt x="15621173" y="13083280"/>
                </a:lnTo>
                <a:lnTo>
                  <a:pt x="15621173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703407" y="5143500"/>
            <a:ext cx="8257194" cy="4017330"/>
          </a:xfrm>
          <a:custGeom>
            <a:avLst/>
            <a:gdLst/>
            <a:ahLst/>
            <a:cxnLst/>
            <a:rect l="l" t="t" r="r" b="b"/>
            <a:pathLst>
              <a:path w="8257194" h="4017330">
                <a:moveTo>
                  <a:pt x="0" y="0"/>
                </a:moveTo>
                <a:lnTo>
                  <a:pt x="8257194" y="0"/>
                </a:lnTo>
                <a:lnTo>
                  <a:pt x="8257194" y="4017330"/>
                </a:lnTo>
                <a:lnTo>
                  <a:pt x="0" y="40173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028700" y="1920195"/>
            <a:ext cx="8115300" cy="943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  <a:spcBef>
                <a:spcPct val="0"/>
              </a:spcBef>
            </a:pPr>
            <a:r>
              <a:rPr lang="en-US" sz="5600" b="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IC TESTER MODULE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608145" y="1853891"/>
            <a:ext cx="8049205" cy="28016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Supports 74xx (TTL) and 40xx (CMOS) IC families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Uses Arduino Mega 2560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ZIF socket for safe IC insertion</a:t>
            </a:r>
          </a:p>
          <a:p>
            <a:pPr marL="496567" lvl="1" indent="-248284" algn="just">
              <a:lnSpc>
                <a:spcPts val="5749"/>
              </a:lnSpc>
              <a:buFont typeface="Arial"/>
              <a:buChar char="•"/>
            </a:pPr>
            <a:r>
              <a:rPr lang="en-US" sz="2299" b="1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Communicates with system via serial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990600"/>
            <a:ext cx="3512536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SYNLAB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866051" y="990600"/>
            <a:ext cx="1393249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PAGE 04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608145" y="8304801"/>
            <a:ext cx="759010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3068012"/>
            <a:ext cx="7606608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Designed to quickly verify logic IC functionality without external equipment.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608145" y="7254511"/>
            <a:ext cx="7606608" cy="1406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 algn="ctr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Auto Mode: IC detected automatically</a:t>
            </a:r>
          </a:p>
          <a:p>
            <a:pPr marL="431801" lvl="1" indent="-215900" algn="ctr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Manual Mode: User selects IC type</a:t>
            </a:r>
          </a:p>
          <a:p>
            <a:pPr marL="431801" lvl="1" indent="-215900" algn="ctr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Detailed Mode: Shows test process step-by-step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178009" y="6527151"/>
            <a:ext cx="2555974" cy="356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OPERATING MODES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5005977" y="1028700"/>
            <a:ext cx="860074" cy="333578"/>
            <a:chOff x="0" y="0"/>
            <a:chExt cx="1146765" cy="44477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444771" cy="444771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>
              <a:off x="701994" y="0"/>
              <a:ext cx="444771" cy="44477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940"/>
                  </a:lnSpc>
                </a:pPr>
                <a:endParaRPr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886</Words>
  <Application>Microsoft Office PowerPoint</Application>
  <PresentationFormat>Custom</PresentationFormat>
  <Paragraphs>216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Inter</vt:lpstr>
      <vt:lpstr>Archivo Black</vt:lpstr>
      <vt:lpstr>Canva Sans</vt:lpstr>
      <vt:lpstr>Arial</vt:lpstr>
      <vt:lpstr>Canva Sans Bold</vt:lpstr>
      <vt:lpstr>Inter Medium</vt:lpstr>
      <vt:lpstr>Calibri</vt:lpstr>
      <vt:lpstr>Red Hat Display Bold</vt:lpstr>
      <vt:lpstr>Inter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and White Modern Technology Presentation</dc:title>
  <cp:lastModifiedBy>Ghassan Qasrawi</cp:lastModifiedBy>
  <cp:revision>2</cp:revision>
  <dcterms:created xsi:type="dcterms:W3CDTF">2006-08-16T00:00:00Z</dcterms:created>
  <dcterms:modified xsi:type="dcterms:W3CDTF">2026-02-05T08:59:33Z</dcterms:modified>
  <dc:identifier>DAG_oU1RFfA</dc:identifier>
</cp:coreProperties>
</file>