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71" r:id="rId3"/>
    <p:sldId id="278" r:id="rId4"/>
    <p:sldId id="279" r:id="rId5"/>
    <p:sldId id="280" r:id="rId6"/>
    <p:sldId id="281" r:id="rId7"/>
    <p:sldId id="282" r:id="rId8"/>
    <p:sldId id="283" r:id="rId9"/>
    <p:sldId id="2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00D"/>
    <a:srgbClr val="EEF7E9"/>
    <a:srgbClr val="FDF0E7"/>
    <a:srgbClr val="8E4B2D"/>
    <a:srgbClr val="504B3F"/>
    <a:srgbClr val="FFECC7"/>
    <a:srgbClr val="FEECC8"/>
    <a:srgbClr val="FEECC7"/>
    <a:srgbClr val="4A1419"/>
    <a:srgbClr val="4B15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B40C3-B61F-49F4-A280-2A32A1D288F0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1B497-4F66-4C07-987F-ADA26B0EB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0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9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12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39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95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22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70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46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75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B497-4F66-4C07-987F-ADA26B0EB2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6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DD835-1920-437D-8BBB-6CAD30323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356751-26A7-C538-3F26-7AEEC8AA6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FC48B-BE02-B028-2378-F178B65D8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DA5A0-2BB4-3F5A-AEAE-0E9CF1531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D5548-EAB6-239E-125D-645D54C6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5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66651-49B1-6E9F-3D58-B8531C27C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0FB894-E43E-6A87-5302-4BBD34E5B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F5462-C607-8E56-0E11-90CE9F5FA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0530C-00F2-19EF-19B8-6F3CBE9E6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3E9AC-1E25-F411-DB24-B797B5759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1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86A721-E9AC-D1D3-6EE8-9D29EE5FA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6AA2B-9742-CCB3-E2D8-AF7F38E6E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9297F-BBAC-95A8-215B-EDADA907C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AFD29-1A25-EEA1-CF67-5EFD4CD20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1AD71-354C-F37C-65FD-261D81A9C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6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DB57-E049-C8CF-F556-EC52F306E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938E4-53C1-629C-F0E6-E8A26B9C2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A7ABC-A40E-E097-79A2-C711FA685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0A2F4-C09C-6036-1FC2-6079EF56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699F8-3CAC-44C9-0BE5-DDE25C5F8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1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4BCD6-3464-66DF-18F0-335162AEE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F9DE58-92BB-BD31-4FDC-F7D880C9E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7D5EE-2E1A-40A7-C5FD-44A1EE1D0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1E3C2-D74C-ACB0-6A54-7B442791A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73D39-B327-D95C-1C9D-FB1FDED42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6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F0394-A8A9-286D-1C90-19683DE93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64701-DD59-E83A-A928-33F20B54EA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CE6F8-C80C-3886-0282-59538E618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1A04EF-9BFA-8A45-B06E-98662BBEB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EC588-4115-0943-4B92-FEECDC77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0936C9-82A8-3975-FAED-C50915A8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55275-988C-4A65-EBBC-319499EB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C04F6-0D56-47AC-8589-36BA4C479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267C8-F78C-3D9B-8C8B-43EE997D73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2576DD-9B01-744C-2579-90414D807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611646-5DA7-D617-84CA-4901238F5D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F3D61-252B-8AE0-D395-65CDDEAE8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43DAE8-D7E3-CE57-F81B-4F97C386F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5686E-361D-95FF-8221-858A0182F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8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1FEB8-221A-F150-F266-F16A1852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41EA3-C6AB-B340-C109-5F3FB8C6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68A87-BD5D-AC6E-301C-DA6778F9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1E910-E064-2C1F-C666-0A2EDF6F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4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2E8880-BE0A-762E-3810-D6A20C257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E4344C-527E-6696-05F3-BD63D564B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6A511-3B2D-1A3F-DB4A-A951EDB0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6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53B2A-239F-5EA6-9905-56B380B94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5CB27-358B-E380-D9A9-51E0E8551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2DF32-9F8E-41FF-E3B6-EE80633A8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94419-E68D-716E-8C84-2D90B46CD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EFC00-7351-60BF-2505-D134F92D9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7A41F8-7DC2-885B-B50C-02C29DD29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86483-52DF-98F1-38CD-1E2BFFEE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00274-8278-9564-FA31-0D5E15876C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3E3BE-F7A3-C330-7D7A-C6DC2C4D4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4FC54-B09E-8B1A-581A-2D2DEB24C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DDD45-57D3-30FC-446D-F447FAAD4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0FA80-9F39-CFB3-8E8B-0812B517A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4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F1F4">
            <a:alpha val="5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03E541-ED1D-E2E3-6156-6B6B0455D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C5B1CB-37B6-6012-71E8-E05885E89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E40CE-04F3-A1AA-4123-72B960DE01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5367-AFB0-4CD2-9E76-55292369D2A7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DF6F-7B5F-5FD3-47DE-6B6F64C14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7D08E-6548-2874-B33B-22A78A0E1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AC1B3-9549-4AF8-BAA7-91843C472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7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14C039-981C-2C87-3B11-DB262181D825}"/>
              </a:ext>
            </a:extLst>
          </p:cNvPr>
          <p:cNvSpPr txBox="1"/>
          <p:nvPr/>
        </p:nvSpPr>
        <p:spPr>
          <a:xfrm>
            <a:off x="2969987" y="297570"/>
            <a:ext cx="5700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4A1419"/>
                </a:solidFill>
              </a:rPr>
              <a:t>Holy Land Juices</a:t>
            </a:r>
            <a:endParaRPr lang="en-US" sz="4800" dirty="0">
              <a:solidFill>
                <a:srgbClr val="4A1419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C0CC2B-B16A-60B6-12D0-2FF7E06A30C5}"/>
              </a:ext>
            </a:extLst>
          </p:cNvPr>
          <p:cNvSpPr txBox="1"/>
          <p:nvPr/>
        </p:nvSpPr>
        <p:spPr>
          <a:xfrm>
            <a:off x="474406" y="5215211"/>
            <a:ext cx="2868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B151A"/>
                </a:solidFill>
              </a:rPr>
              <a:t>Students:</a:t>
            </a:r>
          </a:p>
          <a:p>
            <a:r>
              <a:rPr lang="en-US" sz="2800" dirty="0" smtClean="0">
                <a:solidFill>
                  <a:srgbClr val="4B151A"/>
                </a:solidFill>
              </a:rPr>
              <a:t>Israa Odeh</a:t>
            </a:r>
          </a:p>
          <a:p>
            <a:r>
              <a:rPr lang="en-US" sz="2800" dirty="0" smtClean="0">
                <a:solidFill>
                  <a:srgbClr val="4B151A"/>
                </a:solidFill>
              </a:rPr>
              <a:t>Raghad Sabri</a:t>
            </a:r>
            <a:endParaRPr lang="en-US" sz="2800" dirty="0">
              <a:solidFill>
                <a:srgbClr val="4B151A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21153" r="28667" b="8920"/>
          <a:stretch/>
        </p:blipFill>
        <p:spPr>
          <a:xfrm>
            <a:off x="3450199" y="1090859"/>
            <a:ext cx="4722961" cy="51998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C0CC2B-B16A-60B6-12D0-2FF7E06A30C5}"/>
              </a:ext>
            </a:extLst>
          </p:cNvPr>
          <p:cNvSpPr txBox="1"/>
          <p:nvPr/>
        </p:nvSpPr>
        <p:spPr>
          <a:xfrm>
            <a:off x="8039627" y="6076986"/>
            <a:ext cx="3906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B151A"/>
                </a:solidFill>
              </a:rPr>
              <a:t>Supervisor: Dr. Raed Qadi</a:t>
            </a:r>
            <a:endParaRPr lang="en-US" sz="2800" dirty="0">
              <a:solidFill>
                <a:srgbClr val="4B15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1100D"/>
                </a:solidFill>
              </a:rPr>
              <a:t>Outline</a:t>
            </a:r>
            <a:endParaRPr lang="en-US" sz="3600" dirty="0">
              <a:solidFill>
                <a:srgbClr val="11100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62963" y="978874"/>
            <a:ext cx="1463040" cy="0"/>
          </a:xfrm>
          <a:prstGeom prst="line">
            <a:avLst/>
          </a:prstGeom>
          <a:ln w="28575">
            <a:solidFill>
              <a:srgbClr val="1110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962963" y="1434248"/>
            <a:ext cx="3817980" cy="4331155"/>
            <a:chOff x="1031786" y="1827539"/>
            <a:chExt cx="3795853" cy="453208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0" y="1866866"/>
              <a:ext cx="2296325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Introduction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1827539"/>
              <a:ext cx="460778" cy="50730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1" y="2691900"/>
              <a:ext cx="2863653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Building Process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2730632"/>
              <a:ext cx="460778" cy="50730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3516932"/>
              <a:ext cx="460778" cy="50730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92564" y="3516932"/>
              <a:ext cx="3335075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Mechanism of Action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6" y="4306674"/>
              <a:ext cx="460778" cy="50730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1" y="4303232"/>
              <a:ext cx="1854635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Constraints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6" y="5096416"/>
              <a:ext cx="460778" cy="50730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0" y="5089532"/>
              <a:ext cx="1929589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Live Demo</a:t>
              </a: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6" y="5812134"/>
              <a:ext cx="460778" cy="507309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39" y="5812134"/>
              <a:ext cx="1929589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Questions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8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426428" y="1424821"/>
            <a:ext cx="104932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11100D"/>
                </a:solidFill>
              </a:rPr>
              <a:t>Manual methods for the beverage industry are time-consuming, </a:t>
            </a:r>
            <a:endParaRPr lang="en-US" sz="2800" dirty="0" smtClean="0">
              <a:solidFill>
                <a:srgbClr val="11100D"/>
              </a:solidFill>
            </a:endParaRPr>
          </a:p>
          <a:p>
            <a:r>
              <a:rPr lang="en-US" sz="2800" dirty="0" smtClean="0">
                <a:solidFill>
                  <a:srgbClr val="11100D"/>
                </a:solidFill>
              </a:rPr>
              <a:t>error-prone</a:t>
            </a:r>
            <a:r>
              <a:rPr lang="en-US" sz="2800" dirty="0">
                <a:solidFill>
                  <a:srgbClr val="11100D"/>
                </a:solidFill>
              </a:rPr>
              <a:t>, and inadequate for meeting demand</a:t>
            </a:r>
            <a:r>
              <a:rPr lang="en-US" sz="2800" dirty="0" smtClean="0">
                <a:solidFill>
                  <a:srgbClr val="11100D"/>
                </a:solidFill>
              </a:rPr>
              <a:t>.</a:t>
            </a:r>
          </a:p>
          <a:p>
            <a:endParaRPr lang="en-US" sz="2800" dirty="0" smtClean="0">
              <a:solidFill>
                <a:srgbClr val="11100D"/>
              </a:solidFill>
            </a:endParaRPr>
          </a:p>
          <a:p>
            <a:r>
              <a:rPr lang="en-US" sz="2800" dirty="0" smtClean="0">
                <a:solidFill>
                  <a:srgbClr val="11100D"/>
                </a:solidFill>
              </a:rPr>
              <a:t>Beverage </a:t>
            </a:r>
            <a:r>
              <a:rPr lang="en-US" sz="2800" dirty="0">
                <a:solidFill>
                  <a:srgbClr val="11100D"/>
                </a:solidFill>
              </a:rPr>
              <a:t>companies like Coca-Cola/</a:t>
            </a:r>
            <a:r>
              <a:rPr lang="en-US" sz="2800" dirty="0" err="1">
                <a:solidFill>
                  <a:srgbClr val="11100D"/>
                </a:solidFill>
              </a:rPr>
              <a:t>Cappy</a:t>
            </a:r>
            <a:r>
              <a:rPr lang="en-US" sz="2800" dirty="0">
                <a:solidFill>
                  <a:srgbClr val="11100D"/>
                </a:solidFill>
              </a:rPr>
              <a:t> rely on automation </a:t>
            </a:r>
            <a:endParaRPr lang="en-US" sz="2800" dirty="0" smtClean="0">
              <a:solidFill>
                <a:srgbClr val="11100D"/>
              </a:solidFill>
            </a:endParaRPr>
          </a:p>
          <a:p>
            <a:r>
              <a:rPr lang="en-US" sz="2800" dirty="0" smtClean="0">
                <a:solidFill>
                  <a:srgbClr val="11100D"/>
                </a:solidFill>
              </a:rPr>
              <a:t>for </a:t>
            </a:r>
            <a:r>
              <a:rPr lang="en-US" sz="2800" dirty="0">
                <a:solidFill>
                  <a:srgbClr val="11100D"/>
                </a:solidFill>
              </a:rPr>
              <a:t>efficient, precise production</a:t>
            </a:r>
            <a:r>
              <a:rPr lang="en-US" sz="2800" dirty="0" smtClean="0">
                <a:solidFill>
                  <a:srgbClr val="11100D"/>
                </a:solidFill>
              </a:rPr>
              <a:t>.</a:t>
            </a:r>
          </a:p>
          <a:p>
            <a:endParaRPr lang="en-US" sz="2800" dirty="0">
              <a:solidFill>
                <a:srgbClr val="11100D"/>
              </a:solidFill>
            </a:endParaRPr>
          </a:p>
          <a:p>
            <a:r>
              <a:rPr lang="en-US" sz="2800" dirty="0">
                <a:solidFill>
                  <a:srgbClr val="11100D"/>
                </a:solidFill>
              </a:rPr>
              <a:t>The juice production process is aimed to be automated for </a:t>
            </a:r>
            <a:r>
              <a:rPr lang="en-US" sz="2800" dirty="0" smtClean="0">
                <a:solidFill>
                  <a:srgbClr val="11100D"/>
                </a:solidFill>
              </a:rPr>
              <a:t>the</a:t>
            </a:r>
          </a:p>
          <a:p>
            <a:r>
              <a:rPr lang="en-US" sz="2800" dirty="0" smtClean="0">
                <a:solidFill>
                  <a:srgbClr val="11100D"/>
                </a:solidFill>
              </a:rPr>
              <a:t>Holy </a:t>
            </a:r>
            <a:r>
              <a:rPr lang="en-US" sz="2800" dirty="0">
                <a:solidFill>
                  <a:srgbClr val="11100D"/>
                </a:solidFill>
              </a:rPr>
              <a:t>Land Juices project</a:t>
            </a:r>
            <a:r>
              <a:rPr lang="en-US" sz="2800" dirty="0" smtClean="0">
                <a:solidFill>
                  <a:srgbClr val="11100D"/>
                </a:solidFill>
              </a:rPr>
              <a:t>.</a:t>
            </a:r>
          </a:p>
          <a:p>
            <a:endParaRPr lang="en-US" sz="2800" dirty="0">
              <a:solidFill>
                <a:srgbClr val="11100D"/>
              </a:solidFill>
            </a:endParaRPr>
          </a:p>
          <a:p>
            <a:r>
              <a:rPr lang="en-US" sz="2800" dirty="0" smtClean="0">
                <a:solidFill>
                  <a:srgbClr val="11100D"/>
                </a:solidFill>
              </a:rPr>
              <a:t>This is achieved by utilizing a range of components including</a:t>
            </a:r>
          </a:p>
          <a:p>
            <a:r>
              <a:rPr lang="en-US" sz="2800" dirty="0" smtClean="0">
                <a:solidFill>
                  <a:srgbClr val="11100D"/>
                </a:solidFill>
              </a:rPr>
              <a:t>Arduino boards, sensors, motors, and pneumatic pistons.</a:t>
            </a:r>
            <a:endParaRPr lang="en-US" sz="2800" dirty="0">
              <a:solidFill>
                <a:srgbClr val="11100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1100D"/>
                </a:solidFill>
              </a:rPr>
              <a:t>Introduction</a:t>
            </a:r>
            <a:endParaRPr lang="en-US" sz="3600" dirty="0">
              <a:solidFill>
                <a:srgbClr val="11100D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91244" y="978874"/>
            <a:ext cx="2331720" cy="0"/>
          </a:xfrm>
          <a:prstGeom prst="line">
            <a:avLst/>
          </a:prstGeom>
          <a:ln w="28575">
            <a:solidFill>
              <a:srgbClr val="1110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21153" r="28667" b="8920"/>
          <a:stretch/>
        </p:blipFill>
        <p:spPr>
          <a:xfrm>
            <a:off x="962964" y="1462529"/>
            <a:ext cx="463464" cy="4848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21153" r="28667" b="8920"/>
          <a:stretch/>
        </p:blipFill>
        <p:spPr>
          <a:xfrm>
            <a:off x="962964" y="2732368"/>
            <a:ext cx="463464" cy="484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21153" r="28667" b="8920"/>
          <a:stretch/>
        </p:blipFill>
        <p:spPr>
          <a:xfrm>
            <a:off x="962964" y="4011634"/>
            <a:ext cx="463464" cy="4848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21153" r="28667" b="8920"/>
          <a:stretch/>
        </p:blipFill>
        <p:spPr>
          <a:xfrm>
            <a:off x="962964" y="5290900"/>
            <a:ext cx="463464" cy="48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5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1100D"/>
                </a:solidFill>
              </a:rPr>
              <a:t>Building Process</a:t>
            </a:r>
            <a:endParaRPr lang="en-US" sz="3600" dirty="0">
              <a:solidFill>
                <a:srgbClr val="11100D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91244" y="978874"/>
            <a:ext cx="3044952" cy="0"/>
          </a:xfrm>
          <a:prstGeom prst="line">
            <a:avLst/>
          </a:prstGeom>
          <a:ln w="28575">
            <a:solidFill>
              <a:srgbClr val="1110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962963" y="1462529"/>
            <a:ext cx="7257210" cy="3319208"/>
            <a:chOff x="962963" y="1462529"/>
            <a:chExt cx="7257210" cy="331920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26428" y="1462529"/>
              <a:ext cx="6793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Creating the </a:t>
              </a:r>
              <a:r>
                <a:rPr lang="en-US" sz="2800" dirty="0">
                  <a:solidFill>
                    <a:srgbClr val="11100D"/>
                  </a:solidFill>
                </a:rPr>
                <a:t>overall design of the </a:t>
              </a:r>
              <a:r>
                <a:rPr lang="en-US" sz="2800" dirty="0" smtClean="0">
                  <a:solidFill>
                    <a:srgbClr val="11100D"/>
                  </a:solidFill>
                </a:rPr>
                <a:t>project.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962964" y="1462529"/>
              <a:ext cx="463464" cy="48481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962963" y="2394525"/>
              <a:ext cx="463464" cy="48481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26428" y="2394525"/>
              <a:ext cx="66711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Constructing the </a:t>
              </a:r>
              <a:r>
                <a:rPr lang="en-US" sz="2800" dirty="0">
                  <a:solidFill>
                    <a:srgbClr val="11100D"/>
                  </a:solidFill>
                </a:rPr>
                <a:t>project hardware </a:t>
              </a:r>
              <a:r>
                <a:rPr lang="en-US" sz="2800" dirty="0" smtClean="0">
                  <a:solidFill>
                    <a:srgbClr val="11100D"/>
                  </a:solidFill>
                </a:rPr>
                <a:t>structure.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962963" y="3326521"/>
              <a:ext cx="463464" cy="4848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26427" y="3364924"/>
              <a:ext cx="36828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Implementing the Code.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962963" y="4220114"/>
              <a:ext cx="463464" cy="48481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26427" y="4258517"/>
              <a:ext cx="44464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11100D"/>
                  </a:solidFill>
                </a:rPr>
                <a:t>Testing the project.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1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1100D"/>
                </a:solidFill>
              </a:rPr>
              <a:t>Mechanism of Action</a:t>
            </a:r>
            <a:endParaRPr lang="en-US" sz="3600" dirty="0">
              <a:solidFill>
                <a:srgbClr val="11100D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91244" y="978874"/>
            <a:ext cx="3959352" cy="0"/>
          </a:xfrm>
          <a:prstGeom prst="line">
            <a:avLst/>
          </a:prstGeom>
          <a:ln w="28575">
            <a:solidFill>
              <a:srgbClr val="1110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773392" y="1694106"/>
            <a:ext cx="4379976" cy="4219007"/>
            <a:chOff x="3773392" y="1694106"/>
            <a:chExt cx="4379976" cy="4219007"/>
          </a:xfrm>
        </p:grpSpPr>
        <p:sp>
          <p:nvSpPr>
            <p:cNvPr id="32" name="Rounded Rectangle 31"/>
            <p:cNvSpPr/>
            <p:nvPr/>
          </p:nvSpPr>
          <p:spPr>
            <a:xfrm>
              <a:off x="3778313" y="1694106"/>
              <a:ext cx="4353873" cy="71080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1100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Bottle size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rgbClr val="11100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detection stage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1100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778313" y="2864587"/>
              <a:ext cx="4353873" cy="710805"/>
            </a:xfrm>
            <a:prstGeom prst="roundRect">
              <a:avLst/>
            </a:prstGeom>
            <a:solidFill>
              <a:srgbClr val="EAED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1100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Filling stage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773392" y="4035068"/>
              <a:ext cx="4357457" cy="707563"/>
            </a:xfrm>
            <a:prstGeom prst="roundRect">
              <a:avLst/>
            </a:prstGeom>
            <a:solidFill>
              <a:srgbClr val="FDF0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1100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Capping stage</a:t>
              </a: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799495" y="5202308"/>
              <a:ext cx="4353873" cy="710805"/>
            </a:xfrm>
            <a:prstGeom prst="roundRect">
              <a:avLst/>
            </a:prstGeom>
            <a:solidFill>
              <a:srgbClr val="E3B0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1100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Classification stage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353340" y="2403491"/>
              <a:ext cx="0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352147" y="3573572"/>
              <a:ext cx="3036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352147" y="4740391"/>
              <a:ext cx="3036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7577685" y="3580109"/>
              <a:ext cx="3036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7577685" y="4746928"/>
              <a:ext cx="3036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577685" y="2401757"/>
              <a:ext cx="0" cy="457200"/>
            </a:xfrm>
            <a:prstGeom prst="line">
              <a:avLst/>
            </a:prstGeom>
            <a:ln w="38100" cap="flat" cmpd="sng" algn="ctr">
              <a:solidFill>
                <a:srgbClr val="11100D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50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019F86-C647-DC5C-BD95-1B0F26BACBEE}"/>
              </a:ext>
            </a:extLst>
          </p:cNvPr>
          <p:cNvSpPr txBox="1"/>
          <p:nvPr/>
        </p:nvSpPr>
        <p:spPr>
          <a:xfrm>
            <a:off x="903249" y="379141"/>
            <a:ext cx="44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1100D"/>
                </a:solidFill>
              </a:rPr>
              <a:t>Constraints</a:t>
            </a:r>
            <a:endParaRPr lang="en-US" sz="3600" dirty="0">
              <a:solidFill>
                <a:srgbClr val="11100D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91244" y="978874"/>
            <a:ext cx="2130552" cy="0"/>
          </a:xfrm>
          <a:prstGeom prst="line">
            <a:avLst/>
          </a:prstGeom>
          <a:ln w="28575">
            <a:solidFill>
              <a:srgbClr val="1110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962963" y="1434248"/>
            <a:ext cx="8303585" cy="2889151"/>
            <a:chOff x="1031786" y="1827539"/>
            <a:chExt cx="8255462" cy="302318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0" y="1866866"/>
              <a:ext cx="7037446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11100D"/>
                  </a:solidFill>
                </a:rPr>
                <a:t>I</a:t>
              </a:r>
              <a:r>
                <a:rPr lang="en-US" sz="2800" dirty="0" smtClean="0">
                  <a:solidFill>
                    <a:srgbClr val="11100D"/>
                  </a:solidFill>
                </a:rPr>
                <a:t>nterference </a:t>
              </a:r>
              <a:r>
                <a:rPr lang="en-US" sz="2800" dirty="0">
                  <a:solidFill>
                    <a:srgbClr val="11100D"/>
                  </a:solidFill>
                </a:rPr>
                <a:t>problems related to the IR </a:t>
              </a:r>
              <a:r>
                <a:rPr lang="en-US" sz="2800" dirty="0" smtClean="0">
                  <a:solidFill>
                    <a:srgbClr val="11100D"/>
                  </a:solidFill>
                </a:rPr>
                <a:t>sensors.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1827539"/>
              <a:ext cx="460778" cy="50730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0" y="2691900"/>
              <a:ext cx="7824708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11100D"/>
                  </a:solidFill>
                </a:rPr>
                <a:t>Inaccurate Dimensions of 3D-Printed </a:t>
              </a:r>
              <a:r>
                <a:rPr lang="en-US" sz="2800" dirty="0" smtClean="0">
                  <a:solidFill>
                    <a:srgbClr val="11100D"/>
                  </a:solidFill>
                </a:rPr>
                <a:t>Components.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2730632"/>
              <a:ext cx="460778" cy="50730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7" y="3516932"/>
              <a:ext cx="460778" cy="50730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92563" y="3516932"/>
              <a:ext cx="7176122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11100D"/>
                  </a:solidFill>
                </a:rPr>
                <a:t>Designing the Wooden Structure for the </a:t>
              </a:r>
              <a:r>
                <a:rPr lang="en-US" sz="2800" dirty="0" smtClean="0">
                  <a:solidFill>
                    <a:srgbClr val="11100D"/>
                  </a:solidFill>
                </a:rPr>
                <a:t>Project.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9" t="21153" r="28667" b="8920"/>
            <a:stretch/>
          </p:blipFill>
          <p:spPr>
            <a:xfrm>
              <a:off x="1031786" y="4306674"/>
              <a:ext cx="460778" cy="50730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F01EE5-C93F-EDB5-36BB-5B67981A9F17}"/>
                </a:ext>
              </a:extLst>
            </p:cNvPr>
            <p:cNvSpPr txBox="1"/>
            <p:nvPr/>
          </p:nvSpPr>
          <p:spPr>
            <a:xfrm>
              <a:off x="1462541" y="4303232"/>
              <a:ext cx="4328888" cy="54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11100D"/>
                  </a:solidFill>
                </a:rPr>
                <a:t>Cost </a:t>
              </a:r>
              <a:r>
                <a:rPr lang="en-US" sz="2800" dirty="0" smtClean="0">
                  <a:solidFill>
                    <a:srgbClr val="11100D"/>
                  </a:solidFill>
                </a:rPr>
                <a:t>and time Management.</a:t>
              </a:r>
              <a:endParaRPr lang="en-US" sz="2800" dirty="0">
                <a:solidFill>
                  <a:srgbClr val="11100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2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9F01EE5-C93F-EDB5-36BB-5B67981A9F17}"/>
              </a:ext>
            </a:extLst>
          </p:cNvPr>
          <p:cNvSpPr txBox="1"/>
          <p:nvPr/>
        </p:nvSpPr>
        <p:spPr>
          <a:xfrm>
            <a:off x="1021075" y="2584319"/>
            <a:ext cx="50874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4F3E38"/>
              </a:buClr>
              <a:buSzPts val="1400"/>
            </a:pPr>
            <a:r>
              <a:rPr lang="en-US" sz="7000" b="1" dirty="0" smtClean="0">
                <a:solidFill>
                  <a:srgbClr val="11100D"/>
                </a:solidFill>
                <a:latin typeface="Dosis Medium" pitchFamily="2" charset="0"/>
                <a:sym typeface="Bowlby One"/>
              </a:rPr>
              <a:t>Live Demo …</a:t>
            </a:r>
            <a:endParaRPr lang="en-US" sz="7000" b="1" dirty="0">
              <a:solidFill>
                <a:srgbClr val="11100D"/>
              </a:solidFill>
              <a:latin typeface="Dosis Medium" pitchFamily="2" charset="0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372" y="758873"/>
            <a:ext cx="5402628" cy="539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6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2119" y="2491527"/>
            <a:ext cx="91919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4F3E38"/>
              </a:buClr>
              <a:buSzPts val="1400"/>
            </a:pPr>
            <a:r>
              <a:rPr lang="en-US" sz="5400" b="1" dirty="0">
                <a:solidFill>
                  <a:srgbClr val="11100D"/>
                </a:solidFill>
                <a:latin typeface="Dosis Medium" pitchFamily="2" charset="0"/>
                <a:sym typeface="Bowlby One"/>
              </a:rPr>
              <a:t>Does </a:t>
            </a:r>
            <a:r>
              <a:rPr lang="en-US" sz="6000" b="1" dirty="0">
                <a:solidFill>
                  <a:srgbClr val="11100D"/>
                </a:solidFill>
                <a:latin typeface="Dosis Medium" pitchFamily="2" charset="0"/>
                <a:sym typeface="Bowlby One"/>
              </a:rPr>
              <a:t>anyone</a:t>
            </a:r>
            <a:r>
              <a:rPr lang="en-US" sz="5400" b="1" dirty="0">
                <a:solidFill>
                  <a:srgbClr val="11100D"/>
                </a:solidFill>
                <a:latin typeface="Dosis Medium" pitchFamily="2" charset="0"/>
                <a:sym typeface="Bowlby One"/>
              </a:rPr>
              <a:t> have any questions?</a:t>
            </a:r>
            <a:endParaRPr lang="en-US" sz="5400" b="1" dirty="0">
              <a:solidFill>
                <a:srgbClr val="11100D"/>
              </a:solidFill>
              <a:latin typeface="Dosis Medium" pitchFamily="2" charset="0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32779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C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>
            <a:extLst>
              <a:ext uri="{FF2B5EF4-FFF2-40B4-BE49-F238E27FC236}">
                <a16:creationId xmlns:a16="http://schemas.microsoft.com/office/drawing/2014/main" id="{053C984D-D203-40B6-B508-034D5C6B8A01}"/>
              </a:ext>
            </a:extLst>
          </p:cNvPr>
          <p:cNvSpPr txBox="1"/>
          <p:nvPr/>
        </p:nvSpPr>
        <p:spPr>
          <a:xfrm>
            <a:off x="2133465" y="2464360"/>
            <a:ext cx="77405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b="1" dirty="0">
                <a:solidFill>
                  <a:srgbClr val="11100D"/>
                </a:solidFill>
                <a:latin typeface="Edwardian Script ITC" panose="030303020407070D0804" pitchFamily="66" charset="0"/>
              </a:rPr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73668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182</Words>
  <Application>Microsoft Office PowerPoint</Application>
  <PresentationFormat>Widescreen</PresentationFormat>
  <Paragraphs>51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Bowlby One</vt:lpstr>
      <vt:lpstr>Calibri</vt:lpstr>
      <vt:lpstr>Calibri Light</vt:lpstr>
      <vt:lpstr>Dosis Medium</vt:lpstr>
      <vt:lpstr>Edwardian Script ITC</vt:lpstr>
      <vt:lpstr>Nunito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Waseem</dc:creator>
  <cp:lastModifiedBy>Israa Odeh</cp:lastModifiedBy>
  <cp:revision>47</cp:revision>
  <dcterms:created xsi:type="dcterms:W3CDTF">2022-05-11T21:35:32Z</dcterms:created>
  <dcterms:modified xsi:type="dcterms:W3CDTF">2023-09-02T22:48:08Z</dcterms:modified>
</cp:coreProperties>
</file>