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7" r:id="rId2"/>
    <p:sldId id="258" r:id="rId3"/>
    <p:sldId id="260" r:id="rId4"/>
    <p:sldId id="261" r:id="rId5"/>
    <p:sldId id="282" r:id="rId6"/>
    <p:sldId id="285" r:id="rId7"/>
    <p:sldId id="286" r:id="rId8"/>
    <p:sldId id="284" r:id="rId9"/>
    <p:sldId id="287" r:id="rId10"/>
    <p:sldId id="288" r:id="rId11"/>
    <p:sldId id="265" r:id="rId12"/>
    <p:sldId id="289" r:id="rId13"/>
    <p:sldId id="290" r:id="rId14"/>
    <p:sldId id="291" r:id="rId15"/>
    <p:sldId id="292" r:id="rId16"/>
    <p:sldId id="294" r:id="rId17"/>
    <p:sldId id="297" r:id="rId18"/>
    <p:sldId id="298" r:id="rId19"/>
    <p:sldId id="300" r:id="rId20"/>
    <p:sldId id="304" r:id="rId21"/>
    <p:sldId id="305" r:id="rId22"/>
    <p:sldId id="306" r:id="rId23"/>
    <p:sldId id="307"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434" autoAdjust="0"/>
  </p:normalViewPr>
  <p:slideViewPr>
    <p:cSldViewPr snapToGrid="0">
      <p:cViewPr varScale="1">
        <p:scale>
          <a:sx n="70" d="100"/>
          <a:sy n="70" d="100"/>
        </p:scale>
        <p:origin x="726" y="72"/>
      </p:cViewPr>
      <p:guideLst/>
    </p:cSldViewPr>
  </p:slideViewPr>
  <p:notesTextViewPr>
    <p:cViewPr>
      <p:scale>
        <a:sx n="1" d="1"/>
        <a:sy n="1" d="1"/>
      </p:scale>
      <p:origin x="0" y="0"/>
    </p:cViewPr>
  </p:notesTextViewPr>
  <p:sorterViewPr>
    <p:cViewPr>
      <p:scale>
        <a:sx n="100" d="100"/>
        <a:sy n="100" d="100"/>
      </p:scale>
      <p:origin x="0" y="-51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2F54A916-8A25-4C77-A9C3-91BD10A6FB30}" type="datetimeFigureOut">
              <a:rPr lang="ar-SA" smtClean="0"/>
              <a:t>16/04/1440</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6BAB2C2-EA7A-4690-805C-EF5C26BE569A}" type="slidenum">
              <a:rPr lang="ar-SA" smtClean="0"/>
              <a:t>‹#›</a:t>
            </a:fld>
            <a:endParaRPr lang="ar-SA"/>
          </a:p>
        </p:txBody>
      </p:sp>
    </p:spTree>
    <p:extLst>
      <p:ext uri="{BB962C8B-B14F-4D97-AF65-F5344CB8AC3E}">
        <p14:creationId xmlns:p14="http://schemas.microsoft.com/office/powerpoint/2010/main" val="121100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6BAB2C2-EA7A-4690-805C-EF5C26BE569A}" type="slidenum">
              <a:rPr lang="ar-SA" smtClean="0"/>
              <a:t>1</a:t>
            </a:fld>
            <a:endParaRPr lang="ar-SA"/>
          </a:p>
        </p:txBody>
      </p:sp>
    </p:spTree>
    <p:extLst>
      <p:ext uri="{BB962C8B-B14F-4D97-AF65-F5344CB8AC3E}">
        <p14:creationId xmlns:p14="http://schemas.microsoft.com/office/powerpoint/2010/main" val="36408105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12/24/2018</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12/24/2018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12/24/2018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12/24/2018</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12/24/2018</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12/24/2018</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12/24/2018</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p14:switch dir="r"/>
      </p:transition>
    </mc:Choice>
    <mc:Fallback xmlns="">
      <p:transition>
        <p:fade/>
      </p:transition>
    </mc:Fallback>
  </mc:AlternateContent>
  <p:txStyles>
    <p:titleStyle>
      <a:lvl1pPr algn="r" defTabSz="914400" rtl="1"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545" y="468861"/>
            <a:ext cx="10926651" cy="1785143"/>
          </a:xfrm>
        </p:spPr>
        <p:txBody>
          <a:bodyPr>
            <a:noAutofit/>
          </a:bodyPr>
          <a:lstStyle/>
          <a:p>
            <a:pPr algn="ctr"/>
            <a:r>
              <a:rPr lang="en-US" sz="3000" b="1" dirty="0" smtClean="0"/>
              <a:t/>
            </a:r>
            <a:br>
              <a:rPr lang="en-US" sz="3000" b="1" dirty="0" smtClean="0"/>
            </a:br>
            <a:r>
              <a:rPr lang="en-US" sz="3000" b="1" dirty="0" smtClean="0"/>
              <a:t/>
            </a:r>
            <a:br>
              <a:rPr lang="en-US" sz="3000" b="1" dirty="0" smtClean="0"/>
            </a:br>
            <a:r>
              <a:rPr lang="en-US" sz="3000" b="1" dirty="0" smtClean="0"/>
              <a:t>An- </a:t>
            </a:r>
            <a:r>
              <a:rPr lang="en-US" sz="3000" b="1" dirty="0"/>
              <a:t>Najah National </a:t>
            </a:r>
            <a:r>
              <a:rPr lang="en-US" sz="3000" b="1" dirty="0" smtClean="0"/>
              <a:t>University</a:t>
            </a:r>
            <a:r>
              <a:rPr lang="en-US" sz="3000" b="1" dirty="0"/>
              <a:t/>
            </a:r>
            <a:br>
              <a:rPr lang="en-US" sz="3000" b="1" dirty="0"/>
            </a:br>
            <a:r>
              <a:rPr lang="en-US" sz="3000" b="1" dirty="0"/>
              <a:t>Faculty of Engineering</a:t>
            </a:r>
            <a:br>
              <a:rPr lang="en-US" sz="3000" b="1" dirty="0"/>
            </a:br>
            <a:r>
              <a:rPr lang="en-US" sz="3000" b="1" dirty="0"/>
              <a:t>Electrical Engineering </a:t>
            </a:r>
            <a:r>
              <a:rPr lang="en-US" sz="3000" b="1" dirty="0" smtClean="0"/>
              <a:t>Department</a:t>
            </a:r>
            <a:r>
              <a:rPr lang="en-US" sz="3000" b="1" i="1" dirty="0" smtClean="0"/>
              <a:t/>
            </a:r>
            <a:br>
              <a:rPr lang="en-US" sz="3000" b="1" i="1" dirty="0" smtClean="0"/>
            </a:br>
            <a:r>
              <a:rPr lang="en-US" sz="3200" b="1" i="1" dirty="0"/>
              <a:t>Graduating project </a:t>
            </a:r>
            <a:r>
              <a:rPr lang="en-US" sz="3200" b="1" i="1" dirty="0" smtClean="0"/>
              <a:t>2</a:t>
            </a:r>
            <a:r>
              <a:rPr lang="en-US" sz="3000" b="1" i="1" dirty="0" smtClean="0"/>
              <a:t/>
            </a:r>
            <a:br>
              <a:rPr lang="en-US" sz="3000" b="1" i="1" dirty="0" smtClean="0"/>
            </a:br>
            <a:r>
              <a:rPr lang="en-US" sz="3000" b="1" dirty="0"/>
              <a:t/>
            </a:r>
            <a:br>
              <a:rPr lang="en-US" sz="3000" b="1" dirty="0"/>
            </a:br>
            <a:endParaRPr lang="ar-SA" sz="3000" b="1" dirty="0"/>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5341686" y="2254004"/>
            <a:ext cx="1368206" cy="1015663"/>
          </a:xfrm>
          <a:prstGeom prst="rect">
            <a:avLst/>
          </a:prstGeom>
          <a:noFill/>
          <a:ln>
            <a:noFill/>
          </a:ln>
        </p:spPr>
      </p:pic>
      <p:sp>
        <p:nvSpPr>
          <p:cNvPr id="6" name="TextBox 5"/>
          <p:cNvSpPr txBox="1"/>
          <p:nvPr/>
        </p:nvSpPr>
        <p:spPr>
          <a:xfrm>
            <a:off x="1876556" y="3356778"/>
            <a:ext cx="8332631" cy="1477328"/>
          </a:xfrm>
          <a:prstGeom prst="rect">
            <a:avLst/>
          </a:prstGeom>
        </p:spPr>
        <p:style>
          <a:lnRef idx="0">
            <a:schemeClr val="dk1"/>
          </a:lnRef>
          <a:fillRef idx="3">
            <a:schemeClr val="dk1"/>
          </a:fillRef>
          <a:effectRef idx="3">
            <a:schemeClr val="dk1"/>
          </a:effectRef>
          <a:fontRef idx="minor">
            <a:schemeClr val="lt1"/>
          </a:fontRef>
        </p:style>
        <p:txBody>
          <a:bodyPr wrap="square" rtlCol="1">
            <a:spAutoFit/>
          </a:bodyPr>
          <a:lstStyle/>
          <a:p>
            <a:pPr algn="ctr"/>
            <a:r>
              <a:rPr lang="en-US" sz="3000" b="1" dirty="0" smtClean="0"/>
              <a:t>The Technical and economic impact of solar system (500kw) on Network (Anabta as a case study )</a:t>
            </a:r>
            <a:endParaRPr lang="ar-SA" sz="3000" dirty="0"/>
          </a:p>
        </p:txBody>
      </p:sp>
      <p:sp>
        <p:nvSpPr>
          <p:cNvPr id="7" name="TextBox 6"/>
          <p:cNvSpPr txBox="1"/>
          <p:nvPr/>
        </p:nvSpPr>
        <p:spPr>
          <a:xfrm>
            <a:off x="1981735" y="4372441"/>
            <a:ext cx="8227452" cy="2400657"/>
          </a:xfrm>
          <a:prstGeom prst="rect">
            <a:avLst/>
          </a:prstGeom>
          <a:noFill/>
        </p:spPr>
        <p:txBody>
          <a:bodyPr wrap="square" rtlCol="1">
            <a:spAutoFit/>
          </a:bodyPr>
          <a:lstStyle/>
          <a:p>
            <a:pPr algn="ctr" rtl="1"/>
            <a:endParaRPr lang="en-US" sz="2500" b="1" dirty="0" smtClean="0">
              <a:solidFill>
                <a:srgbClr val="FF0000"/>
              </a:solidFill>
            </a:endParaRPr>
          </a:p>
          <a:p>
            <a:pPr algn="ctr" rtl="1"/>
            <a:r>
              <a:rPr lang="en-US" sz="2500" b="1" dirty="0" smtClean="0">
                <a:solidFill>
                  <a:srgbClr val="FF0000"/>
                </a:solidFill>
              </a:rPr>
              <a:t>Supervisor</a:t>
            </a:r>
            <a:r>
              <a:rPr lang="en-US" sz="2500" b="1" dirty="0">
                <a:solidFill>
                  <a:srgbClr val="FF0000"/>
                </a:solidFill>
              </a:rPr>
              <a:t>:</a:t>
            </a:r>
            <a:endParaRPr lang="en-US" sz="2500" dirty="0">
              <a:solidFill>
                <a:srgbClr val="FF0000"/>
              </a:solidFill>
            </a:endParaRPr>
          </a:p>
          <a:p>
            <a:pPr algn="ctr" rtl="1"/>
            <a:r>
              <a:rPr lang="en-US" sz="2500" b="1" dirty="0"/>
              <a:t>Dr. </a:t>
            </a:r>
            <a:r>
              <a:rPr lang="en-US" sz="2500" b="1" dirty="0" smtClean="0"/>
              <a:t>Imad </a:t>
            </a:r>
            <a:r>
              <a:rPr lang="en-US" sz="2500" b="1" dirty="0"/>
              <a:t>Break</a:t>
            </a:r>
            <a:endParaRPr lang="en-US" sz="2500" dirty="0"/>
          </a:p>
          <a:p>
            <a:pPr algn="ctr" rtl="1"/>
            <a:r>
              <a:rPr lang="en-US" sz="2500" b="1" dirty="0">
                <a:solidFill>
                  <a:srgbClr val="FF0000"/>
                </a:solidFill>
              </a:rPr>
              <a:t>Prepared By:</a:t>
            </a:r>
            <a:endParaRPr lang="en-US" sz="2500" dirty="0">
              <a:solidFill>
                <a:srgbClr val="FF0000"/>
              </a:solidFill>
            </a:endParaRPr>
          </a:p>
          <a:p>
            <a:pPr algn="ctr" rtl="1"/>
            <a:r>
              <a:rPr lang="en-US" sz="2500" b="1" dirty="0"/>
              <a:t> </a:t>
            </a:r>
            <a:r>
              <a:rPr lang="en-US" sz="2500" b="1" dirty="0" smtClean="0"/>
              <a:t>Tahseen Salameh </a:t>
            </a:r>
            <a:br>
              <a:rPr lang="en-US" sz="2500" b="1" dirty="0" smtClean="0"/>
            </a:br>
            <a:r>
              <a:rPr lang="en-US" sz="2500" b="1" dirty="0" smtClean="0"/>
              <a:t>Mohammad Nassar </a:t>
            </a:r>
            <a:endParaRPr lang="ar-SA" dirty="0"/>
          </a:p>
        </p:txBody>
      </p:sp>
    </p:spTree>
    <p:extLst>
      <p:ext uri="{BB962C8B-B14F-4D97-AF65-F5344CB8AC3E}">
        <p14:creationId xmlns:p14="http://schemas.microsoft.com/office/powerpoint/2010/main" val="32219554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213175"/>
            <a:ext cx="9763340"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Techincal Impact Results</a:t>
            </a:r>
            <a:endParaRPr lang="ar-SA" sz="5000" dirty="0">
              <a:solidFill>
                <a:schemeClr val="bg1"/>
              </a:solidFill>
            </a:endParaRPr>
          </a:p>
        </p:txBody>
      </p:sp>
      <p:sp>
        <p:nvSpPr>
          <p:cNvPr id="6" name="TextBox 5"/>
          <p:cNvSpPr txBox="1"/>
          <p:nvPr/>
        </p:nvSpPr>
        <p:spPr>
          <a:xfrm>
            <a:off x="772732" y="1228930"/>
            <a:ext cx="165656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Summary</a:t>
            </a:r>
          </a:p>
        </p:txBody>
      </p:sp>
      <p:graphicFrame>
        <p:nvGraphicFramePr>
          <p:cNvPr id="7" name="Table 6"/>
          <p:cNvGraphicFramePr>
            <a:graphicFrameLocks noGrp="1"/>
          </p:cNvGraphicFramePr>
          <p:nvPr>
            <p:extLst>
              <p:ext uri="{D42A27DB-BD31-4B8C-83A1-F6EECF244321}">
                <p14:modId xmlns:p14="http://schemas.microsoft.com/office/powerpoint/2010/main" val="1289855245"/>
              </p:ext>
            </p:extLst>
          </p:nvPr>
        </p:nvGraphicFramePr>
        <p:xfrm>
          <a:off x="2593072" y="1464233"/>
          <a:ext cx="9103059" cy="4190799"/>
        </p:xfrm>
        <a:graphic>
          <a:graphicData uri="http://schemas.openxmlformats.org/drawingml/2006/table">
            <a:tbl>
              <a:tblPr rtl="1" firstRow="1" bandRow="1">
                <a:tableStyleId>{5C22544A-7EE6-4342-B048-85BDC9FD1C3A}</a:tableStyleId>
              </a:tblPr>
              <a:tblGrid>
                <a:gridCol w="818865"/>
                <a:gridCol w="1204037"/>
                <a:gridCol w="1011451"/>
                <a:gridCol w="1141862"/>
                <a:gridCol w="881040"/>
                <a:gridCol w="893169"/>
                <a:gridCol w="709683"/>
                <a:gridCol w="1241947"/>
                <a:gridCol w="1201005"/>
              </a:tblGrid>
              <a:tr h="571849">
                <a:tc gridSpan="4">
                  <a:txBody>
                    <a:bodyPr/>
                    <a:lstStyle/>
                    <a:p>
                      <a:pPr algn="l" rtl="1"/>
                      <a:r>
                        <a:rPr lang="en-US" sz="1600" dirty="0" smtClean="0"/>
                        <a:t>The</a:t>
                      </a:r>
                      <a:r>
                        <a:rPr lang="en-US" sz="1600" baseline="0" dirty="0" smtClean="0"/>
                        <a:t> network after  capasitors </a:t>
                      </a:r>
                      <a:endParaRPr lang="ar-SA" sz="16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gridSpan="4">
                  <a:txBody>
                    <a:bodyPr/>
                    <a:lstStyle/>
                    <a:p>
                      <a:pPr algn="l" rtl="1"/>
                      <a:r>
                        <a:rPr lang="en-US" sz="1600" dirty="0" err="1" smtClean="0"/>
                        <a:t>Orginal</a:t>
                      </a:r>
                      <a:r>
                        <a:rPr lang="en-US" sz="1600" baseline="0" dirty="0" smtClean="0"/>
                        <a:t> networks </a:t>
                      </a:r>
                      <a:endParaRPr lang="ar-SA" sz="16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a:txBody>
                    <a:bodyPr/>
                    <a:lstStyle/>
                    <a:p>
                      <a:pPr algn="l" rtl="1"/>
                      <a:r>
                        <a:rPr lang="en-US" sz="1600" dirty="0" smtClean="0"/>
                        <a:t>Loads</a:t>
                      </a:r>
                      <a:r>
                        <a:rPr lang="en-US" sz="1600" baseline="0" dirty="0" smtClean="0"/>
                        <a:t> in seasons </a:t>
                      </a:r>
                      <a:endParaRPr lang="ar-SA" sz="1600" dirty="0"/>
                    </a:p>
                  </a:txBody>
                  <a:tcPr/>
                </a:tc>
              </a:tr>
              <a:tr h="722335">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losses</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rtl="1"/>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Apparent losses</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algn="l" rtl="1"/>
                      <a:r>
                        <a:rPr lang="en-US" sz="1200" b="1" dirty="0" smtClean="0"/>
                        <a:t>(MW)</a:t>
                      </a:r>
                      <a:endParaRPr lang="ar-SA" sz="1200" b="1"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P.F</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rtl="1"/>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Total demand</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algn="l" rtl="1"/>
                      <a:r>
                        <a:rPr lang="en-US" sz="1200" dirty="0" smtClean="0"/>
                        <a:t>(</a:t>
                      </a:r>
                      <a:r>
                        <a:rPr lang="en-US" sz="1200" b="1" dirty="0" smtClean="0"/>
                        <a:t>MW)</a:t>
                      </a:r>
                      <a:endParaRPr lang="ar-SA" sz="1200" b="1" dirty="0"/>
                    </a:p>
                  </a:txBody>
                  <a:tcPr/>
                </a:tc>
                <a:tc>
                  <a:txBody>
                    <a:bodyPr/>
                    <a:lstStyle/>
                    <a:p>
                      <a:pPr rtl="1"/>
                      <a:r>
                        <a:rPr lang="en-US" sz="1200" b="1" dirty="0" smtClean="0"/>
                        <a:t>losses</a:t>
                      </a:r>
                      <a:endParaRPr lang="ar-SA" sz="1200" b="1" dirty="0"/>
                    </a:p>
                  </a:txBody>
                  <a:tcPr/>
                </a:tc>
                <a:tc>
                  <a:txBody>
                    <a:bodyPr/>
                    <a:lstStyle/>
                    <a:p>
                      <a:pPr algn="l" rtl="1"/>
                      <a:r>
                        <a:rPr lang="en-US" sz="1200" b="1" dirty="0" smtClean="0"/>
                        <a:t>Apparent</a:t>
                      </a:r>
                      <a:r>
                        <a:rPr lang="en-US" sz="1200" b="1" baseline="0" dirty="0" smtClean="0"/>
                        <a:t> losses</a:t>
                      </a:r>
                    </a:p>
                    <a:p>
                      <a:pPr algn="l" rtl="1"/>
                      <a:r>
                        <a:rPr lang="en-US" sz="1200" b="1" baseline="0" dirty="0" smtClean="0"/>
                        <a:t>(MW)</a:t>
                      </a:r>
                      <a:endParaRPr lang="ar-SA" sz="1200" b="1" dirty="0"/>
                    </a:p>
                  </a:txBody>
                  <a:tcPr/>
                </a:tc>
                <a:tc>
                  <a:txBody>
                    <a:bodyPr/>
                    <a:lstStyle/>
                    <a:p>
                      <a:pPr algn="l" rtl="1"/>
                      <a:r>
                        <a:rPr lang="en-US" sz="1200" b="1" dirty="0" smtClean="0"/>
                        <a:t>P.F</a:t>
                      </a:r>
                      <a:endParaRPr lang="ar-SA" sz="1200" b="1" dirty="0"/>
                    </a:p>
                  </a:txBody>
                  <a:tcPr/>
                </a:tc>
                <a:tc>
                  <a:txBody>
                    <a:bodyPr/>
                    <a:lstStyle/>
                    <a:p>
                      <a:pPr algn="l" rtl="1"/>
                      <a:r>
                        <a:rPr lang="en-US" sz="1200" b="1" dirty="0" smtClean="0"/>
                        <a:t>Total</a:t>
                      </a:r>
                      <a:r>
                        <a:rPr lang="en-US" sz="1200" b="1" baseline="0" dirty="0" smtClean="0"/>
                        <a:t> demand</a:t>
                      </a:r>
                    </a:p>
                    <a:p>
                      <a:pPr algn="l" rtl="1"/>
                      <a:r>
                        <a:rPr lang="en-US" sz="1200" b="1" baseline="0" dirty="0" smtClean="0"/>
                        <a:t>(MW)</a:t>
                      </a:r>
                      <a:endParaRPr lang="ar-SA" sz="1200" b="1" dirty="0"/>
                    </a:p>
                  </a:txBody>
                  <a:tcPr/>
                </a:tc>
                <a:tc>
                  <a:txBody>
                    <a:bodyPr/>
                    <a:lstStyle/>
                    <a:p>
                      <a:pPr rtl="1"/>
                      <a:endParaRPr lang="ar-SA" dirty="0"/>
                    </a:p>
                  </a:txBody>
                  <a:tcPr>
                    <a:solidFill>
                      <a:schemeClr val="accent1"/>
                    </a:solidFill>
                  </a:tcPr>
                </a:tc>
              </a:tr>
              <a:tr h="361168">
                <a:tc>
                  <a:txBody>
                    <a:bodyPr/>
                    <a:lstStyle/>
                    <a:p>
                      <a:pPr algn="l" rtl="1"/>
                      <a:r>
                        <a:rPr lang="en-US" sz="1200" dirty="0" smtClean="0"/>
                        <a:t>0.005107</a:t>
                      </a:r>
                      <a:endParaRPr lang="ar-SA" sz="1200" dirty="0"/>
                    </a:p>
                  </a:txBody>
                  <a:tcPr/>
                </a:tc>
                <a:tc>
                  <a:txBody>
                    <a:bodyPr/>
                    <a:lstStyle/>
                    <a:p>
                      <a:pPr algn="l" rtl="1"/>
                      <a:r>
                        <a:rPr lang="en-US" sz="1200" dirty="0" smtClean="0"/>
                        <a:t>0.028</a:t>
                      </a:r>
                      <a:endParaRPr lang="ar-SA" sz="1200" dirty="0"/>
                    </a:p>
                  </a:txBody>
                  <a:tcPr/>
                </a:tc>
                <a:tc>
                  <a:txBody>
                    <a:bodyPr/>
                    <a:lstStyle/>
                    <a:p>
                      <a:pPr algn="l" rtl="1"/>
                      <a:r>
                        <a:rPr lang="en-US" sz="1200" dirty="0" smtClean="0"/>
                        <a:t>93.4%</a:t>
                      </a:r>
                      <a:endParaRPr lang="ar-SA" sz="1200" dirty="0"/>
                    </a:p>
                  </a:txBody>
                  <a:tcPr/>
                </a:tc>
                <a:tc>
                  <a:txBody>
                    <a:bodyPr/>
                    <a:lstStyle/>
                    <a:p>
                      <a:pPr algn="l" rtl="1"/>
                      <a:r>
                        <a:rPr lang="en-US" sz="1200" dirty="0" smtClean="0"/>
                        <a:t>5.482</a:t>
                      </a:r>
                      <a:endParaRPr lang="ar-SA" sz="1200" dirty="0"/>
                    </a:p>
                  </a:txBody>
                  <a:tcPr/>
                </a:tc>
                <a:tc>
                  <a:txBody>
                    <a:bodyPr/>
                    <a:lstStyle/>
                    <a:p>
                      <a:pPr algn="l" rtl="1"/>
                      <a:r>
                        <a:rPr lang="en-US" sz="1200" dirty="0" smtClean="0"/>
                        <a:t>0.00619</a:t>
                      </a:r>
                      <a:endParaRPr lang="ar-SA" sz="1200" dirty="0"/>
                    </a:p>
                  </a:txBody>
                  <a:tcPr/>
                </a:tc>
                <a:tc>
                  <a:txBody>
                    <a:bodyPr/>
                    <a:lstStyle/>
                    <a:p>
                      <a:pPr algn="l" rtl="1"/>
                      <a:r>
                        <a:rPr lang="en-US" sz="1200" dirty="0" smtClean="0"/>
                        <a:t>0.013</a:t>
                      </a:r>
                      <a:endParaRPr lang="ar-SA" sz="1200" dirty="0"/>
                    </a:p>
                  </a:txBody>
                  <a:tcPr/>
                </a:tc>
                <a:tc>
                  <a:txBody>
                    <a:bodyPr/>
                    <a:lstStyle/>
                    <a:p>
                      <a:pPr algn="l" rtl="1"/>
                      <a:r>
                        <a:rPr lang="en-US" sz="1200" dirty="0" smtClean="0"/>
                        <a:t>85.04%</a:t>
                      </a:r>
                      <a:endParaRPr lang="ar-SA" sz="1200" dirty="0"/>
                    </a:p>
                  </a:txBody>
                  <a:tcPr/>
                </a:tc>
                <a:tc>
                  <a:txBody>
                    <a:bodyPr/>
                    <a:lstStyle/>
                    <a:p>
                      <a:pPr algn="l" rtl="1"/>
                      <a:r>
                        <a:rPr lang="en-US" sz="1200" dirty="0" smtClean="0"/>
                        <a:t>5.487</a:t>
                      </a:r>
                      <a:endParaRPr lang="ar-SA" sz="1200" dirty="0"/>
                    </a:p>
                  </a:txBody>
                  <a:tcPr/>
                </a:tc>
                <a:tc>
                  <a:txBody>
                    <a:bodyPr/>
                    <a:lstStyle/>
                    <a:p>
                      <a:pPr algn="l" rtl="1"/>
                      <a:r>
                        <a:rPr lang="en-US" sz="1200" dirty="0" smtClean="0">
                          <a:solidFill>
                            <a:schemeClr val="tx1"/>
                          </a:solidFill>
                        </a:rPr>
                        <a:t>Max</a:t>
                      </a:r>
                      <a:r>
                        <a:rPr lang="en-US" sz="1200" baseline="0" dirty="0" smtClean="0">
                          <a:solidFill>
                            <a:schemeClr val="tx1"/>
                          </a:solidFill>
                        </a:rPr>
                        <a:t> s day</a:t>
                      </a:r>
                      <a:endParaRPr lang="ar-SA" sz="1200" dirty="0">
                        <a:solidFill>
                          <a:schemeClr val="tx1"/>
                        </a:solidFill>
                      </a:endParaRPr>
                    </a:p>
                  </a:txBody>
                  <a:tcPr>
                    <a:solidFill>
                      <a:schemeClr val="accent1"/>
                    </a:solidFill>
                  </a:tcPr>
                </a:tc>
              </a:tr>
              <a:tr h="361168">
                <a:tc>
                  <a:txBody>
                    <a:bodyPr/>
                    <a:lstStyle/>
                    <a:p>
                      <a:pPr algn="l" rtl="1"/>
                      <a:r>
                        <a:rPr lang="en-US" sz="1200" dirty="0" smtClean="0"/>
                        <a:t>0.00465</a:t>
                      </a:r>
                      <a:endParaRPr lang="ar-SA" sz="1200" dirty="0"/>
                    </a:p>
                  </a:txBody>
                  <a:tcPr/>
                </a:tc>
                <a:tc>
                  <a:txBody>
                    <a:bodyPr/>
                    <a:lstStyle/>
                    <a:p>
                      <a:pPr algn="l" rtl="1"/>
                      <a:r>
                        <a:rPr lang="en-US" sz="1200" dirty="0" smtClean="0"/>
                        <a:t>0.023</a:t>
                      </a:r>
                      <a:endParaRPr lang="ar-SA" sz="1200" dirty="0"/>
                    </a:p>
                  </a:txBody>
                  <a:tcPr/>
                </a:tc>
                <a:tc>
                  <a:txBody>
                    <a:bodyPr/>
                    <a:lstStyle/>
                    <a:p>
                      <a:pPr algn="l" rtl="1"/>
                      <a:r>
                        <a:rPr lang="en-US" sz="1200" dirty="0" smtClean="0"/>
                        <a:t>94.15%</a:t>
                      </a:r>
                      <a:endParaRPr lang="ar-SA" sz="1200" dirty="0"/>
                    </a:p>
                  </a:txBody>
                  <a:tcPr/>
                </a:tc>
                <a:tc>
                  <a:txBody>
                    <a:bodyPr/>
                    <a:lstStyle/>
                    <a:p>
                      <a:pPr algn="l" rtl="1"/>
                      <a:r>
                        <a:rPr lang="en-US" sz="1200" dirty="0" smtClean="0"/>
                        <a:t>4.923</a:t>
                      </a:r>
                      <a:endParaRPr lang="ar-SA" sz="1200" dirty="0"/>
                    </a:p>
                  </a:txBody>
                  <a:tcPr/>
                </a:tc>
                <a:tc>
                  <a:txBody>
                    <a:bodyPr/>
                    <a:lstStyle/>
                    <a:p>
                      <a:pPr algn="l" rtl="1"/>
                      <a:r>
                        <a:rPr lang="en-US" sz="1200" dirty="0" smtClean="0"/>
                        <a:t>0.00202</a:t>
                      </a:r>
                      <a:endParaRPr lang="ar-SA" sz="1200" dirty="0"/>
                    </a:p>
                  </a:txBody>
                  <a:tcPr/>
                </a:tc>
                <a:tc>
                  <a:txBody>
                    <a:bodyPr/>
                    <a:lstStyle/>
                    <a:p>
                      <a:pPr algn="l" rtl="1"/>
                      <a:r>
                        <a:rPr lang="en-US" sz="1200" dirty="0" smtClean="0"/>
                        <a:t>0.010</a:t>
                      </a:r>
                      <a:endParaRPr lang="ar-SA" sz="1200" dirty="0"/>
                    </a:p>
                  </a:txBody>
                  <a:tcPr/>
                </a:tc>
                <a:tc>
                  <a:txBody>
                    <a:bodyPr/>
                    <a:lstStyle/>
                    <a:p>
                      <a:pPr algn="l" rtl="1"/>
                      <a:r>
                        <a:rPr lang="en-US" sz="1200" dirty="0" smtClean="0"/>
                        <a:t>85.04%</a:t>
                      </a:r>
                      <a:endParaRPr lang="ar-SA" sz="1200" dirty="0"/>
                    </a:p>
                  </a:txBody>
                  <a:tcPr/>
                </a:tc>
                <a:tc>
                  <a:txBody>
                    <a:bodyPr/>
                    <a:lstStyle/>
                    <a:p>
                      <a:pPr algn="l" rtl="1"/>
                      <a:r>
                        <a:rPr lang="en-US" sz="1200" dirty="0" smtClean="0"/>
                        <a:t>4.927</a:t>
                      </a:r>
                      <a:endParaRPr lang="ar-SA" sz="1200" dirty="0"/>
                    </a:p>
                  </a:txBody>
                  <a:tcPr/>
                </a:tc>
                <a:tc>
                  <a:txBody>
                    <a:bodyPr/>
                    <a:lstStyle/>
                    <a:p>
                      <a:pPr algn="l" rtl="1"/>
                      <a:r>
                        <a:rPr lang="en-US" sz="1200" dirty="0" smtClean="0">
                          <a:solidFill>
                            <a:schemeClr val="tx1"/>
                          </a:solidFill>
                        </a:rPr>
                        <a:t>Max</a:t>
                      </a:r>
                      <a:r>
                        <a:rPr lang="en-US" sz="1200" baseline="0" dirty="0" smtClean="0">
                          <a:solidFill>
                            <a:schemeClr val="tx1"/>
                          </a:solidFill>
                        </a:rPr>
                        <a:t> s night</a:t>
                      </a:r>
                      <a:endParaRPr lang="ar-SA" sz="1200" dirty="0">
                        <a:solidFill>
                          <a:schemeClr val="tx1"/>
                        </a:solidFill>
                      </a:endParaRPr>
                    </a:p>
                  </a:txBody>
                  <a:tcPr>
                    <a:solidFill>
                      <a:schemeClr val="accent1"/>
                    </a:solidFill>
                  </a:tcPr>
                </a:tc>
              </a:tr>
              <a:tr h="361168">
                <a:tc>
                  <a:txBody>
                    <a:bodyPr/>
                    <a:lstStyle/>
                    <a:p>
                      <a:pPr algn="l" rtl="1"/>
                      <a:r>
                        <a:rPr lang="en-US" sz="1200" dirty="0" smtClean="0"/>
                        <a:t>0.004317</a:t>
                      </a:r>
                      <a:endParaRPr lang="ar-SA" sz="1200" dirty="0"/>
                    </a:p>
                  </a:txBody>
                  <a:tcPr/>
                </a:tc>
                <a:tc>
                  <a:txBody>
                    <a:bodyPr/>
                    <a:lstStyle/>
                    <a:p>
                      <a:pPr algn="l" rtl="1"/>
                      <a:r>
                        <a:rPr lang="en-US" sz="1200" dirty="0" smtClean="0"/>
                        <a:t>0.018</a:t>
                      </a:r>
                      <a:endParaRPr lang="ar-SA" sz="1200" dirty="0"/>
                    </a:p>
                  </a:txBody>
                  <a:tcPr/>
                </a:tc>
                <a:tc>
                  <a:txBody>
                    <a:bodyPr/>
                    <a:lstStyle/>
                    <a:p>
                      <a:pPr algn="l" rtl="1"/>
                      <a:r>
                        <a:rPr lang="en-US" sz="1200" dirty="0" smtClean="0"/>
                        <a:t>95.10%</a:t>
                      </a:r>
                      <a:endParaRPr lang="ar-SA" sz="1200" dirty="0"/>
                    </a:p>
                  </a:txBody>
                  <a:tcPr/>
                </a:tc>
                <a:tc>
                  <a:txBody>
                    <a:bodyPr/>
                    <a:lstStyle/>
                    <a:p>
                      <a:pPr algn="l" rtl="1"/>
                      <a:r>
                        <a:rPr lang="en-US" sz="1200" dirty="0" smtClean="0"/>
                        <a:t>4.387</a:t>
                      </a:r>
                      <a:endParaRPr lang="ar-SA" sz="1200" dirty="0"/>
                    </a:p>
                  </a:txBody>
                  <a:tcPr/>
                </a:tc>
                <a:tc>
                  <a:txBody>
                    <a:bodyPr/>
                    <a:lstStyle/>
                    <a:p>
                      <a:pPr algn="l" rtl="1"/>
                      <a:r>
                        <a:rPr lang="en-US" sz="1200" dirty="0" smtClean="0"/>
                        <a:t>0.0018</a:t>
                      </a:r>
                      <a:endParaRPr lang="ar-SA" sz="1200" dirty="0"/>
                    </a:p>
                  </a:txBody>
                  <a:tcPr/>
                </a:tc>
                <a:tc>
                  <a:txBody>
                    <a:bodyPr/>
                    <a:lstStyle/>
                    <a:p>
                      <a:pPr algn="l" rtl="1"/>
                      <a:r>
                        <a:rPr lang="en-US" sz="1200" dirty="0" smtClean="0"/>
                        <a:t>0.008</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4.377</a:t>
                      </a:r>
                      <a:endParaRPr lang="ar-SA" sz="1200" dirty="0"/>
                    </a:p>
                  </a:txBody>
                  <a:tcPr/>
                </a:tc>
                <a:tc>
                  <a:txBody>
                    <a:bodyPr/>
                    <a:lstStyle/>
                    <a:p>
                      <a:pPr algn="l" rtl="1"/>
                      <a:r>
                        <a:rPr lang="en-US" sz="1200" dirty="0" smtClean="0">
                          <a:solidFill>
                            <a:schemeClr val="tx1"/>
                          </a:solidFill>
                        </a:rPr>
                        <a:t>Min s day</a:t>
                      </a:r>
                      <a:endParaRPr lang="ar-SA" sz="1200" dirty="0">
                        <a:solidFill>
                          <a:schemeClr val="tx1"/>
                        </a:solidFill>
                      </a:endParaRPr>
                    </a:p>
                  </a:txBody>
                  <a:tcPr>
                    <a:solidFill>
                      <a:schemeClr val="accent1"/>
                    </a:solidFill>
                  </a:tcPr>
                </a:tc>
              </a:tr>
              <a:tr h="361168">
                <a:tc>
                  <a:txBody>
                    <a:bodyPr/>
                    <a:lstStyle/>
                    <a:p>
                      <a:pPr algn="l" rtl="1"/>
                      <a:r>
                        <a:rPr lang="en-US" sz="1200" dirty="0" smtClean="0"/>
                        <a:t>0.00466</a:t>
                      </a:r>
                      <a:endParaRPr lang="ar-SA" sz="1200" dirty="0"/>
                    </a:p>
                  </a:txBody>
                  <a:tcPr/>
                </a:tc>
                <a:tc>
                  <a:txBody>
                    <a:bodyPr/>
                    <a:lstStyle/>
                    <a:p>
                      <a:pPr algn="l" rtl="1"/>
                      <a:r>
                        <a:rPr lang="en-US" sz="1200" dirty="0" smtClean="0"/>
                        <a:t>0.023</a:t>
                      </a:r>
                      <a:endParaRPr lang="ar-SA" sz="1200" dirty="0"/>
                    </a:p>
                  </a:txBody>
                  <a:tcPr/>
                </a:tc>
                <a:tc>
                  <a:txBody>
                    <a:bodyPr/>
                    <a:lstStyle/>
                    <a:p>
                      <a:pPr algn="l" rtl="1"/>
                      <a:r>
                        <a:rPr lang="en-US" sz="1200" dirty="0" smtClean="0"/>
                        <a:t>94.15%</a:t>
                      </a:r>
                      <a:endParaRPr lang="ar-SA" sz="1200" dirty="0"/>
                    </a:p>
                  </a:txBody>
                  <a:tcPr/>
                </a:tc>
                <a:tc>
                  <a:txBody>
                    <a:bodyPr/>
                    <a:lstStyle/>
                    <a:p>
                      <a:pPr algn="l" rtl="1"/>
                      <a:r>
                        <a:rPr lang="en-US" sz="1200" dirty="0" smtClean="0"/>
                        <a:t>4.923</a:t>
                      </a:r>
                      <a:endParaRPr lang="ar-SA" sz="1200" dirty="0"/>
                    </a:p>
                  </a:txBody>
                  <a:tcPr/>
                </a:tc>
                <a:tc>
                  <a:txBody>
                    <a:bodyPr/>
                    <a:lstStyle/>
                    <a:p>
                      <a:pPr algn="l" rtl="1"/>
                      <a:r>
                        <a:rPr lang="en-US" sz="1200" dirty="0" smtClean="0"/>
                        <a:t>0.00202</a:t>
                      </a:r>
                      <a:endParaRPr lang="ar-SA" sz="1200" dirty="0"/>
                    </a:p>
                  </a:txBody>
                  <a:tcPr/>
                </a:tc>
                <a:tc>
                  <a:txBody>
                    <a:bodyPr/>
                    <a:lstStyle/>
                    <a:p>
                      <a:pPr algn="l" rtl="1"/>
                      <a:r>
                        <a:rPr lang="en-US" sz="1200" dirty="0" smtClean="0"/>
                        <a:t>0.010</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4.927</a:t>
                      </a:r>
                      <a:endParaRPr lang="ar-SA" sz="1200" dirty="0"/>
                    </a:p>
                  </a:txBody>
                  <a:tcPr/>
                </a:tc>
                <a:tc>
                  <a:txBody>
                    <a:bodyPr/>
                    <a:lstStyle/>
                    <a:p>
                      <a:pPr algn="l" rtl="1"/>
                      <a:r>
                        <a:rPr lang="en-US" sz="1200" dirty="0" smtClean="0">
                          <a:solidFill>
                            <a:schemeClr val="tx1"/>
                          </a:solidFill>
                        </a:rPr>
                        <a:t>Max</a:t>
                      </a:r>
                      <a:r>
                        <a:rPr lang="en-US" sz="1200" baseline="0" dirty="0" smtClean="0">
                          <a:solidFill>
                            <a:schemeClr val="tx1"/>
                          </a:solidFill>
                        </a:rPr>
                        <a:t> w day </a:t>
                      </a:r>
                      <a:endParaRPr lang="ar-SA" sz="1200" dirty="0">
                        <a:solidFill>
                          <a:schemeClr val="tx1"/>
                        </a:solidFill>
                      </a:endParaRPr>
                    </a:p>
                  </a:txBody>
                  <a:tcPr>
                    <a:solidFill>
                      <a:schemeClr val="accent1"/>
                    </a:solidFill>
                  </a:tcPr>
                </a:tc>
              </a:tr>
              <a:tr h="361168">
                <a:tc>
                  <a:txBody>
                    <a:bodyPr/>
                    <a:lstStyle/>
                    <a:p>
                      <a:pPr algn="l" rtl="1"/>
                      <a:r>
                        <a:rPr lang="en-US" sz="1200" dirty="0" smtClean="0"/>
                        <a:t>0.00510</a:t>
                      </a:r>
                      <a:endParaRPr lang="ar-SA" sz="1200" dirty="0"/>
                    </a:p>
                  </a:txBody>
                  <a:tcPr/>
                </a:tc>
                <a:tc>
                  <a:txBody>
                    <a:bodyPr/>
                    <a:lstStyle/>
                    <a:p>
                      <a:pPr algn="l" rtl="1"/>
                      <a:r>
                        <a:rPr lang="en-US" sz="1200" dirty="0" smtClean="0"/>
                        <a:t>0.028</a:t>
                      </a:r>
                      <a:endParaRPr lang="ar-SA" sz="1200" dirty="0"/>
                    </a:p>
                  </a:txBody>
                  <a:tcPr/>
                </a:tc>
                <a:tc>
                  <a:txBody>
                    <a:bodyPr/>
                    <a:lstStyle/>
                    <a:p>
                      <a:pPr algn="l" rtl="1"/>
                      <a:r>
                        <a:rPr lang="en-US" sz="1200" dirty="0" smtClean="0"/>
                        <a:t>93.34%</a:t>
                      </a:r>
                      <a:endParaRPr lang="ar-SA" sz="1200" dirty="0"/>
                    </a:p>
                  </a:txBody>
                  <a:tcPr/>
                </a:tc>
                <a:tc>
                  <a:txBody>
                    <a:bodyPr/>
                    <a:lstStyle/>
                    <a:p>
                      <a:pPr algn="l" rtl="1"/>
                      <a:r>
                        <a:rPr lang="en-US" sz="1200" dirty="0" smtClean="0"/>
                        <a:t>5.482</a:t>
                      </a:r>
                      <a:endParaRPr lang="ar-SA" sz="1200" dirty="0"/>
                    </a:p>
                  </a:txBody>
                  <a:tcPr/>
                </a:tc>
                <a:tc>
                  <a:txBody>
                    <a:bodyPr/>
                    <a:lstStyle/>
                    <a:p>
                      <a:pPr algn="l" rtl="1"/>
                      <a:r>
                        <a:rPr lang="en-US" sz="1200" dirty="0" smtClean="0"/>
                        <a:t>0.002375</a:t>
                      </a:r>
                      <a:endParaRPr lang="ar-SA" sz="1200" dirty="0"/>
                    </a:p>
                  </a:txBody>
                  <a:tcPr/>
                </a:tc>
                <a:tc>
                  <a:txBody>
                    <a:bodyPr/>
                    <a:lstStyle/>
                    <a:p>
                      <a:pPr algn="l" rtl="1"/>
                      <a:r>
                        <a:rPr lang="en-US" sz="1200" dirty="0" smtClean="0"/>
                        <a:t>0.013</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5.473</a:t>
                      </a:r>
                      <a:endParaRPr lang="ar-SA" sz="1200" dirty="0"/>
                    </a:p>
                  </a:txBody>
                  <a:tcPr/>
                </a:tc>
                <a:tc>
                  <a:txBody>
                    <a:bodyPr/>
                    <a:lstStyle/>
                    <a:p>
                      <a:pPr algn="l" rtl="1"/>
                      <a:r>
                        <a:rPr lang="en-US" sz="1200" dirty="0" smtClean="0">
                          <a:solidFill>
                            <a:schemeClr val="tx1"/>
                          </a:solidFill>
                        </a:rPr>
                        <a:t>Max w night</a:t>
                      </a:r>
                      <a:endParaRPr lang="ar-SA" sz="1200" dirty="0">
                        <a:solidFill>
                          <a:schemeClr val="tx1"/>
                        </a:solidFill>
                      </a:endParaRPr>
                    </a:p>
                  </a:txBody>
                  <a:tcPr>
                    <a:solidFill>
                      <a:schemeClr val="accent1"/>
                    </a:solidFill>
                  </a:tcPr>
                </a:tc>
              </a:tr>
              <a:tr h="361168">
                <a:tc>
                  <a:txBody>
                    <a:bodyPr/>
                    <a:lstStyle/>
                    <a:p>
                      <a:pPr algn="l" rtl="1"/>
                      <a:r>
                        <a:rPr lang="en-US" sz="1200" dirty="0" smtClean="0"/>
                        <a:t>0.00304</a:t>
                      </a:r>
                      <a:endParaRPr lang="ar-SA" sz="1200" dirty="0"/>
                    </a:p>
                  </a:txBody>
                  <a:tcPr/>
                </a:tc>
                <a:tc>
                  <a:txBody>
                    <a:bodyPr/>
                    <a:lstStyle/>
                    <a:p>
                      <a:pPr algn="l" rtl="1"/>
                      <a:r>
                        <a:rPr lang="en-US" sz="1200" dirty="0" smtClean="0"/>
                        <a:t>0.010</a:t>
                      </a:r>
                      <a:endParaRPr lang="ar-SA" sz="1200" dirty="0"/>
                    </a:p>
                  </a:txBody>
                  <a:tcPr/>
                </a:tc>
                <a:tc>
                  <a:txBody>
                    <a:bodyPr/>
                    <a:lstStyle/>
                    <a:p>
                      <a:pPr algn="l" rtl="1"/>
                      <a:r>
                        <a:rPr lang="en-US" sz="1200" dirty="0" smtClean="0"/>
                        <a:t>97.54%</a:t>
                      </a:r>
                      <a:endParaRPr lang="ar-SA" sz="1200" dirty="0"/>
                    </a:p>
                  </a:txBody>
                  <a:tcPr/>
                </a:tc>
                <a:tc>
                  <a:txBody>
                    <a:bodyPr/>
                    <a:lstStyle/>
                    <a:p>
                      <a:pPr algn="l" rtl="1"/>
                      <a:r>
                        <a:rPr lang="en-US" sz="1200" dirty="0" smtClean="0"/>
                        <a:t>3.285</a:t>
                      </a:r>
                      <a:endParaRPr lang="ar-SA" sz="1200" dirty="0"/>
                    </a:p>
                  </a:txBody>
                  <a:tcPr/>
                </a:tc>
                <a:tc>
                  <a:txBody>
                    <a:bodyPr/>
                    <a:lstStyle/>
                    <a:p>
                      <a:pPr algn="l" rtl="1"/>
                      <a:r>
                        <a:rPr lang="en-US" sz="1200" dirty="0" smtClean="0"/>
                        <a:t>0.00152</a:t>
                      </a:r>
                      <a:endParaRPr lang="ar-SA" sz="1200" dirty="0"/>
                    </a:p>
                  </a:txBody>
                  <a:tcPr/>
                </a:tc>
                <a:tc>
                  <a:txBody>
                    <a:bodyPr/>
                    <a:lstStyle/>
                    <a:p>
                      <a:pPr algn="l" rtl="1"/>
                      <a:r>
                        <a:rPr lang="en-US" sz="1200" dirty="0" smtClean="0"/>
                        <a:t>0.005</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3.282</a:t>
                      </a:r>
                      <a:endParaRPr lang="ar-SA" sz="1200" dirty="0"/>
                    </a:p>
                  </a:txBody>
                  <a:tcPr/>
                </a:tc>
                <a:tc>
                  <a:txBody>
                    <a:bodyPr/>
                    <a:lstStyle/>
                    <a:p>
                      <a:pPr algn="l" rtl="1"/>
                      <a:r>
                        <a:rPr lang="en-US" sz="1200" dirty="0" smtClean="0">
                          <a:solidFill>
                            <a:schemeClr val="tx1"/>
                          </a:solidFill>
                        </a:rPr>
                        <a:t>Min w day</a:t>
                      </a:r>
                      <a:endParaRPr lang="ar-SA" sz="1200" dirty="0">
                        <a:solidFill>
                          <a:schemeClr val="tx1"/>
                        </a:solidFill>
                      </a:endParaRPr>
                    </a:p>
                  </a:txBody>
                  <a:tcPr>
                    <a:solidFill>
                      <a:schemeClr val="accent1"/>
                    </a:solidFill>
                  </a:tcPr>
                </a:tc>
              </a:tr>
              <a:tr h="361168">
                <a:tc>
                  <a:txBody>
                    <a:bodyPr/>
                    <a:lstStyle/>
                    <a:p>
                      <a:pPr algn="l" rtl="1"/>
                      <a:r>
                        <a:rPr lang="en-US" sz="1200" dirty="0" smtClean="0"/>
                        <a:t>0.00255</a:t>
                      </a:r>
                      <a:endParaRPr lang="ar-SA" sz="1200" dirty="0"/>
                    </a:p>
                  </a:txBody>
                  <a:tcPr/>
                </a:tc>
                <a:tc>
                  <a:txBody>
                    <a:bodyPr/>
                    <a:lstStyle/>
                    <a:p>
                      <a:pPr algn="l" rtl="1"/>
                      <a:r>
                        <a:rPr lang="en-US" sz="1200" dirty="0" smtClean="0"/>
                        <a:t>0.007</a:t>
                      </a:r>
                      <a:endParaRPr lang="ar-SA" sz="1200" dirty="0"/>
                    </a:p>
                  </a:txBody>
                  <a:tcPr/>
                </a:tc>
                <a:tc>
                  <a:txBody>
                    <a:bodyPr/>
                    <a:lstStyle/>
                    <a:p>
                      <a:pPr algn="l" rtl="1"/>
                      <a:r>
                        <a:rPr lang="en-US" sz="1200" dirty="0" smtClean="0"/>
                        <a:t>98.84%</a:t>
                      </a:r>
                      <a:endParaRPr lang="ar-SA" sz="1200" dirty="0"/>
                    </a:p>
                  </a:txBody>
                  <a:tcPr/>
                </a:tc>
                <a:tc>
                  <a:txBody>
                    <a:bodyPr/>
                    <a:lstStyle/>
                    <a:p>
                      <a:pPr algn="l" rtl="1"/>
                      <a:r>
                        <a:rPr lang="en-US" sz="1200" dirty="0" smtClean="0"/>
                        <a:t>2.737</a:t>
                      </a:r>
                      <a:endParaRPr lang="ar-SA" sz="1200" dirty="0"/>
                    </a:p>
                  </a:txBody>
                  <a:tcPr/>
                </a:tc>
                <a:tc>
                  <a:txBody>
                    <a:bodyPr/>
                    <a:lstStyle/>
                    <a:p>
                      <a:pPr algn="l" rtl="1"/>
                      <a:r>
                        <a:rPr lang="en-US" sz="1200" dirty="0" smtClean="0"/>
                        <a:t>0.00152</a:t>
                      </a:r>
                      <a:endParaRPr lang="ar-SA" sz="1200" dirty="0"/>
                    </a:p>
                  </a:txBody>
                  <a:tcPr/>
                </a:tc>
                <a:tc>
                  <a:txBody>
                    <a:bodyPr/>
                    <a:lstStyle/>
                    <a:p>
                      <a:pPr algn="l" rtl="1"/>
                      <a:r>
                        <a:rPr lang="en-US" sz="1200" dirty="0" smtClean="0"/>
                        <a:t>0.005</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3.282</a:t>
                      </a:r>
                      <a:endParaRPr lang="ar-SA" sz="1200" dirty="0"/>
                    </a:p>
                  </a:txBody>
                  <a:tcPr/>
                </a:tc>
                <a:tc>
                  <a:txBody>
                    <a:bodyPr/>
                    <a:lstStyle/>
                    <a:p>
                      <a:pPr algn="l" rtl="1"/>
                      <a:r>
                        <a:rPr lang="en-US" sz="1200" dirty="0" smtClean="0">
                          <a:solidFill>
                            <a:schemeClr val="tx1"/>
                          </a:solidFill>
                        </a:rPr>
                        <a:t>Min  w night </a:t>
                      </a:r>
                      <a:endParaRPr lang="ar-SA" sz="1200" dirty="0">
                        <a:solidFill>
                          <a:schemeClr val="tx1"/>
                        </a:solidFill>
                      </a:endParaRPr>
                    </a:p>
                  </a:txBody>
                  <a:tcPr>
                    <a:solidFill>
                      <a:schemeClr val="accent1"/>
                    </a:solidFill>
                  </a:tcPr>
                </a:tc>
              </a:tr>
              <a:tr h="361168">
                <a:tc>
                  <a:txBody>
                    <a:bodyPr/>
                    <a:lstStyle/>
                    <a:p>
                      <a:pPr algn="l" rtl="1"/>
                      <a:r>
                        <a:rPr lang="en-US" sz="1200" dirty="0" smtClean="0"/>
                        <a:t>0.00255</a:t>
                      </a:r>
                      <a:endParaRPr lang="ar-SA" sz="1200" dirty="0"/>
                    </a:p>
                  </a:txBody>
                  <a:tcPr/>
                </a:tc>
                <a:tc>
                  <a:txBody>
                    <a:bodyPr/>
                    <a:lstStyle/>
                    <a:p>
                      <a:pPr algn="l" rtl="1"/>
                      <a:r>
                        <a:rPr lang="en-US" sz="1200" dirty="0" smtClean="0"/>
                        <a:t>0.007</a:t>
                      </a:r>
                      <a:endParaRPr lang="ar-SA" sz="1200" dirty="0"/>
                    </a:p>
                  </a:txBody>
                  <a:tcPr/>
                </a:tc>
                <a:tc>
                  <a:txBody>
                    <a:bodyPr/>
                    <a:lstStyle/>
                    <a:p>
                      <a:pPr algn="l" rtl="1"/>
                      <a:r>
                        <a:rPr lang="en-US" sz="1200" dirty="0" smtClean="0"/>
                        <a:t>98.84%</a:t>
                      </a:r>
                      <a:endParaRPr lang="ar-SA" sz="1200" dirty="0"/>
                    </a:p>
                  </a:txBody>
                  <a:tcPr/>
                </a:tc>
                <a:tc>
                  <a:txBody>
                    <a:bodyPr/>
                    <a:lstStyle/>
                    <a:p>
                      <a:pPr algn="l" rtl="1"/>
                      <a:r>
                        <a:rPr lang="en-US" sz="1200" dirty="0" smtClean="0"/>
                        <a:t>2.737</a:t>
                      </a:r>
                      <a:endParaRPr lang="ar-SA" sz="1200" dirty="0"/>
                    </a:p>
                  </a:txBody>
                  <a:tcPr/>
                </a:tc>
                <a:tc>
                  <a:txBody>
                    <a:bodyPr/>
                    <a:lstStyle/>
                    <a:p>
                      <a:pPr algn="l" rtl="1"/>
                      <a:r>
                        <a:rPr lang="en-US" sz="1200" dirty="0" smtClean="0"/>
                        <a:t>0.001096</a:t>
                      </a:r>
                      <a:endParaRPr lang="ar-SA" sz="1200" dirty="0"/>
                    </a:p>
                  </a:txBody>
                  <a:tcPr/>
                </a:tc>
                <a:tc>
                  <a:txBody>
                    <a:bodyPr/>
                    <a:lstStyle/>
                    <a:p>
                      <a:pPr algn="l" rtl="1"/>
                      <a:r>
                        <a:rPr lang="en-US" sz="1200" dirty="0" smtClean="0"/>
                        <a:t>0.008</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2.735 </a:t>
                      </a:r>
                      <a:endParaRPr lang="ar-SA" sz="1200" dirty="0"/>
                    </a:p>
                  </a:txBody>
                  <a:tcPr/>
                </a:tc>
                <a:tc>
                  <a:txBody>
                    <a:bodyPr/>
                    <a:lstStyle/>
                    <a:p>
                      <a:pPr algn="l" rtl="1"/>
                      <a:r>
                        <a:rPr lang="en-US" sz="1200" dirty="0" smtClean="0">
                          <a:solidFill>
                            <a:schemeClr val="tx1"/>
                          </a:solidFill>
                        </a:rPr>
                        <a:t>Spring </a:t>
                      </a:r>
                      <a:endParaRPr lang="ar-SA" sz="1200" dirty="0">
                        <a:solidFill>
                          <a:schemeClr val="tx1"/>
                        </a:solidFill>
                      </a:endParaRPr>
                    </a:p>
                  </a:txBody>
                  <a:tcPr>
                    <a:solidFill>
                      <a:schemeClr val="accent1"/>
                    </a:solidFill>
                  </a:tcPr>
                </a:tc>
              </a:tr>
            </a:tbl>
          </a:graphicData>
        </a:graphic>
      </p:graphicFrame>
    </p:spTree>
    <p:extLst>
      <p:ext uri="{BB962C8B-B14F-4D97-AF65-F5344CB8AC3E}">
        <p14:creationId xmlns:p14="http://schemas.microsoft.com/office/powerpoint/2010/main" val="10303140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9851" y="813676"/>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NOTES </a:t>
            </a:r>
            <a:endParaRPr lang="ar-SA" sz="5000" dirty="0">
              <a:solidFill>
                <a:schemeClr val="bg1"/>
              </a:solidFill>
            </a:endParaRPr>
          </a:p>
        </p:txBody>
      </p:sp>
      <p:sp>
        <p:nvSpPr>
          <p:cNvPr id="6" name="TextBox 5"/>
          <p:cNvSpPr txBox="1"/>
          <p:nvPr/>
        </p:nvSpPr>
        <p:spPr>
          <a:xfrm>
            <a:off x="759851" y="2531981"/>
            <a:ext cx="10818254" cy="1200329"/>
          </a:xfrm>
          <a:prstGeom prst="rect">
            <a:avLst/>
          </a:prstGeom>
          <a:noFill/>
        </p:spPr>
        <p:txBody>
          <a:bodyPr wrap="square" rtlCol="1">
            <a:spAutoFit/>
          </a:bodyPr>
          <a:lstStyle/>
          <a:p>
            <a:r>
              <a:rPr lang="en-US" sz="2400" dirty="0"/>
              <a:t>It is noticeable after putting capacitors on the </a:t>
            </a:r>
            <a:r>
              <a:rPr lang="en-US" sz="2400" dirty="0" smtClean="0"/>
              <a:t>network  </a:t>
            </a:r>
            <a:r>
              <a:rPr lang="en-US" sz="2400" dirty="0"/>
              <a:t>to improve the Power factor  </a:t>
            </a:r>
            <a:r>
              <a:rPr lang="en-US" sz="2400" dirty="0" smtClean="0"/>
              <a:t> . The </a:t>
            </a:r>
            <a:r>
              <a:rPr lang="en-US" sz="2400" dirty="0"/>
              <a:t>Power Factor has gained more </a:t>
            </a:r>
            <a:r>
              <a:rPr lang="en-US" sz="2400" dirty="0" smtClean="0"/>
              <a:t>than 92 % and the losses increase . </a:t>
            </a:r>
            <a:endParaRPr lang="ar-SA" sz="2400" dirty="0"/>
          </a:p>
        </p:txBody>
      </p:sp>
    </p:spTree>
    <p:extLst>
      <p:ext uri="{BB962C8B-B14F-4D97-AF65-F5344CB8AC3E}">
        <p14:creationId xmlns:p14="http://schemas.microsoft.com/office/powerpoint/2010/main" val="23243813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2951" y="663551"/>
            <a:ext cx="10431888"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pPr lvl="0"/>
            <a:r>
              <a:rPr lang="en-US" sz="5000" dirty="0">
                <a:solidFill>
                  <a:prstClr val="black"/>
                </a:solidFill>
                <a:latin typeface="Century Gothic" pitchFamily="34" charset="0"/>
              </a:rPr>
              <a:t>Technical </a:t>
            </a:r>
            <a:r>
              <a:rPr lang="en-US" sz="5000" dirty="0" smtClean="0">
                <a:solidFill>
                  <a:prstClr val="black"/>
                </a:solidFill>
                <a:latin typeface="Century Gothic" pitchFamily="34" charset="0"/>
              </a:rPr>
              <a:t>Impact </a:t>
            </a:r>
            <a:r>
              <a:rPr lang="en-US" sz="5000" dirty="0">
                <a:solidFill>
                  <a:prstClr val="black"/>
                </a:solidFill>
                <a:latin typeface="Century Gothic" pitchFamily="34" charset="0"/>
              </a:rPr>
              <a:t>Results</a:t>
            </a:r>
            <a:endParaRPr lang="ar-SA" sz="5000" dirty="0">
              <a:solidFill>
                <a:prstClr val="black"/>
              </a:solidFill>
            </a:endParaRPr>
          </a:p>
        </p:txBody>
      </p:sp>
      <p:sp>
        <p:nvSpPr>
          <p:cNvPr id="8" name="TextBox 7"/>
          <p:cNvSpPr txBox="1"/>
          <p:nvPr/>
        </p:nvSpPr>
        <p:spPr>
          <a:xfrm>
            <a:off x="688923" y="1682416"/>
            <a:ext cx="10818254" cy="3046988"/>
          </a:xfrm>
          <a:prstGeom prst="rect">
            <a:avLst/>
          </a:prstGeom>
          <a:noFill/>
        </p:spPr>
        <p:txBody>
          <a:bodyPr wrap="square" rtlCol="1">
            <a:spAutoFit/>
          </a:bodyPr>
          <a:lstStyle/>
          <a:p>
            <a:endParaRPr lang="en-US" sz="2400" dirty="0" smtClean="0"/>
          </a:p>
          <a:p>
            <a:endParaRPr lang="en-US" sz="2400" dirty="0"/>
          </a:p>
          <a:p>
            <a:endParaRPr lang="en-US" sz="2400" dirty="0" smtClean="0"/>
          </a:p>
          <a:p>
            <a:endParaRPr lang="en-US" sz="2400" dirty="0"/>
          </a:p>
          <a:p>
            <a:endParaRPr lang="en-US" sz="2400" dirty="0" smtClean="0"/>
          </a:p>
          <a:p>
            <a:r>
              <a:rPr lang="en-US" sz="2400" dirty="0" smtClean="0"/>
              <a:t>In </a:t>
            </a:r>
            <a:r>
              <a:rPr lang="en-US" sz="2400" dirty="0"/>
              <a:t>these part of project we will make a load flow analysis after putting </a:t>
            </a:r>
            <a:r>
              <a:rPr lang="en-US" sz="2400" dirty="0" smtClean="0"/>
              <a:t>capacitors </a:t>
            </a:r>
            <a:r>
              <a:rPr lang="en-US" sz="2400" dirty="0"/>
              <a:t>on  the network, the value of the </a:t>
            </a:r>
            <a:r>
              <a:rPr lang="en-US" sz="2400" dirty="0" smtClean="0"/>
              <a:t>capacitors </a:t>
            </a:r>
            <a:r>
              <a:rPr lang="en-US" sz="2400" dirty="0"/>
              <a:t>300 kvar , 500kvar and 500kvar ,</a:t>
            </a:r>
            <a:r>
              <a:rPr lang="en-US" sz="2400" dirty="0" smtClean="0"/>
              <a:t> And putting the PV system . </a:t>
            </a:r>
            <a:endParaRPr lang="en-US" sz="2400" dirty="0"/>
          </a:p>
        </p:txBody>
      </p:sp>
      <p:sp>
        <p:nvSpPr>
          <p:cNvPr id="6" name="TextBox 5"/>
          <p:cNvSpPr txBox="1"/>
          <p:nvPr/>
        </p:nvSpPr>
        <p:spPr>
          <a:xfrm>
            <a:off x="772732" y="1952261"/>
            <a:ext cx="6387922" cy="1384995"/>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smtClean="0"/>
              <a:t>The network after putting capacitor's and putting solar system (study 3)  </a:t>
            </a:r>
            <a:endParaRPr lang="en-US" sz="2800" b="1" dirty="0"/>
          </a:p>
        </p:txBody>
      </p:sp>
    </p:spTree>
    <p:extLst>
      <p:ext uri="{BB962C8B-B14F-4D97-AF65-F5344CB8AC3E}">
        <p14:creationId xmlns:p14="http://schemas.microsoft.com/office/powerpoint/2010/main" val="6527201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0738" y="568016"/>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pPr lvl="0"/>
            <a:r>
              <a:rPr lang="en-US" sz="5000">
                <a:solidFill>
                  <a:prstClr val="black"/>
                </a:solidFill>
                <a:latin typeface="Century Gothic" pitchFamily="34" charset="0"/>
              </a:rPr>
              <a:t>Technical Impact Results</a:t>
            </a:r>
            <a:endParaRPr lang="ar-SA" sz="5000" dirty="0">
              <a:solidFill>
                <a:prstClr val="black"/>
              </a:solidFill>
            </a:endParaRPr>
          </a:p>
        </p:txBody>
      </p:sp>
      <p:pic>
        <p:nvPicPr>
          <p:cNvPr id="8" name="Picture 7"/>
          <p:cNvPicPr/>
          <p:nvPr/>
        </p:nvPicPr>
        <p:blipFill>
          <a:blip r:embed="rId2"/>
          <a:srcRect/>
          <a:stretch>
            <a:fillRect/>
          </a:stretch>
        </p:blipFill>
        <p:spPr bwMode="auto">
          <a:xfrm>
            <a:off x="1746913" y="1630680"/>
            <a:ext cx="9648968" cy="5097666"/>
          </a:xfrm>
          <a:prstGeom prst="rect">
            <a:avLst/>
          </a:prstGeom>
          <a:noFill/>
          <a:ln w="9525">
            <a:noFill/>
            <a:miter lim="800000"/>
            <a:headEnd/>
            <a:tailEnd/>
          </a:ln>
        </p:spPr>
      </p:pic>
    </p:spTree>
    <p:extLst>
      <p:ext uri="{BB962C8B-B14F-4D97-AF65-F5344CB8AC3E}">
        <p14:creationId xmlns:p14="http://schemas.microsoft.com/office/powerpoint/2010/main" val="14495228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pPr lvl="0"/>
            <a:r>
              <a:rPr lang="en-US" sz="4800">
                <a:solidFill>
                  <a:prstClr val="black"/>
                </a:solidFill>
                <a:latin typeface="Century Gothic" pitchFamily="34" charset="0"/>
              </a:rPr>
              <a:t>Technical Impact Results</a:t>
            </a:r>
            <a:endParaRPr lang="ar-SA" sz="4800" dirty="0">
              <a:solidFill>
                <a:prstClr val="black"/>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89684" y="2197290"/>
            <a:ext cx="4587283" cy="4094328"/>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308979" y="1801504"/>
            <a:ext cx="6315384" cy="4490114"/>
          </a:xfrm>
          <a:prstGeom prst="rect">
            <a:avLst/>
          </a:prstGeom>
        </p:spPr>
      </p:pic>
    </p:spTree>
    <p:extLst>
      <p:ext uri="{BB962C8B-B14F-4D97-AF65-F5344CB8AC3E}">
        <p14:creationId xmlns:p14="http://schemas.microsoft.com/office/powerpoint/2010/main" val="42240465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pPr lvl="0"/>
            <a:r>
              <a:rPr lang="en-US" sz="5000">
                <a:solidFill>
                  <a:prstClr val="black"/>
                </a:solidFill>
                <a:latin typeface="Century Gothic" pitchFamily="34" charset="0"/>
              </a:rPr>
              <a:t>Technical Impact Results</a:t>
            </a:r>
            <a:endParaRPr lang="ar-SA" sz="5000" dirty="0">
              <a:solidFill>
                <a:prstClr val="black"/>
              </a:solidFill>
            </a:endParaRPr>
          </a:p>
        </p:txBody>
      </p:sp>
      <p:sp>
        <p:nvSpPr>
          <p:cNvPr id="12" name="TextBox 11"/>
          <p:cNvSpPr txBox="1"/>
          <p:nvPr/>
        </p:nvSpPr>
        <p:spPr>
          <a:xfrm>
            <a:off x="117640" y="1882958"/>
            <a:ext cx="2038707"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Summery </a:t>
            </a:r>
          </a:p>
        </p:txBody>
      </p:sp>
      <p:graphicFrame>
        <p:nvGraphicFramePr>
          <p:cNvPr id="14" name="Table 13"/>
          <p:cNvGraphicFramePr>
            <a:graphicFrameLocks noGrp="1"/>
          </p:cNvGraphicFramePr>
          <p:nvPr>
            <p:extLst>
              <p:ext uri="{D42A27DB-BD31-4B8C-83A1-F6EECF244321}">
                <p14:modId xmlns:p14="http://schemas.microsoft.com/office/powerpoint/2010/main" val="427281979"/>
              </p:ext>
            </p:extLst>
          </p:nvPr>
        </p:nvGraphicFramePr>
        <p:xfrm>
          <a:off x="2593072" y="1882958"/>
          <a:ext cx="9103059" cy="4435954"/>
        </p:xfrm>
        <a:graphic>
          <a:graphicData uri="http://schemas.openxmlformats.org/drawingml/2006/table">
            <a:tbl>
              <a:tblPr rtl="1" firstRow="1" bandRow="1">
                <a:tableStyleId>{5C22544A-7EE6-4342-B048-85BDC9FD1C3A}</a:tableStyleId>
              </a:tblPr>
              <a:tblGrid>
                <a:gridCol w="818865"/>
                <a:gridCol w="1204037"/>
                <a:gridCol w="1011451"/>
                <a:gridCol w="1141862"/>
                <a:gridCol w="881040"/>
                <a:gridCol w="893169"/>
                <a:gridCol w="709683"/>
                <a:gridCol w="1241947"/>
                <a:gridCol w="1201005"/>
              </a:tblGrid>
              <a:tr h="681045">
                <a:tc gridSpan="4">
                  <a:txBody>
                    <a:bodyPr/>
                    <a:lstStyle/>
                    <a:p>
                      <a:pPr algn="l" rtl="1"/>
                      <a:r>
                        <a:rPr lang="en-US" sz="1600" dirty="0" smtClean="0"/>
                        <a:t>The</a:t>
                      </a:r>
                      <a:r>
                        <a:rPr lang="en-US" sz="1600" baseline="0" dirty="0" smtClean="0"/>
                        <a:t> network after  </a:t>
                      </a:r>
                      <a:r>
                        <a:rPr lang="en-US" sz="1600" baseline="0" dirty="0" err="1" smtClean="0"/>
                        <a:t>capasitors</a:t>
                      </a:r>
                      <a:r>
                        <a:rPr lang="en-US" sz="1600" baseline="0" dirty="0" smtClean="0"/>
                        <a:t> and after the solar system  </a:t>
                      </a:r>
                      <a:endParaRPr lang="ar-SA" sz="16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gridSpan="4">
                  <a:txBody>
                    <a:bodyPr/>
                    <a:lstStyle/>
                    <a:p>
                      <a:pPr algn="l" rtl="1"/>
                      <a:r>
                        <a:rPr lang="en-US" sz="1600" dirty="0" err="1" smtClean="0"/>
                        <a:t>Orginal</a:t>
                      </a:r>
                      <a:r>
                        <a:rPr lang="en-US" sz="1600" baseline="0" dirty="0" smtClean="0"/>
                        <a:t> networks </a:t>
                      </a:r>
                      <a:endParaRPr lang="ar-SA" sz="16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a:txBody>
                    <a:bodyPr/>
                    <a:lstStyle/>
                    <a:p>
                      <a:pPr algn="l" rtl="1"/>
                      <a:r>
                        <a:rPr lang="en-US" sz="1600" dirty="0" smtClean="0"/>
                        <a:t>Loads</a:t>
                      </a:r>
                      <a:r>
                        <a:rPr lang="en-US" sz="1600" baseline="0" dirty="0" smtClean="0"/>
                        <a:t> in seasons </a:t>
                      </a:r>
                      <a:endParaRPr lang="ar-SA" sz="1600" dirty="0"/>
                    </a:p>
                  </a:txBody>
                  <a:tcPr/>
                </a:tc>
              </a:tr>
              <a:tr h="752733">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losses</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rtl="1"/>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Apparent losses</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algn="l" rtl="1"/>
                      <a:r>
                        <a:rPr lang="en-US" sz="1200" b="1" dirty="0" smtClean="0"/>
                        <a:t>(MW)</a:t>
                      </a:r>
                      <a:endParaRPr lang="ar-SA" sz="1200" b="1"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P.F</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rtl="1"/>
                      <a:endParaRPr lang="ar-SA" dirty="0"/>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Total demand</a:t>
                      </a:r>
                      <a:endParaRPr kumimoji="0" lang="ar-SA" sz="1200" b="1" i="0" u="none" strike="noStrike" kern="1200" cap="none" spc="0" normalizeH="0" baseline="0" noProof="0" dirty="0" smtClean="0">
                        <a:ln>
                          <a:noFill/>
                        </a:ln>
                        <a:solidFill>
                          <a:prstClr val="black"/>
                        </a:solidFill>
                        <a:effectLst/>
                        <a:uLnTx/>
                        <a:uFillTx/>
                        <a:latin typeface="+mn-lt"/>
                        <a:ea typeface="+mn-ea"/>
                        <a:cs typeface="+mn-cs"/>
                      </a:endParaRPr>
                    </a:p>
                    <a:p>
                      <a:pPr algn="l" rtl="1"/>
                      <a:r>
                        <a:rPr lang="en-US" sz="1200" dirty="0" smtClean="0"/>
                        <a:t>(</a:t>
                      </a:r>
                      <a:r>
                        <a:rPr lang="en-US" sz="1200" b="1" dirty="0" smtClean="0"/>
                        <a:t>MW)</a:t>
                      </a:r>
                      <a:endParaRPr lang="ar-SA" sz="1200" b="1" dirty="0"/>
                    </a:p>
                  </a:txBody>
                  <a:tcPr/>
                </a:tc>
                <a:tc>
                  <a:txBody>
                    <a:bodyPr/>
                    <a:lstStyle/>
                    <a:p>
                      <a:pPr rtl="1"/>
                      <a:r>
                        <a:rPr lang="en-US" sz="1200" b="1" dirty="0" smtClean="0"/>
                        <a:t>losses</a:t>
                      </a:r>
                      <a:endParaRPr lang="ar-SA" sz="1200" b="1" dirty="0"/>
                    </a:p>
                  </a:txBody>
                  <a:tcPr/>
                </a:tc>
                <a:tc>
                  <a:txBody>
                    <a:bodyPr/>
                    <a:lstStyle/>
                    <a:p>
                      <a:pPr algn="l" rtl="1"/>
                      <a:r>
                        <a:rPr lang="en-US" sz="1200" b="1" dirty="0" smtClean="0"/>
                        <a:t>Apparent</a:t>
                      </a:r>
                      <a:r>
                        <a:rPr lang="en-US" sz="1200" b="1" baseline="0" dirty="0" smtClean="0"/>
                        <a:t> losses</a:t>
                      </a:r>
                    </a:p>
                    <a:p>
                      <a:pPr algn="l" rtl="1"/>
                      <a:r>
                        <a:rPr lang="en-US" sz="1200" b="1" baseline="0" dirty="0" smtClean="0"/>
                        <a:t>(MW)</a:t>
                      </a:r>
                      <a:endParaRPr lang="ar-SA" sz="1200" b="1" dirty="0"/>
                    </a:p>
                  </a:txBody>
                  <a:tcPr/>
                </a:tc>
                <a:tc>
                  <a:txBody>
                    <a:bodyPr/>
                    <a:lstStyle/>
                    <a:p>
                      <a:pPr algn="l" rtl="1"/>
                      <a:r>
                        <a:rPr lang="en-US" sz="1200" b="1" dirty="0" smtClean="0"/>
                        <a:t>P.F</a:t>
                      </a:r>
                      <a:endParaRPr lang="ar-SA" sz="1200" b="1" dirty="0"/>
                    </a:p>
                  </a:txBody>
                  <a:tcPr/>
                </a:tc>
                <a:tc>
                  <a:txBody>
                    <a:bodyPr/>
                    <a:lstStyle/>
                    <a:p>
                      <a:pPr algn="l" rtl="1"/>
                      <a:r>
                        <a:rPr lang="en-US" sz="1200" b="1" dirty="0" smtClean="0"/>
                        <a:t>Total</a:t>
                      </a:r>
                      <a:r>
                        <a:rPr lang="en-US" sz="1200" b="1" baseline="0" dirty="0" smtClean="0"/>
                        <a:t> demand</a:t>
                      </a:r>
                    </a:p>
                    <a:p>
                      <a:pPr algn="l" rtl="1"/>
                      <a:r>
                        <a:rPr lang="en-US" sz="1200" b="1" baseline="0" dirty="0" smtClean="0"/>
                        <a:t>(MW)</a:t>
                      </a:r>
                      <a:endParaRPr lang="ar-SA" sz="1200" b="1" dirty="0"/>
                    </a:p>
                  </a:txBody>
                  <a:tcPr/>
                </a:tc>
                <a:tc>
                  <a:txBody>
                    <a:bodyPr/>
                    <a:lstStyle/>
                    <a:p>
                      <a:pPr rtl="1"/>
                      <a:endParaRPr lang="ar-SA" dirty="0"/>
                    </a:p>
                  </a:txBody>
                  <a:tcPr>
                    <a:solidFill>
                      <a:schemeClr val="accent1"/>
                    </a:solidFill>
                  </a:tcPr>
                </a:tc>
              </a:tr>
              <a:tr h="375272">
                <a:tc>
                  <a:txBody>
                    <a:bodyPr/>
                    <a:lstStyle/>
                    <a:p>
                      <a:pPr algn="l" rtl="1"/>
                      <a:r>
                        <a:rPr lang="en-US" sz="1200" dirty="0" smtClean="0"/>
                        <a:t>0.004562</a:t>
                      </a:r>
                      <a:endParaRPr lang="ar-SA" sz="1200" dirty="0"/>
                    </a:p>
                  </a:txBody>
                  <a:tcPr/>
                </a:tc>
                <a:tc>
                  <a:txBody>
                    <a:bodyPr/>
                    <a:lstStyle/>
                    <a:p>
                      <a:pPr algn="l" rtl="1"/>
                      <a:r>
                        <a:rPr lang="en-US" sz="1200" dirty="0" smtClean="0"/>
                        <a:t>0.025</a:t>
                      </a:r>
                      <a:endParaRPr lang="ar-SA" sz="1200" dirty="0"/>
                    </a:p>
                  </a:txBody>
                  <a:tcPr/>
                </a:tc>
                <a:tc>
                  <a:txBody>
                    <a:bodyPr/>
                    <a:lstStyle/>
                    <a:p>
                      <a:pPr algn="l" rtl="1"/>
                      <a:r>
                        <a:rPr lang="en-US" sz="1200" dirty="0" smtClean="0"/>
                        <a:t>92.55%</a:t>
                      </a:r>
                      <a:endParaRPr lang="ar-SA" sz="1200" dirty="0"/>
                    </a:p>
                  </a:txBody>
                  <a:tcPr/>
                </a:tc>
                <a:tc>
                  <a:txBody>
                    <a:bodyPr/>
                    <a:lstStyle/>
                    <a:p>
                      <a:pPr algn="l" rtl="1"/>
                      <a:r>
                        <a:rPr lang="en-US" sz="1200" dirty="0" smtClean="0"/>
                        <a:t>5.480</a:t>
                      </a:r>
                      <a:endParaRPr lang="ar-SA" sz="1200" dirty="0"/>
                    </a:p>
                  </a:txBody>
                  <a:tcPr/>
                </a:tc>
                <a:tc>
                  <a:txBody>
                    <a:bodyPr/>
                    <a:lstStyle/>
                    <a:p>
                      <a:pPr algn="l" rtl="1"/>
                      <a:r>
                        <a:rPr lang="en-US" sz="1200" dirty="0" smtClean="0"/>
                        <a:t>0.00619</a:t>
                      </a:r>
                      <a:endParaRPr lang="ar-SA" sz="1200" dirty="0"/>
                    </a:p>
                  </a:txBody>
                  <a:tcPr/>
                </a:tc>
                <a:tc>
                  <a:txBody>
                    <a:bodyPr/>
                    <a:lstStyle/>
                    <a:p>
                      <a:pPr algn="l" rtl="1"/>
                      <a:r>
                        <a:rPr lang="en-US" sz="1200" dirty="0" smtClean="0"/>
                        <a:t>0.013</a:t>
                      </a:r>
                      <a:endParaRPr lang="ar-SA" sz="1200" dirty="0"/>
                    </a:p>
                  </a:txBody>
                  <a:tcPr/>
                </a:tc>
                <a:tc>
                  <a:txBody>
                    <a:bodyPr/>
                    <a:lstStyle/>
                    <a:p>
                      <a:pPr algn="l" rtl="1"/>
                      <a:r>
                        <a:rPr lang="en-US" sz="1200" dirty="0" smtClean="0"/>
                        <a:t>85.04%</a:t>
                      </a:r>
                      <a:endParaRPr lang="ar-SA" sz="1200" dirty="0"/>
                    </a:p>
                  </a:txBody>
                  <a:tcPr/>
                </a:tc>
                <a:tc>
                  <a:txBody>
                    <a:bodyPr/>
                    <a:lstStyle/>
                    <a:p>
                      <a:pPr algn="l" rtl="1"/>
                      <a:r>
                        <a:rPr lang="en-US" sz="1200" dirty="0" smtClean="0"/>
                        <a:t>5.487</a:t>
                      </a:r>
                      <a:endParaRPr lang="ar-SA" sz="1200" dirty="0"/>
                    </a:p>
                  </a:txBody>
                  <a:tcPr/>
                </a:tc>
                <a:tc>
                  <a:txBody>
                    <a:bodyPr/>
                    <a:lstStyle/>
                    <a:p>
                      <a:pPr algn="l" rtl="1"/>
                      <a:r>
                        <a:rPr lang="en-US" sz="1200" dirty="0" smtClean="0">
                          <a:solidFill>
                            <a:schemeClr val="tx1"/>
                          </a:solidFill>
                        </a:rPr>
                        <a:t>Max</a:t>
                      </a:r>
                      <a:r>
                        <a:rPr lang="en-US" sz="1200" baseline="0" dirty="0" smtClean="0">
                          <a:solidFill>
                            <a:schemeClr val="tx1"/>
                          </a:solidFill>
                        </a:rPr>
                        <a:t> s day</a:t>
                      </a:r>
                      <a:endParaRPr lang="ar-SA" sz="1200" dirty="0">
                        <a:solidFill>
                          <a:schemeClr val="tx1"/>
                        </a:solidFill>
                      </a:endParaRPr>
                    </a:p>
                  </a:txBody>
                  <a:tcPr>
                    <a:solidFill>
                      <a:schemeClr val="accent1"/>
                    </a:solidFill>
                  </a:tcPr>
                </a:tc>
              </a:tr>
              <a:tr h="375272">
                <a:tc>
                  <a:txBody>
                    <a:bodyPr/>
                    <a:lstStyle/>
                    <a:p>
                      <a:pPr algn="l" rtl="1"/>
                      <a:r>
                        <a:rPr lang="en-US" sz="1200" dirty="0" smtClean="0"/>
                        <a:t>0.00465</a:t>
                      </a:r>
                      <a:endParaRPr lang="ar-SA" sz="1200" dirty="0"/>
                    </a:p>
                  </a:txBody>
                  <a:tcPr/>
                </a:tc>
                <a:tc>
                  <a:txBody>
                    <a:bodyPr/>
                    <a:lstStyle/>
                    <a:p>
                      <a:pPr algn="l" rtl="1"/>
                      <a:r>
                        <a:rPr lang="en-US" sz="1200" dirty="0" smtClean="0"/>
                        <a:t>0.023</a:t>
                      </a:r>
                      <a:endParaRPr lang="ar-SA" sz="1200" dirty="0"/>
                    </a:p>
                  </a:txBody>
                  <a:tcPr/>
                </a:tc>
                <a:tc>
                  <a:txBody>
                    <a:bodyPr/>
                    <a:lstStyle/>
                    <a:p>
                      <a:pPr algn="l" rtl="1"/>
                      <a:r>
                        <a:rPr lang="en-US" sz="1200" dirty="0" smtClean="0"/>
                        <a:t>94.15%</a:t>
                      </a:r>
                      <a:endParaRPr lang="ar-SA" sz="1200" dirty="0"/>
                    </a:p>
                  </a:txBody>
                  <a:tcPr/>
                </a:tc>
                <a:tc>
                  <a:txBody>
                    <a:bodyPr/>
                    <a:lstStyle/>
                    <a:p>
                      <a:pPr algn="l" rtl="1"/>
                      <a:r>
                        <a:rPr lang="en-US" sz="1200" dirty="0" smtClean="0"/>
                        <a:t>4.923</a:t>
                      </a:r>
                      <a:endParaRPr lang="ar-SA" sz="1200" dirty="0"/>
                    </a:p>
                  </a:txBody>
                  <a:tcPr/>
                </a:tc>
                <a:tc>
                  <a:txBody>
                    <a:bodyPr/>
                    <a:lstStyle/>
                    <a:p>
                      <a:pPr algn="l" rtl="1"/>
                      <a:r>
                        <a:rPr lang="en-US" sz="1200" dirty="0" smtClean="0"/>
                        <a:t>0.00202</a:t>
                      </a:r>
                      <a:endParaRPr lang="ar-SA" sz="1200" dirty="0"/>
                    </a:p>
                  </a:txBody>
                  <a:tcPr/>
                </a:tc>
                <a:tc>
                  <a:txBody>
                    <a:bodyPr/>
                    <a:lstStyle/>
                    <a:p>
                      <a:pPr algn="l" rtl="1"/>
                      <a:r>
                        <a:rPr lang="en-US" sz="1200" dirty="0" smtClean="0"/>
                        <a:t>0.010</a:t>
                      </a:r>
                      <a:endParaRPr lang="ar-SA" sz="1200" dirty="0"/>
                    </a:p>
                  </a:txBody>
                  <a:tcPr/>
                </a:tc>
                <a:tc>
                  <a:txBody>
                    <a:bodyPr/>
                    <a:lstStyle/>
                    <a:p>
                      <a:pPr algn="l" rtl="1"/>
                      <a:r>
                        <a:rPr lang="en-US" sz="1200" dirty="0" smtClean="0"/>
                        <a:t>85.04%</a:t>
                      </a:r>
                      <a:endParaRPr lang="ar-SA" sz="1200" dirty="0"/>
                    </a:p>
                  </a:txBody>
                  <a:tcPr/>
                </a:tc>
                <a:tc>
                  <a:txBody>
                    <a:bodyPr/>
                    <a:lstStyle/>
                    <a:p>
                      <a:pPr algn="l" rtl="1"/>
                      <a:r>
                        <a:rPr lang="en-US" sz="1200" dirty="0" smtClean="0"/>
                        <a:t>4.927</a:t>
                      </a:r>
                      <a:endParaRPr lang="ar-SA" sz="1200" dirty="0"/>
                    </a:p>
                  </a:txBody>
                  <a:tcPr/>
                </a:tc>
                <a:tc>
                  <a:txBody>
                    <a:bodyPr/>
                    <a:lstStyle/>
                    <a:p>
                      <a:pPr algn="l" rtl="1"/>
                      <a:r>
                        <a:rPr lang="en-US" sz="1200" dirty="0" smtClean="0">
                          <a:solidFill>
                            <a:schemeClr val="tx1"/>
                          </a:solidFill>
                        </a:rPr>
                        <a:t>Max</a:t>
                      </a:r>
                      <a:r>
                        <a:rPr lang="en-US" sz="1200" baseline="0" dirty="0" smtClean="0">
                          <a:solidFill>
                            <a:schemeClr val="tx1"/>
                          </a:solidFill>
                        </a:rPr>
                        <a:t> s night</a:t>
                      </a:r>
                      <a:endParaRPr lang="ar-SA" sz="1200" dirty="0">
                        <a:solidFill>
                          <a:schemeClr val="tx1"/>
                        </a:solidFill>
                      </a:endParaRPr>
                    </a:p>
                  </a:txBody>
                  <a:tcPr>
                    <a:solidFill>
                      <a:schemeClr val="accent1"/>
                    </a:solidFill>
                  </a:tcPr>
                </a:tc>
              </a:tr>
              <a:tr h="375272">
                <a:tc>
                  <a:txBody>
                    <a:bodyPr/>
                    <a:lstStyle/>
                    <a:p>
                      <a:pPr algn="l" rtl="1"/>
                      <a:r>
                        <a:rPr lang="en-US" sz="1200" dirty="0" smtClean="0"/>
                        <a:t>0.00365</a:t>
                      </a:r>
                      <a:endParaRPr lang="ar-SA" sz="1200" dirty="0"/>
                    </a:p>
                  </a:txBody>
                  <a:tcPr/>
                </a:tc>
                <a:tc>
                  <a:txBody>
                    <a:bodyPr/>
                    <a:lstStyle/>
                    <a:p>
                      <a:pPr algn="l" rtl="1"/>
                      <a:r>
                        <a:rPr lang="en-US" sz="1200" dirty="0" smtClean="0"/>
                        <a:t>0.016</a:t>
                      </a:r>
                      <a:endParaRPr lang="ar-SA" sz="1200" dirty="0"/>
                    </a:p>
                  </a:txBody>
                  <a:tcPr/>
                </a:tc>
                <a:tc>
                  <a:txBody>
                    <a:bodyPr/>
                    <a:lstStyle/>
                    <a:p>
                      <a:pPr algn="l" rtl="1"/>
                      <a:r>
                        <a:rPr lang="en-US" sz="1200" dirty="0" smtClean="0"/>
                        <a:t>94.64%</a:t>
                      </a:r>
                      <a:endParaRPr lang="ar-SA" sz="1200" dirty="0"/>
                    </a:p>
                  </a:txBody>
                  <a:tcPr/>
                </a:tc>
                <a:tc>
                  <a:txBody>
                    <a:bodyPr/>
                    <a:lstStyle/>
                    <a:p>
                      <a:pPr algn="l" rtl="1"/>
                      <a:r>
                        <a:rPr lang="en-US" sz="1200" dirty="0" smtClean="0"/>
                        <a:t>4.381</a:t>
                      </a:r>
                      <a:endParaRPr lang="ar-SA" sz="1200" dirty="0"/>
                    </a:p>
                  </a:txBody>
                  <a:tcPr/>
                </a:tc>
                <a:tc>
                  <a:txBody>
                    <a:bodyPr/>
                    <a:lstStyle/>
                    <a:p>
                      <a:pPr algn="l" rtl="1"/>
                      <a:r>
                        <a:rPr lang="en-US" sz="1200" dirty="0" smtClean="0"/>
                        <a:t>0.0018</a:t>
                      </a:r>
                      <a:endParaRPr lang="ar-SA" sz="1200" dirty="0"/>
                    </a:p>
                  </a:txBody>
                  <a:tcPr/>
                </a:tc>
                <a:tc>
                  <a:txBody>
                    <a:bodyPr/>
                    <a:lstStyle/>
                    <a:p>
                      <a:pPr algn="l" rtl="1"/>
                      <a:r>
                        <a:rPr lang="en-US" sz="1200" dirty="0" smtClean="0"/>
                        <a:t>0.008</a:t>
                      </a:r>
                      <a:endParaRPr lang="ar-SA" sz="1200" dirty="0"/>
                    </a:p>
                  </a:txBody>
                  <a:tcPr/>
                </a:tc>
                <a:tc>
                  <a:txBody>
                    <a:bodyPr/>
                    <a:lstStyle/>
                    <a:p>
                      <a:pPr algn="l" rtl="1"/>
                      <a:r>
                        <a:rPr lang="en-US" sz="1200" dirty="0" smtClean="0"/>
                        <a:t>85.04%</a:t>
                      </a:r>
                      <a:endParaRPr lang="ar-SA" sz="1200" dirty="0"/>
                    </a:p>
                  </a:txBody>
                  <a:tcPr/>
                </a:tc>
                <a:tc>
                  <a:txBody>
                    <a:bodyPr/>
                    <a:lstStyle/>
                    <a:p>
                      <a:pPr algn="l" rtl="1"/>
                      <a:r>
                        <a:rPr lang="en-US" sz="1200" dirty="0" smtClean="0"/>
                        <a:t>4.377</a:t>
                      </a:r>
                      <a:endParaRPr lang="ar-SA" sz="1200" dirty="0"/>
                    </a:p>
                  </a:txBody>
                  <a:tcPr/>
                </a:tc>
                <a:tc>
                  <a:txBody>
                    <a:bodyPr/>
                    <a:lstStyle/>
                    <a:p>
                      <a:pPr algn="l" rtl="1"/>
                      <a:r>
                        <a:rPr lang="en-US" sz="1200" dirty="0" smtClean="0">
                          <a:solidFill>
                            <a:schemeClr val="tx1"/>
                          </a:solidFill>
                        </a:rPr>
                        <a:t>Min s day</a:t>
                      </a:r>
                      <a:endParaRPr lang="ar-SA" sz="1200" dirty="0">
                        <a:solidFill>
                          <a:schemeClr val="tx1"/>
                        </a:solidFill>
                      </a:endParaRPr>
                    </a:p>
                  </a:txBody>
                  <a:tcPr>
                    <a:solidFill>
                      <a:schemeClr val="accent1"/>
                    </a:solidFill>
                  </a:tcPr>
                </a:tc>
              </a:tr>
              <a:tr h="375272">
                <a:tc>
                  <a:txBody>
                    <a:bodyPr/>
                    <a:lstStyle/>
                    <a:p>
                      <a:pPr algn="l" rtl="1"/>
                      <a:r>
                        <a:rPr lang="en-US" sz="1200" dirty="0" smtClean="0"/>
                        <a:t>0.00425</a:t>
                      </a:r>
                      <a:endParaRPr lang="ar-SA" sz="1200" dirty="0"/>
                    </a:p>
                  </a:txBody>
                  <a:tcPr/>
                </a:tc>
                <a:tc>
                  <a:txBody>
                    <a:bodyPr/>
                    <a:lstStyle/>
                    <a:p>
                      <a:pPr algn="l" rtl="1"/>
                      <a:r>
                        <a:rPr lang="en-US" sz="1200" dirty="0" smtClean="0"/>
                        <a:t>0.021</a:t>
                      </a:r>
                      <a:endParaRPr lang="ar-SA" sz="1200" dirty="0"/>
                    </a:p>
                  </a:txBody>
                  <a:tcPr/>
                </a:tc>
                <a:tc>
                  <a:txBody>
                    <a:bodyPr/>
                    <a:lstStyle/>
                    <a:p>
                      <a:pPr algn="l" rtl="1"/>
                      <a:r>
                        <a:rPr lang="en-US" sz="1200" dirty="0" smtClean="0"/>
                        <a:t>93.87%</a:t>
                      </a:r>
                      <a:endParaRPr lang="ar-SA" sz="1200" dirty="0"/>
                    </a:p>
                  </a:txBody>
                  <a:tcPr/>
                </a:tc>
                <a:tc>
                  <a:txBody>
                    <a:bodyPr/>
                    <a:lstStyle/>
                    <a:p>
                      <a:pPr algn="l" rtl="1"/>
                      <a:r>
                        <a:rPr lang="en-US" sz="1200" dirty="0" smtClean="0"/>
                        <a:t>4.931</a:t>
                      </a:r>
                      <a:endParaRPr lang="ar-SA" sz="1200" dirty="0"/>
                    </a:p>
                  </a:txBody>
                  <a:tcPr/>
                </a:tc>
                <a:tc>
                  <a:txBody>
                    <a:bodyPr/>
                    <a:lstStyle/>
                    <a:p>
                      <a:pPr algn="l" rtl="1"/>
                      <a:r>
                        <a:rPr lang="en-US" sz="1200" dirty="0" smtClean="0"/>
                        <a:t>0.00202</a:t>
                      </a:r>
                      <a:endParaRPr lang="ar-SA" sz="1200" dirty="0"/>
                    </a:p>
                  </a:txBody>
                  <a:tcPr/>
                </a:tc>
                <a:tc>
                  <a:txBody>
                    <a:bodyPr/>
                    <a:lstStyle/>
                    <a:p>
                      <a:pPr algn="l" rtl="1"/>
                      <a:r>
                        <a:rPr lang="en-US" sz="1200" dirty="0" smtClean="0"/>
                        <a:t>0.010</a:t>
                      </a:r>
                      <a:endParaRPr lang="ar-SA" sz="1200" dirty="0"/>
                    </a:p>
                  </a:txBody>
                  <a:tcPr/>
                </a:tc>
                <a:tc>
                  <a:txBody>
                    <a:bodyPr/>
                    <a:lstStyle/>
                    <a:p>
                      <a:pPr algn="l" rtl="1"/>
                      <a:r>
                        <a:rPr lang="en-US" sz="1200" dirty="0" smtClean="0"/>
                        <a:t>85.04%</a:t>
                      </a:r>
                      <a:endParaRPr lang="ar-SA" sz="1200" dirty="0"/>
                    </a:p>
                  </a:txBody>
                  <a:tcPr/>
                </a:tc>
                <a:tc>
                  <a:txBody>
                    <a:bodyPr/>
                    <a:lstStyle/>
                    <a:p>
                      <a:pPr algn="l" rtl="1"/>
                      <a:r>
                        <a:rPr lang="en-US" sz="1200" dirty="0" smtClean="0"/>
                        <a:t>4.927</a:t>
                      </a:r>
                      <a:endParaRPr lang="ar-SA" sz="1200" dirty="0"/>
                    </a:p>
                  </a:txBody>
                  <a:tcPr/>
                </a:tc>
                <a:tc>
                  <a:txBody>
                    <a:bodyPr/>
                    <a:lstStyle/>
                    <a:p>
                      <a:pPr algn="l" rtl="1"/>
                      <a:r>
                        <a:rPr lang="en-US" sz="1200" dirty="0" smtClean="0">
                          <a:solidFill>
                            <a:schemeClr val="tx1"/>
                          </a:solidFill>
                        </a:rPr>
                        <a:t>Max</a:t>
                      </a:r>
                      <a:r>
                        <a:rPr lang="en-US" sz="1200" baseline="0" dirty="0" smtClean="0">
                          <a:solidFill>
                            <a:schemeClr val="tx1"/>
                          </a:solidFill>
                        </a:rPr>
                        <a:t> w day </a:t>
                      </a:r>
                      <a:endParaRPr lang="ar-SA" sz="1200" dirty="0">
                        <a:solidFill>
                          <a:schemeClr val="tx1"/>
                        </a:solidFill>
                      </a:endParaRPr>
                    </a:p>
                  </a:txBody>
                  <a:tcPr>
                    <a:solidFill>
                      <a:schemeClr val="accent1"/>
                    </a:solidFill>
                  </a:tcPr>
                </a:tc>
              </a:tr>
              <a:tr h="375272">
                <a:tc>
                  <a:txBody>
                    <a:bodyPr/>
                    <a:lstStyle/>
                    <a:p>
                      <a:pPr algn="l" rtl="1"/>
                      <a:r>
                        <a:rPr lang="en-US" sz="1200" dirty="0" smtClean="0"/>
                        <a:t>0.00510</a:t>
                      </a:r>
                      <a:endParaRPr lang="ar-SA" sz="1200" dirty="0"/>
                    </a:p>
                  </a:txBody>
                  <a:tcPr/>
                </a:tc>
                <a:tc>
                  <a:txBody>
                    <a:bodyPr/>
                    <a:lstStyle/>
                    <a:p>
                      <a:pPr algn="l" rtl="1"/>
                      <a:r>
                        <a:rPr lang="en-US" sz="1200" dirty="0" smtClean="0"/>
                        <a:t>0.028</a:t>
                      </a:r>
                      <a:endParaRPr lang="ar-SA" sz="1200" dirty="0"/>
                    </a:p>
                  </a:txBody>
                  <a:tcPr/>
                </a:tc>
                <a:tc>
                  <a:txBody>
                    <a:bodyPr/>
                    <a:lstStyle/>
                    <a:p>
                      <a:pPr algn="l" rtl="1"/>
                      <a:r>
                        <a:rPr lang="en-US" sz="1200" dirty="0" smtClean="0"/>
                        <a:t>93.34%</a:t>
                      </a:r>
                      <a:endParaRPr lang="ar-SA" sz="1200" dirty="0"/>
                    </a:p>
                  </a:txBody>
                  <a:tcPr/>
                </a:tc>
                <a:tc>
                  <a:txBody>
                    <a:bodyPr/>
                    <a:lstStyle/>
                    <a:p>
                      <a:pPr algn="l" rtl="1"/>
                      <a:r>
                        <a:rPr lang="en-US" sz="1200" dirty="0" smtClean="0"/>
                        <a:t>5.482</a:t>
                      </a:r>
                      <a:endParaRPr lang="ar-SA" sz="1200" dirty="0"/>
                    </a:p>
                  </a:txBody>
                  <a:tcPr/>
                </a:tc>
                <a:tc>
                  <a:txBody>
                    <a:bodyPr/>
                    <a:lstStyle/>
                    <a:p>
                      <a:pPr algn="l" rtl="1"/>
                      <a:r>
                        <a:rPr lang="en-US" sz="1200" dirty="0" smtClean="0"/>
                        <a:t>0.002375</a:t>
                      </a:r>
                      <a:endParaRPr lang="ar-SA" sz="1200" dirty="0"/>
                    </a:p>
                  </a:txBody>
                  <a:tcPr/>
                </a:tc>
                <a:tc>
                  <a:txBody>
                    <a:bodyPr/>
                    <a:lstStyle/>
                    <a:p>
                      <a:pPr algn="l" rtl="1"/>
                      <a:r>
                        <a:rPr lang="en-US" sz="1200" dirty="0" smtClean="0"/>
                        <a:t>0.013</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5.473</a:t>
                      </a:r>
                      <a:endParaRPr lang="ar-SA" sz="1200" dirty="0"/>
                    </a:p>
                  </a:txBody>
                  <a:tcPr/>
                </a:tc>
                <a:tc>
                  <a:txBody>
                    <a:bodyPr/>
                    <a:lstStyle/>
                    <a:p>
                      <a:pPr algn="l" rtl="1"/>
                      <a:r>
                        <a:rPr lang="en-US" sz="1200" dirty="0" smtClean="0">
                          <a:solidFill>
                            <a:schemeClr val="tx1"/>
                          </a:solidFill>
                        </a:rPr>
                        <a:t>Max w night</a:t>
                      </a:r>
                      <a:endParaRPr lang="ar-SA" sz="1200" dirty="0">
                        <a:solidFill>
                          <a:schemeClr val="tx1"/>
                        </a:solidFill>
                      </a:endParaRPr>
                    </a:p>
                  </a:txBody>
                  <a:tcPr>
                    <a:solidFill>
                      <a:schemeClr val="accent1"/>
                    </a:solidFill>
                  </a:tcPr>
                </a:tc>
              </a:tr>
              <a:tr h="375272">
                <a:tc>
                  <a:txBody>
                    <a:bodyPr/>
                    <a:lstStyle/>
                    <a:p>
                      <a:pPr algn="l" rtl="1"/>
                      <a:r>
                        <a:rPr lang="en-US" sz="1200" dirty="0" smtClean="0"/>
                        <a:t>0.00304</a:t>
                      </a:r>
                      <a:endParaRPr lang="ar-SA" sz="1200" dirty="0"/>
                    </a:p>
                  </a:txBody>
                  <a:tcPr/>
                </a:tc>
                <a:tc>
                  <a:txBody>
                    <a:bodyPr/>
                    <a:lstStyle/>
                    <a:p>
                      <a:pPr algn="l" rtl="1"/>
                      <a:r>
                        <a:rPr lang="en-US" sz="1200" dirty="0" smtClean="0"/>
                        <a:t>0.010</a:t>
                      </a:r>
                      <a:endParaRPr lang="ar-SA" sz="1200" dirty="0"/>
                    </a:p>
                  </a:txBody>
                  <a:tcPr/>
                </a:tc>
                <a:tc>
                  <a:txBody>
                    <a:bodyPr/>
                    <a:lstStyle/>
                    <a:p>
                      <a:pPr algn="l" rtl="1"/>
                      <a:r>
                        <a:rPr lang="en-US" sz="1200" dirty="0" smtClean="0"/>
                        <a:t>97.54%</a:t>
                      </a:r>
                      <a:endParaRPr lang="ar-SA" sz="1200" dirty="0"/>
                    </a:p>
                  </a:txBody>
                  <a:tcPr/>
                </a:tc>
                <a:tc>
                  <a:txBody>
                    <a:bodyPr/>
                    <a:lstStyle/>
                    <a:p>
                      <a:pPr algn="l" rtl="1"/>
                      <a:r>
                        <a:rPr lang="en-US" sz="1200" dirty="0" smtClean="0"/>
                        <a:t>3.285</a:t>
                      </a:r>
                      <a:endParaRPr lang="ar-SA" sz="1200" dirty="0"/>
                    </a:p>
                  </a:txBody>
                  <a:tcPr/>
                </a:tc>
                <a:tc>
                  <a:txBody>
                    <a:bodyPr/>
                    <a:lstStyle/>
                    <a:p>
                      <a:pPr algn="l" rtl="1"/>
                      <a:r>
                        <a:rPr lang="en-US" sz="1200" dirty="0" smtClean="0"/>
                        <a:t>0.00152</a:t>
                      </a:r>
                      <a:endParaRPr lang="ar-SA" sz="1200" dirty="0"/>
                    </a:p>
                  </a:txBody>
                  <a:tcPr/>
                </a:tc>
                <a:tc>
                  <a:txBody>
                    <a:bodyPr/>
                    <a:lstStyle/>
                    <a:p>
                      <a:pPr algn="l" rtl="1"/>
                      <a:r>
                        <a:rPr lang="en-US" sz="1200" dirty="0" smtClean="0"/>
                        <a:t>0.005</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3.282</a:t>
                      </a:r>
                      <a:endParaRPr lang="ar-SA" sz="1200" dirty="0"/>
                    </a:p>
                  </a:txBody>
                  <a:tcPr/>
                </a:tc>
                <a:tc>
                  <a:txBody>
                    <a:bodyPr/>
                    <a:lstStyle/>
                    <a:p>
                      <a:pPr algn="l" rtl="1"/>
                      <a:r>
                        <a:rPr lang="en-US" sz="1200" dirty="0" smtClean="0">
                          <a:solidFill>
                            <a:schemeClr val="tx1"/>
                          </a:solidFill>
                        </a:rPr>
                        <a:t>Min w day</a:t>
                      </a:r>
                      <a:endParaRPr lang="ar-SA" sz="1200" dirty="0">
                        <a:solidFill>
                          <a:schemeClr val="tx1"/>
                        </a:solidFill>
                      </a:endParaRPr>
                    </a:p>
                  </a:txBody>
                  <a:tcPr>
                    <a:solidFill>
                      <a:schemeClr val="accent1"/>
                    </a:solidFill>
                  </a:tcPr>
                </a:tc>
              </a:tr>
              <a:tr h="375272">
                <a:tc>
                  <a:txBody>
                    <a:bodyPr/>
                    <a:lstStyle/>
                    <a:p>
                      <a:pPr algn="l" rtl="1"/>
                      <a:r>
                        <a:rPr lang="en-US" sz="1200" dirty="0" smtClean="0"/>
                        <a:t>0.00255</a:t>
                      </a:r>
                      <a:endParaRPr lang="ar-SA" sz="1200" dirty="0"/>
                    </a:p>
                  </a:txBody>
                  <a:tcPr/>
                </a:tc>
                <a:tc>
                  <a:txBody>
                    <a:bodyPr/>
                    <a:lstStyle/>
                    <a:p>
                      <a:pPr algn="l" rtl="1"/>
                      <a:r>
                        <a:rPr lang="en-US" sz="1200" dirty="0" smtClean="0"/>
                        <a:t>0.007</a:t>
                      </a:r>
                      <a:endParaRPr lang="ar-SA" sz="1200" dirty="0"/>
                    </a:p>
                  </a:txBody>
                  <a:tcPr/>
                </a:tc>
                <a:tc>
                  <a:txBody>
                    <a:bodyPr/>
                    <a:lstStyle/>
                    <a:p>
                      <a:pPr algn="l" rtl="1"/>
                      <a:r>
                        <a:rPr lang="en-US" sz="1200" dirty="0" smtClean="0"/>
                        <a:t>98.84%</a:t>
                      </a:r>
                      <a:endParaRPr lang="ar-SA" sz="1200" dirty="0"/>
                    </a:p>
                  </a:txBody>
                  <a:tcPr/>
                </a:tc>
                <a:tc>
                  <a:txBody>
                    <a:bodyPr/>
                    <a:lstStyle/>
                    <a:p>
                      <a:pPr algn="l" rtl="1"/>
                      <a:r>
                        <a:rPr lang="en-US" sz="1200" dirty="0" smtClean="0"/>
                        <a:t>2.737</a:t>
                      </a:r>
                      <a:endParaRPr lang="ar-SA" sz="1200" dirty="0"/>
                    </a:p>
                  </a:txBody>
                  <a:tcPr/>
                </a:tc>
                <a:tc>
                  <a:txBody>
                    <a:bodyPr/>
                    <a:lstStyle/>
                    <a:p>
                      <a:pPr algn="l" rtl="1"/>
                      <a:r>
                        <a:rPr lang="en-US" sz="1200" dirty="0" smtClean="0"/>
                        <a:t>0.00152</a:t>
                      </a:r>
                      <a:endParaRPr lang="ar-SA" sz="1200" dirty="0"/>
                    </a:p>
                  </a:txBody>
                  <a:tcPr/>
                </a:tc>
                <a:tc>
                  <a:txBody>
                    <a:bodyPr/>
                    <a:lstStyle/>
                    <a:p>
                      <a:pPr algn="l" rtl="1"/>
                      <a:r>
                        <a:rPr lang="en-US" sz="1200" dirty="0" smtClean="0"/>
                        <a:t>0.005</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3.282</a:t>
                      </a:r>
                      <a:endParaRPr lang="ar-SA" sz="1200" dirty="0"/>
                    </a:p>
                  </a:txBody>
                  <a:tcPr/>
                </a:tc>
                <a:tc>
                  <a:txBody>
                    <a:bodyPr/>
                    <a:lstStyle/>
                    <a:p>
                      <a:pPr algn="l" rtl="1"/>
                      <a:r>
                        <a:rPr lang="en-US" sz="1200" dirty="0" smtClean="0">
                          <a:solidFill>
                            <a:schemeClr val="tx1"/>
                          </a:solidFill>
                        </a:rPr>
                        <a:t>Min  w night </a:t>
                      </a:r>
                      <a:endParaRPr lang="ar-SA" sz="1200" dirty="0">
                        <a:solidFill>
                          <a:schemeClr val="tx1"/>
                        </a:solidFill>
                      </a:endParaRPr>
                    </a:p>
                  </a:txBody>
                  <a:tcPr>
                    <a:solidFill>
                      <a:schemeClr val="accent1"/>
                    </a:solidFill>
                  </a:tcPr>
                </a:tc>
              </a:tr>
              <a:tr h="375272">
                <a:tc>
                  <a:txBody>
                    <a:bodyPr/>
                    <a:lstStyle/>
                    <a:p>
                      <a:pPr algn="l" rtl="1"/>
                      <a:r>
                        <a:rPr lang="en-US" sz="1200" dirty="0" smtClean="0"/>
                        <a:t>0.00219</a:t>
                      </a:r>
                      <a:endParaRPr lang="ar-SA" sz="1200" dirty="0"/>
                    </a:p>
                  </a:txBody>
                  <a:tcPr/>
                </a:tc>
                <a:tc>
                  <a:txBody>
                    <a:bodyPr/>
                    <a:lstStyle/>
                    <a:p>
                      <a:pPr algn="l" rtl="1"/>
                      <a:r>
                        <a:rPr lang="en-US" sz="1200" dirty="0" smtClean="0"/>
                        <a:t>0.006</a:t>
                      </a:r>
                      <a:endParaRPr lang="ar-SA" sz="1200" dirty="0"/>
                    </a:p>
                  </a:txBody>
                  <a:tcPr/>
                </a:tc>
                <a:tc>
                  <a:txBody>
                    <a:bodyPr/>
                    <a:lstStyle/>
                    <a:p>
                      <a:pPr algn="l" rtl="1"/>
                      <a:r>
                        <a:rPr lang="en-US" sz="1200" dirty="0" smtClean="0"/>
                        <a:t>98.93%</a:t>
                      </a:r>
                      <a:endParaRPr lang="ar-SA" sz="1200" dirty="0"/>
                    </a:p>
                  </a:txBody>
                  <a:tcPr/>
                </a:tc>
                <a:tc>
                  <a:txBody>
                    <a:bodyPr/>
                    <a:lstStyle/>
                    <a:p>
                      <a:pPr algn="l" rtl="1"/>
                      <a:r>
                        <a:rPr lang="en-US" sz="1200" dirty="0" smtClean="0"/>
                        <a:t>2.737</a:t>
                      </a:r>
                      <a:endParaRPr lang="ar-SA" sz="1200" dirty="0"/>
                    </a:p>
                  </a:txBody>
                  <a:tcPr/>
                </a:tc>
                <a:tc>
                  <a:txBody>
                    <a:bodyPr/>
                    <a:lstStyle/>
                    <a:p>
                      <a:pPr algn="l" rtl="1"/>
                      <a:r>
                        <a:rPr lang="en-US" sz="1200" dirty="0" smtClean="0"/>
                        <a:t>0.001096</a:t>
                      </a:r>
                      <a:endParaRPr lang="ar-SA" sz="1200" dirty="0"/>
                    </a:p>
                  </a:txBody>
                  <a:tcPr/>
                </a:tc>
                <a:tc>
                  <a:txBody>
                    <a:bodyPr/>
                    <a:lstStyle/>
                    <a:p>
                      <a:pPr algn="l" rtl="1"/>
                      <a:r>
                        <a:rPr lang="en-US" sz="1200" dirty="0" smtClean="0"/>
                        <a:t>0.008</a:t>
                      </a:r>
                      <a:endParaRPr lang="ar-SA" sz="1200" dirty="0"/>
                    </a:p>
                  </a:txBody>
                  <a:tcPr/>
                </a:tc>
                <a:tc>
                  <a:txBody>
                    <a:bodyPr/>
                    <a:lstStyle/>
                    <a:p>
                      <a:pPr algn="l" rtl="1"/>
                      <a:r>
                        <a:rPr lang="en-US" sz="1200" smtClean="0"/>
                        <a:t>85.04%</a:t>
                      </a:r>
                      <a:endParaRPr lang="ar-SA" sz="1200" dirty="0"/>
                    </a:p>
                  </a:txBody>
                  <a:tcPr/>
                </a:tc>
                <a:tc>
                  <a:txBody>
                    <a:bodyPr/>
                    <a:lstStyle/>
                    <a:p>
                      <a:pPr algn="l" rtl="1"/>
                      <a:r>
                        <a:rPr lang="en-US" sz="1200" dirty="0" smtClean="0"/>
                        <a:t>2.735 </a:t>
                      </a:r>
                      <a:endParaRPr lang="ar-SA" sz="1200" dirty="0"/>
                    </a:p>
                  </a:txBody>
                  <a:tcPr/>
                </a:tc>
                <a:tc>
                  <a:txBody>
                    <a:bodyPr/>
                    <a:lstStyle/>
                    <a:p>
                      <a:pPr algn="l" rtl="1"/>
                      <a:r>
                        <a:rPr lang="en-US" sz="1200" dirty="0" smtClean="0">
                          <a:solidFill>
                            <a:schemeClr val="tx1"/>
                          </a:solidFill>
                        </a:rPr>
                        <a:t>Spring </a:t>
                      </a:r>
                      <a:endParaRPr lang="ar-SA" sz="1200" dirty="0">
                        <a:solidFill>
                          <a:schemeClr val="tx1"/>
                        </a:solidFill>
                      </a:endParaRPr>
                    </a:p>
                  </a:txBody>
                  <a:tcPr>
                    <a:solidFill>
                      <a:schemeClr val="accent1"/>
                    </a:solidFill>
                  </a:tcPr>
                </a:tc>
              </a:tr>
            </a:tbl>
          </a:graphicData>
        </a:graphic>
      </p:graphicFrame>
    </p:spTree>
    <p:extLst>
      <p:ext uri="{BB962C8B-B14F-4D97-AF65-F5344CB8AC3E}">
        <p14:creationId xmlns:p14="http://schemas.microsoft.com/office/powerpoint/2010/main" val="25105189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65915" y="705761"/>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Notes </a:t>
            </a:r>
            <a:endParaRPr lang="ar-SA" sz="5000" dirty="0">
              <a:solidFill>
                <a:schemeClr val="bg1"/>
              </a:solidFill>
            </a:endParaRPr>
          </a:p>
        </p:txBody>
      </p:sp>
      <p:sp>
        <p:nvSpPr>
          <p:cNvPr id="8" name="TextBox 7"/>
          <p:cNvSpPr txBox="1"/>
          <p:nvPr/>
        </p:nvSpPr>
        <p:spPr>
          <a:xfrm>
            <a:off x="772732" y="1820160"/>
            <a:ext cx="10818254" cy="1569660"/>
          </a:xfrm>
          <a:prstGeom prst="rect">
            <a:avLst/>
          </a:prstGeom>
          <a:noFill/>
        </p:spPr>
        <p:txBody>
          <a:bodyPr wrap="square" rtlCol="1">
            <a:spAutoFit/>
          </a:bodyPr>
          <a:lstStyle/>
          <a:p>
            <a:r>
              <a:rPr lang="en-US" sz="2400" dirty="0"/>
              <a:t>It is noted that after the development of the solar system, the Power Factor in all cases in the day are reduced  and also reduced losses compared to the situation that was before the system.</a:t>
            </a:r>
          </a:p>
          <a:p>
            <a:endParaRPr lang="ar-SA" sz="2400" dirty="0"/>
          </a:p>
        </p:txBody>
      </p:sp>
    </p:spTree>
    <p:extLst>
      <p:ext uri="{BB962C8B-B14F-4D97-AF65-F5344CB8AC3E}">
        <p14:creationId xmlns:p14="http://schemas.microsoft.com/office/powerpoint/2010/main" val="33364747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Economical Impact Results </a:t>
            </a:r>
            <a:endParaRPr lang="ar-SA" sz="5000" dirty="0">
              <a:solidFill>
                <a:schemeClr val="bg1"/>
              </a:solidFill>
            </a:endParaRPr>
          </a:p>
        </p:txBody>
      </p:sp>
      <p:sp>
        <p:nvSpPr>
          <p:cNvPr id="6" name="TextBox 5"/>
          <p:cNvSpPr txBox="1"/>
          <p:nvPr/>
        </p:nvSpPr>
        <p:spPr>
          <a:xfrm>
            <a:off x="772731" y="1885439"/>
            <a:ext cx="10818254" cy="2308324"/>
          </a:xfrm>
          <a:prstGeom prst="rect">
            <a:avLst/>
          </a:prstGeom>
          <a:noFill/>
        </p:spPr>
        <p:txBody>
          <a:bodyPr wrap="square" rtlCol="1">
            <a:spAutoFit/>
          </a:bodyPr>
          <a:lstStyle/>
          <a:p>
            <a:r>
              <a:rPr lang="en-US" sz="2400" dirty="0"/>
              <a:t>The economic analysis that is used is based on the use of the life cycle cost and the cost annuity (NIS/kWh) as in off-grid system except in grid tie system there is no need for batteries and charge controller in the initial cost. The life cycle cost of grid tie system equal to the initial cost of PV system plus present worth of maintenance and operation minus present worth of salvage value.</a:t>
            </a:r>
          </a:p>
        </p:txBody>
      </p:sp>
    </p:spTree>
    <p:extLst>
      <p:ext uri="{BB962C8B-B14F-4D97-AF65-F5344CB8AC3E}">
        <p14:creationId xmlns:p14="http://schemas.microsoft.com/office/powerpoint/2010/main" val="105598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68740" y="606777"/>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a:solidFill>
                  <a:schemeClr val="bg1"/>
                </a:solidFill>
              </a:rPr>
              <a:t>Economical Impact Results </a:t>
            </a:r>
            <a:endParaRPr lang="ar-SA" sz="4800" dirty="0">
              <a:solidFill>
                <a:schemeClr val="bg1"/>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115403" y="1659946"/>
            <a:ext cx="7394036" cy="5039360"/>
          </a:xfrm>
          <a:prstGeom prst="rect">
            <a:avLst/>
          </a:prstGeom>
        </p:spPr>
      </p:pic>
    </p:spTree>
    <p:extLst>
      <p:ext uri="{BB962C8B-B14F-4D97-AF65-F5344CB8AC3E}">
        <p14:creationId xmlns:p14="http://schemas.microsoft.com/office/powerpoint/2010/main" val="23967744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54130" y="622607"/>
            <a:ext cx="10431888"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a:solidFill>
                  <a:schemeClr val="bg1"/>
                </a:solidFill>
              </a:rPr>
              <a:t>Economical Impact Results </a:t>
            </a:r>
            <a:endParaRPr lang="ar-SA" sz="4800" dirty="0">
              <a:solidFill>
                <a:schemeClr val="bg1"/>
              </a:solidFill>
            </a:endParaRPr>
          </a:p>
        </p:txBody>
      </p:sp>
      <p:sp>
        <p:nvSpPr>
          <p:cNvPr id="6" name="TextBox 5"/>
          <p:cNvSpPr txBox="1"/>
          <p:nvPr/>
        </p:nvSpPr>
        <p:spPr>
          <a:xfrm>
            <a:off x="772731" y="1885439"/>
            <a:ext cx="10818254" cy="3416320"/>
          </a:xfrm>
          <a:prstGeom prst="rect">
            <a:avLst/>
          </a:prstGeom>
          <a:noFill/>
        </p:spPr>
        <p:txBody>
          <a:bodyPr wrap="square" rtlCol="1">
            <a:spAutoFit/>
          </a:bodyPr>
          <a:lstStyle/>
          <a:p>
            <a:r>
              <a:rPr lang="en-US" sz="2400" b="1" dirty="0"/>
              <a:t> Step 1: Fixed Cost=PV array cost + inverter cost</a:t>
            </a:r>
            <a:endParaRPr lang="en-US" sz="2400" dirty="0"/>
          </a:p>
          <a:p>
            <a:r>
              <a:rPr lang="en-US" sz="2400" dirty="0"/>
              <a:t>In this project we use the: </a:t>
            </a:r>
          </a:p>
          <a:p>
            <a:r>
              <a:rPr lang="en-US" sz="2400" dirty="0"/>
              <a:t>1- </a:t>
            </a:r>
            <a:r>
              <a:rPr lang="en-US" sz="2400" dirty="0" err="1"/>
              <a:t>Pv</a:t>
            </a:r>
            <a:r>
              <a:rPr lang="en-US" sz="2400" dirty="0"/>
              <a:t> array cost = we have 1440 module, for 1 module 120 $ </a:t>
            </a:r>
            <a:br>
              <a:rPr lang="en-US" sz="2400" dirty="0"/>
            </a:br>
            <a:r>
              <a:rPr lang="en-US" sz="2400" dirty="0"/>
              <a:t>PV cost = 1440 *120 = 172,800 $</a:t>
            </a:r>
            <a:br>
              <a:rPr lang="en-US" sz="2400" dirty="0"/>
            </a:br>
            <a:endParaRPr lang="en-US" sz="2400" dirty="0"/>
          </a:p>
          <a:p>
            <a:r>
              <a:rPr lang="en-US" sz="2400" dirty="0"/>
              <a:t>2- Inverter cost = we have 8 inverter, for 1 inverter 5362 $</a:t>
            </a:r>
          </a:p>
          <a:p>
            <a:r>
              <a:rPr lang="en-US" sz="2400" dirty="0"/>
              <a:t>Inverter cost = 8 *5362 = 42,896 $</a:t>
            </a:r>
          </a:p>
          <a:p>
            <a:r>
              <a:rPr lang="en-US" sz="2400" b="1" dirty="0"/>
              <a:t>Fixed Cost=</a:t>
            </a:r>
            <a:r>
              <a:rPr lang="en-US" sz="2400" dirty="0"/>
              <a:t> 172,800 + 42, 896 = 215,696 </a:t>
            </a:r>
            <a:r>
              <a:rPr lang="en-US" sz="2400" dirty="0" smtClean="0"/>
              <a:t>$</a:t>
            </a:r>
          </a:p>
          <a:p>
            <a:endParaRPr lang="en-US" sz="2400" dirty="0"/>
          </a:p>
        </p:txBody>
      </p:sp>
    </p:spTree>
    <p:extLst>
      <p:ext uri="{BB962C8B-B14F-4D97-AF65-F5344CB8AC3E}">
        <p14:creationId xmlns:p14="http://schemas.microsoft.com/office/powerpoint/2010/main" val="16355229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05498"/>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a:solidFill>
                  <a:schemeClr val="bg1"/>
                </a:solidFill>
                <a:latin typeface="Century Gothic" pitchFamily="34" charset="0"/>
              </a:rPr>
              <a:t>Outlines </a:t>
            </a:r>
            <a:endParaRPr lang="ar-SA" sz="5000" dirty="0">
              <a:solidFill>
                <a:schemeClr val="bg1"/>
              </a:solidFill>
            </a:endParaRPr>
          </a:p>
        </p:txBody>
      </p:sp>
      <p:sp>
        <p:nvSpPr>
          <p:cNvPr id="17" name="TextBox 16"/>
          <p:cNvSpPr txBox="1"/>
          <p:nvPr/>
        </p:nvSpPr>
        <p:spPr>
          <a:xfrm>
            <a:off x="772732" y="1670169"/>
            <a:ext cx="10200067" cy="2323713"/>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Introduction.</a:t>
            </a:r>
            <a:endParaRPr lang="en-US" sz="2500" dirty="0">
              <a:solidFill>
                <a:schemeClr val="tx1">
                  <a:lumMod val="75000"/>
                  <a:lumOff val="25000"/>
                </a:schemeClr>
              </a:solidFill>
              <a:latin typeface="Century Gothic"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Data about Anabta  network.</a:t>
            </a:r>
            <a:endParaRPr lang="en-US" sz="2500" dirty="0">
              <a:solidFill>
                <a:schemeClr val="tx1">
                  <a:lumMod val="75000"/>
                  <a:lumOff val="25000"/>
                </a:schemeClr>
              </a:solidFill>
              <a:latin typeface="Century Gothic"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Technical impact .</a:t>
            </a:r>
          </a:p>
          <a:p>
            <a:pPr marL="36576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Economical impact .</a:t>
            </a: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Conclusion.</a:t>
            </a:r>
            <a:endParaRPr lang="en-US" sz="2500" dirty="0">
              <a:solidFill>
                <a:schemeClr val="tx1">
                  <a:lumMod val="75000"/>
                  <a:lumOff val="25000"/>
                </a:schemeClr>
              </a:solidFill>
              <a:latin typeface="Century Gothic" pitchFamily="34" charset="0"/>
            </a:endParaRPr>
          </a:p>
        </p:txBody>
      </p:sp>
    </p:spTree>
    <p:extLst>
      <p:ext uri="{BB962C8B-B14F-4D97-AF65-F5344CB8AC3E}">
        <p14:creationId xmlns:p14="http://schemas.microsoft.com/office/powerpoint/2010/main" val="29886816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Economical Impact Result </a:t>
            </a:r>
            <a:endParaRPr lang="ar-SA" sz="5000" dirty="0">
              <a:solidFill>
                <a:schemeClr val="bg1"/>
              </a:solidFill>
            </a:endParaRPr>
          </a:p>
        </p:txBody>
      </p:sp>
      <p:sp>
        <p:nvSpPr>
          <p:cNvPr id="6" name="TextBox 5"/>
          <p:cNvSpPr txBox="1"/>
          <p:nvPr/>
        </p:nvSpPr>
        <p:spPr>
          <a:xfrm>
            <a:off x="772731" y="1885439"/>
            <a:ext cx="10818254" cy="3046988"/>
          </a:xfrm>
          <a:prstGeom prst="rect">
            <a:avLst/>
          </a:prstGeom>
          <a:noFill/>
        </p:spPr>
        <p:txBody>
          <a:bodyPr wrap="square" rtlCol="1">
            <a:spAutoFit/>
          </a:bodyPr>
          <a:lstStyle/>
          <a:p>
            <a:r>
              <a:rPr lang="en-US" sz="2400" b="1" dirty="0"/>
              <a:t>Step 2: The initial cost of Grid tie PV system =fixed cost + installation cost</a:t>
            </a:r>
            <a:endParaRPr lang="en-US" sz="2400" dirty="0"/>
          </a:p>
          <a:p>
            <a:r>
              <a:rPr lang="en-US" sz="2400" dirty="0"/>
              <a:t>Installation cost is approximately 0.1 of the Fixed cost for on grid</a:t>
            </a:r>
          </a:p>
          <a:p>
            <a:r>
              <a:rPr lang="en-US" sz="2400" dirty="0"/>
              <a:t>PV systems.</a:t>
            </a:r>
          </a:p>
          <a:p>
            <a:r>
              <a:rPr lang="en-US" sz="2400" b="1" dirty="0"/>
              <a:t>The initial cost of Grid tie PV system</a:t>
            </a:r>
            <a:r>
              <a:rPr lang="en-US" sz="2400" dirty="0"/>
              <a:t> = 215,696 + ( 0.1 * 215,696 ) = 237265.6 $</a:t>
            </a:r>
          </a:p>
          <a:p>
            <a:r>
              <a:rPr lang="en-US" sz="2400" b="1" dirty="0"/>
              <a:t>Step 3:</a:t>
            </a:r>
            <a:r>
              <a:rPr lang="en-US" sz="2400" dirty="0"/>
              <a:t> </a:t>
            </a:r>
            <a:r>
              <a:rPr lang="en-US" sz="2400" b="1" dirty="0"/>
              <a:t>E is the total yearly kWh produced from the grid tie PV</a:t>
            </a:r>
            <a:endParaRPr lang="en-US" sz="2400" dirty="0"/>
          </a:p>
          <a:p>
            <a:r>
              <a:rPr lang="en-US" sz="2400" dirty="0"/>
              <a:t>E = output power of PV system × PSH </a:t>
            </a:r>
            <a:r>
              <a:rPr lang="en-US" sz="2400" dirty="0" smtClean="0"/>
              <a:t>x365(day</a:t>
            </a:r>
            <a:r>
              <a:rPr lang="en-US" sz="2400" dirty="0"/>
              <a:t>).</a:t>
            </a:r>
          </a:p>
          <a:p>
            <a:r>
              <a:rPr lang="en-US" sz="2400" dirty="0"/>
              <a:t>E= </a:t>
            </a:r>
            <a:r>
              <a:rPr lang="en-US" sz="2400" dirty="0" smtClean="0"/>
              <a:t>500 kw </a:t>
            </a:r>
            <a:r>
              <a:rPr lang="en-US" sz="2400" dirty="0"/>
              <a:t>* 5.5 * 0.175 * 365 = </a:t>
            </a:r>
            <a:r>
              <a:rPr lang="en-US" sz="2400" dirty="0" smtClean="0"/>
              <a:t>1003750 kwh</a:t>
            </a:r>
            <a:endParaRPr lang="en-US" sz="2400" dirty="0"/>
          </a:p>
        </p:txBody>
      </p:sp>
    </p:spTree>
    <p:extLst>
      <p:ext uri="{BB962C8B-B14F-4D97-AF65-F5344CB8AC3E}">
        <p14:creationId xmlns:p14="http://schemas.microsoft.com/office/powerpoint/2010/main" val="41799986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0005" y="472482"/>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Economical </a:t>
            </a:r>
            <a:r>
              <a:rPr lang="en-US" sz="5400" dirty="0" smtClean="0">
                <a:solidFill>
                  <a:schemeClr val="bg1"/>
                </a:solidFill>
              </a:rPr>
              <a:t> Impact Result </a:t>
            </a:r>
            <a:endParaRPr lang="ar-SA" sz="5000" dirty="0">
              <a:solidFill>
                <a:schemeClr val="bg1"/>
              </a:solidFill>
            </a:endParaRPr>
          </a:p>
        </p:txBody>
      </p:sp>
      <p:sp>
        <p:nvSpPr>
          <p:cNvPr id="6" name="TextBox 5"/>
          <p:cNvSpPr txBox="1"/>
          <p:nvPr/>
        </p:nvSpPr>
        <p:spPr>
          <a:xfrm>
            <a:off x="463639" y="2549771"/>
            <a:ext cx="11204620" cy="4154984"/>
          </a:xfrm>
          <a:prstGeom prst="rect">
            <a:avLst/>
          </a:prstGeom>
          <a:noFill/>
        </p:spPr>
        <p:txBody>
          <a:bodyPr wrap="square" rtlCol="1">
            <a:spAutoFit/>
          </a:bodyPr>
          <a:lstStyle/>
          <a:p>
            <a:r>
              <a:rPr lang="en-US" sz="2400" b="1" dirty="0"/>
              <a:t>Step 4 : The life cycle cost of grid tie system</a:t>
            </a:r>
            <a:endParaRPr lang="en-US" sz="2400" dirty="0"/>
          </a:p>
          <a:p>
            <a:r>
              <a:rPr lang="en-US" sz="2400" dirty="0"/>
              <a:t>The life cycle cost of grid tie system= fixed cost + installation cost + Operation and maintenance * (P / A, </a:t>
            </a:r>
            <a:r>
              <a:rPr lang="en-US" sz="2400" dirty="0" err="1"/>
              <a:t>i,n</a:t>
            </a:r>
            <a:r>
              <a:rPr lang="en-US" sz="2400" dirty="0"/>
              <a:t>) – salvage value *(P / F, </a:t>
            </a:r>
            <a:r>
              <a:rPr lang="en-US" sz="2400" dirty="0" err="1"/>
              <a:t>i</a:t>
            </a:r>
            <a:r>
              <a:rPr lang="en-US" sz="2400" dirty="0"/>
              <a:t> ,n).</a:t>
            </a:r>
          </a:p>
          <a:p>
            <a:r>
              <a:rPr lang="en-US" sz="2400" dirty="0"/>
              <a:t>The interest rate is about 10%.</a:t>
            </a:r>
          </a:p>
          <a:p>
            <a:r>
              <a:rPr lang="en-US" sz="2400" dirty="0"/>
              <a:t>The lifecycle of the system components will be considered as 20 years for PV, Inverter.</a:t>
            </a:r>
          </a:p>
          <a:p>
            <a:r>
              <a:rPr lang="en-US" sz="2400" dirty="0"/>
              <a:t>Operation and maintenance = 0.02 *237265.6 = 4745.312 $</a:t>
            </a:r>
          </a:p>
          <a:p>
            <a:r>
              <a:rPr lang="en-US" sz="2400" dirty="0"/>
              <a:t>salvage value = 0.15 * 237265.6 = 35589.84 $</a:t>
            </a:r>
          </a:p>
          <a:p>
            <a:r>
              <a:rPr lang="en-US" sz="2400" dirty="0"/>
              <a:t>(P / A, 10%, 20)= 8.51 </a:t>
            </a:r>
          </a:p>
          <a:p>
            <a:r>
              <a:rPr lang="en-US" sz="2400" dirty="0"/>
              <a:t>(P / F, 10%, 20) = 0.148 </a:t>
            </a:r>
          </a:p>
          <a:p>
            <a:r>
              <a:rPr lang="en-US" sz="2400" dirty="0"/>
              <a:t> LCC= 237265.6 + 4745.312 *8.51 -  35589.84 * 0.148 = 272380.9 $</a:t>
            </a:r>
          </a:p>
        </p:txBody>
      </p:sp>
    </p:spTree>
    <p:extLst>
      <p:ext uri="{BB962C8B-B14F-4D97-AF65-F5344CB8AC3E}">
        <p14:creationId xmlns:p14="http://schemas.microsoft.com/office/powerpoint/2010/main" val="12520570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Economical Impact Result</a:t>
            </a:r>
            <a:endParaRPr lang="ar-SA" sz="5000" dirty="0">
              <a:solidFill>
                <a:schemeClr val="bg1"/>
              </a:solidFill>
            </a:endParaRPr>
          </a:p>
        </p:txBody>
      </p:sp>
      <p:sp>
        <p:nvSpPr>
          <p:cNvPr id="6" name="TextBox 5"/>
          <p:cNvSpPr txBox="1"/>
          <p:nvPr/>
        </p:nvSpPr>
        <p:spPr>
          <a:xfrm>
            <a:off x="231820" y="2549771"/>
            <a:ext cx="11616743" cy="4154984"/>
          </a:xfrm>
          <a:prstGeom prst="rect">
            <a:avLst/>
          </a:prstGeom>
          <a:noFill/>
        </p:spPr>
        <p:txBody>
          <a:bodyPr wrap="square" rtlCol="1">
            <a:spAutoFit/>
          </a:bodyPr>
          <a:lstStyle/>
          <a:p>
            <a:r>
              <a:rPr lang="en-US" sz="2400" b="1" dirty="0"/>
              <a:t>Step </a:t>
            </a:r>
            <a:r>
              <a:rPr lang="en-US" sz="2400" b="1" dirty="0" smtClean="0"/>
              <a:t>5 </a:t>
            </a:r>
            <a:r>
              <a:rPr lang="en-US" sz="2400" b="1" dirty="0"/>
              <a:t>: Annual worth AW</a:t>
            </a:r>
            <a:endParaRPr lang="en-US" sz="2400" dirty="0"/>
          </a:p>
          <a:p>
            <a:r>
              <a:rPr lang="en-US" sz="2400" dirty="0"/>
              <a:t>AW = PW (A / P, </a:t>
            </a:r>
            <a:r>
              <a:rPr lang="en-US" sz="2400" dirty="0" err="1"/>
              <a:t>i</a:t>
            </a:r>
            <a:r>
              <a:rPr lang="en-US" sz="2400" dirty="0"/>
              <a:t> , n)</a:t>
            </a:r>
          </a:p>
          <a:p>
            <a:r>
              <a:rPr lang="en-US" sz="2400" dirty="0"/>
              <a:t>(A / P, 10% , 20)=  0.11 </a:t>
            </a:r>
          </a:p>
          <a:p>
            <a:r>
              <a:rPr lang="en-US" sz="2400" dirty="0"/>
              <a:t>AW= 272380.9* 0.11 = 29961.8$ </a:t>
            </a:r>
          </a:p>
          <a:p>
            <a:r>
              <a:rPr lang="en-US" sz="2400" b="1" dirty="0"/>
              <a:t> </a:t>
            </a:r>
            <a:endParaRPr lang="en-US" sz="2400" dirty="0"/>
          </a:p>
          <a:p>
            <a:r>
              <a:rPr lang="en-US" sz="2400" b="1" dirty="0"/>
              <a:t>Step </a:t>
            </a:r>
            <a:r>
              <a:rPr lang="en-US" sz="2400" b="1" dirty="0" smtClean="0"/>
              <a:t>6 </a:t>
            </a:r>
            <a:r>
              <a:rPr lang="en-US" sz="2400" b="1" dirty="0"/>
              <a:t>: The unit cost of energy</a:t>
            </a:r>
            <a:endParaRPr lang="en-US" sz="2400" dirty="0"/>
          </a:p>
          <a:p>
            <a:r>
              <a:rPr lang="en-US" sz="2400" dirty="0"/>
              <a:t>Unit cost=</a:t>
            </a:r>
            <a:r>
              <a:rPr lang="en-US" sz="2400" i="1" dirty="0"/>
              <a:t> Aw</a:t>
            </a:r>
            <a:r>
              <a:rPr lang="en-US" sz="2400" dirty="0"/>
              <a:t>/ E is the total yearly kWh</a:t>
            </a:r>
          </a:p>
          <a:p>
            <a:r>
              <a:rPr lang="en-US" sz="2400" dirty="0"/>
              <a:t>Unit cost = 29961.89 / </a:t>
            </a:r>
            <a:r>
              <a:rPr lang="en-US" sz="2400" dirty="0" smtClean="0"/>
              <a:t>1003750= 0.1155 $/Kwh </a:t>
            </a:r>
            <a:endParaRPr lang="en-US" sz="2400" dirty="0"/>
          </a:p>
          <a:p>
            <a:r>
              <a:rPr lang="en-US" sz="2400" b="1" dirty="0"/>
              <a:t>Step 7</a:t>
            </a:r>
            <a:r>
              <a:rPr lang="en-US" sz="2400" b="1" dirty="0" smtClean="0"/>
              <a:t> </a:t>
            </a:r>
            <a:r>
              <a:rPr lang="en-US" sz="2400" b="1" dirty="0"/>
              <a:t>: Annual saving money</a:t>
            </a:r>
            <a:endParaRPr lang="en-US" sz="2400" dirty="0"/>
          </a:p>
          <a:p>
            <a:r>
              <a:rPr lang="en-US" sz="2400" dirty="0"/>
              <a:t>Annual saving money = Energy generated from PV system*Cost of energy</a:t>
            </a:r>
          </a:p>
          <a:p>
            <a:r>
              <a:rPr lang="en-US" sz="2400" dirty="0"/>
              <a:t>Annual saving money = </a:t>
            </a:r>
            <a:r>
              <a:rPr lang="en-US" sz="2400" dirty="0" smtClean="0"/>
              <a:t>1003750 </a:t>
            </a:r>
            <a:r>
              <a:rPr lang="en-US" sz="2400" dirty="0"/>
              <a:t>* </a:t>
            </a:r>
            <a:r>
              <a:rPr lang="en-US" sz="2400" dirty="0" smtClean="0"/>
              <a:t>0.32 </a:t>
            </a:r>
            <a:r>
              <a:rPr lang="en-US" sz="2400" dirty="0"/>
              <a:t>= </a:t>
            </a:r>
            <a:r>
              <a:rPr lang="en-US" sz="2400" dirty="0" smtClean="0"/>
              <a:t>321200NIS</a:t>
            </a:r>
            <a:endParaRPr lang="en-US" sz="2400" dirty="0"/>
          </a:p>
        </p:txBody>
      </p:sp>
    </p:spTree>
    <p:extLst>
      <p:ext uri="{BB962C8B-B14F-4D97-AF65-F5344CB8AC3E}">
        <p14:creationId xmlns:p14="http://schemas.microsoft.com/office/powerpoint/2010/main" val="21387813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Economical </a:t>
            </a:r>
            <a:r>
              <a:rPr lang="en-US" sz="5400" dirty="0" smtClean="0">
                <a:solidFill>
                  <a:schemeClr val="bg1"/>
                </a:solidFill>
              </a:rPr>
              <a:t>Impact Result </a:t>
            </a:r>
            <a:endParaRPr lang="ar-SA" sz="5000" dirty="0">
              <a:solidFill>
                <a:schemeClr val="bg1"/>
              </a:solidFill>
            </a:endParaRPr>
          </a:p>
        </p:txBody>
      </p:sp>
      <p:sp>
        <p:nvSpPr>
          <p:cNvPr id="6" name="TextBox 5"/>
          <p:cNvSpPr txBox="1"/>
          <p:nvPr/>
        </p:nvSpPr>
        <p:spPr>
          <a:xfrm>
            <a:off x="231820" y="2549771"/>
            <a:ext cx="11616743" cy="2246769"/>
          </a:xfrm>
          <a:prstGeom prst="rect">
            <a:avLst/>
          </a:prstGeom>
          <a:noFill/>
        </p:spPr>
        <p:txBody>
          <a:bodyPr wrap="square" rtlCol="1">
            <a:spAutoFit/>
          </a:bodyPr>
          <a:lstStyle/>
          <a:p>
            <a:r>
              <a:rPr lang="en-US" sz="2800" b="1" dirty="0"/>
              <a:t>Step 7: simple payback period</a:t>
            </a:r>
            <a:endParaRPr lang="en-US" sz="2800" dirty="0"/>
          </a:p>
          <a:p>
            <a:r>
              <a:rPr lang="en-US" sz="2800" dirty="0"/>
              <a:t>S.P.B.P = investment / </a:t>
            </a:r>
            <a:r>
              <a:rPr lang="en-US" sz="2800" dirty="0" smtClean="0"/>
              <a:t>saving</a:t>
            </a:r>
          </a:p>
          <a:p>
            <a:r>
              <a:rPr lang="en-US" sz="2800" dirty="0" smtClean="0"/>
              <a:t>Investment =</a:t>
            </a:r>
            <a:r>
              <a:rPr lang="en-US" sz="2800" dirty="0"/>
              <a:t> fixed cost + installation cost + Operation and maintenance * (P / A, </a:t>
            </a:r>
            <a:r>
              <a:rPr lang="en-US" sz="2800" dirty="0" err="1"/>
              <a:t>i,n</a:t>
            </a:r>
            <a:r>
              <a:rPr lang="en-US" sz="2800" dirty="0"/>
              <a:t>) </a:t>
            </a:r>
            <a:r>
              <a:rPr lang="en-US" sz="2800" dirty="0" smtClean="0"/>
              <a:t>= 277648.2 $</a:t>
            </a:r>
            <a:endParaRPr lang="en-US" sz="2800" dirty="0"/>
          </a:p>
          <a:p>
            <a:r>
              <a:rPr lang="en-US" sz="2800" dirty="0" smtClean="0"/>
              <a:t>S.P.B.P </a:t>
            </a:r>
            <a:r>
              <a:rPr lang="en-US" sz="2800" dirty="0"/>
              <a:t>= </a:t>
            </a:r>
            <a:r>
              <a:rPr lang="en-US" sz="2400" dirty="0" smtClean="0">
                <a:solidFill>
                  <a:prstClr val="white"/>
                </a:solidFill>
              </a:rPr>
              <a:t>277648.2 </a:t>
            </a:r>
            <a:r>
              <a:rPr lang="en-US" sz="2800" dirty="0" smtClean="0"/>
              <a:t>/(321200/3.6) </a:t>
            </a:r>
            <a:r>
              <a:rPr lang="en-US" sz="2800" dirty="0"/>
              <a:t>= </a:t>
            </a:r>
            <a:r>
              <a:rPr lang="en-US" sz="2800" b="1" dirty="0" smtClean="0">
                <a:solidFill>
                  <a:srgbClr val="FF0000"/>
                </a:solidFill>
              </a:rPr>
              <a:t>3 </a:t>
            </a:r>
            <a:r>
              <a:rPr lang="en-US" sz="2800" b="1" dirty="0" smtClean="0">
                <a:solidFill>
                  <a:srgbClr val="FF0000"/>
                </a:solidFill>
              </a:rPr>
              <a:t>years and 6 months</a:t>
            </a:r>
            <a:endParaRPr lang="en-US" sz="2800" dirty="0">
              <a:solidFill>
                <a:srgbClr val="FF0000"/>
              </a:solidFill>
            </a:endParaRPr>
          </a:p>
        </p:txBody>
      </p:sp>
    </p:spTree>
    <p:extLst>
      <p:ext uri="{BB962C8B-B14F-4D97-AF65-F5344CB8AC3E}">
        <p14:creationId xmlns:p14="http://schemas.microsoft.com/office/powerpoint/2010/main" val="34472987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Conclusion</a:t>
            </a:r>
            <a:endParaRPr lang="ar-SA" sz="5000"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880542355"/>
              </p:ext>
            </p:extLst>
          </p:nvPr>
        </p:nvGraphicFramePr>
        <p:xfrm>
          <a:off x="726598" y="1908907"/>
          <a:ext cx="10630437" cy="4136850"/>
        </p:xfrm>
        <a:graphic>
          <a:graphicData uri="http://schemas.openxmlformats.org/drawingml/2006/table">
            <a:tbl>
              <a:tblPr>
                <a:tableStyleId>{D113A9D2-9D6B-4929-AA2D-F23B5EE8CBE7}</a:tableStyleId>
              </a:tblPr>
              <a:tblGrid>
                <a:gridCol w="10630437"/>
              </a:tblGrid>
              <a:tr h="4136850">
                <a:tc>
                  <a:txBody>
                    <a:bodyPr/>
                    <a:lstStyle/>
                    <a:p>
                      <a:pPr algn="l" rtl="1">
                        <a:lnSpc>
                          <a:spcPct val="115000"/>
                        </a:lnSpc>
                        <a:spcAft>
                          <a:spcPts val="1000"/>
                        </a:spcAft>
                        <a:tabLst>
                          <a:tab pos="4672330" algn="l"/>
                        </a:tabLst>
                      </a:pPr>
                      <a:endParaRPr lang="en-US" sz="1800" kern="1200" dirty="0" smtClean="0">
                        <a:solidFill>
                          <a:schemeClr val="lt1"/>
                        </a:solidFill>
                        <a:effectLst/>
                        <a:latin typeface="+mn-lt"/>
                        <a:ea typeface="+mn-ea"/>
                        <a:cs typeface="+mn-cs"/>
                      </a:endParaRPr>
                    </a:p>
                    <a:p>
                      <a:pPr algn="l" rtl="1">
                        <a:lnSpc>
                          <a:spcPct val="115000"/>
                        </a:lnSpc>
                        <a:spcAft>
                          <a:spcPts val="1000"/>
                        </a:spcAft>
                        <a:tabLst>
                          <a:tab pos="4672330" algn="l"/>
                        </a:tabLst>
                      </a:pPr>
                      <a:r>
                        <a:rPr lang="en-US" sz="1800" kern="1200" dirty="0" smtClean="0">
                          <a:solidFill>
                            <a:schemeClr val="lt1"/>
                          </a:solidFill>
                          <a:effectLst/>
                          <a:latin typeface="+mn-lt"/>
                          <a:ea typeface="+mn-ea"/>
                          <a:cs typeface="+mn-cs"/>
                        </a:rPr>
                        <a:t>In our project we draw the one line diagram for </a:t>
                      </a:r>
                      <a:r>
                        <a:rPr lang="en-US" sz="1800" kern="1200" dirty="0" err="1" smtClean="0">
                          <a:solidFill>
                            <a:schemeClr val="lt1"/>
                          </a:solidFill>
                          <a:effectLst/>
                          <a:latin typeface="+mn-lt"/>
                          <a:ea typeface="+mn-ea"/>
                          <a:cs typeface="+mn-cs"/>
                        </a:rPr>
                        <a:t>Anabta</a:t>
                      </a:r>
                      <a:r>
                        <a:rPr lang="en-US" sz="1800" kern="1200" dirty="0" smtClean="0">
                          <a:solidFill>
                            <a:schemeClr val="lt1"/>
                          </a:solidFill>
                          <a:effectLst/>
                          <a:latin typeface="+mn-lt"/>
                          <a:ea typeface="+mn-ea"/>
                          <a:cs typeface="+mn-cs"/>
                        </a:rPr>
                        <a:t> network  and analysis it by using  ETAP16.0.0  the software program show us problems of these network , like the high losses and the decrease of PF of swing bus which case high penalties  and this is because of problems in cables and lines, or from the old transformers that leads to reduced efficiency, and the over load problem</a:t>
                      </a:r>
                      <a:r>
                        <a:rPr lang="en-US" sz="1800" kern="1200" baseline="0" dirty="0" smtClean="0">
                          <a:solidFill>
                            <a:schemeClr val="lt1"/>
                          </a:solidFill>
                          <a:effectLst/>
                          <a:latin typeface="+mn-lt"/>
                          <a:ea typeface="+mn-ea"/>
                          <a:cs typeface="+mn-cs"/>
                        </a:rPr>
                        <a:t> ,</a:t>
                      </a:r>
                      <a:r>
                        <a:rPr lang="en-US" sz="1800" kern="1200" dirty="0" smtClean="0">
                          <a:solidFill>
                            <a:schemeClr val="lt1"/>
                          </a:solidFill>
                          <a:effectLst/>
                          <a:latin typeface="+mn-lt"/>
                          <a:ea typeface="+mn-ea"/>
                          <a:cs typeface="+mn-cs"/>
                        </a:rPr>
                        <a:t> In this project we studied the technical and economic impact of the solar system on electrical networks using the ETAP program where we took the town of </a:t>
                      </a:r>
                      <a:r>
                        <a:rPr lang="en-US" sz="1800" kern="1200" dirty="0" err="1" smtClean="0">
                          <a:solidFill>
                            <a:schemeClr val="lt1"/>
                          </a:solidFill>
                          <a:effectLst/>
                          <a:latin typeface="+mn-lt"/>
                          <a:ea typeface="+mn-ea"/>
                          <a:cs typeface="+mn-cs"/>
                        </a:rPr>
                        <a:t>Anabta</a:t>
                      </a:r>
                      <a:r>
                        <a:rPr lang="en-US" sz="1800" kern="1200" dirty="0" smtClean="0">
                          <a:solidFill>
                            <a:schemeClr val="lt1"/>
                          </a:solidFill>
                          <a:effectLst/>
                          <a:latin typeface="+mn-lt"/>
                          <a:ea typeface="+mn-ea"/>
                          <a:cs typeface="+mn-cs"/>
                        </a:rPr>
                        <a:t> as a case study</a:t>
                      </a:r>
                      <a:r>
                        <a:rPr lang="en-US" sz="1800" kern="1200" baseline="0" dirty="0" smtClean="0">
                          <a:solidFill>
                            <a:schemeClr val="lt1"/>
                          </a:solidFill>
                          <a:effectLst/>
                          <a:latin typeface="+mn-lt"/>
                          <a:ea typeface="+mn-ea"/>
                          <a:cs typeface="+mn-cs"/>
                        </a:rPr>
                        <a:t> </a:t>
                      </a:r>
                      <a:r>
                        <a:rPr lang="en-US" sz="1800" kern="1200" dirty="0" smtClean="0">
                          <a:solidFill>
                            <a:schemeClr val="lt1"/>
                          </a:solidFill>
                          <a:effectLst/>
                          <a:latin typeface="+mn-lt"/>
                          <a:ea typeface="+mn-ea"/>
                          <a:cs typeface="+mn-cs"/>
                        </a:rPr>
                        <a:t>.</a:t>
                      </a:r>
                      <a:endParaRPr lang="en-US" sz="1800" dirty="0">
                        <a:effectLst/>
                      </a:endParaRPr>
                    </a:p>
                  </a:txBody>
                  <a:tcPr marL="114300" marR="114300" marT="0" marB="0"/>
                </a:tc>
              </a:tr>
            </a:tbl>
          </a:graphicData>
        </a:graphic>
      </p:graphicFrame>
    </p:spTree>
    <p:extLst>
      <p:ext uri="{BB962C8B-B14F-4D97-AF65-F5344CB8AC3E}">
        <p14:creationId xmlns:p14="http://schemas.microsoft.com/office/powerpoint/2010/main" val="27015050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Introduction</a:t>
            </a:r>
            <a:endParaRPr lang="ar-SA" sz="5000" dirty="0">
              <a:solidFill>
                <a:schemeClr val="bg1"/>
              </a:solidFill>
            </a:endParaRPr>
          </a:p>
        </p:txBody>
      </p:sp>
      <p:sp>
        <p:nvSpPr>
          <p:cNvPr id="2" name="TextBox 1"/>
          <p:cNvSpPr txBox="1"/>
          <p:nvPr/>
        </p:nvSpPr>
        <p:spPr>
          <a:xfrm>
            <a:off x="772732" y="2348655"/>
            <a:ext cx="10921285" cy="2015936"/>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r>
              <a:rPr lang="en-US" sz="2500" dirty="0" smtClean="0"/>
              <a:t>Our </a:t>
            </a:r>
            <a:r>
              <a:rPr lang="en-US" sz="2500" dirty="0"/>
              <a:t>project is to make a load flow study and analysis for </a:t>
            </a:r>
            <a:r>
              <a:rPr lang="en-US" sz="2500" dirty="0" smtClean="0"/>
              <a:t>Anabta Electrical </a:t>
            </a:r>
            <a:r>
              <a:rPr lang="en-US" sz="2500" dirty="0"/>
              <a:t>Network using ETAP software to </a:t>
            </a:r>
            <a:r>
              <a:rPr lang="en-US" sz="2500" dirty="0" smtClean="0"/>
              <a:t>explain   </a:t>
            </a:r>
            <a:r>
              <a:rPr lang="en-US" sz="2500" dirty="0"/>
              <a:t>the </a:t>
            </a:r>
            <a:r>
              <a:rPr lang="en-US" sz="2500" dirty="0" smtClean="0"/>
              <a:t>technical and economical impacts  for network after </a:t>
            </a:r>
            <a:r>
              <a:rPr lang="en-US" sz="2500" dirty="0"/>
              <a:t>we put the solar </a:t>
            </a:r>
            <a:r>
              <a:rPr lang="en-US" sz="2500" dirty="0" smtClean="0"/>
              <a:t>system on the network  which </a:t>
            </a:r>
            <a:r>
              <a:rPr lang="en-US" sz="2500" dirty="0"/>
              <a:t>we </a:t>
            </a:r>
            <a:r>
              <a:rPr lang="en-US" sz="2500" dirty="0" smtClean="0"/>
              <a:t>designed it in  </a:t>
            </a:r>
            <a:r>
              <a:rPr lang="en-US" sz="2500" dirty="0"/>
              <a:t>the </a:t>
            </a:r>
            <a:r>
              <a:rPr lang="en-US" sz="2500" dirty="0" smtClean="0"/>
              <a:t>graduation project (1) to solve  shortage of supply problem . </a:t>
            </a:r>
            <a:endParaRPr lang="ar-SA" sz="2500" dirty="0"/>
          </a:p>
        </p:txBody>
      </p:sp>
    </p:spTree>
    <p:extLst>
      <p:ext uri="{BB962C8B-B14F-4D97-AF65-F5344CB8AC3E}">
        <p14:creationId xmlns:p14="http://schemas.microsoft.com/office/powerpoint/2010/main" val="20949627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Data about Anabta networ</a:t>
            </a:r>
            <a:r>
              <a:rPr lang="en-US" sz="5000" dirty="0">
                <a:solidFill>
                  <a:schemeClr val="bg1"/>
                </a:solidFill>
                <a:latin typeface="Century Gothic" pitchFamily="34" charset="0"/>
              </a:rPr>
              <a:t>k</a:t>
            </a:r>
            <a:r>
              <a:rPr lang="en-US" sz="5000" dirty="0" smtClean="0">
                <a:solidFill>
                  <a:schemeClr val="bg1"/>
                </a:solidFill>
                <a:latin typeface="Century Gothic" pitchFamily="34" charset="0"/>
              </a:rPr>
              <a:t> </a:t>
            </a:r>
            <a:endParaRPr lang="ar-SA" sz="5000" dirty="0">
              <a:solidFill>
                <a:schemeClr val="bg1"/>
              </a:solidFill>
            </a:endParaRPr>
          </a:p>
        </p:txBody>
      </p:sp>
      <p:sp>
        <p:nvSpPr>
          <p:cNvPr id="16" name="TextBox 15"/>
          <p:cNvSpPr txBox="1"/>
          <p:nvPr/>
        </p:nvSpPr>
        <p:spPr>
          <a:xfrm>
            <a:off x="577243" y="1971235"/>
            <a:ext cx="10509161" cy="3631763"/>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Anabta </a:t>
            </a:r>
            <a:r>
              <a:rPr lang="en-US" sz="2500" dirty="0">
                <a:solidFill>
                  <a:schemeClr val="tx1">
                    <a:lumMod val="75000"/>
                    <a:lumOff val="25000"/>
                  </a:schemeClr>
                </a:solidFill>
                <a:latin typeface="Century Gothic" pitchFamily="34" charset="0"/>
              </a:rPr>
              <a:t>electrical network is provided </a:t>
            </a:r>
            <a:r>
              <a:rPr lang="en-US" sz="2500" dirty="0" smtClean="0">
                <a:solidFill>
                  <a:schemeClr val="tx1">
                    <a:lumMod val="75000"/>
                    <a:lumOff val="25000"/>
                  </a:schemeClr>
                </a:solidFill>
                <a:latin typeface="Century Gothic" pitchFamily="34" charset="0"/>
              </a:rPr>
              <a:t>by North </a:t>
            </a:r>
            <a:r>
              <a:rPr lang="en-US" sz="2500" dirty="0">
                <a:solidFill>
                  <a:schemeClr val="tx1">
                    <a:lumMod val="75000"/>
                    <a:lumOff val="25000"/>
                  </a:schemeClr>
                </a:solidFill>
                <a:latin typeface="Century Gothic" pitchFamily="34" charset="0"/>
              </a:rPr>
              <a:t>Electricity Distribution Company  </a:t>
            </a:r>
            <a:r>
              <a:rPr lang="en-US" sz="2500" dirty="0" smtClean="0">
                <a:solidFill>
                  <a:schemeClr val="tx1">
                    <a:lumMod val="75000"/>
                    <a:lumOff val="25000"/>
                  </a:schemeClr>
                </a:solidFill>
                <a:latin typeface="Century Gothic" pitchFamily="34" charset="0"/>
              </a:rPr>
              <a:t>(NEDCO ) </a:t>
            </a:r>
            <a:r>
              <a:rPr lang="en-US" sz="2500" dirty="0">
                <a:solidFill>
                  <a:schemeClr val="tx1">
                    <a:lumMod val="75000"/>
                    <a:lumOff val="25000"/>
                  </a:schemeClr>
                </a:solidFill>
                <a:latin typeface="Century Gothic" pitchFamily="34" charset="0"/>
              </a:rPr>
              <a:t>at </a:t>
            </a:r>
            <a:r>
              <a:rPr lang="en-US" sz="2500" dirty="0" smtClean="0">
                <a:solidFill>
                  <a:schemeClr val="tx1">
                    <a:lumMod val="75000"/>
                    <a:lumOff val="25000"/>
                  </a:schemeClr>
                </a:solidFill>
                <a:latin typeface="Century Gothic" pitchFamily="34" charset="0"/>
              </a:rPr>
              <a:t>33 KV.</a:t>
            </a:r>
            <a:endParaRPr lang="en-US" sz="2500" dirty="0">
              <a:solidFill>
                <a:schemeClr val="tx1">
                  <a:lumMod val="75000"/>
                  <a:lumOff val="25000"/>
                </a:schemeClr>
              </a:solidFill>
              <a:latin typeface="Century Gothic"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One Connection points with maximum demand 3.5 MW .</a:t>
            </a: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Overhead cable used ACSR (95</a:t>
            </a:r>
            <a:r>
              <a:rPr lang="en-US" sz="2500" dirty="0" smtClean="0"/>
              <a:t>mm2 &amp;</a:t>
            </a:r>
            <a:r>
              <a:rPr lang="en-US" sz="2500" dirty="0"/>
              <a:t>50 </a:t>
            </a:r>
            <a:r>
              <a:rPr lang="en-US" sz="2500" dirty="0" smtClean="0"/>
              <a:t>mm2)</a:t>
            </a:r>
            <a:endParaRPr lang="en-US" sz="2500" dirty="0">
              <a:latin typeface="Calibri" panose="020F0502020204030204" pitchFamily="34" charset="0"/>
              <a:ea typeface="Times New Roman" panose="02020603050405020304" pitchFamily="18" charset="0"/>
              <a:cs typeface="Arial" panose="020B0604020202020204"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The network has:</a:t>
            </a:r>
          </a:p>
          <a:p>
            <a:pPr marL="109728" lvl="0" defTabSz="914400">
              <a:spcBef>
                <a:spcPct val="20000"/>
              </a:spcBef>
              <a:defRPr/>
            </a:pPr>
            <a:r>
              <a:rPr lang="en-US" sz="2500" dirty="0" smtClean="0">
                <a:solidFill>
                  <a:schemeClr val="tx1">
                    <a:lumMod val="75000"/>
                    <a:lumOff val="25000"/>
                  </a:schemeClr>
                </a:solidFill>
                <a:latin typeface="Century Gothic" pitchFamily="34" charset="0"/>
              </a:rPr>
              <a:t>    - 53 BUS</a:t>
            </a:r>
          </a:p>
          <a:p>
            <a:pPr marL="109728" lvl="0" defTabSz="914400">
              <a:spcBef>
                <a:spcPct val="20000"/>
              </a:spcBef>
              <a:defRPr/>
            </a:pPr>
            <a:r>
              <a:rPr lang="en-US" sz="2500" dirty="0">
                <a:solidFill>
                  <a:schemeClr val="tx1">
                    <a:lumMod val="75000"/>
                    <a:lumOff val="25000"/>
                  </a:schemeClr>
                </a:solidFill>
                <a:latin typeface="Century Gothic" pitchFamily="34" charset="0"/>
              </a:rPr>
              <a:t> </a:t>
            </a:r>
            <a:r>
              <a:rPr lang="en-US" sz="2500" dirty="0" smtClean="0">
                <a:solidFill>
                  <a:schemeClr val="tx1">
                    <a:lumMod val="75000"/>
                    <a:lumOff val="25000"/>
                  </a:schemeClr>
                </a:solidFill>
                <a:latin typeface="Century Gothic" pitchFamily="34" charset="0"/>
              </a:rPr>
              <a:t>   - 18 </a:t>
            </a:r>
            <a:r>
              <a:rPr lang="en-US" sz="2500" dirty="0"/>
              <a:t>Distribution transformer</a:t>
            </a:r>
            <a:r>
              <a:rPr lang="en-US" sz="2500" dirty="0" smtClean="0">
                <a:solidFill>
                  <a:schemeClr val="tx1">
                    <a:lumMod val="75000"/>
                    <a:lumOff val="25000"/>
                  </a:schemeClr>
                </a:solidFill>
                <a:latin typeface="Century Gothic" pitchFamily="34" charset="0"/>
              </a:rPr>
              <a:t>    </a:t>
            </a:r>
          </a:p>
          <a:p>
            <a:pPr marL="109728" lvl="0" defTabSz="914400">
              <a:spcBef>
                <a:spcPct val="20000"/>
              </a:spcBef>
              <a:defRPr/>
            </a:pPr>
            <a:r>
              <a:rPr lang="en-US" sz="2500" dirty="0">
                <a:solidFill>
                  <a:schemeClr val="tx1">
                    <a:lumMod val="75000"/>
                    <a:lumOff val="25000"/>
                  </a:schemeClr>
                </a:solidFill>
                <a:latin typeface="Century Gothic" pitchFamily="34" charset="0"/>
              </a:rPr>
              <a:t> </a:t>
            </a:r>
            <a:r>
              <a:rPr lang="en-US" sz="2500" dirty="0" smtClean="0">
                <a:solidFill>
                  <a:schemeClr val="tx1">
                    <a:lumMod val="75000"/>
                    <a:lumOff val="25000"/>
                  </a:schemeClr>
                </a:solidFill>
                <a:latin typeface="Century Gothic" pitchFamily="34" charset="0"/>
              </a:rPr>
              <a:t>   - 18 </a:t>
            </a:r>
            <a:r>
              <a:rPr lang="en-US" sz="2500" dirty="0"/>
              <a:t>loads (residential, industrial, commercial</a:t>
            </a:r>
            <a:r>
              <a:rPr lang="en-US" sz="2500" dirty="0" smtClean="0"/>
              <a:t>).</a:t>
            </a:r>
          </a:p>
        </p:txBody>
      </p:sp>
    </p:spTree>
    <p:extLst>
      <p:ext uri="{BB962C8B-B14F-4D97-AF65-F5344CB8AC3E}">
        <p14:creationId xmlns:p14="http://schemas.microsoft.com/office/powerpoint/2010/main" val="34059762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Technical Impact Results</a:t>
            </a:r>
            <a:endParaRPr lang="ar-SA" sz="5000" dirty="0">
              <a:solidFill>
                <a:schemeClr val="bg1"/>
              </a:solidFill>
            </a:endParaRPr>
          </a:p>
        </p:txBody>
      </p:sp>
      <p:sp>
        <p:nvSpPr>
          <p:cNvPr id="6" name="TextBox 5"/>
          <p:cNvSpPr txBox="1"/>
          <p:nvPr/>
        </p:nvSpPr>
        <p:spPr>
          <a:xfrm>
            <a:off x="772732" y="1952261"/>
            <a:ext cx="6387922"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a:t>Original network </a:t>
            </a:r>
            <a:r>
              <a:rPr lang="en-US" sz="2800" b="1" dirty="0" smtClean="0"/>
              <a:t> ( study 1) </a:t>
            </a:r>
          </a:p>
        </p:txBody>
      </p:sp>
      <p:sp>
        <p:nvSpPr>
          <p:cNvPr id="8" name="TextBox 7"/>
          <p:cNvSpPr txBox="1"/>
          <p:nvPr/>
        </p:nvSpPr>
        <p:spPr>
          <a:xfrm>
            <a:off x="772732" y="2640169"/>
            <a:ext cx="10006885" cy="1585049"/>
          </a:xfrm>
          <a:prstGeom prst="rect">
            <a:avLst/>
          </a:prstGeom>
          <a:noFill/>
        </p:spPr>
        <p:txBody>
          <a:bodyPr wrap="square" rtlCol="1">
            <a:spAutoFit/>
          </a:bodyPr>
          <a:lstStyle/>
          <a:p>
            <a:r>
              <a:rPr lang="en-US" sz="2400" dirty="0"/>
              <a:t>In </a:t>
            </a:r>
            <a:r>
              <a:rPr lang="en-US" sz="2400" dirty="0" smtClean="0"/>
              <a:t>these part </a:t>
            </a:r>
            <a:r>
              <a:rPr lang="en-US" sz="2400" dirty="0"/>
              <a:t>of project we will make a load flow analysis for </a:t>
            </a:r>
            <a:r>
              <a:rPr lang="en-US" sz="2400" dirty="0" smtClean="0"/>
              <a:t>the </a:t>
            </a:r>
            <a:r>
              <a:rPr lang="en-US" sz="2400" dirty="0"/>
              <a:t>network in the </a:t>
            </a:r>
            <a:r>
              <a:rPr lang="en-US" sz="2400" dirty="0" smtClean="0"/>
              <a:t>reality. We </a:t>
            </a:r>
            <a:r>
              <a:rPr lang="en-US" sz="2400" dirty="0"/>
              <a:t>consider the </a:t>
            </a:r>
            <a:r>
              <a:rPr lang="en-US" sz="2400" dirty="0" smtClean="0"/>
              <a:t>electrical supplie </a:t>
            </a:r>
            <a:r>
              <a:rPr lang="en-US" sz="2400" dirty="0"/>
              <a:t>as </a:t>
            </a:r>
            <a:r>
              <a:rPr lang="en-US" sz="2400" b="1" dirty="0"/>
              <a:t>swing </a:t>
            </a:r>
            <a:r>
              <a:rPr lang="en-US" sz="2400" b="1" dirty="0" smtClean="0"/>
              <a:t>generator.</a:t>
            </a:r>
          </a:p>
          <a:p>
            <a:endParaRPr lang="ar-SA" sz="2500" dirty="0"/>
          </a:p>
        </p:txBody>
      </p:sp>
    </p:spTree>
    <p:extLst>
      <p:ext uri="{BB962C8B-B14F-4D97-AF65-F5344CB8AC3E}">
        <p14:creationId xmlns:p14="http://schemas.microsoft.com/office/powerpoint/2010/main" val="39365379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Technical Impact Results</a:t>
            </a:r>
            <a:endParaRPr lang="ar-SA" sz="5000" dirty="0">
              <a:solidFill>
                <a:schemeClr val="bg1"/>
              </a:solidFill>
            </a:endParaRPr>
          </a:p>
        </p:txBody>
      </p:sp>
      <p:sp>
        <p:nvSpPr>
          <p:cNvPr id="6" name="TextBox 5"/>
          <p:cNvSpPr txBox="1"/>
          <p:nvPr/>
        </p:nvSpPr>
        <p:spPr>
          <a:xfrm>
            <a:off x="772732" y="1952261"/>
            <a:ext cx="6387922"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a:t>Original </a:t>
            </a:r>
            <a:r>
              <a:rPr lang="en-US" sz="2800" b="1" dirty="0" smtClean="0"/>
              <a:t>network (study 1 )</a:t>
            </a: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2888695" y="2475481"/>
            <a:ext cx="7115114" cy="4102740"/>
          </a:xfrm>
          <a:prstGeom prst="rect">
            <a:avLst/>
          </a:prstGeom>
        </p:spPr>
      </p:pic>
    </p:spTree>
    <p:extLst>
      <p:ext uri="{BB962C8B-B14F-4D97-AF65-F5344CB8AC3E}">
        <p14:creationId xmlns:p14="http://schemas.microsoft.com/office/powerpoint/2010/main" val="37607827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Technical Impact Results</a:t>
            </a:r>
            <a:endParaRPr lang="ar-SA" sz="5000" dirty="0">
              <a:solidFill>
                <a:schemeClr val="bg1"/>
              </a:solidFill>
            </a:endParaRPr>
          </a:p>
        </p:txBody>
      </p:sp>
      <p:sp>
        <p:nvSpPr>
          <p:cNvPr id="6" name="TextBox 5"/>
          <p:cNvSpPr txBox="1"/>
          <p:nvPr/>
        </p:nvSpPr>
        <p:spPr>
          <a:xfrm>
            <a:off x="772732" y="1952261"/>
            <a:ext cx="6387922"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smtClean="0"/>
              <a:t>The </a:t>
            </a:r>
            <a:r>
              <a:rPr lang="en-US" sz="2800" b="1" dirty="0"/>
              <a:t>network </a:t>
            </a:r>
            <a:r>
              <a:rPr lang="en-US" sz="2800" b="1" dirty="0" smtClean="0"/>
              <a:t>after putting </a:t>
            </a:r>
            <a:r>
              <a:rPr lang="en-US" sz="2800" b="1" dirty="0" err="1" smtClean="0"/>
              <a:t>capasitors</a:t>
            </a:r>
            <a:r>
              <a:rPr lang="en-US" sz="2800" b="1" dirty="0" smtClean="0"/>
              <a:t> (study 2)  </a:t>
            </a:r>
          </a:p>
        </p:txBody>
      </p:sp>
      <p:sp>
        <p:nvSpPr>
          <p:cNvPr id="8" name="TextBox 7"/>
          <p:cNvSpPr txBox="1"/>
          <p:nvPr/>
        </p:nvSpPr>
        <p:spPr>
          <a:xfrm>
            <a:off x="772732" y="2640169"/>
            <a:ext cx="10006885" cy="1569660"/>
          </a:xfrm>
          <a:prstGeom prst="rect">
            <a:avLst/>
          </a:prstGeom>
          <a:noFill/>
        </p:spPr>
        <p:txBody>
          <a:bodyPr wrap="square" rtlCol="1">
            <a:spAutoFit/>
          </a:bodyPr>
          <a:lstStyle/>
          <a:p>
            <a:endParaRPr lang="en-US" sz="2400" dirty="0" smtClean="0"/>
          </a:p>
          <a:p>
            <a:r>
              <a:rPr lang="en-US" sz="2400" dirty="0" smtClean="0"/>
              <a:t>In </a:t>
            </a:r>
            <a:r>
              <a:rPr lang="en-US" sz="2400" dirty="0"/>
              <a:t>these part of project we will make a load flow analysis after </a:t>
            </a:r>
            <a:r>
              <a:rPr lang="en-US" sz="2400" dirty="0" smtClean="0"/>
              <a:t>putting capasitors on  </a:t>
            </a:r>
            <a:r>
              <a:rPr lang="en-US" sz="2400" dirty="0"/>
              <a:t>the </a:t>
            </a:r>
            <a:r>
              <a:rPr lang="en-US" sz="2400" dirty="0" smtClean="0"/>
              <a:t>network,</a:t>
            </a:r>
            <a:r>
              <a:rPr lang="en-US" sz="2400" dirty="0"/>
              <a:t> </a:t>
            </a:r>
            <a:r>
              <a:rPr lang="en-US" sz="2400" dirty="0" smtClean="0"/>
              <a:t>the value of the capasitors 300 kvar , 500kvar and 500kvar . </a:t>
            </a:r>
          </a:p>
        </p:txBody>
      </p:sp>
    </p:spTree>
    <p:extLst>
      <p:ext uri="{BB962C8B-B14F-4D97-AF65-F5344CB8AC3E}">
        <p14:creationId xmlns:p14="http://schemas.microsoft.com/office/powerpoint/2010/main" val="16712665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Load flow analysis and Results</a:t>
            </a:r>
            <a:endParaRPr lang="ar-SA" sz="5000" dirty="0">
              <a:solidFill>
                <a:schemeClr val="bg1"/>
              </a:solidFill>
            </a:endParaRPr>
          </a:p>
        </p:txBody>
      </p:sp>
      <p:sp>
        <p:nvSpPr>
          <p:cNvPr id="6" name="TextBox 5"/>
          <p:cNvSpPr txBox="1"/>
          <p:nvPr/>
        </p:nvSpPr>
        <p:spPr>
          <a:xfrm>
            <a:off x="772732" y="1952261"/>
            <a:ext cx="6387922"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smtClean="0"/>
              <a:t>The network after putting </a:t>
            </a:r>
            <a:r>
              <a:rPr lang="en-US" sz="2800" b="1" dirty="0" err="1" smtClean="0"/>
              <a:t>capasitors</a:t>
            </a:r>
            <a:r>
              <a:rPr lang="en-US" sz="2800" b="1" dirty="0" smtClean="0"/>
              <a:t> (study 2) </a:t>
            </a: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132765" y="2906368"/>
            <a:ext cx="9799091" cy="3784986"/>
          </a:xfrm>
          <a:prstGeom prst="rect">
            <a:avLst/>
          </a:prstGeom>
        </p:spPr>
      </p:pic>
    </p:spTree>
    <p:extLst>
      <p:ext uri="{BB962C8B-B14F-4D97-AF65-F5344CB8AC3E}">
        <p14:creationId xmlns:p14="http://schemas.microsoft.com/office/powerpoint/2010/main" val="26722373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4242" y="718142"/>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Technical impact Results</a:t>
            </a:r>
            <a:endParaRPr lang="ar-SA" sz="5000" dirty="0">
              <a:solidFill>
                <a:schemeClr val="bg1"/>
              </a:solidFill>
            </a:endParaRPr>
          </a:p>
        </p:txBody>
      </p:sp>
      <p:sp>
        <p:nvSpPr>
          <p:cNvPr id="6" name="TextBox 5"/>
          <p:cNvSpPr txBox="1"/>
          <p:nvPr/>
        </p:nvSpPr>
        <p:spPr>
          <a:xfrm>
            <a:off x="772732" y="1952261"/>
            <a:ext cx="3915178"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a:t>
            </a:r>
          </a:p>
        </p:txBody>
      </p:sp>
      <p:graphicFrame>
        <p:nvGraphicFramePr>
          <p:cNvPr id="2" name="Table 1"/>
          <p:cNvGraphicFramePr>
            <a:graphicFrameLocks noGrp="1"/>
          </p:cNvGraphicFramePr>
          <p:nvPr>
            <p:extLst>
              <p:ext uri="{D42A27DB-BD31-4B8C-83A1-F6EECF244321}">
                <p14:modId xmlns:p14="http://schemas.microsoft.com/office/powerpoint/2010/main" val="1684128024"/>
              </p:ext>
            </p:extLst>
          </p:nvPr>
        </p:nvGraphicFramePr>
        <p:xfrm>
          <a:off x="772732" y="2581368"/>
          <a:ext cx="8559885" cy="4272708"/>
        </p:xfrm>
        <a:graphic>
          <a:graphicData uri="http://schemas.openxmlformats.org/drawingml/2006/table">
            <a:tbl>
              <a:tblPr firstRow="1" firstCol="1" bandRow="1">
                <a:tableStyleId>{5C22544A-7EE6-4342-B048-85BDC9FD1C3A}</a:tableStyleId>
              </a:tblPr>
              <a:tblGrid>
                <a:gridCol w="1498404"/>
                <a:gridCol w="2401901"/>
                <a:gridCol w="2103916"/>
                <a:gridCol w="2555664"/>
              </a:tblGrid>
              <a:tr h="714256">
                <a:tc>
                  <a:txBody>
                    <a:bodyPr/>
                    <a:lstStyle/>
                    <a:p>
                      <a:pPr algn="ctr" rtl="0">
                        <a:lnSpc>
                          <a:spcPct val="115000"/>
                        </a:lnSpc>
                        <a:spcAft>
                          <a:spcPts val="0"/>
                        </a:spcAft>
                      </a:pPr>
                      <a:r>
                        <a:rPr lang="en-US" sz="1200" dirty="0">
                          <a:effectLst/>
                        </a:rPr>
                        <a:t>Bus number</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200">
                          <a:effectLst/>
                        </a:rPr>
                        <a:t>Nominal voltage(KV)</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200" dirty="0">
                          <a:effectLst/>
                        </a:rPr>
                        <a:t>Actual voltage</a:t>
                      </a:r>
                    </a:p>
                    <a:p>
                      <a:pPr algn="ctr" rtl="0">
                        <a:lnSpc>
                          <a:spcPct val="115000"/>
                        </a:lnSpc>
                        <a:spcAft>
                          <a:spcPts val="0"/>
                        </a:spcAft>
                      </a:pPr>
                      <a:r>
                        <a:rPr lang="en-US" sz="1200" dirty="0" err="1" smtClean="0">
                          <a:effectLst/>
                        </a:rPr>
                        <a:t>Orginal</a:t>
                      </a:r>
                      <a:r>
                        <a:rPr lang="en-US" sz="1200" dirty="0" smtClean="0">
                          <a:effectLst/>
                        </a:rPr>
                        <a:t> networks</a:t>
                      </a:r>
                      <a:r>
                        <a:rPr lang="en-US" sz="1200" baseline="0" dirty="0" smtClean="0">
                          <a:effectLst/>
                        </a:rPr>
                        <a:t> </a:t>
                      </a:r>
                      <a:r>
                        <a:rPr lang="en-US" sz="1200" dirty="0" smtClean="0">
                          <a:effectLst/>
                        </a:rPr>
                        <a:t>(KV</a:t>
                      </a:r>
                      <a:r>
                        <a:rPr lang="en-US" sz="1200" dirty="0">
                          <a:effectLst/>
                        </a:rPr>
                        <a:t>)</a:t>
                      </a:r>
                    </a:p>
                    <a:p>
                      <a:pPr algn="ctr" rtl="0">
                        <a:lnSpc>
                          <a:spcPct val="115000"/>
                        </a:lnSpc>
                        <a:spcAft>
                          <a:spcPts val="0"/>
                        </a:spcAft>
                      </a:pPr>
                      <a:r>
                        <a:rPr lang="en-US" sz="1200" dirty="0">
                          <a:effectLst/>
                        </a:rPr>
                        <a:t>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200" dirty="0">
                          <a:effectLst/>
                        </a:rPr>
                        <a:t>( Actual voltage</a:t>
                      </a:r>
                    </a:p>
                    <a:p>
                      <a:pPr algn="ctr" rtl="0">
                        <a:lnSpc>
                          <a:spcPct val="115000"/>
                        </a:lnSpc>
                        <a:spcAft>
                          <a:spcPts val="0"/>
                        </a:spcAft>
                      </a:pPr>
                      <a:r>
                        <a:rPr lang="en-US" sz="1200" dirty="0">
                          <a:effectLst/>
                        </a:rPr>
                        <a:t>After </a:t>
                      </a:r>
                      <a:r>
                        <a:rPr lang="en-US" sz="1200" dirty="0" smtClean="0">
                          <a:effectLst/>
                        </a:rPr>
                        <a:t>putting capasitors (KV</a:t>
                      </a:r>
                      <a:r>
                        <a:rPr lang="en-US" sz="1200" dirty="0">
                          <a:effectLst/>
                        </a:rPr>
                        <a:t>)</a:t>
                      </a:r>
                    </a:p>
                    <a:p>
                      <a:pPr algn="ctr" rtl="0">
                        <a:lnSpc>
                          <a:spcPct val="115000"/>
                        </a:lnSpc>
                        <a:spcAft>
                          <a:spcPts val="0"/>
                        </a:spcAft>
                      </a:pPr>
                      <a:r>
                        <a:rPr lang="en-US" sz="1200" dirty="0">
                          <a:effectLst/>
                        </a:rPr>
                        <a:t>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37</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38</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0.390</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40</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0.391</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0.396</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smtClean="0">
                          <a:effectLst/>
                        </a:rPr>
                        <a:t>Bus 41</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0.395</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42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0.397</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89472">
                <a:tc>
                  <a:txBody>
                    <a:bodyPr/>
                    <a:lstStyle/>
                    <a:p>
                      <a:pPr algn="ctr" rtl="0">
                        <a:lnSpc>
                          <a:spcPct val="115000"/>
                        </a:lnSpc>
                        <a:spcAft>
                          <a:spcPts val="0"/>
                        </a:spcAft>
                      </a:pPr>
                      <a:r>
                        <a:rPr lang="en-US" sz="1500" dirty="0" smtClean="0">
                          <a:effectLst/>
                        </a:rPr>
                        <a:t>Bus 43</a:t>
                      </a: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0.390</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0.382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39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a:effectLst/>
                        </a:rPr>
                        <a:t>0.4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0.391</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0.397</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19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20</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32.983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32.983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44094">
                <a:tc>
                  <a:txBody>
                    <a:bodyPr/>
                    <a:lstStyle/>
                    <a:p>
                      <a:pPr algn="ctr" rtl="0">
                        <a:lnSpc>
                          <a:spcPct val="115000"/>
                        </a:lnSpc>
                        <a:spcAft>
                          <a:spcPts val="0"/>
                        </a:spcAft>
                      </a:pPr>
                      <a:r>
                        <a:rPr lang="en-US" sz="1500" dirty="0">
                          <a:effectLst/>
                        </a:rPr>
                        <a:t>Bus </a:t>
                      </a:r>
                      <a:r>
                        <a:rPr lang="en-US" sz="1500" dirty="0" smtClean="0">
                          <a:effectLst/>
                        </a:rPr>
                        <a:t>22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32.934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32.934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a:effectLst/>
                        </a:rPr>
                        <a:t>Bus </a:t>
                      </a:r>
                      <a:r>
                        <a:rPr lang="en-US" sz="1500" dirty="0" smtClean="0">
                          <a:effectLst/>
                        </a:rPr>
                        <a:t>23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latin typeface="+mn-lt"/>
                          <a:ea typeface="+mn-ea"/>
                          <a:cs typeface="+mn-cs"/>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32.953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32.953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95986">
                <a:tc>
                  <a:txBody>
                    <a:bodyPr/>
                    <a:lstStyle/>
                    <a:p>
                      <a:pPr algn="ctr" rtl="0">
                        <a:lnSpc>
                          <a:spcPct val="115000"/>
                        </a:lnSpc>
                        <a:spcAft>
                          <a:spcPts val="0"/>
                        </a:spcAft>
                      </a:pPr>
                      <a:r>
                        <a:rPr lang="en-US" sz="1500" dirty="0" smtClean="0">
                          <a:effectLst/>
                        </a:rPr>
                        <a:t>Bus</a:t>
                      </a:r>
                      <a:r>
                        <a:rPr lang="en-US" sz="1500" baseline="0" dirty="0" smtClean="0">
                          <a:effectLst/>
                        </a:rPr>
                        <a:t> 24</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32.932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32.932</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61989">
                <a:tc>
                  <a:txBody>
                    <a:bodyPr/>
                    <a:lstStyle/>
                    <a:p>
                      <a:pPr algn="ctr" rtl="0">
                        <a:lnSpc>
                          <a:spcPct val="115000"/>
                        </a:lnSpc>
                        <a:spcAft>
                          <a:spcPts val="0"/>
                        </a:spcAft>
                      </a:pPr>
                      <a:r>
                        <a:rPr lang="en-US" sz="1500" dirty="0" smtClean="0">
                          <a:effectLst/>
                        </a:rPr>
                        <a:t>Bus</a:t>
                      </a:r>
                      <a:r>
                        <a:rPr lang="en-US" sz="1500" baseline="0" dirty="0" smtClean="0">
                          <a:effectLst/>
                        </a:rPr>
                        <a:t> 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33</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500" dirty="0" smtClean="0">
                          <a:effectLst/>
                        </a:rPr>
                        <a:t>32.9</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1230757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Vapor Trail</Template>
  <TotalTime>1162</TotalTime>
  <Words>1312</Words>
  <Application>Microsoft Office PowerPoint</Application>
  <PresentationFormat>Widescreen</PresentationFormat>
  <Paragraphs>337</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Century Gothic</vt:lpstr>
      <vt:lpstr>Times New Roman</vt:lpstr>
      <vt:lpstr>Vapor Trail</vt:lpstr>
      <vt:lpstr>  An- Najah National University Faculty of Engineering Electrical Engineering Department Graduating project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Najah National University Faculty of Engineering Electrical Engineering Department</dc:title>
  <dc:creator>hp</dc:creator>
  <cp:lastModifiedBy>Majd F.Salameh</cp:lastModifiedBy>
  <cp:revision>117</cp:revision>
  <dcterms:created xsi:type="dcterms:W3CDTF">2017-05-01T12:04:38Z</dcterms:created>
  <dcterms:modified xsi:type="dcterms:W3CDTF">2018-12-23T23:05:19Z</dcterms:modified>
</cp:coreProperties>
</file>