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5" r:id="rId2"/>
    <p:sldId id="673" r:id="rId3"/>
    <p:sldId id="674" r:id="rId4"/>
    <p:sldId id="276" r:id="rId5"/>
    <p:sldId id="593" r:id="rId6"/>
    <p:sldId id="260" r:id="rId7"/>
    <p:sldId id="427" r:id="rId8"/>
    <p:sldId id="446" r:id="rId9"/>
    <p:sldId id="316" r:id="rId10"/>
    <p:sldId id="320" r:id="rId11"/>
    <p:sldId id="322" r:id="rId12"/>
    <p:sldId id="424" r:id="rId13"/>
    <p:sldId id="426" r:id="rId14"/>
    <p:sldId id="428" r:id="rId15"/>
    <p:sldId id="610" r:id="rId16"/>
    <p:sldId id="409" r:id="rId17"/>
    <p:sldId id="410" r:id="rId18"/>
    <p:sldId id="411" r:id="rId19"/>
    <p:sldId id="430" r:id="rId20"/>
    <p:sldId id="429" r:id="rId21"/>
    <p:sldId id="611" r:id="rId22"/>
    <p:sldId id="437" r:id="rId23"/>
    <p:sldId id="440" r:id="rId24"/>
    <p:sldId id="439" r:id="rId25"/>
    <p:sldId id="441" r:id="rId26"/>
    <p:sldId id="442" r:id="rId27"/>
    <p:sldId id="413" r:id="rId28"/>
    <p:sldId id="414" r:id="rId29"/>
    <p:sldId id="415" r:id="rId30"/>
    <p:sldId id="416" r:id="rId31"/>
    <p:sldId id="612" r:id="rId32"/>
    <p:sldId id="323" r:id="rId33"/>
    <p:sldId id="324" r:id="rId34"/>
    <p:sldId id="514" r:id="rId35"/>
    <p:sldId id="335" r:id="rId36"/>
    <p:sldId id="506" r:id="rId37"/>
    <p:sldId id="479" r:id="rId38"/>
    <p:sldId id="518" r:id="rId39"/>
    <p:sldId id="613" r:id="rId40"/>
    <p:sldId id="521" r:id="rId41"/>
    <p:sldId id="522" r:id="rId42"/>
    <p:sldId id="534" r:id="rId43"/>
    <p:sldId id="535" r:id="rId44"/>
    <p:sldId id="615" r:id="rId45"/>
    <p:sldId id="616" r:id="rId46"/>
    <p:sldId id="523" r:id="rId47"/>
    <p:sldId id="531" r:id="rId48"/>
    <p:sldId id="532" r:id="rId49"/>
    <p:sldId id="533" r:id="rId50"/>
    <p:sldId id="524" r:id="rId51"/>
    <p:sldId id="465" r:id="rId52"/>
    <p:sldId id="588" r:id="rId53"/>
    <p:sldId id="608" r:id="rId54"/>
    <p:sldId id="589" r:id="rId55"/>
    <p:sldId id="609" r:id="rId56"/>
    <p:sldId id="466" r:id="rId57"/>
    <p:sldId id="618" r:id="rId58"/>
    <p:sldId id="420" r:id="rId59"/>
    <p:sldId id="520" r:id="rId60"/>
    <p:sldId id="421" r:id="rId61"/>
    <p:sldId id="570" r:id="rId62"/>
    <p:sldId id="540" r:id="rId63"/>
    <p:sldId id="462" r:id="rId64"/>
    <p:sldId id="572" r:id="rId65"/>
    <p:sldId id="573" r:id="rId66"/>
    <p:sldId id="513" r:id="rId67"/>
    <p:sldId id="571" r:id="rId68"/>
    <p:sldId id="542" r:id="rId69"/>
    <p:sldId id="543" r:id="rId70"/>
    <p:sldId id="544" r:id="rId71"/>
    <p:sldId id="545" r:id="rId72"/>
    <p:sldId id="547" r:id="rId73"/>
    <p:sldId id="546" r:id="rId74"/>
    <p:sldId id="636" r:id="rId75"/>
    <p:sldId id="643" r:id="rId76"/>
    <p:sldId id="644" r:id="rId77"/>
    <p:sldId id="638" r:id="rId78"/>
    <p:sldId id="645" r:id="rId79"/>
    <p:sldId id="646" r:id="rId80"/>
    <p:sldId id="647" r:id="rId81"/>
    <p:sldId id="648" r:id="rId82"/>
    <p:sldId id="649" r:id="rId83"/>
    <p:sldId id="650" r:id="rId84"/>
    <p:sldId id="651" r:id="rId85"/>
    <p:sldId id="652" r:id="rId86"/>
    <p:sldId id="653" r:id="rId87"/>
    <p:sldId id="654" r:id="rId88"/>
    <p:sldId id="655" r:id="rId89"/>
    <p:sldId id="656" r:id="rId90"/>
    <p:sldId id="657" r:id="rId91"/>
    <p:sldId id="658" r:id="rId92"/>
    <p:sldId id="659" r:id="rId93"/>
    <p:sldId id="660" r:id="rId94"/>
    <p:sldId id="661" r:id="rId95"/>
    <p:sldId id="662" r:id="rId96"/>
    <p:sldId id="663" r:id="rId97"/>
    <p:sldId id="664" r:id="rId98"/>
    <p:sldId id="665" r:id="rId99"/>
    <p:sldId id="666" r:id="rId100"/>
    <p:sldId id="667" r:id="rId101"/>
    <p:sldId id="668" r:id="rId102"/>
    <p:sldId id="669" r:id="rId103"/>
    <p:sldId id="670" r:id="rId104"/>
    <p:sldId id="671" r:id="rId105"/>
    <p:sldId id="594" r:id="rId106"/>
    <p:sldId id="672" r:id="rId10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sign-tec" initials="d" lastIdx="1" clrIdx="0">
    <p:extLst>
      <p:ext uri="{19B8F6BF-5375-455C-9EA6-DF929625EA0E}">
        <p15:presenceInfo xmlns:p15="http://schemas.microsoft.com/office/powerpoint/2012/main" userId="design-te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2C2"/>
    <a:srgbClr val="D1E7C4"/>
    <a:srgbClr val="D9D9D9"/>
    <a:srgbClr val="FF8484"/>
    <a:srgbClr val="DBDBDB"/>
    <a:srgbClr val="BBBBBB"/>
    <a:srgbClr val="989898"/>
    <a:srgbClr val="277300"/>
    <a:srgbClr val="CC0099"/>
    <a:srgbClr val="826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973" autoAdjust="0"/>
    <p:restoredTop sz="94454" autoAdjust="0"/>
  </p:normalViewPr>
  <p:slideViewPr>
    <p:cSldViewPr snapToGrid="0">
      <p:cViewPr varScale="1">
        <p:scale>
          <a:sx n="68" d="100"/>
          <a:sy n="68" d="100"/>
        </p:scale>
        <p:origin x="4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0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commentAuthors" Target="commentAuthor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b="1" dirty="0"/>
              <a:t>نسبة مساحة محافظة قلقيلية بالنسبة للضفة الغربية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نسبة مساحة محافظة قلقيلية بالنسبة للضفة الغربية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محافظة قلقيلية</c:v>
                </c:pt>
                <c:pt idx="1">
                  <c:v>الضفة الغربية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2.8000000000000001E-2</c:v>
                </c:pt>
                <c:pt idx="1">
                  <c:v>0.97199999999999998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dirty="0"/>
              <a:t>المزروعات التي تم تصديرها للسعودية سنة </a:t>
            </a:r>
            <a:r>
              <a:rPr lang="en-US" sz="1200" dirty="0" smtClean="0"/>
              <a:t>2017</a:t>
            </a:r>
            <a:endParaRPr lang="ar-SA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المزروعات التي تم تصديرها للسعودية سنة 2017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زيت زيتون</c:v>
                </c:pt>
                <c:pt idx="1">
                  <c:v>زيتون اخضر</c:v>
                </c:pt>
                <c:pt idx="2">
                  <c:v>ليمون</c:v>
                </c:pt>
                <c:pt idx="3">
                  <c:v>افوكادو</c:v>
                </c:pt>
              </c:strCache>
            </c:strRef>
          </c:cat>
          <c:val>
            <c:numRef>
              <c:f>ورقة1!$B$2:$B$5</c:f>
              <c:numCache>
                <c:formatCode>0.00%</c:formatCode>
                <c:ptCount val="4"/>
                <c:pt idx="0">
                  <c:v>0.65359999999999996</c:v>
                </c:pt>
                <c:pt idx="1">
                  <c:v>0.187</c:v>
                </c:pt>
                <c:pt idx="2">
                  <c:v>0.1396</c:v>
                </c:pt>
                <c:pt idx="3">
                  <c:v>1.9900000000000001E-2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dirty="0" smtClean="0"/>
              <a:t>الصناعات التي تم تصديرها </a:t>
            </a:r>
          </a:p>
          <a:p>
            <a:pPr>
              <a:defRPr/>
            </a:pPr>
            <a:r>
              <a:rPr lang="ar-SA" sz="1200" dirty="0" smtClean="0"/>
              <a:t>للسعودية سنة </a:t>
            </a:r>
            <a:r>
              <a:rPr lang="en-US" sz="1200" dirty="0" smtClean="0"/>
              <a:t>2016</a:t>
            </a:r>
            <a:endParaRPr lang="ar-SA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0756737895089266"/>
                  <c:y val="-0.1245442974782886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فريكة</c:v>
                </c:pt>
                <c:pt idx="1">
                  <c:v>زعتر مطحون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 formatCode="0%">
                  <c:v>0.16669999999999999</c:v>
                </c:pt>
                <c:pt idx="1">
                  <c:v>0.83330000000000004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145312636146724"/>
          <c:y val="1.0784705044427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3.244720884600396E-2"/>
                  <c:y val="-0.233431864812532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السعودية</c:v>
                </c:pt>
                <c:pt idx="1">
                  <c:v>دول أخرى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2.5000000000000001E-2</c:v>
                </c:pt>
                <c:pt idx="1">
                  <c:v>0.97499999999999998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327151380131222"/>
          <c:y val="0.84116451555253435"/>
          <c:w val="0.38599469727950947"/>
          <c:h val="0.1060524127128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1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100" dirty="0"/>
              <a:t>المزروعات التي تم </a:t>
            </a:r>
            <a:r>
              <a:rPr lang="ar-SA" sz="1100" dirty="0" smtClean="0"/>
              <a:t>تصديرها</a:t>
            </a:r>
          </a:p>
          <a:p>
            <a:pPr algn="ctr">
              <a:defRPr sz="1100"/>
            </a:pPr>
            <a:r>
              <a:rPr lang="ar-SA" sz="1100" dirty="0" smtClean="0"/>
              <a:t> </a:t>
            </a:r>
            <a:r>
              <a:rPr lang="ar-SA" sz="1100" dirty="0" err="1"/>
              <a:t>للامارات</a:t>
            </a:r>
            <a:r>
              <a:rPr lang="ar-SA" sz="1100" dirty="0"/>
              <a:t> سنة </a:t>
            </a:r>
            <a:r>
              <a:rPr lang="en-US" sz="1100" dirty="0" smtClean="0"/>
              <a:t>2016</a:t>
            </a:r>
            <a:endParaRPr lang="ar-SA" sz="1100" dirty="0"/>
          </a:p>
        </c:rich>
      </c:tx>
      <c:layout>
        <c:manualLayout>
          <c:xMode val="edge"/>
          <c:yMode val="edge"/>
          <c:x val="0.29070076251047705"/>
          <c:y val="1.45032294748438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1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المزروعات التي تم تصديرها للامارات سنة 2016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تمر مجهول</c:v>
                </c:pt>
                <c:pt idx="1">
                  <c:v>افوكادو</c:v>
                </c:pt>
                <c:pt idx="2">
                  <c:v>اشتال</c:v>
                </c:pt>
                <c:pt idx="3">
                  <c:v>بيض مائدة</c:v>
                </c:pt>
              </c:strCache>
            </c:strRef>
          </c:cat>
          <c:val>
            <c:numRef>
              <c:f>ورقة1!$B$2:$B$5</c:f>
              <c:numCache>
                <c:formatCode>0.00%</c:formatCode>
                <c:ptCount val="4"/>
                <c:pt idx="0">
                  <c:v>4.4999999999999998E-2</c:v>
                </c:pt>
                <c:pt idx="1">
                  <c:v>0.31519999999999998</c:v>
                </c:pt>
                <c:pt idx="2">
                  <c:v>0.44080000000000003</c:v>
                </c:pt>
                <c:pt idx="3">
                  <c:v>0.1991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100" dirty="0"/>
              <a:t>المزروعات التي تم تصديرها </a:t>
            </a:r>
            <a:r>
              <a:rPr lang="ar-SA" sz="1100" dirty="0" err="1"/>
              <a:t>للامارات</a:t>
            </a:r>
            <a:r>
              <a:rPr lang="ar-SA" sz="1100" dirty="0"/>
              <a:t> سنة </a:t>
            </a:r>
            <a:r>
              <a:rPr lang="en-US" sz="1100" dirty="0" smtClean="0"/>
              <a:t>2017</a:t>
            </a:r>
            <a:endParaRPr lang="ar-SA" sz="11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24608509606115075"/>
          <c:y val="0.28757395316647094"/>
          <c:w val="0.49203211782340173"/>
          <c:h val="0.54102088366981416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المزروعات التي تم تصديرها للامارات سنة 2017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</c:f>
              <c:strCache>
                <c:ptCount val="1"/>
                <c:pt idx="0">
                  <c:v>الاشتال</c:v>
                </c:pt>
              </c:strCache>
            </c:strRef>
          </c:cat>
          <c:val>
            <c:numRef>
              <c:f>ورقة1!$B$2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145312636146724"/>
          <c:y val="1.0784705044427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2.0879955285430331E-2"/>
                  <c:y val="-0.204107936071064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الامارات</c:v>
                </c:pt>
                <c:pt idx="1">
                  <c:v>دول أخرى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1.7500000000000002E-2</c:v>
                </c:pt>
                <c:pt idx="1">
                  <c:v>0.98250000000000004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484926897082713E-2"/>
          <c:y val="0.84116451555253435"/>
          <c:w val="0.78960683785594721"/>
          <c:h val="0.1060524127128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dirty="0" smtClean="0"/>
              <a:t>المزروعات </a:t>
            </a:r>
            <a:r>
              <a:rPr lang="ar-SA" sz="1200" dirty="0"/>
              <a:t>التي تم تصديرها للكويت </a:t>
            </a:r>
            <a:r>
              <a:rPr lang="ar-SA" sz="1200" dirty="0" smtClean="0"/>
              <a:t>سنة </a:t>
            </a:r>
            <a:r>
              <a:rPr lang="en-US" sz="1200" dirty="0" smtClean="0"/>
              <a:t>2016 </a:t>
            </a:r>
            <a:r>
              <a:rPr lang="en-US" sz="1200" baseline="0" dirty="0" smtClean="0"/>
              <a:t> </a:t>
            </a:r>
            <a:endParaRPr lang="ar-SA" sz="1200" dirty="0"/>
          </a:p>
        </c:rich>
      </c:tx>
      <c:layout>
        <c:manualLayout>
          <c:xMode val="edge"/>
          <c:yMode val="edge"/>
          <c:x val="0.12379744556638923"/>
          <c:y val="2.96715684461170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لمزروعات التي تم تصديرها للكويت سنة 2016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ورقة1!$A$2:$A$6</c:f>
              <c:strCache>
                <c:ptCount val="5"/>
                <c:pt idx="0">
                  <c:v>بندورة</c:v>
                </c:pt>
                <c:pt idx="1">
                  <c:v>افوكادو</c:v>
                </c:pt>
                <c:pt idx="2">
                  <c:v>فلفل</c:v>
                </c:pt>
                <c:pt idx="3">
                  <c:v>ليمون</c:v>
                </c:pt>
                <c:pt idx="4">
                  <c:v>بيض مائدة</c:v>
                </c:pt>
              </c:strCache>
            </c:strRef>
          </c:cat>
          <c:val>
            <c:numRef>
              <c:f>ورقة1!$B$2:$B$6</c:f>
              <c:numCache>
                <c:formatCode>0.00%</c:formatCode>
                <c:ptCount val="5"/>
                <c:pt idx="0">
                  <c:v>0.25459999999999999</c:v>
                </c:pt>
                <c:pt idx="1">
                  <c:v>0.41370000000000001</c:v>
                </c:pt>
                <c:pt idx="2">
                  <c:v>9.5500000000000002E-2</c:v>
                </c:pt>
                <c:pt idx="3">
                  <c:v>5.2999999999999999E-2</c:v>
                </c:pt>
                <c:pt idx="4">
                  <c:v>0.1832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145312636146724"/>
          <c:y val="1.0784705044427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2.0879955285430331E-2"/>
                  <c:y val="-0.204107936071064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الكويت</c:v>
                </c:pt>
                <c:pt idx="1">
                  <c:v>دول أخرى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1.4999999999999999E-2</c:v>
                </c:pt>
                <c:pt idx="1">
                  <c:v>0.98499999999999999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484926897082713E-2"/>
          <c:y val="0.84116451555253435"/>
          <c:w val="0.78960683785594721"/>
          <c:h val="0.1060524127128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66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-5.6235032709006656E-2"/>
                  <c:y val="1.159465700596305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0612466414859704E-3"/>
                  <c:y val="-2.0640075562722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0430019599444481E-2"/>
                      <c:h val="7.3568131072062309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4.1221501304466245E-2"/>
                  <c:y val="-4.10839936116094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5445088294848325E-2"/>
                  <c:y val="1.15509585499104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ورقة1!$A$2:$A$6</c:f>
              <c:strCache>
                <c:ptCount val="5"/>
                <c:pt idx="0">
                  <c:v>الأردن</c:v>
                </c:pt>
                <c:pt idx="1">
                  <c:v>الكويت</c:v>
                </c:pt>
                <c:pt idx="2">
                  <c:v>السعودية</c:v>
                </c:pt>
                <c:pt idx="3">
                  <c:v>الامارات</c:v>
                </c:pt>
                <c:pt idx="4">
                  <c:v>العراق</c:v>
                </c:pt>
              </c:strCache>
            </c:strRef>
          </c:cat>
          <c:val>
            <c:numRef>
              <c:f>ورقة1!$B$2:$B$6</c:f>
              <c:numCache>
                <c:formatCode>0.00%</c:formatCode>
                <c:ptCount val="5"/>
                <c:pt idx="0">
                  <c:v>0.94</c:v>
                </c:pt>
                <c:pt idx="1">
                  <c:v>1.4999999999999999E-2</c:v>
                </c:pt>
                <c:pt idx="2">
                  <c:v>2.5000000000000001E-2</c:v>
                </c:pt>
                <c:pt idx="3">
                  <c:v>1.7500000000000002E-2</c:v>
                </c:pt>
                <c:pt idx="4">
                  <c:v>5.0000000000000001E-3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dirty="0"/>
              <a:t>الصناعات التي تم تصديرها للعراق </a:t>
            </a:r>
            <a:r>
              <a:rPr lang="ar-SA" sz="1200" dirty="0" smtClean="0"/>
              <a:t>سنة</a:t>
            </a:r>
            <a:r>
              <a:rPr lang="ar-SA" sz="1200" baseline="0" dirty="0" smtClean="0"/>
              <a:t> </a:t>
            </a:r>
            <a:r>
              <a:rPr lang="en-US" sz="1200" baseline="0" dirty="0" smtClean="0"/>
              <a:t>2017</a:t>
            </a:r>
            <a:endParaRPr lang="ar-SA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الصناعات التي تم تصديرها للعراق سنة 2017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1221043963520121E-2"/>
                  <c:y val="-0.3174729228163639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</c:f>
              <c:strCache>
                <c:ptCount val="1"/>
                <c:pt idx="0">
                  <c:v>شنط اسعاف</c:v>
                </c:pt>
              </c:strCache>
            </c:strRef>
          </c:cat>
          <c:val>
            <c:numRef>
              <c:f>ورقة1!$B$2</c:f>
              <c:numCache>
                <c:formatCode>General</c:formatCode>
                <c:ptCount val="1"/>
                <c:pt idx="0">
                  <c:v>196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عمود1</c:v>
                </c:pt>
              </c:strCache>
            </c:strRef>
          </c:tx>
          <c:spPr>
            <a:solidFill>
              <a:srgbClr val="FFFFF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742600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D380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FFFF"/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1286866598891979"/>
                  <c:y val="0.1842885366117501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2923700799472"/>
                      <c:h val="0.17992355590306705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5737703453406149"/>
                  <c:y val="-0.185975222092116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ورقة1!$A$2:$A$4</c:f>
              <c:strCache>
                <c:ptCount val="3"/>
                <c:pt idx="0">
                  <c:v>منطقة A</c:v>
                </c:pt>
                <c:pt idx="1">
                  <c:v>منطقة B</c:v>
                </c:pt>
                <c:pt idx="2">
                  <c:v>منطقة C</c:v>
                </c:pt>
              </c:strCache>
            </c:strRef>
          </c:cat>
          <c:val>
            <c:numRef>
              <c:f>ورقة1!$B$2:$B$4</c:f>
              <c:numCache>
                <c:formatCode>0.00%</c:formatCode>
                <c:ptCount val="3"/>
                <c:pt idx="0">
                  <c:v>2.3E-2</c:v>
                </c:pt>
                <c:pt idx="1">
                  <c:v>0.23699999999999999</c:v>
                </c:pt>
                <c:pt idx="2" formatCode="0%">
                  <c:v>0.74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145312636146724"/>
          <c:y val="1.0784705044427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2.0879955285430331E-2"/>
                  <c:y val="-0.204107936071064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العراق</c:v>
                </c:pt>
                <c:pt idx="1">
                  <c:v>دول أخرى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5.0000000000000001E-3</c:v>
                </c:pt>
                <c:pt idx="1">
                  <c:v>0.995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484926897082713E-2"/>
          <c:y val="0.84116451555253435"/>
          <c:w val="0.78960683785594721"/>
          <c:h val="0.1060524127128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25542037653777"/>
          <c:y val="8.9018833960386637E-2"/>
          <c:w val="0.53148948289980025"/>
          <c:h val="0.61201855257837223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عمود1</c:v>
                </c:pt>
              </c:strCache>
            </c:strRef>
          </c:tx>
          <c:spPr>
            <a:solidFill>
              <a:srgbClr val="FEFF73"/>
            </a:solidFill>
          </c:spPr>
          <c:dPt>
            <c:idx val="0"/>
            <c:bubble3D val="0"/>
            <c:spPr>
              <a:solidFill>
                <a:srgbClr val="FEFF7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AAFF0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2773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D9E8CD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أراضي منخفضة القيمة الزراعية</c:v>
                </c:pt>
                <c:pt idx="1">
                  <c:v>أراضي متوسطة القيمة الزراعية</c:v>
                </c:pt>
                <c:pt idx="2">
                  <c:v>أراضي عالية القيمة الزراعية</c:v>
                </c:pt>
                <c:pt idx="3">
                  <c:v>غابات </c:v>
                </c:pt>
              </c:strCache>
            </c:strRef>
          </c:cat>
          <c:val>
            <c:numRef>
              <c:f>ورقة1!$B$2:$B$5</c:f>
              <c:numCache>
                <c:formatCode>0.00%</c:formatCode>
                <c:ptCount val="4"/>
                <c:pt idx="0">
                  <c:v>0.28699999999999998</c:v>
                </c:pt>
                <c:pt idx="1">
                  <c:v>0.64800000000000002</c:v>
                </c:pt>
                <c:pt idx="2">
                  <c:v>6.5000000000000002E-2</c:v>
                </c:pt>
                <c:pt idx="3">
                  <c:v>6.0000000000000001E-3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569881510682164"/>
          <c:y val="0.75750013510063596"/>
          <c:w val="0.73823135248159544"/>
          <c:h val="0.1588973457028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عدد الحيوانات في محافظة قلقيلية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عدد الحيوانات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ورقة1!$A$2:$A$35</c:f>
              <c:strCache>
                <c:ptCount val="34"/>
                <c:pt idx="0">
                  <c:v>فلامية</c:v>
                </c:pt>
                <c:pt idx="1">
                  <c:v>كفر قدوم</c:v>
                </c:pt>
                <c:pt idx="2">
                  <c:v>جيت</c:v>
                </c:pt>
                <c:pt idx="3">
                  <c:v>باقة الحطب</c:v>
                </c:pt>
                <c:pt idx="4">
                  <c:v>حجة</c:v>
                </c:pt>
                <c:pt idx="5">
                  <c:v>جيوس</c:v>
                </c:pt>
                <c:pt idx="6">
                  <c:v>خربة صير</c:v>
                </c:pt>
                <c:pt idx="7">
                  <c:v>عرب الرماضين الشمالي</c:v>
                </c:pt>
                <c:pt idx="8">
                  <c:v>فرعتا</c:v>
                </c:pt>
                <c:pt idx="9">
                  <c:v>اماتين</c:v>
                </c:pt>
                <c:pt idx="10">
                  <c:v>الفندق</c:v>
                </c:pt>
                <c:pt idx="11">
                  <c:v>قلقيلية</c:v>
                </c:pt>
                <c:pt idx="12">
                  <c:v>النبي الياس</c:v>
                </c:pt>
                <c:pt idx="13">
                  <c:v>كفر لاقف</c:v>
                </c:pt>
                <c:pt idx="14">
                  <c:v>عرب أبو فردة</c:v>
                </c:pt>
                <c:pt idx="15">
                  <c:v>عزبة الطبيب</c:v>
                </c:pt>
                <c:pt idx="16">
                  <c:v>جينصافوط</c:v>
                </c:pt>
                <c:pt idx="17">
                  <c:v>عزون</c:v>
                </c:pt>
                <c:pt idx="18">
                  <c:v>عرب الرماضين الجنوبي</c:v>
                </c:pt>
                <c:pt idx="19">
                  <c:v>عسلة</c:v>
                </c:pt>
                <c:pt idx="20">
                  <c:v>عرب الخولة</c:v>
                </c:pt>
                <c:pt idx="21">
                  <c:v>وادي الرشا</c:v>
                </c:pt>
                <c:pt idx="22">
                  <c:v>حبلة</c:v>
                </c:pt>
                <c:pt idx="23">
                  <c:v>راس الطيرة</c:v>
                </c:pt>
                <c:pt idx="24">
                  <c:v>راس عطية</c:v>
                </c:pt>
                <c:pt idx="25">
                  <c:v>الضبعة</c:v>
                </c:pt>
                <c:pt idx="26">
                  <c:v>كفر ثلث</c:v>
                </c:pt>
                <c:pt idx="27">
                  <c:v>عزبة جلعود</c:v>
                </c:pt>
                <c:pt idx="28">
                  <c:v>المدور</c:v>
                </c:pt>
                <c:pt idx="29">
                  <c:v>عزبة سلمان</c:v>
                </c:pt>
                <c:pt idx="30">
                  <c:v>عزبة الأشقر</c:v>
                </c:pt>
                <c:pt idx="31">
                  <c:v>بيت امين</c:v>
                </c:pt>
                <c:pt idx="32">
                  <c:v>سنيريا</c:v>
                </c:pt>
                <c:pt idx="33">
                  <c:v>عزون عتمة</c:v>
                </c:pt>
              </c:strCache>
            </c:strRef>
          </c:cat>
          <c:val>
            <c:numRef>
              <c:f>ورقة1!$B$2:$B$35</c:f>
              <c:numCache>
                <c:formatCode>General</c:formatCode>
                <c:ptCount val="34"/>
                <c:pt idx="0">
                  <c:v>244</c:v>
                </c:pt>
                <c:pt idx="1">
                  <c:v>1036</c:v>
                </c:pt>
                <c:pt idx="2">
                  <c:v>237</c:v>
                </c:pt>
                <c:pt idx="3">
                  <c:v>458</c:v>
                </c:pt>
                <c:pt idx="4">
                  <c:v>1446</c:v>
                </c:pt>
                <c:pt idx="5">
                  <c:v>1110</c:v>
                </c:pt>
                <c:pt idx="6">
                  <c:v>774</c:v>
                </c:pt>
                <c:pt idx="7">
                  <c:v>1069</c:v>
                </c:pt>
                <c:pt idx="8">
                  <c:v>157</c:v>
                </c:pt>
                <c:pt idx="9">
                  <c:v>813</c:v>
                </c:pt>
                <c:pt idx="10">
                  <c:v>180</c:v>
                </c:pt>
                <c:pt idx="11">
                  <c:v>3705</c:v>
                </c:pt>
                <c:pt idx="12">
                  <c:v>533</c:v>
                </c:pt>
                <c:pt idx="13">
                  <c:v>461</c:v>
                </c:pt>
                <c:pt idx="14">
                  <c:v>1403</c:v>
                </c:pt>
                <c:pt idx="15">
                  <c:v>270</c:v>
                </c:pt>
                <c:pt idx="16">
                  <c:v>1374</c:v>
                </c:pt>
                <c:pt idx="17">
                  <c:v>1582</c:v>
                </c:pt>
                <c:pt idx="18">
                  <c:v>1110</c:v>
                </c:pt>
                <c:pt idx="19">
                  <c:v>775</c:v>
                </c:pt>
                <c:pt idx="20">
                  <c:v>1049</c:v>
                </c:pt>
                <c:pt idx="21">
                  <c:v>107</c:v>
                </c:pt>
                <c:pt idx="22">
                  <c:v>829</c:v>
                </c:pt>
                <c:pt idx="23">
                  <c:v>494</c:v>
                </c:pt>
                <c:pt idx="24">
                  <c:v>673</c:v>
                </c:pt>
                <c:pt idx="25">
                  <c:v>176</c:v>
                </c:pt>
                <c:pt idx="26">
                  <c:v>2498</c:v>
                </c:pt>
                <c:pt idx="27">
                  <c:v>109</c:v>
                </c:pt>
                <c:pt idx="28">
                  <c:v>351</c:v>
                </c:pt>
                <c:pt idx="29">
                  <c:v>1071</c:v>
                </c:pt>
                <c:pt idx="30">
                  <c:v>117</c:v>
                </c:pt>
                <c:pt idx="31">
                  <c:v>238</c:v>
                </c:pt>
                <c:pt idx="32">
                  <c:v>993</c:v>
                </c:pt>
                <c:pt idx="33">
                  <c:v>926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-1329732624"/>
        <c:axId val="-1329728272"/>
      </c:barChart>
      <c:catAx>
        <c:axId val="-132973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1329728272"/>
        <c:crosses val="autoZero"/>
        <c:auto val="1"/>
        <c:lblAlgn val="ctr"/>
        <c:lblOffset val="100"/>
        <c:noMultiLvlLbl val="0"/>
      </c:catAx>
      <c:valAx>
        <c:axId val="-1329728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1329732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ar-SA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القطاعات الصناعية العاملة في محافظة قلقيلية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FF66F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99FFC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ورقة1!$A$2:$A$8</c:f>
              <c:strCache>
                <c:ptCount val="7"/>
                <c:pt idx="0">
                  <c:v>قطاع مشاغل الخياطة</c:v>
                </c:pt>
                <c:pt idx="1">
                  <c:v>قطاع الصناعات الانشائية</c:v>
                </c:pt>
                <c:pt idx="2">
                  <c:v>قطاع الصناعات الغذائية</c:v>
                </c:pt>
                <c:pt idx="3">
                  <c:v>قطاع الصناعات الكيماوية</c:v>
                </c:pt>
                <c:pt idx="4">
                  <c:v>قطاع الصناعات المعدنية</c:v>
                </c:pt>
                <c:pt idx="5">
                  <c:v>قطاع الصناعات الورقية</c:v>
                </c:pt>
                <c:pt idx="6">
                  <c:v>قطاع الصناعات الخشبية</c:v>
                </c:pt>
              </c:strCache>
            </c:strRef>
          </c:cat>
          <c:val>
            <c:numRef>
              <c:f>ورقة1!$B$2:$B$8</c:f>
              <c:numCache>
                <c:formatCode>0.00%</c:formatCode>
                <c:ptCount val="7"/>
                <c:pt idx="0">
                  <c:v>0.27329999999999999</c:v>
                </c:pt>
                <c:pt idx="1">
                  <c:v>0.3</c:v>
                </c:pt>
                <c:pt idx="2">
                  <c:v>0.24660000000000001</c:v>
                </c:pt>
                <c:pt idx="3">
                  <c:v>0.1</c:v>
                </c:pt>
                <c:pt idx="4">
                  <c:v>0.04</c:v>
                </c:pt>
                <c:pt idx="5">
                  <c:v>2.6599999999999999E-2</c:v>
                </c:pt>
                <c:pt idx="6">
                  <c:v>1.35E-2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49656328655286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9938308528109032E-2"/>
          <c:y val="0.10218881801605124"/>
          <c:w val="0.90006169147189097"/>
          <c:h val="0.44276373589531531"/>
        </c:manualLayout>
      </c:layout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أنواع الصناعات في مدينة قلقيلية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ورقة1!$A$2:$A$8</c:f>
              <c:strCache>
                <c:ptCount val="7"/>
                <c:pt idx="0">
                  <c:v>قطاع مشاغل الخياطة</c:v>
                </c:pt>
                <c:pt idx="1">
                  <c:v>قطاع الصناعات الانشائية</c:v>
                </c:pt>
                <c:pt idx="2">
                  <c:v>قطاع الصناعات الغذائية</c:v>
                </c:pt>
                <c:pt idx="3">
                  <c:v>قطاع الصناعات الكيماوية</c:v>
                </c:pt>
                <c:pt idx="4">
                  <c:v>قطاع الصناعات المعدنية</c:v>
                </c:pt>
                <c:pt idx="5">
                  <c:v>قطاع الصناعات الورقية</c:v>
                </c:pt>
                <c:pt idx="6">
                  <c:v>قطاع الصناعات الخشبية</c:v>
                </c:pt>
              </c:strCache>
            </c:strRef>
          </c:cat>
          <c:val>
            <c:numRef>
              <c:f>ورقة1!$B$2:$B$8</c:f>
              <c:numCache>
                <c:formatCode>General</c:formatCode>
                <c:ptCount val="7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902851207244754"/>
          <c:y val="0.58059377648792276"/>
          <c:w val="0.81383700587864516"/>
          <c:h val="0.386653611469775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0523058212536569"/>
          <c:y val="3.64905828436795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2535630937119942"/>
          <c:y val="0.23182972155920278"/>
          <c:w val="0.40103540084804262"/>
          <c:h val="0.5007993859402482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نسبة توزيع مساحة المنطقة الصناعية المقترحة حسب الحوض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Lbls>
            <c:dLbl>
              <c:idx val="0"/>
              <c:layout>
                <c:manualLayout>
                  <c:x val="-6.9012260460835556E-2"/>
                  <c:y val="0.1027811242301164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314564638595795E-2"/>
                  <c:y val="0.114311984221619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حوض مرج الخب</c:v>
                </c:pt>
                <c:pt idx="1">
                  <c:v>حوض الرزازة</c:v>
                </c:pt>
                <c:pt idx="2">
                  <c:v>حوض خلة نوفل</c:v>
                </c:pt>
                <c:pt idx="3">
                  <c:v>حوض القرية</c:v>
                </c:pt>
              </c:strCache>
            </c:strRef>
          </c:cat>
          <c:val>
            <c:numRef>
              <c:f>ورقة1!$B$2:$B$5</c:f>
              <c:numCache>
                <c:formatCode>0%</c:formatCode>
                <c:ptCount val="4"/>
                <c:pt idx="0">
                  <c:v>0.12</c:v>
                </c:pt>
                <c:pt idx="1">
                  <c:v>0.28999999999999998</c:v>
                </c:pt>
                <c:pt idx="2">
                  <c:v>0.46</c:v>
                </c:pt>
                <c:pt idx="3">
                  <c:v>0.13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b="1" dirty="0" smtClean="0">
                <a:solidFill>
                  <a:schemeClr val="tx1"/>
                </a:solidFill>
              </a:rPr>
              <a:t>نسب استخدامات الاراضي</a:t>
            </a:r>
            <a:endParaRPr lang="ar-SA" sz="12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149112347131468"/>
          <c:y val="8.72511462936336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6125801177716615"/>
          <c:y val="0.2387633105947608"/>
          <c:w val="0.30479216983546031"/>
          <c:h val="0.5882020697557004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Lbls>
            <c:dLbl>
              <c:idx val="1"/>
              <c:layout>
                <c:manualLayout>
                  <c:x val="5.6454207110413851E-2"/>
                  <c:y val="-7.97330621300275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الاستعمالات الصناعية</c:v>
                </c:pt>
                <c:pt idx="1">
                  <c:v>الخدمات</c:v>
                </c:pt>
                <c:pt idx="2">
                  <c:v>الطرق وانتظار السيارات</c:v>
                </c:pt>
                <c:pt idx="3">
                  <c:v>مناطق خضراء و مفتوحة</c:v>
                </c:pt>
              </c:strCache>
            </c:strRef>
          </c:cat>
          <c:val>
            <c:numRef>
              <c:f>ورقة1!$B$2:$B$5</c:f>
              <c:numCache>
                <c:formatCode>0%</c:formatCode>
                <c:ptCount val="4"/>
                <c:pt idx="0">
                  <c:v>0.6</c:v>
                </c:pt>
                <c:pt idx="1">
                  <c:v>0.06</c:v>
                </c:pt>
                <c:pt idx="2">
                  <c:v>0.25</c:v>
                </c:pt>
                <c:pt idx="3">
                  <c:v>0.09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توزيع المياه في الضفة الغربية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محافظة قلقيلية</c:v>
                </c:pt>
                <c:pt idx="1">
                  <c:v>باقي محافظات الضفة الغربية</c:v>
                </c:pt>
              </c:strCache>
            </c:strRef>
          </c:cat>
          <c:val>
            <c:numRef>
              <c:f>ورقة1!$B$2:$B$3</c:f>
              <c:numCache>
                <c:formatCode>0%</c:formatCode>
                <c:ptCount val="2"/>
                <c:pt idx="0">
                  <c:v>0.56999999999999995</c:v>
                </c:pt>
                <c:pt idx="1">
                  <c:v>0.43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25542037653777"/>
          <c:y val="8.9018833960386637E-2"/>
          <c:w val="0.53148948289980025"/>
          <c:h val="0.61201855257837223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عمود1</c:v>
                </c:pt>
              </c:strCache>
            </c:strRef>
          </c:tx>
          <c:spPr>
            <a:solidFill>
              <a:srgbClr val="FEFF73"/>
            </a:solidFill>
          </c:spPr>
          <c:dPt>
            <c:idx val="0"/>
            <c:bubble3D val="0"/>
            <c:spPr>
              <a:solidFill>
                <a:srgbClr val="FEFF7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AAFF0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2773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D9E8CD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4"/>
                <c:pt idx="0">
                  <c:v>أراضي منخفضة القيمة الزراعية</c:v>
                </c:pt>
                <c:pt idx="1">
                  <c:v>أراضي متوسطة القيمة الزراعية</c:v>
                </c:pt>
                <c:pt idx="2">
                  <c:v>أراضي عالية القيمة الزراعية</c:v>
                </c:pt>
                <c:pt idx="3">
                  <c:v>غابات </c:v>
                </c:pt>
              </c:strCache>
            </c:strRef>
          </c:cat>
          <c:val>
            <c:numRef>
              <c:f>ورقة1!$B$2:$B$5</c:f>
              <c:numCache>
                <c:formatCode>0.00%</c:formatCode>
                <c:ptCount val="4"/>
                <c:pt idx="0">
                  <c:v>0.28699999999999998</c:v>
                </c:pt>
                <c:pt idx="1">
                  <c:v>0.64800000000000002</c:v>
                </c:pt>
                <c:pt idx="2">
                  <c:v>6.5000000000000002E-2</c:v>
                </c:pt>
                <c:pt idx="3">
                  <c:v>6.0000000000000001E-3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569881510682164"/>
          <c:y val="0.75750013510063596"/>
          <c:w val="0.73823135248159544"/>
          <c:h val="0.1588973457028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b="1" dirty="0"/>
              <a:t>المزروعات التي تم </a:t>
            </a:r>
            <a:r>
              <a:rPr lang="ar-SA" sz="1200" b="1" dirty="0" smtClean="0"/>
              <a:t>تصديرها</a:t>
            </a:r>
          </a:p>
          <a:p>
            <a:pPr>
              <a:defRPr sz="1200" b="1"/>
            </a:pPr>
            <a:r>
              <a:rPr lang="ar-SA" sz="1200" b="1" dirty="0" smtClean="0"/>
              <a:t> </a:t>
            </a:r>
            <a:r>
              <a:rPr lang="ar-SA" sz="1200" b="1" dirty="0"/>
              <a:t>للأردن سنة </a:t>
            </a:r>
            <a:r>
              <a:rPr lang="en-US" sz="1200" b="1" dirty="0" smtClean="0"/>
              <a:t>2016</a:t>
            </a:r>
            <a:endParaRPr lang="ar-SA" sz="1200" b="1" dirty="0"/>
          </a:p>
        </c:rich>
      </c:tx>
      <c:layout>
        <c:manualLayout>
          <c:xMode val="edge"/>
          <c:yMode val="edge"/>
          <c:x val="0.23600024430977426"/>
          <c:y val="3.58101730908600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المزروعات التي تم تصديرها للأردن سنة 2016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D9E8C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4141788849656936"/>
                  <c:y val="0.1058694149967134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ورقة1!$A$2:$A$6</c:f>
              <c:strCache>
                <c:ptCount val="5"/>
                <c:pt idx="0">
                  <c:v>افوكادو</c:v>
                </c:pt>
                <c:pt idx="1">
                  <c:v>جوافة</c:v>
                </c:pt>
                <c:pt idx="2">
                  <c:v>زعتر ناشف</c:v>
                </c:pt>
                <c:pt idx="3">
                  <c:v>أشتال</c:v>
                </c:pt>
                <c:pt idx="4">
                  <c:v>ليمون</c:v>
                </c:pt>
              </c:strCache>
            </c:strRef>
          </c:cat>
          <c:val>
            <c:numRef>
              <c:f>ورقة1!$B$2:$B$6</c:f>
              <c:numCache>
                <c:formatCode>0.00%</c:formatCode>
                <c:ptCount val="5"/>
                <c:pt idx="0">
                  <c:v>0.21049999999999999</c:v>
                </c:pt>
                <c:pt idx="1">
                  <c:v>0.31730000000000003</c:v>
                </c:pt>
                <c:pt idx="2">
                  <c:v>5.79E-2</c:v>
                </c:pt>
                <c:pt idx="3">
                  <c:v>2.2599999999999999E-2</c:v>
                </c:pt>
                <c:pt idx="4">
                  <c:v>0.39169999999999999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100" b="1" dirty="0" smtClean="0"/>
              <a:t>المزروعات </a:t>
            </a:r>
            <a:r>
              <a:rPr lang="ar-SA" sz="1100" b="1" dirty="0"/>
              <a:t>التي </a:t>
            </a:r>
            <a:r>
              <a:rPr lang="ar-SA" sz="1100" b="1" dirty="0" smtClean="0"/>
              <a:t>تم </a:t>
            </a:r>
            <a:r>
              <a:rPr lang="ar-SA" sz="1100" b="1" dirty="0"/>
              <a:t>تصديرها </a:t>
            </a:r>
            <a:r>
              <a:rPr lang="ar-SA" sz="1100" b="1" dirty="0" smtClean="0"/>
              <a:t>للأردن سنة </a:t>
            </a:r>
            <a:r>
              <a:rPr lang="en-US" sz="1100" b="1" dirty="0" smtClean="0"/>
              <a:t>2017</a:t>
            </a:r>
            <a:endParaRPr lang="ar-SA" sz="11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نسبة المزروعات التي يتم تصديرها للاردن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ورقة1!$A$2:$A$9</c:f>
              <c:strCache>
                <c:ptCount val="8"/>
                <c:pt idx="0">
                  <c:v>زعتر ناشف</c:v>
                </c:pt>
                <c:pt idx="1">
                  <c:v>اشتال</c:v>
                </c:pt>
                <c:pt idx="2">
                  <c:v>افوكادو</c:v>
                </c:pt>
                <c:pt idx="3">
                  <c:v>ليمون</c:v>
                </c:pt>
                <c:pt idx="4">
                  <c:v>كيمكوات</c:v>
                </c:pt>
                <c:pt idx="5">
                  <c:v>بطاطا</c:v>
                </c:pt>
                <c:pt idx="6">
                  <c:v>جوافة</c:v>
                </c:pt>
                <c:pt idx="7">
                  <c:v>بصل</c:v>
                </c:pt>
              </c:strCache>
            </c:strRef>
          </c:cat>
          <c:val>
            <c:numRef>
              <c:f>ورقة1!$B$2:$B$9</c:f>
              <c:numCache>
                <c:formatCode>0.00%</c:formatCode>
                <c:ptCount val="8"/>
                <c:pt idx="0">
                  <c:v>0.13619999999999999</c:v>
                </c:pt>
                <c:pt idx="1">
                  <c:v>0.25019999999999998</c:v>
                </c:pt>
                <c:pt idx="2">
                  <c:v>0.1321</c:v>
                </c:pt>
                <c:pt idx="3">
                  <c:v>0.65269999999999995</c:v>
                </c:pt>
                <c:pt idx="4">
                  <c:v>4.8999999999999998E-3</c:v>
                </c:pt>
                <c:pt idx="5">
                  <c:v>9.4999999999999998E-3</c:v>
                </c:pt>
                <c:pt idx="6">
                  <c:v>3.3000000000000002E-2</c:v>
                </c:pt>
                <c:pt idx="7">
                  <c:v>6.4999999999999997E-3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1119597156787085E-2"/>
          <c:y val="0.70689270679636163"/>
          <c:w val="0.83635691459964656"/>
          <c:h val="0.287833226536943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200" b="1" dirty="0"/>
              <a:t>الصناعات التي تم </a:t>
            </a:r>
            <a:r>
              <a:rPr lang="ar-SA" sz="1200" b="1" dirty="0" smtClean="0"/>
              <a:t>تصديرها</a:t>
            </a:r>
          </a:p>
          <a:p>
            <a:pPr>
              <a:defRPr/>
            </a:pPr>
            <a:r>
              <a:rPr lang="ar-SA" sz="1200" b="1" dirty="0" smtClean="0"/>
              <a:t> </a:t>
            </a:r>
            <a:r>
              <a:rPr lang="ar-SA" sz="1200" b="1" dirty="0" err="1"/>
              <a:t>للاردن</a:t>
            </a:r>
            <a:r>
              <a:rPr lang="ar-SA" sz="1200" b="1" dirty="0"/>
              <a:t> سنة </a:t>
            </a:r>
            <a:r>
              <a:rPr lang="en-US" sz="1200" b="1" dirty="0" smtClean="0"/>
              <a:t>2016</a:t>
            </a:r>
            <a:endParaRPr lang="ar-SA" sz="12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27294087181470628"/>
          <c:y val="0.26123861866490977"/>
          <c:w val="0.46679985114936523"/>
          <c:h val="0.56064448658865373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الصناعات التي تم تصديرها للاردن سنة 2016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4"/>
              <c:layout>
                <c:manualLayout>
                  <c:x val="5.0505089532891193E-2"/>
                  <c:y val="1.46588159373405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ورقة1!$A$2:$A$6</c:f>
              <c:strCache>
                <c:ptCount val="5"/>
                <c:pt idx="0">
                  <c:v>دهان</c:v>
                </c:pt>
                <c:pt idx="1">
                  <c:v>مواد لاصقة</c:v>
                </c:pt>
                <c:pt idx="2">
                  <c:v>بلاستيك</c:v>
                </c:pt>
                <c:pt idx="3">
                  <c:v>فريكة</c:v>
                </c:pt>
                <c:pt idx="4">
                  <c:v>حلويات مشكلة</c:v>
                </c:pt>
              </c:strCache>
            </c:strRef>
          </c:cat>
          <c:val>
            <c:numRef>
              <c:f>ورقة1!$B$2:$B$6</c:f>
              <c:numCache>
                <c:formatCode>0.00%</c:formatCode>
                <c:ptCount val="5"/>
                <c:pt idx="0">
                  <c:v>0.18129999999999999</c:v>
                </c:pt>
                <c:pt idx="1">
                  <c:v>0.4884</c:v>
                </c:pt>
                <c:pt idx="2">
                  <c:v>0.19950000000000001</c:v>
                </c:pt>
                <c:pt idx="3">
                  <c:v>8.7999999999999995E-2</c:v>
                </c:pt>
                <c:pt idx="4">
                  <c:v>4.2799999999999998E-2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6096543676866338E-2"/>
          <c:y val="0.78827462916988855"/>
          <c:w val="0.82929499971987763"/>
          <c:h val="0.194861912174576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145312636146724"/>
          <c:y val="1.0784705044427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0888939455888265"/>
          <c:y val="0.21503459946642567"/>
          <c:w val="0.40868999292602831"/>
          <c:h val="0.65228814826659554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التصدير الصناعي والزراعي من محافظة قلقيلية للوطن العربي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-5.6235032709006656E-2"/>
                  <c:y val="1.159465700596305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الأردن</c:v>
                </c:pt>
                <c:pt idx="1">
                  <c:v>دول أخرى</c:v>
                </c:pt>
              </c:strCache>
            </c:strRef>
          </c:cat>
          <c:val>
            <c:numRef>
              <c:f>ورقة1!$B$2:$B$3</c:f>
              <c:numCache>
                <c:formatCode>0.00%</c:formatCode>
                <c:ptCount val="2"/>
                <c:pt idx="0">
                  <c:v>0.94</c:v>
                </c:pt>
                <c:pt idx="1">
                  <c:v>0.06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100" dirty="0"/>
              <a:t>المزروعات التي تم </a:t>
            </a:r>
            <a:r>
              <a:rPr lang="ar-SA" sz="1100" dirty="0" smtClean="0"/>
              <a:t>تصديرها</a:t>
            </a:r>
          </a:p>
          <a:p>
            <a:pPr>
              <a:defRPr sz="1100"/>
            </a:pPr>
            <a:r>
              <a:rPr lang="ar-SA" sz="1100" dirty="0" smtClean="0"/>
              <a:t> </a:t>
            </a:r>
            <a:r>
              <a:rPr lang="ar-SA" sz="1100" dirty="0"/>
              <a:t>للسعودية سنة </a:t>
            </a:r>
            <a:r>
              <a:rPr lang="en-US" sz="1100" dirty="0"/>
              <a:t>2016 </a:t>
            </a:r>
            <a:endParaRPr lang="ar-SA" sz="1100" dirty="0"/>
          </a:p>
        </c:rich>
      </c:tx>
      <c:layout>
        <c:manualLayout>
          <c:xMode val="edge"/>
          <c:yMode val="edge"/>
          <c:x val="0.211580303382837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1495109390341047"/>
          <c:y val="0.32193861951636005"/>
          <c:w val="0.34489053026594019"/>
          <c:h val="0.44089528746437701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المزروعات التي تم تصديرها للسعودية سنة 2016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ورقة1!$A$2:$A$4</c:f>
              <c:strCache>
                <c:ptCount val="3"/>
                <c:pt idx="0">
                  <c:v>زيت زيتون</c:v>
                </c:pt>
                <c:pt idx="1">
                  <c:v>زيتون اخضر</c:v>
                </c:pt>
                <c:pt idx="2">
                  <c:v>ميرمية</c:v>
                </c:pt>
              </c:strCache>
            </c:strRef>
          </c:cat>
          <c:val>
            <c:numRef>
              <c:f>ورقة1!$B$2:$B$4</c:f>
              <c:numCache>
                <c:formatCode>0.00%</c:formatCode>
                <c:ptCount val="3"/>
                <c:pt idx="0">
                  <c:v>0.81089999999999995</c:v>
                </c:pt>
                <c:pt idx="1">
                  <c:v>0.18609999999999999</c:v>
                </c:pt>
                <c:pt idx="2">
                  <c:v>3.0000000000000001E-3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924054033092527"/>
          <c:y val="0.87147124695754263"/>
          <c:w val="0.69425184294007825"/>
          <c:h val="9.915091096755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1T10:13:28.781" idx="1">
    <p:pos x="767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1T10:13:28.781" idx="1">
    <p:pos x="767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1T10:13:28.781" idx="1">
    <p:pos x="767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30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63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528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929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88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592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272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5005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635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9" y="987429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761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9" y="987429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2724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1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DF0D0-0A6C-4F7B-B56C-58A887B0F0F3}" type="datetimeFigureOut">
              <a:rPr lang="ar-SA" smtClean="0"/>
              <a:t>29/08/1439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1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24347-BE20-4A0C-9184-873DC9A6944A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989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image" Target="../media/image3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jpe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chart" Target="../charts/chart22.xml"/><Relationship Id="rId9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jp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1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80.jp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9.jpeg"/><Relationship Id="rId7" Type="http://schemas.openxmlformats.org/officeDocument/2006/relationships/image" Target="../media/image76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g"/><Relationship Id="rId5" Type="http://schemas.openxmlformats.org/officeDocument/2006/relationships/image" Target="../media/image81.png"/><Relationship Id="rId4" Type="http://schemas.openxmlformats.org/officeDocument/2006/relationships/image" Target="../media/image80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8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5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6.jpeg"/><Relationship Id="rId7" Type="http://schemas.openxmlformats.org/officeDocument/2006/relationships/image" Target="../media/image88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5.jpeg"/><Relationship Id="rId4" Type="http://schemas.openxmlformats.org/officeDocument/2006/relationships/image" Target="../media/image80.jpg"/><Relationship Id="rId9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6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chart" Target="../charts/chart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jpeg"/><Relationship Id="rId4" Type="http://schemas.openxmlformats.org/officeDocument/2006/relationships/image" Target="../media/image11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jpeg"/><Relationship Id="rId4" Type="http://schemas.openxmlformats.org/officeDocument/2006/relationships/image" Target="../media/image116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b="6966"/>
          <a:stretch/>
        </p:blipFill>
        <p:spPr>
          <a:xfrm>
            <a:off x="0" y="26934"/>
            <a:ext cx="12192001" cy="666480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10485" y="3012145"/>
            <a:ext cx="11808316" cy="1601419"/>
          </a:xfrm>
          <a:prstGeom prst="rect">
            <a:avLst/>
          </a:prstGeom>
          <a:solidFill>
            <a:schemeClr val="tx1">
              <a:alpha val="77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7187" y="3071464"/>
            <a:ext cx="12018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تخطيط منطقة زراعية</a:t>
            </a:r>
            <a:r>
              <a:rPr lang="ar-SA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ar-SA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صناعية (</a:t>
            </a:r>
            <a:r>
              <a:rPr lang="en-US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Agro-Industrial</a:t>
            </a:r>
            <a:r>
              <a:rPr lang="ar-SA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في مدينة قلقيلية</a:t>
            </a:r>
            <a:endParaRPr lang="ar-SA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084250" y="3933066"/>
            <a:ext cx="100234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bg2"/>
                </a:solidFill>
              </a:rPr>
              <a:t>اعداد : تمارا وائل طه </a:t>
            </a:r>
            <a:r>
              <a:rPr lang="en-US" sz="3200" b="1" dirty="0" smtClean="0">
                <a:solidFill>
                  <a:schemeClr val="bg2"/>
                </a:solidFill>
              </a:rPr>
              <a:t>/</a:t>
            </a:r>
            <a:r>
              <a:rPr lang="ar-SA" sz="3200" b="1" dirty="0" smtClean="0">
                <a:solidFill>
                  <a:schemeClr val="bg2"/>
                </a:solidFill>
              </a:rPr>
              <a:t> </a:t>
            </a:r>
            <a:r>
              <a:rPr lang="ar-SA" sz="3200" b="1" dirty="0" err="1" smtClean="0">
                <a:solidFill>
                  <a:schemeClr val="bg2"/>
                </a:solidFill>
              </a:rPr>
              <a:t>باشراف</a:t>
            </a:r>
            <a:r>
              <a:rPr lang="ar-SA" sz="3200" b="1" dirty="0" smtClean="0">
                <a:solidFill>
                  <a:schemeClr val="bg2"/>
                </a:solidFill>
              </a:rPr>
              <a:t> : </a:t>
            </a:r>
            <a:r>
              <a:rPr lang="ar-SA" sz="3200" b="1" dirty="0" err="1" smtClean="0">
                <a:solidFill>
                  <a:schemeClr val="bg2"/>
                </a:solidFill>
              </a:rPr>
              <a:t>د.علي</a:t>
            </a:r>
            <a:r>
              <a:rPr lang="ar-SA" sz="3200" b="1" dirty="0" smtClean="0">
                <a:solidFill>
                  <a:schemeClr val="bg2"/>
                </a:solidFill>
              </a:rPr>
              <a:t> عبد الحميد &amp; </a:t>
            </a:r>
            <a:r>
              <a:rPr lang="ar-SA" sz="3200" b="1" dirty="0" err="1" smtClean="0">
                <a:solidFill>
                  <a:schemeClr val="bg2"/>
                </a:solidFill>
              </a:rPr>
              <a:t>د.زهراء</a:t>
            </a:r>
            <a:r>
              <a:rPr lang="ar-SA" sz="3200" b="1" dirty="0" smtClean="0">
                <a:solidFill>
                  <a:schemeClr val="bg2"/>
                </a:solidFill>
              </a:rPr>
              <a:t> زواوي</a:t>
            </a:r>
            <a:endParaRPr lang="ar-SA" sz="3200" b="1" dirty="0">
              <a:solidFill>
                <a:schemeClr val="bg2"/>
              </a:solidFill>
            </a:endParaRPr>
          </a:p>
        </p:txBody>
      </p:sp>
      <p:pic>
        <p:nvPicPr>
          <p:cNvPr id="10" name="Picture 8" descr="صورة ذات صلة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3584" y1="25364" x2="5780" y2="46356"/>
                        <a14:foregroundMark x1="13584" y1="27988" x2="28613" y2="10204"/>
                        <a14:foregroundMark x1="32659" y1="9329" x2="59538" y2="4665"/>
                        <a14:foregroundMark x1="60983" y1="4665" x2="88728" y2="24490"/>
                        <a14:foregroundMark x1="90173" y1="24490" x2="91908" y2="71720"/>
                        <a14:foregroundMark x1="92486" y1="35569" x2="95087" y2="56560"/>
                        <a14:foregroundMark x1="92775" y1="70845" x2="83815" y2="81924"/>
                        <a14:foregroundMark x1="83815" y1="81341" x2="69075" y2="91545"/>
                        <a14:foregroundMark x1="70520" y1="90379" x2="54624" y2="94752"/>
                        <a14:foregroundMark x1="56069" y1="95044" x2="40462" y2="92711"/>
                        <a14:foregroundMark x1="34971" y1="92711" x2="22254" y2="83673"/>
                        <a14:foregroundMark x1="18786" y1="81924" x2="8092" y2="61224"/>
                        <a14:foregroundMark x1="40462" y1="95044" x2="66763" y2="94169"/>
                        <a14:foregroundMark x1="88728" y1="38776" x2="31792" y2="556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00" y="213262"/>
            <a:ext cx="1147601" cy="11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6814" b="75000" l="20313" r="79063">
                        <a14:foregroundMark x1="65313" y1="37168" x2="49688" y2="66372"/>
                        <a14:foregroundMark x1="67813" y1="52434" x2="48750" y2="68584"/>
                        <a14:foregroundMark x1="64375" y1="37168" x2="42188" y2="64602"/>
                        <a14:foregroundMark x1="62500" y1="33628" x2="36250" y2="60841"/>
                        <a14:foregroundMark x1="55625" y1="43805" x2="38438" y2="61947"/>
                        <a14:foregroundMark x1="32500" y1="60177" x2="40313" y2="65487"/>
                        <a14:foregroundMark x1="67500" y1="38938" x2="65000" y2="56637"/>
                        <a14:foregroundMark x1="67813" y1="53982" x2="50313" y2="6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21" t="17909" r="27302" b="27539"/>
          <a:stretch/>
        </p:blipFill>
        <p:spPr>
          <a:xfrm>
            <a:off x="134719" y="123241"/>
            <a:ext cx="949531" cy="141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2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95657" y="0"/>
            <a:ext cx="11980229" cy="6654800"/>
            <a:chOff x="95657" y="0"/>
            <a:chExt cx="11980229" cy="6654800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8476534" y="120315"/>
              <a:ext cx="346235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 smtClean="0">
                  <a:solidFill>
                    <a:srgbClr val="C00000"/>
                  </a:solidFill>
                </a:rPr>
                <a:t>مبررات اختيار محافظة قلقيلية</a:t>
              </a:r>
              <a:endParaRPr lang="ar-SA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629558" y="134419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الحساسية للمياه في محافظة قلقيلية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506022" y="4398406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604587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2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8947908" y="811786"/>
              <a:ext cx="2789423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وجود مخزون مائي ضخم في المحافظة يعزز من الإنتاجية الزراعية الصناعية</a:t>
              </a:r>
              <a:endParaRPr lang="ar-SA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57" y="562003"/>
              <a:ext cx="8617340" cy="6092796"/>
            </a:xfrm>
            <a:prstGeom prst="rect">
              <a:avLst/>
            </a:prstGeom>
          </p:spPr>
        </p:pic>
        <p:graphicFrame>
          <p:nvGraphicFramePr>
            <p:cNvPr id="14" name="مخطط 13"/>
            <p:cNvGraphicFramePr/>
            <p:nvPr>
              <p:extLst>
                <p:ext uri="{D42A27DB-BD31-4B8C-83A1-F6EECF244321}">
                  <p14:modId xmlns:p14="http://schemas.microsoft.com/office/powerpoint/2010/main" val="2060124643"/>
                </p:ext>
              </p:extLst>
            </p:nvPr>
          </p:nvGraphicFramePr>
          <p:xfrm>
            <a:off x="9018429" y="1669429"/>
            <a:ext cx="2725314" cy="24715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مستطيل 14"/>
            <p:cNvSpPr/>
            <p:nvPr/>
          </p:nvSpPr>
          <p:spPr>
            <a:xfrm>
              <a:off x="8915633" y="1669429"/>
              <a:ext cx="2930906" cy="24715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400"/>
            </a:p>
          </p:txBody>
        </p:sp>
        <p:pic>
          <p:nvPicPr>
            <p:cNvPr id="4" name="صورة 3"/>
            <p:cNvPicPr>
              <a:picLocks noChangeAspect="1"/>
            </p:cNvPicPr>
            <p:nvPr/>
          </p:nvPicPr>
          <p:blipFill rotWithShape="1">
            <a:blip r:embed="rId4"/>
            <a:srcRect l="50000" t="12962" b="1"/>
            <a:stretch/>
          </p:blipFill>
          <p:spPr>
            <a:xfrm>
              <a:off x="1488466" y="2997199"/>
              <a:ext cx="181584" cy="2032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08173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622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53356" y="3513029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262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53356" y="3513029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515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53356" y="3513029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143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53356" y="3513029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23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مجموعة 26"/>
          <p:cNvGrpSpPr/>
          <p:nvPr/>
        </p:nvGrpSpPr>
        <p:grpSpPr>
          <a:xfrm>
            <a:off x="0" y="-112542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215542" y="107569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المخطط العام للمنطقة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237049" y="122958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المخطط العام (التفصيلي) </a:t>
              </a:r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9941580" y="4521133"/>
              <a:ext cx="552450" cy="285750"/>
            </a:xfrm>
            <a:prstGeom prst="rect">
              <a:avLst/>
            </a:prstGeom>
            <a:solidFill>
              <a:srgbClr val="BBBBB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600" dirty="0"/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9941580" y="5017376"/>
              <a:ext cx="552450" cy="285750"/>
            </a:xfrm>
            <a:prstGeom prst="rect">
              <a:avLst/>
            </a:prstGeom>
            <a:solidFill>
              <a:srgbClr val="DBDBD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600" dirty="0"/>
            </a:p>
          </p:txBody>
        </p:sp>
        <p:sp>
          <p:nvSpPr>
            <p:cNvPr id="10" name="مستطيل 9"/>
            <p:cNvSpPr/>
            <p:nvPr/>
          </p:nvSpPr>
          <p:spPr>
            <a:xfrm>
              <a:off x="9941694" y="4094196"/>
              <a:ext cx="552450" cy="285750"/>
            </a:xfrm>
            <a:prstGeom prst="rect">
              <a:avLst/>
            </a:prstGeom>
            <a:solidFill>
              <a:srgbClr val="989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600" dirty="0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9941580" y="5527980"/>
              <a:ext cx="552450" cy="285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600" dirty="0"/>
            </a:p>
          </p:txBody>
        </p:sp>
        <p:sp>
          <p:nvSpPr>
            <p:cNvPr id="12" name="مربع نص 11"/>
            <p:cNvSpPr txBox="1"/>
            <p:nvPr/>
          </p:nvSpPr>
          <p:spPr>
            <a:xfrm>
              <a:off x="10258871" y="4047723"/>
              <a:ext cx="17709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التفافي عرض </a:t>
              </a:r>
              <a:r>
                <a:rPr lang="en-US" sz="1200" dirty="0" smtClean="0"/>
                <a:t>26</a:t>
              </a:r>
              <a:r>
                <a:rPr lang="ar-SA" sz="1200" dirty="0" smtClean="0"/>
                <a:t>متر</a:t>
              </a:r>
            </a:p>
          </p:txBody>
        </p:sp>
        <p:sp>
          <p:nvSpPr>
            <p:cNvPr id="13" name="مربع نص 12"/>
            <p:cNvSpPr txBox="1"/>
            <p:nvPr/>
          </p:nvSpPr>
          <p:spPr>
            <a:xfrm>
              <a:off x="10258872" y="4485356"/>
              <a:ext cx="1820944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رئيسي عرض </a:t>
              </a:r>
              <a:r>
                <a:rPr lang="en-US" sz="1200" dirty="0" smtClean="0"/>
                <a:t>20</a:t>
              </a:r>
              <a:r>
                <a:rPr lang="ar-SA" sz="1200" dirty="0" smtClean="0"/>
                <a:t>متر</a:t>
              </a:r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10283893" y="5003306"/>
              <a:ext cx="17709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فرعي عرض </a:t>
              </a:r>
              <a:r>
                <a:rPr lang="en-US" sz="1200" dirty="0" smtClean="0"/>
                <a:t>16</a:t>
              </a:r>
              <a:r>
                <a:rPr lang="ar-SA" sz="1200" dirty="0" smtClean="0"/>
                <a:t>متر</a:t>
              </a:r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0258870" y="5505850"/>
              <a:ext cx="17709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جدار الفصل العنصري</a:t>
              </a:r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0283017" y="5933834"/>
              <a:ext cx="17709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حدود ملكية الاراضي</a:t>
              </a:r>
            </a:p>
          </p:txBody>
        </p:sp>
        <p:sp>
          <p:nvSpPr>
            <p:cNvPr id="17" name="شكل حر 16"/>
            <p:cNvSpPr/>
            <p:nvPr/>
          </p:nvSpPr>
          <p:spPr>
            <a:xfrm>
              <a:off x="9946336" y="5522506"/>
              <a:ext cx="546100" cy="292100"/>
            </a:xfrm>
            <a:custGeom>
              <a:avLst/>
              <a:gdLst>
                <a:gd name="connsiteX0" fmla="*/ 0 w 546100"/>
                <a:gd name="connsiteY0" fmla="*/ 0 h 292100"/>
                <a:gd name="connsiteX1" fmla="*/ 228600 w 546100"/>
                <a:gd name="connsiteY1" fmla="*/ 292100 h 292100"/>
                <a:gd name="connsiteX2" fmla="*/ 368300 w 546100"/>
                <a:gd name="connsiteY2" fmla="*/ 12700 h 292100"/>
                <a:gd name="connsiteX3" fmla="*/ 546100 w 546100"/>
                <a:gd name="connsiteY3" fmla="*/ 2667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292100">
                  <a:moveTo>
                    <a:pt x="0" y="0"/>
                  </a:moveTo>
                  <a:lnTo>
                    <a:pt x="228600" y="292100"/>
                  </a:lnTo>
                  <a:lnTo>
                    <a:pt x="368300" y="12700"/>
                  </a:lnTo>
                  <a:lnTo>
                    <a:pt x="546100" y="266700"/>
                  </a:lnTo>
                </a:path>
              </a:pathLst>
            </a:custGeom>
            <a:noFill/>
            <a:ln>
              <a:solidFill>
                <a:srgbClr val="FF848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600" dirty="0"/>
            </a:p>
          </p:txBody>
        </p:sp>
        <p:cxnSp>
          <p:nvCxnSpPr>
            <p:cNvPr id="18" name="رابط مستقيم 17"/>
            <p:cNvCxnSpPr/>
            <p:nvPr/>
          </p:nvCxnSpPr>
          <p:spPr>
            <a:xfrm flipH="1">
              <a:off x="9957069" y="6056944"/>
              <a:ext cx="521472" cy="15389"/>
            </a:xfrm>
            <a:prstGeom prst="line">
              <a:avLst/>
            </a:prstGeom>
            <a:ln w="635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مربع نص 18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20" name="سهم لأعلى 19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  <p:graphicFrame>
          <p:nvGraphicFramePr>
            <p:cNvPr id="26" name="مخطط 25"/>
            <p:cNvGraphicFramePr/>
            <p:nvPr>
              <p:extLst>
                <p:ext uri="{D42A27DB-BD31-4B8C-83A1-F6EECF244321}">
                  <p14:modId xmlns:p14="http://schemas.microsoft.com/office/powerpoint/2010/main" val="1851296903"/>
                </p:ext>
              </p:extLst>
            </p:nvPr>
          </p:nvGraphicFramePr>
          <p:xfrm>
            <a:off x="6439571" y="4536284"/>
            <a:ext cx="3764591" cy="19724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12214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9415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22" name="صورة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5" y="52387"/>
            <a:ext cx="11980227" cy="6557093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158" y="3003250"/>
            <a:ext cx="4053547" cy="3040161"/>
          </a:xfrm>
          <a:prstGeom prst="rect">
            <a:avLst/>
          </a:prstGeom>
        </p:spPr>
      </p:pic>
      <p:sp>
        <p:nvSpPr>
          <p:cNvPr id="24" name="مربع نص 23"/>
          <p:cNvSpPr txBox="1"/>
          <p:nvPr/>
        </p:nvSpPr>
        <p:spPr>
          <a:xfrm>
            <a:off x="2709214" y="1713906"/>
            <a:ext cx="6780627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 لكم و لحضوركم</a:t>
            </a:r>
          </a:p>
          <a:p>
            <a:pPr algn="ctr"/>
            <a:r>
              <a:rPr lang="ar-SA" sz="4400" b="1" dirty="0" smtClean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 شكرا </a:t>
            </a:r>
            <a:r>
              <a:rPr lang="ar-SA" sz="4400" b="1" dirty="0" smtClean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لحسن استماعكم</a:t>
            </a:r>
            <a:endParaRPr lang="ar-SA" sz="4400" b="1" dirty="0" smtClean="0">
              <a:solidFill>
                <a:srgbClr val="C0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25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8476534" y="136852"/>
            <a:ext cx="346235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مبررات اختيار محافظة قلقيلية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9373" y="103250"/>
            <a:ext cx="70472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الحساسية للمياه و أماكن وجود الابار الارتوازية 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408628" y="2736987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8947908" y="811786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chemeClr val="accent6">
                    <a:lumMod val="50000"/>
                  </a:schemeClr>
                </a:solidFill>
              </a:rPr>
              <a:t>وجود مخزون مائي ضخم في المحافظة يعزز من الإنتاجية الزراعية الصناعية</a:t>
            </a:r>
            <a:endParaRPr lang="ar-SA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47443"/>
            <a:ext cx="8637933" cy="6107356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10053511" y="1634332"/>
            <a:ext cx="179302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400" dirty="0" smtClean="0">
                <a:solidFill>
                  <a:srgbClr val="C00000"/>
                </a:solidFill>
              </a:rPr>
              <a:t>حقائق علميّة</a:t>
            </a:r>
            <a:endParaRPr lang="ar-SA" sz="1400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769875" y="1942109"/>
            <a:ext cx="313802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/>
              <a:t>تحتوي مدينة قلقيلية على</a:t>
            </a:r>
            <a:r>
              <a:rPr lang="en-US" sz="1600" dirty="0" smtClean="0">
                <a:solidFill>
                  <a:srgbClr val="C00000"/>
                </a:solidFill>
              </a:rPr>
              <a:t>37</a:t>
            </a:r>
            <a:r>
              <a:rPr lang="ar-SA" sz="1600" dirty="0" smtClean="0"/>
              <a:t> بئر ارتوازي </a:t>
            </a:r>
          </a:p>
          <a:p>
            <a:r>
              <a:rPr lang="ar-SA" sz="1600" dirty="0" smtClean="0"/>
              <a:t>تحتوي محافظة قلقيلية على </a:t>
            </a:r>
            <a:r>
              <a:rPr lang="en-US" sz="1600" dirty="0" smtClean="0">
                <a:solidFill>
                  <a:srgbClr val="C00000"/>
                </a:solidFill>
              </a:rPr>
              <a:t>72</a:t>
            </a:r>
            <a:r>
              <a:rPr lang="ar-SA" sz="1600" dirty="0" smtClean="0"/>
              <a:t> بئر ارتوازي</a:t>
            </a:r>
            <a:endParaRPr lang="ar-SA" sz="1600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 rotWithShape="1">
          <a:blip r:embed="rId3"/>
          <a:srcRect l="50000" t="12962" b="1"/>
          <a:stretch/>
        </p:blipFill>
        <p:spPr>
          <a:xfrm>
            <a:off x="1488466" y="2997199"/>
            <a:ext cx="181584" cy="20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5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95388" y="0"/>
            <a:ext cx="11980498" cy="6725201"/>
            <a:chOff x="95388" y="0"/>
            <a:chExt cx="11980498" cy="6725201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604158" y="14670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تصنيف الأراضي الزراعية في محافظة قلقيلية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408628" y="5007744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509249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3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8823286" y="828409"/>
              <a:ext cx="291404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وجود نسبة عالية من الأراضي الزراعية</a:t>
              </a:r>
              <a:endParaRPr lang="ar-SA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88" y="597419"/>
              <a:ext cx="8666822" cy="6127782"/>
            </a:xfrm>
            <a:prstGeom prst="rect">
              <a:avLst/>
            </a:prstGeom>
          </p:spPr>
        </p:pic>
        <p:grpSp>
          <p:nvGrpSpPr>
            <p:cNvPr id="36" name="مجموعة 35"/>
            <p:cNvGrpSpPr/>
            <p:nvPr/>
          </p:nvGrpSpPr>
          <p:grpSpPr>
            <a:xfrm>
              <a:off x="8915633" y="1395372"/>
              <a:ext cx="3089731" cy="3226947"/>
              <a:chOff x="8289469" y="2380342"/>
              <a:chExt cx="3902531" cy="3789934"/>
            </a:xfrm>
          </p:grpSpPr>
          <p:graphicFrame>
            <p:nvGraphicFramePr>
              <p:cNvPr id="45" name="مخطط 44"/>
              <p:cNvGraphicFramePr/>
              <p:nvPr>
                <p:extLst/>
              </p:nvPr>
            </p:nvGraphicFramePr>
            <p:xfrm>
              <a:off x="8289470" y="3018971"/>
              <a:ext cx="3902530" cy="315130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6" name="مربع نص 45"/>
              <p:cNvSpPr txBox="1"/>
              <p:nvPr/>
            </p:nvSpPr>
            <p:spPr>
              <a:xfrm>
                <a:off x="8731250" y="2513763"/>
                <a:ext cx="3033485" cy="36147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1400" b="1" dirty="0" smtClean="0"/>
                  <a:t>نسبة الأراضي حسب القيمة الزراعية </a:t>
                </a:r>
                <a:endParaRPr lang="ar-SA" sz="1400" b="1" dirty="0"/>
              </a:p>
            </p:txBody>
          </p:sp>
          <p:sp>
            <p:nvSpPr>
              <p:cNvPr id="47" name="مستطيل 46"/>
              <p:cNvSpPr/>
              <p:nvPr/>
            </p:nvSpPr>
            <p:spPr>
              <a:xfrm>
                <a:off x="8289469" y="2380342"/>
                <a:ext cx="3701925" cy="36615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400"/>
              </a:p>
            </p:txBody>
          </p:sp>
        </p:grpSp>
        <p:sp>
          <p:nvSpPr>
            <p:cNvPr id="48" name="مربع نص 47"/>
            <p:cNvSpPr txBox="1"/>
            <p:nvPr/>
          </p:nvSpPr>
          <p:spPr>
            <a:xfrm>
              <a:off x="8915633" y="5504441"/>
              <a:ext cx="3032719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C00000"/>
                  </a:solidFill>
                </a:rPr>
                <a:t>13.7</a:t>
              </a:r>
              <a:r>
                <a:rPr lang="ar-SA" sz="1200" b="1" dirty="0" smtClean="0">
                  <a:solidFill>
                    <a:srgbClr val="C00000"/>
                  </a:solidFill>
                </a:rPr>
                <a:t>% </a:t>
              </a:r>
              <a:r>
                <a:rPr lang="ar-SA" sz="1200" dirty="0" smtClean="0"/>
                <a:t>قوى عاملة بالمحافظة تعمل في قطاع الزراعة .</a:t>
              </a:r>
            </a:p>
            <a:p>
              <a:pPr algn="ctr"/>
              <a:endParaRPr lang="ar-SA" sz="1200" dirty="0" smtClean="0"/>
            </a:p>
            <a:p>
              <a:pPr algn="ctr"/>
              <a:r>
                <a:rPr lang="ar-SA" sz="1200" dirty="0" smtClean="0"/>
                <a:t>نحتاج لدعم المشاريع الزراعية لتعزيز عمل القطاع الزراعي و لتشجيع المزارعين</a:t>
              </a:r>
              <a:endParaRPr lang="ar-SA" sz="1200" dirty="0"/>
            </a:p>
          </p:txBody>
        </p:sp>
        <p:pic>
          <p:nvPicPr>
            <p:cNvPr id="19" name="صورة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54162" y="3052126"/>
              <a:ext cx="142875" cy="228600"/>
            </a:xfrm>
            <a:prstGeom prst="rect">
              <a:avLst/>
            </a:prstGeom>
          </p:spPr>
        </p:pic>
        <p:sp>
          <p:nvSpPr>
            <p:cNvPr id="20" name="مربع نص 19"/>
            <p:cNvSpPr txBox="1"/>
            <p:nvPr/>
          </p:nvSpPr>
          <p:spPr>
            <a:xfrm>
              <a:off x="8476534" y="136852"/>
              <a:ext cx="346235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 smtClean="0">
                  <a:solidFill>
                    <a:srgbClr val="C00000"/>
                  </a:solidFill>
                </a:rPr>
                <a:t>مبررات اختيار محافظة قلقيلية</a:t>
              </a:r>
              <a:endParaRPr lang="ar-SA" sz="2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810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11980228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2293127" y="136851"/>
            <a:ext cx="66856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تلخيص لاهم المبررات لتخطيط منطقة زراعية صناعية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935561" y="2820590"/>
            <a:ext cx="2437911" cy="269309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5110726" y="2776866"/>
            <a:ext cx="2437911" cy="2693090"/>
          </a:xfrm>
          <a:prstGeom prst="roundRect">
            <a:avLst/>
          </a:prstGeom>
          <a:solidFill>
            <a:schemeClr val="accent1"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9176601" y="2715127"/>
            <a:ext cx="2437911" cy="2693090"/>
          </a:xfrm>
          <a:prstGeom prst="roundRect">
            <a:avLst/>
          </a:prstGeom>
          <a:solidFill>
            <a:schemeClr val="accent2">
              <a:lumMod val="50000"/>
              <a:alpha val="6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10439400" y="2207392"/>
            <a:ext cx="1" cy="50773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H="1">
            <a:off x="6094043" y="2246660"/>
            <a:ext cx="3271" cy="51901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1666816" y="2228850"/>
            <a:ext cx="1" cy="50773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H="1">
            <a:off x="1668986" y="2228850"/>
            <a:ext cx="8770414" cy="178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>
            <a:stCxn id="13" idx="2"/>
          </p:cNvCxnSpPr>
          <p:nvPr/>
        </p:nvCxnSpPr>
        <p:spPr>
          <a:xfrm>
            <a:off x="6085772" y="635160"/>
            <a:ext cx="8271" cy="15722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مربع نص 30"/>
          <p:cNvSpPr txBox="1"/>
          <p:nvPr/>
        </p:nvSpPr>
        <p:spPr>
          <a:xfrm>
            <a:off x="9517461" y="3140742"/>
            <a:ext cx="190456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تعزيز صمود المواطنين بدعم اقتصاد المحافظة و دعم المشاريع فيها</a:t>
            </a:r>
            <a:endParaRPr lang="ar-SA" sz="2000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5355905" y="3110057"/>
            <a:ext cx="1957241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وجود مخزون مائي ضخم في المحافظة يعزز من الإنتاجية الزراعية الصناعية</a:t>
            </a:r>
            <a:endParaRPr lang="ar-SA" sz="2000" b="1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1162862" y="3540529"/>
            <a:ext cx="193708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وجود نسبة عالية من الأراضي الزراعية</a:t>
            </a:r>
            <a:endParaRPr lang="ar-SA" sz="2000" b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589" y="4463373"/>
            <a:ext cx="688265" cy="99206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38" y="4075120"/>
            <a:ext cx="1535445" cy="153544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r="50198" b="12698"/>
          <a:stretch/>
        </p:blipFill>
        <p:spPr>
          <a:xfrm>
            <a:off x="9994618" y="4477262"/>
            <a:ext cx="801875" cy="88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67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713679" y="2488292"/>
            <a:ext cx="6096000" cy="1173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منطقة الدراسة على عدة مستويات </a:t>
            </a:r>
            <a:endParaRPr lang="ar-SA" sz="3600" b="1" dirty="0" smtClean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القطاع (الزراعي-الصناعي)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95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27979" y="2106211"/>
            <a:ext cx="6096000" cy="17608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منطقة الدراسة على المستوى الخارجي (الدولي)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علاقات التبادل التجاري للقطاع( الزراعي-الصناعي )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14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559210" y="0"/>
            <a:ext cx="451667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7642124" y="52388"/>
            <a:ext cx="4397476" cy="750908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7445409" cy="75090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8053048" y="130845"/>
            <a:ext cx="35581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الخارجية مع محافظة قلقيلية </a:t>
            </a:r>
          </a:p>
          <a:p>
            <a:pPr algn="ctr" rtl="0"/>
            <a:r>
              <a:rPr lang="ar-SA" sz="1600" b="1" dirty="0" smtClean="0">
                <a:solidFill>
                  <a:srgbClr val="C00000"/>
                </a:solidFill>
              </a:rPr>
              <a:t>- التبادل التجاري(الزراعي والصناعي)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-932380" y="240478"/>
            <a:ext cx="70272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الخارجية والتبادل التجاري مع محافظة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pic>
        <p:nvPicPr>
          <p:cNvPr id="18" name="صورة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2" t="9036" r="15025" b="5662"/>
          <a:stretch/>
        </p:blipFill>
        <p:spPr>
          <a:xfrm>
            <a:off x="149189" y="856824"/>
            <a:ext cx="7351992" cy="5786666"/>
          </a:xfrm>
          <a:prstGeom prst="rect">
            <a:avLst/>
          </a:prstGeom>
        </p:spPr>
      </p:pic>
      <p:cxnSp>
        <p:nvCxnSpPr>
          <p:cNvPr id="30" name="رابط مستقيم 29"/>
          <p:cNvCxnSpPr/>
          <p:nvPr/>
        </p:nvCxnSpPr>
        <p:spPr>
          <a:xfrm>
            <a:off x="4076425" y="3211807"/>
            <a:ext cx="111730" cy="49244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نجمة ذات 5 نقاط 32"/>
          <p:cNvSpPr/>
          <p:nvPr/>
        </p:nvSpPr>
        <p:spPr>
          <a:xfrm>
            <a:off x="4029674" y="3170496"/>
            <a:ext cx="85541" cy="90645"/>
          </a:xfrm>
          <a:prstGeom prst="star5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شكل بيضاوي 36"/>
          <p:cNvSpPr/>
          <p:nvPr/>
        </p:nvSpPr>
        <p:spPr>
          <a:xfrm>
            <a:off x="4092315" y="3541178"/>
            <a:ext cx="244554" cy="24024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2" name="مجموعة 21"/>
          <p:cNvGrpSpPr/>
          <p:nvPr/>
        </p:nvGrpSpPr>
        <p:grpSpPr>
          <a:xfrm>
            <a:off x="9453894" y="1061494"/>
            <a:ext cx="2668743" cy="2452663"/>
            <a:chOff x="6259008" y="1691586"/>
            <a:chExt cx="5297714" cy="4308954"/>
          </a:xfrm>
        </p:grpSpPr>
        <p:graphicFrame>
          <p:nvGraphicFramePr>
            <p:cNvPr id="23" name="مخطط 22"/>
            <p:cNvGraphicFramePr/>
            <p:nvPr>
              <p:extLst>
                <p:ext uri="{D42A27DB-BD31-4B8C-83A1-F6EECF244321}">
                  <p14:modId xmlns:p14="http://schemas.microsoft.com/office/powerpoint/2010/main" val="1980412538"/>
                </p:ext>
              </p:extLst>
            </p:nvPr>
          </p:nvGraphicFramePr>
          <p:xfrm>
            <a:off x="6259008" y="1691588"/>
            <a:ext cx="5297714" cy="41695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مستطيل 23"/>
            <p:cNvSpPr/>
            <p:nvPr/>
          </p:nvSpPr>
          <p:spPr>
            <a:xfrm>
              <a:off x="6597570" y="1691586"/>
              <a:ext cx="4794313" cy="43089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 sz="1200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8271998" y="3722622"/>
            <a:ext cx="3091097" cy="2708702"/>
            <a:chOff x="816974" y="1966586"/>
            <a:chExt cx="5157940" cy="4308954"/>
          </a:xfrm>
        </p:grpSpPr>
        <p:graphicFrame>
          <p:nvGraphicFramePr>
            <p:cNvPr id="27" name="مخطط 26"/>
            <p:cNvGraphicFramePr/>
            <p:nvPr>
              <p:extLst>
                <p:ext uri="{D42A27DB-BD31-4B8C-83A1-F6EECF244321}">
                  <p14:modId xmlns:p14="http://schemas.microsoft.com/office/powerpoint/2010/main" val="1800045885"/>
                </p:ext>
              </p:extLst>
            </p:nvPr>
          </p:nvGraphicFramePr>
          <p:xfrm>
            <a:off x="816974" y="2014281"/>
            <a:ext cx="4947064" cy="41365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9" name="مستطيل 28"/>
            <p:cNvSpPr/>
            <p:nvPr/>
          </p:nvSpPr>
          <p:spPr>
            <a:xfrm>
              <a:off x="964503" y="1966586"/>
              <a:ext cx="5010411" cy="43089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 sz="1200"/>
            </a:p>
          </p:txBody>
        </p:sp>
      </p:grpSp>
      <p:grpSp>
        <p:nvGrpSpPr>
          <p:cNvPr id="21" name="مجموعة 20"/>
          <p:cNvGrpSpPr/>
          <p:nvPr/>
        </p:nvGrpSpPr>
        <p:grpSpPr>
          <a:xfrm>
            <a:off x="11709495" y="-32363"/>
            <a:ext cx="458782" cy="389182"/>
            <a:chOff x="11553836" y="687547"/>
            <a:chExt cx="458782" cy="389182"/>
          </a:xfrm>
        </p:grpSpPr>
        <p:sp>
          <p:nvSpPr>
            <p:cNvPr id="26" name="انفجار 2 25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مربع نص 2"/>
          <p:cNvSpPr txBox="1"/>
          <p:nvPr/>
        </p:nvSpPr>
        <p:spPr>
          <a:xfrm>
            <a:off x="6085772" y="3704248"/>
            <a:ext cx="54334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dirty="0" smtClean="0">
                <a:solidFill>
                  <a:srgbClr val="747C6D"/>
                </a:solidFill>
              </a:rPr>
              <a:t>الكويت</a:t>
            </a:r>
          </a:p>
        </p:txBody>
      </p:sp>
      <p:graphicFrame>
        <p:nvGraphicFramePr>
          <p:cNvPr id="47" name="مخطط 46"/>
          <p:cNvGraphicFramePr/>
          <p:nvPr>
            <p:extLst>
              <p:ext uri="{D42A27DB-BD31-4B8C-83A1-F6EECF244321}">
                <p14:modId xmlns:p14="http://schemas.microsoft.com/office/powerpoint/2010/main" val="553910097"/>
              </p:ext>
            </p:extLst>
          </p:nvPr>
        </p:nvGraphicFramePr>
        <p:xfrm>
          <a:off x="7560545" y="1185293"/>
          <a:ext cx="2588155" cy="2259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9" name="مستطيل 48"/>
          <p:cNvSpPr/>
          <p:nvPr/>
        </p:nvSpPr>
        <p:spPr>
          <a:xfrm>
            <a:off x="7642124" y="1048530"/>
            <a:ext cx="1982322" cy="2475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sz="1200"/>
          </a:p>
        </p:txBody>
      </p:sp>
      <p:grpSp>
        <p:nvGrpSpPr>
          <p:cNvPr id="54" name="مجموعة 53"/>
          <p:cNvGrpSpPr/>
          <p:nvPr/>
        </p:nvGrpSpPr>
        <p:grpSpPr>
          <a:xfrm>
            <a:off x="-178316" y="4554643"/>
            <a:ext cx="3293781" cy="2165467"/>
            <a:chOff x="-178316" y="4554643"/>
            <a:chExt cx="3293781" cy="2165467"/>
          </a:xfrm>
        </p:grpSpPr>
        <p:sp>
          <p:nvSpPr>
            <p:cNvPr id="55" name="مستطيل 54"/>
            <p:cNvSpPr/>
            <p:nvPr/>
          </p:nvSpPr>
          <p:spPr>
            <a:xfrm>
              <a:off x="130530" y="4554643"/>
              <a:ext cx="2765070" cy="2088847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aphicFrame>
          <p:nvGraphicFramePr>
            <p:cNvPr id="56" name="مخطط 55"/>
            <p:cNvGraphicFramePr/>
            <p:nvPr>
              <p:extLst>
                <p:ext uri="{D42A27DB-BD31-4B8C-83A1-F6EECF244321}">
                  <p14:modId xmlns:p14="http://schemas.microsoft.com/office/powerpoint/2010/main" val="3812030774"/>
                </p:ext>
              </p:extLst>
            </p:nvPr>
          </p:nvGraphicFramePr>
          <p:xfrm>
            <a:off x="-178316" y="4554643"/>
            <a:ext cx="3293781" cy="21654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5563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037002" y="0"/>
            <a:ext cx="4038883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7923201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3" name="مخطط 22"/>
          <p:cNvGraphicFramePr/>
          <p:nvPr>
            <p:extLst>
              <p:ext uri="{D42A27DB-BD31-4B8C-83A1-F6EECF244321}">
                <p14:modId xmlns:p14="http://schemas.microsoft.com/office/powerpoint/2010/main" val="2048458897"/>
              </p:ext>
            </p:extLst>
          </p:nvPr>
        </p:nvGraphicFramePr>
        <p:xfrm>
          <a:off x="9755967" y="1483995"/>
          <a:ext cx="2643195" cy="2161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مستطيل 23"/>
          <p:cNvSpPr/>
          <p:nvPr/>
        </p:nvSpPr>
        <p:spPr>
          <a:xfrm>
            <a:off x="10081282" y="1286822"/>
            <a:ext cx="1842888" cy="2483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sz="1400"/>
          </a:p>
        </p:txBody>
      </p:sp>
      <p:grpSp>
        <p:nvGrpSpPr>
          <p:cNvPr id="25" name="مجموعة 24"/>
          <p:cNvGrpSpPr/>
          <p:nvPr/>
        </p:nvGrpSpPr>
        <p:grpSpPr>
          <a:xfrm>
            <a:off x="8388563" y="3935899"/>
            <a:ext cx="3491233" cy="2530952"/>
            <a:chOff x="3798567" y="3882754"/>
            <a:chExt cx="3786997" cy="2758992"/>
          </a:xfrm>
        </p:grpSpPr>
        <p:graphicFrame>
          <p:nvGraphicFramePr>
            <p:cNvPr id="27" name="مخطط 26"/>
            <p:cNvGraphicFramePr/>
            <p:nvPr>
              <p:extLst>
                <p:ext uri="{D42A27DB-BD31-4B8C-83A1-F6EECF244321}">
                  <p14:modId xmlns:p14="http://schemas.microsoft.com/office/powerpoint/2010/main" val="4214355716"/>
                </p:ext>
              </p:extLst>
            </p:nvPr>
          </p:nvGraphicFramePr>
          <p:xfrm>
            <a:off x="3798567" y="3976565"/>
            <a:ext cx="3786997" cy="25617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9" name="مستطيل 28"/>
            <p:cNvSpPr/>
            <p:nvPr/>
          </p:nvSpPr>
          <p:spPr>
            <a:xfrm>
              <a:off x="4267227" y="3882754"/>
              <a:ext cx="2849676" cy="27589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 sz="1400"/>
            </a:p>
          </p:txBody>
        </p:sp>
      </p:grpSp>
      <p:sp>
        <p:nvSpPr>
          <p:cNvPr id="26" name="مربع نص 25"/>
          <p:cNvSpPr txBox="1"/>
          <p:nvPr/>
        </p:nvSpPr>
        <p:spPr>
          <a:xfrm>
            <a:off x="-693484" y="285935"/>
            <a:ext cx="70272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الخارجية والتبادل التجاري مع محافظة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8123372" y="52386"/>
            <a:ext cx="3897593" cy="804437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32" name="مربع نص 31"/>
          <p:cNvSpPr txBox="1"/>
          <p:nvPr/>
        </p:nvSpPr>
        <p:spPr>
          <a:xfrm>
            <a:off x="8388563" y="136914"/>
            <a:ext cx="33087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الخارجية مع محافظة قلقيلية </a:t>
            </a:r>
            <a:r>
              <a:rPr lang="ar-SA" sz="1600" b="1" dirty="0" smtClean="0">
                <a:solidFill>
                  <a:srgbClr val="C00000"/>
                </a:solidFill>
              </a:rPr>
              <a:t>- التبادل التجاري(الزراعي والصناعي)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grpSp>
        <p:nvGrpSpPr>
          <p:cNvPr id="34" name="مجموعة 33"/>
          <p:cNvGrpSpPr/>
          <p:nvPr/>
        </p:nvGrpSpPr>
        <p:grpSpPr>
          <a:xfrm>
            <a:off x="11709495" y="-32363"/>
            <a:ext cx="458782" cy="389182"/>
            <a:chOff x="11553836" y="687547"/>
            <a:chExt cx="458782" cy="389182"/>
          </a:xfrm>
        </p:grpSpPr>
        <p:sp>
          <p:nvSpPr>
            <p:cNvPr id="35" name="انفجار 2 34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2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مجموعة 3"/>
          <p:cNvGrpSpPr/>
          <p:nvPr/>
        </p:nvGrpSpPr>
        <p:grpSpPr>
          <a:xfrm>
            <a:off x="149188" y="856824"/>
            <a:ext cx="7801443" cy="5786666"/>
            <a:chOff x="149188" y="856824"/>
            <a:chExt cx="7894689" cy="5786666"/>
          </a:xfrm>
        </p:grpSpPr>
        <p:pic>
          <p:nvPicPr>
            <p:cNvPr id="18" name="صورة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72" t="9036" r="9894" b="5662"/>
            <a:stretch/>
          </p:blipFill>
          <p:spPr>
            <a:xfrm>
              <a:off x="149188" y="856824"/>
              <a:ext cx="7894689" cy="5786666"/>
            </a:xfrm>
            <a:prstGeom prst="rect">
              <a:avLst/>
            </a:prstGeom>
          </p:spPr>
        </p:pic>
        <p:cxnSp>
          <p:nvCxnSpPr>
            <p:cNvPr id="28" name="رابط مستقيم 27"/>
            <p:cNvCxnSpPr/>
            <p:nvPr/>
          </p:nvCxnSpPr>
          <p:spPr>
            <a:xfrm>
              <a:off x="4092314" y="3211807"/>
              <a:ext cx="1376438" cy="177051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ستقيم 29"/>
            <p:cNvCxnSpPr/>
            <p:nvPr/>
          </p:nvCxnSpPr>
          <p:spPr>
            <a:xfrm>
              <a:off x="4076425" y="3211807"/>
              <a:ext cx="111730" cy="492441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نجمة ذات 5 نقاط 32"/>
            <p:cNvSpPr/>
            <p:nvPr/>
          </p:nvSpPr>
          <p:spPr>
            <a:xfrm>
              <a:off x="4029674" y="3170496"/>
              <a:ext cx="85541" cy="90645"/>
            </a:xfrm>
            <a:prstGeom prst="star5">
              <a:avLst/>
            </a:pr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بيضاوي 36"/>
            <p:cNvSpPr/>
            <p:nvPr/>
          </p:nvSpPr>
          <p:spPr>
            <a:xfrm>
              <a:off x="4092315" y="3541178"/>
              <a:ext cx="244554" cy="240245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شكل بيضاوي 40"/>
            <p:cNvSpPr/>
            <p:nvPr/>
          </p:nvSpPr>
          <p:spPr>
            <a:xfrm>
              <a:off x="5429521" y="4914987"/>
              <a:ext cx="185519" cy="19896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6085772" y="3704248"/>
              <a:ext cx="543340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100" dirty="0" smtClean="0">
                  <a:solidFill>
                    <a:srgbClr val="747C6D"/>
                  </a:solidFill>
                </a:rPr>
                <a:t>الكويت</a:t>
              </a:r>
            </a:p>
          </p:txBody>
        </p:sp>
      </p:grpSp>
      <p:graphicFrame>
        <p:nvGraphicFramePr>
          <p:cNvPr id="39" name="مخطط 38"/>
          <p:cNvGraphicFramePr/>
          <p:nvPr>
            <p:extLst>
              <p:ext uri="{D42A27DB-BD31-4B8C-83A1-F6EECF244321}">
                <p14:modId xmlns:p14="http://schemas.microsoft.com/office/powerpoint/2010/main" val="3440968629"/>
              </p:ext>
            </p:extLst>
          </p:nvPr>
        </p:nvGraphicFramePr>
        <p:xfrm>
          <a:off x="7454778" y="1430605"/>
          <a:ext cx="3536416" cy="2223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مستطيل 43"/>
          <p:cNvSpPr/>
          <p:nvPr/>
        </p:nvSpPr>
        <p:spPr>
          <a:xfrm>
            <a:off x="8163996" y="1292259"/>
            <a:ext cx="1857696" cy="24785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sz="1400"/>
          </a:p>
        </p:txBody>
      </p:sp>
      <p:grpSp>
        <p:nvGrpSpPr>
          <p:cNvPr id="46" name="مجموعة 45"/>
          <p:cNvGrpSpPr/>
          <p:nvPr/>
        </p:nvGrpSpPr>
        <p:grpSpPr>
          <a:xfrm>
            <a:off x="-178316" y="4554643"/>
            <a:ext cx="3293781" cy="2165467"/>
            <a:chOff x="-178316" y="4554643"/>
            <a:chExt cx="3293781" cy="2165467"/>
          </a:xfrm>
        </p:grpSpPr>
        <p:sp>
          <p:nvSpPr>
            <p:cNvPr id="47" name="مستطيل 46"/>
            <p:cNvSpPr/>
            <p:nvPr/>
          </p:nvSpPr>
          <p:spPr>
            <a:xfrm>
              <a:off x="130530" y="4554643"/>
              <a:ext cx="2765070" cy="2088847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aphicFrame>
          <p:nvGraphicFramePr>
            <p:cNvPr id="48" name="مخطط 47"/>
            <p:cNvGraphicFramePr/>
            <p:nvPr>
              <p:extLst>
                <p:ext uri="{D42A27DB-BD31-4B8C-83A1-F6EECF244321}">
                  <p14:modId xmlns:p14="http://schemas.microsoft.com/office/powerpoint/2010/main" val="2866325902"/>
                </p:ext>
              </p:extLst>
            </p:nvPr>
          </p:nvGraphicFramePr>
          <p:xfrm>
            <a:off x="-178316" y="4554643"/>
            <a:ext cx="3293781" cy="21654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734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8" name="صورة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2" t="9036" r="3842" b="5662"/>
          <a:stretch/>
        </p:blipFill>
        <p:spPr>
          <a:xfrm>
            <a:off x="149188" y="856824"/>
            <a:ext cx="8534883" cy="5786666"/>
          </a:xfrm>
          <a:prstGeom prst="rect">
            <a:avLst/>
          </a:prstGeom>
        </p:spPr>
      </p:pic>
      <p:cxnSp>
        <p:nvCxnSpPr>
          <p:cNvPr id="12" name="رابط مستقيم 11"/>
          <p:cNvCxnSpPr>
            <a:endCxn id="38" idx="1"/>
          </p:cNvCxnSpPr>
          <p:nvPr/>
        </p:nvCxnSpPr>
        <p:spPr>
          <a:xfrm>
            <a:off x="4092312" y="3221826"/>
            <a:ext cx="3208847" cy="18159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>
            <a:off x="4092314" y="3211807"/>
            <a:ext cx="1376438" cy="177051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مستقيم 29"/>
          <p:cNvCxnSpPr/>
          <p:nvPr/>
        </p:nvCxnSpPr>
        <p:spPr>
          <a:xfrm>
            <a:off x="4076425" y="3211807"/>
            <a:ext cx="111730" cy="49244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نجمة ذات 5 نقاط 32"/>
          <p:cNvSpPr/>
          <p:nvPr/>
        </p:nvSpPr>
        <p:spPr>
          <a:xfrm>
            <a:off x="4029674" y="3170496"/>
            <a:ext cx="85541" cy="90645"/>
          </a:xfrm>
          <a:prstGeom prst="star5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شكل بيضاوي 36"/>
          <p:cNvSpPr/>
          <p:nvPr/>
        </p:nvSpPr>
        <p:spPr>
          <a:xfrm>
            <a:off x="4092315" y="3541178"/>
            <a:ext cx="244554" cy="24024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شكل بيضاوي 37"/>
          <p:cNvSpPr/>
          <p:nvPr/>
        </p:nvSpPr>
        <p:spPr>
          <a:xfrm>
            <a:off x="7281863" y="5018575"/>
            <a:ext cx="131762" cy="131276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شكل بيضاوي 40"/>
          <p:cNvSpPr/>
          <p:nvPr/>
        </p:nvSpPr>
        <p:spPr>
          <a:xfrm>
            <a:off x="5429521" y="4914987"/>
            <a:ext cx="185519" cy="198969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2" name="مخطط 21"/>
          <p:cNvGraphicFramePr/>
          <p:nvPr>
            <p:extLst>
              <p:ext uri="{D42A27DB-BD31-4B8C-83A1-F6EECF244321}">
                <p14:modId xmlns:p14="http://schemas.microsoft.com/office/powerpoint/2010/main" val="2767797544"/>
              </p:ext>
            </p:extLst>
          </p:nvPr>
        </p:nvGraphicFramePr>
        <p:xfrm>
          <a:off x="8115392" y="1035594"/>
          <a:ext cx="4778295" cy="281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3" name="مجموعة 22"/>
          <p:cNvGrpSpPr/>
          <p:nvPr/>
        </p:nvGrpSpPr>
        <p:grpSpPr>
          <a:xfrm>
            <a:off x="8848137" y="3919561"/>
            <a:ext cx="3116657" cy="2780856"/>
            <a:chOff x="7538209" y="640700"/>
            <a:chExt cx="3334572" cy="3043788"/>
          </a:xfrm>
        </p:grpSpPr>
        <p:graphicFrame>
          <p:nvGraphicFramePr>
            <p:cNvPr id="24" name="مخطط 23"/>
            <p:cNvGraphicFramePr/>
            <p:nvPr>
              <p:extLst>
                <p:ext uri="{D42A27DB-BD31-4B8C-83A1-F6EECF244321}">
                  <p14:modId xmlns:p14="http://schemas.microsoft.com/office/powerpoint/2010/main" val="2164313072"/>
                </p:ext>
              </p:extLst>
            </p:nvPr>
          </p:nvGraphicFramePr>
          <p:xfrm>
            <a:off x="7538209" y="760002"/>
            <a:ext cx="3215660" cy="29244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5" name="مستطيل 24"/>
            <p:cNvSpPr/>
            <p:nvPr/>
          </p:nvSpPr>
          <p:spPr>
            <a:xfrm>
              <a:off x="7549030" y="640700"/>
              <a:ext cx="3323751" cy="27589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 sz="1400"/>
            </a:p>
          </p:txBody>
        </p:sp>
      </p:grpSp>
      <p:sp>
        <p:nvSpPr>
          <p:cNvPr id="26" name="مربع نص 25"/>
          <p:cNvSpPr txBox="1"/>
          <p:nvPr/>
        </p:nvSpPr>
        <p:spPr>
          <a:xfrm>
            <a:off x="-208664" y="242925"/>
            <a:ext cx="70272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الخارجية والتبادل التجاري مع محافظة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>
            <a:off x="8786813" y="52387"/>
            <a:ext cx="3252787" cy="804437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8719457" y="98004"/>
            <a:ext cx="33087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الخارجية مع محافظة قلقيلية </a:t>
            </a:r>
            <a:r>
              <a:rPr lang="ar-SA" sz="1600" b="1" dirty="0" smtClean="0">
                <a:solidFill>
                  <a:srgbClr val="C00000"/>
                </a:solidFill>
              </a:rPr>
              <a:t>- التبادل التجاري(الزراعي والصناعي)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grpSp>
        <p:nvGrpSpPr>
          <p:cNvPr id="31" name="مجموعة 30"/>
          <p:cNvGrpSpPr/>
          <p:nvPr/>
        </p:nvGrpSpPr>
        <p:grpSpPr>
          <a:xfrm>
            <a:off x="11709495" y="-32363"/>
            <a:ext cx="458782" cy="389182"/>
            <a:chOff x="11553836" y="687547"/>
            <a:chExt cx="458782" cy="389182"/>
          </a:xfrm>
        </p:grpSpPr>
        <p:sp>
          <p:nvSpPr>
            <p:cNvPr id="32" name="انفجار 2 3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3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مربع نص 34"/>
          <p:cNvSpPr txBox="1"/>
          <p:nvPr/>
        </p:nvSpPr>
        <p:spPr>
          <a:xfrm>
            <a:off x="6085772" y="3704248"/>
            <a:ext cx="54334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dirty="0" smtClean="0">
                <a:solidFill>
                  <a:srgbClr val="747C6D"/>
                </a:solidFill>
              </a:rPr>
              <a:t>الكويت</a:t>
            </a:r>
          </a:p>
        </p:txBody>
      </p:sp>
      <p:grpSp>
        <p:nvGrpSpPr>
          <p:cNvPr id="36" name="مجموعة 35"/>
          <p:cNvGrpSpPr/>
          <p:nvPr/>
        </p:nvGrpSpPr>
        <p:grpSpPr>
          <a:xfrm>
            <a:off x="-178316" y="4554643"/>
            <a:ext cx="3293781" cy="2165467"/>
            <a:chOff x="-178316" y="4554643"/>
            <a:chExt cx="3293781" cy="2165467"/>
          </a:xfrm>
        </p:grpSpPr>
        <p:sp>
          <p:nvSpPr>
            <p:cNvPr id="39" name="مستطيل 38"/>
            <p:cNvSpPr/>
            <p:nvPr/>
          </p:nvSpPr>
          <p:spPr>
            <a:xfrm>
              <a:off x="130530" y="4554643"/>
              <a:ext cx="2765070" cy="2088847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aphicFrame>
          <p:nvGraphicFramePr>
            <p:cNvPr id="44" name="مخطط 43"/>
            <p:cNvGraphicFramePr/>
            <p:nvPr>
              <p:extLst>
                <p:ext uri="{D42A27DB-BD31-4B8C-83A1-F6EECF244321}">
                  <p14:modId xmlns:p14="http://schemas.microsoft.com/office/powerpoint/2010/main" val="2825791805"/>
                </p:ext>
              </p:extLst>
            </p:nvPr>
          </p:nvGraphicFramePr>
          <p:xfrm>
            <a:off x="-178316" y="4554643"/>
            <a:ext cx="3293781" cy="21654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45" name="مستطيل 44"/>
          <p:cNvSpPr/>
          <p:nvPr/>
        </p:nvSpPr>
        <p:spPr>
          <a:xfrm>
            <a:off x="8858250" y="987007"/>
            <a:ext cx="3098831" cy="27172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ar-SA" sz="1400"/>
          </a:p>
        </p:txBody>
      </p:sp>
    </p:spTree>
    <p:extLst>
      <p:ext uri="{BB962C8B-B14F-4D97-AF65-F5344CB8AC3E}">
        <p14:creationId xmlns:p14="http://schemas.microsoft.com/office/powerpoint/2010/main" val="403902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8" name="صورة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2" t="9036" r="3842" b="5662"/>
          <a:stretch/>
        </p:blipFill>
        <p:spPr>
          <a:xfrm>
            <a:off x="149188" y="856824"/>
            <a:ext cx="8534883" cy="5786666"/>
          </a:xfrm>
          <a:prstGeom prst="rect">
            <a:avLst/>
          </a:prstGeom>
        </p:spPr>
      </p:pic>
      <p:cxnSp>
        <p:nvCxnSpPr>
          <p:cNvPr id="12" name="رابط مستقيم 11"/>
          <p:cNvCxnSpPr>
            <a:endCxn id="38" idx="1"/>
          </p:cNvCxnSpPr>
          <p:nvPr/>
        </p:nvCxnSpPr>
        <p:spPr>
          <a:xfrm>
            <a:off x="4092312" y="3221826"/>
            <a:ext cx="3208847" cy="18159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>
            <a:off x="4092314" y="3211807"/>
            <a:ext cx="1376438" cy="177051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مستقيم 29"/>
          <p:cNvCxnSpPr/>
          <p:nvPr/>
        </p:nvCxnSpPr>
        <p:spPr>
          <a:xfrm>
            <a:off x="4076425" y="3211807"/>
            <a:ext cx="111730" cy="49244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نجمة ذات 5 نقاط 32"/>
          <p:cNvSpPr/>
          <p:nvPr/>
        </p:nvSpPr>
        <p:spPr>
          <a:xfrm>
            <a:off x="4029674" y="3170496"/>
            <a:ext cx="85541" cy="90645"/>
          </a:xfrm>
          <a:prstGeom prst="star5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شكل بيضاوي 36"/>
          <p:cNvSpPr/>
          <p:nvPr/>
        </p:nvSpPr>
        <p:spPr>
          <a:xfrm>
            <a:off x="4092315" y="3541178"/>
            <a:ext cx="244554" cy="24024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شكل بيضاوي 37"/>
          <p:cNvSpPr/>
          <p:nvPr/>
        </p:nvSpPr>
        <p:spPr>
          <a:xfrm>
            <a:off x="7281863" y="5018575"/>
            <a:ext cx="131762" cy="131276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شكل بيضاوي 40"/>
          <p:cNvSpPr/>
          <p:nvPr/>
        </p:nvSpPr>
        <p:spPr>
          <a:xfrm>
            <a:off x="5429521" y="4914987"/>
            <a:ext cx="185519" cy="198969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ربع نص 26"/>
          <p:cNvSpPr txBox="1"/>
          <p:nvPr/>
        </p:nvSpPr>
        <p:spPr>
          <a:xfrm>
            <a:off x="-178316" y="297038"/>
            <a:ext cx="70272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الخارجية والتبادل التجاري مع محافظة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8786813" y="52387"/>
            <a:ext cx="3252787" cy="804437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8719457" y="98004"/>
            <a:ext cx="33087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الخارجية مع محافظة قلقيلية </a:t>
            </a:r>
            <a:r>
              <a:rPr lang="ar-SA" sz="1600" b="1" dirty="0" smtClean="0">
                <a:solidFill>
                  <a:srgbClr val="C00000"/>
                </a:solidFill>
              </a:rPr>
              <a:t>- التبادل التجاري(الزراعي والصناعي)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grpSp>
        <p:nvGrpSpPr>
          <p:cNvPr id="32" name="مجموعة 31"/>
          <p:cNvGrpSpPr/>
          <p:nvPr/>
        </p:nvGrpSpPr>
        <p:grpSpPr>
          <a:xfrm>
            <a:off x="11709495" y="-32363"/>
            <a:ext cx="458782" cy="389182"/>
            <a:chOff x="11553836" y="687547"/>
            <a:chExt cx="458782" cy="389182"/>
          </a:xfrm>
        </p:grpSpPr>
        <p:sp>
          <p:nvSpPr>
            <p:cNvPr id="34" name="انفجار 2 33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4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مربع نص 35"/>
          <p:cNvSpPr txBox="1"/>
          <p:nvPr/>
        </p:nvSpPr>
        <p:spPr>
          <a:xfrm>
            <a:off x="6085772" y="3704248"/>
            <a:ext cx="54334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dirty="0" smtClean="0">
                <a:solidFill>
                  <a:srgbClr val="747C6D"/>
                </a:solidFill>
              </a:rPr>
              <a:t>الكويت</a:t>
            </a:r>
          </a:p>
        </p:txBody>
      </p:sp>
      <p:sp>
        <p:nvSpPr>
          <p:cNvPr id="39" name="شكل بيضاوي 38"/>
          <p:cNvSpPr/>
          <p:nvPr/>
        </p:nvSpPr>
        <p:spPr>
          <a:xfrm>
            <a:off x="6307448" y="3666885"/>
            <a:ext cx="89281" cy="93109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0" name="رابط مستقيم 39"/>
          <p:cNvCxnSpPr>
            <a:endCxn id="39" idx="2"/>
          </p:cNvCxnSpPr>
          <p:nvPr/>
        </p:nvCxnSpPr>
        <p:spPr>
          <a:xfrm>
            <a:off x="4115215" y="3221826"/>
            <a:ext cx="2192233" cy="4916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مستطيل 42"/>
          <p:cNvSpPr/>
          <p:nvPr/>
        </p:nvSpPr>
        <p:spPr>
          <a:xfrm>
            <a:off x="8894760" y="2280729"/>
            <a:ext cx="2944845" cy="25206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sz="1400"/>
          </a:p>
        </p:txBody>
      </p:sp>
      <p:graphicFrame>
        <p:nvGraphicFramePr>
          <p:cNvPr id="8" name="مخطط 7"/>
          <p:cNvGraphicFramePr/>
          <p:nvPr>
            <p:extLst>
              <p:ext uri="{D42A27DB-BD31-4B8C-83A1-F6EECF244321}">
                <p14:modId xmlns:p14="http://schemas.microsoft.com/office/powerpoint/2010/main" val="408326298"/>
              </p:ext>
            </p:extLst>
          </p:nvPr>
        </p:nvGraphicFramePr>
        <p:xfrm>
          <a:off x="8828215" y="2292919"/>
          <a:ext cx="3110670" cy="2568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9" name="مجموعة 48"/>
          <p:cNvGrpSpPr/>
          <p:nvPr/>
        </p:nvGrpSpPr>
        <p:grpSpPr>
          <a:xfrm>
            <a:off x="-178316" y="4554643"/>
            <a:ext cx="3293781" cy="2165467"/>
            <a:chOff x="-178316" y="4554643"/>
            <a:chExt cx="3293781" cy="2165467"/>
          </a:xfrm>
        </p:grpSpPr>
        <p:sp>
          <p:nvSpPr>
            <p:cNvPr id="50" name="مستطيل 49"/>
            <p:cNvSpPr/>
            <p:nvPr/>
          </p:nvSpPr>
          <p:spPr>
            <a:xfrm>
              <a:off x="130530" y="4554643"/>
              <a:ext cx="2765070" cy="2088847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aphicFrame>
          <p:nvGraphicFramePr>
            <p:cNvPr id="51" name="مخطط 50"/>
            <p:cNvGraphicFramePr/>
            <p:nvPr>
              <p:extLst>
                <p:ext uri="{D42A27DB-BD31-4B8C-83A1-F6EECF244321}">
                  <p14:modId xmlns:p14="http://schemas.microsoft.com/office/powerpoint/2010/main" val="1986598567"/>
                </p:ext>
              </p:extLst>
            </p:nvPr>
          </p:nvGraphicFramePr>
          <p:xfrm>
            <a:off x="-178316" y="4554643"/>
            <a:ext cx="3293781" cy="21654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1465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86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مخطط 24"/>
          <p:cNvGraphicFramePr/>
          <p:nvPr>
            <p:extLst>
              <p:ext uri="{D42A27DB-BD31-4B8C-83A1-F6EECF244321}">
                <p14:modId xmlns:p14="http://schemas.microsoft.com/office/powerpoint/2010/main" val="2797383845"/>
              </p:ext>
            </p:extLst>
          </p:nvPr>
        </p:nvGraphicFramePr>
        <p:xfrm>
          <a:off x="7988194" y="3477232"/>
          <a:ext cx="4930752" cy="308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مجموعة 1"/>
          <p:cNvGrpSpPr/>
          <p:nvPr/>
        </p:nvGrpSpPr>
        <p:grpSpPr>
          <a:xfrm>
            <a:off x="-178316" y="-32363"/>
            <a:ext cx="12346593" cy="6752473"/>
            <a:chOff x="-178316" y="-32363"/>
            <a:chExt cx="12346593" cy="6752473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113800" y="52386"/>
              <a:ext cx="8605657" cy="76789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18" name="صورة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72" t="9036" r="3842" b="5662"/>
            <a:stretch/>
          </p:blipFill>
          <p:spPr>
            <a:xfrm>
              <a:off x="149188" y="856824"/>
              <a:ext cx="8534883" cy="5786666"/>
            </a:xfrm>
            <a:prstGeom prst="rect">
              <a:avLst/>
            </a:prstGeom>
          </p:spPr>
        </p:pic>
        <p:cxnSp>
          <p:nvCxnSpPr>
            <p:cNvPr id="12" name="رابط مستقيم 11"/>
            <p:cNvCxnSpPr>
              <a:endCxn id="38" idx="1"/>
            </p:cNvCxnSpPr>
            <p:nvPr/>
          </p:nvCxnSpPr>
          <p:spPr>
            <a:xfrm>
              <a:off x="4092312" y="3221826"/>
              <a:ext cx="3208847" cy="18159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رابط مستقيم 25"/>
            <p:cNvCxnSpPr/>
            <p:nvPr/>
          </p:nvCxnSpPr>
          <p:spPr>
            <a:xfrm flipV="1">
              <a:off x="4092313" y="2857500"/>
              <a:ext cx="1314711" cy="36497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رابط مستقيم 27"/>
            <p:cNvCxnSpPr/>
            <p:nvPr/>
          </p:nvCxnSpPr>
          <p:spPr>
            <a:xfrm>
              <a:off x="4092314" y="3211807"/>
              <a:ext cx="1376438" cy="177051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ستقيم 29"/>
            <p:cNvCxnSpPr/>
            <p:nvPr/>
          </p:nvCxnSpPr>
          <p:spPr>
            <a:xfrm>
              <a:off x="4076425" y="3211807"/>
              <a:ext cx="111730" cy="492441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نجمة ذات 5 نقاط 32"/>
            <p:cNvSpPr/>
            <p:nvPr/>
          </p:nvSpPr>
          <p:spPr>
            <a:xfrm>
              <a:off x="4029674" y="3170496"/>
              <a:ext cx="85541" cy="90645"/>
            </a:xfrm>
            <a:prstGeom prst="star5">
              <a:avLst/>
            </a:pr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بيضاوي 36"/>
            <p:cNvSpPr/>
            <p:nvPr/>
          </p:nvSpPr>
          <p:spPr>
            <a:xfrm>
              <a:off x="4092315" y="3541178"/>
              <a:ext cx="244554" cy="240245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شكل بيضاوي 37"/>
            <p:cNvSpPr/>
            <p:nvPr/>
          </p:nvSpPr>
          <p:spPr>
            <a:xfrm>
              <a:off x="7281863" y="5018575"/>
              <a:ext cx="131762" cy="131276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شكل بيضاوي 40"/>
            <p:cNvSpPr/>
            <p:nvPr/>
          </p:nvSpPr>
          <p:spPr>
            <a:xfrm>
              <a:off x="5429521" y="4914987"/>
              <a:ext cx="185519" cy="19896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5" name="شكل بيضاوي 44"/>
            <p:cNvSpPr/>
            <p:nvPr/>
          </p:nvSpPr>
          <p:spPr>
            <a:xfrm>
              <a:off x="5392048" y="2809677"/>
              <a:ext cx="61727" cy="73026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grpSp>
          <p:nvGrpSpPr>
            <p:cNvPr id="22" name="مجموعة 21"/>
            <p:cNvGrpSpPr/>
            <p:nvPr/>
          </p:nvGrpSpPr>
          <p:grpSpPr>
            <a:xfrm>
              <a:off x="8860953" y="1078996"/>
              <a:ext cx="3076636" cy="2417162"/>
              <a:chOff x="7444658" y="1401097"/>
              <a:chExt cx="3395406" cy="2790449"/>
            </a:xfrm>
          </p:grpSpPr>
          <p:graphicFrame>
            <p:nvGraphicFramePr>
              <p:cNvPr id="23" name="مخطط 22"/>
              <p:cNvGraphicFramePr/>
              <p:nvPr>
                <p:extLst/>
              </p:nvPr>
            </p:nvGraphicFramePr>
            <p:xfrm>
              <a:off x="7444658" y="1401097"/>
              <a:ext cx="3395406" cy="27904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مربع نص 23"/>
              <p:cNvSpPr txBox="1"/>
              <p:nvPr/>
            </p:nvSpPr>
            <p:spPr>
              <a:xfrm>
                <a:off x="7444658" y="1756229"/>
                <a:ext cx="1393372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dirty="0" smtClean="0">
                    <a:solidFill>
                      <a:srgbClr val="C00000"/>
                    </a:solidFill>
                  </a:rPr>
                  <a:t>196</a:t>
                </a:r>
                <a:r>
                  <a:rPr lang="ar-SA" sz="1400" dirty="0" smtClean="0">
                    <a:solidFill>
                      <a:srgbClr val="C00000"/>
                    </a:solidFill>
                  </a:rPr>
                  <a:t> شنطة</a:t>
                </a:r>
                <a:endParaRPr lang="ar-SA" sz="14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مربع نص 26"/>
            <p:cNvSpPr txBox="1"/>
            <p:nvPr/>
          </p:nvSpPr>
          <p:spPr>
            <a:xfrm>
              <a:off x="-178316" y="272565"/>
              <a:ext cx="702729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العلاقات الخارجية والتبادل التجاري مع محافظة قلقيلية 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8786813" y="52387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8719457" y="98004"/>
              <a:ext cx="3308795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الخارجية مع محافظة قلقيلية </a:t>
              </a:r>
              <a:r>
                <a:rPr lang="ar-SA" sz="1600" b="1" dirty="0" smtClean="0">
                  <a:solidFill>
                    <a:srgbClr val="C00000"/>
                  </a:solidFill>
                </a:rPr>
                <a:t>- التبادل التجاري(الزراعي والصناعي)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32" name="مجموعة 31"/>
            <p:cNvGrpSpPr/>
            <p:nvPr/>
          </p:nvGrpSpPr>
          <p:grpSpPr>
            <a:xfrm>
              <a:off x="11709495" y="-32363"/>
              <a:ext cx="458782" cy="389182"/>
              <a:chOff x="11553836" y="687547"/>
              <a:chExt cx="458782" cy="389182"/>
            </a:xfrm>
          </p:grpSpPr>
          <p:sp>
            <p:nvSpPr>
              <p:cNvPr id="34" name="انفجار 2 33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مربع نص 34"/>
              <p:cNvSpPr txBox="1"/>
              <p:nvPr/>
            </p:nvSpPr>
            <p:spPr>
              <a:xfrm>
                <a:off x="11705056" y="687547"/>
                <a:ext cx="233830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</a:rPr>
                  <a:t>5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6" name="مربع نص 35"/>
            <p:cNvSpPr txBox="1"/>
            <p:nvPr/>
          </p:nvSpPr>
          <p:spPr>
            <a:xfrm>
              <a:off x="6085772" y="3704248"/>
              <a:ext cx="543340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100" dirty="0" smtClean="0">
                  <a:solidFill>
                    <a:srgbClr val="747C6D"/>
                  </a:solidFill>
                </a:rPr>
                <a:t>الكويت</a:t>
              </a:r>
            </a:p>
          </p:txBody>
        </p:sp>
        <p:sp>
          <p:nvSpPr>
            <p:cNvPr id="39" name="شكل بيضاوي 38"/>
            <p:cNvSpPr/>
            <p:nvPr/>
          </p:nvSpPr>
          <p:spPr>
            <a:xfrm>
              <a:off x="6307448" y="3666885"/>
              <a:ext cx="89281" cy="9310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40" name="رابط مستقيم 39"/>
            <p:cNvCxnSpPr>
              <a:endCxn id="39" idx="2"/>
            </p:cNvCxnSpPr>
            <p:nvPr/>
          </p:nvCxnSpPr>
          <p:spPr>
            <a:xfrm>
              <a:off x="4115215" y="3221826"/>
              <a:ext cx="2192233" cy="491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مستطيل 47"/>
            <p:cNvSpPr/>
            <p:nvPr/>
          </p:nvSpPr>
          <p:spPr>
            <a:xfrm>
              <a:off x="8940783" y="956570"/>
              <a:ext cx="2944845" cy="25206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 sz="1400"/>
            </a:p>
          </p:txBody>
        </p:sp>
        <p:grpSp>
          <p:nvGrpSpPr>
            <p:cNvPr id="52" name="مجموعة 51"/>
            <p:cNvGrpSpPr/>
            <p:nvPr/>
          </p:nvGrpSpPr>
          <p:grpSpPr>
            <a:xfrm>
              <a:off x="-178316" y="4554643"/>
              <a:ext cx="3293781" cy="2165467"/>
              <a:chOff x="-178316" y="4554643"/>
              <a:chExt cx="3293781" cy="2165467"/>
            </a:xfrm>
          </p:grpSpPr>
          <p:sp>
            <p:nvSpPr>
              <p:cNvPr id="53" name="مستطيل 52"/>
              <p:cNvSpPr/>
              <p:nvPr/>
            </p:nvSpPr>
            <p:spPr>
              <a:xfrm>
                <a:off x="130530" y="4554643"/>
                <a:ext cx="2765070" cy="2088847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graphicFrame>
            <p:nvGraphicFramePr>
              <p:cNvPr id="54" name="مخطط 53"/>
              <p:cNvGraphicFramePr/>
              <p:nvPr>
                <p:extLst>
                  <p:ext uri="{D42A27DB-BD31-4B8C-83A1-F6EECF244321}">
                    <p14:modId xmlns:p14="http://schemas.microsoft.com/office/powerpoint/2010/main" val="3905259960"/>
                  </p:ext>
                </p:extLst>
              </p:nvPr>
            </p:nvGraphicFramePr>
            <p:xfrm>
              <a:off x="-178316" y="4554643"/>
              <a:ext cx="3293781" cy="21654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04274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78779" y="2340760"/>
            <a:ext cx="6096000" cy="1173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منطقة الدراسة على المستوى الوطني 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علاقات التبادل التجاري للقطاع ( الزراعي-الصناعي )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90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927977" y="266971"/>
            <a:ext cx="65931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بين المناطق الصناعية الموجودة والمقترحة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grpSp>
        <p:nvGrpSpPr>
          <p:cNvPr id="38" name="مجموعة 37"/>
          <p:cNvGrpSpPr/>
          <p:nvPr/>
        </p:nvGrpSpPr>
        <p:grpSpPr>
          <a:xfrm>
            <a:off x="8637580" y="-71583"/>
            <a:ext cx="3550476" cy="928406"/>
            <a:chOff x="8637580" y="-71583"/>
            <a:chExt cx="3550476" cy="928406"/>
          </a:xfrm>
        </p:grpSpPr>
        <p:sp>
          <p:nvSpPr>
            <p:cNvPr id="39" name="مستطيل 38"/>
            <p:cNvSpPr/>
            <p:nvPr/>
          </p:nvSpPr>
          <p:spPr>
            <a:xfrm>
              <a:off x="8719457" y="52386"/>
              <a:ext cx="3332611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41" name="مربع نص 40"/>
            <p:cNvSpPr txBox="1"/>
            <p:nvPr/>
          </p:nvSpPr>
          <p:spPr>
            <a:xfrm>
              <a:off x="8637580" y="94117"/>
              <a:ext cx="3520183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الوطنية مع محافظة قلقيلية</a:t>
              </a:r>
            </a:p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</a:t>
              </a:r>
              <a:r>
                <a:rPr lang="ar-SA" sz="1200" b="1" dirty="0" smtClean="0">
                  <a:solidFill>
                    <a:srgbClr val="C00000"/>
                  </a:solidFill>
                </a:rPr>
                <a:t>- علاقة المنطقة الصناعية في قلقيلية بالمناطق الصناعية الاخرى-</a:t>
              </a:r>
              <a:endParaRPr lang="ar-SA" sz="12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71583"/>
              <a:ext cx="458782" cy="386514"/>
              <a:chOff x="11553836" y="690215"/>
              <a:chExt cx="458782" cy="386514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69559" y="690215"/>
                <a:ext cx="213306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1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3" name="مستطيل 72"/>
          <p:cNvSpPr/>
          <p:nvPr/>
        </p:nvSpPr>
        <p:spPr>
          <a:xfrm>
            <a:off x="4587203" y="856822"/>
            <a:ext cx="7459191" cy="5797977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7033955" y="1118949"/>
            <a:ext cx="264754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7015649" y="1300038"/>
            <a:ext cx="25191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المناطق الصناعية في فلسطين</a:t>
            </a:r>
          </a:p>
        </p:txBody>
      </p:sp>
      <p:sp>
        <p:nvSpPr>
          <p:cNvPr id="75" name="مستطيل 74"/>
          <p:cNvSpPr/>
          <p:nvPr/>
        </p:nvSpPr>
        <p:spPr>
          <a:xfrm>
            <a:off x="10566400" y="2330669"/>
            <a:ext cx="1314174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10562693" y="2388453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المنطقة الصناعية في غزة</a:t>
            </a:r>
          </a:p>
        </p:txBody>
      </p:sp>
      <p:cxnSp>
        <p:nvCxnSpPr>
          <p:cNvPr id="31" name="رابط كسهم مستقيم 30"/>
          <p:cNvCxnSpPr/>
          <p:nvPr/>
        </p:nvCxnSpPr>
        <p:spPr>
          <a:xfrm flipH="1">
            <a:off x="11223487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8325034" y="2075922"/>
            <a:ext cx="2898453" cy="53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flipH="1">
            <a:off x="8327513" y="1774164"/>
            <a:ext cx="1" cy="307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وسيلة شرح مع سهم إلى الأسفل 93"/>
          <p:cNvSpPr/>
          <p:nvPr/>
        </p:nvSpPr>
        <p:spPr>
          <a:xfrm>
            <a:off x="10562693" y="2325253"/>
            <a:ext cx="1317881" cy="1006876"/>
          </a:xfrm>
          <a:prstGeom prst="downArrow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5" name="رابط مستقيم 94"/>
          <p:cNvCxnSpPr/>
          <p:nvPr/>
        </p:nvCxnSpPr>
        <p:spPr>
          <a:xfrm>
            <a:off x="11844997" y="3567159"/>
            <a:ext cx="16687" cy="27828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سهم إلى اليسار 103"/>
          <p:cNvSpPr/>
          <p:nvPr/>
        </p:nvSpPr>
        <p:spPr>
          <a:xfrm>
            <a:off x="11478436" y="4003702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مربع نص 106"/>
          <p:cNvSpPr txBox="1"/>
          <p:nvPr/>
        </p:nvSpPr>
        <p:spPr>
          <a:xfrm>
            <a:off x="9885588" y="3856883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سنة </a:t>
            </a:r>
            <a:r>
              <a:rPr lang="en-US" dirty="0" smtClean="0"/>
              <a:t>1999</a:t>
            </a:r>
            <a:endParaRPr lang="ar-SA" dirty="0" smtClean="0"/>
          </a:p>
        </p:txBody>
      </p:sp>
      <p:sp>
        <p:nvSpPr>
          <p:cNvPr id="109" name="سهم إلى اليسار 108"/>
          <p:cNvSpPr/>
          <p:nvPr/>
        </p:nvSpPr>
        <p:spPr>
          <a:xfrm>
            <a:off x="11512523" y="5849244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سهم إلى اليسار 109"/>
          <p:cNvSpPr/>
          <p:nvPr/>
        </p:nvSpPr>
        <p:spPr>
          <a:xfrm>
            <a:off x="11478436" y="4918913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1" name="رابط مستقيم 110"/>
          <p:cNvCxnSpPr/>
          <p:nvPr/>
        </p:nvCxnSpPr>
        <p:spPr>
          <a:xfrm flipV="1">
            <a:off x="10562693" y="3580874"/>
            <a:ext cx="1263145" cy="11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رابط مستقيم 112"/>
          <p:cNvCxnSpPr/>
          <p:nvPr/>
        </p:nvCxnSpPr>
        <p:spPr>
          <a:xfrm>
            <a:off x="10562693" y="6328140"/>
            <a:ext cx="1298991" cy="151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مربع نص 117"/>
          <p:cNvSpPr txBox="1"/>
          <p:nvPr/>
        </p:nvSpPr>
        <p:spPr>
          <a:xfrm>
            <a:off x="9874747" y="4748202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485</a:t>
            </a:r>
            <a:r>
              <a:rPr lang="ar-SA" dirty="0" smtClean="0"/>
              <a:t> دونم</a:t>
            </a:r>
          </a:p>
        </p:txBody>
      </p:sp>
      <p:sp>
        <p:nvSpPr>
          <p:cNvPr id="119" name="مربع نص 118"/>
          <p:cNvSpPr txBox="1"/>
          <p:nvPr/>
        </p:nvSpPr>
        <p:spPr>
          <a:xfrm>
            <a:off x="8380392" y="5555532"/>
            <a:ext cx="31818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صناعات مختلطة</a:t>
            </a:r>
          </a:p>
          <a:p>
            <a:r>
              <a:rPr lang="ar-SA" dirty="0" smtClean="0"/>
              <a:t> </a:t>
            </a:r>
            <a:r>
              <a:rPr lang="ar-SA" sz="1400" dirty="0" smtClean="0"/>
              <a:t>(</a:t>
            </a:r>
            <a:r>
              <a:rPr lang="en-US" sz="1400" dirty="0" smtClean="0"/>
              <a:t>Mixed Industries</a:t>
            </a:r>
            <a:r>
              <a:rPr lang="ar-SA" sz="1400" dirty="0" smtClean="0"/>
              <a:t>)</a:t>
            </a:r>
          </a:p>
        </p:txBody>
      </p:sp>
      <p:sp>
        <p:nvSpPr>
          <p:cNvPr id="120" name="مربع نص 119"/>
          <p:cNvSpPr txBox="1"/>
          <p:nvPr/>
        </p:nvSpPr>
        <p:spPr>
          <a:xfrm>
            <a:off x="10533201" y="2989886"/>
            <a:ext cx="914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GIE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pic>
        <p:nvPicPr>
          <p:cNvPr id="121" name="صورة 1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142" y="1052940"/>
            <a:ext cx="1951036" cy="1459206"/>
          </a:xfrm>
          <a:prstGeom prst="rect">
            <a:avLst/>
          </a:prstGeom>
        </p:spPr>
      </p:pic>
      <p:pic>
        <p:nvPicPr>
          <p:cNvPr id="122" name="صورة 1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069" y="2616811"/>
            <a:ext cx="4302545" cy="3801509"/>
          </a:xfrm>
          <a:prstGeom prst="rect">
            <a:avLst/>
          </a:prstGeom>
        </p:spPr>
      </p:pic>
      <p:grpSp>
        <p:nvGrpSpPr>
          <p:cNvPr id="130" name="مجموعة 129"/>
          <p:cNvGrpSpPr/>
          <p:nvPr/>
        </p:nvGrpSpPr>
        <p:grpSpPr>
          <a:xfrm>
            <a:off x="149623" y="667081"/>
            <a:ext cx="4760797" cy="5960625"/>
            <a:chOff x="149623" y="667081"/>
            <a:chExt cx="4760797" cy="5960625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149623" y="667081"/>
              <a:ext cx="4760797" cy="5960625"/>
              <a:chOff x="1070608" y="538338"/>
              <a:chExt cx="4355831" cy="5569227"/>
            </a:xfrm>
          </p:grpSpPr>
          <p:pic>
            <p:nvPicPr>
              <p:cNvPr id="50" name="صورة 4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0608" y="706890"/>
                <a:ext cx="4010025" cy="5400675"/>
              </a:xfrm>
              <a:prstGeom prst="rect">
                <a:avLst/>
              </a:prstGeom>
            </p:spPr>
          </p:pic>
          <p:pic>
            <p:nvPicPr>
              <p:cNvPr id="51" name="صورة 50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08289" y="538338"/>
                <a:ext cx="2818150" cy="4599737"/>
              </a:xfrm>
              <a:prstGeom prst="rect">
                <a:avLst/>
              </a:prstGeom>
            </p:spPr>
          </p:pic>
        </p:grpSp>
        <p:pic>
          <p:nvPicPr>
            <p:cNvPr id="125" name="صورة 124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rcRect t="1628"/>
            <a:stretch/>
          </p:blipFill>
          <p:spPr>
            <a:xfrm>
              <a:off x="2200500" y="1034866"/>
              <a:ext cx="2281354" cy="4393478"/>
            </a:xfrm>
            <a:prstGeom prst="rect">
              <a:avLst/>
            </a:prstGeom>
          </p:spPr>
        </p:pic>
        <p:cxnSp>
          <p:nvCxnSpPr>
            <p:cNvPr id="126" name="رابط كسهم مستقيم 125"/>
            <p:cNvCxnSpPr/>
            <p:nvPr/>
          </p:nvCxnSpPr>
          <p:spPr>
            <a:xfrm flipH="1">
              <a:off x="892495" y="2488806"/>
              <a:ext cx="1800418" cy="237114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شكل بيضاوي 126"/>
            <p:cNvSpPr/>
            <p:nvPr/>
          </p:nvSpPr>
          <p:spPr>
            <a:xfrm>
              <a:off x="830829" y="4859953"/>
              <a:ext cx="97148" cy="102708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8" name="شكل بيضاوي 127"/>
            <p:cNvSpPr/>
            <p:nvPr/>
          </p:nvSpPr>
          <p:spPr>
            <a:xfrm>
              <a:off x="2647353" y="2409438"/>
              <a:ext cx="97148" cy="102708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9" name="مربع نص 128"/>
            <p:cNvSpPr txBox="1"/>
            <p:nvPr/>
          </p:nvSpPr>
          <p:spPr>
            <a:xfrm rot="18556041">
              <a:off x="83394" y="3990347"/>
              <a:ext cx="2195457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1400" smtClean="0"/>
                <a:t>90</a:t>
              </a:r>
              <a:r>
                <a:rPr lang="ar-SA" sz="1400" b="1" smtClean="0"/>
                <a:t>كم  </a:t>
              </a:r>
              <a:endParaRPr lang="ar-SA" b="1" dirty="0"/>
            </a:p>
          </p:txBody>
        </p:sp>
      </p:grpSp>
      <p:sp>
        <p:nvSpPr>
          <p:cNvPr id="135" name="مربع نص 134"/>
          <p:cNvSpPr txBox="1"/>
          <p:nvPr/>
        </p:nvSpPr>
        <p:spPr>
          <a:xfrm>
            <a:off x="7267486" y="1774035"/>
            <a:ext cx="32657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تم تنفيذها بنسبة </a:t>
            </a:r>
            <a:r>
              <a:rPr lang="en-US" sz="1400" b="1" dirty="0" smtClean="0">
                <a:solidFill>
                  <a:srgbClr val="C00000"/>
                </a:solidFill>
              </a:rPr>
              <a:t>100%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8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8" name="مجموعة 37"/>
          <p:cNvGrpSpPr/>
          <p:nvPr/>
        </p:nvGrpSpPr>
        <p:grpSpPr>
          <a:xfrm>
            <a:off x="8719457" y="-55898"/>
            <a:ext cx="3468599" cy="912721"/>
            <a:chOff x="8799281" y="-55898"/>
            <a:chExt cx="3388775" cy="912721"/>
          </a:xfrm>
        </p:grpSpPr>
        <p:sp>
          <p:nvSpPr>
            <p:cNvPr id="39" name="مستطيل 38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55898"/>
              <a:ext cx="458782" cy="370829"/>
              <a:chOff x="11553836" y="705900"/>
              <a:chExt cx="458782" cy="370829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36841" y="706749"/>
                <a:ext cx="213306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2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مجموعة 24"/>
          <p:cNvGrpSpPr/>
          <p:nvPr/>
        </p:nvGrpSpPr>
        <p:grpSpPr>
          <a:xfrm>
            <a:off x="149623" y="667081"/>
            <a:ext cx="4760797" cy="5960625"/>
            <a:chOff x="354128" y="658619"/>
            <a:chExt cx="4557728" cy="5780332"/>
          </a:xfrm>
        </p:grpSpPr>
        <p:grpSp>
          <p:nvGrpSpPr>
            <p:cNvPr id="42" name="مجموعة 41"/>
            <p:cNvGrpSpPr/>
            <p:nvPr/>
          </p:nvGrpSpPr>
          <p:grpSpPr>
            <a:xfrm>
              <a:off x="354128" y="658619"/>
              <a:ext cx="4557728" cy="5780332"/>
              <a:chOff x="4471598" y="620889"/>
              <a:chExt cx="4557728" cy="5780332"/>
            </a:xfrm>
          </p:grpSpPr>
          <p:grpSp>
            <p:nvGrpSpPr>
              <p:cNvPr id="43" name="مجموعة 42"/>
              <p:cNvGrpSpPr/>
              <p:nvPr/>
            </p:nvGrpSpPr>
            <p:grpSpPr>
              <a:xfrm>
                <a:off x="4471598" y="620889"/>
                <a:ext cx="4557728" cy="5780332"/>
                <a:chOff x="1070608" y="538338"/>
                <a:chExt cx="4355831" cy="5569227"/>
              </a:xfrm>
            </p:grpSpPr>
            <p:pic>
              <p:nvPicPr>
                <p:cNvPr id="50" name="صورة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51" name="صورة 50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48" name="صورة 4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l="6430" t="1830" r="3342" b="2813"/>
              <a:stretch/>
            </p:blipFill>
            <p:spPr>
              <a:xfrm>
                <a:off x="6328229" y="915914"/>
                <a:ext cx="2235200" cy="4294715"/>
              </a:xfrm>
              <a:prstGeom prst="rect">
                <a:avLst/>
              </a:prstGeom>
            </p:spPr>
          </p:pic>
        </p:grpSp>
        <p:grpSp>
          <p:nvGrpSpPr>
            <p:cNvPr id="24" name="مجموعة 23"/>
            <p:cNvGrpSpPr/>
            <p:nvPr/>
          </p:nvGrpSpPr>
          <p:grpSpPr>
            <a:xfrm>
              <a:off x="1006278" y="2348274"/>
              <a:ext cx="1832045" cy="2746851"/>
              <a:chOff x="1006278" y="2348274"/>
              <a:chExt cx="1832045" cy="2746851"/>
            </a:xfrm>
          </p:grpSpPr>
          <p:cxnSp>
            <p:nvCxnSpPr>
              <p:cNvPr id="52" name="رابط كسهم مستقيم 51"/>
              <p:cNvCxnSpPr/>
              <p:nvPr/>
            </p:nvCxnSpPr>
            <p:spPr>
              <a:xfrm flipH="1">
                <a:off x="1065314" y="2425241"/>
                <a:ext cx="1723622" cy="229942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شكل بيضاوي 57"/>
              <p:cNvSpPr/>
              <p:nvPr/>
            </p:nvSpPr>
            <p:spPr>
              <a:xfrm>
                <a:off x="1006278" y="4724668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0" name="شكل بيضاوي 59"/>
              <p:cNvSpPr/>
              <p:nvPr/>
            </p:nvSpPr>
            <p:spPr>
              <a:xfrm>
                <a:off x="2745319" y="2348274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 rot="18556041">
                <a:off x="277105" y="3876711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</p:grpSp>
      <p:sp>
        <p:nvSpPr>
          <p:cNvPr id="73" name="مستطيل 72"/>
          <p:cNvSpPr/>
          <p:nvPr/>
        </p:nvSpPr>
        <p:spPr>
          <a:xfrm>
            <a:off x="4587203" y="856822"/>
            <a:ext cx="7459191" cy="5797977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7033955" y="1118949"/>
            <a:ext cx="264754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7015649" y="1300038"/>
            <a:ext cx="25191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المناطق الصناعية في فلسطين</a:t>
            </a:r>
            <a:endParaRPr lang="ar-SA" dirty="0" smtClean="0"/>
          </a:p>
        </p:txBody>
      </p:sp>
      <p:sp>
        <p:nvSpPr>
          <p:cNvPr id="75" name="مستطيل 74"/>
          <p:cNvSpPr/>
          <p:nvPr/>
        </p:nvSpPr>
        <p:spPr>
          <a:xfrm>
            <a:off x="10566400" y="2330669"/>
            <a:ext cx="1314174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مستطيل 79"/>
          <p:cNvSpPr/>
          <p:nvPr/>
        </p:nvSpPr>
        <p:spPr>
          <a:xfrm>
            <a:off x="9096059" y="2330668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10562693" y="2388453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غزة</a:t>
            </a:r>
            <a:endParaRPr lang="ar-SA" sz="1600" dirty="0" smtClean="0"/>
          </a:p>
        </p:txBody>
      </p:sp>
      <p:sp>
        <p:nvSpPr>
          <p:cNvPr id="85" name="مربع نص 84"/>
          <p:cNvSpPr txBox="1"/>
          <p:nvPr/>
        </p:nvSpPr>
        <p:spPr>
          <a:xfrm>
            <a:off x="9160870" y="2384522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بيت لحم</a:t>
            </a:r>
            <a:endParaRPr lang="ar-SA" sz="1600" dirty="0" smtClean="0"/>
          </a:p>
        </p:txBody>
      </p:sp>
      <p:cxnSp>
        <p:nvCxnSpPr>
          <p:cNvPr id="31" name="رابط كسهم مستقيم 30"/>
          <p:cNvCxnSpPr/>
          <p:nvPr/>
        </p:nvCxnSpPr>
        <p:spPr>
          <a:xfrm flipH="1">
            <a:off x="11223487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رابط كسهم مستقيم 88"/>
          <p:cNvCxnSpPr/>
          <p:nvPr/>
        </p:nvCxnSpPr>
        <p:spPr>
          <a:xfrm flipH="1">
            <a:off x="9782993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8316686" y="2061029"/>
            <a:ext cx="2906801" cy="202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flipH="1">
            <a:off x="8327513" y="1774164"/>
            <a:ext cx="1" cy="307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وسيلة شرح مع سهم إلى الأسفل 93"/>
          <p:cNvSpPr/>
          <p:nvPr/>
        </p:nvSpPr>
        <p:spPr>
          <a:xfrm>
            <a:off x="9111145" y="2342661"/>
            <a:ext cx="1369670" cy="992235"/>
          </a:xfrm>
          <a:prstGeom prst="downArrow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5" name="رابط مستقيم 94"/>
          <p:cNvCxnSpPr/>
          <p:nvPr/>
        </p:nvCxnSpPr>
        <p:spPr>
          <a:xfrm>
            <a:off x="11844997" y="3567159"/>
            <a:ext cx="16687" cy="27828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سهم إلى اليسار 103"/>
          <p:cNvSpPr/>
          <p:nvPr/>
        </p:nvSpPr>
        <p:spPr>
          <a:xfrm>
            <a:off x="11478436" y="4003702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مربع نص 106"/>
          <p:cNvSpPr txBox="1"/>
          <p:nvPr/>
        </p:nvSpPr>
        <p:spPr>
          <a:xfrm>
            <a:off x="9885588" y="3856883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سنة </a:t>
            </a:r>
            <a:r>
              <a:rPr lang="en-US" dirty="0" smtClean="0"/>
              <a:t>2013</a:t>
            </a:r>
            <a:endParaRPr lang="ar-SA" dirty="0" smtClean="0"/>
          </a:p>
        </p:txBody>
      </p:sp>
      <p:sp>
        <p:nvSpPr>
          <p:cNvPr id="109" name="سهم إلى اليسار 108"/>
          <p:cNvSpPr/>
          <p:nvPr/>
        </p:nvSpPr>
        <p:spPr>
          <a:xfrm>
            <a:off x="11512523" y="5849244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سهم إلى اليسار 109"/>
          <p:cNvSpPr/>
          <p:nvPr/>
        </p:nvSpPr>
        <p:spPr>
          <a:xfrm>
            <a:off x="11478436" y="4918913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1" name="رابط مستقيم 110"/>
          <p:cNvCxnSpPr/>
          <p:nvPr/>
        </p:nvCxnSpPr>
        <p:spPr>
          <a:xfrm>
            <a:off x="9681502" y="3567159"/>
            <a:ext cx="2144336" cy="137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رابط مستقيم 112"/>
          <p:cNvCxnSpPr/>
          <p:nvPr/>
        </p:nvCxnSpPr>
        <p:spPr>
          <a:xfrm flipV="1">
            <a:off x="9681502" y="6343317"/>
            <a:ext cx="2180182" cy="668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مربع نص 117"/>
          <p:cNvSpPr txBox="1"/>
          <p:nvPr/>
        </p:nvSpPr>
        <p:spPr>
          <a:xfrm>
            <a:off x="9874747" y="4748202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195</a:t>
            </a:r>
            <a:r>
              <a:rPr lang="ar-SA" dirty="0" smtClean="0"/>
              <a:t> دونم</a:t>
            </a:r>
          </a:p>
        </p:txBody>
      </p:sp>
      <p:sp>
        <p:nvSpPr>
          <p:cNvPr id="119" name="مربع نص 118"/>
          <p:cNvSpPr txBox="1"/>
          <p:nvPr/>
        </p:nvSpPr>
        <p:spPr>
          <a:xfrm>
            <a:off x="8325033" y="5585330"/>
            <a:ext cx="31818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صناعات مختلطة </a:t>
            </a:r>
          </a:p>
          <a:p>
            <a:r>
              <a:rPr lang="ar-SA" sz="1400" dirty="0" smtClean="0"/>
              <a:t>(</a:t>
            </a:r>
            <a:r>
              <a:rPr lang="en-US" sz="1400" dirty="0" smtClean="0"/>
              <a:t>Mixed Industries</a:t>
            </a:r>
            <a:r>
              <a:rPr lang="ar-SA" sz="1400" dirty="0" smtClean="0"/>
              <a:t>)</a:t>
            </a:r>
          </a:p>
        </p:txBody>
      </p:sp>
      <p:sp>
        <p:nvSpPr>
          <p:cNvPr id="120" name="مربع نص 119"/>
          <p:cNvSpPr txBox="1"/>
          <p:nvPr/>
        </p:nvSpPr>
        <p:spPr>
          <a:xfrm>
            <a:off x="9112052" y="2989685"/>
            <a:ext cx="914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BIE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pic>
        <p:nvPicPr>
          <p:cNvPr id="61" name="صورة 6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3342" y="2600569"/>
            <a:ext cx="4889718" cy="3742748"/>
          </a:xfrm>
          <a:prstGeom prst="rect">
            <a:avLst/>
          </a:prstGeom>
        </p:spPr>
      </p:pic>
      <p:pic>
        <p:nvPicPr>
          <p:cNvPr id="62" name="صورة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5486" y="1005752"/>
            <a:ext cx="2221656" cy="1659630"/>
          </a:xfrm>
          <a:prstGeom prst="rect">
            <a:avLst/>
          </a:prstGeom>
        </p:spPr>
      </p:pic>
      <p:grpSp>
        <p:nvGrpSpPr>
          <p:cNvPr id="17" name="مجموعة 16"/>
          <p:cNvGrpSpPr/>
          <p:nvPr/>
        </p:nvGrpSpPr>
        <p:grpSpPr>
          <a:xfrm>
            <a:off x="172795" y="667081"/>
            <a:ext cx="4760797" cy="5960625"/>
            <a:chOff x="172795" y="667081"/>
            <a:chExt cx="4760797" cy="5960625"/>
          </a:xfrm>
        </p:grpSpPr>
        <p:cxnSp>
          <p:nvCxnSpPr>
            <p:cNvPr id="63" name="رابط كسهم مستقيم 62"/>
            <p:cNvCxnSpPr>
              <a:endCxn id="65" idx="1"/>
            </p:cNvCxnSpPr>
            <p:nvPr/>
          </p:nvCxnSpPr>
          <p:spPr>
            <a:xfrm>
              <a:off x="2692913" y="2512146"/>
              <a:ext cx="556063" cy="143343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شكل بيضاوي 64"/>
            <p:cNvSpPr/>
            <p:nvPr/>
          </p:nvSpPr>
          <p:spPr>
            <a:xfrm>
              <a:off x="3235356" y="3930998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68" name="مربع نص 67"/>
            <p:cNvSpPr txBox="1"/>
            <p:nvPr/>
          </p:nvSpPr>
          <p:spPr>
            <a:xfrm rot="4310460">
              <a:off x="1589209" y="2380100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  <p:grpSp>
          <p:nvGrpSpPr>
            <p:cNvPr id="69" name="مجموعة 68"/>
            <p:cNvGrpSpPr/>
            <p:nvPr/>
          </p:nvGrpSpPr>
          <p:grpSpPr>
            <a:xfrm>
              <a:off x="172795" y="667081"/>
              <a:ext cx="4760797" cy="5960625"/>
              <a:chOff x="149623" y="667081"/>
              <a:chExt cx="4760797" cy="5960625"/>
            </a:xfrm>
          </p:grpSpPr>
          <p:grpSp>
            <p:nvGrpSpPr>
              <p:cNvPr id="70" name="مجموعة 69"/>
              <p:cNvGrpSpPr/>
              <p:nvPr/>
            </p:nvGrpSpPr>
            <p:grpSpPr>
              <a:xfrm>
                <a:off x="149623" y="667081"/>
                <a:ext cx="4760797" cy="5960625"/>
                <a:chOff x="1070608" y="538338"/>
                <a:chExt cx="4355831" cy="5569227"/>
              </a:xfrm>
            </p:grpSpPr>
            <p:pic>
              <p:nvPicPr>
                <p:cNvPr id="78" name="صورة 7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84" name="صورة 83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71" name="صورة 70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t="1628"/>
              <a:stretch/>
            </p:blipFill>
            <p:spPr>
              <a:xfrm>
                <a:off x="2200500" y="1034866"/>
                <a:ext cx="2281354" cy="4393478"/>
              </a:xfrm>
              <a:prstGeom prst="rect">
                <a:avLst/>
              </a:prstGeom>
            </p:spPr>
          </p:pic>
          <p:cxnSp>
            <p:nvCxnSpPr>
              <p:cNvPr id="72" name="رابط كسهم مستقيم 71"/>
              <p:cNvCxnSpPr/>
              <p:nvPr/>
            </p:nvCxnSpPr>
            <p:spPr>
              <a:xfrm flipH="1">
                <a:off x="892495" y="2488806"/>
                <a:ext cx="1800418" cy="23711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شكل بيضاوي 73"/>
              <p:cNvSpPr/>
              <p:nvPr/>
            </p:nvSpPr>
            <p:spPr>
              <a:xfrm>
                <a:off x="830829" y="4859953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6" name="شكل بيضاوي 75"/>
              <p:cNvSpPr/>
              <p:nvPr/>
            </p:nvSpPr>
            <p:spPr>
              <a:xfrm>
                <a:off x="2647353" y="2409438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7" name="مربع نص 76"/>
              <p:cNvSpPr txBox="1"/>
              <p:nvPr/>
            </p:nvSpPr>
            <p:spPr>
              <a:xfrm rot="18556041">
                <a:off x="83394" y="3990347"/>
                <a:ext cx="2195457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  <p:cxnSp>
          <p:nvCxnSpPr>
            <p:cNvPr id="96" name="رابط كسهم مستقيم 95"/>
            <p:cNvCxnSpPr>
              <a:stCxn id="76" idx="4"/>
              <a:endCxn id="97" idx="1"/>
            </p:cNvCxnSpPr>
            <p:nvPr/>
          </p:nvCxnSpPr>
          <p:spPr>
            <a:xfrm>
              <a:off x="2719099" y="2512146"/>
              <a:ext cx="543497" cy="146980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شكل بيضاوي 96"/>
            <p:cNvSpPr/>
            <p:nvPr/>
          </p:nvSpPr>
          <p:spPr>
            <a:xfrm>
              <a:off x="3248976" y="3967366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98" name="مربع نص 97"/>
            <p:cNvSpPr txBox="1"/>
            <p:nvPr/>
          </p:nvSpPr>
          <p:spPr>
            <a:xfrm rot="4310460">
              <a:off x="1894834" y="2407731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</p:grpSp>
      <p:sp>
        <p:nvSpPr>
          <p:cNvPr id="99" name="مربع نص 98"/>
          <p:cNvSpPr txBox="1"/>
          <p:nvPr/>
        </p:nvSpPr>
        <p:spPr>
          <a:xfrm>
            <a:off x="7229699" y="1774012"/>
            <a:ext cx="32657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تم تنفيذها بنسبة </a:t>
            </a:r>
            <a:r>
              <a:rPr lang="en-US" sz="1400" b="1" dirty="0" smtClean="0">
                <a:solidFill>
                  <a:srgbClr val="C00000"/>
                </a:solidFill>
              </a:rPr>
              <a:t>30%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sp>
        <p:nvSpPr>
          <p:cNvPr id="102" name="مربع نص 101"/>
          <p:cNvSpPr txBox="1"/>
          <p:nvPr/>
        </p:nvSpPr>
        <p:spPr>
          <a:xfrm>
            <a:off x="8545932" y="97358"/>
            <a:ext cx="36118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الوطنية مع محافظة قلقيلية</a:t>
            </a:r>
          </a:p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</a:t>
            </a:r>
            <a:r>
              <a:rPr lang="ar-SA" sz="1200" b="1" dirty="0" smtClean="0">
                <a:solidFill>
                  <a:srgbClr val="C00000"/>
                </a:solidFill>
              </a:rPr>
              <a:t>- علاقة المنطقة الصناعية في قلقيلية بالمناطق الصناعية الاخرى-</a:t>
            </a:r>
            <a:endParaRPr lang="ar-SA" sz="1200" b="1" dirty="0">
              <a:solidFill>
                <a:srgbClr val="C00000"/>
              </a:solidFill>
            </a:endParaRPr>
          </a:p>
        </p:txBody>
      </p:sp>
      <p:sp>
        <p:nvSpPr>
          <p:cNvPr id="108" name="مربع نص 107"/>
          <p:cNvSpPr txBox="1"/>
          <p:nvPr/>
        </p:nvSpPr>
        <p:spPr>
          <a:xfrm>
            <a:off x="494379" y="252449"/>
            <a:ext cx="65931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بين المناطق الصناعية الموجودة والمقترحة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8" name="مجموعة 37"/>
          <p:cNvGrpSpPr/>
          <p:nvPr/>
        </p:nvGrpSpPr>
        <p:grpSpPr>
          <a:xfrm>
            <a:off x="8719457" y="-59259"/>
            <a:ext cx="3468599" cy="916082"/>
            <a:chOff x="8799281" y="-59259"/>
            <a:chExt cx="3388775" cy="916082"/>
          </a:xfrm>
        </p:grpSpPr>
        <p:sp>
          <p:nvSpPr>
            <p:cNvPr id="39" name="مستطيل 38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59259"/>
              <a:ext cx="458782" cy="374190"/>
              <a:chOff x="11553836" y="702539"/>
              <a:chExt cx="458782" cy="374190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29681" y="702539"/>
                <a:ext cx="213306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3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مجموعة 24"/>
          <p:cNvGrpSpPr/>
          <p:nvPr/>
        </p:nvGrpSpPr>
        <p:grpSpPr>
          <a:xfrm>
            <a:off x="149623" y="667081"/>
            <a:ext cx="4760797" cy="5960625"/>
            <a:chOff x="354128" y="658619"/>
            <a:chExt cx="4557728" cy="5780332"/>
          </a:xfrm>
        </p:grpSpPr>
        <p:grpSp>
          <p:nvGrpSpPr>
            <p:cNvPr id="42" name="مجموعة 41"/>
            <p:cNvGrpSpPr/>
            <p:nvPr/>
          </p:nvGrpSpPr>
          <p:grpSpPr>
            <a:xfrm>
              <a:off x="354128" y="658619"/>
              <a:ext cx="4557728" cy="5780332"/>
              <a:chOff x="4471598" y="620889"/>
              <a:chExt cx="4557728" cy="5780332"/>
            </a:xfrm>
          </p:grpSpPr>
          <p:grpSp>
            <p:nvGrpSpPr>
              <p:cNvPr id="43" name="مجموعة 42"/>
              <p:cNvGrpSpPr/>
              <p:nvPr/>
            </p:nvGrpSpPr>
            <p:grpSpPr>
              <a:xfrm>
                <a:off x="4471598" y="620889"/>
                <a:ext cx="4557728" cy="5780332"/>
                <a:chOff x="1070608" y="538338"/>
                <a:chExt cx="4355831" cy="5569227"/>
              </a:xfrm>
            </p:grpSpPr>
            <p:pic>
              <p:nvPicPr>
                <p:cNvPr id="50" name="صورة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51" name="صورة 50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48" name="صورة 4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l="6430" t="1830" r="3342" b="2813"/>
              <a:stretch/>
            </p:blipFill>
            <p:spPr>
              <a:xfrm>
                <a:off x="6328229" y="915914"/>
                <a:ext cx="2235200" cy="4294715"/>
              </a:xfrm>
              <a:prstGeom prst="rect">
                <a:avLst/>
              </a:prstGeom>
            </p:spPr>
          </p:pic>
        </p:grpSp>
        <p:grpSp>
          <p:nvGrpSpPr>
            <p:cNvPr id="24" name="مجموعة 23"/>
            <p:cNvGrpSpPr/>
            <p:nvPr/>
          </p:nvGrpSpPr>
          <p:grpSpPr>
            <a:xfrm>
              <a:off x="1006278" y="2348274"/>
              <a:ext cx="1832045" cy="2746851"/>
              <a:chOff x="1006278" y="2348274"/>
              <a:chExt cx="1832045" cy="2746851"/>
            </a:xfrm>
          </p:grpSpPr>
          <p:cxnSp>
            <p:nvCxnSpPr>
              <p:cNvPr id="52" name="رابط كسهم مستقيم 51"/>
              <p:cNvCxnSpPr/>
              <p:nvPr/>
            </p:nvCxnSpPr>
            <p:spPr>
              <a:xfrm flipH="1">
                <a:off x="1065314" y="2425241"/>
                <a:ext cx="1723622" cy="229942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شكل بيضاوي 57"/>
              <p:cNvSpPr/>
              <p:nvPr/>
            </p:nvSpPr>
            <p:spPr>
              <a:xfrm>
                <a:off x="1006278" y="4724668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0" name="شكل بيضاوي 59"/>
              <p:cNvSpPr/>
              <p:nvPr/>
            </p:nvSpPr>
            <p:spPr>
              <a:xfrm>
                <a:off x="2745319" y="2348274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 rot="18556041">
                <a:off x="277105" y="3876711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</p:grpSp>
      <p:sp>
        <p:nvSpPr>
          <p:cNvPr id="73" name="مستطيل 72"/>
          <p:cNvSpPr/>
          <p:nvPr/>
        </p:nvSpPr>
        <p:spPr>
          <a:xfrm>
            <a:off x="4587203" y="856822"/>
            <a:ext cx="7459191" cy="5797977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7033955" y="1118949"/>
            <a:ext cx="264754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7015649" y="1300038"/>
            <a:ext cx="25191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المناطق الصناعية في فلسطين</a:t>
            </a:r>
            <a:endParaRPr lang="ar-SA" dirty="0" smtClean="0"/>
          </a:p>
        </p:txBody>
      </p:sp>
      <p:sp>
        <p:nvSpPr>
          <p:cNvPr id="75" name="مستطيل 74"/>
          <p:cNvSpPr/>
          <p:nvPr/>
        </p:nvSpPr>
        <p:spPr>
          <a:xfrm>
            <a:off x="10566400" y="2330669"/>
            <a:ext cx="1314174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مستطيل 78"/>
          <p:cNvSpPr/>
          <p:nvPr/>
        </p:nvSpPr>
        <p:spPr>
          <a:xfrm>
            <a:off x="7714964" y="2339330"/>
            <a:ext cx="1285531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مستطيل 79"/>
          <p:cNvSpPr/>
          <p:nvPr/>
        </p:nvSpPr>
        <p:spPr>
          <a:xfrm>
            <a:off x="9096059" y="2330668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10562693" y="2388453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غزة</a:t>
            </a:r>
            <a:endParaRPr lang="ar-SA" sz="1600" dirty="0" smtClean="0"/>
          </a:p>
        </p:txBody>
      </p:sp>
      <p:sp>
        <p:nvSpPr>
          <p:cNvPr id="85" name="مربع نص 84"/>
          <p:cNvSpPr txBox="1"/>
          <p:nvPr/>
        </p:nvSpPr>
        <p:spPr>
          <a:xfrm>
            <a:off x="9160870" y="2384522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بيت لحم</a:t>
            </a:r>
            <a:endParaRPr lang="ar-SA" sz="1600" dirty="0" smtClean="0"/>
          </a:p>
        </p:txBody>
      </p:sp>
      <p:sp>
        <p:nvSpPr>
          <p:cNvPr id="86" name="مربع نص 85"/>
          <p:cNvSpPr txBox="1"/>
          <p:nvPr/>
        </p:nvSpPr>
        <p:spPr>
          <a:xfrm>
            <a:off x="7667971" y="2409438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أريحا</a:t>
            </a:r>
            <a:endParaRPr lang="ar-SA" sz="1600" dirty="0" smtClean="0"/>
          </a:p>
        </p:txBody>
      </p:sp>
      <p:cxnSp>
        <p:nvCxnSpPr>
          <p:cNvPr id="31" name="رابط كسهم مستقيم 30"/>
          <p:cNvCxnSpPr/>
          <p:nvPr/>
        </p:nvCxnSpPr>
        <p:spPr>
          <a:xfrm flipH="1">
            <a:off x="11223487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رابط كسهم مستقيم 88"/>
          <p:cNvCxnSpPr/>
          <p:nvPr/>
        </p:nvCxnSpPr>
        <p:spPr>
          <a:xfrm flipH="1">
            <a:off x="9782993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رابط كسهم مستقيم 89"/>
          <p:cNvCxnSpPr/>
          <p:nvPr/>
        </p:nvCxnSpPr>
        <p:spPr>
          <a:xfrm flipH="1">
            <a:off x="8325034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 flipV="1">
            <a:off x="8325034" y="2081298"/>
            <a:ext cx="2898453" cy="208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flipH="1">
            <a:off x="8327513" y="1774164"/>
            <a:ext cx="1" cy="307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وسيلة شرح مع سهم إلى الأسفل 93"/>
          <p:cNvSpPr/>
          <p:nvPr/>
        </p:nvSpPr>
        <p:spPr>
          <a:xfrm>
            <a:off x="7715298" y="2325599"/>
            <a:ext cx="1298883" cy="1006876"/>
          </a:xfrm>
          <a:prstGeom prst="downArrow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5" name="رابط مستقيم 94"/>
          <p:cNvCxnSpPr/>
          <p:nvPr/>
        </p:nvCxnSpPr>
        <p:spPr>
          <a:xfrm>
            <a:off x="11844997" y="3567159"/>
            <a:ext cx="16687" cy="27828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سهم إلى اليسار 103"/>
          <p:cNvSpPr/>
          <p:nvPr/>
        </p:nvSpPr>
        <p:spPr>
          <a:xfrm>
            <a:off x="11478436" y="4003702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مربع نص 106"/>
          <p:cNvSpPr txBox="1"/>
          <p:nvPr/>
        </p:nvSpPr>
        <p:spPr>
          <a:xfrm>
            <a:off x="9885588" y="3856883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سنة </a:t>
            </a:r>
            <a:r>
              <a:rPr lang="en-US" dirty="0" smtClean="0"/>
              <a:t>2014</a:t>
            </a:r>
            <a:endParaRPr lang="ar-SA" dirty="0" smtClean="0"/>
          </a:p>
        </p:txBody>
      </p:sp>
      <p:sp>
        <p:nvSpPr>
          <p:cNvPr id="109" name="سهم إلى اليسار 108"/>
          <p:cNvSpPr/>
          <p:nvPr/>
        </p:nvSpPr>
        <p:spPr>
          <a:xfrm>
            <a:off x="11512523" y="5849244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سهم إلى اليسار 109"/>
          <p:cNvSpPr/>
          <p:nvPr/>
        </p:nvSpPr>
        <p:spPr>
          <a:xfrm>
            <a:off x="11478436" y="4918913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3" name="رابط مستقيم 112"/>
          <p:cNvCxnSpPr/>
          <p:nvPr/>
        </p:nvCxnSpPr>
        <p:spPr>
          <a:xfrm>
            <a:off x="8357728" y="6329296"/>
            <a:ext cx="3503956" cy="140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مربع نص 117"/>
          <p:cNvSpPr txBox="1"/>
          <p:nvPr/>
        </p:nvSpPr>
        <p:spPr>
          <a:xfrm>
            <a:off x="9874747" y="4748202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1115</a:t>
            </a:r>
            <a:r>
              <a:rPr lang="ar-SA" dirty="0" smtClean="0"/>
              <a:t> دونم</a:t>
            </a:r>
          </a:p>
        </p:txBody>
      </p:sp>
      <p:sp>
        <p:nvSpPr>
          <p:cNvPr id="119" name="مربع نص 118"/>
          <p:cNvSpPr txBox="1"/>
          <p:nvPr/>
        </p:nvSpPr>
        <p:spPr>
          <a:xfrm>
            <a:off x="8325034" y="5581803"/>
            <a:ext cx="31818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صناعات زراعية</a:t>
            </a:r>
          </a:p>
          <a:p>
            <a:r>
              <a:rPr lang="ar-SA" dirty="0" smtClean="0"/>
              <a:t> </a:t>
            </a:r>
            <a:r>
              <a:rPr lang="ar-SA" sz="1400" dirty="0" smtClean="0"/>
              <a:t>(</a:t>
            </a:r>
            <a:r>
              <a:rPr lang="en-US" sz="1400" dirty="0" smtClean="0"/>
              <a:t>Agro-Industries</a:t>
            </a:r>
            <a:r>
              <a:rPr lang="ar-SA" sz="1400" dirty="0" smtClean="0"/>
              <a:t>)</a:t>
            </a:r>
          </a:p>
        </p:txBody>
      </p:sp>
      <p:sp>
        <p:nvSpPr>
          <p:cNvPr id="120" name="مربع نص 119"/>
          <p:cNvSpPr txBox="1"/>
          <p:nvPr/>
        </p:nvSpPr>
        <p:spPr>
          <a:xfrm>
            <a:off x="7724459" y="2991690"/>
            <a:ext cx="914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JAIP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pic>
        <p:nvPicPr>
          <p:cNvPr id="62" name="صورة 61"/>
          <p:cNvPicPr/>
          <p:nvPr/>
        </p:nvPicPr>
        <p:blipFill rotWithShape="1"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4724" b="5594"/>
          <a:stretch/>
        </p:blipFill>
        <p:spPr>
          <a:xfrm>
            <a:off x="4852143" y="3273140"/>
            <a:ext cx="4549822" cy="2835754"/>
          </a:xfrm>
          <a:prstGeom prst="rect">
            <a:avLst/>
          </a:prstGeom>
        </p:spPr>
      </p:pic>
      <p:pic>
        <p:nvPicPr>
          <p:cNvPr id="63" name="صورة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5433" y="988201"/>
            <a:ext cx="2297480" cy="1298142"/>
          </a:xfrm>
          <a:prstGeom prst="rect">
            <a:avLst/>
          </a:prstGeom>
        </p:spPr>
      </p:pic>
      <p:cxnSp>
        <p:nvCxnSpPr>
          <p:cNvPr id="64" name="رابط مستقيم 63"/>
          <p:cNvCxnSpPr/>
          <p:nvPr/>
        </p:nvCxnSpPr>
        <p:spPr>
          <a:xfrm>
            <a:off x="8610011" y="3580874"/>
            <a:ext cx="32158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مجموعة 64"/>
          <p:cNvGrpSpPr/>
          <p:nvPr/>
        </p:nvGrpSpPr>
        <p:grpSpPr>
          <a:xfrm>
            <a:off x="172795" y="667081"/>
            <a:ext cx="4760797" cy="5960625"/>
            <a:chOff x="172795" y="667081"/>
            <a:chExt cx="4760797" cy="5960625"/>
          </a:xfrm>
        </p:grpSpPr>
        <p:cxnSp>
          <p:nvCxnSpPr>
            <p:cNvPr id="66" name="رابط كسهم مستقيم 65"/>
            <p:cNvCxnSpPr>
              <a:endCxn id="68" idx="1"/>
            </p:cNvCxnSpPr>
            <p:nvPr/>
          </p:nvCxnSpPr>
          <p:spPr>
            <a:xfrm>
              <a:off x="2692913" y="2512146"/>
              <a:ext cx="556063" cy="143343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شكل بيضاوي 67"/>
            <p:cNvSpPr/>
            <p:nvPr/>
          </p:nvSpPr>
          <p:spPr>
            <a:xfrm>
              <a:off x="3235356" y="3930998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69" name="مربع نص 68"/>
            <p:cNvSpPr txBox="1"/>
            <p:nvPr/>
          </p:nvSpPr>
          <p:spPr>
            <a:xfrm rot="4310460">
              <a:off x="1589209" y="2380100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  <p:grpSp>
          <p:nvGrpSpPr>
            <p:cNvPr id="70" name="مجموعة 69"/>
            <p:cNvGrpSpPr/>
            <p:nvPr/>
          </p:nvGrpSpPr>
          <p:grpSpPr>
            <a:xfrm>
              <a:off x="172795" y="667081"/>
              <a:ext cx="4760797" cy="5960625"/>
              <a:chOff x="149623" y="667081"/>
              <a:chExt cx="4760797" cy="5960625"/>
            </a:xfrm>
          </p:grpSpPr>
          <p:grpSp>
            <p:nvGrpSpPr>
              <p:cNvPr id="76" name="مجموعة 75"/>
              <p:cNvGrpSpPr/>
              <p:nvPr/>
            </p:nvGrpSpPr>
            <p:grpSpPr>
              <a:xfrm>
                <a:off x="149623" y="667081"/>
                <a:ext cx="4760797" cy="5960625"/>
                <a:chOff x="1070608" y="538338"/>
                <a:chExt cx="4355831" cy="5569227"/>
              </a:xfrm>
            </p:grpSpPr>
            <p:pic>
              <p:nvPicPr>
                <p:cNvPr id="98" name="صورة 9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99" name="صورة 98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77" name="صورة 76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t="1628"/>
              <a:stretch/>
            </p:blipFill>
            <p:spPr>
              <a:xfrm>
                <a:off x="2200500" y="1034866"/>
                <a:ext cx="2281354" cy="4393478"/>
              </a:xfrm>
              <a:prstGeom prst="rect">
                <a:avLst/>
              </a:prstGeom>
            </p:spPr>
          </p:pic>
          <p:cxnSp>
            <p:nvCxnSpPr>
              <p:cNvPr id="78" name="رابط كسهم مستقيم 77"/>
              <p:cNvCxnSpPr/>
              <p:nvPr/>
            </p:nvCxnSpPr>
            <p:spPr>
              <a:xfrm flipH="1">
                <a:off x="892495" y="2488806"/>
                <a:ext cx="1800418" cy="23711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شكل بيضاوي 83"/>
              <p:cNvSpPr/>
              <p:nvPr/>
            </p:nvSpPr>
            <p:spPr>
              <a:xfrm>
                <a:off x="830829" y="4859953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6" name="شكل بيضاوي 95"/>
              <p:cNvSpPr/>
              <p:nvPr/>
            </p:nvSpPr>
            <p:spPr>
              <a:xfrm>
                <a:off x="2647353" y="2409438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7" name="مربع نص 96"/>
              <p:cNvSpPr txBox="1"/>
              <p:nvPr/>
            </p:nvSpPr>
            <p:spPr>
              <a:xfrm rot="18556041">
                <a:off x="83394" y="3990347"/>
                <a:ext cx="2195457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  <p:cxnSp>
          <p:nvCxnSpPr>
            <p:cNvPr id="71" name="رابط كسهم مستقيم 70"/>
            <p:cNvCxnSpPr>
              <a:stCxn id="96" idx="4"/>
              <a:endCxn id="72" idx="1"/>
            </p:cNvCxnSpPr>
            <p:nvPr/>
          </p:nvCxnSpPr>
          <p:spPr>
            <a:xfrm>
              <a:off x="2719099" y="2512146"/>
              <a:ext cx="543497" cy="146980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شكل بيضاوي 71"/>
            <p:cNvSpPr/>
            <p:nvPr/>
          </p:nvSpPr>
          <p:spPr>
            <a:xfrm>
              <a:off x="3248976" y="3967366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74" name="مربع نص 73"/>
            <p:cNvSpPr txBox="1"/>
            <p:nvPr/>
          </p:nvSpPr>
          <p:spPr>
            <a:xfrm rot="4310460">
              <a:off x="1894834" y="2407731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</p:grpSp>
      <p:cxnSp>
        <p:nvCxnSpPr>
          <p:cNvPr id="100" name="رابط كسهم مستقيم 99"/>
          <p:cNvCxnSpPr>
            <a:endCxn id="101" idx="1"/>
          </p:cNvCxnSpPr>
          <p:nvPr/>
        </p:nvCxnSpPr>
        <p:spPr>
          <a:xfrm>
            <a:off x="2767673" y="2488806"/>
            <a:ext cx="1293786" cy="86572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شكل بيضاوي 100"/>
          <p:cNvSpPr/>
          <p:nvPr/>
        </p:nvSpPr>
        <p:spPr>
          <a:xfrm>
            <a:off x="4047839" y="3339940"/>
            <a:ext cx="93004" cy="9960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" name="مربع نص 101"/>
          <p:cNvSpPr txBox="1"/>
          <p:nvPr/>
        </p:nvSpPr>
        <p:spPr>
          <a:xfrm rot="2246232">
            <a:off x="2084887" y="2350144"/>
            <a:ext cx="21290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1400" dirty="0" smtClean="0"/>
              <a:t>77</a:t>
            </a:r>
            <a:r>
              <a:rPr lang="en-US" sz="1400" b="1" dirty="0" smtClean="0"/>
              <a:t> </a:t>
            </a:r>
            <a:r>
              <a:rPr lang="ar-SA" sz="1400" b="1" dirty="0" smtClean="0"/>
              <a:t>كم  </a:t>
            </a:r>
            <a:endParaRPr lang="ar-SA" b="1" dirty="0"/>
          </a:p>
        </p:txBody>
      </p:sp>
      <p:sp>
        <p:nvSpPr>
          <p:cNvPr id="103" name="مربع نص 102"/>
          <p:cNvSpPr txBox="1"/>
          <p:nvPr/>
        </p:nvSpPr>
        <p:spPr>
          <a:xfrm>
            <a:off x="5133793" y="1846032"/>
            <a:ext cx="32657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تم تنفيذها بنسبة </a:t>
            </a:r>
            <a:r>
              <a:rPr lang="en-US" sz="1400" b="1" dirty="0" smtClean="0">
                <a:solidFill>
                  <a:srgbClr val="C00000"/>
                </a:solidFill>
              </a:rPr>
              <a:t>23%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sp>
        <p:nvSpPr>
          <p:cNvPr id="105" name="مربع نص 104"/>
          <p:cNvSpPr txBox="1"/>
          <p:nvPr/>
        </p:nvSpPr>
        <p:spPr>
          <a:xfrm>
            <a:off x="8545932" y="97358"/>
            <a:ext cx="36118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الوطنية مع محافظة قلقيلية</a:t>
            </a:r>
          </a:p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</a:t>
            </a:r>
            <a:r>
              <a:rPr lang="ar-SA" sz="1200" b="1" smtClean="0">
                <a:solidFill>
                  <a:srgbClr val="C00000"/>
                </a:solidFill>
              </a:rPr>
              <a:t>- علاقة المنطقة الصناعية في قلقيلية بالمناطق الصناعية الاخرى-</a:t>
            </a:r>
            <a:endParaRPr lang="ar-SA" sz="1200" b="1" dirty="0">
              <a:solidFill>
                <a:srgbClr val="C00000"/>
              </a:solidFill>
            </a:endParaRPr>
          </a:p>
        </p:txBody>
      </p:sp>
      <p:sp>
        <p:nvSpPr>
          <p:cNvPr id="106" name="مربع نص 105"/>
          <p:cNvSpPr txBox="1"/>
          <p:nvPr/>
        </p:nvSpPr>
        <p:spPr>
          <a:xfrm>
            <a:off x="652374" y="254549"/>
            <a:ext cx="65931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بين المناطق الصناعية الموجودة والمقترحة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8" name="مجموعة 37"/>
          <p:cNvGrpSpPr/>
          <p:nvPr/>
        </p:nvGrpSpPr>
        <p:grpSpPr>
          <a:xfrm>
            <a:off x="8719457" y="-55898"/>
            <a:ext cx="3468599" cy="912721"/>
            <a:chOff x="8799281" y="-55898"/>
            <a:chExt cx="3388775" cy="912721"/>
          </a:xfrm>
        </p:grpSpPr>
        <p:sp>
          <p:nvSpPr>
            <p:cNvPr id="39" name="مستطيل 38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55898"/>
              <a:ext cx="458782" cy="370829"/>
              <a:chOff x="11553836" y="705900"/>
              <a:chExt cx="458782" cy="370829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54345" y="706749"/>
                <a:ext cx="213306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4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مجموعة 24"/>
          <p:cNvGrpSpPr/>
          <p:nvPr/>
        </p:nvGrpSpPr>
        <p:grpSpPr>
          <a:xfrm>
            <a:off x="149623" y="667081"/>
            <a:ext cx="4760797" cy="5960625"/>
            <a:chOff x="354128" y="658619"/>
            <a:chExt cx="4557728" cy="5780332"/>
          </a:xfrm>
        </p:grpSpPr>
        <p:grpSp>
          <p:nvGrpSpPr>
            <p:cNvPr id="42" name="مجموعة 41"/>
            <p:cNvGrpSpPr/>
            <p:nvPr/>
          </p:nvGrpSpPr>
          <p:grpSpPr>
            <a:xfrm>
              <a:off x="354128" y="658619"/>
              <a:ext cx="4557728" cy="5780332"/>
              <a:chOff x="4471598" y="620889"/>
              <a:chExt cx="4557728" cy="5780332"/>
            </a:xfrm>
          </p:grpSpPr>
          <p:grpSp>
            <p:nvGrpSpPr>
              <p:cNvPr id="43" name="مجموعة 42"/>
              <p:cNvGrpSpPr/>
              <p:nvPr/>
            </p:nvGrpSpPr>
            <p:grpSpPr>
              <a:xfrm>
                <a:off x="4471598" y="620889"/>
                <a:ext cx="4557728" cy="5780332"/>
                <a:chOff x="1070608" y="538338"/>
                <a:chExt cx="4355831" cy="5569227"/>
              </a:xfrm>
            </p:grpSpPr>
            <p:pic>
              <p:nvPicPr>
                <p:cNvPr id="50" name="صورة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51" name="صورة 50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48" name="صورة 4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l="6430" t="1830" r="3342" b="2813"/>
              <a:stretch/>
            </p:blipFill>
            <p:spPr>
              <a:xfrm>
                <a:off x="6328229" y="915914"/>
                <a:ext cx="2235200" cy="4294715"/>
              </a:xfrm>
              <a:prstGeom prst="rect">
                <a:avLst/>
              </a:prstGeom>
            </p:spPr>
          </p:pic>
        </p:grpSp>
        <p:grpSp>
          <p:nvGrpSpPr>
            <p:cNvPr id="24" name="مجموعة 23"/>
            <p:cNvGrpSpPr/>
            <p:nvPr/>
          </p:nvGrpSpPr>
          <p:grpSpPr>
            <a:xfrm>
              <a:off x="1006278" y="2348274"/>
              <a:ext cx="1832045" cy="2746851"/>
              <a:chOff x="1006278" y="2348274"/>
              <a:chExt cx="1832045" cy="2746851"/>
            </a:xfrm>
          </p:grpSpPr>
          <p:cxnSp>
            <p:nvCxnSpPr>
              <p:cNvPr id="52" name="رابط كسهم مستقيم 51"/>
              <p:cNvCxnSpPr/>
              <p:nvPr/>
            </p:nvCxnSpPr>
            <p:spPr>
              <a:xfrm flipH="1">
                <a:off x="1065314" y="2425241"/>
                <a:ext cx="1723622" cy="229942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شكل بيضاوي 57"/>
              <p:cNvSpPr/>
              <p:nvPr/>
            </p:nvSpPr>
            <p:spPr>
              <a:xfrm>
                <a:off x="1006278" y="4724668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0" name="شكل بيضاوي 59"/>
              <p:cNvSpPr/>
              <p:nvPr/>
            </p:nvSpPr>
            <p:spPr>
              <a:xfrm>
                <a:off x="2745319" y="2348274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 rot="18556041">
                <a:off x="277105" y="3876711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</p:grpSp>
      <p:sp>
        <p:nvSpPr>
          <p:cNvPr id="73" name="مستطيل 72"/>
          <p:cNvSpPr/>
          <p:nvPr/>
        </p:nvSpPr>
        <p:spPr>
          <a:xfrm>
            <a:off x="4587203" y="856822"/>
            <a:ext cx="7459191" cy="5797977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7033955" y="1118949"/>
            <a:ext cx="264754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7015649" y="1300038"/>
            <a:ext cx="25191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المناطق الصناعية في فلسطين</a:t>
            </a:r>
            <a:endParaRPr lang="ar-SA" dirty="0" smtClean="0"/>
          </a:p>
        </p:txBody>
      </p:sp>
      <p:sp>
        <p:nvSpPr>
          <p:cNvPr id="75" name="مستطيل 74"/>
          <p:cNvSpPr/>
          <p:nvPr/>
        </p:nvSpPr>
        <p:spPr>
          <a:xfrm>
            <a:off x="10566400" y="2330669"/>
            <a:ext cx="1314174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مستطيل 78"/>
          <p:cNvSpPr/>
          <p:nvPr/>
        </p:nvSpPr>
        <p:spPr>
          <a:xfrm>
            <a:off x="7714964" y="2339330"/>
            <a:ext cx="1285531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مستطيل 79"/>
          <p:cNvSpPr/>
          <p:nvPr/>
        </p:nvSpPr>
        <p:spPr>
          <a:xfrm>
            <a:off x="9096059" y="2330668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10562693" y="2388453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غزة</a:t>
            </a:r>
            <a:endParaRPr lang="ar-SA" sz="1600" dirty="0" smtClean="0"/>
          </a:p>
        </p:txBody>
      </p:sp>
      <p:sp>
        <p:nvSpPr>
          <p:cNvPr id="85" name="مربع نص 84"/>
          <p:cNvSpPr txBox="1"/>
          <p:nvPr/>
        </p:nvSpPr>
        <p:spPr>
          <a:xfrm>
            <a:off x="9160870" y="2384522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المنطقة الصناعية في بيت لحم</a:t>
            </a:r>
          </a:p>
        </p:txBody>
      </p:sp>
      <p:sp>
        <p:nvSpPr>
          <p:cNvPr id="86" name="مربع نص 85"/>
          <p:cNvSpPr txBox="1"/>
          <p:nvPr/>
        </p:nvSpPr>
        <p:spPr>
          <a:xfrm>
            <a:off x="7667971" y="2409438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أريحا</a:t>
            </a:r>
            <a:endParaRPr lang="ar-SA" sz="1600" dirty="0" smtClean="0"/>
          </a:p>
        </p:txBody>
      </p:sp>
      <p:cxnSp>
        <p:nvCxnSpPr>
          <p:cNvPr id="31" name="رابط كسهم مستقيم 30"/>
          <p:cNvCxnSpPr/>
          <p:nvPr/>
        </p:nvCxnSpPr>
        <p:spPr>
          <a:xfrm flipH="1">
            <a:off x="11223487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رابط كسهم مستقيم 88"/>
          <p:cNvCxnSpPr/>
          <p:nvPr/>
        </p:nvCxnSpPr>
        <p:spPr>
          <a:xfrm flipH="1">
            <a:off x="9782993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رابط كسهم مستقيم 89"/>
          <p:cNvCxnSpPr/>
          <p:nvPr/>
        </p:nvCxnSpPr>
        <p:spPr>
          <a:xfrm flipH="1">
            <a:off x="8325034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 flipV="1">
            <a:off x="6976711" y="2081299"/>
            <a:ext cx="4246776" cy="26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flipH="1">
            <a:off x="8327513" y="1774164"/>
            <a:ext cx="1" cy="307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وسيلة شرح مع سهم إلى الأسفل 93"/>
          <p:cNvSpPr/>
          <p:nvPr/>
        </p:nvSpPr>
        <p:spPr>
          <a:xfrm>
            <a:off x="6250261" y="2339327"/>
            <a:ext cx="1369139" cy="1018043"/>
          </a:xfrm>
          <a:prstGeom prst="downArrow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5" name="رابط مستقيم 94"/>
          <p:cNvCxnSpPr/>
          <p:nvPr/>
        </p:nvCxnSpPr>
        <p:spPr>
          <a:xfrm>
            <a:off x="11844997" y="3567159"/>
            <a:ext cx="16687" cy="27828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سهم إلى اليسار 103"/>
          <p:cNvSpPr/>
          <p:nvPr/>
        </p:nvSpPr>
        <p:spPr>
          <a:xfrm>
            <a:off x="11478436" y="4003702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مربع نص 106"/>
          <p:cNvSpPr txBox="1"/>
          <p:nvPr/>
        </p:nvSpPr>
        <p:spPr>
          <a:xfrm>
            <a:off x="9885588" y="3856883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سنة </a:t>
            </a:r>
            <a:r>
              <a:rPr lang="en-US" dirty="0" smtClean="0"/>
              <a:t>2016</a:t>
            </a:r>
            <a:endParaRPr lang="ar-SA" dirty="0" smtClean="0"/>
          </a:p>
        </p:txBody>
      </p:sp>
      <p:sp>
        <p:nvSpPr>
          <p:cNvPr id="109" name="سهم إلى اليسار 108"/>
          <p:cNvSpPr/>
          <p:nvPr/>
        </p:nvSpPr>
        <p:spPr>
          <a:xfrm>
            <a:off x="11512523" y="5849244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سهم إلى اليسار 109"/>
          <p:cNvSpPr/>
          <p:nvPr/>
        </p:nvSpPr>
        <p:spPr>
          <a:xfrm>
            <a:off x="11478436" y="4918913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3" name="رابط مستقيم 112"/>
          <p:cNvCxnSpPr/>
          <p:nvPr/>
        </p:nvCxnSpPr>
        <p:spPr>
          <a:xfrm>
            <a:off x="8357728" y="6329296"/>
            <a:ext cx="3503956" cy="140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مربع نص 117"/>
          <p:cNvSpPr txBox="1"/>
          <p:nvPr/>
        </p:nvSpPr>
        <p:spPr>
          <a:xfrm>
            <a:off x="9874747" y="4748202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933</a:t>
            </a:r>
            <a:r>
              <a:rPr lang="ar-SA" dirty="0" smtClean="0"/>
              <a:t> دونم</a:t>
            </a:r>
          </a:p>
        </p:txBody>
      </p:sp>
      <p:sp>
        <p:nvSpPr>
          <p:cNvPr id="120" name="مربع نص 119"/>
          <p:cNvSpPr txBox="1"/>
          <p:nvPr/>
        </p:nvSpPr>
        <p:spPr>
          <a:xfrm>
            <a:off x="6227693" y="3004884"/>
            <a:ext cx="914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JIE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cxnSp>
        <p:nvCxnSpPr>
          <p:cNvPr id="64" name="رابط مستقيم 63"/>
          <p:cNvCxnSpPr/>
          <p:nvPr/>
        </p:nvCxnSpPr>
        <p:spPr>
          <a:xfrm>
            <a:off x="8610011" y="3580874"/>
            <a:ext cx="32158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مستطيل 48"/>
          <p:cNvSpPr/>
          <p:nvPr/>
        </p:nvSpPr>
        <p:spPr>
          <a:xfrm>
            <a:off x="6258763" y="2339329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مربع نص 52"/>
          <p:cNvSpPr txBox="1"/>
          <p:nvPr/>
        </p:nvSpPr>
        <p:spPr>
          <a:xfrm>
            <a:off x="6293628" y="2366255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المنطقة الصناعية في جنين</a:t>
            </a:r>
          </a:p>
        </p:txBody>
      </p:sp>
      <p:pic>
        <p:nvPicPr>
          <p:cNvPr id="54" name="صورة 5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0" t="15075" r="2783" b="1567"/>
          <a:stretch/>
        </p:blipFill>
        <p:spPr>
          <a:xfrm>
            <a:off x="5265811" y="3362414"/>
            <a:ext cx="2656481" cy="3148587"/>
          </a:xfrm>
          <a:prstGeom prst="rect">
            <a:avLst/>
          </a:prstGeom>
        </p:spPr>
      </p:pic>
      <p:pic>
        <p:nvPicPr>
          <p:cNvPr id="55" name="صورة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0757" y="920637"/>
            <a:ext cx="2247480" cy="1353596"/>
          </a:xfrm>
          <a:prstGeom prst="rect">
            <a:avLst/>
          </a:prstGeom>
        </p:spPr>
      </p:pic>
      <p:sp>
        <p:nvSpPr>
          <p:cNvPr id="56" name="مربع نص 55"/>
          <p:cNvSpPr txBox="1"/>
          <p:nvPr/>
        </p:nvSpPr>
        <p:spPr>
          <a:xfrm>
            <a:off x="8325033" y="5585330"/>
            <a:ext cx="31818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صناعات مختلطة </a:t>
            </a:r>
          </a:p>
          <a:p>
            <a:r>
              <a:rPr lang="ar-SA" sz="1400" smtClean="0"/>
              <a:t>(</a:t>
            </a:r>
            <a:r>
              <a:rPr lang="en-US" sz="1400" smtClean="0"/>
              <a:t>Mixed Industries</a:t>
            </a:r>
            <a:r>
              <a:rPr lang="ar-SA" sz="1400" smtClean="0"/>
              <a:t>)</a:t>
            </a:r>
            <a:endParaRPr lang="ar-SA" sz="1400" dirty="0" smtClean="0"/>
          </a:p>
        </p:txBody>
      </p:sp>
      <p:cxnSp>
        <p:nvCxnSpPr>
          <p:cNvPr id="57" name="رابط كسهم مستقيم 56"/>
          <p:cNvCxnSpPr/>
          <p:nvPr/>
        </p:nvCxnSpPr>
        <p:spPr>
          <a:xfrm flipH="1">
            <a:off x="6998127" y="2077103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رابط كسهم مستقيم 58"/>
          <p:cNvCxnSpPr/>
          <p:nvPr/>
        </p:nvCxnSpPr>
        <p:spPr>
          <a:xfrm flipH="1">
            <a:off x="2793111" y="1180223"/>
            <a:ext cx="707308" cy="1186032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شكل بيضاوي 60"/>
          <p:cNvSpPr/>
          <p:nvPr/>
        </p:nvSpPr>
        <p:spPr>
          <a:xfrm>
            <a:off x="3453916" y="1080622"/>
            <a:ext cx="93004" cy="9960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65" name="مربع نص 64"/>
          <p:cNvSpPr txBox="1"/>
          <p:nvPr/>
        </p:nvSpPr>
        <p:spPr>
          <a:xfrm rot="17564181">
            <a:off x="1882532" y="2085530"/>
            <a:ext cx="21290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 smtClean="0"/>
              <a:t>60</a:t>
            </a:r>
            <a:r>
              <a:rPr lang="en-US" sz="1400" b="1" dirty="0" smtClean="0"/>
              <a:t> </a:t>
            </a:r>
            <a:r>
              <a:rPr lang="ar-SA" sz="1400" b="1" dirty="0" smtClean="0"/>
              <a:t>كم  </a:t>
            </a:r>
            <a:endParaRPr lang="ar-SA" b="1" dirty="0"/>
          </a:p>
        </p:txBody>
      </p:sp>
      <p:grpSp>
        <p:nvGrpSpPr>
          <p:cNvPr id="66" name="مجموعة 65"/>
          <p:cNvGrpSpPr/>
          <p:nvPr/>
        </p:nvGrpSpPr>
        <p:grpSpPr>
          <a:xfrm>
            <a:off x="172795" y="667081"/>
            <a:ext cx="4760797" cy="5960625"/>
            <a:chOff x="172795" y="667081"/>
            <a:chExt cx="4760797" cy="5960625"/>
          </a:xfrm>
        </p:grpSpPr>
        <p:cxnSp>
          <p:nvCxnSpPr>
            <p:cNvPr id="68" name="رابط كسهم مستقيم 67"/>
            <p:cNvCxnSpPr>
              <a:endCxn id="69" idx="1"/>
            </p:cNvCxnSpPr>
            <p:nvPr/>
          </p:nvCxnSpPr>
          <p:spPr>
            <a:xfrm>
              <a:off x="2692913" y="2512146"/>
              <a:ext cx="556063" cy="143343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شكل بيضاوي 68"/>
            <p:cNvSpPr/>
            <p:nvPr/>
          </p:nvSpPr>
          <p:spPr>
            <a:xfrm>
              <a:off x="3235356" y="3930998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70" name="مربع نص 69"/>
            <p:cNvSpPr txBox="1"/>
            <p:nvPr/>
          </p:nvSpPr>
          <p:spPr>
            <a:xfrm rot="4310460">
              <a:off x="1589209" y="2380100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  <p:grpSp>
          <p:nvGrpSpPr>
            <p:cNvPr id="71" name="مجموعة 70"/>
            <p:cNvGrpSpPr/>
            <p:nvPr/>
          </p:nvGrpSpPr>
          <p:grpSpPr>
            <a:xfrm>
              <a:off x="172795" y="667081"/>
              <a:ext cx="4760797" cy="5960625"/>
              <a:chOff x="149623" y="667081"/>
              <a:chExt cx="4760797" cy="5960625"/>
            </a:xfrm>
          </p:grpSpPr>
          <p:grpSp>
            <p:nvGrpSpPr>
              <p:cNvPr id="77" name="مجموعة 76"/>
              <p:cNvGrpSpPr/>
              <p:nvPr/>
            </p:nvGrpSpPr>
            <p:grpSpPr>
              <a:xfrm>
                <a:off x="149623" y="667081"/>
                <a:ext cx="4760797" cy="5960625"/>
                <a:chOff x="1070608" y="538338"/>
                <a:chExt cx="4355831" cy="5569227"/>
              </a:xfrm>
            </p:grpSpPr>
            <p:pic>
              <p:nvPicPr>
                <p:cNvPr id="88" name="صورة 8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91" name="صورة 90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78" name="صورة 77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t="1628"/>
              <a:stretch/>
            </p:blipFill>
            <p:spPr>
              <a:xfrm>
                <a:off x="2200500" y="1034866"/>
                <a:ext cx="2281354" cy="4393478"/>
              </a:xfrm>
              <a:prstGeom prst="rect">
                <a:avLst/>
              </a:prstGeom>
            </p:spPr>
          </p:pic>
          <p:cxnSp>
            <p:nvCxnSpPr>
              <p:cNvPr id="81" name="رابط كسهم مستقيم 80"/>
              <p:cNvCxnSpPr/>
              <p:nvPr/>
            </p:nvCxnSpPr>
            <p:spPr>
              <a:xfrm flipH="1">
                <a:off x="892495" y="2488806"/>
                <a:ext cx="1800418" cy="23711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شكل بيضاوي 81"/>
              <p:cNvSpPr/>
              <p:nvPr/>
            </p:nvSpPr>
            <p:spPr>
              <a:xfrm>
                <a:off x="830829" y="4859953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4" name="شكل بيضاوي 83"/>
              <p:cNvSpPr/>
              <p:nvPr/>
            </p:nvSpPr>
            <p:spPr>
              <a:xfrm>
                <a:off x="2647353" y="2409438"/>
                <a:ext cx="97148" cy="10270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7" name="مربع نص 86"/>
              <p:cNvSpPr txBox="1"/>
              <p:nvPr/>
            </p:nvSpPr>
            <p:spPr>
              <a:xfrm rot="18556041">
                <a:off x="83394" y="3990347"/>
                <a:ext cx="2195457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  <p:cxnSp>
          <p:nvCxnSpPr>
            <p:cNvPr id="72" name="رابط كسهم مستقيم 71"/>
            <p:cNvCxnSpPr>
              <a:stCxn id="84" idx="4"/>
              <a:endCxn id="74" idx="1"/>
            </p:cNvCxnSpPr>
            <p:nvPr/>
          </p:nvCxnSpPr>
          <p:spPr>
            <a:xfrm>
              <a:off x="2719099" y="2512146"/>
              <a:ext cx="543497" cy="146980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شكل بيضاوي 73"/>
            <p:cNvSpPr/>
            <p:nvPr/>
          </p:nvSpPr>
          <p:spPr>
            <a:xfrm>
              <a:off x="3248976" y="3967366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76" name="مربع نص 75"/>
            <p:cNvSpPr txBox="1"/>
            <p:nvPr/>
          </p:nvSpPr>
          <p:spPr>
            <a:xfrm rot="4310460">
              <a:off x="1894834" y="2407731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87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</p:grpSp>
      <p:cxnSp>
        <p:nvCxnSpPr>
          <p:cNvPr id="92" name="رابط كسهم مستقيم 91"/>
          <p:cNvCxnSpPr>
            <a:endCxn id="96" idx="1"/>
          </p:cNvCxnSpPr>
          <p:nvPr/>
        </p:nvCxnSpPr>
        <p:spPr>
          <a:xfrm>
            <a:off x="2767673" y="2488806"/>
            <a:ext cx="1293786" cy="86572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شكل بيضاوي 95"/>
          <p:cNvSpPr/>
          <p:nvPr/>
        </p:nvSpPr>
        <p:spPr>
          <a:xfrm>
            <a:off x="4047839" y="3339940"/>
            <a:ext cx="93004" cy="9960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7" name="مربع نص 96"/>
          <p:cNvSpPr txBox="1"/>
          <p:nvPr/>
        </p:nvSpPr>
        <p:spPr>
          <a:xfrm rot="2246232">
            <a:off x="2084887" y="2350144"/>
            <a:ext cx="21290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1400" dirty="0" smtClean="0"/>
              <a:t>77</a:t>
            </a:r>
            <a:r>
              <a:rPr lang="en-US" sz="1400" b="1" dirty="0" smtClean="0"/>
              <a:t> </a:t>
            </a:r>
            <a:r>
              <a:rPr lang="ar-SA" sz="1400" b="1" dirty="0" smtClean="0"/>
              <a:t>كم  </a:t>
            </a:r>
            <a:endParaRPr lang="ar-SA" b="1" dirty="0"/>
          </a:p>
        </p:txBody>
      </p:sp>
      <p:sp>
        <p:nvSpPr>
          <p:cNvPr id="112" name="شكل بيضاوي 111"/>
          <p:cNvSpPr/>
          <p:nvPr/>
        </p:nvSpPr>
        <p:spPr>
          <a:xfrm>
            <a:off x="3446648" y="1141897"/>
            <a:ext cx="93004" cy="9960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4" name="رابط كسهم مستقيم 113"/>
          <p:cNvCxnSpPr>
            <a:stCxn id="112" idx="3"/>
          </p:cNvCxnSpPr>
          <p:nvPr/>
        </p:nvCxnSpPr>
        <p:spPr>
          <a:xfrm flipH="1">
            <a:off x="2759539" y="1226912"/>
            <a:ext cx="700729" cy="122416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مربع نص 114"/>
          <p:cNvSpPr txBox="1"/>
          <p:nvPr/>
        </p:nvSpPr>
        <p:spPr>
          <a:xfrm rot="17564181">
            <a:off x="1829877" y="2107312"/>
            <a:ext cx="21290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1400" dirty="0" smtClean="0"/>
              <a:t>60</a:t>
            </a:r>
            <a:r>
              <a:rPr lang="en-US" sz="1400" b="1" dirty="0" smtClean="0"/>
              <a:t> </a:t>
            </a:r>
            <a:r>
              <a:rPr lang="ar-SA" sz="1400" b="1" dirty="0" smtClean="0"/>
              <a:t>كم  </a:t>
            </a:r>
            <a:endParaRPr lang="ar-SA" b="1" dirty="0"/>
          </a:p>
        </p:txBody>
      </p:sp>
      <p:sp>
        <p:nvSpPr>
          <p:cNvPr id="116" name="مربع نص 115"/>
          <p:cNvSpPr txBox="1"/>
          <p:nvPr/>
        </p:nvSpPr>
        <p:spPr>
          <a:xfrm>
            <a:off x="3546920" y="6288587"/>
            <a:ext cx="32657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في المراحل الأولى لتنفيذ المشروع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sp>
        <p:nvSpPr>
          <p:cNvPr id="117" name="مربع نص 116"/>
          <p:cNvSpPr txBox="1"/>
          <p:nvPr/>
        </p:nvSpPr>
        <p:spPr>
          <a:xfrm>
            <a:off x="8545932" y="97358"/>
            <a:ext cx="36118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الوطنية مع محافظة قلقيلية</a:t>
            </a:r>
          </a:p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</a:t>
            </a:r>
            <a:r>
              <a:rPr lang="ar-SA" sz="1200" b="1" smtClean="0">
                <a:solidFill>
                  <a:srgbClr val="C00000"/>
                </a:solidFill>
              </a:rPr>
              <a:t>- علاقة المنطقة الصناعية في قلقيلية بالمناطق الصناعية الاخرى-</a:t>
            </a:r>
            <a:endParaRPr lang="ar-SA" sz="1200" b="1" dirty="0">
              <a:solidFill>
                <a:srgbClr val="C00000"/>
              </a:solidFill>
            </a:endParaRPr>
          </a:p>
        </p:txBody>
      </p:sp>
      <p:sp>
        <p:nvSpPr>
          <p:cNvPr id="121" name="مربع نص 120"/>
          <p:cNvSpPr txBox="1"/>
          <p:nvPr/>
        </p:nvSpPr>
        <p:spPr>
          <a:xfrm>
            <a:off x="548905" y="280309"/>
            <a:ext cx="65931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بين المناطق الصناعية الموجودة والمقترحة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0565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8" name="مجموعة 37"/>
          <p:cNvGrpSpPr/>
          <p:nvPr/>
        </p:nvGrpSpPr>
        <p:grpSpPr>
          <a:xfrm>
            <a:off x="8719457" y="-61764"/>
            <a:ext cx="3468599" cy="918587"/>
            <a:chOff x="8799281" y="-61764"/>
            <a:chExt cx="3388775" cy="918587"/>
          </a:xfrm>
        </p:grpSpPr>
        <p:sp>
          <p:nvSpPr>
            <p:cNvPr id="39" name="مستطيل 38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61764"/>
              <a:ext cx="458782" cy="376695"/>
              <a:chOff x="11553836" y="700034"/>
              <a:chExt cx="458782" cy="376695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36841" y="700034"/>
                <a:ext cx="213306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5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مجموعة 24"/>
          <p:cNvGrpSpPr/>
          <p:nvPr/>
        </p:nvGrpSpPr>
        <p:grpSpPr>
          <a:xfrm>
            <a:off x="149623" y="667081"/>
            <a:ext cx="4760797" cy="5960625"/>
            <a:chOff x="354128" y="658619"/>
            <a:chExt cx="4557728" cy="5780332"/>
          </a:xfrm>
        </p:grpSpPr>
        <p:grpSp>
          <p:nvGrpSpPr>
            <p:cNvPr id="42" name="مجموعة 41"/>
            <p:cNvGrpSpPr/>
            <p:nvPr/>
          </p:nvGrpSpPr>
          <p:grpSpPr>
            <a:xfrm>
              <a:off x="354128" y="658619"/>
              <a:ext cx="4557728" cy="5780332"/>
              <a:chOff x="4471598" y="620889"/>
              <a:chExt cx="4557728" cy="5780332"/>
            </a:xfrm>
          </p:grpSpPr>
          <p:grpSp>
            <p:nvGrpSpPr>
              <p:cNvPr id="43" name="مجموعة 42"/>
              <p:cNvGrpSpPr/>
              <p:nvPr/>
            </p:nvGrpSpPr>
            <p:grpSpPr>
              <a:xfrm>
                <a:off x="4471598" y="620889"/>
                <a:ext cx="4557728" cy="5780332"/>
                <a:chOff x="1070608" y="538338"/>
                <a:chExt cx="4355831" cy="5569227"/>
              </a:xfrm>
            </p:grpSpPr>
            <p:pic>
              <p:nvPicPr>
                <p:cNvPr id="50" name="صورة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0608" y="706890"/>
                  <a:ext cx="4010025" cy="5400675"/>
                </a:xfrm>
                <a:prstGeom prst="rect">
                  <a:avLst/>
                </a:prstGeom>
              </p:spPr>
            </p:pic>
            <p:pic>
              <p:nvPicPr>
                <p:cNvPr id="51" name="صورة 50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608289" y="538338"/>
                  <a:ext cx="2818150" cy="4599737"/>
                </a:xfrm>
                <a:prstGeom prst="rect">
                  <a:avLst/>
                </a:prstGeom>
              </p:spPr>
            </p:pic>
          </p:grpSp>
          <p:pic>
            <p:nvPicPr>
              <p:cNvPr id="48" name="صورة 4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l="6430" t="1830" r="3342" b="2813"/>
              <a:stretch/>
            </p:blipFill>
            <p:spPr>
              <a:xfrm>
                <a:off x="6328229" y="915914"/>
                <a:ext cx="2235200" cy="4294715"/>
              </a:xfrm>
              <a:prstGeom prst="rect">
                <a:avLst/>
              </a:prstGeom>
            </p:spPr>
          </p:pic>
        </p:grpSp>
        <p:grpSp>
          <p:nvGrpSpPr>
            <p:cNvPr id="24" name="مجموعة 23"/>
            <p:cNvGrpSpPr/>
            <p:nvPr/>
          </p:nvGrpSpPr>
          <p:grpSpPr>
            <a:xfrm>
              <a:off x="1006278" y="2348274"/>
              <a:ext cx="1832045" cy="2746851"/>
              <a:chOff x="1006278" y="2348274"/>
              <a:chExt cx="1832045" cy="2746851"/>
            </a:xfrm>
          </p:grpSpPr>
          <p:cxnSp>
            <p:nvCxnSpPr>
              <p:cNvPr id="52" name="رابط كسهم مستقيم 51"/>
              <p:cNvCxnSpPr/>
              <p:nvPr/>
            </p:nvCxnSpPr>
            <p:spPr>
              <a:xfrm flipH="1">
                <a:off x="1065314" y="2425241"/>
                <a:ext cx="1723622" cy="229942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شكل بيضاوي 57"/>
              <p:cNvSpPr/>
              <p:nvPr/>
            </p:nvSpPr>
            <p:spPr>
              <a:xfrm>
                <a:off x="1006278" y="4724668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0" name="شكل بيضاوي 59"/>
              <p:cNvSpPr/>
              <p:nvPr/>
            </p:nvSpPr>
            <p:spPr>
              <a:xfrm>
                <a:off x="2745319" y="2348274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 rot="18556041">
                <a:off x="277105" y="3876711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smtClean="0"/>
                  <a:t>90</a:t>
                </a:r>
                <a:r>
                  <a:rPr lang="ar-SA" sz="1400" b="1" smtClean="0"/>
                  <a:t>كم  </a:t>
                </a:r>
                <a:endParaRPr lang="ar-SA" b="1" dirty="0"/>
              </a:p>
            </p:txBody>
          </p:sp>
        </p:grpSp>
      </p:grpSp>
      <p:sp>
        <p:nvSpPr>
          <p:cNvPr id="73" name="مستطيل 72"/>
          <p:cNvSpPr/>
          <p:nvPr/>
        </p:nvSpPr>
        <p:spPr>
          <a:xfrm>
            <a:off x="4587203" y="856822"/>
            <a:ext cx="7459191" cy="5797977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7033955" y="1118949"/>
            <a:ext cx="264754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7015649" y="1300038"/>
            <a:ext cx="25191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المناطق الصناعية في فلسطين</a:t>
            </a:r>
            <a:endParaRPr lang="ar-SA" dirty="0" smtClean="0"/>
          </a:p>
        </p:txBody>
      </p:sp>
      <p:sp>
        <p:nvSpPr>
          <p:cNvPr id="75" name="مستطيل 74"/>
          <p:cNvSpPr/>
          <p:nvPr/>
        </p:nvSpPr>
        <p:spPr>
          <a:xfrm>
            <a:off x="10566400" y="2330669"/>
            <a:ext cx="1314174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مستطيل 78"/>
          <p:cNvSpPr/>
          <p:nvPr/>
        </p:nvSpPr>
        <p:spPr>
          <a:xfrm>
            <a:off x="7714964" y="2339330"/>
            <a:ext cx="1285531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مستطيل 79"/>
          <p:cNvSpPr/>
          <p:nvPr/>
        </p:nvSpPr>
        <p:spPr>
          <a:xfrm>
            <a:off x="9096059" y="2330668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10562693" y="2388453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غزة</a:t>
            </a:r>
            <a:endParaRPr lang="ar-SA" sz="1600" dirty="0" smtClean="0"/>
          </a:p>
        </p:txBody>
      </p:sp>
      <p:sp>
        <p:nvSpPr>
          <p:cNvPr id="85" name="مربع نص 84"/>
          <p:cNvSpPr txBox="1"/>
          <p:nvPr/>
        </p:nvSpPr>
        <p:spPr>
          <a:xfrm>
            <a:off x="9160870" y="2384522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بيت لحم</a:t>
            </a:r>
            <a:endParaRPr lang="ar-SA" sz="1600" dirty="0" smtClean="0"/>
          </a:p>
        </p:txBody>
      </p:sp>
      <p:sp>
        <p:nvSpPr>
          <p:cNvPr id="86" name="مربع نص 85"/>
          <p:cNvSpPr txBox="1"/>
          <p:nvPr/>
        </p:nvSpPr>
        <p:spPr>
          <a:xfrm>
            <a:off x="7667971" y="2409438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smtClean="0"/>
              <a:t>المنطقة الصناعية في أريحا</a:t>
            </a:r>
            <a:endParaRPr lang="ar-SA" sz="1600" dirty="0" smtClean="0"/>
          </a:p>
        </p:txBody>
      </p:sp>
      <p:cxnSp>
        <p:nvCxnSpPr>
          <p:cNvPr id="31" name="رابط كسهم مستقيم 30"/>
          <p:cNvCxnSpPr/>
          <p:nvPr/>
        </p:nvCxnSpPr>
        <p:spPr>
          <a:xfrm flipH="1">
            <a:off x="11223487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رابط كسهم مستقيم 88"/>
          <p:cNvCxnSpPr/>
          <p:nvPr/>
        </p:nvCxnSpPr>
        <p:spPr>
          <a:xfrm flipH="1">
            <a:off x="9782993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رابط كسهم مستقيم 89"/>
          <p:cNvCxnSpPr/>
          <p:nvPr/>
        </p:nvCxnSpPr>
        <p:spPr>
          <a:xfrm flipH="1">
            <a:off x="8325034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flipH="1">
            <a:off x="8327513" y="1774164"/>
            <a:ext cx="1" cy="307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رابط مستقيم 94"/>
          <p:cNvCxnSpPr/>
          <p:nvPr/>
        </p:nvCxnSpPr>
        <p:spPr>
          <a:xfrm>
            <a:off x="11844997" y="3567159"/>
            <a:ext cx="16687" cy="27828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سهم إلى اليسار 103"/>
          <p:cNvSpPr/>
          <p:nvPr/>
        </p:nvSpPr>
        <p:spPr>
          <a:xfrm>
            <a:off x="11478436" y="4003702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مربع نص 106"/>
          <p:cNvSpPr txBox="1"/>
          <p:nvPr/>
        </p:nvSpPr>
        <p:spPr>
          <a:xfrm>
            <a:off x="9885588" y="3856883"/>
            <a:ext cx="16086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سنة </a:t>
            </a:r>
            <a:r>
              <a:rPr lang="en-US" dirty="0" smtClean="0"/>
              <a:t>  20017</a:t>
            </a:r>
            <a:endParaRPr lang="ar-SA" dirty="0" smtClean="0"/>
          </a:p>
        </p:txBody>
      </p:sp>
      <p:sp>
        <p:nvSpPr>
          <p:cNvPr id="109" name="سهم إلى اليسار 108"/>
          <p:cNvSpPr/>
          <p:nvPr/>
        </p:nvSpPr>
        <p:spPr>
          <a:xfrm>
            <a:off x="11512523" y="5849244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سهم إلى اليسار 109"/>
          <p:cNvSpPr/>
          <p:nvPr/>
        </p:nvSpPr>
        <p:spPr>
          <a:xfrm>
            <a:off x="11478436" y="4918913"/>
            <a:ext cx="330330" cy="7234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3" name="رابط مستقيم 112"/>
          <p:cNvCxnSpPr/>
          <p:nvPr/>
        </p:nvCxnSpPr>
        <p:spPr>
          <a:xfrm>
            <a:off x="8357728" y="6329296"/>
            <a:ext cx="3503956" cy="140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مربع نص 117"/>
          <p:cNvSpPr txBox="1"/>
          <p:nvPr/>
        </p:nvSpPr>
        <p:spPr>
          <a:xfrm>
            <a:off x="8915311" y="4748202"/>
            <a:ext cx="2568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ت</a:t>
            </a:r>
            <a:r>
              <a:rPr lang="ar-SA" dirty="0" smtClean="0"/>
              <a:t>حتوي على </a:t>
            </a:r>
            <a:r>
              <a:rPr lang="en-US" dirty="0" smtClean="0"/>
              <a:t>15</a:t>
            </a:r>
            <a:r>
              <a:rPr lang="ar-SA" dirty="0" smtClean="0"/>
              <a:t> مصنع و منشأة</a:t>
            </a:r>
          </a:p>
        </p:txBody>
      </p:sp>
      <p:cxnSp>
        <p:nvCxnSpPr>
          <p:cNvPr id="64" name="رابط مستقيم 63"/>
          <p:cNvCxnSpPr/>
          <p:nvPr/>
        </p:nvCxnSpPr>
        <p:spPr>
          <a:xfrm>
            <a:off x="8610011" y="3580874"/>
            <a:ext cx="32158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مستطيل 48"/>
          <p:cNvSpPr/>
          <p:nvPr/>
        </p:nvSpPr>
        <p:spPr>
          <a:xfrm>
            <a:off x="6258763" y="2339329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مربع نص 52"/>
          <p:cNvSpPr txBox="1"/>
          <p:nvPr/>
        </p:nvSpPr>
        <p:spPr>
          <a:xfrm>
            <a:off x="6293628" y="2366255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1600" smtClean="0"/>
              <a:t>المنطقة الصناعية في جنين</a:t>
            </a:r>
            <a:endParaRPr lang="ar-SA" sz="1600" dirty="0" smtClean="0"/>
          </a:p>
        </p:txBody>
      </p:sp>
      <p:sp>
        <p:nvSpPr>
          <p:cNvPr id="56" name="مربع نص 55"/>
          <p:cNvSpPr txBox="1"/>
          <p:nvPr/>
        </p:nvSpPr>
        <p:spPr>
          <a:xfrm>
            <a:off x="8325033" y="5585330"/>
            <a:ext cx="31818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mtClean="0"/>
              <a:t>صناعات مختلطة </a:t>
            </a:r>
          </a:p>
          <a:p>
            <a:r>
              <a:rPr lang="ar-SA" sz="1400" smtClean="0"/>
              <a:t>(</a:t>
            </a:r>
            <a:r>
              <a:rPr lang="en-US" sz="1400" smtClean="0"/>
              <a:t>Mixed Industries</a:t>
            </a:r>
            <a:r>
              <a:rPr lang="ar-SA" sz="1400" smtClean="0"/>
              <a:t>)</a:t>
            </a:r>
            <a:endParaRPr lang="ar-SA" sz="1400" dirty="0" smtClean="0"/>
          </a:p>
        </p:txBody>
      </p:sp>
      <p:pic>
        <p:nvPicPr>
          <p:cNvPr id="57" name="صورة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703" y="3685891"/>
            <a:ext cx="3631308" cy="2460839"/>
          </a:xfrm>
          <a:prstGeom prst="rect">
            <a:avLst/>
          </a:prstGeom>
        </p:spPr>
      </p:pic>
      <p:pic>
        <p:nvPicPr>
          <p:cNvPr id="59" name="صورة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5563" y="964426"/>
            <a:ext cx="1843431" cy="1252587"/>
          </a:xfrm>
          <a:prstGeom prst="rect">
            <a:avLst/>
          </a:prstGeom>
        </p:spPr>
      </p:pic>
      <p:cxnSp>
        <p:nvCxnSpPr>
          <p:cNvPr id="62" name="رابط مستقيم 61"/>
          <p:cNvCxnSpPr/>
          <p:nvPr/>
        </p:nvCxnSpPr>
        <p:spPr>
          <a:xfrm flipV="1">
            <a:off x="5588000" y="2081299"/>
            <a:ext cx="5635487" cy="26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رابط كسهم مستقيم 62"/>
          <p:cNvCxnSpPr/>
          <p:nvPr/>
        </p:nvCxnSpPr>
        <p:spPr>
          <a:xfrm flipH="1">
            <a:off x="6982453" y="2095840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رابط كسهم مستقيم 64"/>
          <p:cNvCxnSpPr/>
          <p:nvPr/>
        </p:nvCxnSpPr>
        <p:spPr>
          <a:xfrm flipH="1">
            <a:off x="5602928" y="2085494"/>
            <a:ext cx="1252" cy="239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وسيلة شرح مع سهم إلى الأسفل 65"/>
          <p:cNvSpPr/>
          <p:nvPr/>
        </p:nvSpPr>
        <p:spPr>
          <a:xfrm>
            <a:off x="4776422" y="2345919"/>
            <a:ext cx="1369139" cy="973326"/>
          </a:xfrm>
          <a:prstGeom prst="downArrow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68" name="مربع نص 67"/>
          <p:cNvSpPr txBox="1"/>
          <p:nvPr/>
        </p:nvSpPr>
        <p:spPr>
          <a:xfrm>
            <a:off x="4786293" y="2994705"/>
            <a:ext cx="914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HIE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sp>
        <p:nvSpPr>
          <p:cNvPr id="69" name="مستطيل 68"/>
          <p:cNvSpPr/>
          <p:nvPr/>
        </p:nvSpPr>
        <p:spPr>
          <a:xfrm>
            <a:off x="4784924" y="2345920"/>
            <a:ext cx="1374777" cy="638629"/>
          </a:xfrm>
          <a:prstGeom prst="rect">
            <a:avLst/>
          </a:prstGeom>
          <a:solidFill>
            <a:schemeClr val="bg2">
              <a:lumMod val="7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مربع نص 69"/>
          <p:cNvSpPr txBox="1"/>
          <p:nvPr/>
        </p:nvSpPr>
        <p:spPr>
          <a:xfrm>
            <a:off x="4819789" y="2372846"/>
            <a:ext cx="13918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1600" dirty="0" smtClean="0"/>
              <a:t>المنطقة الصناعية في الخليل</a:t>
            </a:r>
          </a:p>
        </p:txBody>
      </p:sp>
      <p:grpSp>
        <p:nvGrpSpPr>
          <p:cNvPr id="3" name="مجموعة 2"/>
          <p:cNvGrpSpPr/>
          <p:nvPr/>
        </p:nvGrpSpPr>
        <p:grpSpPr>
          <a:xfrm>
            <a:off x="172795" y="667081"/>
            <a:ext cx="4760797" cy="5960625"/>
            <a:chOff x="172795" y="667081"/>
            <a:chExt cx="4760797" cy="5960625"/>
          </a:xfrm>
        </p:grpSpPr>
        <p:cxnSp>
          <p:nvCxnSpPr>
            <p:cNvPr id="71" name="رابط كسهم مستقيم 70"/>
            <p:cNvCxnSpPr/>
            <p:nvPr/>
          </p:nvCxnSpPr>
          <p:spPr>
            <a:xfrm flipH="1">
              <a:off x="2793111" y="1180223"/>
              <a:ext cx="707308" cy="118603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شكل بيضاوي 71"/>
            <p:cNvSpPr/>
            <p:nvPr/>
          </p:nvSpPr>
          <p:spPr>
            <a:xfrm>
              <a:off x="3453916" y="1080622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74" name="مربع نص 73"/>
            <p:cNvSpPr txBox="1"/>
            <p:nvPr/>
          </p:nvSpPr>
          <p:spPr>
            <a:xfrm rot="17564181">
              <a:off x="1882532" y="2085530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400" dirty="0" smtClean="0"/>
                <a:t>60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  <p:grpSp>
          <p:nvGrpSpPr>
            <p:cNvPr id="76" name="مجموعة 75"/>
            <p:cNvGrpSpPr/>
            <p:nvPr/>
          </p:nvGrpSpPr>
          <p:grpSpPr>
            <a:xfrm>
              <a:off x="172795" y="667081"/>
              <a:ext cx="4760797" cy="5960625"/>
              <a:chOff x="172795" y="667081"/>
              <a:chExt cx="4760797" cy="5960625"/>
            </a:xfrm>
          </p:grpSpPr>
          <p:cxnSp>
            <p:nvCxnSpPr>
              <p:cNvPr id="77" name="رابط كسهم مستقيم 76"/>
              <p:cNvCxnSpPr>
                <a:endCxn id="78" idx="1"/>
              </p:cNvCxnSpPr>
              <p:nvPr/>
            </p:nvCxnSpPr>
            <p:spPr>
              <a:xfrm>
                <a:off x="2692913" y="2512146"/>
                <a:ext cx="556063" cy="143343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شكل بيضاوي 77"/>
              <p:cNvSpPr/>
              <p:nvPr/>
            </p:nvSpPr>
            <p:spPr>
              <a:xfrm>
                <a:off x="3235356" y="3930998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81" name="مربع نص 80"/>
              <p:cNvSpPr txBox="1"/>
              <p:nvPr/>
            </p:nvSpPr>
            <p:spPr>
              <a:xfrm rot="4310460">
                <a:off x="1589209" y="2380100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dirty="0" smtClean="0"/>
                  <a:t>87</a:t>
                </a:r>
                <a:r>
                  <a:rPr lang="en-US" sz="1400" b="1" dirty="0" smtClean="0"/>
                  <a:t> </a:t>
                </a:r>
                <a:r>
                  <a:rPr lang="ar-SA" sz="1400" b="1" dirty="0" smtClean="0"/>
                  <a:t>كم  </a:t>
                </a:r>
                <a:endParaRPr lang="ar-SA" b="1" dirty="0"/>
              </a:p>
            </p:txBody>
          </p:sp>
          <p:grpSp>
            <p:nvGrpSpPr>
              <p:cNvPr id="82" name="مجموعة 81"/>
              <p:cNvGrpSpPr/>
              <p:nvPr/>
            </p:nvGrpSpPr>
            <p:grpSpPr>
              <a:xfrm>
                <a:off x="172795" y="667081"/>
                <a:ext cx="4760797" cy="5960625"/>
                <a:chOff x="149623" y="667081"/>
                <a:chExt cx="4760797" cy="5960625"/>
              </a:xfrm>
            </p:grpSpPr>
            <p:grpSp>
              <p:nvGrpSpPr>
                <p:cNvPr id="91" name="مجموعة 90"/>
                <p:cNvGrpSpPr/>
                <p:nvPr/>
              </p:nvGrpSpPr>
              <p:grpSpPr>
                <a:xfrm>
                  <a:off x="149623" y="667081"/>
                  <a:ext cx="4760797" cy="5960625"/>
                  <a:chOff x="1070608" y="538338"/>
                  <a:chExt cx="4355831" cy="5569227"/>
                </a:xfrm>
              </p:grpSpPr>
              <p:pic>
                <p:nvPicPr>
                  <p:cNvPr id="100" name="صورة 99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070608" y="706890"/>
                    <a:ext cx="4010025" cy="5400675"/>
                  </a:xfrm>
                  <a:prstGeom prst="rect">
                    <a:avLst/>
                  </a:prstGeom>
                </p:spPr>
              </p:pic>
              <p:pic>
                <p:nvPicPr>
                  <p:cNvPr id="101" name="صورة 100"/>
                  <p:cNvPicPr>
                    <a:picLocks noChangeAspect="1"/>
                  </p:cNvPicPr>
                  <p:nvPr/>
                </p:nvPicPr>
                <p:blipFill>
                  <a:blip r:embed="rId3">
                    <a:clrChange>
                      <a:clrFrom>
                        <a:srgbClr val="FEFFFF"/>
                      </a:clrFrom>
                      <a:clrTo>
                        <a:srgbClr val="FE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2608289" y="538338"/>
                    <a:ext cx="2818150" cy="459973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92" name="صورة 91"/>
                <p:cNvPicPr>
                  <a:picLocks noChangeAspect="1"/>
                </p:cNvPicPr>
                <p:nvPr/>
              </p:nvPicPr>
              <p:blipFill rotWithShape="1">
                <a:blip r:embed="rId7">
                  <a:clrChange>
                    <a:clrFrom>
                      <a:srgbClr val="FEFFFF"/>
                    </a:clrFrom>
                    <a:clrTo>
                      <a:srgbClr val="FEFFFF">
                        <a:alpha val="0"/>
                      </a:srgbClr>
                    </a:clrTo>
                  </a:clrChange>
                </a:blip>
                <a:srcRect t="1628"/>
                <a:stretch/>
              </p:blipFill>
              <p:spPr>
                <a:xfrm>
                  <a:off x="2200500" y="1034866"/>
                  <a:ext cx="2281354" cy="4393478"/>
                </a:xfrm>
                <a:prstGeom prst="rect">
                  <a:avLst/>
                </a:prstGeom>
              </p:spPr>
            </p:pic>
            <p:cxnSp>
              <p:nvCxnSpPr>
                <p:cNvPr id="96" name="رابط كسهم مستقيم 95"/>
                <p:cNvCxnSpPr/>
                <p:nvPr/>
              </p:nvCxnSpPr>
              <p:spPr>
                <a:xfrm flipH="1">
                  <a:off x="892495" y="2488806"/>
                  <a:ext cx="1800418" cy="2371148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شكل بيضاوي 96"/>
                <p:cNvSpPr/>
                <p:nvPr/>
              </p:nvSpPr>
              <p:spPr>
                <a:xfrm>
                  <a:off x="830829" y="4859953"/>
                  <a:ext cx="97148" cy="1027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98" name="شكل بيضاوي 97"/>
                <p:cNvSpPr/>
                <p:nvPr/>
              </p:nvSpPr>
              <p:spPr>
                <a:xfrm>
                  <a:off x="2647353" y="2409438"/>
                  <a:ext cx="97148" cy="1027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99" name="مربع نص 98"/>
                <p:cNvSpPr txBox="1"/>
                <p:nvPr/>
              </p:nvSpPr>
              <p:spPr>
                <a:xfrm rot="18556041">
                  <a:off x="83394" y="3990347"/>
                  <a:ext cx="2195457" cy="30777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:r>
                    <a:rPr lang="en-US" sz="1400" smtClean="0"/>
                    <a:t>90</a:t>
                  </a:r>
                  <a:r>
                    <a:rPr lang="ar-SA" sz="1400" b="1" smtClean="0"/>
                    <a:t>كم  </a:t>
                  </a:r>
                  <a:endParaRPr lang="ar-SA" b="1" dirty="0"/>
                </a:p>
              </p:txBody>
            </p:sp>
          </p:grpSp>
          <p:cxnSp>
            <p:nvCxnSpPr>
              <p:cNvPr id="84" name="رابط كسهم مستقيم 83"/>
              <p:cNvCxnSpPr>
                <a:stCxn id="98" idx="4"/>
                <a:endCxn id="87" idx="1"/>
              </p:cNvCxnSpPr>
              <p:nvPr/>
            </p:nvCxnSpPr>
            <p:spPr>
              <a:xfrm>
                <a:off x="2719099" y="2512146"/>
                <a:ext cx="543497" cy="146980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شكل بيضاوي 86"/>
              <p:cNvSpPr/>
              <p:nvPr/>
            </p:nvSpPr>
            <p:spPr>
              <a:xfrm>
                <a:off x="3248976" y="3967366"/>
                <a:ext cx="93004" cy="996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88" name="مربع نص 87"/>
              <p:cNvSpPr txBox="1"/>
              <p:nvPr/>
            </p:nvSpPr>
            <p:spPr>
              <a:xfrm rot="4310460">
                <a:off x="1894834" y="2407731"/>
                <a:ext cx="212905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dirty="0" smtClean="0"/>
                  <a:t>87</a:t>
                </a:r>
                <a:r>
                  <a:rPr lang="en-US" sz="1400" b="1" dirty="0" smtClean="0"/>
                  <a:t> </a:t>
                </a:r>
                <a:r>
                  <a:rPr lang="ar-SA" sz="1400" b="1" dirty="0" smtClean="0"/>
                  <a:t>كم  </a:t>
                </a:r>
                <a:endParaRPr lang="ar-SA" b="1" dirty="0"/>
              </a:p>
            </p:txBody>
          </p:sp>
        </p:grpSp>
        <p:cxnSp>
          <p:nvCxnSpPr>
            <p:cNvPr id="102" name="رابط كسهم مستقيم 101"/>
            <p:cNvCxnSpPr>
              <a:endCxn id="103" idx="1"/>
            </p:cNvCxnSpPr>
            <p:nvPr/>
          </p:nvCxnSpPr>
          <p:spPr>
            <a:xfrm>
              <a:off x="2767673" y="2488806"/>
              <a:ext cx="1293786" cy="865720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شكل بيضاوي 102"/>
            <p:cNvSpPr/>
            <p:nvPr/>
          </p:nvSpPr>
          <p:spPr>
            <a:xfrm>
              <a:off x="4047839" y="3339940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5" name="مربع نص 104"/>
            <p:cNvSpPr txBox="1"/>
            <p:nvPr/>
          </p:nvSpPr>
          <p:spPr>
            <a:xfrm rot="2246232">
              <a:off x="2084887" y="2350144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1400" dirty="0" smtClean="0"/>
                <a:t>77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  <p:sp>
          <p:nvSpPr>
            <p:cNvPr id="106" name="شكل بيضاوي 105"/>
            <p:cNvSpPr/>
            <p:nvPr/>
          </p:nvSpPr>
          <p:spPr>
            <a:xfrm>
              <a:off x="3446648" y="1141897"/>
              <a:ext cx="93004" cy="9960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08" name="رابط كسهم مستقيم 107"/>
            <p:cNvCxnSpPr>
              <a:stCxn id="106" idx="3"/>
            </p:cNvCxnSpPr>
            <p:nvPr/>
          </p:nvCxnSpPr>
          <p:spPr>
            <a:xfrm flipH="1">
              <a:off x="2759539" y="1226912"/>
              <a:ext cx="700729" cy="1224165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مربع نص 110"/>
            <p:cNvSpPr txBox="1"/>
            <p:nvPr/>
          </p:nvSpPr>
          <p:spPr>
            <a:xfrm rot="17564181">
              <a:off x="1829877" y="2107312"/>
              <a:ext cx="212905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1400" dirty="0" smtClean="0"/>
                <a:t>60</a:t>
              </a:r>
              <a:r>
                <a:rPr lang="en-US" sz="1400" b="1" dirty="0" smtClean="0"/>
                <a:t> </a:t>
              </a:r>
              <a:r>
                <a:rPr lang="ar-SA" sz="1400" b="1" dirty="0" smtClean="0"/>
                <a:t>كم  </a:t>
              </a:r>
              <a:endParaRPr lang="ar-SA" b="1" dirty="0"/>
            </a:p>
          </p:txBody>
        </p:sp>
      </p:grpSp>
      <p:sp>
        <p:nvSpPr>
          <p:cNvPr id="112" name="شكل بيضاوي 111"/>
          <p:cNvSpPr/>
          <p:nvPr/>
        </p:nvSpPr>
        <p:spPr>
          <a:xfrm>
            <a:off x="2631048" y="4332261"/>
            <a:ext cx="93004" cy="9960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4" name="رابط كسهم مستقيم 113"/>
          <p:cNvCxnSpPr>
            <a:endCxn id="112" idx="0"/>
          </p:cNvCxnSpPr>
          <p:nvPr/>
        </p:nvCxnSpPr>
        <p:spPr>
          <a:xfrm flipH="1">
            <a:off x="2677550" y="2512146"/>
            <a:ext cx="46502" cy="182011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مربع نص 114"/>
          <p:cNvSpPr txBox="1"/>
          <p:nvPr/>
        </p:nvSpPr>
        <p:spPr>
          <a:xfrm rot="5400000">
            <a:off x="1535246" y="2953108"/>
            <a:ext cx="21290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1400" dirty="0" smtClean="0"/>
              <a:t>106</a:t>
            </a:r>
            <a:r>
              <a:rPr lang="ar-SA" sz="1400" b="1" dirty="0" smtClean="0"/>
              <a:t>كم  </a:t>
            </a:r>
            <a:endParaRPr lang="ar-SA" b="1" dirty="0"/>
          </a:p>
        </p:txBody>
      </p:sp>
      <p:sp>
        <p:nvSpPr>
          <p:cNvPr id="116" name="مربع نص 115"/>
          <p:cNvSpPr txBox="1"/>
          <p:nvPr/>
        </p:nvSpPr>
        <p:spPr>
          <a:xfrm>
            <a:off x="3546920" y="6288587"/>
            <a:ext cx="32657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smtClean="0"/>
              <a:t>في المراحل الأولى لتنفيذ المشروع</a:t>
            </a:r>
            <a:endParaRPr lang="ar-SA" sz="1400" b="1" dirty="0" smtClean="0">
              <a:solidFill>
                <a:srgbClr val="C00000"/>
              </a:solidFill>
            </a:endParaRPr>
          </a:p>
        </p:txBody>
      </p:sp>
      <p:sp>
        <p:nvSpPr>
          <p:cNvPr id="117" name="مربع نص 116"/>
          <p:cNvSpPr txBox="1"/>
          <p:nvPr/>
        </p:nvSpPr>
        <p:spPr>
          <a:xfrm>
            <a:off x="8545932" y="97358"/>
            <a:ext cx="36118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العلاقات الوطنية مع محافظة قلقيلية</a:t>
            </a:r>
          </a:p>
          <a:p>
            <a:pPr algn="ctr" rtl="0"/>
            <a:r>
              <a:rPr lang="ar-SA" sz="2000" b="1" dirty="0" smtClean="0">
                <a:solidFill>
                  <a:srgbClr val="C00000"/>
                </a:solidFill>
              </a:rPr>
              <a:t> </a:t>
            </a:r>
            <a:r>
              <a:rPr lang="ar-SA" sz="1200" b="1" smtClean="0">
                <a:solidFill>
                  <a:srgbClr val="C00000"/>
                </a:solidFill>
              </a:rPr>
              <a:t>- علاقة المنطقة الصناعية في قلقيلية بالمناطق الصناعية الاخرى-</a:t>
            </a:r>
            <a:endParaRPr lang="ar-SA" sz="1200" b="1" dirty="0">
              <a:solidFill>
                <a:srgbClr val="C00000"/>
              </a:solidFill>
            </a:endParaRPr>
          </a:p>
        </p:txBody>
      </p:sp>
      <p:sp>
        <p:nvSpPr>
          <p:cNvPr id="119" name="مربع نص 118"/>
          <p:cNvSpPr txBox="1"/>
          <p:nvPr/>
        </p:nvSpPr>
        <p:spPr>
          <a:xfrm>
            <a:off x="830829" y="279320"/>
            <a:ext cx="65931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بين المناطق الصناعية الموجودة والمقترحة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4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solidFill>
            <a:schemeClr val="accent6">
              <a:lumMod val="40000"/>
              <a:lumOff val="60000"/>
              <a:alpha val="77000"/>
            </a:schemeClr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85481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1303152" y="26501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مع محافظة قلقيلية (تبادل تجاري-زراعي-)</a:t>
            </a:r>
            <a:endParaRPr lang="ar-SA" sz="2000" b="1" dirty="0">
              <a:solidFill>
                <a:schemeClr val="bg2"/>
              </a:solidFill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6430" t="1830" r="3342" b="2813"/>
          <a:stretch/>
        </p:blipFill>
        <p:spPr>
          <a:xfrm>
            <a:off x="478365" y="761310"/>
            <a:ext cx="2760135" cy="5710769"/>
          </a:xfrm>
          <a:prstGeom prst="rect">
            <a:avLst/>
          </a:prstGeom>
        </p:spPr>
      </p:pic>
      <p:sp>
        <p:nvSpPr>
          <p:cNvPr id="12" name="شكل بيضاوي 11"/>
          <p:cNvSpPr/>
          <p:nvPr/>
        </p:nvSpPr>
        <p:spPr>
          <a:xfrm>
            <a:off x="1148301" y="5207859"/>
            <a:ext cx="309702" cy="31342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1143000" y="2654300"/>
            <a:ext cx="114300" cy="251460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مجموعة 31"/>
          <p:cNvGrpSpPr/>
          <p:nvPr/>
        </p:nvGrpSpPr>
        <p:grpSpPr>
          <a:xfrm>
            <a:off x="7462355" y="737017"/>
            <a:ext cx="4385347" cy="944173"/>
            <a:chOff x="3782073" y="3443635"/>
            <a:chExt cx="4385347" cy="944173"/>
          </a:xfrm>
        </p:grpSpPr>
        <p:sp>
          <p:nvSpPr>
            <p:cNvPr id="21" name="مستطيل 20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مستطيل 24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23" name="رابط كسهم مستقيم 22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رابط كسهم مستقيم 25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مربع نص 26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الخليل</a:t>
              </a:r>
              <a:endParaRPr lang="ar-SA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عنب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grpSp>
        <p:nvGrpSpPr>
          <p:cNvPr id="4" name="مجموعة 3"/>
          <p:cNvGrpSpPr/>
          <p:nvPr/>
        </p:nvGrpSpPr>
        <p:grpSpPr>
          <a:xfrm>
            <a:off x="8737599" y="-74251"/>
            <a:ext cx="3450457" cy="931074"/>
            <a:chOff x="8737599" y="-74251"/>
            <a:chExt cx="3450457" cy="931074"/>
          </a:xfrm>
        </p:grpSpPr>
        <p:sp>
          <p:nvSpPr>
            <p:cNvPr id="24" name="مستطيل 23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8737599" y="82390"/>
              <a:ext cx="3308795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الوطنية مع محافظة قلقيلية</a:t>
              </a:r>
            </a:p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</a:t>
              </a:r>
              <a:r>
                <a:rPr lang="ar-SA" sz="1600" b="1" dirty="0" smtClean="0">
                  <a:solidFill>
                    <a:srgbClr val="C00000"/>
                  </a:solidFill>
                </a:rPr>
                <a:t>- التبادل التجاري(الزراعي)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33" name="مجموعة 32"/>
            <p:cNvGrpSpPr/>
            <p:nvPr/>
          </p:nvGrpSpPr>
          <p:grpSpPr>
            <a:xfrm>
              <a:off x="11729274" y="-74251"/>
              <a:ext cx="458782" cy="389182"/>
              <a:chOff x="11553836" y="687547"/>
              <a:chExt cx="458782" cy="389182"/>
            </a:xfrm>
          </p:grpSpPr>
          <p:sp>
            <p:nvSpPr>
              <p:cNvPr id="34" name="انفجار 2 33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35" name="مربع نص 34"/>
              <p:cNvSpPr txBox="1"/>
              <p:nvPr/>
            </p:nvSpPr>
            <p:spPr>
              <a:xfrm>
                <a:off x="11705056" y="687547"/>
                <a:ext cx="233830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1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4" y="1675529"/>
            <a:ext cx="1333020" cy="881513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158" y="1637765"/>
            <a:ext cx="1243280" cy="93968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69" y="1621520"/>
            <a:ext cx="1257805" cy="838537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74" y="1607885"/>
            <a:ext cx="1326772" cy="82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4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79807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" name="مجموعة 2"/>
          <p:cNvGrpSpPr/>
          <p:nvPr/>
        </p:nvGrpSpPr>
        <p:grpSpPr>
          <a:xfrm>
            <a:off x="478365" y="761310"/>
            <a:ext cx="2760135" cy="5710769"/>
            <a:chOff x="1862665" y="-26254"/>
            <a:chExt cx="3488268" cy="6884254"/>
          </a:xfrm>
        </p:grpSpPr>
        <p:pic>
          <p:nvPicPr>
            <p:cNvPr id="11" name="صورة 10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rcRect l="6430" t="1830" r="3342" b="2813"/>
            <a:stretch/>
          </p:blipFill>
          <p:spPr>
            <a:xfrm>
              <a:off x="1862665" y="-26254"/>
              <a:ext cx="3488268" cy="6884254"/>
            </a:xfrm>
            <a:prstGeom prst="rect">
              <a:avLst/>
            </a:prstGeom>
          </p:spPr>
        </p:pic>
        <p:sp>
          <p:nvSpPr>
            <p:cNvPr id="12" name="شكل بيضاوي 11"/>
            <p:cNvSpPr/>
            <p:nvPr/>
          </p:nvSpPr>
          <p:spPr>
            <a:xfrm>
              <a:off x="2709333" y="5334000"/>
              <a:ext cx="391403" cy="377823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شكل بيضاوي 14"/>
            <p:cNvSpPr/>
            <p:nvPr/>
          </p:nvSpPr>
          <p:spPr>
            <a:xfrm>
              <a:off x="3658727" y="1694828"/>
              <a:ext cx="278320" cy="29805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7" name="رابط كسهم مستقيم 6"/>
          <p:cNvCxnSpPr/>
          <p:nvPr/>
        </p:nvCxnSpPr>
        <p:spPr>
          <a:xfrm>
            <a:off x="1143000" y="2654300"/>
            <a:ext cx="114300" cy="251460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flipV="1">
            <a:off x="1143000" y="2352675"/>
            <a:ext cx="756521" cy="30162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مجموعة 31"/>
          <p:cNvGrpSpPr/>
          <p:nvPr/>
        </p:nvGrpSpPr>
        <p:grpSpPr>
          <a:xfrm>
            <a:off x="8737599" y="-71583"/>
            <a:ext cx="3450457" cy="928406"/>
            <a:chOff x="8737599" y="-71583"/>
            <a:chExt cx="3450457" cy="928406"/>
          </a:xfrm>
        </p:grpSpPr>
        <p:sp>
          <p:nvSpPr>
            <p:cNvPr id="33" name="مستطيل 32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8737599" y="82390"/>
              <a:ext cx="3308795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الوطنية مع محافظة قلقيلية</a:t>
              </a:r>
            </a:p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</a:t>
              </a:r>
              <a:r>
                <a:rPr lang="ar-SA" sz="1600" b="1" dirty="0" smtClean="0">
                  <a:solidFill>
                    <a:srgbClr val="C00000"/>
                  </a:solidFill>
                </a:rPr>
                <a:t>- التبادل التجاري(الزراعي)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35" name="مجموعة 34"/>
            <p:cNvGrpSpPr/>
            <p:nvPr/>
          </p:nvGrpSpPr>
          <p:grpSpPr>
            <a:xfrm>
              <a:off x="11729274" y="-71583"/>
              <a:ext cx="458782" cy="386514"/>
              <a:chOff x="11553836" y="690215"/>
              <a:chExt cx="458782" cy="386514"/>
            </a:xfrm>
          </p:grpSpPr>
          <p:sp>
            <p:nvSpPr>
              <p:cNvPr id="36" name="انفجار 2 35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37" name="مربع نص 36"/>
              <p:cNvSpPr txBox="1"/>
              <p:nvPr/>
            </p:nvSpPr>
            <p:spPr>
              <a:xfrm>
                <a:off x="11661317" y="690215"/>
                <a:ext cx="233830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2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8" name="مجموعة 27"/>
          <p:cNvGrpSpPr/>
          <p:nvPr/>
        </p:nvGrpSpPr>
        <p:grpSpPr>
          <a:xfrm>
            <a:off x="7462355" y="737017"/>
            <a:ext cx="4385347" cy="944173"/>
            <a:chOff x="3782073" y="3443635"/>
            <a:chExt cx="4385347" cy="944173"/>
          </a:xfrm>
        </p:grpSpPr>
        <p:sp>
          <p:nvSpPr>
            <p:cNvPr id="29" name="مستطيل 28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مستطيل 29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38" name="رابط كسهم مستقيم 37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رابط كسهم مستقيم 38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مربع نص 40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42" name="مربع نص 41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الخليل</a:t>
              </a:r>
              <a:endParaRPr lang="ar-SA" dirty="0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عنب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45" name="صورة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4" y="1675529"/>
            <a:ext cx="1333020" cy="881513"/>
          </a:xfrm>
          <a:prstGeom prst="rect">
            <a:avLst/>
          </a:prstGeom>
        </p:spPr>
      </p:pic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158" y="1637765"/>
            <a:ext cx="1243280" cy="939688"/>
          </a:xfrm>
          <a:prstGeom prst="rect">
            <a:avLst/>
          </a:prstGeom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69" y="1621520"/>
            <a:ext cx="1257805" cy="838537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74" y="1607885"/>
            <a:ext cx="1326772" cy="828440"/>
          </a:xfrm>
          <a:prstGeom prst="rect">
            <a:avLst/>
          </a:prstGeom>
        </p:spPr>
      </p:pic>
      <p:grpSp>
        <p:nvGrpSpPr>
          <p:cNvPr id="49" name="مجموعة 48"/>
          <p:cNvGrpSpPr/>
          <p:nvPr/>
        </p:nvGrpSpPr>
        <p:grpSpPr>
          <a:xfrm>
            <a:off x="7462355" y="2426012"/>
            <a:ext cx="4385347" cy="944173"/>
            <a:chOff x="3782073" y="3443635"/>
            <a:chExt cx="4385347" cy="944173"/>
          </a:xfrm>
        </p:grpSpPr>
        <p:sp>
          <p:nvSpPr>
            <p:cNvPr id="50" name="مستطيل 49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مستطيل 50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2" name="رابط كسهم مستقيم 51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رابط كسهم مستقيم 52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مربع نص 53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55" name="مربع نص 54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نابلس</a:t>
              </a:r>
              <a:endParaRPr lang="ar-SA" dirty="0"/>
            </a:p>
          </p:txBody>
        </p:sp>
        <p:sp>
          <p:nvSpPr>
            <p:cNvPr id="56" name="مربع نص 55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_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57" name="مربع نص 56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sp>
        <p:nvSpPr>
          <p:cNvPr id="40" name="مربع نص 39"/>
          <p:cNvSpPr txBox="1"/>
          <p:nvPr/>
        </p:nvSpPr>
        <p:spPr>
          <a:xfrm>
            <a:off x="1303152" y="26501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مع محافظة قلقيلية (تبادل تجاري-زراعي-)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3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85481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" name="مجموعة 2"/>
          <p:cNvGrpSpPr/>
          <p:nvPr/>
        </p:nvGrpSpPr>
        <p:grpSpPr>
          <a:xfrm>
            <a:off x="478365" y="761310"/>
            <a:ext cx="2760135" cy="5710769"/>
            <a:chOff x="1862665" y="-26254"/>
            <a:chExt cx="3488268" cy="6884254"/>
          </a:xfrm>
        </p:grpSpPr>
        <p:pic>
          <p:nvPicPr>
            <p:cNvPr id="11" name="صورة 10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rcRect l="6430" t="1830" r="3342" b="2813"/>
            <a:stretch/>
          </p:blipFill>
          <p:spPr>
            <a:xfrm>
              <a:off x="1862665" y="-26254"/>
              <a:ext cx="3488268" cy="6884254"/>
            </a:xfrm>
            <a:prstGeom prst="rect">
              <a:avLst/>
            </a:prstGeom>
          </p:spPr>
        </p:pic>
        <p:sp>
          <p:nvSpPr>
            <p:cNvPr id="12" name="شكل بيضاوي 11"/>
            <p:cNvSpPr/>
            <p:nvPr/>
          </p:nvSpPr>
          <p:spPr>
            <a:xfrm>
              <a:off x="2709333" y="5334000"/>
              <a:ext cx="391403" cy="377823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شكل بيضاوي 14"/>
            <p:cNvSpPr/>
            <p:nvPr/>
          </p:nvSpPr>
          <p:spPr>
            <a:xfrm>
              <a:off x="3658727" y="1694828"/>
              <a:ext cx="278320" cy="29805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7" name="رابط كسهم مستقيم 6"/>
          <p:cNvCxnSpPr/>
          <p:nvPr/>
        </p:nvCxnSpPr>
        <p:spPr>
          <a:xfrm flipH="1">
            <a:off x="1257300" y="2595685"/>
            <a:ext cx="6913" cy="2573215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>
            <a:endCxn id="15" idx="3"/>
          </p:cNvCxnSpPr>
          <p:nvPr/>
        </p:nvCxnSpPr>
        <p:spPr>
          <a:xfrm flipV="1">
            <a:off x="1275443" y="2400061"/>
            <a:ext cx="656329" cy="195624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شكل بيضاوي 16"/>
          <p:cNvSpPr/>
          <p:nvPr/>
        </p:nvSpPr>
        <p:spPr>
          <a:xfrm>
            <a:off x="1695450" y="1360020"/>
            <a:ext cx="180087" cy="1691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رابط كسهم مستقيم 17"/>
          <p:cNvCxnSpPr/>
          <p:nvPr/>
        </p:nvCxnSpPr>
        <p:spPr>
          <a:xfrm flipV="1">
            <a:off x="1264213" y="1540178"/>
            <a:ext cx="431237" cy="104453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مجموعة 32"/>
          <p:cNvGrpSpPr/>
          <p:nvPr/>
        </p:nvGrpSpPr>
        <p:grpSpPr>
          <a:xfrm>
            <a:off x="8737599" y="-71373"/>
            <a:ext cx="3450457" cy="928196"/>
            <a:chOff x="8737599" y="-71373"/>
            <a:chExt cx="3450457" cy="928196"/>
          </a:xfrm>
        </p:grpSpPr>
        <p:sp>
          <p:nvSpPr>
            <p:cNvPr id="34" name="مستطيل 33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8737599" y="82390"/>
              <a:ext cx="3308795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الوطنية مع محافظة قلقيلية</a:t>
              </a:r>
            </a:p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</a:t>
              </a:r>
              <a:r>
                <a:rPr lang="ar-SA" sz="1600" b="1" dirty="0" smtClean="0">
                  <a:solidFill>
                    <a:srgbClr val="C00000"/>
                  </a:solidFill>
                </a:rPr>
                <a:t>- التبادل التجاري(الزراعي)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36" name="مجموعة 35"/>
            <p:cNvGrpSpPr/>
            <p:nvPr/>
          </p:nvGrpSpPr>
          <p:grpSpPr>
            <a:xfrm>
              <a:off x="11729274" y="-71373"/>
              <a:ext cx="458782" cy="386304"/>
              <a:chOff x="11553836" y="690425"/>
              <a:chExt cx="458782" cy="386304"/>
            </a:xfrm>
          </p:grpSpPr>
          <p:sp>
            <p:nvSpPr>
              <p:cNvPr id="37" name="انفجار 2 36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38" name="مربع نص 37"/>
              <p:cNvSpPr txBox="1"/>
              <p:nvPr/>
            </p:nvSpPr>
            <p:spPr>
              <a:xfrm>
                <a:off x="11648741" y="690425"/>
                <a:ext cx="233830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3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9" name="مجموعة 38"/>
          <p:cNvGrpSpPr/>
          <p:nvPr/>
        </p:nvGrpSpPr>
        <p:grpSpPr>
          <a:xfrm>
            <a:off x="7462355" y="737017"/>
            <a:ext cx="4385347" cy="944173"/>
            <a:chOff x="3782073" y="3443635"/>
            <a:chExt cx="4385347" cy="944173"/>
          </a:xfrm>
        </p:grpSpPr>
        <p:sp>
          <p:nvSpPr>
            <p:cNvPr id="41" name="مستطيل 40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ستطيل 42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44" name="رابط كسهم مستقيم 43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رابط كسهم مستقيم 44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مربع نص 45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47" name="مربع نص 46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الخليل</a:t>
              </a:r>
              <a:endParaRPr lang="ar-SA" dirty="0"/>
            </a:p>
          </p:txBody>
        </p:sp>
        <p:sp>
          <p:nvSpPr>
            <p:cNvPr id="48" name="مربع نص 47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عنب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49" name="مربع نص 48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50" name="صورة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4" y="1675529"/>
            <a:ext cx="1333020" cy="881513"/>
          </a:xfrm>
          <a:prstGeom prst="rect">
            <a:avLst/>
          </a:prstGeom>
        </p:spPr>
      </p:pic>
      <p:pic>
        <p:nvPicPr>
          <p:cNvPr id="51" name="صورة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158" y="1637765"/>
            <a:ext cx="1243280" cy="939688"/>
          </a:xfrm>
          <a:prstGeom prst="rect">
            <a:avLst/>
          </a:prstGeom>
        </p:spPr>
      </p:pic>
      <p:pic>
        <p:nvPicPr>
          <p:cNvPr id="52" name="صورة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69" y="1621520"/>
            <a:ext cx="1257805" cy="838537"/>
          </a:xfrm>
          <a:prstGeom prst="rect">
            <a:avLst/>
          </a:prstGeom>
        </p:spPr>
      </p:pic>
      <p:pic>
        <p:nvPicPr>
          <p:cNvPr id="53" name="صورة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74" y="1607885"/>
            <a:ext cx="1326772" cy="828440"/>
          </a:xfrm>
          <a:prstGeom prst="rect">
            <a:avLst/>
          </a:prstGeom>
        </p:spPr>
      </p:pic>
      <p:grpSp>
        <p:nvGrpSpPr>
          <p:cNvPr id="54" name="مجموعة 53"/>
          <p:cNvGrpSpPr/>
          <p:nvPr/>
        </p:nvGrpSpPr>
        <p:grpSpPr>
          <a:xfrm>
            <a:off x="7462355" y="2426012"/>
            <a:ext cx="4385347" cy="944173"/>
            <a:chOff x="3782073" y="3443635"/>
            <a:chExt cx="4385347" cy="944173"/>
          </a:xfrm>
        </p:grpSpPr>
        <p:sp>
          <p:nvSpPr>
            <p:cNvPr id="55" name="مستطيل 54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مستطيل 55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7" name="رابط كسهم مستقيم 56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رابط كسهم مستقيم 57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مربع نص 58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60" name="مربع نص 59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نابلس</a:t>
              </a:r>
              <a:endParaRPr lang="ar-SA" dirty="0"/>
            </a:p>
          </p:txBody>
        </p:sp>
        <p:sp>
          <p:nvSpPr>
            <p:cNvPr id="61" name="مربع نص 60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_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62" name="مربع نص 61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grpSp>
        <p:nvGrpSpPr>
          <p:cNvPr id="63" name="مجموعة 62"/>
          <p:cNvGrpSpPr/>
          <p:nvPr/>
        </p:nvGrpSpPr>
        <p:grpSpPr>
          <a:xfrm>
            <a:off x="7462355" y="3418495"/>
            <a:ext cx="4385347" cy="944173"/>
            <a:chOff x="3782073" y="3443635"/>
            <a:chExt cx="4385347" cy="944173"/>
          </a:xfrm>
        </p:grpSpPr>
        <p:sp>
          <p:nvSpPr>
            <p:cNvPr id="64" name="مستطيل 63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5" name="مستطيل 64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66" name="رابط كسهم مستقيم 65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رابط كسهم مستقيم 66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مربع نص 67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69" name="مربع نص 68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جنين</a:t>
              </a:r>
              <a:endParaRPr lang="ar-SA" dirty="0"/>
            </a:p>
          </p:txBody>
        </p:sp>
        <p:sp>
          <p:nvSpPr>
            <p:cNvPr id="70" name="مربع نص 69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FF0000"/>
                  </a:solidFill>
                </a:rPr>
                <a:t>بطيخ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71" name="مربع نص 70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72" name="صورة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599" y="4278452"/>
            <a:ext cx="1027988" cy="489518"/>
          </a:xfrm>
          <a:prstGeom prst="rect">
            <a:avLst/>
          </a:prstGeom>
        </p:spPr>
      </p:pic>
      <p:sp>
        <p:nvSpPr>
          <p:cNvPr id="73" name="مربع نص 72"/>
          <p:cNvSpPr txBox="1"/>
          <p:nvPr/>
        </p:nvSpPr>
        <p:spPr>
          <a:xfrm>
            <a:off x="1303152" y="26501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مع محافظة قلقيلية (تبادل تجاري-زراعي-)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3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1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3800" y="52386"/>
            <a:ext cx="8679246" cy="76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" name="مجموعة 2"/>
          <p:cNvGrpSpPr/>
          <p:nvPr/>
        </p:nvGrpSpPr>
        <p:grpSpPr>
          <a:xfrm>
            <a:off x="478365" y="761310"/>
            <a:ext cx="2760135" cy="5710769"/>
            <a:chOff x="1862665" y="-26254"/>
            <a:chExt cx="3488268" cy="6884254"/>
          </a:xfrm>
        </p:grpSpPr>
        <p:pic>
          <p:nvPicPr>
            <p:cNvPr id="11" name="صورة 10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rcRect l="6430" t="1830" r="3342" b="2813"/>
            <a:stretch/>
          </p:blipFill>
          <p:spPr>
            <a:xfrm>
              <a:off x="1862665" y="-26254"/>
              <a:ext cx="3488268" cy="6884254"/>
            </a:xfrm>
            <a:prstGeom prst="rect">
              <a:avLst/>
            </a:prstGeom>
          </p:spPr>
        </p:pic>
        <p:sp>
          <p:nvSpPr>
            <p:cNvPr id="12" name="شكل بيضاوي 11"/>
            <p:cNvSpPr/>
            <p:nvPr/>
          </p:nvSpPr>
          <p:spPr>
            <a:xfrm>
              <a:off x="2709333" y="5334000"/>
              <a:ext cx="391403" cy="377823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شكل بيضاوي 14"/>
            <p:cNvSpPr/>
            <p:nvPr/>
          </p:nvSpPr>
          <p:spPr>
            <a:xfrm>
              <a:off x="3658727" y="1694828"/>
              <a:ext cx="278320" cy="29805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7" name="رابط كسهم مستقيم 6"/>
          <p:cNvCxnSpPr/>
          <p:nvPr/>
        </p:nvCxnSpPr>
        <p:spPr>
          <a:xfrm flipH="1">
            <a:off x="1257300" y="2595685"/>
            <a:ext cx="6913" cy="2573215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>
            <a:endCxn id="15" idx="3"/>
          </p:cNvCxnSpPr>
          <p:nvPr/>
        </p:nvCxnSpPr>
        <p:spPr>
          <a:xfrm flipV="1">
            <a:off x="1275443" y="2400061"/>
            <a:ext cx="656329" cy="195624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شكل بيضاوي 16"/>
          <p:cNvSpPr/>
          <p:nvPr/>
        </p:nvSpPr>
        <p:spPr>
          <a:xfrm>
            <a:off x="1695450" y="1360020"/>
            <a:ext cx="180087" cy="1691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رابط كسهم مستقيم 17"/>
          <p:cNvCxnSpPr/>
          <p:nvPr/>
        </p:nvCxnSpPr>
        <p:spPr>
          <a:xfrm flipV="1">
            <a:off x="1264213" y="1540178"/>
            <a:ext cx="431237" cy="104453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شكل بيضاوي 19"/>
          <p:cNvSpPr/>
          <p:nvPr/>
        </p:nvSpPr>
        <p:spPr>
          <a:xfrm>
            <a:off x="1817141" y="3561587"/>
            <a:ext cx="114632" cy="126493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شكل بيضاوي 20"/>
          <p:cNvSpPr/>
          <p:nvPr/>
        </p:nvSpPr>
        <p:spPr>
          <a:xfrm>
            <a:off x="1874457" y="4813397"/>
            <a:ext cx="114632" cy="126493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2" name="رابط كسهم مستقيم 21"/>
          <p:cNvCxnSpPr>
            <a:endCxn id="20" idx="1"/>
          </p:cNvCxnSpPr>
          <p:nvPr/>
        </p:nvCxnSpPr>
        <p:spPr>
          <a:xfrm>
            <a:off x="1311772" y="2631092"/>
            <a:ext cx="522156" cy="9490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>
            <a:endCxn id="21" idx="2"/>
          </p:cNvCxnSpPr>
          <p:nvPr/>
        </p:nvCxnSpPr>
        <p:spPr>
          <a:xfrm>
            <a:off x="1336276" y="2658433"/>
            <a:ext cx="538181" cy="221821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شكل بيضاوي 35"/>
          <p:cNvSpPr/>
          <p:nvPr/>
        </p:nvSpPr>
        <p:spPr>
          <a:xfrm>
            <a:off x="2798243" y="3264152"/>
            <a:ext cx="114632" cy="126493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7" name="رابط كسهم مستقيم 36"/>
          <p:cNvCxnSpPr>
            <a:endCxn id="36" idx="1"/>
          </p:cNvCxnSpPr>
          <p:nvPr/>
        </p:nvCxnSpPr>
        <p:spPr>
          <a:xfrm>
            <a:off x="1336275" y="2631092"/>
            <a:ext cx="1478755" cy="65158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مجموعة 37"/>
          <p:cNvGrpSpPr/>
          <p:nvPr/>
        </p:nvGrpSpPr>
        <p:grpSpPr>
          <a:xfrm>
            <a:off x="8737599" y="-71583"/>
            <a:ext cx="3450457" cy="928406"/>
            <a:chOff x="8737599" y="-71583"/>
            <a:chExt cx="3450457" cy="928406"/>
          </a:xfrm>
        </p:grpSpPr>
        <p:sp>
          <p:nvSpPr>
            <p:cNvPr id="39" name="مستطيل 38"/>
            <p:cNvSpPr/>
            <p:nvPr/>
          </p:nvSpPr>
          <p:spPr>
            <a:xfrm>
              <a:off x="8799281" y="52386"/>
              <a:ext cx="3252787" cy="80443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sp>
          <p:nvSpPr>
            <p:cNvPr id="41" name="مربع نص 40"/>
            <p:cNvSpPr txBox="1"/>
            <p:nvPr/>
          </p:nvSpPr>
          <p:spPr>
            <a:xfrm>
              <a:off x="8737599" y="82390"/>
              <a:ext cx="3308795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العلاقات الوطنية مع محافظة قلقيلية</a:t>
              </a:r>
            </a:p>
            <a:p>
              <a:pPr algn="ctr" rtl="0"/>
              <a:r>
                <a:rPr lang="ar-SA" sz="2000" b="1" dirty="0" smtClean="0">
                  <a:solidFill>
                    <a:srgbClr val="C00000"/>
                  </a:solidFill>
                </a:rPr>
                <a:t> </a:t>
              </a:r>
              <a:r>
                <a:rPr lang="ar-SA" sz="1600" b="1" dirty="0" smtClean="0">
                  <a:solidFill>
                    <a:srgbClr val="C00000"/>
                  </a:solidFill>
                </a:rPr>
                <a:t>- التبادل التجاري(الزراعي)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11729274" y="-71583"/>
              <a:ext cx="458782" cy="386514"/>
              <a:chOff x="11553836" y="690215"/>
              <a:chExt cx="458782" cy="386514"/>
            </a:xfrm>
          </p:grpSpPr>
          <p:sp>
            <p:nvSpPr>
              <p:cNvPr id="45" name="انفجار 2 44"/>
              <p:cNvSpPr/>
              <p:nvPr/>
            </p:nvSpPr>
            <p:spPr>
              <a:xfrm rot="6674248">
                <a:off x="11597812" y="661924"/>
                <a:ext cx="370829" cy="458782"/>
              </a:xfrm>
              <a:prstGeom prst="irregularSeal2">
                <a:avLst/>
              </a:prstGeom>
              <a:solidFill>
                <a:srgbClr val="C00000">
                  <a:alpha val="97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:endParaRPr lang="ar-SA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11649035" y="690215"/>
                <a:ext cx="233830" cy="3385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1600" b="1" dirty="0" smtClean="0">
                    <a:solidFill>
                      <a:schemeClr val="bg1"/>
                    </a:solidFill>
                  </a:rPr>
                  <a:t>4</a:t>
                </a:r>
                <a:endParaRPr lang="ar-SA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8" name="مجموعة 47"/>
          <p:cNvGrpSpPr/>
          <p:nvPr/>
        </p:nvGrpSpPr>
        <p:grpSpPr>
          <a:xfrm>
            <a:off x="7462355" y="737017"/>
            <a:ext cx="4385347" cy="944173"/>
            <a:chOff x="3782073" y="3443635"/>
            <a:chExt cx="4385347" cy="944173"/>
          </a:xfrm>
        </p:grpSpPr>
        <p:sp>
          <p:nvSpPr>
            <p:cNvPr id="49" name="مستطيل 48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مستطيل 49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7" name="رابط كسهم مستقيم 56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رابط كسهم مستقيم 57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مربع نص 58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60" name="مربع نص 59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الخليل</a:t>
              </a:r>
              <a:endParaRPr lang="ar-SA" dirty="0"/>
            </a:p>
          </p:txBody>
        </p:sp>
        <p:sp>
          <p:nvSpPr>
            <p:cNvPr id="61" name="مربع نص 60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عنب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62" name="مربع نص 61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63" name="صورة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4" y="1675529"/>
            <a:ext cx="1333020" cy="881513"/>
          </a:xfrm>
          <a:prstGeom prst="rect">
            <a:avLst/>
          </a:prstGeom>
        </p:spPr>
      </p:pic>
      <p:pic>
        <p:nvPicPr>
          <p:cNvPr id="64" name="صورة 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158" y="1637765"/>
            <a:ext cx="1243280" cy="939688"/>
          </a:xfrm>
          <a:prstGeom prst="rect">
            <a:avLst/>
          </a:prstGeom>
        </p:spPr>
      </p:pic>
      <p:pic>
        <p:nvPicPr>
          <p:cNvPr id="65" name="صورة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69" y="1621520"/>
            <a:ext cx="1257805" cy="838537"/>
          </a:xfrm>
          <a:prstGeom prst="rect">
            <a:avLst/>
          </a:prstGeom>
        </p:spPr>
      </p:pic>
      <p:pic>
        <p:nvPicPr>
          <p:cNvPr id="70" name="صورة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74" y="1607885"/>
            <a:ext cx="1326772" cy="828440"/>
          </a:xfrm>
          <a:prstGeom prst="rect">
            <a:avLst/>
          </a:prstGeom>
        </p:spPr>
      </p:pic>
      <p:grpSp>
        <p:nvGrpSpPr>
          <p:cNvPr id="71" name="مجموعة 70"/>
          <p:cNvGrpSpPr/>
          <p:nvPr/>
        </p:nvGrpSpPr>
        <p:grpSpPr>
          <a:xfrm>
            <a:off x="7462355" y="2426012"/>
            <a:ext cx="4385347" cy="944173"/>
            <a:chOff x="3782073" y="3443635"/>
            <a:chExt cx="4385347" cy="944173"/>
          </a:xfrm>
        </p:grpSpPr>
        <p:sp>
          <p:nvSpPr>
            <p:cNvPr id="72" name="مستطيل 71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3" name="مستطيل 72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74" name="رابط كسهم مستقيم 73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رابط كسهم مستقيم 74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مربع نص 75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77" name="مربع نص 76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نابلس</a:t>
              </a:r>
              <a:endParaRPr lang="ar-SA" dirty="0"/>
            </a:p>
          </p:txBody>
        </p:sp>
        <p:sp>
          <p:nvSpPr>
            <p:cNvPr id="78" name="مربع نص 77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C0099"/>
                  </a:solidFill>
                </a:rPr>
                <a:t>_</a:t>
              </a:r>
              <a:endParaRPr lang="ar-SA" b="1" dirty="0">
                <a:solidFill>
                  <a:srgbClr val="CC0099"/>
                </a:solidFill>
              </a:endParaRPr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grpSp>
        <p:nvGrpSpPr>
          <p:cNvPr id="80" name="مجموعة 79"/>
          <p:cNvGrpSpPr/>
          <p:nvPr/>
        </p:nvGrpSpPr>
        <p:grpSpPr>
          <a:xfrm>
            <a:off x="7462355" y="3418495"/>
            <a:ext cx="4385347" cy="944173"/>
            <a:chOff x="3782073" y="3443635"/>
            <a:chExt cx="4385347" cy="944173"/>
          </a:xfrm>
        </p:grpSpPr>
        <p:sp>
          <p:nvSpPr>
            <p:cNvPr id="81" name="مستطيل 80"/>
            <p:cNvSpPr/>
            <p:nvPr/>
          </p:nvSpPr>
          <p:spPr>
            <a:xfrm>
              <a:off x="3903135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مستطيل 81"/>
            <p:cNvSpPr/>
            <p:nvPr/>
          </p:nvSpPr>
          <p:spPr>
            <a:xfrm>
              <a:off x="7045202" y="3616694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83" name="رابط كسهم مستقيم 82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رابط كسهم مستقيم 83"/>
            <p:cNvCxnSpPr/>
            <p:nvPr/>
          </p:nvCxnSpPr>
          <p:spPr>
            <a:xfrm flipH="1">
              <a:off x="5514107" y="3754582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مربع نص 84"/>
            <p:cNvSpPr txBox="1"/>
            <p:nvPr/>
          </p:nvSpPr>
          <p:spPr>
            <a:xfrm>
              <a:off x="3782073" y="3754582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86" name="مربع نص 85"/>
            <p:cNvSpPr txBox="1"/>
            <p:nvPr/>
          </p:nvSpPr>
          <p:spPr>
            <a:xfrm>
              <a:off x="7040198" y="372297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جنين</a:t>
              </a:r>
              <a:endParaRPr lang="ar-SA" dirty="0"/>
            </a:p>
          </p:txBody>
        </p:sp>
        <p:sp>
          <p:nvSpPr>
            <p:cNvPr id="87" name="مربع نص 86"/>
            <p:cNvSpPr txBox="1"/>
            <p:nvPr/>
          </p:nvSpPr>
          <p:spPr>
            <a:xfrm>
              <a:off x="5181545" y="3443635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FF0000"/>
                  </a:solidFill>
                </a:rPr>
                <a:t>بطيخ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88" name="مربع نص 87"/>
            <p:cNvSpPr txBox="1"/>
            <p:nvPr/>
          </p:nvSpPr>
          <p:spPr>
            <a:xfrm>
              <a:off x="4659030" y="4018476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89" name="صورة 8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599" y="4278452"/>
            <a:ext cx="1027988" cy="489518"/>
          </a:xfrm>
          <a:prstGeom prst="rect">
            <a:avLst/>
          </a:prstGeom>
        </p:spPr>
      </p:pic>
      <p:grpSp>
        <p:nvGrpSpPr>
          <p:cNvPr id="90" name="مجموعة 89"/>
          <p:cNvGrpSpPr/>
          <p:nvPr/>
        </p:nvGrpSpPr>
        <p:grpSpPr>
          <a:xfrm>
            <a:off x="7583417" y="5589729"/>
            <a:ext cx="4358740" cy="994912"/>
            <a:chOff x="3808680" y="3461514"/>
            <a:chExt cx="4358740" cy="994912"/>
          </a:xfrm>
        </p:grpSpPr>
        <p:sp>
          <p:nvSpPr>
            <p:cNvPr id="91" name="مستطيل 90"/>
            <p:cNvSpPr/>
            <p:nvPr/>
          </p:nvSpPr>
          <p:spPr>
            <a:xfrm>
              <a:off x="3894064" y="3796148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2" name="مستطيل 91"/>
            <p:cNvSpPr/>
            <p:nvPr/>
          </p:nvSpPr>
          <p:spPr>
            <a:xfrm>
              <a:off x="7045202" y="3796148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93" name="رابط كسهم مستقيم 92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رابط كسهم مستقيم 93"/>
            <p:cNvCxnSpPr/>
            <p:nvPr/>
          </p:nvCxnSpPr>
          <p:spPr>
            <a:xfrm flipH="1">
              <a:off x="5514106" y="3810003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مربع نص 94"/>
            <p:cNvSpPr txBox="1"/>
            <p:nvPr/>
          </p:nvSpPr>
          <p:spPr>
            <a:xfrm>
              <a:off x="3808680" y="391628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96" name="مربع نص 95"/>
            <p:cNvSpPr txBox="1"/>
            <p:nvPr/>
          </p:nvSpPr>
          <p:spPr>
            <a:xfrm>
              <a:off x="7011313" y="3892220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اريحا</a:t>
              </a:r>
              <a:endParaRPr lang="ar-SA" dirty="0"/>
            </a:p>
          </p:txBody>
        </p:sp>
        <p:sp>
          <p:nvSpPr>
            <p:cNvPr id="97" name="مربع نص 96"/>
            <p:cNvSpPr txBox="1"/>
            <p:nvPr/>
          </p:nvSpPr>
          <p:spPr>
            <a:xfrm>
              <a:off x="5511027" y="3461514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chemeClr val="accent2">
                      <a:lumMod val="50000"/>
                    </a:schemeClr>
                  </a:solidFill>
                </a:rPr>
                <a:t>تمور</a:t>
              </a:r>
              <a:endParaRPr lang="ar-SA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8" name="مربع نص 97"/>
            <p:cNvSpPr txBox="1"/>
            <p:nvPr/>
          </p:nvSpPr>
          <p:spPr>
            <a:xfrm>
              <a:off x="4967543" y="4087094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</a:t>
              </a:r>
              <a:r>
                <a:rPr lang="ar-SA" b="1" dirty="0" err="1" smtClean="0">
                  <a:solidFill>
                    <a:srgbClr val="277300"/>
                  </a:solidFill>
                </a:rPr>
                <a:t>افوكادو،أشتال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grpSp>
        <p:nvGrpSpPr>
          <p:cNvPr id="99" name="مجموعة 98"/>
          <p:cNvGrpSpPr/>
          <p:nvPr/>
        </p:nvGrpSpPr>
        <p:grpSpPr>
          <a:xfrm>
            <a:off x="7521754" y="4707057"/>
            <a:ext cx="4358740" cy="1075565"/>
            <a:chOff x="3808680" y="3461514"/>
            <a:chExt cx="4358740" cy="1075565"/>
          </a:xfrm>
        </p:grpSpPr>
        <p:sp>
          <p:nvSpPr>
            <p:cNvPr id="100" name="مستطيل 99"/>
            <p:cNvSpPr/>
            <p:nvPr/>
          </p:nvSpPr>
          <p:spPr>
            <a:xfrm>
              <a:off x="3894064" y="3796148"/>
              <a:ext cx="1122218" cy="5818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1" name="مستطيل 100"/>
            <p:cNvSpPr/>
            <p:nvPr/>
          </p:nvSpPr>
          <p:spPr>
            <a:xfrm>
              <a:off x="7045202" y="3616694"/>
              <a:ext cx="1122218" cy="92038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02" name="رابط كسهم مستقيم 101"/>
            <p:cNvCxnSpPr/>
            <p:nvPr/>
          </p:nvCxnSpPr>
          <p:spPr>
            <a:xfrm>
              <a:off x="5025353" y="4032331"/>
              <a:ext cx="1621528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رابط كسهم مستقيم 102"/>
            <p:cNvCxnSpPr/>
            <p:nvPr/>
          </p:nvCxnSpPr>
          <p:spPr>
            <a:xfrm flipH="1">
              <a:off x="5514106" y="3810003"/>
              <a:ext cx="1531096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مربع نص 103"/>
            <p:cNvSpPr txBox="1"/>
            <p:nvPr/>
          </p:nvSpPr>
          <p:spPr>
            <a:xfrm>
              <a:off x="3808680" y="3916283"/>
              <a:ext cx="9875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قلقيلية</a:t>
              </a:r>
              <a:endParaRPr lang="ar-SA" dirty="0"/>
            </a:p>
          </p:txBody>
        </p:sp>
        <p:sp>
          <p:nvSpPr>
            <p:cNvPr id="105" name="مربع نص 104"/>
            <p:cNvSpPr txBox="1"/>
            <p:nvPr/>
          </p:nvSpPr>
          <p:spPr>
            <a:xfrm>
              <a:off x="7034504" y="3738620"/>
              <a:ext cx="98752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بيت لحم</a:t>
              </a:r>
            </a:p>
            <a:p>
              <a:r>
                <a:rPr lang="ar-SA" dirty="0" smtClean="0"/>
                <a:t>رام الله</a:t>
              </a:r>
            </a:p>
          </p:txBody>
        </p:sp>
        <p:sp>
          <p:nvSpPr>
            <p:cNvPr id="106" name="مربع نص 105"/>
            <p:cNvSpPr txBox="1"/>
            <p:nvPr/>
          </p:nvSpPr>
          <p:spPr>
            <a:xfrm>
              <a:off x="5511027" y="3461514"/>
              <a:ext cx="12884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b="1" dirty="0" smtClean="0"/>
                <a:t>_</a:t>
              </a:r>
              <a:endParaRPr lang="ar-SA" b="1" dirty="0"/>
            </a:p>
          </p:txBody>
        </p:sp>
        <p:sp>
          <p:nvSpPr>
            <p:cNvPr id="107" name="مربع نص 106"/>
            <p:cNvSpPr txBox="1"/>
            <p:nvPr/>
          </p:nvSpPr>
          <p:spPr>
            <a:xfrm>
              <a:off x="4967543" y="4087094"/>
              <a:ext cx="1842655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277300"/>
                  </a:solidFill>
                </a:rPr>
                <a:t>جوافة ، افوكادو</a:t>
              </a:r>
              <a:endParaRPr lang="ar-SA" b="1" dirty="0">
                <a:solidFill>
                  <a:srgbClr val="277300"/>
                </a:solidFill>
              </a:endParaRPr>
            </a:p>
          </p:txBody>
        </p:sp>
      </p:grpSp>
      <p:pic>
        <p:nvPicPr>
          <p:cNvPr id="108" name="صورة 10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849" y="5717151"/>
            <a:ext cx="1164197" cy="786854"/>
          </a:xfrm>
          <a:prstGeom prst="rect">
            <a:avLst/>
          </a:prstGeom>
        </p:spPr>
      </p:pic>
      <p:sp>
        <p:nvSpPr>
          <p:cNvPr id="109" name="مربع نص 108"/>
          <p:cNvSpPr txBox="1"/>
          <p:nvPr/>
        </p:nvSpPr>
        <p:spPr>
          <a:xfrm>
            <a:off x="1303152" y="26501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العلاقات الوطنية مع محافظة قلقيلية (تبادل تجاري-زراعي-)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78779" y="2340760"/>
            <a:ext cx="6096000" cy="1173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منطقة الدراسة على المستوى الاقليمي 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القطاع( الزراعي-الصناعي )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97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440498" y="79889"/>
            <a:ext cx="715397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تصنيف الأراضي الزراعية و مناطق التنوع الحيوي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749990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1,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8823286" y="828409"/>
            <a:ext cx="291404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chemeClr val="accent6">
                    <a:lumMod val="50000"/>
                  </a:schemeClr>
                </a:solidFill>
              </a:rPr>
              <a:t>تحتوي على العديد من المناطق الزراعية و مناطق تنوع حيوي</a:t>
            </a:r>
            <a:endParaRPr lang="ar-SA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8" y="520425"/>
            <a:ext cx="8676147" cy="6134374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8729648" y="49394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 </a:t>
            </a:r>
            <a:r>
              <a:rPr lang="ar-SA" sz="1600" b="1" dirty="0">
                <a:solidFill>
                  <a:srgbClr val="C00000"/>
                </a:solidFill>
              </a:rPr>
              <a:t>ل</a:t>
            </a:r>
            <a:r>
              <a:rPr lang="ar-SA" sz="1600" b="1" dirty="0" smtClean="0">
                <a:solidFill>
                  <a:srgbClr val="C00000"/>
                </a:solidFill>
              </a:rPr>
              <a:t>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2" y="2946400"/>
            <a:ext cx="142875" cy="228600"/>
          </a:xfrm>
          <a:prstGeom prst="rect">
            <a:avLst/>
          </a:prstGeom>
        </p:spPr>
      </p:pic>
      <p:grpSp>
        <p:nvGrpSpPr>
          <p:cNvPr id="15" name="مجموعة 14"/>
          <p:cNvGrpSpPr/>
          <p:nvPr/>
        </p:nvGrpSpPr>
        <p:grpSpPr>
          <a:xfrm>
            <a:off x="8878979" y="1844661"/>
            <a:ext cx="3089731" cy="3226947"/>
            <a:chOff x="8289469" y="2380342"/>
            <a:chExt cx="3902531" cy="3789934"/>
          </a:xfrm>
        </p:grpSpPr>
        <p:graphicFrame>
          <p:nvGraphicFramePr>
            <p:cNvPr id="16" name="مخطط 15"/>
            <p:cNvGraphicFramePr/>
            <p:nvPr>
              <p:extLst/>
            </p:nvPr>
          </p:nvGraphicFramePr>
          <p:xfrm>
            <a:off x="8289470" y="3018971"/>
            <a:ext cx="3902530" cy="31513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مربع نص 16"/>
            <p:cNvSpPr txBox="1"/>
            <p:nvPr/>
          </p:nvSpPr>
          <p:spPr>
            <a:xfrm>
              <a:off x="8731250" y="2513763"/>
              <a:ext cx="3033485" cy="361473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b="1" dirty="0" smtClean="0"/>
                <a:t>نسبة الأراضي حسب القيمة الزراعية </a:t>
              </a:r>
              <a:endParaRPr lang="ar-SA" sz="1400" b="1" dirty="0"/>
            </a:p>
          </p:txBody>
        </p:sp>
        <p:sp>
          <p:nvSpPr>
            <p:cNvPr id="18" name="مستطيل 17"/>
            <p:cNvSpPr/>
            <p:nvPr/>
          </p:nvSpPr>
          <p:spPr>
            <a:xfrm>
              <a:off x="8289469" y="2380342"/>
              <a:ext cx="3701925" cy="36615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400"/>
            </a:p>
          </p:txBody>
        </p:sp>
      </p:grpSp>
    </p:spTree>
    <p:extLst>
      <p:ext uri="{BB962C8B-B14F-4D97-AF65-F5344CB8AC3E}">
        <p14:creationId xmlns:p14="http://schemas.microsoft.com/office/powerpoint/2010/main" val="98180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9372" y="135356"/>
            <a:ext cx="71326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تصنيف الأراضي الزراعية و الموارد الطبيعية 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509249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5467"/>
            <a:ext cx="8654871" cy="6119332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8872173" y="838308"/>
            <a:ext cx="291404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chemeClr val="accent6">
                    <a:lumMod val="50000"/>
                  </a:schemeClr>
                </a:solidFill>
              </a:rPr>
              <a:t>تحتوي على العديد من الموارد الطبيعية</a:t>
            </a:r>
            <a:endParaRPr lang="ar-SA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8729648" y="49394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 </a:t>
            </a:r>
            <a:r>
              <a:rPr lang="ar-SA" sz="1600" b="1" dirty="0">
                <a:solidFill>
                  <a:srgbClr val="C00000"/>
                </a:solidFill>
              </a:rPr>
              <a:t>ل</a:t>
            </a:r>
            <a:r>
              <a:rPr lang="ar-SA" sz="1600" b="1" dirty="0" smtClean="0">
                <a:solidFill>
                  <a:srgbClr val="C00000"/>
                </a:solidFill>
              </a:rPr>
              <a:t>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2" y="2946400"/>
            <a:ext cx="14287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49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3939" y="125490"/>
            <a:ext cx="71326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تصنيف الأراضي الزراعية و الموارد الطبيعية 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509249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5467"/>
            <a:ext cx="8654871" cy="6119332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8823286" y="828409"/>
            <a:ext cx="291404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chemeClr val="accent6">
                    <a:lumMod val="50000"/>
                  </a:schemeClr>
                </a:solidFill>
              </a:rPr>
              <a:t>تحتوي على العديد من الموارد الطبيعية</a:t>
            </a:r>
            <a:endParaRPr lang="ar-SA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8729648" y="49394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 </a:t>
            </a:r>
            <a:r>
              <a:rPr lang="ar-SA" sz="1600" b="1" dirty="0">
                <a:solidFill>
                  <a:srgbClr val="C00000"/>
                </a:solidFill>
              </a:rPr>
              <a:t>ل</a:t>
            </a:r>
            <a:r>
              <a:rPr lang="ar-SA" sz="1600" b="1" dirty="0" smtClean="0">
                <a:solidFill>
                  <a:srgbClr val="C00000"/>
                </a:solidFill>
              </a:rPr>
              <a:t>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2" y="2946400"/>
            <a:ext cx="142875" cy="2286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9" y="535466"/>
            <a:ext cx="8668828" cy="6129199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623" y="2946400"/>
            <a:ext cx="14287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7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438069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62003"/>
            <a:ext cx="8617340" cy="609279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6" y="594009"/>
            <a:ext cx="8682101" cy="6138584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" y="589439"/>
            <a:ext cx="8688563" cy="614315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4" y="562003"/>
            <a:ext cx="8761038" cy="6194396"/>
          </a:xfrm>
          <a:prstGeom prst="rect">
            <a:avLst/>
          </a:prstGeom>
        </p:spPr>
      </p:pic>
      <p:sp>
        <p:nvSpPr>
          <p:cNvPr id="17" name="مربع نص 16"/>
          <p:cNvSpPr txBox="1"/>
          <p:nvPr/>
        </p:nvSpPr>
        <p:spPr>
          <a:xfrm>
            <a:off x="559459" y="137122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الغطاء الأرضي(النباتي) لمحافظة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8952626" y="820282"/>
            <a:ext cx="278942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chemeClr val="accent6">
                    <a:lumMod val="50000"/>
                  </a:schemeClr>
                </a:solidFill>
              </a:rPr>
              <a:t>يوجد بها العديد من المناطق الزراعية</a:t>
            </a:r>
            <a:endParaRPr lang="ar-SA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8729648" y="49394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 </a:t>
            </a:r>
            <a:r>
              <a:rPr lang="ar-SA" sz="1600" b="1" dirty="0">
                <a:solidFill>
                  <a:srgbClr val="C00000"/>
                </a:solidFill>
              </a:rPr>
              <a:t>ل</a:t>
            </a:r>
            <a:r>
              <a:rPr lang="ar-SA" sz="1600" b="1" dirty="0" smtClean="0">
                <a:solidFill>
                  <a:srgbClr val="C00000"/>
                </a:solidFill>
              </a:rPr>
              <a:t>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0650" y="3060701"/>
            <a:ext cx="261822" cy="336628"/>
          </a:xfrm>
          <a:prstGeom prst="rect">
            <a:avLst/>
          </a:prstGeom>
        </p:spPr>
      </p:pic>
      <p:sp>
        <p:nvSpPr>
          <p:cNvPr id="24" name="مربع نص 23"/>
          <p:cNvSpPr txBox="1"/>
          <p:nvPr/>
        </p:nvSpPr>
        <p:spPr>
          <a:xfrm>
            <a:off x="11299614" y="694132"/>
            <a:ext cx="61131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4</a:t>
            </a:r>
            <a:endParaRPr lang="ar-SA" sz="16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1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098655" y="52387"/>
            <a:ext cx="3940946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02071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4" y="634568"/>
            <a:ext cx="8020717" cy="5475946"/>
          </a:xfrm>
          <a:prstGeom prst="rect">
            <a:avLst/>
          </a:prstGeom>
        </p:spPr>
      </p:pic>
      <p:sp>
        <p:nvSpPr>
          <p:cNvPr id="18" name="مستطيل مستدير الزوايا 17"/>
          <p:cNvSpPr/>
          <p:nvPr/>
        </p:nvSpPr>
        <p:spPr>
          <a:xfrm>
            <a:off x="5776686" y="3497812"/>
            <a:ext cx="6156766" cy="31627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47" t="67177" r="937" b="1812"/>
          <a:stretch/>
        </p:blipFill>
        <p:spPr>
          <a:xfrm>
            <a:off x="4241141" y="4731657"/>
            <a:ext cx="1529703" cy="1381731"/>
          </a:xfrm>
          <a:prstGeom prst="rect">
            <a:avLst/>
          </a:prstGeom>
        </p:spPr>
      </p:pic>
      <p:sp>
        <p:nvSpPr>
          <p:cNvPr id="27" name="شكل بيضاوي 26"/>
          <p:cNvSpPr/>
          <p:nvPr/>
        </p:nvSpPr>
        <p:spPr>
          <a:xfrm>
            <a:off x="474335" y="2785272"/>
            <a:ext cx="277216" cy="26855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ستطيل 31"/>
          <p:cNvSpPr/>
          <p:nvPr/>
        </p:nvSpPr>
        <p:spPr>
          <a:xfrm flipV="1">
            <a:off x="612943" y="2618854"/>
            <a:ext cx="409915" cy="2119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15" name="مخطط 14"/>
          <p:cNvGraphicFramePr/>
          <p:nvPr>
            <p:extLst/>
          </p:nvPr>
        </p:nvGraphicFramePr>
        <p:xfrm>
          <a:off x="5770844" y="3497812"/>
          <a:ext cx="6210300" cy="3308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شكل بيضاوي 15"/>
          <p:cNvSpPr/>
          <p:nvPr/>
        </p:nvSpPr>
        <p:spPr>
          <a:xfrm>
            <a:off x="4150174" y="3053826"/>
            <a:ext cx="181933" cy="20864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5770844" y="1721519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بيضاوي 18"/>
          <p:cNvSpPr/>
          <p:nvPr/>
        </p:nvSpPr>
        <p:spPr>
          <a:xfrm>
            <a:off x="2139074" y="1565748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شكل بيضاوي 19"/>
          <p:cNvSpPr/>
          <p:nvPr/>
        </p:nvSpPr>
        <p:spPr>
          <a:xfrm>
            <a:off x="1468705" y="2574629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شكل بيضاوي 21"/>
          <p:cNvSpPr/>
          <p:nvPr/>
        </p:nvSpPr>
        <p:spPr>
          <a:xfrm>
            <a:off x="2429417" y="2371814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شكل بيضاوي 22"/>
          <p:cNvSpPr/>
          <p:nvPr/>
        </p:nvSpPr>
        <p:spPr>
          <a:xfrm>
            <a:off x="6592266" y="2018330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شكل بيضاوي 23"/>
          <p:cNvSpPr/>
          <p:nvPr/>
        </p:nvSpPr>
        <p:spPr>
          <a:xfrm>
            <a:off x="4906051" y="2275502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شكل بيضاوي 24"/>
          <p:cNvSpPr/>
          <p:nvPr/>
        </p:nvSpPr>
        <p:spPr>
          <a:xfrm>
            <a:off x="5390981" y="2302919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شكل بيضاوي 27"/>
          <p:cNvSpPr/>
          <p:nvPr/>
        </p:nvSpPr>
        <p:spPr>
          <a:xfrm>
            <a:off x="1123519" y="3296231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شكل بيضاوي 28"/>
          <p:cNvSpPr/>
          <p:nvPr/>
        </p:nvSpPr>
        <p:spPr>
          <a:xfrm>
            <a:off x="3070862" y="3648128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شكل بيضاوي 29"/>
          <p:cNvSpPr/>
          <p:nvPr/>
        </p:nvSpPr>
        <p:spPr>
          <a:xfrm>
            <a:off x="1401542" y="4382337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شكل بيضاوي 30"/>
          <p:cNvSpPr/>
          <p:nvPr/>
        </p:nvSpPr>
        <p:spPr>
          <a:xfrm>
            <a:off x="5310170" y="3158148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شكل بيضاوي 32"/>
          <p:cNvSpPr/>
          <p:nvPr/>
        </p:nvSpPr>
        <p:spPr>
          <a:xfrm>
            <a:off x="1970967" y="5316557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شكل بيضاوي 33"/>
          <p:cNvSpPr/>
          <p:nvPr/>
        </p:nvSpPr>
        <p:spPr>
          <a:xfrm>
            <a:off x="2920435" y="4965722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شكل بيضاوي 34"/>
          <p:cNvSpPr/>
          <p:nvPr/>
        </p:nvSpPr>
        <p:spPr>
          <a:xfrm>
            <a:off x="2784561" y="4038740"/>
            <a:ext cx="181933" cy="20864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شكل بيضاوي 35"/>
          <p:cNvSpPr/>
          <p:nvPr/>
        </p:nvSpPr>
        <p:spPr>
          <a:xfrm>
            <a:off x="2460023" y="3398255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شكل بيضاوي 36"/>
          <p:cNvSpPr/>
          <p:nvPr/>
        </p:nvSpPr>
        <p:spPr>
          <a:xfrm>
            <a:off x="3172111" y="3233238"/>
            <a:ext cx="142875" cy="1501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شكل بيضاوي 37"/>
          <p:cNvSpPr/>
          <p:nvPr/>
        </p:nvSpPr>
        <p:spPr>
          <a:xfrm>
            <a:off x="1224241" y="3622242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شكل بيضاوي 38"/>
          <p:cNvSpPr/>
          <p:nvPr/>
        </p:nvSpPr>
        <p:spPr>
          <a:xfrm>
            <a:off x="1765059" y="3848644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شكل بيضاوي 39"/>
          <p:cNvSpPr/>
          <p:nvPr/>
        </p:nvSpPr>
        <p:spPr>
          <a:xfrm>
            <a:off x="1194956" y="3883033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شكل بيضاوي 40"/>
          <p:cNvSpPr/>
          <p:nvPr/>
        </p:nvSpPr>
        <p:spPr>
          <a:xfrm>
            <a:off x="817900" y="3605051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شكل بيضاوي 43"/>
          <p:cNvSpPr/>
          <p:nvPr/>
        </p:nvSpPr>
        <p:spPr>
          <a:xfrm>
            <a:off x="6471042" y="2806046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شكل بيضاوي 44"/>
          <p:cNvSpPr/>
          <p:nvPr/>
        </p:nvSpPr>
        <p:spPr>
          <a:xfrm>
            <a:off x="6199735" y="2785272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شكل بيضاوي 45"/>
          <p:cNvSpPr/>
          <p:nvPr/>
        </p:nvSpPr>
        <p:spPr>
          <a:xfrm>
            <a:off x="5603111" y="2740699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شكل بيضاوي 46"/>
          <p:cNvSpPr/>
          <p:nvPr/>
        </p:nvSpPr>
        <p:spPr>
          <a:xfrm>
            <a:off x="1899930" y="4382337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شكل بيضاوي 47"/>
          <p:cNvSpPr/>
          <p:nvPr/>
        </p:nvSpPr>
        <p:spPr>
          <a:xfrm>
            <a:off x="1984235" y="2910511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شكل بيضاوي 48"/>
          <p:cNvSpPr/>
          <p:nvPr/>
        </p:nvSpPr>
        <p:spPr>
          <a:xfrm>
            <a:off x="2096921" y="4618154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شكل بيضاوي 49"/>
          <p:cNvSpPr/>
          <p:nvPr/>
        </p:nvSpPr>
        <p:spPr>
          <a:xfrm>
            <a:off x="7171454" y="2114642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شكل بيضاوي 50"/>
          <p:cNvSpPr/>
          <p:nvPr/>
        </p:nvSpPr>
        <p:spPr>
          <a:xfrm>
            <a:off x="3243548" y="2601563"/>
            <a:ext cx="84305" cy="96312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2" name="جدول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85192"/>
              </p:ext>
            </p:extLst>
          </p:nvPr>
        </p:nvGraphicFramePr>
        <p:xfrm>
          <a:off x="8098654" y="698931"/>
          <a:ext cx="1734558" cy="274320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867279"/>
                <a:gridCol w="867279"/>
              </a:tblGrid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الثروة</a:t>
                      </a:r>
                      <a:r>
                        <a:rPr lang="ar-SA" sz="900" baseline="0" dirty="0" smtClean="0"/>
                        <a:t> الحيوانية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العدد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ابقار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1315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عجول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767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ثيران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49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اغنام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21540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ماعز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3510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جمال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27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خيول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307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حمير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800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بغال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66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دجاج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963500</a:t>
                      </a:r>
                      <a:endParaRPr lang="ar-SA" sz="900" dirty="0"/>
                    </a:p>
                  </a:txBody>
                  <a:tcPr/>
                </a:tc>
              </a:tr>
              <a:tr h="209172">
                <a:tc>
                  <a:txBody>
                    <a:bodyPr/>
                    <a:lstStyle/>
                    <a:p>
                      <a:pPr rtl="1"/>
                      <a:r>
                        <a:rPr lang="ar-SA" sz="900" dirty="0" smtClean="0"/>
                        <a:t>نحل</a:t>
                      </a:r>
                      <a:endParaRPr lang="ar-S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900" dirty="0" smtClean="0"/>
                        <a:t> 4724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ar-SA" sz="900" baseline="0" dirty="0" smtClean="0"/>
                        <a:t>خلية</a:t>
                      </a:r>
                      <a:endParaRPr lang="ar-SA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" name="مربع نص 52"/>
          <p:cNvSpPr txBox="1"/>
          <p:nvPr/>
        </p:nvSpPr>
        <p:spPr>
          <a:xfrm>
            <a:off x="449771" y="162361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أماكن تركز الثروة الحيوانية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55" name="مربع نص 54"/>
          <p:cNvSpPr txBox="1"/>
          <p:nvPr/>
        </p:nvSpPr>
        <p:spPr>
          <a:xfrm>
            <a:off x="8116375" y="10175"/>
            <a:ext cx="383589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400" b="1" dirty="0" smtClean="0">
                <a:solidFill>
                  <a:srgbClr val="C00000"/>
                </a:solidFill>
              </a:rPr>
              <a:t>- تحليل القطاع الزراعي(الثروة الحيوانية)- </a:t>
            </a:r>
            <a:r>
              <a:rPr lang="ar-SA" sz="1400" b="1" dirty="0">
                <a:solidFill>
                  <a:srgbClr val="C00000"/>
                </a:solidFill>
              </a:rPr>
              <a:t>ل</a:t>
            </a:r>
            <a:r>
              <a:rPr lang="ar-SA" sz="1400" b="1" dirty="0" smtClean="0">
                <a:solidFill>
                  <a:srgbClr val="C00000"/>
                </a:solidFill>
              </a:rPr>
              <a:t>محافظة قلقيلية </a:t>
            </a:r>
            <a:r>
              <a:rPr lang="ar-SA" sz="1600" b="1" dirty="0" smtClean="0">
                <a:solidFill>
                  <a:srgbClr val="C00000"/>
                </a:solidFill>
              </a:rPr>
              <a:t>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56" name="مربع نص 55"/>
          <p:cNvSpPr txBox="1"/>
          <p:nvPr/>
        </p:nvSpPr>
        <p:spPr>
          <a:xfrm>
            <a:off x="11497702" y="705663"/>
            <a:ext cx="41517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5</a:t>
            </a:r>
            <a:endParaRPr lang="ar-SA" sz="1600" dirty="0" smtClean="0">
              <a:solidFill>
                <a:schemeClr val="bg2"/>
              </a:solidFill>
            </a:endParaRPr>
          </a:p>
        </p:txBody>
      </p:sp>
      <p:pic>
        <p:nvPicPr>
          <p:cNvPr id="54" name="صورة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848" y="796033"/>
            <a:ext cx="736469" cy="430366"/>
          </a:xfrm>
          <a:prstGeom prst="rect">
            <a:avLst/>
          </a:prstGeom>
        </p:spPr>
      </p:pic>
      <p:pic>
        <p:nvPicPr>
          <p:cNvPr id="58" name="صورة 5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616" y="1119905"/>
            <a:ext cx="517764" cy="542155"/>
          </a:xfrm>
          <a:prstGeom prst="rect">
            <a:avLst/>
          </a:prstGeom>
        </p:spPr>
      </p:pic>
      <p:pic>
        <p:nvPicPr>
          <p:cNvPr id="59" name="صورة 5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3"/>
          <a:stretch/>
        </p:blipFill>
        <p:spPr>
          <a:xfrm>
            <a:off x="9886433" y="3158148"/>
            <a:ext cx="386602" cy="444069"/>
          </a:xfrm>
          <a:prstGeom prst="rect">
            <a:avLst/>
          </a:prstGeom>
        </p:spPr>
      </p:pic>
      <p:pic>
        <p:nvPicPr>
          <p:cNvPr id="60" name="صورة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112" y="2864851"/>
            <a:ext cx="423322" cy="423322"/>
          </a:xfrm>
          <a:prstGeom prst="rect">
            <a:avLst/>
          </a:prstGeom>
        </p:spPr>
      </p:pic>
      <p:pic>
        <p:nvPicPr>
          <p:cNvPr id="61" name="صورة 6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433" y="2507962"/>
            <a:ext cx="403193" cy="419730"/>
          </a:xfrm>
          <a:prstGeom prst="rect">
            <a:avLst/>
          </a:prstGeom>
        </p:spPr>
      </p:pic>
      <p:pic>
        <p:nvPicPr>
          <p:cNvPr id="62" name="صورة 6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871" y="2223580"/>
            <a:ext cx="663725" cy="417636"/>
          </a:xfrm>
          <a:prstGeom prst="rect">
            <a:avLst/>
          </a:prstGeom>
        </p:spPr>
      </p:pic>
      <p:pic>
        <p:nvPicPr>
          <p:cNvPr id="63" name="صورة 6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17"/>
          <a:stretch/>
        </p:blipFill>
        <p:spPr>
          <a:xfrm>
            <a:off x="9808060" y="1624032"/>
            <a:ext cx="603536" cy="358826"/>
          </a:xfrm>
          <a:prstGeom prst="rect">
            <a:avLst/>
          </a:prstGeom>
        </p:spPr>
      </p:pic>
      <p:pic>
        <p:nvPicPr>
          <p:cNvPr id="64" name="صورة 63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074" y="1885695"/>
            <a:ext cx="533417" cy="533417"/>
          </a:xfrm>
          <a:prstGeom prst="rect">
            <a:avLst/>
          </a:prstGeom>
        </p:spPr>
      </p:pic>
      <p:sp>
        <p:nvSpPr>
          <p:cNvPr id="67" name="مستطيل مستدير الزوايا 66"/>
          <p:cNvSpPr/>
          <p:nvPr/>
        </p:nvSpPr>
        <p:spPr>
          <a:xfrm>
            <a:off x="10381652" y="680142"/>
            <a:ext cx="1202707" cy="611763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مربع نص 67"/>
          <p:cNvSpPr txBox="1"/>
          <p:nvPr/>
        </p:nvSpPr>
        <p:spPr>
          <a:xfrm>
            <a:off x="10644361" y="1971812"/>
            <a:ext cx="10868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المجموع</a:t>
            </a:r>
          </a:p>
        </p:txBody>
      </p:sp>
      <p:sp>
        <p:nvSpPr>
          <p:cNvPr id="69" name="سهم إلى اليسار 68"/>
          <p:cNvSpPr/>
          <p:nvPr/>
        </p:nvSpPr>
        <p:spPr>
          <a:xfrm>
            <a:off x="10641364" y="2121656"/>
            <a:ext cx="327519" cy="219488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مربع نص 69"/>
          <p:cNvSpPr txBox="1"/>
          <p:nvPr/>
        </p:nvSpPr>
        <p:spPr>
          <a:xfrm>
            <a:off x="10361289" y="726333"/>
            <a:ext cx="127549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accent6">
                    <a:lumMod val="50000"/>
                  </a:schemeClr>
                </a:solidFill>
              </a:rPr>
              <a:t>يوجد بها العديد من الثروة الحيوانية</a:t>
            </a:r>
            <a:endParaRPr lang="ar-SA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9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54958" y="111939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مواقع المصانع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462733" y="687547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3" y="497034"/>
            <a:ext cx="8602673" cy="608242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/>
          <a:srcRect t="27971" b="16691"/>
          <a:stretch/>
        </p:blipFill>
        <p:spPr>
          <a:xfrm>
            <a:off x="1473200" y="2950687"/>
            <a:ext cx="192285" cy="186213"/>
          </a:xfrm>
          <a:prstGeom prst="rect">
            <a:avLst/>
          </a:prstGeom>
        </p:spPr>
      </p:pic>
      <p:sp>
        <p:nvSpPr>
          <p:cNvPr id="17" name="مربع نص 16"/>
          <p:cNvSpPr txBox="1"/>
          <p:nvPr/>
        </p:nvSpPr>
        <p:spPr>
          <a:xfrm>
            <a:off x="8488795" y="-11171"/>
            <a:ext cx="383589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للقطاع الصناعي لمحافظة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915632" y="794279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انتشار المصانع بشكل عشوائي في المحافظة</a:t>
            </a: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17" y="505250"/>
            <a:ext cx="8644331" cy="6111880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6571" y="4750759"/>
            <a:ext cx="2097578" cy="1847535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6"/>
          <a:srcRect l="23749" t="22779" b="-1"/>
          <a:stretch/>
        </p:blipFill>
        <p:spPr>
          <a:xfrm>
            <a:off x="1660086" y="3000375"/>
            <a:ext cx="254204" cy="2413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3"/>
          <a:stretch/>
        </p:blipFill>
        <p:spPr>
          <a:xfrm>
            <a:off x="8706353" y="3241675"/>
            <a:ext cx="3384753" cy="3370753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9059414" y="1492047"/>
            <a:ext cx="278712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>
                <a:solidFill>
                  <a:srgbClr val="C00000"/>
                </a:solidFill>
              </a:rPr>
              <a:t>لا يوجد في المحافظة مصانع كبيرة لخدمة القطاع الزراعي</a:t>
            </a:r>
          </a:p>
        </p:txBody>
      </p:sp>
    </p:spTree>
    <p:extLst>
      <p:ext uri="{BB962C8B-B14F-4D97-AF65-F5344CB8AC3E}">
        <p14:creationId xmlns:p14="http://schemas.microsoft.com/office/powerpoint/2010/main" val="299220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91155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72458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جدول يوضح اهم القطاعات الصناعية في محافظة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502250" y="687547"/>
            <a:ext cx="43663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8488795" y="-11171"/>
            <a:ext cx="383589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الإقليمي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للقطاع الصناعي لمحافظة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915632" y="794279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اهم القطاعات الصناعية في محافظة قلقيلية</a:t>
            </a:r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564118"/>
              </p:ext>
            </p:extLst>
          </p:nvPr>
        </p:nvGraphicFramePr>
        <p:xfrm>
          <a:off x="1208870" y="761310"/>
          <a:ext cx="6000048" cy="5685946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29736"/>
                <a:gridCol w="1499182"/>
                <a:gridCol w="2311400"/>
                <a:gridCol w="723900"/>
                <a:gridCol w="835830"/>
              </a:tblGrid>
              <a:tr h="449088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الرقم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القطاع الصناعي الرئيسي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القطاعات</a:t>
                      </a:r>
                      <a:r>
                        <a:rPr lang="ar-SA" sz="1200" baseline="0" dirty="0" smtClean="0"/>
                        <a:t> </a:t>
                      </a:r>
                      <a:r>
                        <a:rPr lang="ar-SA" sz="1200" dirty="0" smtClean="0"/>
                        <a:t>الصناعية الفرعية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عدد </a:t>
                      </a:r>
                      <a:r>
                        <a:rPr lang="ar-SA" sz="1200" dirty="0" err="1" smtClean="0"/>
                        <a:t>المنشات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%</a:t>
                      </a:r>
                      <a:endParaRPr lang="ar-SA" sz="1200" dirty="0"/>
                    </a:p>
                  </a:txBody>
                  <a:tcPr/>
                </a:tc>
              </a:tr>
              <a:tr h="44908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.1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مشاغل الخياطة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مشاغل </a:t>
                      </a:r>
                      <a:r>
                        <a:rPr lang="ar-SA" sz="1200" dirty="0" err="1" smtClean="0"/>
                        <a:t>الخياطة،مشاغل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الشنط،الخيوط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41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27.33</a:t>
                      </a:r>
                      <a:endParaRPr lang="ar-SA" sz="1200" dirty="0"/>
                    </a:p>
                  </a:txBody>
                  <a:tcPr/>
                </a:tc>
              </a:tr>
              <a:tr h="987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.2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الانشائية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الطوب </a:t>
                      </a:r>
                      <a:r>
                        <a:rPr lang="ar-SA" sz="1200" dirty="0" err="1" smtClean="0"/>
                        <a:t>الاسمنتي،الباطون،الشايش،الحجر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الطبيعي،الحجر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الصناعي،البلاط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45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30.00</a:t>
                      </a:r>
                      <a:endParaRPr lang="ar-SA" sz="1200" dirty="0"/>
                    </a:p>
                  </a:txBody>
                  <a:tcPr/>
                </a:tc>
              </a:tr>
              <a:tr h="987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.3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الغذائية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err="1" smtClean="0"/>
                        <a:t>الالبان،الشراب،القهوة،الاعلاف،المجدمدات</a:t>
                      </a:r>
                      <a:r>
                        <a:rPr lang="ar-SA" sz="1200" dirty="0" smtClean="0"/>
                        <a:t>،</a:t>
                      </a:r>
                    </a:p>
                    <a:p>
                      <a:pPr rtl="1"/>
                      <a:r>
                        <a:rPr lang="ar-SA" sz="1200" dirty="0" err="1" smtClean="0"/>
                        <a:t>المسالخ،المخابز،معاصر</a:t>
                      </a:r>
                      <a:r>
                        <a:rPr lang="ar-SA" sz="1200" baseline="0" dirty="0" smtClean="0"/>
                        <a:t> </a:t>
                      </a:r>
                      <a:r>
                        <a:rPr lang="ar-SA" sz="1200" baseline="0" dirty="0" err="1" smtClean="0"/>
                        <a:t>الزيتون،المياه</a:t>
                      </a:r>
                      <a:r>
                        <a:rPr lang="ar-SA" sz="1200" baseline="0" dirty="0" smtClean="0"/>
                        <a:t> </a:t>
                      </a:r>
                      <a:r>
                        <a:rPr lang="ar-SA" sz="1200" baseline="0" dirty="0" err="1" smtClean="0"/>
                        <a:t>المعدنية،الحلويات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37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24.66</a:t>
                      </a:r>
                      <a:endParaRPr lang="ar-SA" sz="1200" dirty="0"/>
                    </a:p>
                  </a:txBody>
                  <a:tcPr/>
                </a:tc>
              </a:tr>
              <a:tr h="8083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.4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الكيماوية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err="1" smtClean="0"/>
                        <a:t>المنظفات،الدهان،البلاستيك،الغراء،الطلاء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بالبودرة،الجلفنة،البيوديزل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15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10.00</a:t>
                      </a:r>
                      <a:endParaRPr lang="ar-SA" sz="1200" dirty="0"/>
                    </a:p>
                  </a:txBody>
                  <a:tcPr/>
                </a:tc>
              </a:tr>
              <a:tr h="808358"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/>
                        <a:t>.5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المعدنية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err="1" smtClean="0"/>
                        <a:t>التنك،ثني</a:t>
                      </a:r>
                      <a:r>
                        <a:rPr lang="ar-SA" sz="1200" dirty="0" smtClean="0"/>
                        <a:t> حديد </a:t>
                      </a:r>
                      <a:r>
                        <a:rPr lang="ar-SA" sz="1200" dirty="0" err="1" smtClean="0"/>
                        <a:t>البناء،مضخات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المياه،الخزنات</a:t>
                      </a:r>
                      <a:r>
                        <a:rPr lang="ar-SA" sz="1200" dirty="0" smtClean="0"/>
                        <a:t> </a:t>
                      </a:r>
                      <a:r>
                        <a:rPr lang="ar-SA" sz="1200" dirty="0" err="1" smtClean="0"/>
                        <a:t>المعدنية،المسامير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6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4.00</a:t>
                      </a:r>
                      <a:endParaRPr lang="ar-SA" sz="1200" dirty="0"/>
                    </a:p>
                  </a:txBody>
                  <a:tcPr/>
                </a:tc>
              </a:tr>
              <a:tr h="449088"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/>
                        <a:t>.6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الورقية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الورق </a:t>
                      </a:r>
                      <a:r>
                        <a:rPr lang="ar-SA" sz="1200" dirty="0" err="1" smtClean="0"/>
                        <a:t>الصحي،الفوط،الملفات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4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2.66</a:t>
                      </a:r>
                      <a:endParaRPr lang="ar-SA" sz="1200" dirty="0"/>
                    </a:p>
                  </a:txBody>
                  <a:tcPr/>
                </a:tc>
              </a:tr>
              <a:tr h="368934"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/>
                        <a:t>.7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قطاع الصناعات الخشبية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200" dirty="0" smtClean="0"/>
                        <a:t>الاثاث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1.35</a:t>
                      </a:r>
                      <a:endParaRPr lang="ar-SA" sz="1200" dirty="0"/>
                    </a:p>
                  </a:txBody>
                  <a:tcPr/>
                </a:tc>
              </a:tr>
              <a:tr h="368934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المجموع</a:t>
                      </a:r>
                      <a:endParaRPr lang="ar-SA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150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100.00</a:t>
                      </a:r>
                      <a:endParaRPr lang="ar-SA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مخطط 11"/>
          <p:cNvGraphicFramePr/>
          <p:nvPr>
            <p:extLst>
              <p:ext uri="{D42A27DB-BD31-4B8C-83A1-F6EECF244321}">
                <p14:modId xmlns:p14="http://schemas.microsoft.com/office/powerpoint/2010/main" val="1539941847"/>
              </p:ext>
            </p:extLst>
          </p:nvPr>
        </p:nvGraphicFramePr>
        <p:xfrm>
          <a:off x="7815475" y="2455314"/>
          <a:ext cx="4376525" cy="312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223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58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78779" y="2340760"/>
            <a:ext cx="6096000" cy="1173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منطقة الدراسة على المستوى المحلي 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القطاع( الزراعي-الصناعي )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41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033" y="0"/>
            <a:ext cx="1193223" cy="119322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9" r="2424"/>
          <a:stretch/>
        </p:blipFill>
        <p:spPr>
          <a:xfrm>
            <a:off x="11131183" y="335874"/>
            <a:ext cx="714716" cy="855614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1003104" y="1342963"/>
            <a:ext cx="10185785" cy="2510725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795382" y="1562395"/>
            <a:ext cx="6096000" cy="21339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ar-JO" sz="20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مقدمة عامة حول </a:t>
            </a:r>
            <a:r>
              <a:rPr lang="ar-JO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المشروع</a:t>
            </a:r>
            <a:r>
              <a:rPr lang="ar-SA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endParaRPr lang="ar-JO" sz="2000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ar-JO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مبررات </a:t>
            </a:r>
            <a:r>
              <a:rPr lang="ar-JO" sz="20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اختيار </a:t>
            </a:r>
            <a:r>
              <a:rPr lang="ar-SA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المشروع</a:t>
            </a:r>
            <a:endParaRPr lang="ar-JO" sz="2000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ar-SA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تحليل المنطقة الزراعية-الصناعية على عدة مستويات </a:t>
            </a:r>
          </a:p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ar-SA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التصور المبدئي لمخطط المنطقة الزراعية-الصناعية</a:t>
            </a:r>
          </a:p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ar-SA" sz="20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 المخطط العام للمنطقة الزراعية-الصناعية </a:t>
            </a:r>
            <a:endParaRPr lang="ar-JO" sz="2000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8479248" y="482272"/>
            <a:ext cx="2516692" cy="562818"/>
          </a:xfrm>
          <a:prstGeom prst="rect">
            <a:avLst/>
          </a:prstGeom>
          <a:solidFill>
            <a:schemeClr val="bg2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8220474" y="481942"/>
            <a:ext cx="137624" cy="560553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7927902" y="480301"/>
            <a:ext cx="137624" cy="560553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7705758" y="480301"/>
            <a:ext cx="137624" cy="560553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7789618" y="547751"/>
            <a:ext cx="307570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محتويات العرض :-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8075299" y="481941"/>
            <a:ext cx="137624" cy="560553"/>
          </a:xfrm>
          <a:prstGeom prst="rect">
            <a:avLst/>
          </a:prstGeom>
          <a:solidFill>
            <a:srgbClr val="C0000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 17"/>
          <p:cNvSpPr/>
          <p:nvPr/>
        </p:nvSpPr>
        <p:spPr>
          <a:xfrm>
            <a:off x="8360906" y="480301"/>
            <a:ext cx="137624" cy="560553"/>
          </a:xfrm>
          <a:prstGeom prst="rect">
            <a:avLst/>
          </a:prstGeom>
          <a:solidFill>
            <a:srgbClr val="C0000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1515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54958" y="114602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توزيع البيوت البلاستيكية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845300" y="6031832"/>
            <a:ext cx="1807751" cy="6229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7144408" y="6279101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675272" y="6239301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انفجار 2 16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11502249" y="687547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8915632" y="794279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277300"/>
                </a:solidFill>
              </a:rPr>
              <a:t>وجود العديد من البيوت البلاستيكية في مدينة قلقيلية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9" y="576926"/>
            <a:ext cx="8596234" cy="607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5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38629" y="13534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توزيع الثروة الحيوانية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529155" y="20607"/>
            <a:ext cx="36826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</a:t>
            </a:r>
            <a:r>
              <a:rPr lang="ar-SA" sz="1200" b="1" dirty="0" smtClean="0">
                <a:solidFill>
                  <a:srgbClr val="C00000"/>
                </a:solidFill>
              </a:rPr>
              <a:t>-الثروة الحيوانية- </a:t>
            </a:r>
            <a:r>
              <a:rPr lang="ar-SA" sz="1600" b="1" dirty="0" smtClean="0">
                <a:solidFill>
                  <a:srgbClr val="C00000"/>
                </a:solidFill>
              </a:rPr>
              <a:t>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8915633" y="761310"/>
            <a:ext cx="2930906" cy="863966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8915632" y="794279"/>
            <a:ext cx="278942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وجود العديد من الثروة الحيوانية المنتشرة بشكل عشوائي والموجودة بين المباني السكنية</a:t>
            </a:r>
          </a:p>
        </p:txBody>
      </p:sp>
      <p:sp>
        <p:nvSpPr>
          <p:cNvPr id="27" name="انفجار 2 26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11502249" y="687547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29" name="صورة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9" y="576926"/>
            <a:ext cx="8596234" cy="6077873"/>
          </a:xfrm>
          <a:prstGeom prst="rect">
            <a:avLst/>
          </a:prstGeom>
        </p:spPr>
      </p:pic>
      <p:pic>
        <p:nvPicPr>
          <p:cNvPr id="30" name="صورة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" y="584668"/>
            <a:ext cx="8631515" cy="609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8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24329" y="145038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توزيع الثروة الحيوانية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20424"/>
            <a:ext cx="8564725" cy="6134375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8529155" y="20607"/>
            <a:ext cx="36826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</a:t>
            </a:r>
            <a:r>
              <a:rPr lang="ar-SA" sz="1200" b="1" dirty="0" smtClean="0">
                <a:solidFill>
                  <a:srgbClr val="C00000"/>
                </a:solidFill>
              </a:rPr>
              <a:t>-الثروة الحيوانية- </a:t>
            </a:r>
            <a:r>
              <a:rPr lang="ar-SA" sz="1600" b="1" dirty="0" smtClean="0">
                <a:solidFill>
                  <a:srgbClr val="C00000"/>
                </a:solidFill>
              </a:rPr>
              <a:t>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609" y="1614343"/>
            <a:ext cx="2737447" cy="134306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8850783" y="848253"/>
            <a:ext cx="265146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rgbClr val="C00000"/>
                </a:solidFill>
              </a:rPr>
              <a:t>انتشار الحيوانات بين المباني السكنية يؤدي الى ازعاج السكان المحيطين بها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 17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 18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8" name="مستطيل 27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28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ستطيل 29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2" name="مربع نص 31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pic>
        <p:nvPicPr>
          <p:cNvPr id="33" name="صورة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9" y="576926"/>
            <a:ext cx="8596234" cy="6077873"/>
          </a:xfrm>
          <a:prstGeom prst="rect">
            <a:avLst/>
          </a:prstGeom>
        </p:spPr>
      </p:pic>
      <p:pic>
        <p:nvPicPr>
          <p:cNvPr id="34" name="صورة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" y="584668"/>
            <a:ext cx="8631515" cy="6090739"/>
          </a:xfrm>
          <a:prstGeom prst="rect">
            <a:avLst/>
          </a:prstGeom>
        </p:spPr>
      </p:pic>
      <p:pic>
        <p:nvPicPr>
          <p:cNvPr id="35" name="صورة 3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268" y="4382099"/>
            <a:ext cx="371895" cy="371895"/>
          </a:xfrm>
          <a:prstGeom prst="rect">
            <a:avLst/>
          </a:prstGeom>
        </p:spPr>
      </p:pic>
      <p:pic>
        <p:nvPicPr>
          <p:cNvPr id="36" name="صورة 3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269" y="3215716"/>
            <a:ext cx="371895" cy="371895"/>
          </a:xfrm>
          <a:prstGeom prst="rect">
            <a:avLst/>
          </a:prstGeom>
        </p:spPr>
      </p:pic>
      <p:pic>
        <p:nvPicPr>
          <p:cNvPr id="37" name="صورة 3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696" y="4382098"/>
            <a:ext cx="371895" cy="371895"/>
          </a:xfrm>
          <a:prstGeom prst="rect">
            <a:avLst/>
          </a:prstGeom>
        </p:spPr>
      </p:pic>
      <p:pic>
        <p:nvPicPr>
          <p:cNvPr id="38" name="صورة 3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644" y="3123987"/>
            <a:ext cx="371895" cy="37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0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37029" y="104730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توزيع الثروة الحيوانية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20424"/>
            <a:ext cx="8564725" cy="6134375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8529155" y="20607"/>
            <a:ext cx="36826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</a:t>
            </a:r>
            <a:r>
              <a:rPr lang="ar-SA" sz="1200" b="1" dirty="0" smtClean="0">
                <a:solidFill>
                  <a:srgbClr val="C00000"/>
                </a:solidFill>
              </a:rPr>
              <a:t>-الثروة الحيوانية- </a:t>
            </a:r>
            <a:r>
              <a:rPr lang="ar-SA" sz="1600" b="1" dirty="0" smtClean="0">
                <a:solidFill>
                  <a:srgbClr val="C00000"/>
                </a:solidFill>
              </a:rPr>
              <a:t>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609" y="1614343"/>
            <a:ext cx="2737447" cy="134306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876" y="4382099"/>
            <a:ext cx="371895" cy="371895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77" y="3215716"/>
            <a:ext cx="371895" cy="371895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304" y="4382098"/>
            <a:ext cx="371895" cy="371895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644" y="3123987"/>
            <a:ext cx="371895" cy="371895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8850783" y="848253"/>
            <a:ext cx="265146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rgbClr val="C00000"/>
                </a:solidFill>
              </a:rPr>
              <a:t>انتشار الحيوانات بين المباني السكنية يؤدي الى ازعاج السكان المحيطين بها</a:t>
            </a: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782" y="4350173"/>
            <a:ext cx="2854273" cy="1359177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701315" y="3595881"/>
            <a:ext cx="300374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rgbClr val="C00000"/>
                </a:solidFill>
              </a:rPr>
              <a:t>تلوث الهواء و انتشار الروائح الكريهة بين المباني السكنية والتي تزعج السكان</a:t>
            </a:r>
          </a:p>
        </p:txBody>
      </p:sp>
      <p:sp>
        <p:nvSpPr>
          <p:cNvPr id="21" name="مستطيل 20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 21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 22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ربع نص 23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25" name="مربع نص 24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pic>
        <p:nvPicPr>
          <p:cNvPr id="27" name="صورة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20424"/>
            <a:ext cx="8564725" cy="6134375"/>
          </a:xfrm>
          <a:prstGeom prst="rect">
            <a:avLst/>
          </a:prstGeom>
        </p:spPr>
      </p:pic>
      <p:sp>
        <p:nvSpPr>
          <p:cNvPr id="28" name="مستطيل 27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28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ستطيل 29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2" name="مربع نص 31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33" name="مستطيل 32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مستطيل 33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ستطيل 34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مربع نص 35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7" name="مربع نص 36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pic>
        <p:nvPicPr>
          <p:cNvPr id="38" name="صورة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9" y="576926"/>
            <a:ext cx="8596234" cy="6077873"/>
          </a:xfrm>
          <a:prstGeom prst="rect">
            <a:avLst/>
          </a:prstGeom>
        </p:spPr>
      </p:pic>
      <p:pic>
        <p:nvPicPr>
          <p:cNvPr id="39" name="صورة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" y="584668"/>
            <a:ext cx="8631515" cy="6090739"/>
          </a:xfrm>
          <a:prstGeom prst="rect">
            <a:avLst/>
          </a:prstGeom>
        </p:spPr>
      </p:pic>
      <p:pic>
        <p:nvPicPr>
          <p:cNvPr id="40" name="صورة 3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268" y="4382099"/>
            <a:ext cx="371895" cy="371895"/>
          </a:xfrm>
          <a:prstGeom prst="rect">
            <a:avLst/>
          </a:prstGeom>
        </p:spPr>
      </p:pic>
      <p:pic>
        <p:nvPicPr>
          <p:cNvPr id="41" name="صورة 4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269" y="3215716"/>
            <a:ext cx="371895" cy="371895"/>
          </a:xfrm>
          <a:prstGeom prst="rect">
            <a:avLst/>
          </a:prstGeom>
        </p:spPr>
      </p:pic>
      <p:pic>
        <p:nvPicPr>
          <p:cNvPr id="44" name="صورة 4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696" y="4382098"/>
            <a:ext cx="371895" cy="371895"/>
          </a:xfrm>
          <a:prstGeom prst="rect">
            <a:avLst/>
          </a:prstGeom>
        </p:spPr>
      </p:pic>
      <p:pic>
        <p:nvPicPr>
          <p:cNvPr id="45" name="صورة 4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644" y="3123987"/>
            <a:ext cx="371895" cy="371895"/>
          </a:xfrm>
          <a:prstGeom prst="rect">
            <a:avLst/>
          </a:prstGeom>
        </p:spPr>
      </p:pic>
      <p:sp>
        <p:nvSpPr>
          <p:cNvPr id="46" name="شكل بيضاوي 45"/>
          <p:cNvSpPr/>
          <p:nvPr/>
        </p:nvSpPr>
        <p:spPr>
          <a:xfrm>
            <a:off x="2826230" y="3630037"/>
            <a:ext cx="820056" cy="61857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شكل بيضاوي 46"/>
          <p:cNvSpPr/>
          <p:nvPr/>
        </p:nvSpPr>
        <p:spPr>
          <a:xfrm>
            <a:off x="1303286" y="3787238"/>
            <a:ext cx="820056" cy="61857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04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803729" y="131553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أماكن تركز ورش غسيل السيارات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529155" y="20607"/>
            <a:ext cx="36826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8915633" y="761310"/>
            <a:ext cx="2930906" cy="863966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8915632" y="794279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وجود العديد من كراجات غسيل السيارات التي بحاجة الى تنظيم و ترتيب</a:t>
            </a:r>
          </a:p>
        </p:txBody>
      </p:sp>
      <p:sp>
        <p:nvSpPr>
          <p:cNvPr id="27" name="انفجار 2 26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11502249" y="687547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25" name="صورة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" y="584668"/>
            <a:ext cx="8631515" cy="6090739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" y="601277"/>
            <a:ext cx="8617609" cy="609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0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-539753" y="135023"/>
            <a:ext cx="750388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أماكن وجود الورش الخفيفة </a:t>
            </a:r>
            <a:r>
              <a:rPr lang="ar-SA" sz="1600" b="1" dirty="0" smtClean="0">
                <a:solidFill>
                  <a:schemeClr val="bg2"/>
                </a:solidFill>
              </a:rPr>
              <a:t>(تصليح الغسالات والثلاجات)</a:t>
            </a:r>
            <a:r>
              <a:rPr lang="ar-SA" sz="2000" b="1" dirty="0" smtClean="0">
                <a:solidFill>
                  <a:schemeClr val="bg2"/>
                </a:solidFill>
              </a:rPr>
              <a:t>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529155" y="20607"/>
            <a:ext cx="36826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845300" y="5614737"/>
            <a:ext cx="1807751" cy="104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6964133" y="58571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6964133" y="6323855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551376" y="5823212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7494997" y="6300266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8915633" y="761309"/>
            <a:ext cx="2930906" cy="1216919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8915632" y="794279"/>
            <a:ext cx="278942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وجود العديد من محلات تصليح الغسالات والثلاجات بين المناطق المبنية و متعدية على الشارع وبحاجة لتنظيم و ترتيب </a:t>
            </a:r>
          </a:p>
        </p:txBody>
      </p:sp>
      <p:sp>
        <p:nvSpPr>
          <p:cNvPr id="27" name="انفجار 2 26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11502249" y="687547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4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25" name="صورة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" y="584668"/>
            <a:ext cx="8631515" cy="6090739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" y="601277"/>
            <a:ext cx="8617609" cy="609298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" y="601275"/>
            <a:ext cx="8590942" cy="607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8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5657" y="94619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مواقع المصانع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856853" y="1934602"/>
            <a:ext cx="26340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نلاحظ انتشار المصانع بشكل عشوائي و بين المباني السكنية </a:t>
            </a:r>
          </a:p>
        </p:txBody>
      </p:sp>
      <p:graphicFrame>
        <p:nvGraphicFramePr>
          <p:cNvPr id="12" name="مخطط 11"/>
          <p:cNvGraphicFramePr/>
          <p:nvPr>
            <p:extLst>
              <p:ext uri="{D42A27DB-BD31-4B8C-83A1-F6EECF244321}">
                <p14:modId xmlns:p14="http://schemas.microsoft.com/office/powerpoint/2010/main" val="2623938856"/>
              </p:ext>
            </p:extLst>
          </p:nvPr>
        </p:nvGraphicFramePr>
        <p:xfrm>
          <a:off x="8376224" y="3136481"/>
          <a:ext cx="3731472" cy="288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مستطيل 13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16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8915633" y="761310"/>
            <a:ext cx="2930906" cy="699500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ربع نص 24"/>
          <p:cNvSpPr txBox="1"/>
          <p:nvPr/>
        </p:nvSpPr>
        <p:spPr>
          <a:xfrm>
            <a:off x="8915632" y="794279"/>
            <a:ext cx="27894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وجود العديد من المصانع المنتشرة بشكل عشوائي داخل المدينة</a:t>
            </a:r>
          </a:p>
        </p:txBody>
      </p:sp>
      <p:sp>
        <p:nvSpPr>
          <p:cNvPr id="27" name="انفجار 2 26"/>
          <p:cNvSpPr/>
          <p:nvPr/>
        </p:nvSpPr>
        <p:spPr>
          <a:xfrm rot="6674248">
            <a:off x="11537830" y="627433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>
            <a:off x="11458428" y="648085"/>
            <a:ext cx="4366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6961"/>
            <a:ext cx="8652757" cy="611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0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64904" y="88150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مواقع المصانع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828712" y="824065"/>
            <a:ext cx="26340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نلاحظ انتشار المصانع بشكل عشوائي و بين المباني السكنية 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16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21" name="صورة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 22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 23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27" name="مربع نص 26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8" name="مربع نص 27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29" name="صورة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6961"/>
            <a:ext cx="8652757" cy="6117837"/>
          </a:xfrm>
          <a:prstGeom prst="rect">
            <a:avLst/>
          </a:prstGeom>
        </p:spPr>
      </p:pic>
      <p:sp>
        <p:nvSpPr>
          <p:cNvPr id="30" name="شكل بيضاوي 29"/>
          <p:cNvSpPr/>
          <p:nvPr/>
        </p:nvSpPr>
        <p:spPr>
          <a:xfrm>
            <a:off x="2017486" y="2786743"/>
            <a:ext cx="1494971" cy="1349828"/>
          </a:xfrm>
          <a:prstGeom prst="ellipse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1944914" y="3226549"/>
            <a:ext cx="16401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كثافة سكانية عالية</a:t>
            </a:r>
          </a:p>
        </p:txBody>
      </p:sp>
    </p:spTree>
    <p:extLst>
      <p:ext uri="{BB962C8B-B14F-4D97-AF65-F5344CB8AC3E}">
        <p14:creationId xmlns:p14="http://schemas.microsoft.com/office/powerpoint/2010/main" val="191220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36590" y="118419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مواقع المصانع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828712" y="824065"/>
            <a:ext cx="26340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نلاحظ انتشار المصانع بشكل عشوائي و بين المباني السكنية </a:t>
            </a:r>
          </a:p>
        </p:txBody>
      </p:sp>
      <p:sp>
        <p:nvSpPr>
          <p:cNvPr id="6" name="شكل بيضاوي 5"/>
          <p:cNvSpPr/>
          <p:nvPr/>
        </p:nvSpPr>
        <p:spPr>
          <a:xfrm>
            <a:off x="2017486" y="2786743"/>
            <a:ext cx="1494971" cy="1349828"/>
          </a:xfrm>
          <a:prstGeom prst="ellipse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944914" y="3226549"/>
            <a:ext cx="16401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كثافة سكانية عالية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032" y="1820983"/>
            <a:ext cx="1633137" cy="1640674"/>
          </a:xfrm>
          <a:prstGeom prst="rect">
            <a:avLst/>
          </a:prstGeom>
        </p:spPr>
      </p:pic>
      <p:sp>
        <p:nvSpPr>
          <p:cNvPr id="18" name="مستطيل 17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 18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 19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25" name="صورة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26" name="مستطيل 25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ستطيل 27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28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ربع نص 29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1" name="مربع نص 30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32" name="مربع نص 31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33" name="صورة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34" name="مستطيل 33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ستطيل 34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مستطيل 35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ستطيل 36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مربع نص 37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9" name="مربع نص 38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40" name="مربع نص 39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41" name="صورة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6961"/>
            <a:ext cx="8652757" cy="6117837"/>
          </a:xfrm>
          <a:prstGeom prst="rect">
            <a:avLst/>
          </a:prstGeom>
        </p:spPr>
      </p:pic>
      <p:sp>
        <p:nvSpPr>
          <p:cNvPr id="44" name="شكل بيضاوي 43"/>
          <p:cNvSpPr/>
          <p:nvPr/>
        </p:nvSpPr>
        <p:spPr>
          <a:xfrm>
            <a:off x="2017486" y="2786743"/>
            <a:ext cx="1494971" cy="1349828"/>
          </a:xfrm>
          <a:prstGeom prst="ellipse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مربع نص 44"/>
          <p:cNvSpPr txBox="1"/>
          <p:nvPr/>
        </p:nvSpPr>
        <p:spPr>
          <a:xfrm>
            <a:off x="1944914" y="3226549"/>
            <a:ext cx="16401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كثافة سكانية عالية</a:t>
            </a:r>
          </a:p>
        </p:txBody>
      </p:sp>
      <p:sp>
        <p:nvSpPr>
          <p:cNvPr id="46" name="مربع نص 45"/>
          <p:cNvSpPr txBox="1"/>
          <p:nvPr/>
        </p:nvSpPr>
        <p:spPr>
          <a:xfrm>
            <a:off x="68466" y="2494830"/>
            <a:ext cx="12337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تلوث الهواء</a:t>
            </a: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9" b="49941"/>
          <a:stretch/>
        </p:blipFill>
        <p:spPr>
          <a:xfrm>
            <a:off x="1797698" y="3679330"/>
            <a:ext cx="551404" cy="713021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9" b="49941"/>
          <a:stretch/>
        </p:blipFill>
        <p:spPr>
          <a:xfrm>
            <a:off x="2073400" y="2461385"/>
            <a:ext cx="449414" cy="581138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9" b="49941"/>
          <a:stretch/>
        </p:blipFill>
        <p:spPr>
          <a:xfrm>
            <a:off x="2958788" y="3535523"/>
            <a:ext cx="511488" cy="66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4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64904" y="12321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مواقع المصانع في مدينة قلقيلية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828712" y="824065"/>
            <a:ext cx="26340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نلاحظ انتشار المصانع بشكل عشوائي و بين المباني السكنية 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032" y="1820983"/>
            <a:ext cx="1633137" cy="1640674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226" y="4472228"/>
            <a:ext cx="3048000" cy="1495425"/>
          </a:xfrm>
          <a:prstGeom prst="rect">
            <a:avLst/>
          </a:prstGeom>
        </p:spPr>
      </p:pic>
      <p:sp>
        <p:nvSpPr>
          <p:cNvPr id="25" name="مستطيل 24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ستطيل 25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ستطيل 27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30" name="مربع نص 29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31" name="مربع نص 30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34" name="صورة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37" name="مستطيل 36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مستطيل 37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38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39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44" name="مربع نص 43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45" name="مربع نص 44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46" name="صورة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47" name="مستطيل 46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مستطيل 47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مربع نص 50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52" name="مربع نص 51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53" name="مربع نص 52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54" name="صورة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0" y="536962"/>
            <a:ext cx="8564725" cy="6117838"/>
          </a:xfrm>
          <a:prstGeom prst="rect">
            <a:avLst/>
          </a:prstGeom>
        </p:spPr>
      </p:pic>
      <p:sp>
        <p:nvSpPr>
          <p:cNvPr id="55" name="مستطيل 54"/>
          <p:cNvSpPr/>
          <p:nvPr/>
        </p:nvSpPr>
        <p:spPr>
          <a:xfrm>
            <a:off x="6845300" y="5199370"/>
            <a:ext cx="1807751" cy="14554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مستطيل 55"/>
          <p:cNvSpPr/>
          <p:nvPr/>
        </p:nvSpPr>
        <p:spPr>
          <a:xfrm>
            <a:off x="6997700" y="5295900"/>
            <a:ext cx="482600" cy="266700"/>
          </a:xfrm>
          <a:prstGeom prst="rect">
            <a:avLst/>
          </a:prstGeom>
          <a:solidFill>
            <a:srgbClr val="49D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مستطيل 56"/>
          <p:cNvSpPr/>
          <p:nvPr/>
        </p:nvSpPr>
        <p:spPr>
          <a:xfrm>
            <a:off x="6997700" y="5793734"/>
            <a:ext cx="482600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مستطيل 57"/>
          <p:cNvSpPr/>
          <p:nvPr/>
        </p:nvSpPr>
        <p:spPr>
          <a:xfrm>
            <a:off x="6997700" y="6232877"/>
            <a:ext cx="482600" cy="26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مربع نص 58"/>
          <p:cNvSpPr txBox="1"/>
          <p:nvPr/>
        </p:nvSpPr>
        <p:spPr>
          <a:xfrm>
            <a:off x="7494997" y="5300625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بيوت بلاستيكية</a:t>
            </a:r>
          </a:p>
        </p:txBody>
      </p:sp>
      <p:sp>
        <p:nvSpPr>
          <p:cNvPr id="60" name="مربع نص 59"/>
          <p:cNvSpPr txBox="1"/>
          <p:nvPr/>
        </p:nvSpPr>
        <p:spPr>
          <a:xfrm>
            <a:off x="7512110" y="5761601"/>
            <a:ext cx="11409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بركس ثروة حيوانية</a:t>
            </a:r>
          </a:p>
        </p:txBody>
      </p:sp>
      <p:sp>
        <p:nvSpPr>
          <p:cNvPr id="61" name="مربع نص 60"/>
          <p:cNvSpPr txBox="1"/>
          <p:nvPr/>
        </p:nvSpPr>
        <p:spPr>
          <a:xfrm>
            <a:off x="7412908" y="6222578"/>
            <a:ext cx="97777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dirty="0" smtClean="0"/>
              <a:t>مصانع</a:t>
            </a:r>
          </a:p>
        </p:txBody>
      </p:sp>
      <p:pic>
        <p:nvPicPr>
          <p:cNvPr id="62" name="صورة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" y="536961"/>
            <a:ext cx="8652757" cy="6117837"/>
          </a:xfrm>
          <a:prstGeom prst="rect">
            <a:avLst/>
          </a:prstGeom>
        </p:spPr>
      </p:pic>
      <p:grpSp>
        <p:nvGrpSpPr>
          <p:cNvPr id="9" name="مجموعة 8"/>
          <p:cNvGrpSpPr/>
          <p:nvPr/>
        </p:nvGrpSpPr>
        <p:grpSpPr>
          <a:xfrm>
            <a:off x="57021" y="2461385"/>
            <a:ext cx="3752112" cy="2376707"/>
            <a:chOff x="57021" y="2461385"/>
            <a:chExt cx="3752112" cy="2376707"/>
          </a:xfrm>
        </p:grpSpPr>
        <p:sp>
          <p:nvSpPr>
            <p:cNvPr id="6" name="شكل بيضاوي 5"/>
            <p:cNvSpPr/>
            <p:nvPr/>
          </p:nvSpPr>
          <p:spPr>
            <a:xfrm>
              <a:off x="2017486" y="2786743"/>
              <a:ext cx="1494971" cy="1349828"/>
            </a:xfrm>
            <a:prstGeom prst="ellipse">
              <a:avLst/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1944914" y="3226549"/>
              <a:ext cx="164011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كثافة سكانية عالية</a:t>
              </a:r>
            </a:p>
          </p:txBody>
        </p:sp>
        <p:pic>
          <p:nvPicPr>
            <p:cNvPr id="15" name="صورة 14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2084833" y="3714119"/>
              <a:ext cx="551404" cy="713021"/>
            </a:xfrm>
            <a:prstGeom prst="rect">
              <a:avLst/>
            </a:prstGeom>
          </p:spPr>
        </p:pic>
        <p:pic>
          <p:nvPicPr>
            <p:cNvPr id="16" name="صورة 15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2360535" y="2496174"/>
              <a:ext cx="449414" cy="581138"/>
            </a:xfrm>
            <a:prstGeom prst="rect">
              <a:avLst/>
            </a:prstGeom>
          </p:spPr>
        </p:pic>
        <p:pic>
          <p:nvPicPr>
            <p:cNvPr id="17" name="صورة 16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3297645" y="3386793"/>
              <a:ext cx="511488" cy="661406"/>
            </a:xfrm>
            <a:prstGeom prst="rect">
              <a:avLst/>
            </a:prstGeom>
          </p:spPr>
        </p:pic>
        <p:sp>
          <p:nvSpPr>
            <p:cNvPr id="35" name="شكل بيضاوي 34"/>
            <p:cNvSpPr/>
            <p:nvPr/>
          </p:nvSpPr>
          <p:spPr>
            <a:xfrm>
              <a:off x="2017486" y="2786743"/>
              <a:ext cx="1494971" cy="1349828"/>
            </a:xfrm>
            <a:prstGeom prst="ellipse">
              <a:avLst/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1944914" y="3226549"/>
              <a:ext cx="164011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كثافة سكانية عالية</a:t>
              </a:r>
            </a:p>
          </p:txBody>
        </p:sp>
        <p:sp>
          <p:nvSpPr>
            <p:cNvPr id="63" name="شكل بيضاوي 62"/>
            <p:cNvSpPr/>
            <p:nvPr/>
          </p:nvSpPr>
          <p:spPr>
            <a:xfrm>
              <a:off x="2017486" y="2786743"/>
              <a:ext cx="1494971" cy="1349828"/>
            </a:xfrm>
            <a:prstGeom prst="ellipse">
              <a:avLst/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4" name="مربع نص 63"/>
            <p:cNvSpPr txBox="1"/>
            <p:nvPr/>
          </p:nvSpPr>
          <p:spPr>
            <a:xfrm>
              <a:off x="1944914" y="3226549"/>
              <a:ext cx="164011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كثافة سكانية عالية</a:t>
              </a:r>
            </a:p>
          </p:txBody>
        </p:sp>
        <p:sp>
          <p:nvSpPr>
            <p:cNvPr id="65" name="مربع نص 64"/>
            <p:cNvSpPr txBox="1"/>
            <p:nvPr/>
          </p:nvSpPr>
          <p:spPr>
            <a:xfrm>
              <a:off x="57021" y="2565073"/>
              <a:ext cx="1233714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 smtClean="0">
                  <a:solidFill>
                    <a:schemeClr val="bg1"/>
                  </a:solidFill>
                </a:rPr>
                <a:t>تلوث الهواء</a:t>
              </a:r>
            </a:p>
          </p:txBody>
        </p:sp>
        <p:pic>
          <p:nvPicPr>
            <p:cNvPr id="66" name="صورة 65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1797698" y="3679330"/>
              <a:ext cx="551404" cy="713021"/>
            </a:xfrm>
            <a:prstGeom prst="rect">
              <a:avLst/>
            </a:prstGeom>
          </p:spPr>
        </p:pic>
        <p:pic>
          <p:nvPicPr>
            <p:cNvPr id="67" name="صورة 66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2073400" y="2461385"/>
              <a:ext cx="449414" cy="581138"/>
            </a:xfrm>
            <a:prstGeom prst="rect">
              <a:avLst/>
            </a:prstGeom>
          </p:spPr>
        </p:pic>
        <p:pic>
          <p:nvPicPr>
            <p:cNvPr id="68" name="صورة 67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9" b="49941"/>
            <a:stretch/>
          </p:blipFill>
          <p:spPr>
            <a:xfrm>
              <a:off x="2958788" y="3513329"/>
              <a:ext cx="511488" cy="661406"/>
            </a:xfrm>
            <a:prstGeom prst="rect">
              <a:avLst/>
            </a:prstGeom>
          </p:spPr>
        </p:pic>
        <p:pic>
          <p:nvPicPr>
            <p:cNvPr id="69" name="صورة 68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3037" y="4385729"/>
              <a:ext cx="452363" cy="452363"/>
            </a:xfrm>
            <a:prstGeom prst="rect">
              <a:avLst/>
            </a:prstGeom>
          </p:spPr>
        </p:pic>
        <p:pic>
          <p:nvPicPr>
            <p:cNvPr id="70" name="صورة 69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146" y="2705481"/>
              <a:ext cx="264326" cy="264326"/>
            </a:xfrm>
            <a:prstGeom prst="rect">
              <a:avLst/>
            </a:prstGeom>
          </p:spPr>
        </p:pic>
        <p:pic>
          <p:nvPicPr>
            <p:cNvPr id="71" name="صورة 70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2914" y="2978263"/>
              <a:ext cx="368270" cy="368270"/>
            </a:xfrm>
            <a:prstGeom prst="rect">
              <a:avLst/>
            </a:prstGeom>
          </p:spPr>
        </p:pic>
        <p:sp>
          <p:nvSpPr>
            <p:cNvPr id="72" name="مربع نص 71"/>
            <p:cNvSpPr txBox="1"/>
            <p:nvPr/>
          </p:nvSpPr>
          <p:spPr>
            <a:xfrm>
              <a:off x="89491" y="4216452"/>
              <a:ext cx="1244372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 smtClean="0">
                  <a:solidFill>
                    <a:schemeClr val="bg1"/>
                  </a:solidFill>
                </a:rPr>
                <a:t>ازعاج السكان</a:t>
              </a:r>
            </a:p>
          </p:txBody>
        </p:sp>
        <p:sp>
          <p:nvSpPr>
            <p:cNvPr id="73" name="ضرب 72"/>
            <p:cNvSpPr/>
            <p:nvPr/>
          </p:nvSpPr>
          <p:spPr>
            <a:xfrm>
              <a:off x="136589" y="2551437"/>
              <a:ext cx="250424" cy="365827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4" name="ضرب 73"/>
            <p:cNvSpPr/>
            <p:nvPr/>
          </p:nvSpPr>
          <p:spPr>
            <a:xfrm>
              <a:off x="126645" y="4225096"/>
              <a:ext cx="250424" cy="365827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00110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69"/>
          <a:stretch/>
        </p:blipFill>
        <p:spPr>
          <a:xfrm>
            <a:off x="0" y="4902199"/>
            <a:ext cx="12192000" cy="400696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695" y="-176835"/>
            <a:ext cx="1091235" cy="109123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9" r="2424"/>
          <a:stretch/>
        </p:blipFill>
        <p:spPr>
          <a:xfrm>
            <a:off x="11258132" y="83220"/>
            <a:ext cx="694306" cy="831180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495300" y="1100857"/>
            <a:ext cx="10969869" cy="4039104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4882846" y="361205"/>
            <a:ext cx="2516692" cy="562818"/>
          </a:xfrm>
          <a:prstGeom prst="rect">
            <a:avLst/>
          </a:prstGeom>
          <a:solidFill>
            <a:schemeClr val="bg2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3883355" y="446437"/>
            <a:ext cx="307570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منهجية العمل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4888889" y="349611"/>
            <a:ext cx="137624" cy="560553"/>
          </a:xfrm>
          <a:prstGeom prst="rect">
            <a:avLst/>
          </a:prstGeom>
          <a:solidFill>
            <a:srgbClr val="C0000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8701294" y="1452475"/>
            <a:ext cx="1712908" cy="66544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8671972" y="1543903"/>
            <a:ext cx="180736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جمع معلومات حول المشروع و منطقة الدراسة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6950534" y="1447668"/>
            <a:ext cx="1650306" cy="651253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6959064" y="1509900"/>
            <a:ext cx="171290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وضع مبررات اختيار المشروع</a:t>
            </a:r>
          </a:p>
        </p:txBody>
      </p:sp>
      <p:sp>
        <p:nvSpPr>
          <p:cNvPr id="21" name="مستطيل 20"/>
          <p:cNvSpPr/>
          <p:nvPr/>
        </p:nvSpPr>
        <p:spPr>
          <a:xfrm>
            <a:off x="5046369" y="1463018"/>
            <a:ext cx="1803711" cy="647464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5035558" y="1527881"/>
            <a:ext cx="191840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تحليل </a:t>
            </a:r>
            <a:r>
              <a:rPr lang="ar-SA" sz="1400" b="1" dirty="0"/>
              <a:t>ا</a:t>
            </a:r>
            <a:r>
              <a:rPr lang="ar-SA" sz="1400" b="1" dirty="0" smtClean="0"/>
              <a:t>لمنطقة </a:t>
            </a:r>
            <a:r>
              <a:rPr lang="ar-SA" sz="1200" b="1" dirty="0" smtClean="0"/>
              <a:t>الزراعية-الصناعية</a:t>
            </a:r>
            <a:r>
              <a:rPr lang="ar-SA" sz="1400" b="1" dirty="0" smtClean="0"/>
              <a:t> على عدة مستويات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4945915" y="2305010"/>
            <a:ext cx="1749763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- العلاقات الخارجية</a:t>
            </a:r>
          </a:p>
          <a:p>
            <a:pPr algn="ctr"/>
            <a:r>
              <a:rPr lang="ar-SA" sz="1400" dirty="0" smtClean="0"/>
              <a:t>- المستوى الوطني</a:t>
            </a:r>
          </a:p>
          <a:p>
            <a:pPr algn="ctr"/>
            <a:r>
              <a:rPr lang="ar-SA" sz="1400" dirty="0" smtClean="0"/>
              <a:t>- المستوى الإقليمي</a:t>
            </a:r>
          </a:p>
          <a:p>
            <a:pPr algn="ctr"/>
            <a:r>
              <a:rPr lang="ar-SA" sz="1400" dirty="0" smtClean="0"/>
              <a:t>- المستوى المحلي</a:t>
            </a:r>
          </a:p>
          <a:p>
            <a:pPr algn="ctr"/>
            <a:r>
              <a:rPr lang="ar-SA" sz="1400" dirty="0" smtClean="0"/>
              <a:t>- تحليل الموقع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3318974" y="1440011"/>
            <a:ext cx="1626941" cy="664351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ربع نص 23"/>
          <p:cNvSpPr txBox="1"/>
          <p:nvPr/>
        </p:nvSpPr>
        <p:spPr>
          <a:xfrm>
            <a:off x="3359249" y="1509341"/>
            <a:ext cx="16871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وضع تصور مبدئي للمشروع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1590745" y="1451664"/>
            <a:ext cx="1626467" cy="65927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1490648" y="1555664"/>
            <a:ext cx="18631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المخطط العام للمشروع</a:t>
            </a:r>
          </a:p>
          <a:p>
            <a:pPr algn="ctr"/>
            <a:r>
              <a:rPr lang="ar-SA" sz="1400" b="1" dirty="0" smtClean="0"/>
              <a:t>والمخططات التفصيلية</a:t>
            </a:r>
          </a:p>
        </p:txBody>
      </p:sp>
      <p:cxnSp>
        <p:nvCxnSpPr>
          <p:cNvPr id="29" name="رابط مستقيم 28"/>
          <p:cNvCxnSpPr/>
          <p:nvPr/>
        </p:nvCxnSpPr>
        <p:spPr>
          <a:xfrm>
            <a:off x="6135970" y="2105561"/>
            <a:ext cx="2760" cy="1913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6458552" y="2296939"/>
            <a:ext cx="0" cy="115101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مستقيم 36"/>
          <p:cNvCxnSpPr/>
          <p:nvPr/>
        </p:nvCxnSpPr>
        <p:spPr>
          <a:xfrm flipH="1">
            <a:off x="5820797" y="2296939"/>
            <a:ext cx="635866" cy="927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مستقيم 38"/>
          <p:cNvCxnSpPr/>
          <p:nvPr/>
        </p:nvCxnSpPr>
        <p:spPr>
          <a:xfrm flipH="1">
            <a:off x="5820796" y="3460661"/>
            <a:ext cx="650302" cy="92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مستطيل 60"/>
          <p:cNvSpPr/>
          <p:nvPr/>
        </p:nvSpPr>
        <p:spPr>
          <a:xfrm>
            <a:off x="7276430" y="348798"/>
            <a:ext cx="137624" cy="560553"/>
          </a:xfrm>
          <a:prstGeom prst="rect">
            <a:avLst/>
          </a:prstGeom>
          <a:solidFill>
            <a:srgbClr val="C0000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مخطط إلى اليمين 14"/>
          <p:cNvSpPr/>
          <p:nvPr/>
        </p:nvSpPr>
        <p:spPr>
          <a:xfrm flipH="1">
            <a:off x="8473314" y="1658995"/>
            <a:ext cx="290953" cy="250767"/>
          </a:xfrm>
          <a:prstGeom prst="striped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سهم مخطط إلى اليمين 34"/>
          <p:cNvSpPr/>
          <p:nvPr/>
        </p:nvSpPr>
        <p:spPr>
          <a:xfrm flipH="1">
            <a:off x="6748454" y="1650183"/>
            <a:ext cx="290953" cy="250767"/>
          </a:xfrm>
          <a:prstGeom prst="striped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سهم مخطط إلى اليمين 35"/>
          <p:cNvSpPr/>
          <p:nvPr/>
        </p:nvSpPr>
        <p:spPr>
          <a:xfrm flipH="1">
            <a:off x="4801707" y="1616773"/>
            <a:ext cx="290953" cy="250767"/>
          </a:xfrm>
          <a:prstGeom prst="striped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سهم مخطط إلى اليمين 37"/>
          <p:cNvSpPr/>
          <p:nvPr/>
        </p:nvSpPr>
        <p:spPr>
          <a:xfrm flipH="1">
            <a:off x="3102365" y="1616773"/>
            <a:ext cx="290953" cy="250767"/>
          </a:xfrm>
          <a:prstGeom prst="striped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0636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animBg="1"/>
      <p:bldP spid="8" grpId="0"/>
      <p:bldP spid="19" grpId="0" animBg="1"/>
      <p:bldP spid="20" grpId="0"/>
      <p:bldP spid="21" grpId="0" animBg="1"/>
      <p:bldP spid="22" grpId="0"/>
      <p:bldP spid="9" grpId="0"/>
      <p:bldP spid="23" grpId="0" animBg="1"/>
      <p:bldP spid="24" grpId="0"/>
      <p:bldP spid="25" grpId="0" animBg="1"/>
      <p:bldP spid="26" grpId="0"/>
      <p:bldP spid="15" grpId="0" animBg="1"/>
      <p:bldP spid="35" grpId="0" animBg="1"/>
      <p:bldP spid="36" grpId="0" animBg="1"/>
      <p:bldP spid="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433121" y="121453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موقع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8653051" y="37530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458079" y="736508"/>
            <a:ext cx="314557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نلاحظ أن المنطقة الزراعية-الصناعية المقترحة هي امتداد لبؤرة تجمع المصانع كبيرة الحجم </a:t>
            </a:r>
          </a:p>
        </p:txBody>
      </p:sp>
      <p:grpSp>
        <p:nvGrpSpPr>
          <p:cNvPr id="6" name="مجموعة 5"/>
          <p:cNvGrpSpPr/>
          <p:nvPr/>
        </p:nvGrpSpPr>
        <p:grpSpPr>
          <a:xfrm>
            <a:off x="72107" y="561313"/>
            <a:ext cx="8652757" cy="6117837"/>
            <a:chOff x="72107" y="561313"/>
            <a:chExt cx="8652757" cy="6117837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58" y="570264"/>
              <a:ext cx="8605657" cy="6084535"/>
            </a:xfrm>
            <a:prstGeom prst="rect">
              <a:avLst/>
            </a:prstGeom>
          </p:spPr>
        </p:pic>
        <p:sp>
          <p:nvSpPr>
            <p:cNvPr id="16" name="مستطيل 15"/>
            <p:cNvSpPr/>
            <p:nvPr/>
          </p:nvSpPr>
          <p:spPr>
            <a:xfrm>
              <a:off x="6845300" y="5199370"/>
              <a:ext cx="1807751" cy="14554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مستطيل 16"/>
            <p:cNvSpPr/>
            <p:nvPr/>
          </p:nvSpPr>
          <p:spPr>
            <a:xfrm>
              <a:off x="6997700" y="5295900"/>
              <a:ext cx="482600" cy="266700"/>
            </a:xfrm>
            <a:prstGeom prst="rect">
              <a:avLst/>
            </a:prstGeom>
            <a:solidFill>
              <a:srgbClr val="49D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مستطيل 19"/>
            <p:cNvSpPr/>
            <p:nvPr/>
          </p:nvSpPr>
          <p:spPr>
            <a:xfrm>
              <a:off x="6997700" y="5654341"/>
              <a:ext cx="482600" cy="266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مستطيل 20"/>
            <p:cNvSpPr/>
            <p:nvPr/>
          </p:nvSpPr>
          <p:spPr>
            <a:xfrm>
              <a:off x="6997700" y="6000768"/>
              <a:ext cx="482600" cy="266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7494997" y="5300625"/>
              <a:ext cx="977779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بيوت بلاستيكية</a:t>
              </a:r>
            </a:p>
          </p:txBody>
        </p:sp>
        <p:sp>
          <p:nvSpPr>
            <p:cNvPr id="23" name="مربع نص 22"/>
            <p:cNvSpPr txBox="1"/>
            <p:nvPr/>
          </p:nvSpPr>
          <p:spPr>
            <a:xfrm>
              <a:off x="7495487" y="5649192"/>
              <a:ext cx="114094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بركس ثروة حيوانية</a:t>
              </a:r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7322193" y="5937178"/>
              <a:ext cx="977779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مصانع</a:t>
              </a:r>
            </a:p>
          </p:txBody>
        </p:sp>
        <p:pic>
          <p:nvPicPr>
            <p:cNvPr id="38" name="صورة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7" y="561313"/>
              <a:ext cx="8652757" cy="6117837"/>
            </a:xfrm>
            <a:prstGeom prst="rect">
              <a:avLst/>
            </a:prstGeom>
          </p:spPr>
        </p:pic>
        <p:sp>
          <p:nvSpPr>
            <p:cNvPr id="39" name="شكل حر 38"/>
            <p:cNvSpPr/>
            <p:nvPr/>
          </p:nvSpPr>
          <p:spPr>
            <a:xfrm>
              <a:off x="3959374" y="4026551"/>
              <a:ext cx="2247900" cy="1238250"/>
            </a:xfrm>
            <a:custGeom>
              <a:avLst/>
              <a:gdLst>
                <a:gd name="connsiteX0" fmla="*/ 1790700 w 2247900"/>
                <a:gd name="connsiteY0" fmla="*/ 542925 h 1238250"/>
                <a:gd name="connsiteX1" fmla="*/ 2247900 w 2247900"/>
                <a:gd name="connsiteY1" fmla="*/ 190500 h 1238250"/>
                <a:gd name="connsiteX2" fmla="*/ 1638300 w 2247900"/>
                <a:gd name="connsiteY2" fmla="*/ 0 h 1238250"/>
                <a:gd name="connsiteX3" fmla="*/ 1504950 w 2247900"/>
                <a:gd name="connsiteY3" fmla="*/ 409575 h 1238250"/>
                <a:gd name="connsiteX4" fmla="*/ 990600 w 2247900"/>
                <a:gd name="connsiteY4" fmla="*/ 323850 h 1238250"/>
                <a:gd name="connsiteX5" fmla="*/ 971550 w 2247900"/>
                <a:gd name="connsiteY5" fmla="*/ 619125 h 1238250"/>
                <a:gd name="connsiteX6" fmla="*/ 476250 w 2247900"/>
                <a:gd name="connsiteY6" fmla="*/ 542925 h 1238250"/>
                <a:gd name="connsiteX7" fmla="*/ 476250 w 2247900"/>
                <a:gd name="connsiteY7" fmla="*/ 542925 h 1238250"/>
                <a:gd name="connsiteX8" fmla="*/ 66675 w 2247900"/>
                <a:gd name="connsiteY8" fmla="*/ 647700 h 1238250"/>
                <a:gd name="connsiteX9" fmla="*/ 95250 w 2247900"/>
                <a:gd name="connsiteY9" fmla="*/ 762000 h 1238250"/>
                <a:gd name="connsiteX10" fmla="*/ 38100 w 2247900"/>
                <a:gd name="connsiteY10" fmla="*/ 781050 h 1238250"/>
                <a:gd name="connsiteX11" fmla="*/ 0 w 2247900"/>
                <a:gd name="connsiteY11" fmla="*/ 923925 h 1238250"/>
                <a:gd name="connsiteX12" fmla="*/ 104775 w 2247900"/>
                <a:gd name="connsiteY12" fmla="*/ 1238250 h 1238250"/>
                <a:gd name="connsiteX13" fmla="*/ 857250 w 2247900"/>
                <a:gd name="connsiteY13" fmla="*/ 962025 h 1238250"/>
                <a:gd name="connsiteX14" fmla="*/ 1219200 w 2247900"/>
                <a:gd name="connsiteY14" fmla="*/ 866775 h 1238250"/>
                <a:gd name="connsiteX15" fmla="*/ 1447800 w 2247900"/>
                <a:gd name="connsiteY15" fmla="*/ 762000 h 1238250"/>
                <a:gd name="connsiteX16" fmla="*/ 1790700 w 2247900"/>
                <a:gd name="connsiteY16" fmla="*/ 542925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7900" h="1238250">
                  <a:moveTo>
                    <a:pt x="1790700" y="542925"/>
                  </a:moveTo>
                  <a:lnTo>
                    <a:pt x="2247900" y="190500"/>
                  </a:lnTo>
                  <a:lnTo>
                    <a:pt x="1638300" y="0"/>
                  </a:lnTo>
                  <a:lnTo>
                    <a:pt x="1504950" y="409575"/>
                  </a:lnTo>
                  <a:lnTo>
                    <a:pt x="990600" y="323850"/>
                  </a:lnTo>
                  <a:lnTo>
                    <a:pt x="971550" y="619125"/>
                  </a:lnTo>
                  <a:lnTo>
                    <a:pt x="476250" y="542925"/>
                  </a:lnTo>
                  <a:lnTo>
                    <a:pt x="476250" y="542925"/>
                  </a:lnTo>
                  <a:lnTo>
                    <a:pt x="66675" y="647700"/>
                  </a:lnTo>
                  <a:lnTo>
                    <a:pt x="95250" y="762000"/>
                  </a:lnTo>
                  <a:lnTo>
                    <a:pt x="38100" y="781050"/>
                  </a:lnTo>
                  <a:lnTo>
                    <a:pt x="0" y="923925"/>
                  </a:lnTo>
                  <a:lnTo>
                    <a:pt x="104775" y="1238250"/>
                  </a:lnTo>
                  <a:lnTo>
                    <a:pt x="857250" y="962025"/>
                  </a:lnTo>
                  <a:lnTo>
                    <a:pt x="1219200" y="866775"/>
                  </a:lnTo>
                  <a:lnTo>
                    <a:pt x="1447800" y="762000"/>
                  </a:lnTo>
                  <a:lnTo>
                    <a:pt x="1790700" y="542925"/>
                  </a:lnTo>
                  <a:close/>
                </a:path>
              </a:pathLst>
            </a:custGeom>
            <a:solidFill>
              <a:srgbClr val="7030A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شكل بيضاوي 39"/>
            <p:cNvSpPr/>
            <p:nvPr/>
          </p:nvSpPr>
          <p:spPr>
            <a:xfrm>
              <a:off x="4504014" y="4379588"/>
              <a:ext cx="541020" cy="518160"/>
            </a:xfrm>
            <a:prstGeom prst="ellipse">
              <a:avLst/>
            </a:prstGeom>
            <a:solidFill>
              <a:srgbClr val="C0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مربع نص 40"/>
            <p:cNvSpPr txBox="1"/>
            <p:nvPr/>
          </p:nvSpPr>
          <p:spPr>
            <a:xfrm>
              <a:off x="5548654" y="4639554"/>
              <a:ext cx="1387281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b="1" dirty="0" smtClean="0">
                  <a:effectLst>
                    <a:glow rad="101600">
                      <a:srgbClr val="FFFF00">
                        <a:alpha val="40000"/>
                      </a:srgbClr>
                    </a:glow>
                  </a:effectLst>
                </a:rPr>
                <a:t>بؤرة تجمع </a:t>
              </a:r>
              <a:r>
                <a:rPr lang="ar-SA" sz="1400" b="1" dirty="0">
                  <a:effectLst>
                    <a:glow rad="101600">
                      <a:srgbClr val="FFFF00">
                        <a:alpha val="40000"/>
                      </a:srgbClr>
                    </a:glow>
                  </a:effectLst>
                </a:rPr>
                <a:t>المصانع </a:t>
              </a:r>
              <a:r>
                <a:rPr lang="ar-SA" sz="1400" b="1" dirty="0" smtClean="0">
                  <a:effectLst>
                    <a:glow rad="101600">
                      <a:srgbClr val="FFFF00">
                        <a:alpha val="40000"/>
                      </a:srgbClr>
                    </a:glow>
                  </a:effectLst>
                </a:rPr>
                <a:t>الانشائية-الكبيرة</a:t>
              </a:r>
            </a:p>
          </p:txBody>
        </p:sp>
        <p:cxnSp>
          <p:nvCxnSpPr>
            <p:cNvPr id="44" name="رابط بشكل مرفق 43"/>
            <p:cNvCxnSpPr>
              <a:endCxn id="40" idx="6"/>
            </p:cNvCxnSpPr>
            <p:nvPr/>
          </p:nvCxnSpPr>
          <p:spPr>
            <a:xfrm rot="10800000">
              <a:off x="5045034" y="4638668"/>
              <a:ext cx="1092200" cy="25908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مستطيل 44"/>
            <p:cNvSpPr/>
            <p:nvPr/>
          </p:nvSpPr>
          <p:spPr>
            <a:xfrm>
              <a:off x="7012354" y="4664352"/>
              <a:ext cx="342382" cy="207712"/>
            </a:xfrm>
            <a:prstGeom prst="rect">
              <a:avLst/>
            </a:prstGeom>
            <a:solidFill>
              <a:srgbClr val="826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6" name="مربع نص 45"/>
            <p:cNvSpPr txBox="1"/>
            <p:nvPr/>
          </p:nvSpPr>
          <p:spPr>
            <a:xfrm>
              <a:off x="7308685" y="4641233"/>
              <a:ext cx="1378324" cy="2308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800" dirty="0" smtClean="0"/>
                <a:t>المنطقة</a:t>
              </a:r>
              <a:r>
                <a:rPr lang="ar-SA" sz="900" dirty="0" smtClean="0"/>
                <a:t> </a:t>
              </a:r>
              <a:r>
                <a:rPr lang="ar-SA" sz="700" dirty="0" smtClean="0"/>
                <a:t>الزراعية-الصناعية</a:t>
              </a:r>
              <a:r>
                <a:rPr lang="ar-SA" sz="900" dirty="0" smtClean="0"/>
                <a:t> </a:t>
              </a:r>
              <a:r>
                <a:rPr lang="ar-SA" sz="800" dirty="0" smtClean="0"/>
                <a:t>المقترحة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20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557393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286658" y="143718"/>
            <a:ext cx="67872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المخطط الهيكلي (التوسعة) لمدينة قلقيلية-استخدامات الأراضي-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786814" y="761310"/>
            <a:ext cx="3237758" cy="942156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4" y="608585"/>
            <a:ext cx="8551457" cy="6046214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8682030" y="39462"/>
            <a:ext cx="3462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القطاع الزراعي-الصناعي لمدينة قلقيلية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06" t="36145" r="28863" b="46000"/>
          <a:stretch/>
        </p:blipFill>
        <p:spPr>
          <a:xfrm>
            <a:off x="6085772" y="2771773"/>
            <a:ext cx="264228" cy="1111251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719932" y="863056"/>
            <a:ext cx="337152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يوضح المخطط الهيكلي المقترح موقع المنطقة الصناعية المقترحة وكذلك الأراضي العامة ( مرافق عامة) التي هي ملك للبلدية </a:t>
            </a:r>
          </a:p>
        </p:txBody>
      </p:sp>
    </p:spTree>
    <p:extLst>
      <p:ext uri="{BB962C8B-B14F-4D97-AF65-F5344CB8AC3E}">
        <p14:creationId xmlns:p14="http://schemas.microsoft.com/office/powerpoint/2010/main" val="38341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مجموعة 8"/>
          <p:cNvGrpSpPr/>
          <p:nvPr/>
        </p:nvGrpSpPr>
        <p:grpSpPr>
          <a:xfrm>
            <a:off x="-323689" y="-2"/>
            <a:ext cx="12399575" cy="6654802"/>
            <a:chOff x="-323689" y="-2"/>
            <a:chExt cx="12399575" cy="6654802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677658" y="-2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11312" y="46898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1"/>
              <a:ext cx="8557393" cy="68192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382972" y="3514190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745589" y="749799"/>
              <a:ext cx="3237758" cy="942156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8497433" y="39458"/>
              <a:ext cx="3462352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000" b="1" dirty="0" smtClean="0">
                  <a:solidFill>
                    <a:srgbClr val="C00000"/>
                  </a:solidFill>
                </a:rPr>
                <a:t>تحليل على المستوى المحلي </a:t>
              </a:r>
            </a:p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استخدامات الأراضي في المخطط الهيكلي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3" name="مربع نص 2"/>
            <p:cNvSpPr txBox="1"/>
            <p:nvPr/>
          </p:nvSpPr>
          <p:spPr>
            <a:xfrm>
              <a:off x="8653051" y="982928"/>
              <a:ext cx="3371521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dirty="0" smtClean="0"/>
                <a:t>نلاحظ ان المنطقة الزراعية-الصناعية تتناسب مع استخدامات الأراضي المقترحة بنسبة كبيرة جدا</a:t>
              </a:r>
            </a:p>
          </p:txBody>
        </p:sp>
        <p:grpSp>
          <p:nvGrpSpPr>
            <p:cNvPr id="7" name="مجموعة 6"/>
            <p:cNvGrpSpPr/>
            <p:nvPr/>
          </p:nvGrpSpPr>
          <p:grpSpPr>
            <a:xfrm>
              <a:off x="101594" y="608585"/>
              <a:ext cx="8551457" cy="6046214"/>
              <a:chOff x="101594" y="608585"/>
              <a:chExt cx="8551457" cy="6046214"/>
            </a:xfrm>
          </p:grpSpPr>
          <p:pic>
            <p:nvPicPr>
              <p:cNvPr id="15" name="صورة 1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594" y="608585"/>
                <a:ext cx="8551457" cy="6046214"/>
              </a:xfrm>
              <a:prstGeom prst="rect">
                <a:avLst/>
              </a:prstGeom>
            </p:spPr>
          </p:pic>
          <p:pic>
            <p:nvPicPr>
              <p:cNvPr id="14" name="صورة 1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206" t="36145" r="28863" b="46000"/>
              <a:stretch/>
            </p:blipFill>
            <p:spPr>
              <a:xfrm>
                <a:off x="6085772" y="2771773"/>
                <a:ext cx="264228" cy="1111251"/>
              </a:xfrm>
              <a:prstGeom prst="rect">
                <a:avLst/>
              </a:prstGeom>
            </p:spPr>
          </p:pic>
          <p:sp>
            <p:nvSpPr>
              <p:cNvPr id="4" name="شكل حر 3"/>
              <p:cNvSpPr/>
              <p:nvPr/>
            </p:nvSpPr>
            <p:spPr>
              <a:xfrm>
                <a:off x="3400926" y="4074695"/>
                <a:ext cx="2069432" cy="1106905"/>
              </a:xfrm>
              <a:custGeom>
                <a:avLst/>
                <a:gdLst>
                  <a:gd name="connsiteX0" fmla="*/ 2069432 w 2069432"/>
                  <a:gd name="connsiteY0" fmla="*/ 144379 h 1106905"/>
                  <a:gd name="connsiteX1" fmla="*/ 1556085 w 2069432"/>
                  <a:gd name="connsiteY1" fmla="*/ 0 h 1106905"/>
                  <a:gd name="connsiteX2" fmla="*/ 1524000 w 2069432"/>
                  <a:gd name="connsiteY2" fmla="*/ 352926 h 1106905"/>
                  <a:gd name="connsiteX3" fmla="*/ 946485 w 2069432"/>
                  <a:gd name="connsiteY3" fmla="*/ 240631 h 1106905"/>
                  <a:gd name="connsiteX4" fmla="*/ 930442 w 2069432"/>
                  <a:gd name="connsiteY4" fmla="*/ 577516 h 1106905"/>
                  <a:gd name="connsiteX5" fmla="*/ 673769 w 2069432"/>
                  <a:gd name="connsiteY5" fmla="*/ 577516 h 1106905"/>
                  <a:gd name="connsiteX6" fmla="*/ 593558 w 2069432"/>
                  <a:gd name="connsiteY6" fmla="*/ 657726 h 1106905"/>
                  <a:gd name="connsiteX7" fmla="*/ 0 w 2069432"/>
                  <a:gd name="connsiteY7" fmla="*/ 705852 h 1106905"/>
                  <a:gd name="connsiteX8" fmla="*/ 112295 w 2069432"/>
                  <a:gd name="connsiteY8" fmla="*/ 1106905 h 1106905"/>
                  <a:gd name="connsiteX9" fmla="*/ 898358 w 2069432"/>
                  <a:gd name="connsiteY9" fmla="*/ 946484 h 1106905"/>
                  <a:gd name="connsiteX10" fmla="*/ 1299411 w 2069432"/>
                  <a:gd name="connsiteY10" fmla="*/ 786063 h 1106905"/>
                  <a:gd name="connsiteX11" fmla="*/ 1812758 w 2069432"/>
                  <a:gd name="connsiteY11" fmla="*/ 481263 h 1106905"/>
                  <a:gd name="connsiteX12" fmla="*/ 2069432 w 2069432"/>
                  <a:gd name="connsiteY12" fmla="*/ 144379 h 1106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69432" h="1106905">
                    <a:moveTo>
                      <a:pt x="2069432" y="144379"/>
                    </a:moveTo>
                    <a:lnTo>
                      <a:pt x="1556085" y="0"/>
                    </a:lnTo>
                    <a:lnTo>
                      <a:pt x="1524000" y="352926"/>
                    </a:lnTo>
                    <a:lnTo>
                      <a:pt x="946485" y="240631"/>
                    </a:lnTo>
                    <a:lnTo>
                      <a:pt x="930442" y="577516"/>
                    </a:lnTo>
                    <a:lnTo>
                      <a:pt x="673769" y="577516"/>
                    </a:lnTo>
                    <a:lnTo>
                      <a:pt x="593558" y="657726"/>
                    </a:lnTo>
                    <a:lnTo>
                      <a:pt x="0" y="705852"/>
                    </a:lnTo>
                    <a:lnTo>
                      <a:pt x="112295" y="1106905"/>
                    </a:lnTo>
                    <a:lnTo>
                      <a:pt x="898358" y="946484"/>
                    </a:lnTo>
                    <a:lnTo>
                      <a:pt x="1299411" y="786063"/>
                    </a:lnTo>
                    <a:lnTo>
                      <a:pt x="1812758" y="481263"/>
                    </a:lnTo>
                    <a:lnTo>
                      <a:pt x="2069432" y="144379"/>
                    </a:lnTo>
                    <a:close/>
                  </a:path>
                </a:pathLst>
              </a:custGeom>
              <a:solidFill>
                <a:srgbClr val="7030A0">
                  <a:alpha val="62000"/>
                </a:srgbClr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17" name="مجموعة 16"/>
            <p:cNvGrpSpPr/>
            <p:nvPr/>
          </p:nvGrpSpPr>
          <p:grpSpPr>
            <a:xfrm>
              <a:off x="9072004" y="1835104"/>
              <a:ext cx="2682403" cy="1547447"/>
              <a:chOff x="3101763" y="3657846"/>
              <a:chExt cx="2682403" cy="1547447"/>
            </a:xfrm>
          </p:grpSpPr>
          <p:pic>
            <p:nvPicPr>
              <p:cNvPr id="18" name="صورة 1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83" t="50433" r="33548" b="23974"/>
              <a:stretch/>
            </p:blipFill>
            <p:spPr>
              <a:xfrm>
                <a:off x="3101763" y="3657846"/>
                <a:ext cx="2682403" cy="1547447"/>
              </a:xfrm>
              <a:prstGeom prst="rect">
                <a:avLst/>
              </a:prstGeom>
            </p:spPr>
          </p:pic>
          <p:sp>
            <p:nvSpPr>
              <p:cNvPr id="20" name="شكل حر 19"/>
              <p:cNvSpPr/>
              <p:nvPr/>
            </p:nvSpPr>
            <p:spPr>
              <a:xfrm>
                <a:off x="3400926" y="4074695"/>
                <a:ext cx="2069432" cy="1106905"/>
              </a:xfrm>
              <a:custGeom>
                <a:avLst/>
                <a:gdLst>
                  <a:gd name="connsiteX0" fmla="*/ 2069432 w 2069432"/>
                  <a:gd name="connsiteY0" fmla="*/ 144379 h 1106905"/>
                  <a:gd name="connsiteX1" fmla="*/ 1556085 w 2069432"/>
                  <a:gd name="connsiteY1" fmla="*/ 0 h 1106905"/>
                  <a:gd name="connsiteX2" fmla="*/ 1524000 w 2069432"/>
                  <a:gd name="connsiteY2" fmla="*/ 352926 h 1106905"/>
                  <a:gd name="connsiteX3" fmla="*/ 946485 w 2069432"/>
                  <a:gd name="connsiteY3" fmla="*/ 240631 h 1106905"/>
                  <a:gd name="connsiteX4" fmla="*/ 930442 w 2069432"/>
                  <a:gd name="connsiteY4" fmla="*/ 577516 h 1106905"/>
                  <a:gd name="connsiteX5" fmla="*/ 673769 w 2069432"/>
                  <a:gd name="connsiteY5" fmla="*/ 577516 h 1106905"/>
                  <a:gd name="connsiteX6" fmla="*/ 593558 w 2069432"/>
                  <a:gd name="connsiteY6" fmla="*/ 657726 h 1106905"/>
                  <a:gd name="connsiteX7" fmla="*/ 0 w 2069432"/>
                  <a:gd name="connsiteY7" fmla="*/ 705852 h 1106905"/>
                  <a:gd name="connsiteX8" fmla="*/ 112295 w 2069432"/>
                  <a:gd name="connsiteY8" fmla="*/ 1106905 h 1106905"/>
                  <a:gd name="connsiteX9" fmla="*/ 898358 w 2069432"/>
                  <a:gd name="connsiteY9" fmla="*/ 946484 h 1106905"/>
                  <a:gd name="connsiteX10" fmla="*/ 1299411 w 2069432"/>
                  <a:gd name="connsiteY10" fmla="*/ 786063 h 1106905"/>
                  <a:gd name="connsiteX11" fmla="*/ 1812758 w 2069432"/>
                  <a:gd name="connsiteY11" fmla="*/ 481263 h 1106905"/>
                  <a:gd name="connsiteX12" fmla="*/ 2069432 w 2069432"/>
                  <a:gd name="connsiteY12" fmla="*/ 144379 h 1106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69432" h="1106905">
                    <a:moveTo>
                      <a:pt x="2069432" y="144379"/>
                    </a:moveTo>
                    <a:lnTo>
                      <a:pt x="1556085" y="0"/>
                    </a:lnTo>
                    <a:lnTo>
                      <a:pt x="1524000" y="352926"/>
                    </a:lnTo>
                    <a:lnTo>
                      <a:pt x="946485" y="240631"/>
                    </a:lnTo>
                    <a:lnTo>
                      <a:pt x="930442" y="577516"/>
                    </a:lnTo>
                    <a:lnTo>
                      <a:pt x="673769" y="577516"/>
                    </a:lnTo>
                    <a:lnTo>
                      <a:pt x="593558" y="657726"/>
                    </a:lnTo>
                    <a:lnTo>
                      <a:pt x="0" y="705852"/>
                    </a:lnTo>
                    <a:lnTo>
                      <a:pt x="112295" y="1106905"/>
                    </a:lnTo>
                    <a:lnTo>
                      <a:pt x="898358" y="946484"/>
                    </a:lnTo>
                    <a:lnTo>
                      <a:pt x="1299411" y="786063"/>
                    </a:lnTo>
                    <a:lnTo>
                      <a:pt x="1812758" y="481263"/>
                    </a:lnTo>
                    <a:lnTo>
                      <a:pt x="2069432" y="144379"/>
                    </a:lnTo>
                    <a:close/>
                  </a:path>
                </a:pathLst>
              </a:cu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pic>
          <p:nvPicPr>
            <p:cNvPr id="23" name="صورة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96" t="41393" r="1964" b="49646"/>
            <a:stretch/>
          </p:blipFill>
          <p:spPr>
            <a:xfrm>
              <a:off x="10127175" y="4335783"/>
              <a:ext cx="1252025" cy="541778"/>
            </a:xfrm>
            <a:prstGeom prst="rect">
              <a:avLst/>
            </a:prstGeom>
          </p:spPr>
        </p:pic>
        <p:pic>
          <p:nvPicPr>
            <p:cNvPr id="26" name="صورة 2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96" t="53133" r="1964" b="20808"/>
            <a:stretch/>
          </p:blipFill>
          <p:spPr>
            <a:xfrm>
              <a:off x="10127175" y="4877562"/>
              <a:ext cx="1252025" cy="1575581"/>
            </a:xfrm>
            <a:prstGeom prst="rect">
              <a:avLst/>
            </a:prstGeom>
          </p:spPr>
        </p:pic>
        <p:sp>
          <p:nvSpPr>
            <p:cNvPr id="8" name="مربع نص 7"/>
            <p:cNvSpPr txBox="1"/>
            <p:nvPr/>
          </p:nvSpPr>
          <p:spPr>
            <a:xfrm>
              <a:off x="8756270" y="3706785"/>
              <a:ext cx="3237759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dirty="0" smtClean="0"/>
                <a:t>تحتوي المنطقة الزراعية-</a:t>
              </a:r>
              <a:r>
                <a:rPr lang="ar-SA" sz="1400" dirty="0" err="1" smtClean="0"/>
                <a:t>الصناعيةعلى</a:t>
              </a:r>
              <a:r>
                <a:rPr lang="ar-SA" sz="1400" dirty="0" smtClean="0"/>
                <a:t> سكن (أ) و (ج) و مرافق عامة و المنطقة الصناعية والورش</a:t>
              </a:r>
            </a:p>
          </p:txBody>
        </p:sp>
        <p:sp>
          <p:nvSpPr>
            <p:cNvPr id="22" name="مربع نص 21"/>
            <p:cNvSpPr txBox="1"/>
            <p:nvPr/>
          </p:nvSpPr>
          <p:spPr>
            <a:xfrm>
              <a:off x="-323689" y="34418"/>
              <a:ext cx="888549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b="1" dirty="0" smtClean="0">
                  <a:solidFill>
                    <a:schemeClr val="bg2"/>
                  </a:solidFill>
                </a:rPr>
                <a:t>الموقع المنطقة الزراعية الصناعية بالنسبة للمخطط الهيكلي (مخطط التوسعة) </a:t>
              </a:r>
            </a:p>
            <a:p>
              <a:pPr algn="ctr"/>
              <a:r>
                <a:rPr lang="ar-SA" b="1" dirty="0" smtClean="0">
                  <a:solidFill>
                    <a:schemeClr val="bg2"/>
                  </a:solidFill>
                </a:rPr>
                <a:t>لمدينة قلقيلية-استخدامات الأراضي- </a:t>
              </a:r>
              <a:endParaRPr lang="ar-SA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0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306770" y="0"/>
            <a:ext cx="376911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331319" y="52387"/>
            <a:ext cx="3708282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211111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97756" y="155906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إمكانية الوصول للمنطقة الزراعية الصناعية في مدينة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11101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8915632" y="794279"/>
            <a:ext cx="278942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277300"/>
                </a:solidFill>
              </a:rPr>
              <a:t>نلاحظ سهولة الوصول للمنطقة الصناعية عن طريق الشارع الالتفافي حول المدينة دون المرور بالمركز او بالمناطق ذات الكثافة السكانية العالية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8736992" y="58192"/>
            <a:ext cx="295638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شبكة الطرق والمواصلات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27" name="صورة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93023" r="80970" b="663"/>
          <a:stretch/>
        </p:blipFill>
        <p:spPr>
          <a:xfrm>
            <a:off x="234482" y="6242666"/>
            <a:ext cx="1614842" cy="393612"/>
          </a:xfrm>
          <a:prstGeom prst="rect">
            <a:avLst/>
          </a:prstGeom>
        </p:spPr>
      </p:pic>
      <p:pic>
        <p:nvPicPr>
          <p:cNvPr id="28" name="صورة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t="3586" r="87524" b="74908"/>
          <a:stretch/>
        </p:blipFill>
        <p:spPr>
          <a:xfrm>
            <a:off x="234482" y="828843"/>
            <a:ext cx="926549" cy="133828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4" y="642667"/>
            <a:ext cx="8213740" cy="6092985"/>
          </a:xfrm>
          <a:prstGeom prst="rect">
            <a:avLst/>
          </a:prstGeom>
        </p:spPr>
      </p:pic>
      <p:sp>
        <p:nvSpPr>
          <p:cNvPr id="21" name="شكل حر 20"/>
          <p:cNvSpPr/>
          <p:nvPr/>
        </p:nvSpPr>
        <p:spPr>
          <a:xfrm>
            <a:off x="5459206" y="3850422"/>
            <a:ext cx="2011935" cy="1128355"/>
          </a:xfrm>
          <a:custGeom>
            <a:avLst/>
            <a:gdLst>
              <a:gd name="connsiteX0" fmla="*/ 1930400 w 1930400"/>
              <a:gd name="connsiteY0" fmla="*/ 254000 h 1092200"/>
              <a:gd name="connsiteX1" fmla="*/ 1549400 w 1930400"/>
              <a:gd name="connsiteY1" fmla="*/ 177800 h 1092200"/>
              <a:gd name="connsiteX2" fmla="*/ 1117600 w 1930400"/>
              <a:gd name="connsiteY2" fmla="*/ 88900 h 1092200"/>
              <a:gd name="connsiteX3" fmla="*/ 609600 w 1930400"/>
              <a:gd name="connsiteY3" fmla="*/ 0 h 1092200"/>
              <a:gd name="connsiteX4" fmla="*/ 431800 w 1930400"/>
              <a:gd name="connsiteY4" fmla="*/ 533400 h 1092200"/>
              <a:gd name="connsiteX5" fmla="*/ 127000 w 1930400"/>
              <a:gd name="connsiteY5" fmla="*/ 977900 h 1092200"/>
              <a:gd name="connsiteX6" fmla="*/ 0 w 1930400"/>
              <a:gd name="connsiteY6" fmla="*/ 1092200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400" h="1092200">
                <a:moveTo>
                  <a:pt x="1930400" y="254000"/>
                </a:moveTo>
                <a:lnTo>
                  <a:pt x="1549400" y="177800"/>
                </a:lnTo>
                <a:lnTo>
                  <a:pt x="1117600" y="88900"/>
                </a:lnTo>
                <a:lnTo>
                  <a:pt x="609600" y="0"/>
                </a:lnTo>
                <a:lnTo>
                  <a:pt x="431800" y="533400"/>
                </a:lnTo>
                <a:lnTo>
                  <a:pt x="127000" y="977900"/>
                </a:lnTo>
                <a:lnTo>
                  <a:pt x="0" y="1092200"/>
                </a:lnTo>
              </a:path>
            </a:pathLst>
          </a:custGeom>
          <a:noFill/>
          <a:ln w="730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28"/>
          <p:cNvSpPr/>
          <p:nvPr/>
        </p:nvSpPr>
        <p:spPr>
          <a:xfrm rot="527398">
            <a:off x="6203083" y="3404753"/>
            <a:ext cx="1534527" cy="528374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شكل حر 30"/>
          <p:cNvSpPr/>
          <p:nvPr/>
        </p:nvSpPr>
        <p:spPr>
          <a:xfrm>
            <a:off x="4147680" y="4999014"/>
            <a:ext cx="1292232" cy="528374"/>
          </a:xfrm>
          <a:custGeom>
            <a:avLst/>
            <a:gdLst>
              <a:gd name="connsiteX0" fmla="*/ 1239864 w 1239864"/>
              <a:gd name="connsiteY0" fmla="*/ 0 h 511444"/>
              <a:gd name="connsiteX1" fmla="*/ 557939 w 1239864"/>
              <a:gd name="connsiteY1" fmla="*/ 325465 h 511444"/>
              <a:gd name="connsiteX2" fmla="*/ 0 w 1239864"/>
              <a:gd name="connsiteY2" fmla="*/ 511444 h 51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9864" h="511444">
                <a:moveTo>
                  <a:pt x="1239864" y="0"/>
                </a:moveTo>
                <a:lnTo>
                  <a:pt x="557939" y="325465"/>
                </a:lnTo>
                <a:lnTo>
                  <a:pt x="0" y="511444"/>
                </a:lnTo>
              </a:path>
            </a:pathLst>
          </a:custGeom>
          <a:noFill/>
          <a:ln w="730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 rot="444626">
            <a:off x="6067281" y="3392906"/>
            <a:ext cx="18310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من</a:t>
            </a:r>
            <a:r>
              <a:rPr lang="en-US" sz="1400" b="1" dirty="0" smtClean="0"/>
              <a:t>/</a:t>
            </a:r>
            <a:r>
              <a:rPr lang="ar-SA" sz="1400" b="1" dirty="0" smtClean="0"/>
              <a:t>الى</a:t>
            </a:r>
          </a:p>
          <a:p>
            <a:pPr algn="ctr"/>
            <a:r>
              <a:rPr lang="ar-SA" sz="1400" b="1" dirty="0" smtClean="0"/>
              <a:t> باقي المحافظات والتجمعات</a:t>
            </a:r>
          </a:p>
        </p:txBody>
      </p:sp>
    </p:spTree>
    <p:extLst>
      <p:ext uri="{BB962C8B-B14F-4D97-AF65-F5344CB8AC3E}">
        <p14:creationId xmlns:p14="http://schemas.microsoft.com/office/powerpoint/2010/main" val="31566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306770" y="0"/>
            <a:ext cx="376911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331319" y="52387"/>
            <a:ext cx="3708282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211111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72458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إمكانية الوصول للمنطقة الزراعية الصناعية في مدينة قلقيلية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11101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8915632" y="794279"/>
            <a:ext cx="278942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277300"/>
                </a:solidFill>
              </a:rPr>
              <a:t>نلاحظ سهولة الوصول للمنطقة الصناعية عن طريق الشارع الالتفافي حول المدينة دون المرور بالمركز او بالمناطق ذات الكثافة السكانية العالية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8736992" y="58192"/>
            <a:ext cx="295638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تحليل على المستوى المحلي </a:t>
            </a:r>
          </a:p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شبكة الطرق والمواصلات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pic>
        <p:nvPicPr>
          <p:cNvPr id="27" name="صورة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93023" r="80970" b="663"/>
          <a:stretch/>
        </p:blipFill>
        <p:spPr>
          <a:xfrm>
            <a:off x="234482" y="6242666"/>
            <a:ext cx="1614842" cy="393612"/>
          </a:xfrm>
          <a:prstGeom prst="rect">
            <a:avLst/>
          </a:prstGeom>
        </p:spPr>
      </p:pic>
      <p:pic>
        <p:nvPicPr>
          <p:cNvPr id="28" name="صورة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t="3586" r="87524" b="74908"/>
          <a:stretch/>
        </p:blipFill>
        <p:spPr>
          <a:xfrm>
            <a:off x="234482" y="828843"/>
            <a:ext cx="926549" cy="133828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4" y="642667"/>
            <a:ext cx="8213740" cy="6092985"/>
          </a:xfrm>
          <a:prstGeom prst="rect">
            <a:avLst/>
          </a:prstGeom>
        </p:spPr>
      </p:pic>
      <p:sp>
        <p:nvSpPr>
          <p:cNvPr id="21" name="شكل حر 20"/>
          <p:cNvSpPr/>
          <p:nvPr/>
        </p:nvSpPr>
        <p:spPr>
          <a:xfrm>
            <a:off x="5459206" y="3850422"/>
            <a:ext cx="2011935" cy="1128355"/>
          </a:xfrm>
          <a:custGeom>
            <a:avLst/>
            <a:gdLst>
              <a:gd name="connsiteX0" fmla="*/ 1930400 w 1930400"/>
              <a:gd name="connsiteY0" fmla="*/ 254000 h 1092200"/>
              <a:gd name="connsiteX1" fmla="*/ 1549400 w 1930400"/>
              <a:gd name="connsiteY1" fmla="*/ 177800 h 1092200"/>
              <a:gd name="connsiteX2" fmla="*/ 1117600 w 1930400"/>
              <a:gd name="connsiteY2" fmla="*/ 88900 h 1092200"/>
              <a:gd name="connsiteX3" fmla="*/ 609600 w 1930400"/>
              <a:gd name="connsiteY3" fmla="*/ 0 h 1092200"/>
              <a:gd name="connsiteX4" fmla="*/ 431800 w 1930400"/>
              <a:gd name="connsiteY4" fmla="*/ 533400 h 1092200"/>
              <a:gd name="connsiteX5" fmla="*/ 127000 w 1930400"/>
              <a:gd name="connsiteY5" fmla="*/ 977900 h 1092200"/>
              <a:gd name="connsiteX6" fmla="*/ 0 w 1930400"/>
              <a:gd name="connsiteY6" fmla="*/ 1092200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400" h="1092200">
                <a:moveTo>
                  <a:pt x="1930400" y="254000"/>
                </a:moveTo>
                <a:lnTo>
                  <a:pt x="1549400" y="177800"/>
                </a:lnTo>
                <a:lnTo>
                  <a:pt x="1117600" y="88900"/>
                </a:lnTo>
                <a:lnTo>
                  <a:pt x="609600" y="0"/>
                </a:lnTo>
                <a:lnTo>
                  <a:pt x="431800" y="533400"/>
                </a:lnTo>
                <a:lnTo>
                  <a:pt x="127000" y="977900"/>
                </a:lnTo>
                <a:lnTo>
                  <a:pt x="0" y="1092200"/>
                </a:lnTo>
              </a:path>
            </a:pathLst>
          </a:custGeom>
          <a:noFill/>
          <a:ln w="730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28"/>
          <p:cNvSpPr/>
          <p:nvPr/>
        </p:nvSpPr>
        <p:spPr>
          <a:xfrm rot="527398">
            <a:off x="6203083" y="3404753"/>
            <a:ext cx="1534527" cy="528374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شكل حر 30"/>
          <p:cNvSpPr/>
          <p:nvPr/>
        </p:nvSpPr>
        <p:spPr>
          <a:xfrm>
            <a:off x="4147680" y="4999014"/>
            <a:ext cx="1292232" cy="528374"/>
          </a:xfrm>
          <a:custGeom>
            <a:avLst/>
            <a:gdLst>
              <a:gd name="connsiteX0" fmla="*/ 1239864 w 1239864"/>
              <a:gd name="connsiteY0" fmla="*/ 0 h 511444"/>
              <a:gd name="connsiteX1" fmla="*/ 557939 w 1239864"/>
              <a:gd name="connsiteY1" fmla="*/ 325465 h 511444"/>
              <a:gd name="connsiteX2" fmla="*/ 0 w 1239864"/>
              <a:gd name="connsiteY2" fmla="*/ 511444 h 51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9864" h="511444">
                <a:moveTo>
                  <a:pt x="1239864" y="0"/>
                </a:moveTo>
                <a:lnTo>
                  <a:pt x="557939" y="325465"/>
                </a:lnTo>
                <a:lnTo>
                  <a:pt x="0" y="511444"/>
                </a:lnTo>
              </a:path>
            </a:pathLst>
          </a:custGeom>
          <a:noFill/>
          <a:ln w="730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شكل حر 32"/>
          <p:cNvSpPr/>
          <p:nvPr/>
        </p:nvSpPr>
        <p:spPr>
          <a:xfrm>
            <a:off x="3329496" y="5355426"/>
            <a:ext cx="1292579" cy="1084046"/>
          </a:xfrm>
          <a:custGeom>
            <a:avLst/>
            <a:gdLst>
              <a:gd name="connsiteX0" fmla="*/ 464950 w 1239865"/>
              <a:gd name="connsiteY0" fmla="*/ 1053885 h 1053885"/>
              <a:gd name="connsiteX1" fmla="*/ 371960 w 1239865"/>
              <a:gd name="connsiteY1" fmla="*/ 867905 h 1053885"/>
              <a:gd name="connsiteX2" fmla="*/ 185980 w 1239865"/>
              <a:gd name="connsiteY2" fmla="*/ 743918 h 1053885"/>
              <a:gd name="connsiteX3" fmla="*/ 61994 w 1239865"/>
              <a:gd name="connsiteY3" fmla="*/ 619932 h 1053885"/>
              <a:gd name="connsiteX4" fmla="*/ 0 w 1239865"/>
              <a:gd name="connsiteY4" fmla="*/ 464949 h 1053885"/>
              <a:gd name="connsiteX5" fmla="*/ 232475 w 1239865"/>
              <a:gd name="connsiteY5" fmla="*/ 387457 h 1053885"/>
              <a:gd name="connsiteX6" fmla="*/ 635431 w 1239865"/>
              <a:gd name="connsiteY6" fmla="*/ 201478 h 1053885"/>
              <a:gd name="connsiteX7" fmla="*/ 1239865 w 1239865"/>
              <a:gd name="connsiteY7" fmla="*/ 0 h 105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9865" h="1053885">
                <a:moveTo>
                  <a:pt x="464950" y="1053885"/>
                </a:moveTo>
                <a:lnTo>
                  <a:pt x="371960" y="867905"/>
                </a:lnTo>
                <a:lnTo>
                  <a:pt x="185980" y="743918"/>
                </a:lnTo>
                <a:lnTo>
                  <a:pt x="61994" y="619932"/>
                </a:lnTo>
                <a:lnTo>
                  <a:pt x="0" y="464949"/>
                </a:lnTo>
                <a:lnTo>
                  <a:pt x="232475" y="387457"/>
                </a:lnTo>
                <a:lnTo>
                  <a:pt x="635431" y="201478"/>
                </a:lnTo>
                <a:lnTo>
                  <a:pt x="1239865" y="0"/>
                </a:lnTo>
              </a:path>
            </a:pathLst>
          </a:custGeom>
          <a:noFill/>
          <a:ln w="7302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مستطيل 33"/>
          <p:cNvSpPr/>
          <p:nvPr/>
        </p:nvSpPr>
        <p:spPr>
          <a:xfrm rot="20737108">
            <a:off x="3208318" y="6225056"/>
            <a:ext cx="1534937" cy="526081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مربع نص 35"/>
          <p:cNvSpPr txBox="1"/>
          <p:nvPr/>
        </p:nvSpPr>
        <p:spPr>
          <a:xfrm rot="444626">
            <a:off x="6067281" y="3392906"/>
            <a:ext cx="18310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من</a:t>
            </a:r>
            <a:r>
              <a:rPr lang="en-US" sz="1400" b="1" dirty="0" smtClean="0"/>
              <a:t>/</a:t>
            </a:r>
            <a:r>
              <a:rPr lang="ar-SA" sz="1400" b="1" dirty="0" smtClean="0"/>
              <a:t>الى</a:t>
            </a:r>
          </a:p>
          <a:p>
            <a:pPr algn="ctr"/>
            <a:r>
              <a:rPr lang="ar-SA" sz="1400" b="1" dirty="0" smtClean="0"/>
              <a:t> باقي المحافظات والتجمعات</a:t>
            </a:r>
          </a:p>
        </p:txBody>
      </p:sp>
      <p:sp>
        <p:nvSpPr>
          <p:cNvPr id="37" name="مربع نص 36"/>
          <p:cNvSpPr txBox="1"/>
          <p:nvPr/>
        </p:nvSpPr>
        <p:spPr>
          <a:xfrm rot="20644928">
            <a:off x="3183523" y="6226486"/>
            <a:ext cx="161841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من</a:t>
            </a:r>
            <a:r>
              <a:rPr lang="en-US" sz="1400" b="1" dirty="0" smtClean="0"/>
              <a:t>/</a:t>
            </a:r>
            <a:r>
              <a:rPr lang="ar-SA" sz="1400" b="1" dirty="0" smtClean="0"/>
              <a:t>الى</a:t>
            </a:r>
          </a:p>
          <a:p>
            <a:pPr algn="ctr"/>
            <a:r>
              <a:rPr lang="ar-SA" sz="1400" b="1" dirty="0" smtClean="0"/>
              <a:t> حبلة</a:t>
            </a:r>
          </a:p>
        </p:txBody>
      </p:sp>
    </p:spTree>
    <p:extLst>
      <p:ext uri="{BB962C8B-B14F-4D97-AF65-F5344CB8AC3E}">
        <p14:creationId xmlns:p14="http://schemas.microsoft.com/office/powerpoint/2010/main" val="301623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94344" y="0"/>
            <a:ext cx="11981542" cy="6751137"/>
            <a:chOff x="94344" y="0"/>
            <a:chExt cx="11981542" cy="6751137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306770" y="0"/>
              <a:ext cx="376911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331319" y="52387"/>
              <a:ext cx="3708282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211111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972458" y="120315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إمكانية الوصول للمنطقة الزراعية الصناعية في مدينة قلقيلية 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1110187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8915632" y="794279"/>
              <a:ext cx="2789423" cy="1077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dirty="0" smtClean="0">
                  <a:solidFill>
                    <a:srgbClr val="277300"/>
                  </a:solidFill>
                </a:rPr>
                <a:t>نلاحظ سهولة الوصول للمنطقة الصناعية عن طريق الشارع الالتفافي حول المدينة دون المرور بالمركز او بالمناطق ذات الكثافة السكانية العالية</a:t>
              </a:r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8736992" y="58192"/>
              <a:ext cx="2956382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000" b="1" dirty="0" smtClean="0">
                  <a:solidFill>
                    <a:srgbClr val="C00000"/>
                  </a:solidFill>
                </a:rPr>
                <a:t>تحليل على المستوى المحلي </a:t>
              </a:r>
            </a:p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شبكة الطرق والمواصلات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27" name="صورة 2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" t="93023" r="80970" b="663"/>
            <a:stretch/>
          </p:blipFill>
          <p:spPr>
            <a:xfrm>
              <a:off x="234482" y="6242666"/>
              <a:ext cx="1614842" cy="393612"/>
            </a:xfrm>
            <a:prstGeom prst="rect">
              <a:avLst/>
            </a:prstGeom>
          </p:spPr>
        </p:pic>
        <p:pic>
          <p:nvPicPr>
            <p:cNvPr id="28" name="صورة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2" t="3586" r="87524" b="74908"/>
            <a:stretch/>
          </p:blipFill>
          <p:spPr>
            <a:xfrm>
              <a:off x="234482" y="828843"/>
              <a:ext cx="926549" cy="1338282"/>
            </a:xfrm>
            <a:prstGeom prst="rect">
              <a:avLst/>
            </a:prstGeom>
          </p:spPr>
        </p:pic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44" y="642667"/>
              <a:ext cx="8213740" cy="6092985"/>
            </a:xfrm>
            <a:prstGeom prst="rect">
              <a:avLst/>
            </a:prstGeom>
          </p:spPr>
        </p:pic>
        <p:sp>
          <p:nvSpPr>
            <p:cNvPr id="21" name="شكل حر 20"/>
            <p:cNvSpPr/>
            <p:nvPr/>
          </p:nvSpPr>
          <p:spPr>
            <a:xfrm>
              <a:off x="5459206" y="3850422"/>
              <a:ext cx="2011935" cy="1128355"/>
            </a:xfrm>
            <a:custGeom>
              <a:avLst/>
              <a:gdLst>
                <a:gd name="connsiteX0" fmla="*/ 1930400 w 1930400"/>
                <a:gd name="connsiteY0" fmla="*/ 254000 h 1092200"/>
                <a:gd name="connsiteX1" fmla="*/ 1549400 w 1930400"/>
                <a:gd name="connsiteY1" fmla="*/ 177800 h 1092200"/>
                <a:gd name="connsiteX2" fmla="*/ 1117600 w 1930400"/>
                <a:gd name="connsiteY2" fmla="*/ 88900 h 1092200"/>
                <a:gd name="connsiteX3" fmla="*/ 609600 w 1930400"/>
                <a:gd name="connsiteY3" fmla="*/ 0 h 1092200"/>
                <a:gd name="connsiteX4" fmla="*/ 431800 w 1930400"/>
                <a:gd name="connsiteY4" fmla="*/ 533400 h 1092200"/>
                <a:gd name="connsiteX5" fmla="*/ 127000 w 1930400"/>
                <a:gd name="connsiteY5" fmla="*/ 977900 h 1092200"/>
                <a:gd name="connsiteX6" fmla="*/ 0 w 1930400"/>
                <a:gd name="connsiteY6" fmla="*/ 109220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400" h="1092200">
                  <a:moveTo>
                    <a:pt x="1930400" y="254000"/>
                  </a:moveTo>
                  <a:lnTo>
                    <a:pt x="1549400" y="177800"/>
                  </a:lnTo>
                  <a:lnTo>
                    <a:pt x="1117600" y="88900"/>
                  </a:lnTo>
                  <a:lnTo>
                    <a:pt x="609600" y="0"/>
                  </a:lnTo>
                  <a:lnTo>
                    <a:pt x="431800" y="533400"/>
                  </a:lnTo>
                  <a:lnTo>
                    <a:pt x="127000" y="977900"/>
                  </a:lnTo>
                  <a:lnTo>
                    <a:pt x="0" y="1092200"/>
                  </a:lnTo>
                </a:path>
              </a:pathLst>
            </a:custGeom>
            <a:noFill/>
            <a:ln w="730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9" name="مستطيل 28"/>
            <p:cNvSpPr/>
            <p:nvPr/>
          </p:nvSpPr>
          <p:spPr>
            <a:xfrm rot="527398">
              <a:off x="6203083" y="3404753"/>
              <a:ext cx="1534527" cy="528374"/>
            </a:xfrm>
            <a:prstGeom prst="rect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مربع نص 29"/>
            <p:cNvSpPr txBox="1"/>
            <p:nvPr/>
          </p:nvSpPr>
          <p:spPr>
            <a:xfrm rot="444626">
              <a:off x="6067281" y="3392906"/>
              <a:ext cx="1831043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b="1" dirty="0" smtClean="0"/>
                <a:t>من</a:t>
              </a:r>
              <a:r>
                <a:rPr lang="en-US" sz="1400" b="1" dirty="0" smtClean="0"/>
                <a:t>/</a:t>
              </a:r>
              <a:r>
                <a:rPr lang="ar-SA" sz="1400" b="1" dirty="0" smtClean="0"/>
                <a:t>الى</a:t>
              </a:r>
            </a:p>
            <a:p>
              <a:pPr algn="ctr"/>
              <a:r>
                <a:rPr lang="ar-SA" sz="1400" b="1" dirty="0" smtClean="0"/>
                <a:t> باقي المحافظات والتجمعات</a:t>
              </a:r>
            </a:p>
          </p:txBody>
        </p:sp>
        <p:sp>
          <p:nvSpPr>
            <p:cNvPr id="31" name="شكل حر 30"/>
            <p:cNvSpPr/>
            <p:nvPr/>
          </p:nvSpPr>
          <p:spPr>
            <a:xfrm>
              <a:off x="4147680" y="4999014"/>
              <a:ext cx="1292232" cy="528374"/>
            </a:xfrm>
            <a:custGeom>
              <a:avLst/>
              <a:gdLst>
                <a:gd name="connsiteX0" fmla="*/ 1239864 w 1239864"/>
                <a:gd name="connsiteY0" fmla="*/ 0 h 511444"/>
                <a:gd name="connsiteX1" fmla="*/ 557939 w 1239864"/>
                <a:gd name="connsiteY1" fmla="*/ 325465 h 511444"/>
                <a:gd name="connsiteX2" fmla="*/ 0 w 1239864"/>
                <a:gd name="connsiteY2" fmla="*/ 511444 h 51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9864" h="511444">
                  <a:moveTo>
                    <a:pt x="1239864" y="0"/>
                  </a:moveTo>
                  <a:lnTo>
                    <a:pt x="557939" y="325465"/>
                  </a:lnTo>
                  <a:lnTo>
                    <a:pt x="0" y="511444"/>
                  </a:lnTo>
                </a:path>
              </a:pathLst>
            </a:custGeom>
            <a:noFill/>
            <a:ln w="730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شكل حر 32"/>
            <p:cNvSpPr/>
            <p:nvPr/>
          </p:nvSpPr>
          <p:spPr>
            <a:xfrm>
              <a:off x="3329496" y="5355426"/>
              <a:ext cx="1292579" cy="1084046"/>
            </a:xfrm>
            <a:custGeom>
              <a:avLst/>
              <a:gdLst>
                <a:gd name="connsiteX0" fmla="*/ 464950 w 1239865"/>
                <a:gd name="connsiteY0" fmla="*/ 1053885 h 1053885"/>
                <a:gd name="connsiteX1" fmla="*/ 371960 w 1239865"/>
                <a:gd name="connsiteY1" fmla="*/ 867905 h 1053885"/>
                <a:gd name="connsiteX2" fmla="*/ 185980 w 1239865"/>
                <a:gd name="connsiteY2" fmla="*/ 743918 h 1053885"/>
                <a:gd name="connsiteX3" fmla="*/ 61994 w 1239865"/>
                <a:gd name="connsiteY3" fmla="*/ 619932 h 1053885"/>
                <a:gd name="connsiteX4" fmla="*/ 0 w 1239865"/>
                <a:gd name="connsiteY4" fmla="*/ 464949 h 1053885"/>
                <a:gd name="connsiteX5" fmla="*/ 232475 w 1239865"/>
                <a:gd name="connsiteY5" fmla="*/ 387457 h 1053885"/>
                <a:gd name="connsiteX6" fmla="*/ 635431 w 1239865"/>
                <a:gd name="connsiteY6" fmla="*/ 201478 h 1053885"/>
                <a:gd name="connsiteX7" fmla="*/ 1239865 w 1239865"/>
                <a:gd name="connsiteY7" fmla="*/ 0 h 105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865" h="1053885">
                  <a:moveTo>
                    <a:pt x="464950" y="1053885"/>
                  </a:moveTo>
                  <a:lnTo>
                    <a:pt x="371960" y="867905"/>
                  </a:lnTo>
                  <a:lnTo>
                    <a:pt x="185980" y="743918"/>
                  </a:lnTo>
                  <a:lnTo>
                    <a:pt x="61994" y="619932"/>
                  </a:lnTo>
                  <a:lnTo>
                    <a:pt x="0" y="464949"/>
                  </a:lnTo>
                  <a:lnTo>
                    <a:pt x="232475" y="387457"/>
                  </a:lnTo>
                  <a:lnTo>
                    <a:pt x="635431" y="201478"/>
                  </a:lnTo>
                  <a:lnTo>
                    <a:pt x="1239865" y="0"/>
                  </a:lnTo>
                </a:path>
              </a:pathLst>
            </a:custGeom>
            <a:noFill/>
            <a:ln w="730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مستطيل 33"/>
            <p:cNvSpPr/>
            <p:nvPr/>
          </p:nvSpPr>
          <p:spPr>
            <a:xfrm rot="20737108">
              <a:off x="3208318" y="6225056"/>
              <a:ext cx="1534937" cy="526081"/>
            </a:xfrm>
            <a:prstGeom prst="rect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ربع نص 34"/>
            <p:cNvSpPr txBox="1"/>
            <p:nvPr/>
          </p:nvSpPr>
          <p:spPr>
            <a:xfrm rot="20644928">
              <a:off x="3183523" y="6226486"/>
              <a:ext cx="1618410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b="1" dirty="0" smtClean="0"/>
                <a:t>من</a:t>
              </a:r>
              <a:r>
                <a:rPr lang="en-US" sz="1400" b="1" dirty="0" smtClean="0"/>
                <a:t>/</a:t>
              </a:r>
              <a:r>
                <a:rPr lang="ar-SA" sz="1400" b="1" dirty="0" smtClean="0"/>
                <a:t>الى</a:t>
              </a:r>
            </a:p>
            <a:p>
              <a:pPr algn="ctr"/>
              <a:r>
                <a:rPr lang="ar-SA" sz="1400" b="1" dirty="0" smtClean="0"/>
                <a:t> حبلة</a:t>
              </a:r>
            </a:p>
          </p:txBody>
        </p:sp>
        <p:sp>
          <p:nvSpPr>
            <p:cNvPr id="23" name="شكل حر 22"/>
            <p:cNvSpPr/>
            <p:nvPr/>
          </p:nvSpPr>
          <p:spPr>
            <a:xfrm>
              <a:off x="1661741" y="5593594"/>
              <a:ext cx="1684573" cy="393960"/>
            </a:xfrm>
            <a:custGeom>
              <a:avLst/>
              <a:gdLst>
                <a:gd name="connsiteX0" fmla="*/ 46495 w 1797803"/>
                <a:gd name="connsiteY0" fmla="*/ 0 h 402956"/>
                <a:gd name="connsiteX1" fmla="*/ 0 w 1797803"/>
                <a:gd name="connsiteY1" fmla="*/ 232474 h 402956"/>
                <a:gd name="connsiteX2" fmla="*/ 511444 w 1797803"/>
                <a:gd name="connsiteY2" fmla="*/ 356461 h 402956"/>
                <a:gd name="connsiteX3" fmla="*/ 1363851 w 1797803"/>
                <a:gd name="connsiteY3" fmla="*/ 402956 h 402956"/>
                <a:gd name="connsiteX4" fmla="*/ 1797803 w 1797803"/>
                <a:gd name="connsiteY4" fmla="*/ 309966 h 40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7803" h="402956">
                  <a:moveTo>
                    <a:pt x="46495" y="0"/>
                  </a:moveTo>
                  <a:lnTo>
                    <a:pt x="0" y="232474"/>
                  </a:lnTo>
                  <a:lnTo>
                    <a:pt x="511444" y="356461"/>
                  </a:lnTo>
                  <a:lnTo>
                    <a:pt x="1363851" y="402956"/>
                  </a:lnTo>
                  <a:lnTo>
                    <a:pt x="1797803" y="309966"/>
                  </a:lnTo>
                </a:path>
              </a:pathLst>
            </a:custGeom>
            <a:noFill/>
            <a:ln w="730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4" name="شكل حر 23"/>
            <p:cNvSpPr/>
            <p:nvPr/>
          </p:nvSpPr>
          <p:spPr>
            <a:xfrm>
              <a:off x="2985026" y="2056867"/>
              <a:ext cx="334009" cy="212133"/>
            </a:xfrm>
            <a:custGeom>
              <a:avLst/>
              <a:gdLst>
                <a:gd name="connsiteX0" fmla="*/ 61993 w 356461"/>
                <a:gd name="connsiteY0" fmla="*/ 0 h 216977"/>
                <a:gd name="connsiteX1" fmla="*/ 0 w 356461"/>
                <a:gd name="connsiteY1" fmla="*/ 170482 h 216977"/>
                <a:gd name="connsiteX2" fmla="*/ 309966 w 356461"/>
                <a:gd name="connsiteY2" fmla="*/ 216977 h 216977"/>
                <a:gd name="connsiteX3" fmla="*/ 356461 w 356461"/>
                <a:gd name="connsiteY3" fmla="*/ 61994 h 216977"/>
                <a:gd name="connsiteX4" fmla="*/ 61993 w 356461"/>
                <a:gd name="connsiteY4" fmla="*/ 0 h 2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461" h="216977">
                  <a:moveTo>
                    <a:pt x="61993" y="0"/>
                  </a:moveTo>
                  <a:lnTo>
                    <a:pt x="0" y="170482"/>
                  </a:lnTo>
                  <a:lnTo>
                    <a:pt x="309966" y="216977"/>
                  </a:lnTo>
                  <a:lnTo>
                    <a:pt x="356461" y="61994"/>
                  </a:lnTo>
                  <a:lnTo>
                    <a:pt x="61993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شكل حر 24"/>
            <p:cNvSpPr/>
            <p:nvPr/>
          </p:nvSpPr>
          <p:spPr>
            <a:xfrm>
              <a:off x="1646164" y="5626483"/>
              <a:ext cx="166602" cy="148998"/>
            </a:xfrm>
            <a:custGeom>
              <a:avLst/>
              <a:gdLst>
                <a:gd name="connsiteX0" fmla="*/ 25400 w 177800"/>
                <a:gd name="connsiteY0" fmla="*/ 0 h 152400"/>
                <a:gd name="connsiteX1" fmla="*/ 0 w 177800"/>
                <a:gd name="connsiteY1" fmla="*/ 114300 h 152400"/>
                <a:gd name="connsiteX2" fmla="*/ 177800 w 177800"/>
                <a:gd name="connsiteY2" fmla="*/ 152400 h 152400"/>
                <a:gd name="connsiteX3" fmla="*/ 177800 w 177800"/>
                <a:gd name="connsiteY3" fmla="*/ 0 h 152400"/>
                <a:gd name="connsiteX4" fmla="*/ 25400 w 177800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152400">
                  <a:moveTo>
                    <a:pt x="25400" y="0"/>
                  </a:moveTo>
                  <a:lnTo>
                    <a:pt x="0" y="114300"/>
                  </a:lnTo>
                  <a:lnTo>
                    <a:pt x="177800" y="152400"/>
                  </a:lnTo>
                  <a:lnTo>
                    <a:pt x="177800" y="0"/>
                  </a:lnTo>
                  <a:lnTo>
                    <a:pt x="2540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مستطيل 25"/>
            <p:cNvSpPr/>
            <p:nvPr/>
          </p:nvSpPr>
          <p:spPr>
            <a:xfrm>
              <a:off x="2245718" y="2041920"/>
              <a:ext cx="677787" cy="316329"/>
            </a:xfrm>
            <a:prstGeom prst="rect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1855279" y="2018164"/>
              <a:ext cx="1454633" cy="33898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/>
                <a:t>الى المعبر</a:t>
              </a:r>
            </a:p>
          </p:txBody>
        </p:sp>
        <p:sp>
          <p:nvSpPr>
            <p:cNvPr id="36" name="مستطيل 35"/>
            <p:cNvSpPr/>
            <p:nvPr/>
          </p:nvSpPr>
          <p:spPr>
            <a:xfrm>
              <a:off x="854144" y="5672895"/>
              <a:ext cx="677787" cy="316329"/>
            </a:xfrm>
            <a:prstGeom prst="rect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حر 36"/>
            <p:cNvSpPr/>
            <p:nvPr/>
          </p:nvSpPr>
          <p:spPr>
            <a:xfrm>
              <a:off x="2870938" y="1943669"/>
              <a:ext cx="3276235" cy="2000105"/>
            </a:xfrm>
            <a:custGeom>
              <a:avLst/>
              <a:gdLst>
                <a:gd name="connsiteX0" fmla="*/ 0 w 3564611"/>
                <a:gd name="connsiteY0" fmla="*/ 92990 h 2045776"/>
                <a:gd name="connsiteX1" fmla="*/ 449451 w 3564611"/>
                <a:gd name="connsiteY1" fmla="*/ 185979 h 2045776"/>
                <a:gd name="connsiteX2" fmla="*/ 898902 w 3564611"/>
                <a:gd name="connsiteY2" fmla="*/ 0 h 2045776"/>
                <a:gd name="connsiteX3" fmla="*/ 1394848 w 3564611"/>
                <a:gd name="connsiteY3" fmla="*/ 0 h 2045776"/>
                <a:gd name="connsiteX4" fmla="*/ 2030278 w 3564611"/>
                <a:gd name="connsiteY4" fmla="*/ 108488 h 2045776"/>
                <a:gd name="connsiteX5" fmla="*/ 2557221 w 3564611"/>
                <a:gd name="connsiteY5" fmla="*/ 309966 h 2045776"/>
                <a:gd name="connsiteX6" fmla="*/ 3285641 w 3564611"/>
                <a:gd name="connsiteY6" fmla="*/ 914400 h 2045776"/>
                <a:gd name="connsiteX7" fmla="*/ 3564611 w 3564611"/>
                <a:gd name="connsiteY7" fmla="*/ 1208867 h 2045776"/>
                <a:gd name="connsiteX8" fmla="*/ 3533614 w 3564611"/>
                <a:gd name="connsiteY8" fmla="*/ 2045776 h 204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64611" h="2045776">
                  <a:moveTo>
                    <a:pt x="0" y="92990"/>
                  </a:moveTo>
                  <a:lnTo>
                    <a:pt x="449451" y="185979"/>
                  </a:lnTo>
                  <a:lnTo>
                    <a:pt x="898902" y="0"/>
                  </a:lnTo>
                  <a:lnTo>
                    <a:pt x="1394848" y="0"/>
                  </a:lnTo>
                  <a:lnTo>
                    <a:pt x="2030278" y="108488"/>
                  </a:lnTo>
                  <a:lnTo>
                    <a:pt x="2557221" y="309966"/>
                  </a:lnTo>
                  <a:lnTo>
                    <a:pt x="3285641" y="914400"/>
                  </a:lnTo>
                  <a:lnTo>
                    <a:pt x="3564611" y="1208867"/>
                  </a:lnTo>
                  <a:lnTo>
                    <a:pt x="3533614" y="2045776"/>
                  </a:lnTo>
                </a:path>
              </a:pathLst>
            </a:custGeom>
            <a:noFill/>
            <a:ln w="730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443612" y="5657827"/>
              <a:ext cx="1454633" cy="33898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/>
                <a:t>الى المعبر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212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95658" y="0"/>
            <a:ext cx="12019745" cy="6654800"/>
            <a:chOff x="95658" y="0"/>
            <a:chExt cx="12019745" cy="6654800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381659" y="129152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موقع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466505" y="2375653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1"/>
              <a:ext cx="2930906" cy="409280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8653051" y="37530"/>
              <a:ext cx="3462352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000" b="1" dirty="0" smtClean="0">
                  <a:solidFill>
                    <a:srgbClr val="C00000"/>
                  </a:solidFill>
                </a:rPr>
                <a:t>تحليل على المستوى المحلي </a:t>
              </a:r>
            </a:p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موقع المنطقة الصناعية بالنسبة للمدينة-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19" name="مخطط 18"/>
            <p:cNvGraphicFramePr/>
            <p:nvPr>
              <p:extLst>
                <p:ext uri="{D42A27DB-BD31-4B8C-83A1-F6EECF244321}">
                  <p14:modId xmlns:p14="http://schemas.microsoft.com/office/powerpoint/2010/main" val="3350162031"/>
                </p:ext>
              </p:extLst>
            </p:nvPr>
          </p:nvGraphicFramePr>
          <p:xfrm>
            <a:off x="8888739" y="2458907"/>
            <a:ext cx="3042300" cy="24362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مربع نص 3"/>
            <p:cNvSpPr txBox="1"/>
            <p:nvPr/>
          </p:nvSpPr>
          <p:spPr>
            <a:xfrm>
              <a:off x="8850877" y="809350"/>
              <a:ext cx="2611856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 smtClean="0">
                  <a:solidFill>
                    <a:schemeClr val="accent6">
                      <a:lumMod val="50000"/>
                    </a:schemeClr>
                  </a:solidFill>
                </a:rPr>
                <a:t>الموقع بالنسبة للمدينة</a:t>
              </a:r>
            </a:p>
          </p:txBody>
        </p:sp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64" y="604100"/>
              <a:ext cx="8557824" cy="6044060"/>
            </a:xfrm>
            <a:prstGeom prst="rect">
              <a:avLst/>
            </a:prstGeom>
          </p:spPr>
        </p:pic>
        <p:sp>
          <p:nvSpPr>
            <p:cNvPr id="12" name="مستطيل 11"/>
            <p:cNvSpPr/>
            <p:nvPr/>
          </p:nvSpPr>
          <p:spPr>
            <a:xfrm>
              <a:off x="5144161" y="1331687"/>
              <a:ext cx="6096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 smtClean="0"/>
                <a:t>57.500</a:t>
              </a:r>
              <a:r>
                <a:rPr lang="ar-SA" sz="1400" dirty="0" smtClean="0"/>
                <a:t> </a:t>
              </a:r>
              <a:r>
                <a:rPr lang="ar-SA" sz="1400" dirty="0"/>
                <a:t>دونم </a:t>
              </a:r>
              <a:r>
                <a:rPr lang="ar-SA" sz="1400" dirty="0" smtClean="0"/>
                <a:t>في مرج </a:t>
              </a:r>
              <a:r>
                <a:rPr lang="ar-SA" sz="1400" dirty="0"/>
                <a:t>الخب</a:t>
              </a:r>
            </a:p>
            <a:p>
              <a:r>
                <a:rPr lang="en-US" sz="1400" dirty="0" smtClean="0"/>
                <a:t>138</a:t>
              </a:r>
              <a:r>
                <a:rPr lang="ar-SA" sz="1400" dirty="0" smtClean="0"/>
                <a:t> </a:t>
              </a:r>
              <a:r>
                <a:rPr lang="ar-SA" sz="1400" dirty="0"/>
                <a:t>دونم </a:t>
              </a:r>
              <a:r>
                <a:rPr lang="ar-SA" sz="1400" dirty="0" smtClean="0"/>
                <a:t>في الرزازة</a:t>
              </a:r>
              <a:endParaRPr lang="ar-SA" sz="1400" dirty="0"/>
            </a:p>
            <a:p>
              <a:r>
                <a:rPr lang="en-US" sz="1400" dirty="0" smtClean="0"/>
                <a:t>216</a:t>
              </a:r>
              <a:r>
                <a:rPr lang="ar-SA" sz="1400" dirty="0" smtClean="0"/>
                <a:t> </a:t>
              </a:r>
              <a:r>
                <a:rPr lang="ar-SA" sz="1400" dirty="0"/>
                <a:t>دونم </a:t>
              </a:r>
              <a:r>
                <a:rPr lang="ar-SA" sz="1400" dirty="0" smtClean="0"/>
                <a:t>في خلة </a:t>
              </a:r>
              <a:r>
                <a:rPr lang="ar-SA" sz="1400" dirty="0"/>
                <a:t>نوفل</a:t>
              </a:r>
            </a:p>
            <a:p>
              <a:r>
                <a:rPr lang="en-US" sz="1400" dirty="0" smtClean="0"/>
                <a:t>58.500</a:t>
              </a:r>
              <a:r>
                <a:rPr lang="ar-SA" sz="1400" dirty="0" smtClean="0"/>
                <a:t> </a:t>
              </a:r>
              <a:r>
                <a:rPr lang="ar-SA" sz="1400" dirty="0"/>
                <a:t>دونم </a:t>
              </a:r>
              <a:r>
                <a:rPr lang="ar-SA" sz="1400" dirty="0" smtClean="0"/>
                <a:t>في القريّة</a:t>
              </a:r>
              <a:endParaRPr lang="ar-SA" sz="1400" dirty="0"/>
            </a:p>
          </p:txBody>
        </p:sp>
        <p:grpSp>
          <p:nvGrpSpPr>
            <p:cNvPr id="74" name="مجموعة 73"/>
            <p:cNvGrpSpPr/>
            <p:nvPr/>
          </p:nvGrpSpPr>
          <p:grpSpPr>
            <a:xfrm>
              <a:off x="8936442" y="4895152"/>
              <a:ext cx="3004614" cy="1653673"/>
              <a:chOff x="8936442" y="4895152"/>
              <a:chExt cx="3004614" cy="1653673"/>
            </a:xfrm>
          </p:grpSpPr>
          <p:pic>
            <p:nvPicPr>
              <p:cNvPr id="10" name="صورة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6442" y="4895152"/>
                <a:ext cx="3004614" cy="1653673"/>
              </a:xfrm>
              <a:prstGeom prst="rect">
                <a:avLst/>
              </a:prstGeom>
            </p:spPr>
          </p:pic>
          <p:sp>
            <p:nvSpPr>
              <p:cNvPr id="14" name="مستطيل 13"/>
              <p:cNvSpPr/>
              <p:nvPr/>
            </p:nvSpPr>
            <p:spPr>
              <a:xfrm>
                <a:off x="10288099" y="6241048"/>
                <a:ext cx="15584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146</a:t>
                </a:r>
                <a:r>
                  <a:rPr lang="ar-SA" sz="1400" b="1" dirty="0"/>
                  <a:t> دونم داخل الهيكلي</a:t>
                </a:r>
              </a:p>
            </p:txBody>
          </p:sp>
          <p:cxnSp>
            <p:nvCxnSpPr>
              <p:cNvPr id="17" name="رابط مستقيم 16"/>
              <p:cNvCxnSpPr/>
              <p:nvPr/>
            </p:nvCxnSpPr>
            <p:spPr>
              <a:xfrm>
                <a:off x="10381086" y="5312569"/>
                <a:ext cx="124989" cy="1119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رابط مستقيم 25"/>
              <p:cNvCxnSpPr/>
              <p:nvPr/>
            </p:nvCxnSpPr>
            <p:spPr>
              <a:xfrm>
                <a:off x="10294740" y="5309143"/>
                <a:ext cx="211335" cy="18440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رابط مستقيم 27"/>
              <p:cNvCxnSpPr/>
              <p:nvPr/>
            </p:nvCxnSpPr>
            <p:spPr>
              <a:xfrm>
                <a:off x="10288099" y="5371954"/>
                <a:ext cx="217976" cy="19540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رابط مستقيم 29"/>
              <p:cNvCxnSpPr/>
              <p:nvPr/>
            </p:nvCxnSpPr>
            <p:spPr>
              <a:xfrm>
                <a:off x="10284038" y="5452472"/>
                <a:ext cx="222037" cy="19018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رابط مستقيم 31"/>
              <p:cNvCxnSpPr/>
              <p:nvPr/>
            </p:nvCxnSpPr>
            <p:spPr>
              <a:xfrm>
                <a:off x="10294740" y="5535962"/>
                <a:ext cx="211335" cy="18305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رابط مستقيم 33"/>
              <p:cNvCxnSpPr/>
              <p:nvPr/>
            </p:nvCxnSpPr>
            <p:spPr>
              <a:xfrm>
                <a:off x="10288217" y="5607097"/>
                <a:ext cx="201189" cy="18648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رابط مستقيم 35"/>
              <p:cNvCxnSpPr/>
              <p:nvPr/>
            </p:nvCxnSpPr>
            <p:spPr>
              <a:xfrm>
                <a:off x="10255223" y="5654560"/>
                <a:ext cx="141864" cy="1360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رابط مستقيم 37"/>
              <p:cNvCxnSpPr/>
              <p:nvPr/>
            </p:nvCxnSpPr>
            <p:spPr>
              <a:xfrm>
                <a:off x="10180879" y="5642656"/>
                <a:ext cx="113860" cy="1376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رابط مستقيم 38"/>
              <p:cNvCxnSpPr/>
              <p:nvPr/>
            </p:nvCxnSpPr>
            <p:spPr>
              <a:xfrm>
                <a:off x="10108019" y="5627489"/>
                <a:ext cx="107149" cy="15279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رابط مستقيم 47"/>
              <p:cNvCxnSpPr/>
              <p:nvPr/>
            </p:nvCxnSpPr>
            <p:spPr>
              <a:xfrm>
                <a:off x="9974110" y="5607097"/>
                <a:ext cx="99636" cy="1625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رابط مستقيم 48"/>
              <p:cNvCxnSpPr/>
              <p:nvPr/>
            </p:nvCxnSpPr>
            <p:spPr>
              <a:xfrm>
                <a:off x="10039295" y="5616816"/>
                <a:ext cx="107149" cy="15279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رابط مستقيم 50"/>
              <p:cNvCxnSpPr/>
              <p:nvPr/>
            </p:nvCxnSpPr>
            <p:spPr>
              <a:xfrm>
                <a:off x="9894880" y="5586413"/>
                <a:ext cx="127454" cy="2041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رابط مستقيم 52"/>
              <p:cNvCxnSpPr/>
              <p:nvPr/>
            </p:nvCxnSpPr>
            <p:spPr>
              <a:xfrm>
                <a:off x="9815565" y="5567363"/>
                <a:ext cx="139421" cy="23656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رابط مستقيم 53"/>
              <p:cNvCxnSpPr/>
              <p:nvPr/>
            </p:nvCxnSpPr>
            <p:spPr>
              <a:xfrm>
                <a:off x="9759901" y="5616816"/>
                <a:ext cx="118310" cy="2077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رابط مستقيم 54"/>
              <p:cNvCxnSpPr/>
              <p:nvPr/>
            </p:nvCxnSpPr>
            <p:spPr>
              <a:xfrm>
                <a:off x="9691031" y="5627489"/>
                <a:ext cx="107149" cy="1970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رابط مستقيم 59"/>
              <p:cNvCxnSpPr/>
              <p:nvPr/>
            </p:nvCxnSpPr>
            <p:spPr>
              <a:xfrm>
                <a:off x="9610694" y="5623464"/>
                <a:ext cx="114772" cy="2117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رابط مستقيم 60"/>
              <p:cNvCxnSpPr/>
              <p:nvPr/>
            </p:nvCxnSpPr>
            <p:spPr>
              <a:xfrm>
                <a:off x="9529372" y="5616814"/>
                <a:ext cx="122830" cy="2347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رابط مستقيم 61"/>
              <p:cNvCxnSpPr/>
              <p:nvPr/>
            </p:nvCxnSpPr>
            <p:spPr>
              <a:xfrm>
                <a:off x="9451250" y="5616815"/>
                <a:ext cx="136164" cy="2511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رابط مستقيم 62"/>
              <p:cNvCxnSpPr/>
              <p:nvPr/>
            </p:nvCxnSpPr>
            <p:spPr>
              <a:xfrm>
                <a:off x="9381448" y="5616816"/>
                <a:ext cx="132702" cy="2645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رابط مستقيم 63"/>
              <p:cNvCxnSpPr/>
              <p:nvPr/>
            </p:nvCxnSpPr>
            <p:spPr>
              <a:xfrm>
                <a:off x="9341850" y="5719016"/>
                <a:ext cx="98698" cy="1756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رابط مستقيم 64"/>
              <p:cNvCxnSpPr/>
              <p:nvPr/>
            </p:nvCxnSpPr>
            <p:spPr>
              <a:xfrm>
                <a:off x="9323751" y="5800485"/>
                <a:ext cx="60097" cy="1138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1716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58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78779" y="2340760"/>
            <a:ext cx="6096000" cy="679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تحلي</a:t>
            </a:r>
            <a:r>
              <a:rPr lang="ar-SA" sz="3600" b="1" dirty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الموقع </a:t>
            </a:r>
            <a:r>
              <a:rPr lang="ar-SA" sz="24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للمنطقة الزراعية-الصناعية</a:t>
            </a:r>
            <a:endParaRPr lang="ar-JO" sz="24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4" y="1610626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3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228050" y="89537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المنطقة الزراعية الصناعية 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106293" y="790695"/>
            <a:ext cx="26138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موقع ومساحة المنطقة الزراعية الصناعية المقترحة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996248" y="1634183"/>
            <a:ext cx="282098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buAutoNum type="arabicPlain" startAt="450"/>
            </a:pPr>
            <a:r>
              <a:rPr lang="ar-SA" dirty="0" smtClean="0"/>
              <a:t> دونم المساحة الكلية</a:t>
            </a:r>
          </a:p>
          <a:p>
            <a:pPr algn="ctr"/>
            <a:r>
              <a:rPr lang="ar-SA" dirty="0" smtClean="0"/>
              <a:t>للمنطقة</a:t>
            </a:r>
          </a:p>
        </p:txBody>
      </p:sp>
      <p:grpSp>
        <p:nvGrpSpPr>
          <p:cNvPr id="12" name="مجموعة 11"/>
          <p:cNvGrpSpPr/>
          <p:nvPr/>
        </p:nvGrpSpPr>
        <p:grpSpPr>
          <a:xfrm>
            <a:off x="90471" y="614910"/>
            <a:ext cx="8595816" cy="6070892"/>
            <a:chOff x="90471" y="614910"/>
            <a:chExt cx="8595816" cy="6070892"/>
          </a:xfrm>
        </p:grpSpPr>
        <p:pic>
          <p:nvPicPr>
            <p:cNvPr id="28" name="صورة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71" y="614910"/>
              <a:ext cx="8595816" cy="6070892"/>
            </a:xfrm>
            <a:prstGeom prst="rect">
              <a:avLst/>
            </a:prstGeom>
          </p:spPr>
        </p:pic>
        <p:pic>
          <p:nvPicPr>
            <p:cNvPr id="29" name="صورة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590" t="81319" r="2189" b="13421"/>
            <a:stretch/>
          </p:blipFill>
          <p:spPr>
            <a:xfrm>
              <a:off x="6762010" y="6014131"/>
              <a:ext cx="298395" cy="281894"/>
            </a:xfrm>
            <a:prstGeom prst="rect">
              <a:avLst/>
            </a:prstGeom>
          </p:spPr>
        </p:pic>
        <p:sp>
          <p:nvSpPr>
            <p:cNvPr id="9" name="مربع نص 8"/>
            <p:cNvSpPr txBox="1"/>
            <p:nvPr/>
          </p:nvSpPr>
          <p:spPr>
            <a:xfrm>
              <a:off x="6461497" y="6034415"/>
              <a:ext cx="701040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100" dirty="0" smtClean="0"/>
                <a:t>مقترحة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41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22905" y="0"/>
            <a:ext cx="12140762" cy="6672170"/>
            <a:chOff x="22905" y="0"/>
            <a:chExt cx="12140762" cy="6672170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475889" y="107522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اتجاه الرياح والشمس للموقع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506022" y="4883089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604587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2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8947381" y="1587489"/>
              <a:ext cx="2554869" cy="147732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dirty="0" smtClean="0"/>
                <a:t>الرياح شمالية غربية ، ونلاحظ وجود المنطقة الصناعية المقترحة في الجزء الجنوبي الشرقي للمدينة وهذا ملائم من ناحية بيئية .</a:t>
              </a:r>
              <a:endParaRPr lang="ar-SA" dirty="0"/>
            </a:p>
          </p:txBody>
        </p:sp>
        <p:cxnSp>
          <p:nvCxnSpPr>
            <p:cNvPr id="23" name="رابط منحني 22"/>
            <p:cNvCxnSpPr/>
            <p:nvPr/>
          </p:nvCxnSpPr>
          <p:spPr>
            <a:xfrm flipV="1">
              <a:off x="11359201" y="1760916"/>
              <a:ext cx="588610" cy="196613"/>
            </a:xfrm>
            <a:prstGeom prst="curvedConnector3">
              <a:avLst>
                <a:gd name="adj1" fmla="val 36088"/>
              </a:avLst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نحني 29"/>
            <p:cNvCxnSpPr/>
            <p:nvPr/>
          </p:nvCxnSpPr>
          <p:spPr>
            <a:xfrm flipV="1">
              <a:off x="11348145" y="2183587"/>
              <a:ext cx="588610" cy="196613"/>
            </a:xfrm>
            <a:prstGeom prst="curvedConnector3">
              <a:avLst>
                <a:gd name="adj1" fmla="val 38407"/>
              </a:avLst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صورة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5949" y="3126814"/>
              <a:ext cx="2396301" cy="1694278"/>
            </a:xfrm>
            <a:prstGeom prst="rect">
              <a:avLst/>
            </a:prstGeom>
          </p:spPr>
        </p:pic>
        <p:sp>
          <p:nvSpPr>
            <p:cNvPr id="29" name="مستطيل 28"/>
            <p:cNvSpPr/>
            <p:nvPr/>
          </p:nvSpPr>
          <p:spPr>
            <a:xfrm>
              <a:off x="9989222" y="4122992"/>
              <a:ext cx="514914" cy="34839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9" name="وجه ضاحك 18"/>
            <p:cNvSpPr/>
            <p:nvPr/>
          </p:nvSpPr>
          <p:spPr>
            <a:xfrm>
              <a:off x="11310306" y="2028104"/>
              <a:ext cx="229120" cy="271733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8701315" y="151093"/>
              <a:ext cx="3462352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تحليل  الموقع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3" name="مربع نص 2"/>
            <p:cNvSpPr txBox="1"/>
            <p:nvPr/>
          </p:nvSpPr>
          <p:spPr>
            <a:xfrm>
              <a:off x="9243442" y="850918"/>
              <a:ext cx="224395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اتجاه الشمس والرياح</a:t>
              </a:r>
            </a:p>
          </p:txBody>
        </p:sp>
        <p:grpSp>
          <p:nvGrpSpPr>
            <p:cNvPr id="45" name="مجموعة 44"/>
            <p:cNvGrpSpPr/>
            <p:nvPr/>
          </p:nvGrpSpPr>
          <p:grpSpPr>
            <a:xfrm>
              <a:off x="118721" y="601278"/>
              <a:ext cx="8595816" cy="6070892"/>
              <a:chOff x="90471" y="614910"/>
              <a:chExt cx="8595816" cy="6070892"/>
            </a:xfrm>
          </p:grpSpPr>
          <p:pic>
            <p:nvPicPr>
              <p:cNvPr id="49" name="صورة 4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471" y="614910"/>
                <a:ext cx="8595816" cy="6070892"/>
              </a:xfrm>
              <a:prstGeom prst="rect">
                <a:avLst/>
              </a:prstGeom>
            </p:spPr>
          </p:pic>
          <p:pic>
            <p:nvPicPr>
              <p:cNvPr id="50" name="صورة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590" t="81319" r="2189" b="13421"/>
              <a:stretch/>
            </p:blipFill>
            <p:spPr>
              <a:xfrm>
                <a:off x="6762010" y="6014131"/>
                <a:ext cx="298395" cy="281894"/>
              </a:xfrm>
              <a:prstGeom prst="rect">
                <a:avLst/>
              </a:prstGeom>
            </p:spPr>
          </p:pic>
          <p:sp>
            <p:nvSpPr>
              <p:cNvPr id="69" name="مربع نص 68"/>
              <p:cNvSpPr txBox="1"/>
              <p:nvPr/>
            </p:nvSpPr>
            <p:spPr>
              <a:xfrm>
                <a:off x="6461497" y="6034415"/>
                <a:ext cx="701040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100" dirty="0" smtClean="0"/>
                  <a:t>مقترحة</a:t>
                </a:r>
              </a:p>
            </p:txBody>
          </p:sp>
        </p:grpSp>
        <p:cxnSp>
          <p:nvCxnSpPr>
            <p:cNvPr id="70" name="رابط منحني 69"/>
            <p:cNvCxnSpPr/>
            <p:nvPr/>
          </p:nvCxnSpPr>
          <p:spPr>
            <a:xfrm>
              <a:off x="2402923" y="2458073"/>
              <a:ext cx="791570" cy="668741"/>
            </a:xfrm>
            <a:prstGeom prst="curvedConnector3">
              <a:avLst/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رابط منحني 70"/>
            <p:cNvCxnSpPr/>
            <p:nvPr/>
          </p:nvCxnSpPr>
          <p:spPr>
            <a:xfrm>
              <a:off x="1517416" y="2164095"/>
              <a:ext cx="791570" cy="668741"/>
            </a:xfrm>
            <a:prstGeom prst="curvedConnector3">
              <a:avLst/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رابط منحني 71"/>
            <p:cNvCxnSpPr/>
            <p:nvPr/>
          </p:nvCxnSpPr>
          <p:spPr>
            <a:xfrm>
              <a:off x="2265973" y="1704534"/>
              <a:ext cx="791570" cy="668741"/>
            </a:xfrm>
            <a:prstGeom prst="curvedConnector3">
              <a:avLst/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رابط منحني 72"/>
            <p:cNvCxnSpPr/>
            <p:nvPr/>
          </p:nvCxnSpPr>
          <p:spPr>
            <a:xfrm>
              <a:off x="1656770" y="2736217"/>
              <a:ext cx="791570" cy="668741"/>
            </a:xfrm>
            <a:prstGeom prst="curvedConnector3">
              <a:avLst/>
            </a:prstGeom>
            <a:ln w="666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شمس 74"/>
            <p:cNvSpPr/>
            <p:nvPr/>
          </p:nvSpPr>
          <p:spPr>
            <a:xfrm>
              <a:off x="8011330" y="3263098"/>
              <a:ext cx="593165" cy="557703"/>
            </a:xfrm>
            <a:prstGeom prst="sun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6" name="شمس 75"/>
            <p:cNvSpPr/>
            <p:nvPr/>
          </p:nvSpPr>
          <p:spPr>
            <a:xfrm>
              <a:off x="7369546" y="3887078"/>
              <a:ext cx="593165" cy="557703"/>
            </a:xfrm>
            <a:prstGeom prst="sun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7" name="شمس 76"/>
            <p:cNvSpPr/>
            <p:nvPr/>
          </p:nvSpPr>
          <p:spPr>
            <a:xfrm>
              <a:off x="6408042" y="4416932"/>
              <a:ext cx="593165" cy="557703"/>
            </a:xfrm>
            <a:prstGeom prst="sun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8" name="شمس 77"/>
            <p:cNvSpPr/>
            <p:nvPr/>
          </p:nvSpPr>
          <p:spPr>
            <a:xfrm>
              <a:off x="5270257" y="5001590"/>
              <a:ext cx="593165" cy="557703"/>
            </a:xfrm>
            <a:prstGeom prst="sun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9" name="شمس 78"/>
            <p:cNvSpPr/>
            <p:nvPr/>
          </p:nvSpPr>
          <p:spPr>
            <a:xfrm>
              <a:off x="4110260" y="5268441"/>
              <a:ext cx="593165" cy="557703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0" name="شمس 79"/>
            <p:cNvSpPr/>
            <p:nvPr/>
          </p:nvSpPr>
          <p:spPr>
            <a:xfrm>
              <a:off x="2726293" y="5280441"/>
              <a:ext cx="593165" cy="557703"/>
            </a:xfrm>
            <a:prstGeom prst="sun">
              <a:avLst/>
            </a:prstGeom>
            <a:solidFill>
              <a:srgbClr val="F0945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1" name="شمس 80"/>
            <p:cNvSpPr/>
            <p:nvPr/>
          </p:nvSpPr>
          <p:spPr>
            <a:xfrm>
              <a:off x="1492449" y="5198021"/>
              <a:ext cx="593165" cy="557703"/>
            </a:xfrm>
            <a:prstGeom prst="sun">
              <a:avLst/>
            </a:prstGeom>
            <a:solidFill>
              <a:srgbClr val="C2543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شمس 81"/>
            <p:cNvSpPr/>
            <p:nvPr/>
          </p:nvSpPr>
          <p:spPr>
            <a:xfrm>
              <a:off x="515073" y="4710738"/>
              <a:ext cx="593165" cy="557703"/>
            </a:xfrm>
            <a:prstGeom prst="sun">
              <a:avLst/>
            </a:prstGeom>
            <a:solidFill>
              <a:srgbClr val="C2543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3" name="شمس 82"/>
            <p:cNvSpPr/>
            <p:nvPr/>
          </p:nvSpPr>
          <p:spPr>
            <a:xfrm>
              <a:off x="22905" y="3887078"/>
              <a:ext cx="593165" cy="557703"/>
            </a:xfrm>
            <a:prstGeom prst="sun">
              <a:avLst/>
            </a:prstGeom>
            <a:solidFill>
              <a:srgbClr val="C2543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grpSp>
          <p:nvGrpSpPr>
            <p:cNvPr id="84" name="مجموعة 83"/>
            <p:cNvGrpSpPr/>
            <p:nvPr/>
          </p:nvGrpSpPr>
          <p:grpSpPr>
            <a:xfrm>
              <a:off x="129623" y="1087214"/>
              <a:ext cx="3164357" cy="1397440"/>
              <a:chOff x="2254493" y="1629907"/>
              <a:chExt cx="3164357" cy="1397440"/>
            </a:xfrm>
          </p:grpSpPr>
          <p:sp>
            <p:nvSpPr>
              <p:cNvPr id="85" name="سهم لأعلى 84"/>
              <p:cNvSpPr/>
              <p:nvPr/>
            </p:nvSpPr>
            <p:spPr>
              <a:xfrm rot="8592200">
                <a:off x="4334237" y="1629907"/>
                <a:ext cx="311032" cy="445365"/>
              </a:xfrm>
              <a:prstGeom prst="upArrow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6" name="سهم لأعلى 85"/>
              <p:cNvSpPr/>
              <p:nvPr/>
            </p:nvSpPr>
            <p:spPr>
              <a:xfrm rot="8173365">
                <a:off x="3670884" y="2070381"/>
                <a:ext cx="300104" cy="445365"/>
              </a:xfrm>
              <a:prstGeom prst="upArrow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7" name="سهم لأعلى 86"/>
              <p:cNvSpPr/>
              <p:nvPr/>
            </p:nvSpPr>
            <p:spPr>
              <a:xfrm rot="7994847">
                <a:off x="3127972" y="2643940"/>
                <a:ext cx="321449" cy="445365"/>
              </a:xfrm>
              <a:prstGeom prst="upArrow">
                <a:avLst>
                  <a:gd name="adj1" fmla="val 50000"/>
                  <a:gd name="adj2" fmla="val 52463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8" name="قمر 87"/>
              <p:cNvSpPr/>
              <p:nvPr/>
            </p:nvSpPr>
            <p:spPr>
              <a:xfrm rot="2975677">
                <a:off x="3407946" y="686014"/>
                <a:ext cx="857452" cy="3164357"/>
              </a:xfrm>
              <a:prstGeom prst="moon">
                <a:avLst>
                  <a:gd name="adj" fmla="val 27659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90" name="مستطيل 89"/>
            <p:cNvSpPr/>
            <p:nvPr/>
          </p:nvSpPr>
          <p:spPr>
            <a:xfrm>
              <a:off x="2541755" y="1333394"/>
              <a:ext cx="869990" cy="274459"/>
            </a:xfrm>
            <a:prstGeom prst="rect">
              <a:avLst/>
            </a:prstGeom>
            <a:solidFill>
              <a:schemeClr val="bg2">
                <a:lumMod val="75000"/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1" name="مربع نص 90"/>
            <p:cNvSpPr txBox="1"/>
            <p:nvPr/>
          </p:nvSpPr>
          <p:spPr>
            <a:xfrm>
              <a:off x="2102863" y="1313636"/>
              <a:ext cx="139207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اتجاه الرياح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208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4" name="مجموعة 3"/>
          <p:cNvGrpSpPr/>
          <p:nvPr/>
        </p:nvGrpSpPr>
        <p:grpSpPr>
          <a:xfrm>
            <a:off x="4471716" y="635160"/>
            <a:ext cx="4557728" cy="5780332"/>
            <a:chOff x="1070608" y="538338"/>
            <a:chExt cx="4355831" cy="5569227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0608" y="706890"/>
              <a:ext cx="4010025" cy="5400675"/>
            </a:xfrm>
            <a:prstGeom prst="rect">
              <a:avLst/>
            </a:prstGeom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08289" y="538338"/>
              <a:ext cx="2818150" cy="4599737"/>
            </a:xfrm>
            <a:prstGeom prst="rect">
              <a:avLst/>
            </a:prstGeom>
          </p:spPr>
        </p:pic>
      </p:grpSp>
      <p:sp>
        <p:nvSpPr>
          <p:cNvPr id="12" name="مربع نص 11"/>
          <p:cNvSpPr txBox="1"/>
          <p:nvPr/>
        </p:nvSpPr>
        <p:spPr>
          <a:xfrm>
            <a:off x="159210" y="6127005"/>
            <a:ext cx="33685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مساحة محافظة قلقيلية </a:t>
            </a:r>
            <a:r>
              <a:rPr lang="en-US" dirty="0" smtClean="0"/>
              <a:t>166</a:t>
            </a:r>
            <a:r>
              <a:rPr lang="ar-SA" dirty="0" smtClean="0"/>
              <a:t>كم2 </a:t>
            </a:r>
            <a:endParaRPr lang="ar-SA" dirty="0"/>
          </a:p>
        </p:txBody>
      </p:sp>
      <p:graphicFrame>
        <p:nvGraphicFramePr>
          <p:cNvPr id="16" name="مخطط 15"/>
          <p:cNvGraphicFramePr/>
          <p:nvPr>
            <p:extLst>
              <p:ext uri="{D42A27DB-BD31-4B8C-83A1-F6EECF244321}">
                <p14:modId xmlns:p14="http://schemas.microsoft.com/office/powerpoint/2010/main" val="1474332230"/>
              </p:ext>
            </p:extLst>
          </p:nvPr>
        </p:nvGraphicFramePr>
        <p:xfrm>
          <a:off x="8759833" y="2287166"/>
          <a:ext cx="3306745" cy="210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8927983" y="99343"/>
            <a:ext cx="23353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مقدمة عامة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088572" y="182644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خارطة توضح موقع محافظة قلقيلية بالنسبة للضفة الغربية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195017" y="3051295"/>
            <a:ext cx="4206473" cy="2966897"/>
            <a:chOff x="159210" y="2490363"/>
            <a:chExt cx="4312387" cy="2793760"/>
          </a:xfrm>
        </p:grpSpPr>
        <p:pic>
          <p:nvPicPr>
            <p:cNvPr id="14" name="صورة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9211" y="2490363"/>
              <a:ext cx="4312386" cy="2793760"/>
            </a:xfrm>
            <a:prstGeom prst="rect">
              <a:avLst/>
            </a:prstGeom>
          </p:spPr>
        </p:pic>
        <p:sp>
          <p:nvSpPr>
            <p:cNvPr id="17" name="نجمة ذات 5 نقاط 16"/>
            <p:cNvSpPr/>
            <p:nvPr/>
          </p:nvSpPr>
          <p:spPr>
            <a:xfrm>
              <a:off x="460220" y="3653997"/>
              <a:ext cx="145143" cy="116114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ar-SA"/>
            </a:p>
          </p:txBody>
        </p:sp>
        <p:pic>
          <p:nvPicPr>
            <p:cNvPr id="15" name="صورة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51262" y="4265637"/>
              <a:ext cx="1120335" cy="1018486"/>
            </a:xfrm>
            <a:prstGeom prst="rect">
              <a:avLst/>
            </a:prstGeom>
          </p:spPr>
        </p:pic>
        <p:pic>
          <p:nvPicPr>
            <p:cNvPr id="18" name="صورة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9210" y="2517157"/>
              <a:ext cx="559490" cy="877969"/>
            </a:xfrm>
            <a:prstGeom prst="rect">
              <a:avLst/>
            </a:prstGeom>
          </p:spPr>
        </p:pic>
      </p:grpSp>
      <p:sp>
        <p:nvSpPr>
          <p:cNvPr id="20" name="مستطيل 19"/>
          <p:cNvSpPr/>
          <p:nvPr/>
        </p:nvSpPr>
        <p:spPr>
          <a:xfrm>
            <a:off x="9065134" y="2213066"/>
            <a:ext cx="2669288" cy="2249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8915294" y="790244"/>
            <a:ext cx="302176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هذا المشروع يستهدف محافظة قلقيلية الخضراء لتخطيط منطقة زراعية-صناعية فيها ، نظرا لخصوصية محافظة قلقيلية واحتوائها على أراضي زراعية و لوجود مخزون مائي ضخم بها .</a:t>
            </a:r>
            <a:endParaRPr lang="ar-SA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9194984" y="4989012"/>
            <a:ext cx="257641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>
                <a:solidFill>
                  <a:srgbClr val="C00000"/>
                </a:solidFill>
              </a:rPr>
              <a:t>على الرغم من صغر مساحتها الا انها تتمتع بأهمية خاصة لاحتوائها على موارد هامة ! </a:t>
            </a:r>
            <a:r>
              <a:rPr lang="ar-SA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</a:t>
            </a:r>
            <a:endParaRPr lang="ar-SA" sz="1600" dirty="0">
              <a:solidFill>
                <a:srgbClr val="C00000"/>
              </a:solidFill>
            </a:endParaRPr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9245268" y="1872408"/>
            <a:ext cx="2380800" cy="45719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9" name="صورة 2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b="6966"/>
          <a:stretch/>
        </p:blipFill>
        <p:spPr>
          <a:xfrm>
            <a:off x="605363" y="824395"/>
            <a:ext cx="3311919" cy="20376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2257489" y="990298"/>
            <a:ext cx="210236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200" dirty="0" smtClean="0">
                <a:solidFill>
                  <a:srgbClr val="C00000"/>
                </a:solidFill>
              </a:rPr>
              <a:t>مدينة قلقيلية الخضراء</a:t>
            </a:r>
          </a:p>
        </p:txBody>
      </p:sp>
    </p:spTree>
    <p:extLst>
      <p:ext uri="{BB962C8B-B14F-4D97-AF65-F5344CB8AC3E}">
        <p14:creationId xmlns:p14="http://schemas.microsoft.com/office/powerpoint/2010/main" val="1627948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95658" y="0"/>
            <a:ext cx="12016604" cy="6669314"/>
            <a:chOff x="95658" y="0"/>
            <a:chExt cx="12016604" cy="6669314"/>
          </a:xfrm>
        </p:grpSpPr>
        <p:sp>
          <p:nvSpPr>
            <p:cNvPr id="5" name="مستطيل 4"/>
            <p:cNvSpPr/>
            <p:nvPr/>
          </p:nvSpPr>
          <p:spPr>
            <a:xfrm>
              <a:off x="95658" y="14514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318790" y="114021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الطبوغرافيا  للمنطقة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506022" y="4127980"/>
              <a:ext cx="1996228" cy="45719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850811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3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مربع نص 2"/>
            <p:cNvSpPr txBox="1"/>
            <p:nvPr/>
          </p:nvSpPr>
          <p:spPr>
            <a:xfrm>
              <a:off x="8928724" y="873457"/>
              <a:ext cx="2573526" cy="73866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dirty="0" smtClean="0">
                  <a:solidFill>
                    <a:schemeClr val="accent6">
                      <a:lumMod val="50000"/>
                    </a:schemeClr>
                  </a:solidFill>
                </a:rPr>
                <a:t>نلاحظ ان المنطقة الصناعية المقترحة تقع ضمن الارتفاعات المنخفضة وهي ارض سهلية .</a:t>
              </a:r>
              <a:endParaRPr lang="ar-SA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8649910" y="162823"/>
              <a:ext cx="3462352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تحليل الموقع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1981" y="2890713"/>
              <a:ext cx="1754620" cy="1172085"/>
            </a:xfrm>
            <a:prstGeom prst="rect">
              <a:avLst/>
            </a:prstGeom>
          </p:spPr>
        </p:pic>
        <p:pic>
          <p:nvPicPr>
            <p:cNvPr id="14" name="صورة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44371" y="1768598"/>
              <a:ext cx="1852229" cy="1156931"/>
            </a:xfrm>
            <a:prstGeom prst="rect">
              <a:avLst/>
            </a:prstGeom>
          </p:spPr>
        </p:pic>
        <p:sp>
          <p:nvSpPr>
            <p:cNvPr id="35" name="مربع نص 34"/>
            <p:cNvSpPr txBox="1"/>
            <p:nvPr/>
          </p:nvSpPr>
          <p:spPr>
            <a:xfrm>
              <a:off x="8915633" y="1652950"/>
              <a:ext cx="41060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1</a:t>
              </a:r>
              <a:endParaRPr lang="ar-SA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8936679" y="2827902"/>
              <a:ext cx="41060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2</a:t>
              </a:r>
              <a:endParaRPr lang="ar-SA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" name="صورة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616" y="583888"/>
              <a:ext cx="8595842" cy="6070911"/>
            </a:xfrm>
            <a:prstGeom prst="rect">
              <a:avLst/>
            </a:prstGeom>
          </p:spPr>
        </p:pic>
        <p:cxnSp>
          <p:nvCxnSpPr>
            <p:cNvPr id="46" name="رابط مستقيم 45"/>
            <p:cNvCxnSpPr/>
            <p:nvPr/>
          </p:nvCxnSpPr>
          <p:spPr>
            <a:xfrm>
              <a:off x="2610948" y="3291398"/>
              <a:ext cx="2320" cy="196619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رابط كسهم مستقيم 46"/>
            <p:cNvCxnSpPr/>
            <p:nvPr/>
          </p:nvCxnSpPr>
          <p:spPr>
            <a:xfrm flipV="1">
              <a:off x="2613267" y="3230908"/>
              <a:ext cx="370561" cy="501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رابط كسهم مستقيم 47"/>
            <p:cNvCxnSpPr/>
            <p:nvPr/>
          </p:nvCxnSpPr>
          <p:spPr>
            <a:xfrm flipV="1">
              <a:off x="2613267" y="5177433"/>
              <a:ext cx="370561" cy="501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رابط مستقيم 48"/>
            <p:cNvCxnSpPr/>
            <p:nvPr/>
          </p:nvCxnSpPr>
          <p:spPr>
            <a:xfrm flipH="1">
              <a:off x="5015068" y="2440428"/>
              <a:ext cx="749300" cy="189708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رابط كسهم مستقيم 49"/>
            <p:cNvCxnSpPr/>
            <p:nvPr/>
          </p:nvCxnSpPr>
          <p:spPr>
            <a:xfrm>
              <a:off x="5714895" y="2466453"/>
              <a:ext cx="259307" cy="1478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رابط كسهم مستقيم 50"/>
            <p:cNvCxnSpPr/>
            <p:nvPr/>
          </p:nvCxnSpPr>
          <p:spPr>
            <a:xfrm>
              <a:off x="5012930" y="4328744"/>
              <a:ext cx="259307" cy="1478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مربع نص 51"/>
            <p:cNvSpPr txBox="1"/>
            <p:nvPr/>
          </p:nvSpPr>
          <p:spPr>
            <a:xfrm>
              <a:off x="5012930" y="3115534"/>
              <a:ext cx="41060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ar-SA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2200347" y="4103815"/>
              <a:ext cx="41060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2</a:t>
              </a:r>
              <a:endParaRPr lang="ar-SA" b="1" dirty="0" smtClean="0">
                <a:solidFill>
                  <a:srgbClr val="C00000"/>
                </a:solidFill>
              </a:endParaRPr>
            </a:p>
          </p:txBody>
        </p:sp>
        <p:grpSp>
          <p:nvGrpSpPr>
            <p:cNvPr id="54" name="مجموعة 53"/>
            <p:cNvGrpSpPr/>
            <p:nvPr/>
          </p:nvGrpSpPr>
          <p:grpSpPr>
            <a:xfrm>
              <a:off x="6483317" y="4062798"/>
              <a:ext cx="2236141" cy="2574328"/>
              <a:chOff x="13497128" y="3792162"/>
              <a:chExt cx="2061029" cy="2451646"/>
            </a:xfrm>
          </p:grpSpPr>
          <p:grpSp>
            <p:nvGrpSpPr>
              <p:cNvPr id="55" name="مجموعة 54"/>
              <p:cNvGrpSpPr/>
              <p:nvPr/>
            </p:nvGrpSpPr>
            <p:grpSpPr>
              <a:xfrm>
                <a:off x="13569881" y="3792162"/>
                <a:ext cx="1988276" cy="2451646"/>
                <a:chOff x="6676571" y="4107975"/>
                <a:chExt cx="1988276" cy="2451646"/>
              </a:xfrm>
            </p:grpSpPr>
            <p:grpSp>
              <p:nvGrpSpPr>
                <p:cNvPr id="57" name="مجموعة 56"/>
                <p:cNvGrpSpPr/>
                <p:nvPr/>
              </p:nvGrpSpPr>
              <p:grpSpPr>
                <a:xfrm>
                  <a:off x="6676571" y="4107975"/>
                  <a:ext cx="1988276" cy="2209029"/>
                  <a:chOff x="6411458" y="2527163"/>
                  <a:chExt cx="1469454" cy="1722808"/>
                </a:xfrm>
              </p:grpSpPr>
              <p:pic>
                <p:nvPicPr>
                  <p:cNvPr id="62" name="صورة 61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2018" t="44522" b="28797"/>
                  <a:stretch/>
                </p:blipFill>
                <p:spPr>
                  <a:xfrm>
                    <a:off x="6411458" y="2527163"/>
                    <a:ext cx="1467874" cy="1539870"/>
                  </a:xfrm>
                  <a:prstGeom prst="rect">
                    <a:avLst/>
                  </a:prstGeom>
                </p:spPr>
              </p:pic>
              <p:pic>
                <p:nvPicPr>
                  <p:cNvPr id="63" name="صورة 62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2018" t="93661"/>
                  <a:stretch/>
                </p:blipFill>
                <p:spPr>
                  <a:xfrm>
                    <a:off x="6413038" y="3884095"/>
                    <a:ext cx="1467874" cy="36587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8" name="صورة 57"/>
                <p:cNvPicPr>
                  <a:picLocks noChangeAspect="1"/>
                </p:cNvPicPr>
                <p:nvPr/>
              </p:nvPicPr>
              <p:blipFill rotWithShape="1">
                <a:blip r:embed="rId7"/>
                <a:srcRect t="14456" r="30455" b="6070"/>
                <a:stretch/>
              </p:blipFill>
              <p:spPr>
                <a:xfrm>
                  <a:off x="6722001" y="5324312"/>
                  <a:ext cx="1406902" cy="227765"/>
                </a:xfrm>
                <a:prstGeom prst="rect">
                  <a:avLst/>
                </a:prstGeom>
              </p:spPr>
            </p:pic>
            <p:grpSp>
              <p:nvGrpSpPr>
                <p:cNvPr id="59" name="مجموعة 58"/>
                <p:cNvGrpSpPr/>
                <p:nvPr/>
              </p:nvGrpSpPr>
              <p:grpSpPr>
                <a:xfrm>
                  <a:off x="6676571" y="5552077"/>
                  <a:ext cx="1986138" cy="1007544"/>
                  <a:chOff x="6413038" y="2472171"/>
                  <a:chExt cx="1467874" cy="785777"/>
                </a:xfrm>
              </p:grpSpPr>
              <p:pic>
                <p:nvPicPr>
                  <p:cNvPr id="60" name="صورة 59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2018" t="60533" b="28797"/>
                  <a:stretch/>
                </p:blipFill>
                <p:spPr>
                  <a:xfrm>
                    <a:off x="6413038" y="2472171"/>
                    <a:ext cx="1467874" cy="615811"/>
                  </a:xfrm>
                  <a:prstGeom prst="rect">
                    <a:avLst/>
                  </a:prstGeom>
                </p:spPr>
              </p:pic>
              <p:pic>
                <p:nvPicPr>
                  <p:cNvPr id="61" name="صورة 60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2018" t="93661"/>
                  <a:stretch/>
                </p:blipFill>
                <p:spPr>
                  <a:xfrm>
                    <a:off x="6413038" y="2892072"/>
                    <a:ext cx="1467874" cy="365876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56" name="مربع نص 55"/>
              <p:cNvSpPr txBox="1"/>
              <p:nvPr/>
            </p:nvSpPr>
            <p:spPr>
              <a:xfrm>
                <a:off x="13497128" y="5615237"/>
                <a:ext cx="650953" cy="2769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200" dirty="0" smtClean="0"/>
                  <a:t>بالمتر</a:t>
                </a:r>
              </a:p>
            </p:txBody>
          </p:sp>
        </p:grpSp>
        <p:pic>
          <p:nvPicPr>
            <p:cNvPr id="32" name="صورة 3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72969" y="4312672"/>
              <a:ext cx="2873570" cy="2170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08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72458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التصنيف الزراعي للمنطقة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942932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4</a:t>
            </a:r>
            <a:endParaRPr lang="ar-SA" sz="1600" b="1" dirty="0">
              <a:solidFill>
                <a:schemeClr val="bg1"/>
              </a:solidFill>
            </a:endParaRPr>
          </a:p>
        </p:txBody>
      </p:sp>
      <p:grpSp>
        <p:nvGrpSpPr>
          <p:cNvPr id="65" name="مجموعة 64"/>
          <p:cNvGrpSpPr/>
          <p:nvPr/>
        </p:nvGrpSpPr>
        <p:grpSpPr>
          <a:xfrm>
            <a:off x="177800" y="647700"/>
            <a:ext cx="7378700" cy="4578350"/>
            <a:chOff x="177800" y="647700"/>
            <a:chExt cx="7378700" cy="4578350"/>
          </a:xfrm>
        </p:grpSpPr>
        <p:sp>
          <p:nvSpPr>
            <p:cNvPr id="9" name="شكل حر 8"/>
            <p:cNvSpPr/>
            <p:nvPr/>
          </p:nvSpPr>
          <p:spPr>
            <a:xfrm>
              <a:off x="5889115" y="2212564"/>
              <a:ext cx="762790" cy="961778"/>
            </a:xfrm>
            <a:custGeom>
              <a:avLst/>
              <a:gdLst>
                <a:gd name="connsiteX0" fmla="*/ 203726 w 762790"/>
                <a:gd name="connsiteY0" fmla="*/ 0 h 961778"/>
                <a:gd name="connsiteX1" fmla="*/ 0 w 762790"/>
                <a:gd name="connsiteY1" fmla="*/ 336385 h 961778"/>
                <a:gd name="connsiteX2" fmla="*/ 284269 w 762790"/>
                <a:gd name="connsiteY2" fmla="*/ 464306 h 961778"/>
                <a:gd name="connsiteX3" fmla="*/ 232153 w 762790"/>
                <a:gd name="connsiteY3" fmla="*/ 691722 h 961778"/>
                <a:gd name="connsiteX4" fmla="*/ 184775 w 762790"/>
                <a:gd name="connsiteY4" fmla="*/ 829119 h 961778"/>
                <a:gd name="connsiteX5" fmla="*/ 762790 w 762790"/>
                <a:gd name="connsiteY5" fmla="*/ 961778 h 96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790" h="961778">
                  <a:moveTo>
                    <a:pt x="203726" y="0"/>
                  </a:moveTo>
                  <a:lnTo>
                    <a:pt x="0" y="336385"/>
                  </a:lnTo>
                  <a:lnTo>
                    <a:pt x="284269" y="464306"/>
                  </a:lnTo>
                  <a:lnTo>
                    <a:pt x="232153" y="691722"/>
                  </a:lnTo>
                  <a:lnTo>
                    <a:pt x="184775" y="829119"/>
                  </a:lnTo>
                  <a:lnTo>
                    <a:pt x="762790" y="961778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شكل حر 9"/>
            <p:cNvSpPr/>
            <p:nvPr/>
          </p:nvSpPr>
          <p:spPr>
            <a:xfrm>
              <a:off x="5955445" y="2439979"/>
              <a:ext cx="578014" cy="203727"/>
            </a:xfrm>
            <a:custGeom>
              <a:avLst/>
              <a:gdLst>
                <a:gd name="connsiteX0" fmla="*/ 0 w 578014"/>
                <a:gd name="connsiteY0" fmla="*/ 0 h 203727"/>
                <a:gd name="connsiteX1" fmla="*/ 578014 w 578014"/>
                <a:gd name="connsiteY1" fmla="*/ 203727 h 20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8014" h="203727">
                  <a:moveTo>
                    <a:pt x="0" y="0"/>
                  </a:moveTo>
                  <a:lnTo>
                    <a:pt x="578014" y="203727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4756775" y="1928294"/>
              <a:ext cx="4738" cy="1430823"/>
            </a:xfrm>
            <a:custGeom>
              <a:avLst/>
              <a:gdLst>
                <a:gd name="connsiteX0" fmla="*/ 4738 w 4738"/>
                <a:gd name="connsiteY0" fmla="*/ 0 h 1430823"/>
                <a:gd name="connsiteX1" fmla="*/ 0 w 4738"/>
                <a:gd name="connsiteY1" fmla="*/ 1430823 h 143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38" h="1430823">
                  <a:moveTo>
                    <a:pt x="4738" y="0"/>
                  </a:moveTo>
                  <a:cubicBezTo>
                    <a:pt x="3159" y="476941"/>
                    <a:pt x="1579" y="953882"/>
                    <a:pt x="0" y="1430823"/>
                  </a:cubicBez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شكل حر 15"/>
            <p:cNvSpPr/>
            <p:nvPr/>
          </p:nvSpPr>
          <p:spPr>
            <a:xfrm>
              <a:off x="4012937" y="2643706"/>
              <a:ext cx="1283950" cy="208464"/>
            </a:xfrm>
            <a:custGeom>
              <a:avLst/>
              <a:gdLst>
                <a:gd name="connsiteX0" fmla="*/ 0 w 1283950"/>
                <a:gd name="connsiteY0" fmla="*/ 0 h 208464"/>
                <a:gd name="connsiteX1" fmla="*/ 355337 w 1283950"/>
                <a:gd name="connsiteY1" fmla="*/ 80543 h 208464"/>
                <a:gd name="connsiteX2" fmla="*/ 743838 w 1283950"/>
                <a:gd name="connsiteY2" fmla="*/ 189513 h 208464"/>
                <a:gd name="connsiteX3" fmla="*/ 876497 w 1283950"/>
                <a:gd name="connsiteY3" fmla="*/ 208464 h 208464"/>
                <a:gd name="connsiteX4" fmla="*/ 1283950 w 1283950"/>
                <a:gd name="connsiteY4" fmla="*/ 175299 h 20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950" h="208464">
                  <a:moveTo>
                    <a:pt x="0" y="0"/>
                  </a:moveTo>
                  <a:lnTo>
                    <a:pt x="355337" y="80543"/>
                  </a:lnTo>
                  <a:lnTo>
                    <a:pt x="743838" y="189513"/>
                  </a:lnTo>
                  <a:lnTo>
                    <a:pt x="876497" y="208464"/>
                  </a:lnTo>
                  <a:lnTo>
                    <a:pt x="1283950" y="175299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شكل حر 29"/>
            <p:cNvSpPr/>
            <p:nvPr/>
          </p:nvSpPr>
          <p:spPr>
            <a:xfrm>
              <a:off x="4098218" y="2406815"/>
              <a:ext cx="658557" cy="137396"/>
            </a:xfrm>
            <a:custGeom>
              <a:avLst/>
              <a:gdLst>
                <a:gd name="connsiteX0" fmla="*/ 658557 w 658557"/>
                <a:gd name="connsiteY0" fmla="*/ 137396 h 137396"/>
                <a:gd name="connsiteX1" fmla="*/ 0 w 658557"/>
                <a:gd name="connsiteY1" fmla="*/ 0 h 13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8557" h="137396">
                  <a:moveTo>
                    <a:pt x="658557" y="137396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شكل حر 30"/>
            <p:cNvSpPr/>
            <p:nvPr/>
          </p:nvSpPr>
          <p:spPr>
            <a:xfrm>
              <a:off x="4164547" y="2155710"/>
              <a:ext cx="592228" cy="108970"/>
            </a:xfrm>
            <a:custGeom>
              <a:avLst/>
              <a:gdLst>
                <a:gd name="connsiteX0" fmla="*/ 592228 w 592228"/>
                <a:gd name="connsiteY0" fmla="*/ 108970 h 108970"/>
                <a:gd name="connsiteX1" fmla="*/ 0 w 592228"/>
                <a:gd name="connsiteY1" fmla="*/ 0 h 10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2228" h="108970">
                  <a:moveTo>
                    <a:pt x="592228" y="10897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شكل حر 31"/>
            <p:cNvSpPr/>
            <p:nvPr/>
          </p:nvSpPr>
          <p:spPr>
            <a:xfrm>
              <a:off x="3932394" y="2927975"/>
              <a:ext cx="819643" cy="217940"/>
            </a:xfrm>
            <a:custGeom>
              <a:avLst/>
              <a:gdLst>
                <a:gd name="connsiteX0" fmla="*/ 819643 w 819643"/>
                <a:gd name="connsiteY0" fmla="*/ 217940 h 217940"/>
                <a:gd name="connsiteX1" fmla="*/ 0 w 819643"/>
                <a:gd name="connsiteY1" fmla="*/ 0 h 21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643" h="217940">
                  <a:moveTo>
                    <a:pt x="819643" y="21794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شكل حر 32"/>
            <p:cNvSpPr/>
            <p:nvPr/>
          </p:nvSpPr>
          <p:spPr>
            <a:xfrm>
              <a:off x="6912485" y="2468406"/>
              <a:ext cx="56854" cy="473783"/>
            </a:xfrm>
            <a:custGeom>
              <a:avLst/>
              <a:gdLst>
                <a:gd name="connsiteX0" fmla="*/ 56854 w 56854"/>
                <a:gd name="connsiteY0" fmla="*/ 0 h 473783"/>
                <a:gd name="connsiteX1" fmla="*/ 0 w 56854"/>
                <a:gd name="connsiteY1" fmla="*/ 473783 h 47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854" h="473783">
                  <a:moveTo>
                    <a:pt x="56854" y="0"/>
                  </a:moveTo>
                  <a:lnTo>
                    <a:pt x="0" y="47378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شكل حر 33"/>
            <p:cNvSpPr/>
            <p:nvPr/>
          </p:nvSpPr>
          <p:spPr>
            <a:xfrm>
              <a:off x="7258346" y="2544211"/>
              <a:ext cx="18951" cy="284270"/>
            </a:xfrm>
            <a:custGeom>
              <a:avLst/>
              <a:gdLst>
                <a:gd name="connsiteX0" fmla="*/ 18951 w 18951"/>
                <a:gd name="connsiteY0" fmla="*/ 0 h 284270"/>
                <a:gd name="connsiteX1" fmla="*/ 0 w 18951"/>
                <a:gd name="connsiteY1" fmla="*/ 284270 h 2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51" h="284270">
                  <a:moveTo>
                    <a:pt x="18951" y="0"/>
                  </a:moveTo>
                  <a:lnTo>
                    <a:pt x="0" y="28427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شكل حر 34"/>
            <p:cNvSpPr/>
            <p:nvPr/>
          </p:nvSpPr>
          <p:spPr>
            <a:xfrm>
              <a:off x="4353339" y="3508513"/>
              <a:ext cx="19878" cy="536713"/>
            </a:xfrm>
            <a:custGeom>
              <a:avLst/>
              <a:gdLst>
                <a:gd name="connsiteX0" fmla="*/ 0 w 19878"/>
                <a:gd name="connsiteY0" fmla="*/ 0 h 536713"/>
                <a:gd name="connsiteX1" fmla="*/ 19878 w 19878"/>
                <a:gd name="connsiteY1" fmla="*/ 397565 h 536713"/>
                <a:gd name="connsiteX2" fmla="*/ 19878 w 19878"/>
                <a:gd name="connsiteY2" fmla="*/ 536713 h 53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78" h="536713">
                  <a:moveTo>
                    <a:pt x="0" y="0"/>
                  </a:moveTo>
                  <a:lnTo>
                    <a:pt x="19878" y="397565"/>
                  </a:lnTo>
                  <a:lnTo>
                    <a:pt x="19878" y="53671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شكل حر 35"/>
            <p:cNvSpPr/>
            <p:nvPr/>
          </p:nvSpPr>
          <p:spPr>
            <a:xfrm>
              <a:off x="3816350" y="3549650"/>
              <a:ext cx="50800" cy="603250"/>
            </a:xfrm>
            <a:custGeom>
              <a:avLst/>
              <a:gdLst>
                <a:gd name="connsiteX0" fmla="*/ 0 w 50800"/>
                <a:gd name="connsiteY0" fmla="*/ 0 h 603250"/>
                <a:gd name="connsiteX1" fmla="*/ 50800 w 50800"/>
                <a:gd name="connsiteY1" fmla="*/ 6032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800" h="603250">
                  <a:moveTo>
                    <a:pt x="0" y="0"/>
                  </a:moveTo>
                  <a:lnTo>
                    <a:pt x="50800" y="603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حر 36"/>
            <p:cNvSpPr/>
            <p:nvPr/>
          </p:nvSpPr>
          <p:spPr>
            <a:xfrm>
              <a:off x="3498850" y="3632200"/>
              <a:ext cx="355600" cy="577850"/>
            </a:xfrm>
            <a:custGeom>
              <a:avLst/>
              <a:gdLst>
                <a:gd name="connsiteX0" fmla="*/ 0 w 355600"/>
                <a:gd name="connsiteY0" fmla="*/ 0 h 577850"/>
                <a:gd name="connsiteX1" fmla="*/ 50800 w 355600"/>
                <a:gd name="connsiteY1" fmla="*/ 577850 h 577850"/>
                <a:gd name="connsiteX2" fmla="*/ 355600 w 355600"/>
                <a:gd name="connsiteY2" fmla="*/ 5270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577850">
                  <a:moveTo>
                    <a:pt x="0" y="0"/>
                  </a:moveTo>
                  <a:lnTo>
                    <a:pt x="50800" y="577850"/>
                  </a:lnTo>
                  <a:lnTo>
                    <a:pt x="355600" y="527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شكل حر 37"/>
            <p:cNvSpPr/>
            <p:nvPr/>
          </p:nvSpPr>
          <p:spPr>
            <a:xfrm>
              <a:off x="2838450" y="4203700"/>
              <a:ext cx="698500" cy="146050"/>
            </a:xfrm>
            <a:custGeom>
              <a:avLst/>
              <a:gdLst>
                <a:gd name="connsiteX0" fmla="*/ 698500 w 698500"/>
                <a:gd name="connsiteY0" fmla="*/ 0 h 146050"/>
                <a:gd name="connsiteX1" fmla="*/ 285750 w 698500"/>
                <a:gd name="connsiteY1" fmla="*/ 95250 h 146050"/>
                <a:gd name="connsiteX2" fmla="*/ 0 w 698500"/>
                <a:gd name="connsiteY2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8500" h="146050">
                  <a:moveTo>
                    <a:pt x="698500" y="0"/>
                  </a:moveTo>
                  <a:lnTo>
                    <a:pt x="285750" y="95250"/>
                  </a:lnTo>
                  <a:lnTo>
                    <a:pt x="0" y="146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9" name="شكل حر 38"/>
            <p:cNvSpPr/>
            <p:nvPr/>
          </p:nvSpPr>
          <p:spPr>
            <a:xfrm>
              <a:off x="2520950" y="3822700"/>
              <a:ext cx="63500" cy="762000"/>
            </a:xfrm>
            <a:custGeom>
              <a:avLst/>
              <a:gdLst>
                <a:gd name="connsiteX0" fmla="*/ 63500 w 63500"/>
                <a:gd name="connsiteY0" fmla="*/ 762000 h 762000"/>
                <a:gd name="connsiteX1" fmla="*/ 0 w 63500"/>
                <a:gd name="connsiteY1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0" h="762000">
                  <a:moveTo>
                    <a:pt x="63500" y="7620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شكل حر 40"/>
            <p:cNvSpPr/>
            <p:nvPr/>
          </p:nvSpPr>
          <p:spPr>
            <a:xfrm>
              <a:off x="1631950" y="3873500"/>
              <a:ext cx="533400" cy="622300"/>
            </a:xfrm>
            <a:custGeom>
              <a:avLst/>
              <a:gdLst>
                <a:gd name="connsiteX0" fmla="*/ 533400 w 533400"/>
                <a:gd name="connsiteY0" fmla="*/ 622300 h 622300"/>
                <a:gd name="connsiteX1" fmla="*/ 400050 w 533400"/>
                <a:gd name="connsiteY1" fmla="*/ 0 h 622300"/>
                <a:gd name="connsiteX2" fmla="*/ 0 w 533400"/>
                <a:gd name="connsiteY2" fmla="*/ 38100 h 6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2300">
                  <a:moveTo>
                    <a:pt x="533400" y="622300"/>
                  </a:moveTo>
                  <a:lnTo>
                    <a:pt x="400050" y="0"/>
                  </a:ln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4" name="شكل حر 43"/>
            <p:cNvSpPr/>
            <p:nvPr/>
          </p:nvSpPr>
          <p:spPr>
            <a:xfrm>
              <a:off x="2025650" y="3803650"/>
              <a:ext cx="349250" cy="69850"/>
            </a:xfrm>
            <a:custGeom>
              <a:avLst/>
              <a:gdLst>
                <a:gd name="connsiteX0" fmla="*/ 0 w 349250"/>
                <a:gd name="connsiteY0" fmla="*/ 69850 h 69850"/>
                <a:gd name="connsiteX1" fmla="*/ 349250 w 349250"/>
                <a:gd name="connsiteY1" fmla="*/ 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0" h="69850">
                  <a:moveTo>
                    <a:pt x="0" y="69850"/>
                  </a:moveTo>
                  <a:lnTo>
                    <a:pt x="34925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5" name="شكل حر 44"/>
            <p:cNvSpPr/>
            <p:nvPr/>
          </p:nvSpPr>
          <p:spPr>
            <a:xfrm>
              <a:off x="222250" y="2546350"/>
              <a:ext cx="463550" cy="1054100"/>
            </a:xfrm>
            <a:custGeom>
              <a:avLst/>
              <a:gdLst>
                <a:gd name="connsiteX0" fmla="*/ 63500 w 463550"/>
                <a:gd name="connsiteY0" fmla="*/ 0 h 1054100"/>
                <a:gd name="connsiteX1" fmla="*/ 0 w 463550"/>
                <a:gd name="connsiteY1" fmla="*/ 939800 h 1054100"/>
                <a:gd name="connsiteX2" fmla="*/ 107950 w 463550"/>
                <a:gd name="connsiteY2" fmla="*/ 1009650 h 1054100"/>
                <a:gd name="connsiteX3" fmla="*/ 438150 w 463550"/>
                <a:gd name="connsiteY3" fmla="*/ 1054100 h 1054100"/>
                <a:gd name="connsiteX4" fmla="*/ 457200 w 463550"/>
                <a:gd name="connsiteY4" fmla="*/ 393700 h 1054100"/>
                <a:gd name="connsiteX5" fmla="*/ 463550 w 463550"/>
                <a:gd name="connsiteY5" fmla="*/ 22225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3550" h="1054100">
                  <a:moveTo>
                    <a:pt x="63500" y="0"/>
                  </a:moveTo>
                  <a:lnTo>
                    <a:pt x="0" y="939800"/>
                  </a:lnTo>
                  <a:lnTo>
                    <a:pt x="107950" y="1009650"/>
                  </a:lnTo>
                  <a:lnTo>
                    <a:pt x="438150" y="1054100"/>
                  </a:lnTo>
                  <a:lnTo>
                    <a:pt x="457200" y="393700"/>
                  </a:lnTo>
                  <a:lnTo>
                    <a:pt x="463550" y="222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6" name="شكل حر 45"/>
            <p:cNvSpPr/>
            <p:nvPr/>
          </p:nvSpPr>
          <p:spPr>
            <a:xfrm>
              <a:off x="812800" y="3117850"/>
              <a:ext cx="457200" cy="933450"/>
            </a:xfrm>
            <a:custGeom>
              <a:avLst/>
              <a:gdLst>
                <a:gd name="connsiteX0" fmla="*/ 457200 w 457200"/>
                <a:gd name="connsiteY0" fmla="*/ 0 h 933450"/>
                <a:gd name="connsiteX1" fmla="*/ 0 w 457200"/>
                <a:gd name="connsiteY1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7200" h="933450">
                  <a:moveTo>
                    <a:pt x="457200" y="0"/>
                  </a:moveTo>
                  <a:lnTo>
                    <a:pt x="0" y="9334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7" name="شكل حر 46"/>
            <p:cNvSpPr/>
            <p:nvPr/>
          </p:nvSpPr>
          <p:spPr>
            <a:xfrm>
              <a:off x="1060450" y="4273550"/>
              <a:ext cx="584200" cy="952500"/>
            </a:xfrm>
            <a:custGeom>
              <a:avLst/>
              <a:gdLst>
                <a:gd name="connsiteX0" fmla="*/ 584200 w 584200"/>
                <a:gd name="connsiteY0" fmla="*/ 0 h 952500"/>
                <a:gd name="connsiteX1" fmla="*/ 431800 w 584200"/>
                <a:gd name="connsiteY1" fmla="*/ 95250 h 952500"/>
                <a:gd name="connsiteX2" fmla="*/ 336550 w 584200"/>
                <a:gd name="connsiteY2" fmla="*/ 177800 h 952500"/>
                <a:gd name="connsiteX3" fmla="*/ 158750 w 584200"/>
                <a:gd name="connsiteY3" fmla="*/ 254000 h 952500"/>
                <a:gd name="connsiteX4" fmla="*/ 0 w 584200"/>
                <a:gd name="connsiteY4" fmla="*/ 342900 h 952500"/>
                <a:gd name="connsiteX5" fmla="*/ 279400 w 584200"/>
                <a:gd name="connsiteY5" fmla="*/ 666750 h 952500"/>
                <a:gd name="connsiteX6" fmla="*/ 6350 w 584200"/>
                <a:gd name="connsiteY6" fmla="*/ 901700 h 952500"/>
                <a:gd name="connsiteX7" fmla="*/ 19050 w 584200"/>
                <a:gd name="connsiteY7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4200" h="952500">
                  <a:moveTo>
                    <a:pt x="584200" y="0"/>
                  </a:moveTo>
                  <a:lnTo>
                    <a:pt x="431800" y="95250"/>
                  </a:lnTo>
                  <a:lnTo>
                    <a:pt x="336550" y="177800"/>
                  </a:lnTo>
                  <a:lnTo>
                    <a:pt x="158750" y="254000"/>
                  </a:lnTo>
                  <a:lnTo>
                    <a:pt x="0" y="342900"/>
                  </a:lnTo>
                  <a:lnTo>
                    <a:pt x="279400" y="666750"/>
                  </a:lnTo>
                  <a:lnTo>
                    <a:pt x="6350" y="901700"/>
                  </a:lnTo>
                  <a:lnTo>
                    <a:pt x="19050" y="9525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شكل حر 47"/>
            <p:cNvSpPr/>
            <p:nvPr/>
          </p:nvSpPr>
          <p:spPr>
            <a:xfrm>
              <a:off x="533400" y="4724400"/>
              <a:ext cx="615950" cy="501650"/>
            </a:xfrm>
            <a:custGeom>
              <a:avLst/>
              <a:gdLst>
                <a:gd name="connsiteX0" fmla="*/ 615950 w 615950"/>
                <a:gd name="connsiteY0" fmla="*/ 0 h 501650"/>
                <a:gd name="connsiteX1" fmla="*/ 368300 w 615950"/>
                <a:gd name="connsiteY1" fmla="*/ 196850 h 501650"/>
                <a:gd name="connsiteX2" fmla="*/ 114300 w 615950"/>
                <a:gd name="connsiteY2" fmla="*/ 279400 h 501650"/>
                <a:gd name="connsiteX3" fmla="*/ 44450 w 615950"/>
                <a:gd name="connsiteY3" fmla="*/ 292100 h 501650"/>
                <a:gd name="connsiteX4" fmla="*/ 0 w 615950"/>
                <a:gd name="connsiteY4" fmla="*/ 50165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5950" h="501650">
                  <a:moveTo>
                    <a:pt x="615950" y="0"/>
                  </a:moveTo>
                  <a:lnTo>
                    <a:pt x="368300" y="196850"/>
                  </a:lnTo>
                  <a:lnTo>
                    <a:pt x="114300" y="279400"/>
                  </a:lnTo>
                  <a:lnTo>
                    <a:pt x="44450" y="292100"/>
                  </a:lnTo>
                  <a:lnTo>
                    <a:pt x="0" y="5016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شكل حر 48"/>
            <p:cNvSpPr/>
            <p:nvPr/>
          </p:nvSpPr>
          <p:spPr>
            <a:xfrm>
              <a:off x="2425700" y="1816100"/>
              <a:ext cx="215900" cy="1790700"/>
            </a:xfrm>
            <a:custGeom>
              <a:avLst/>
              <a:gdLst>
                <a:gd name="connsiteX0" fmla="*/ 0 w 215900"/>
                <a:gd name="connsiteY0" fmla="*/ 1790700 h 1790700"/>
                <a:gd name="connsiteX1" fmla="*/ 127000 w 215900"/>
                <a:gd name="connsiteY1" fmla="*/ 1130300 h 1790700"/>
                <a:gd name="connsiteX2" fmla="*/ 177800 w 215900"/>
                <a:gd name="connsiteY2" fmla="*/ 546100 h 1790700"/>
                <a:gd name="connsiteX3" fmla="*/ 215900 w 215900"/>
                <a:gd name="connsiteY3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900" h="1790700">
                  <a:moveTo>
                    <a:pt x="0" y="1790700"/>
                  </a:moveTo>
                  <a:lnTo>
                    <a:pt x="127000" y="1130300"/>
                  </a:lnTo>
                  <a:lnTo>
                    <a:pt x="177800" y="546100"/>
                  </a:lnTo>
                  <a:lnTo>
                    <a:pt x="215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شكل حر 49"/>
            <p:cNvSpPr/>
            <p:nvPr/>
          </p:nvSpPr>
          <p:spPr>
            <a:xfrm>
              <a:off x="3149600" y="1752600"/>
              <a:ext cx="63500" cy="1219200"/>
            </a:xfrm>
            <a:custGeom>
              <a:avLst/>
              <a:gdLst>
                <a:gd name="connsiteX0" fmla="*/ 0 w 63500"/>
                <a:gd name="connsiteY0" fmla="*/ 1219200 h 1219200"/>
                <a:gd name="connsiteX1" fmla="*/ 63500 w 63500"/>
                <a:gd name="connsiteY1" fmla="*/ 749300 h 1219200"/>
                <a:gd name="connsiteX2" fmla="*/ 63500 w 635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" h="1219200">
                  <a:moveTo>
                    <a:pt x="0" y="1219200"/>
                  </a:moveTo>
                  <a:lnTo>
                    <a:pt x="63500" y="749300"/>
                  </a:lnTo>
                  <a:lnTo>
                    <a:pt x="635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شكل حر 50"/>
            <p:cNvSpPr/>
            <p:nvPr/>
          </p:nvSpPr>
          <p:spPr>
            <a:xfrm>
              <a:off x="3378200" y="2298700"/>
              <a:ext cx="609600" cy="50800"/>
            </a:xfrm>
            <a:custGeom>
              <a:avLst/>
              <a:gdLst>
                <a:gd name="connsiteX0" fmla="*/ 609600 w 609600"/>
                <a:gd name="connsiteY0" fmla="*/ 50800 h 50800"/>
                <a:gd name="connsiteX1" fmla="*/ 0 w 609600"/>
                <a:gd name="connsiteY1" fmla="*/ 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50800">
                  <a:moveTo>
                    <a:pt x="609600" y="50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شكل حر 51"/>
            <p:cNvSpPr/>
            <p:nvPr/>
          </p:nvSpPr>
          <p:spPr>
            <a:xfrm>
              <a:off x="3213100" y="2501900"/>
              <a:ext cx="698500" cy="114300"/>
            </a:xfrm>
            <a:custGeom>
              <a:avLst/>
              <a:gdLst>
                <a:gd name="connsiteX0" fmla="*/ 698500 w 698500"/>
                <a:gd name="connsiteY0" fmla="*/ 114300 h 114300"/>
                <a:gd name="connsiteX1" fmla="*/ 0 w 698500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8500" h="114300">
                  <a:moveTo>
                    <a:pt x="698500" y="1143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شكل حر 52"/>
            <p:cNvSpPr/>
            <p:nvPr/>
          </p:nvSpPr>
          <p:spPr>
            <a:xfrm>
              <a:off x="3441700" y="1790700"/>
              <a:ext cx="0" cy="685800"/>
            </a:xfrm>
            <a:custGeom>
              <a:avLst/>
              <a:gdLst>
                <a:gd name="connsiteX0" fmla="*/ 0 w 0"/>
                <a:gd name="connsiteY0" fmla="*/ 0 h 685800"/>
                <a:gd name="connsiteX1" fmla="*/ 0 w 0"/>
                <a:gd name="connsiteY1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85800">
                  <a:moveTo>
                    <a:pt x="0" y="0"/>
                  </a:moveTo>
                  <a:lnTo>
                    <a:pt x="0" y="6858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4" name="شكل حر 53"/>
            <p:cNvSpPr/>
            <p:nvPr/>
          </p:nvSpPr>
          <p:spPr>
            <a:xfrm>
              <a:off x="3200400" y="2730500"/>
              <a:ext cx="609600" cy="177800"/>
            </a:xfrm>
            <a:custGeom>
              <a:avLst/>
              <a:gdLst>
                <a:gd name="connsiteX0" fmla="*/ 609600 w 609600"/>
                <a:gd name="connsiteY0" fmla="*/ 177800 h 177800"/>
                <a:gd name="connsiteX1" fmla="*/ 0 w 609600"/>
                <a:gd name="connsiteY1" fmla="*/ 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177800">
                  <a:moveTo>
                    <a:pt x="609600" y="177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5" name="شكل حر 54"/>
            <p:cNvSpPr/>
            <p:nvPr/>
          </p:nvSpPr>
          <p:spPr>
            <a:xfrm>
              <a:off x="2501900" y="2971800"/>
              <a:ext cx="787400" cy="368300"/>
            </a:xfrm>
            <a:custGeom>
              <a:avLst/>
              <a:gdLst>
                <a:gd name="connsiteX0" fmla="*/ 0 w 787400"/>
                <a:gd name="connsiteY0" fmla="*/ 317500 h 368300"/>
                <a:gd name="connsiteX1" fmla="*/ 571500 w 787400"/>
                <a:gd name="connsiteY1" fmla="*/ 368300 h 368300"/>
                <a:gd name="connsiteX2" fmla="*/ 774700 w 787400"/>
                <a:gd name="connsiteY2" fmla="*/ 368300 h 368300"/>
                <a:gd name="connsiteX3" fmla="*/ 787400 w 787400"/>
                <a:gd name="connsiteY3" fmla="*/ 101600 h 368300"/>
                <a:gd name="connsiteX4" fmla="*/ 50800 w 787400"/>
                <a:gd name="connsiteY4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368300">
                  <a:moveTo>
                    <a:pt x="0" y="317500"/>
                  </a:moveTo>
                  <a:lnTo>
                    <a:pt x="571500" y="368300"/>
                  </a:lnTo>
                  <a:lnTo>
                    <a:pt x="774700" y="368300"/>
                  </a:lnTo>
                  <a:lnTo>
                    <a:pt x="787400" y="101600"/>
                  </a:lnTo>
                  <a:lnTo>
                    <a:pt x="508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شكل حر 55"/>
            <p:cNvSpPr/>
            <p:nvPr/>
          </p:nvSpPr>
          <p:spPr>
            <a:xfrm>
              <a:off x="2590800" y="2743200"/>
              <a:ext cx="596900" cy="12700"/>
            </a:xfrm>
            <a:custGeom>
              <a:avLst/>
              <a:gdLst>
                <a:gd name="connsiteX0" fmla="*/ 0 w 596900"/>
                <a:gd name="connsiteY0" fmla="*/ 12700 h 12700"/>
                <a:gd name="connsiteX1" fmla="*/ 596900 w 596900"/>
                <a:gd name="connsiteY1" fmla="*/ 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6900" h="12700">
                  <a:moveTo>
                    <a:pt x="0" y="12700"/>
                  </a:moveTo>
                  <a:lnTo>
                    <a:pt x="596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7" name="شكل حر 56"/>
            <p:cNvSpPr/>
            <p:nvPr/>
          </p:nvSpPr>
          <p:spPr>
            <a:xfrm>
              <a:off x="2628900" y="2489200"/>
              <a:ext cx="584200" cy="38100"/>
            </a:xfrm>
            <a:custGeom>
              <a:avLst/>
              <a:gdLst>
                <a:gd name="connsiteX0" fmla="*/ 584200 w 584200"/>
                <a:gd name="connsiteY0" fmla="*/ 0 h 38100"/>
                <a:gd name="connsiteX1" fmla="*/ 0 w 58420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584200" y="0"/>
                  </a:move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8" name="شكل حر 57"/>
            <p:cNvSpPr/>
            <p:nvPr/>
          </p:nvSpPr>
          <p:spPr>
            <a:xfrm>
              <a:off x="2641600" y="1968500"/>
              <a:ext cx="584200" cy="38100"/>
            </a:xfrm>
            <a:custGeom>
              <a:avLst/>
              <a:gdLst>
                <a:gd name="connsiteX0" fmla="*/ 0 w 584200"/>
                <a:gd name="connsiteY0" fmla="*/ 38100 h 38100"/>
                <a:gd name="connsiteX1" fmla="*/ 584200 w 58420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0" y="38100"/>
                  </a:moveTo>
                  <a:lnTo>
                    <a:pt x="5842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شكل حر 58"/>
            <p:cNvSpPr/>
            <p:nvPr/>
          </p:nvSpPr>
          <p:spPr>
            <a:xfrm>
              <a:off x="177800" y="1714500"/>
              <a:ext cx="7378700" cy="2413000"/>
            </a:xfrm>
            <a:custGeom>
              <a:avLst/>
              <a:gdLst>
                <a:gd name="connsiteX0" fmla="*/ 0 w 7378700"/>
                <a:gd name="connsiteY0" fmla="*/ 2374900 h 2413000"/>
                <a:gd name="connsiteX1" fmla="*/ 444500 w 7378700"/>
                <a:gd name="connsiteY1" fmla="*/ 2413000 h 2413000"/>
                <a:gd name="connsiteX2" fmla="*/ 850900 w 7378700"/>
                <a:gd name="connsiteY2" fmla="*/ 2374900 h 2413000"/>
                <a:gd name="connsiteX3" fmla="*/ 1130300 w 7378700"/>
                <a:gd name="connsiteY3" fmla="*/ 2209800 h 2413000"/>
                <a:gd name="connsiteX4" fmla="*/ 1371600 w 7378700"/>
                <a:gd name="connsiteY4" fmla="*/ 2146300 h 2413000"/>
                <a:gd name="connsiteX5" fmla="*/ 1485900 w 7378700"/>
                <a:gd name="connsiteY5" fmla="*/ 1600200 h 2413000"/>
                <a:gd name="connsiteX6" fmla="*/ 25400 w 7378700"/>
                <a:gd name="connsiteY6" fmla="*/ 698500 h 2413000"/>
                <a:gd name="connsiteX7" fmla="*/ 393700 w 7378700"/>
                <a:gd name="connsiteY7" fmla="*/ 482600 h 2413000"/>
                <a:gd name="connsiteX8" fmla="*/ 977900 w 7378700"/>
                <a:gd name="connsiteY8" fmla="*/ 266700 h 2413000"/>
                <a:gd name="connsiteX9" fmla="*/ 1562100 w 7378700"/>
                <a:gd name="connsiteY9" fmla="*/ 127000 h 2413000"/>
                <a:gd name="connsiteX10" fmla="*/ 2108200 w 7378700"/>
                <a:gd name="connsiteY10" fmla="*/ 12700 h 2413000"/>
                <a:gd name="connsiteX11" fmla="*/ 2679700 w 7378700"/>
                <a:gd name="connsiteY11" fmla="*/ 0 h 2413000"/>
                <a:gd name="connsiteX12" fmla="*/ 3632200 w 7378700"/>
                <a:gd name="connsiteY12" fmla="*/ 50800 h 2413000"/>
                <a:gd name="connsiteX13" fmla="*/ 4203700 w 7378700"/>
                <a:gd name="connsiteY13" fmla="*/ 165100 h 2413000"/>
                <a:gd name="connsiteX14" fmla="*/ 5067300 w 7378700"/>
                <a:gd name="connsiteY14" fmla="*/ 190500 h 2413000"/>
                <a:gd name="connsiteX15" fmla="*/ 5981700 w 7378700"/>
                <a:gd name="connsiteY15" fmla="*/ 419100 h 2413000"/>
                <a:gd name="connsiteX16" fmla="*/ 7378700 w 7378700"/>
                <a:gd name="connsiteY16" fmla="*/ 825500 h 24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8700" h="2413000">
                  <a:moveTo>
                    <a:pt x="0" y="2374900"/>
                  </a:moveTo>
                  <a:lnTo>
                    <a:pt x="444500" y="2413000"/>
                  </a:lnTo>
                  <a:lnTo>
                    <a:pt x="850900" y="2374900"/>
                  </a:lnTo>
                  <a:lnTo>
                    <a:pt x="1130300" y="2209800"/>
                  </a:lnTo>
                  <a:lnTo>
                    <a:pt x="1371600" y="2146300"/>
                  </a:lnTo>
                  <a:lnTo>
                    <a:pt x="1485900" y="1600200"/>
                  </a:lnTo>
                  <a:lnTo>
                    <a:pt x="25400" y="698500"/>
                  </a:lnTo>
                  <a:lnTo>
                    <a:pt x="393700" y="482600"/>
                  </a:lnTo>
                  <a:lnTo>
                    <a:pt x="977900" y="266700"/>
                  </a:lnTo>
                  <a:lnTo>
                    <a:pt x="1562100" y="127000"/>
                  </a:lnTo>
                  <a:lnTo>
                    <a:pt x="2108200" y="12700"/>
                  </a:lnTo>
                  <a:lnTo>
                    <a:pt x="2679700" y="0"/>
                  </a:lnTo>
                  <a:lnTo>
                    <a:pt x="3632200" y="50800"/>
                  </a:lnTo>
                  <a:lnTo>
                    <a:pt x="4203700" y="165100"/>
                  </a:lnTo>
                  <a:lnTo>
                    <a:pt x="5067300" y="190500"/>
                  </a:lnTo>
                  <a:lnTo>
                    <a:pt x="5981700" y="419100"/>
                  </a:lnTo>
                  <a:lnTo>
                    <a:pt x="7378700" y="825500"/>
                  </a:lnTo>
                </a:path>
              </a:pathLst>
            </a:custGeom>
            <a:noFill/>
            <a:ln w="63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شكل حر 59"/>
            <p:cNvSpPr/>
            <p:nvPr/>
          </p:nvSpPr>
          <p:spPr>
            <a:xfrm>
              <a:off x="5257800" y="1917700"/>
              <a:ext cx="139700" cy="1498600"/>
            </a:xfrm>
            <a:custGeom>
              <a:avLst/>
              <a:gdLst>
                <a:gd name="connsiteX0" fmla="*/ 139700 w 139700"/>
                <a:gd name="connsiteY0" fmla="*/ 0 h 1498600"/>
                <a:gd name="connsiteX1" fmla="*/ 76200 w 139700"/>
                <a:gd name="connsiteY1" fmla="*/ 736600 h 1498600"/>
                <a:gd name="connsiteX2" fmla="*/ 76200 w 139700"/>
                <a:gd name="connsiteY2" fmla="*/ 1219200 h 1498600"/>
                <a:gd name="connsiteX3" fmla="*/ 0 w 139700"/>
                <a:gd name="connsiteY3" fmla="*/ 1485900 h 1498600"/>
                <a:gd name="connsiteX4" fmla="*/ 0 w 139700"/>
                <a:gd name="connsiteY4" fmla="*/ 149860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498600">
                  <a:moveTo>
                    <a:pt x="139700" y="0"/>
                  </a:moveTo>
                  <a:lnTo>
                    <a:pt x="76200" y="736600"/>
                  </a:lnTo>
                  <a:lnTo>
                    <a:pt x="76200" y="1219200"/>
                  </a:lnTo>
                  <a:lnTo>
                    <a:pt x="0" y="1485900"/>
                  </a:lnTo>
                  <a:lnTo>
                    <a:pt x="0" y="149860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1" name="شكل حر 60"/>
            <p:cNvSpPr/>
            <p:nvPr/>
          </p:nvSpPr>
          <p:spPr>
            <a:xfrm>
              <a:off x="1676400" y="3314700"/>
              <a:ext cx="4229100" cy="406400"/>
            </a:xfrm>
            <a:custGeom>
              <a:avLst/>
              <a:gdLst>
                <a:gd name="connsiteX0" fmla="*/ 0 w 4229100"/>
                <a:gd name="connsiteY0" fmla="*/ 0 h 406400"/>
                <a:gd name="connsiteX1" fmla="*/ 622300 w 4229100"/>
                <a:gd name="connsiteY1" fmla="*/ 342900 h 406400"/>
                <a:gd name="connsiteX2" fmla="*/ 990600 w 4229100"/>
                <a:gd name="connsiteY2" fmla="*/ 406400 h 406400"/>
                <a:gd name="connsiteX3" fmla="*/ 1993900 w 4229100"/>
                <a:gd name="connsiteY3" fmla="*/ 203200 h 406400"/>
                <a:gd name="connsiteX4" fmla="*/ 2260600 w 4229100"/>
                <a:gd name="connsiteY4" fmla="*/ 114300 h 406400"/>
                <a:gd name="connsiteX5" fmla="*/ 3429000 w 4229100"/>
                <a:gd name="connsiteY5" fmla="*/ 127000 h 406400"/>
                <a:gd name="connsiteX6" fmla="*/ 3759200 w 4229100"/>
                <a:gd name="connsiteY6" fmla="*/ 190500 h 406400"/>
                <a:gd name="connsiteX7" fmla="*/ 4229100 w 4229100"/>
                <a:gd name="connsiteY7" fmla="*/ 3937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9100" h="406400">
                  <a:moveTo>
                    <a:pt x="0" y="0"/>
                  </a:moveTo>
                  <a:lnTo>
                    <a:pt x="622300" y="342900"/>
                  </a:lnTo>
                  <a:lnTo>
                    <a:pt x="990600" y="406400"/>
                  </a:lnTo>
                  <a:lnTo>
                    <a:pt x="1993900" y="203200"/>
                  </a:lnTo>
                  <a:lnTo>
                    <a:pt x="2260600" y="114300"/>
                  </a:lnTo>
                  <a:lnTo>
                    <a:pt x="3429000" y="127000"/>
                  </a:lnTo>
                  <a:lnTo>
                    <a:pt x="3759200" y="190500"/>
                  </a:lnTo>
                  <a:lnTo>
                    <a:pt x="4229100" y="393700"/>
                  </a:lnTo>
                </a:path>
              </a:pathLst>
            </a:cu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2" name="شكل حر 61"/>
            <p:cNvSpPr/>
            <p:nvPr/>
          </p:nvSpPr>
          <p:spPr>
            <a:xfrm>
              <a:off x="3822700" y="647700"/>
              <a:ext cx="152400" cy="1104900"/>
            </a:xfrm>
            <a:custGeom>
              <a:avLst/>
              <a:gdLst>
                <a:gd name="connsiteX0" fmla="*/ 0 w 152400"/>
                <a:gd name="connsiteY0" fmla="*/ 1104900 h 1104900"/>
                <a:gd name="connsiteX1" fmla="*/ 152400 w 152400"/>
                <a:gd name="connsiteY1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400" h="1104900">
                  <a:moveTo>
                    <a:pt x="0" y="1104900"/>
                  </a:moveTo>
                  <a:lnTo>
                    <a:pt x="152400" y="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4" name="شكل حر 63"/>
            <p:cNvSpPr/>
            <p:nvPr/>
          </p:nvSpPr>
          <p:spPr>
            <a:xfrm>
              <a:off x="1549400" y="3911600"/>
              <a:ext cx="381000" cy="1054100"/>
            </a:xfrm>
            <a:custGeom>
              <a:avLst/>
              <a:gdLst>
                <a:gd name="connsiteX0" fmla="*/ 0 w 381000"/>
                <a:gd name="connsiteY0" fmla="*/ 0 h 1054100"/>
                <a:gd name="connsiteX1" fmla="*/ 381000 w 381000"/>
                <a:gd name="connsiteY1" fmla="*/ 105410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1054100">
                  <a:moveTo>
                    <a:pt x="0" y="0"/>
                  </a:moveTo>
                  <a:lnTo>
                    <a:pt x="381000" y="1054100"/>
                  </a:lnTo>
                </a:path>
              </a:pathLst>
            </a:cu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6" name="شكل حر 65"/>
          <p:cNvSpPr/>
          <p:nvPr/>
        </p:nvSpPr>
        <p:spPr>
          <a:xfrm>
            <a:off x="165100" y="1549400"/>
            <a:ext cx="8445500" cy="4127500"/>
          </a:xfrm>
          <a:custGeom>
            <a:avLst/>
            <a:gdLst>
              <a:gd name="connsiteX0" fmla="*/ 0 w 8445500"/>
              <a:gd name="connsiteY0" fmla="*/ 4127500 h 4127500"/>
              <a:gd name="connsiteX1" fmla="*/ 1117600 w 8445500"/>
              <a:gd name="connsiteY1" fmla="*/ 3695700 h 4127500"/>
              <a:gd name="connsiteX2" fmla="*/ 2044700 w 8445500"/>
              <a:gd name="connsiteY2" fmla="*/ 3340100 h 4127500"/>
              <a:gd name="connsiteX3" fmla="*/ 3098800 w 8445500"/>
              <a:gd name="connsiteY3" fmla="*/ 2921000 h 4127500"/>
              <a:gd name="connsiteX4" fmla="*/ 4572000 w 8445500"/>
              <a:gd name="connsiteY4" fmla="*/ 2489200 h 4127500"/>
              <a:gd name="connsiteX5" fmla="*/ 5651500 w 8445500"/>
              <a:gd name="connsiteY5" fmla="*/ 2171700 h 4127500"/>
              <a:gd name="connsiteX6" fmla="*/ 6743700 w 8445500"/>
              <a:gd name="connsiteY6" fmla="*/ 1638300 h 4127500"/>
              <a:gd name="connsiteX7" fmla="*/ 7620000 w 8445500"/>
              <a:gd name="connsiteY7" fmla="*/ 939800 h 4127500"/>
              <a:gd name="connsiteX8" fmla="*/ 8445500 w 8445500"/>
              <a:gd name="connsiteY8" fmla="*/ 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45500" h="4127500">
                <a:moveTo>
                  <a:pt x="0" y="4127500"/>
                </a:moveTo>
                <a:lnTo>
                  <a:pt x="1117600" y="3695700"/>
                </a:lnTo>
                <a:lnTo>
                  <a:pt x="2044700" y="3340100"/>
                </a:lnTo>
                <a:lnTo>
                  <a:pt x="3098800" y="2921000"/>
                </a:lnTo>
                <a:lnTo>
                  <a:pt x="4572000" y="2489200"/>
                </a:lnTo>
                <a:lnTo>
                  <a:pt x="5651500" y="2171700"/>
                </a:lnTo>
                <a:lnTo>
                  <a:pt x="6743700" y="1638300"/>
                </a:lnTo>
                <a:lnTo>
                  <a:pt x="7620000" y="939800"/>
                </a:lnTo>
                <a:lnTo>
                  <a:pt x="8445500" y="0"/>
                </a:lnTo>
              </a:path>
            </a:pathLst>
          </a:cu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حر 6"/>
          <p:cNvSpPr/>
          <p:nvPr/>
        </p:nvSpPr>
        <p:spPr>
          <a:xfrm>
            <a:off x="6616700" y="596900"/>
            <a:ext cx="304800" cy="1638300"/>
          </a:xfrm>
          <a:custGeom>
            <a:avLst/>
            <a:gdLst>
              <a:gd name="connsiteX0" fmla="*/ 0 w 304800"/>
              <a:gd name="connsiteY0" fmla="*/ 1638300 h 1638300"/>
              <a:gd name="connsiteX1" fmla="*/ 304800 w 304800"/>
              <a:gd name="connsiteY1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1638300">
                <a:moveTo>
                  <a:pt x="0" y="1638300"/>
                </a:moveTo>
                <a:lnTo>
                  <a:pt x="30480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حر 7"/>
          <p:cNvSpPr/>
          <p:nvPr/>
        </p:nvSpPr>
        <p:spPr>
          <a:xfrm>
            <a:off x="4965700" y="596900"/>
            <a:ext cx="3619500" cy="965200"/>
          </a:xfrm>
          <a:custGeom>
            <a:avLst/>
            <a:gdLst>
              <a:gd name="connsiteX0" fmla="*/ 3619500 w 3619500"/>
              <a:gd name="connsiteY0" fmla="*/ 965200 h 965200"/>
              <a:gd name="connsiteX1" fmla="*/ 1879600 w 3619500"/>
              <a:gd name="connsiteY1" fmla="*/ 558800 h 965200"/>
              <a:gd name="connsiteX2" fmla="*/ 1066800 w 3619500"/>
              <a:gd name="connsiteY2" fmla="*/ 381000 h 965200"/>
              <a:gd name="connsiteX3" fmla="*/ 406400 w 3619500"/>
              <a:gd name="connsiteY3" fmla="*/ 215900 h 965200"/>
              <a:gd name="connsiteX4" fmla="*/ 0 w 3619500"/>
              <a:gd name="connsiteY4" fmla="*/ 38100 h 965200"/>
              <a:gd name="connsiteX5" fmla="*/ 0 w 3619500"/>
              <a:gd name="connsiteY5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19500" h="965200">
                <a:moveTo>
                  <a:pt x="3619500" y="965200"/>
                </a:moveTo>
                <a:lnTo>
                  <a:pt x="1879600" y="558800"/>
                </a:lnTo>
                <a:lnTo>
                  <a:pt x="1066800" y="381000"/>
                </a:lnTo>
                <a:lnTo>
                  <a:pt x="406400" y="215900"/>
                </a:lnTo>
                <a:lnTo>
                  <a:pt x="0" y="38100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حر 14"/>
          <p:cNvSpPr/>
          <p:nvPr/>
        </p:nvSpPr>
        <p:spPr>
          <a:xfrm>
            <a:off x="7696200" y="571500"/>
            <a:ext cx="190500" cy="774700"/>
          </a:xfrm>
          <a:custGeom>
            <a:avLst/>
            <a:gdLst>
              <a:gd name="connsiteX0" fmla="*/ 0 w 190500"/>
              <a:gd name="connsiteY0" fmla="*/ 774700 h 774700"/>
              <a:gd name="connsiteX1" fmla="*/ 190500 w 190500"/>
              <a:gd name="connsiteY1" fmla="*/ 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774700">
                <a:moveTo>
                  <a:pt x="0" y="774700"/>
                </a:moveTo>
                <a:lnTo>
                  <a:pt x="19050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مربع نص 71"/>
          <p:cNvSpPr txBox="1"/>
          <p:nvPr/>
        </p:nvSpPr>
        <p:spPr>
          <a:xfrm>
            <a:off x="6517969" y="5576251"/>
            <a:ext cx="17465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شوارع غير قائمة </a:t>
            </a:r>
          </a:p>
          <a:p>
            <a:endParaRPr lang="ar-SA" dirty="0" smtClean="0"/>
          </a:p>
        </p:txBody>
      </p:sp>
      <p:sp>
        <p:nvSpPr>
          <p:cNvPr id="73" name="مربع نص 72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9114971" y="780912"/>
            <a:ext cx="24521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خارطة توضح التصنيف الزراعي للموقع وهي ملائمة للمصانع الزراعية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5" y="570061"/>
            <a:ext cx="8533842" cy="602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7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53143" y="133290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نوع التربة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grpSp>
        <p:nvGrpSpPr>
          <p:cNvPr id="65" name="مجموعة 64"/>
          <p:cNvGrpSpPr/>
          <p:nvPr/>
        </p:nvGrpSpPr>
        <p:grpSpPr>
          <a:xfrm>
            <a:off x="177800" y="647700"/>
            <a:ext cx="7378700" cy="4578350"/>
            <a:chOff x="177800" y="647700"/>
            <a:chExt cx="7378700" cy="4578350"/>
          </a:xfrm>
        </p:grpSpPr>
        <p:sp>
          <p:nvSpPr>
            <p:cNvPr id="9" name="شكل حر 8"/>
            <p:cNvSpPr/>
            <p:nvPr/>
          </p:nvSpPr>
          <p:spPr>
            <a:xfrm>
              <a:off x="5889115" y="2212564"/>
              <a:ext cx="762790" cy="961778"/>
            </a:xfrm>
            <a:custGeom>
              <a:avLst/>
              <a:gdLst>
                <a:gd name="connsiteX0" fmla="*/ 203726 w 762790"/>
                <a:gd name="connsiteY0" fmla="*/ 0 h 961778"/>
                <a:gd name="connsiteX1" fmla="*/ 0 w 762790"/>
                <a:gd name="connsiteY1" fmla="*/ 336385 h 961778"/>
                <a:gd name="connsiteX2" fmla="*/ 284269 w 762790"/>
                <a:gd name="connsiteY2" fmla="*/ 464306 h 961778"/>
                <a:gd name="connsiteX3" fmla="*/ 232153 w 762790"/>
                <a:gd name="connsiteY3" fmla="*/ 691722 h 961778"/>
                <a:gd name="connsiteX4" fmla="*/ 184775 w 762790"/>
                <a:gd name="connsiteY4" fmla="*/ 829119 h 961778"/>
                <a:gd name="connsiteX5" fmla="*/ 762790 w 762790"/>
                <a:gd name="connsiteY5" fmla="*/ 961778 h 96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790" h="961778">
                  <a:moveTo>
                    <a:pt x="203726" y="0"/>
                  </a:moveTo>
                  <a:lnTo>
                    <a:pt x="0" y="336385"/>
                  </a:lnTo>
                  <a:lnTo>
                    <a:pt x="284269" y="464306"/>
                  </a:lnTo>
                  <a:lnTo>
                    <a:pt x="232153" y="691722"/>
                  </a:lnTo>
                  <a:lnTo>
                    <a:pt x="184775" y="829119"/>
                  </a:lnTo>
                  <a:lnTo>
                    <a:pt x="762790" y="961778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شكل حر 9"/>
            <p:cNvSpPr/>
            <p:nvPr/>
          </p:nvSpPr>
          <p:spPr>
            <a:xfrm>
              <a:off x="5955445" y="2439979"/>
              <a:ext cx="578014" cy="203727"/>
            </a:xfrm>
            <a:custGeom>
              <a:avLst/>
              <a:gdLst>
                <a:gd name="connsiteX0" fmla="*/ 0 w 578014"/>
                <a:gd name="connsiteY0" fmla="*/ 0 h 203727"/>
                <a:gd name="connsiteX1" fmla="*/ 578014 w 578014"/>
                <a:gd name="connsiteY1" fmla="*/ 203727 h 20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8014" h="203727">
                  <a:moveTo>
                    <a:pt x="0" y="0"/>
                  </a:moveTo>
                  <a:lnTo>
                    <a:pt x="578014" y="203727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4756775" y="1928294"/>
              <a:ext cx="4738" cy="1430823"/>
            </a:xfrm>
            <a:custGeom>
              <a:avLst/>
              <a:gdLst>
                <a:gd name="connsiteX0" fmla="*/ 4738 w 4738"/>
                <a:gd name="connsiteY0" fmla="*/ 0 h 1430823"/>
                <a:gd name="connsiteX1" fmla="*/ 0 w 4738"/>
                <a:gd name="connsiteY1" fmla="*/ 1430823 h 143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38" h="1430823">
                  <a:moveTo>
                    <a:pt x="4738" y="0"/>
                  </a:moveTo>
                  <a:cubicBezTo>
                    <a:pt x="3159" y="476941"/>
                    <a:pt x="1579" y="953882"/>
                    <a:pt x="0" y="1430823"/>
                  </a:cubicBez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شكل حر 15"/>
            <p:cNvSpPr/>
            <p:nvPr/>
          </p:nvSpPr>
          <p:spPr>
            <a:xfrm>
              <a:off x="4012937" y="2643706"/>
              <a:ext cx="1283950" cy="208464"/>
            </a:xfrm>
            <a:custGeom>
              <a:avLst/>
              <a:gdLst>
                <a:gd name="connsiteX0" fmla="*/ 0 w 1283950"/>
                <a:gd name="connsiteY0" fmla="*/ 0 h 208464"/>
                <a:gd name="connsiteX1" fmla="*/ 355337 w 1283950"/>
                <a:gd name="connsiteY1" fmla="*/ 80543 h 208464"/>
                <a:gd name="connsiteX2" fmla="*/ 743838 w 1283950"/>
                <a:gd name="connsiteY2" fmla="*/ 189513 h 208464"/>
                <a:gd name="connsiteX3" fmla="*/ 876497 w 1283950"/>
                <a:gd name="connsiteY3" fmla="*/ 208464 h 208464"/>
                <a:gd name="connsiteX4" fmla="*/ 1283950 w 1283950"/>
                <a:gd name="connsiteY4" fmla="*/ 175299 h 20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950" h="208464">
                  <a:moveTo>
                    <a:pt x="0" y="0"/>
                  </a:moveTo>
                  <a:lnTo>
                    <a:pt x="355337" y="80543"/>
                  </a:lnTo>
                  <a:lnTo>
                    <a:pt x="743838" y="189513"/>
                  </a:lnTo>
                  <a:lnTo>
                    <a:pt x="876497" y="208464"/>
                  </a:lnTo>
                  <a:lnTo>
                    <a:pt x="1283950" y="175299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شكل حر 29"/>
            <p:cNvSpPr/>
            <p:nvPr/>
          </p:nvSpPr>
          <p:spPr>
            <a:xfrm>
              <a:off x="4098218" y="2406815"/>
              <a:ext cx="658557" cy="137396"/>
            </a:xfrm>
            <a:custGeom>
              <a:avLst/>
              <a:gdLst>
                <a:gd name="connsiteX0" fmla="*/ 658557 w 658557"/>
                <a:gd name="connsiteY0" fmla="*/ 137396 h 137396"/>
                <a:gd name="connsiteX1" fmla="*/ 0 w 658557"/>
                <a:gd name="connsiteY1" fmla="*/ 0 h 13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8557" h="137396">
                  <a:moveTo>
                    <a:pt x="658557" y="137396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شكل حر 30"/>
            <p:cNvSpPr/>
            <p:nvPr/>
          </p:nvSpPr>
          <p:spPr>
            <a:xfrm>
              <a:off x="4164547" y="2155710"/>
              <a:ext cx="592228" cy="108970"/>
            </a:xfrm>
            <a:custGeom>
              <a:avLst/>
              <a:gdLst>
                <a:gd name="connsiteX0" fmla="*/ 592228 w 592228"/>
                <a:gd name="connsiteY0" fmla="*/ 108970 h 108970"/>
                <a:gd name="connsiteX1" fmla="*/ 0 w 592228"/>
                <a:gd name="connsiteY1" fmla="*/ 0 h 10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2228" h="108970">
                  <a:moveTo>
                    <a:pt x="592228" y="10897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شكل حر 31"/>
            <p:cNvSpPr/>
            <p:nvPr/>
          </p:nvSpPr>
          <p:spPr>
            <a:xfrm>
              <a:off x="3932394" y="2927975"/>
              <a:ext cx="819643" cy="217940"/>
            </a:xfrm>
            <a:custGeom>
              <a:avLst/>
              <a:gdLst>
                <a:gd name="connsiteX0" fmla="*/ 819643 w 819643"/>
                <a:gd name="connsiteY0" fmla="*/ 217940 h 217940"/>
                <a:gd name="connsiteX1" fmla="*/ 0 w 819643"/>
                <a:gd name="connsiteY1" fmla="*/ 0 h 21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643" h="217940">
                  <a:moveTo>
                    <a:pt x="819643" y="21794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شكل حر 32"/>
            <p:cNvSpPr/>
            <p:nvPr/>
          </p:nvSpPr>
          <p:spPr>
            <a:xfrm>
              <a:off x="6912485" y="2468406"/>
              <a:ext cx="56854" cy="473783"/>
            </a:xfrm>
            <a:custGeom>
              <a:avLst/>
              <a:gdLst>
                <a:gd name="connsiteX0" fmla="*/ 56854 w 56854"/>
                <a:gd name="connsiteY0" fmla="*/ 0 h 473783"/>
                <a:gd name="connsiteX1" fmla="*/ 0 w 56854"/>
                <a:gd name="connsiteY1" fmla="*/ 473783 h 47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854" h="473783">
                  <a:moveTo>
                    <a:pt x="56854" y="0"/>
                  </a:moveTo>
                  <a:lnTo>
                    <a:pt x="0" y="47378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شكل حر 33"/>
            <p:cNvSpPr/>
            <p:nvPr/>
          </p:nvSpPr>
          <p:spPr>
            <a:xfrm>
              <a:off x="7258346" y="2544211"/>
              <a:ext cx="18951" cy="284270"/>
            </a:xfrm>
            <a:custGeom>
              <a:avLst/>
              <a:gdLst>
                <a:gd name="connsiteX0" fmla="*/ 18951 w 18951"/>
                <a:gd name="connsiteY0" fmla="*/ 0 h 284270"/>
                <a:gd name="connsiteX1" fmla="*/ 0 w 18951"/>
                <a:gd name="connsiteY1" fmla="*/ 284270 h 2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51" h="284270">
                  <a:moveTo>
                    <a:pt x="18951" y="0"/>
                  </a:moveTo>
                  <a:lnTo>
                    <a:pt x="0" y="28427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شكل حر 34"/>
            <p:cNvSpPr/>
            <p:nvPr/>
          </p:nvSpPr>
          <p:spPr>
            <a:xfrm>
              <a:off x="4353339" y="3508513"/>
              <a:ext cx="19878" cy="536713"/>
            </a:xfrm>
            <a:custGeom>
              <a:avLst/>
              <a:gdLst>
                <a:gd name="connsiteX0" fmla="*/ 0 w 19878"/>
                <a:gd name="connsiteY0" fmla="*/ 0 h 536713"/>
                <a:gd name="connsiteX1" fmla="*/ 19878 w 19878"/>
                <a:gd name="connsiteY1" fmla="*/ 397565 h 536713"/>
                <a:gd name="connsiteX2" fmla="*/ 19878 w 19878"/>
                <a:gd name="connsiteY2" fmla="*/ 536713 h 53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78" h="536713">
                  <a:moveTo>
                    <a:pt x="0" y="0"/>
                  </a:moveTo>
                  <a:lnTo>
                    <a:pt x="19878" y="397565"/>
                  </a:lnTo>
                  <a:lnTo>
                    <a:pt x="19878" y="53671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شكل حر 35"/>
            <p:cNvSpPr/>
            <p:nvPr/>
          </p:nvSpPr>
          <p:spPr>
            <a:xfrm>
              <a:off x="3816350" y="3549650"/>
              <a:ext cx="50800" cy="603250"/>
            </a:xfrm>
            <a:custGeom>
              <a:avLst/>
              <a:gdLst>
                <a:gd name="connsiteX0" fmla="*/ 0 w 50800"/>
                <a:gd name="connsiteY0" fmla="*/ 0 h 603250"/>
                <a:gd name="connsiteX1" fmla="*/ 50800 w 50800"/>
                <a:gd name="connsiteY1" fmla="*/ 6032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800" h="603250">
                  <a:moveTo>
                    <a:pt x="0" y="0"/>
                  </a:moveTo>
                  <a:lnTo>
                    <a:pt x="50800" y="603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حر 36"/>
            <p:cNvSpPr/>
            <p:nvPr/>
          </p:nvSpPr>
          <p:spPr>
            <a:xfrm>
              <a:off x="3498850" y="3632200"/>
              <a:ext cx="355600" cy="577850"/>
            </a:xfrm>
            <a:custGeom>
              <a:avLst/>
              <a:gdLst>
                <a:gd name="connsiteX0" fmla="*/ 0 w 355600"/>
                <a:gd name="connsiteY0" fmla="*/ 0 h 577850"/>
                <a:gd name="connsiteX1" fmla="*/ 50800 w 355600"/>
                <a:gd name="connsiteY1" fmla="*/ 577850 h 577850"/>
                <a:gd name="connsiteX2" fmla="*/ 355600 w 355600"/>
                <a:gd name="connsiteY2" fmla="*/ 5270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577850">
                  <a:moveTo>
                    <a:pt x="0" y="0"/>
                  </a:moveTo>
                  <a:lnTo>
                    <a:pt x="50800" y="577850"/>
                  </a:lnTo>
                  <a:lnTo>
                    <a:pt x="355600" y="527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شكل حر 37"/>
            <p:cNvSpPr/>
            <p:nvPr/>
          </p:nvSpPr>
          <p:spPr>
            <a:xfrm>
              <a:off x="2838450" y="4203700"/>
              <a:ext cx="698500" cy="146050"/>
            </a:xfrm>
            <a:custGeom>
              <a:avLst/>
              <a:gdLst>
                <a:gd name="connsiteX0" fmla="*/ 698500 w 698500"/>
                <a:gd name="connsiteY0" fmla="*/ 0 h 146050"/>
                <a:gd name="connsiteX1" fmla="*/ 285750 w 698500"/>
                <a:gd name="connsiteY1" fmla="*/ 95250 h 146050"/>
                <a:gd name="connsiteX2" fmla="*/ 0 w 698500"/>
                <a:gd name="connsiteY2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8500" h="146050">
                  <a:moveTo>
                    <a:pt x="698500" y="0"/>
                  </a:moveTo>
                  <a:lnTo>
                    <a:pt x="285750" y="95250"/>
                  </a:lnTo>
                  <a:lnTo>
                    <a:pt x="0" y="146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9" name="شكل حر 38"/>
            <p:cNvSpPr/>
            <p:nvPr/>
          </p:nvSpPr>
          <p:spPr>
            <a:xfrm>
              <a:off x="2520950" y="3822700"/>
              <a:ext cx="63500" cy="762000"/>
            </a:xfrm>
            <a:custGeom>
              <a:avLst/>
              <a:gdLst>
                <a:gd name="connsiteX0" fmla="*/ 63500 w 63500"/>
                <a:gd name="connsiteY0" fmla="*/ 762000 h 762000"/>
                <a:gd name="connsiteX1" fmla="*/ 0 w 63500"/>
                <a:gd name="connsiteY1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0" h="762000">
                  <a:moveTo>
                    <a:pt x="63500" y="7620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شكل حر 40"/>
            <p:cNvSpPr/>
            <p:nvPr/>
          </p:nvSpPr>
          <p:spPr>
            <a:xfrm>
              <a:off x="1631950" y="3873500"/>
              <a:ext cx="533400" cy="622300"/>
            </a:xfrm>
            <a:custGeom>
              <a:avLst/>
              <a:gdLst>
                <a:gd name="connsiteX0" fmla="*/ 533400 w 533400"/>
                <a:gd name="connsiteY0" fmla="*/ 622300 h 622300"/>
                <a:gd name="connsiteX1" fmla="*/ 400050 w 533400"/>
                <a:gd name="connsiteY1" fmla="*/ 0 h 622300"/>
                <a:gd name="connsiteX2" fmla="*/ 0 w 533400"/>
                <a:gd name="connsiteY2" fmla="*/ 38100 h 6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2300">
                  <a:moveTo>
                    <a:pt x="533400" y="622300"/>
                  </a:moveTo>
                  <a:lnTo>
                    <a:pt x="400050" y="0"/>
                  </a:ln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4" name="شكل حر 43"/>
            <p:cNvSpPr/>
            <p:nvPr/>
          </p:nvSpPr>
          <p:spPr>
            <a:xfrm>
              <a:off x="2025650" y="3803650"/>
              <a:ext cx="349250" cy="69850"/>
            </a:xfrm>
            <a:custGeom>
              <a:avLst/>
              <a:gdLst>
                <a:gd name="connsiteX0" fmla="*/ 0 w 349250"/>
                <a:gd name="connsiteY0" fmla="*/ 69850 h 69850"/>
                <a:gd name="connsiteX1" fmla="*/ 349250 w 349250"/>
                <a:gd name="connsiteY1" fmla="*/ 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0" h="69850">
                  <a:moveTo>
                    <a:pt x="0" y="69850"/>
                  </a:moveTo>
                  <a:lnTo>
                    <a:pt x="34925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5" name="شكل حر 44"/>
            <p:cNvSpPr/>
            <p:nvPr/>
          </p:nvSpPr>
          <p:spPr>
            <a:xfrm>
              <a:off x="222250" y="2546350"/>
              <a:ext cx="463550" cy="1054100"/>
            </a:xfrm>
            <a:custGeom>
              <a:avLst/>
              <a:gdLst>
                <a:gd name="connsiteX0" fmla="*/ 63500 w 463550"/>
                <a:gd name="connsiteY0" fmla="*/ 0 h 1054100"/>
                <a:gd name="connsiteX1" fmla="*/ 0 w 463550"/>
                <a:gd name="connsiteY1" fmla="*/ 939800 h 1054100"/>
                <a:gd name="connsiteX2" fmla="*/ 107950 w 463550"/>
                <a:gd name="connsiteY2" fmla="*/ 1009650 h 1054100"/>
                <a:gd name="connsiteX3" fmla="*/ 438150 w 463550"/>
                <a:gd name="connsiteY3" fmla="*/ 1054100 h 1054100"/>
                <a:gd name="connsiteX4" fmla="*/ 457200 w 463550"/>
                <a:gd name="connsiteY4" fmla="*/ 393700 h 1054100"/>
                <a:gd name="connsiteX5" fmla="*/ 463550 w 463550"/>
                <a:gd name="connsiteY5" fmla="*/ 22225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3550" h="1054100">
                  <a:moveTo>
                    <a:pt x="63500" y="0"/>
                  </a:moveTo>
                  <a:lnTo>
                    <a:pt x="0" y="939800"/>
                  </a:lnTo>
                  <a:lnTo>
                    <a:pt x="107950" y="1009650"/>
                  </a:lnTo>
                  <a:lnTo>
                    <a:pt x="438150" y="1054100"/>
                  </a:lnTo>
                  <a:lnTo>
                    <a:pt x="457200" y="393700"/>
                  </a:lnTo>
                  <a:lnTo>
                    <a:pt x="463550" y="222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6" name="شكل حر 45"/>
            <p:cNvSpPr/>
            <p:nvPr/>
          </p:nvSpPr>
          <p:spPr>
            <a:xfrm>
              <a:off x="812800" y="3117850"/>
              <a:ext cx="457200" cy="933450"/>
            </a:xfrm>
            <a:custGeom>
              <a:avLst/>
              <a:gdLst>
                <a:gd name="connsiteX0" fmla="*/ 457200 w 457200"/>
                <a:gd name="connsiteY0" fmla="*/ 0 h 933450"/>
                <a:gd name="connsiteX1" fmla="*/ 0 w 457200"/>
                <a:gd name="connsiteY1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7200" h="933450">
                  <a:moveTo>
                    <a:pt x="457200" y="0"/>
                  </a:moveTo>
                  <a:lnTo>
                    <a:pt x="0" y="9334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7" name="شكل حر 46"/>
            <p:cNvSpPr/>
            <p:nvPr/>
          </p:nvSpPr>
          <p:spPr>
            <a:xfrm>
              <a:off x="1060450" y="4273550"/>
              <a:ext cx="584200" cy="952500"/>
            </a:xfrm>
            <a:custGeom>
              <a:avLst/>
              <a:gdLst>
                <a:gd name="connsiteX0" fmla="*/ 584200 w 584200"/>
                <a:gd name="connsiteY0" fmla="*/ 0 h 952500"/>
                <a:gd name="connsiteX1" fmla="*/ 431800 w 584200"/>
                <a:gd name="connsiteY1" fmla="*/ 95250 h 952500"/>
                <a:gd name="connsiteX2" fmla="*/ 336550 w 584200"/>
                <a:gd name="connsiteY2" fmla="*/ 177800 h 952500"/>
                <a:gd name="connsiteX3" fmla="*/ 158750 w 584200"/>
                <a:gd name="connsiteY3" fmla="*/ 254000 h 952500"/>
                <a:gd name="connsiteX4" fmla="*/ 0 w 584200"/>
                <a:gd name="connsiteY4" fmla="*/ 342900 h 952500"/>
                <a:gd name="connsiteX5" fmla="*/ 279400 w 584200"/>
                <a:gd name="connsiteY5" fmla="*/ 666750 h 952500"/>
                <a:gd name="connsiteX6" fmla="*/ 6350 w 584200"/>
                <a:gd name="connsiteY6" fmla="*/ 901700 h 952500"/>
                <a:gd name="connsiteX7" fmla="*/ 19050 w 584200"/>
                <a:gd name="connsiteY7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4200" h="952500">
                  <a:moveTo>
                    <a:pt x="584200" y="0"/>
                  </a:moveTo>
                  <a:lnTo>
                    <a:pt x="431800" y="95250"/>
                  </a:lnTo>
                  <a:lnTo>
                    <a:pt x="336550" y="177800"/>
                  </a:lnTo>
                  <a:lnTo>
                    <a:pt x="158750" y="254000"/>
                  </a:lnTo>
                  <a:lnTo>
                    <a:pt x="0" y="342900"/>
                  </a:lnTo>
                  <a:lnTo>
                    <a:pt x="279400" y="666750"/>
                  </a:lnTo>
                  <a:lnTo>
                    <a:pt x="6350" y="901700"/>
                  </a:lnTo>
                  <a:lnTo>
                    <a:pt x="19050" y="9525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شكل حر 47"/>
            <p:cNvSpPr/>
            <p:nvPr/>
          </p:nvSpPr>
          <p:spPr>
            <a:xfrm>
              <a:off x="533400" y="4724400"/>
              <a:ext cx="615950" cy="501650"/>
            </a:xfrm>
            <a:custGeom>
              <a:avLst/>
              <a:gdLst>
                <a:gd name="connsiteX0" fmla="*/ 615950 w 615950"/>
                <a:gd name="connsiteY0" fmla="*/ 0 h 501650"/>
                <a:gd name="connsiteX1" fmla="*/ 368300 w 615950"/>
                <a:gd name="connsiteY1" fmla="*/ 196850 h 501650"/>
                <a:gd name="connsiteX2" fmla="*/ 114300 w 615950"/>
                <a:gd name="connsiteY2" fmla="*/ 279400 h 501650"/>
                <a:gd name="connsiteX3" fmla="*/ 44450 w 615950"/>
                <a:gd name="connsiteY3" fmla="*/ 292100 h 501650"/>
                <a:gd name="connsiteX4" fmla="*/ 0 w 615950"/>
                <a:gd name="connsiteY4" fmla="*/ 50165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5950" h="501650">
                  <a:moveTo>
                    <a:pt x="615950" y="0"/>
                  </a:moveTo>
                  <a:lnTo>
                    <a:pt x="368300" y="196850"/>
                  </a:lnTo>
                  <a:lnTo>
                    <a:pt x="114300" y="279400"/>
                  </a:lnTo>
                  <a:lnTo>
                    <a:pt x="44450" y="292100"/>
                  </a:lnTo>
                  <a:lnTo>
                    <a:pt x="0" y="5016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شكل حر 48"/>
            <p:cNvSpPr/>
            <p:nvPr/>
          </p:nvSpPr>
          <p:spPr>
            <a:xfrm>
              <a:off x="2425700" y="1816100"/>
              <a:ext cx="215900" cy="1790700"/>
            </a:xfrm>
            <a:custGeom>
              <a:avLst/>
              <a:gdLst>
                <a:gd name="connsiteX0" fmla="*/ 0 w 215900"/>
                <a:gd name="connsiteY0" fmla="*/ 1790700 h 1790700"/>
                <a:gd name="connsiteX1" fmla="*/ 127000 w 215900"/>
                <a:gd name="connsiteY1" fmla="*/ 1130300 h 1790700"/>
                <a:gd name="connsiteX2" fmla="*/ 177800 w 215900"/>
                <a:gd name="connsiteY2" fmla="*/ 546100 h 1790700"/>
                <a:gd name="connsiteX3" fmla="*/ 215900 w 215900"/>
                <a:gd name="connsiteY3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900" h="1790700">
                  <a:moveTo>
                    <a:pt x="0" y="1790700"/>
                  </a:moveTo>
                  <a:lnTo>
                    <a:pt x="127000" y="1130300"/>
                  </a:lnTo>
                  <a:lnTo>
                    <a:pt x="177800" y="546100"/>
                  </a:lnTo>
                  <a:lnTo>
                    <a:pt x="215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شكل حر 49"/>
            <p:cNvSpPr/>
            <p:nvPr/>
          </p:nvSpPr>
          <p:spPr>
            <a:xfrm>
              <a:off x="3149600" y="1752600"/>
              <a:ext cx="63500" cy="1219200"/>
            </a:xfrm>
            <a:custGeom>
              <a:avLst/>
              <a:gdLst>
                <a:gd name="connsiteX0" fmla="*/ 0 w 63500"/>
                <a:gd name="connsiteY0" fmla="*/ 1219200 h 1219200"/>
                <a:gd name="connsiteX1" fmla="*/ 63500 w 63500"/>
                <a:gd name="connsiteY1" fmla="*/ 749300 h 1219200"/>
                <a:gd name="connsiteX2" fmla="*/ 63500 w 635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" h="1219200">
                  <a:moveTo>
                    <a:pt x="0" y="1219200"/>
                  </a:moveTo>
                  <a:lnTo>
                    <a:pt x="63500" y="749300"/>
                  </a:lnTo>
                  <a:lnTo>
                    <a:pt x="635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شكل حر 50"/>
            <p:cNvSpPr/>
            <p:nvPr/>
          </p:nvSpPr>
          <p:spPr>
            <a:xfrm>
              <a:off x="3378200" y="2298700"/>
              <a:ext cx="609600" cy="50800"/>
            </a:xfrm>
            <a:custGeom>
              <a:avLst/>
              <a:gdLst>
                <a:gd name="connsiteX0" fmla="*/ 609600 w 609600"/>
                <a:gd name="connsiteY0" fmla="*/ 50800 h 50800"/>
                <a:gd name="connsiteX1" fmla="*/ 0 w 609600"/>
                <a:gd name="connsiteY1" fmla="*/ 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50800">
                  <a:moveTo>
                    <a:pt x="609600" y="50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شكل حر 51"/>
            <p:cNvSpPr/>
            <p:nvPr/>
          </p:nvSpPr>
          <p:spPr>
            <a:xfrm>
              <a:off x="3213100" y="2501900"/>
              <a:ext cx="698500" cy="114300"/>
            </a:xfrm>
            <a:custGeom>
              <a:avLst/>
              <a:gdLst>
                <a:gd name="connsiteX0" fmla="*/ 698500 w 698500"/>
                <a:gd name="connsiteY0" fmla="*/ 114300 h 114300"/>
                <a:gd name="connsiteX1" fmla="*/ 0 w 698500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8500" h="114300">
                  <a:moveTo>
                    <a:pt x="698500" y="1143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شكل حر 52"/>
            <p:cNvSpPr/>
            <p:nvPr/>
          </p:nvSpPr>
          <p:spPr>
            <a:xfrm>
              <a:off x="3441700" y="1790700"/>
              <a:ext cx="0" cy="685800"/>
            </a:xfrm>
            <a:custGeom>
              <a:avLst/>
              <a:gdLst>
                <a:gd name="connsiteX0" fmla="*/ 0 w 0"/>
                <a:gd name="connsiteY0" fmla="*/ 0 h 685800"/>
                <a:gd name="connsiteX1" fmla="*/ 0 w 0"/>
                <a:gd name="connsiteY1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85800">
                  <a:moveTo>
                    <a:pt x="0" y="0"/>
                  </a:moveTo>
                  <a:lnTo>
                    <a:pt x="0" y="6858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4" name="شكل حر 53"/>
            <p:cNvSpPr/>
            <p:nvPr/>
          </p:nvSpPr>
          <p:spPr>
            <a:xfrm>
              <a:off x="3200400" y="2730500"/>
              <a:ext cx="609600" cy="177800"/>
            </a:xfrm>
            <a:custGeom>
              <a:avLst/>
              <a:gdLst>
                <a:gd name="connsiteX0" fmla="*/ 609600 w 609600"/>
                <a:gd name="connsiteY0" fmla="*/ 177800 h 177800"/>
                <a:gd name="connsiteX1" fmla="*/ 0 w 609600"/>
                <a:gd name="connsiteY1" fmla="*/ 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177800">
                  <a:moveTo>
                    <a:pt x="609600" y="177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5" name="شكل حر 54"/>
            <p:cNvSpPr/>
            <p:nvPr/>
          </p:nvSpPr>
          <p:spPr>
            <a:xfrm>
              <a:off x="2501900" y="2971800"/>
              <a:ext cx="787400" cy="368300"/>
            </a:xfrm>
            <a:custGeom>
              <a:avLst/>
              <a:gdLst>
                <a:gd name="connsiteX0" fmla="*/ 0 w 787400"/>
                <a:gd name="connsiteY0" fmla="*/ 317500 h 368300"/>
                <a:gd name="connsiteX1" fmla="*/ 571500 w 787400"/>
                <a:gd name="connsiteY1" fmla="*/ 368300 h 368300"/>
                <a:gd name="connsiteX2" fmla="*/ 774700 w 787400"/>
                <a:gd name="connsiteY2" fmla="*/ 368300 h 368300"/>
                <a:gd name="connsiteX3" fmla="*/ 787400 w 787400"/>
                <a:gd name="connsiteY3" fmla="*/ 101600 h 368300"/>
                <a:gd name="connsiteX4" fmla="*/ 50800 w 787400"/>
                <a:gd name="connsiteY4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368300">
                  <a:moveTo>
                    <a:pt x="0" y="317500"/>
                  </a:moveTo>
                  <a:lnTo>
                    <a:pt x="571500" y="368300"/>
                  </a:lnTo>
                  <a:lnTo>
                    <a:pt x="774700" y="368300"/>
                  </a:lnTo>
                  <a:lnTo>
                    <a:pt x="787400" y="101600"/>
                  </a:lnTo>
                  <a:lnTo>
                    <a:pt x="508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شكل حر 55"/>
            <p:cNvSpPr/>
            <p:nvPr/>
          </p:nvSpPr>
          <p:spPr>
            <a:xfrm>
              <a:off x="2590800" y="2743200"/>
              <a:ext cx="596900" cy="12700"/>
            </a:xfrm>
            <a:custGeom>
              <a:avLst/>
              <a:gdLst>
                <a:gd name="connsiteX0" fmla="*/ 0 w 596900"/>
                <a:gd name="connsiteY0" fmla="*/ 12700 h 12700"/>
                <a:gd name="connsiteX1" fmla="*/ 596900 w 596900"/>
                <a:gd name="connsiteY1" fmla="*/ 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6900" h="12700">
                  <a:moveTo>
                    <a:pt x="0" y="12700"/>
                  </a:moveTo>
                  <a:lnTo>
                    <a:pt x="596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7" name="شكل حر 56"/>
            <p:cNvSpPr/>
            <p:nvPr/>
          </p:nvSpPr>
          <p:spPr>
            <a:xfrm>
              <a:off x="2628900" y="2489200"/>
              <a:ext cx="584200" cy="38100"/>
            </a:xfrm>
            <a:custGeom>
              <a:avLst/>
              <a:gdLst>
                <a:gd name="connsiteX0" fmla="*/ 584200 w 584200"/>
                <a:gd name="connsiteY0" fmla="*/ 0 h 38100"/>
                <a:gd name="connsiteX1" fmla="*/ 0 w 58420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584200" y="0"/>
                  </a:move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8" name="شكل حر 57"/>
            <p:cNvSpPr/>
            <p:nvPr/>
          </p:nvSpPr>
          <p:spPr>
            <a:xfrm>
              <a:off x="2641600" y="1968500"/>
              <a:ext cx="584200" cy="38100"/>
            </a:xfrm>
            <a:custGeom>
              <a:avLst/>
              <a:gdLst>
                <a:gd name="connsiteX0" fmla="*/ 0 w 584200"/>
                <a:gd name="connsiteY0" fmla="*/ 38100 h 38100"/>
                <a:gd name="connsiteX1" fmla="*/ 584200 w 58420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0" y="38100"/>
                  </a:moveTo>
                  <a:lnTo>
                    <a:pt x="5842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شكل حر 58"/>
            <p:cNvSpPr/>
            <p:nvPr/>
          </p:nvSpPr>
          <p:spPr>
            <a:xfrm>
              <a:off x="177800" y="1714500"/>
              <a:ext cx="7378700" cy="2413000"/>
            </a:xfrm>
            <a:custGeom>
              <a:avLst/>
              <a:gdLst>
                <a:gd name="connsiteX0" fmla="*/ 0 w 7378700"/>
                <a:gd name="connsiteY0" fmla="*/ 2374900 h 2413000"/>
                <a:gd name="connsiteX1" fmla="*/ 444500 w 7378700"/>
                <a:gd name="connsiteY1" fmla="*/ 2413000 h 2413000"/>
                <a:gd name="connsiteX2" fmla="*/ 850900 w 7378700"/>
                <a:gd name="connsiteY2" fmla="*/ 2374900 h 2413000"/>
                <a:gd name="connsiteX3" fmla="*/ 1130300 w 7378700"/>
                <a:gd name="connsiteY3" fmla="*/ 2209800 h 2413000"/>
                <a:gd name="connsiteX4" fmla="*/ 1371600 w 7378700"/>
                <a:gd name="connsiteY4" fmla="*/ 2146300 h 2413000"/>
                <a:gd name="connsiteX5" fmla="*/ 1485900 w 7378700"/>
                <a:gd name="connsiteY5" fmla="*/ 1600200 h 2413000"/>
                <a:gd name="connsiteX6" fmla="*/ 25400 w 7378700"/>
                <a:gd name="connsiteY6" fmla="*/ 698500 h 2413000"/>
                <a:gd name="connsiteX7" fmla="*/ 393700 w 7378700"/>
                <a:gd name="connsiteY7" fmla="*/ 482600 h 2413000"/>
                <a:gd name="connsiteX8" fmla="*/ 977900 w 7378700"/>
                <a:gd name="connsiteY8" fmla="*/ 266700 h 2413000"/>
                <a:gd name="connsiteX9" fmla="*/ 1562100 w 7378700"/>
                <a:gd name="connsiteY9" fmla="*/ 127000 h 2413000"/>
                <a:gd name="connsiteX10" fmla="*/ 2108200 w 7378700"/>
                <a:gd name="connsiteY10" fmla="*/ 12700 h 2413000"/>
                <a:gd name="connsiteX11" fmla="*/ 2679700 w 7378700"/>
                <a:gd name="connsiteY11" fmla="*/ 0 h 2413000"/>
                <a:gd name="connsiteX12" fmla="*/ 3632200 w 7378700"/>
                <a:gd name="connsiteY12" fmla="*/ 50800 h 2413000"/>
                <a:gd name="connsiteX13" fmla="*/ 4203700 w 7378700"/>
                <a:gd name="connsiteY13" fmla="*/ 165100 h 2413000"/>
                <a:gd name="connsiteX14" fmla="*/ 5067300 w 7378700"/>
                <a:gd name="connsiteY14" fmla="*/ 190500 h 2413000"/>
                <a:gd name="connsiteX15" fmla="*/ 5981700 w 7378700"/>
                <a:gd name="connsiteY15" fmla="*/ 419100 h 2413000"/>
                <a:gd name="connsiteX16" fmla="*/ 7378700 w 7378700"/>
                <a:gd name="connsiteY16" fmla="*/ 825500 h 24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8700" h="2413000">
                  <a:moveTo>
                    <a:pt x="0" y="2374900"/>
                  </a:moveTo>
                  <a:lnTo>
                    <a:pt x="444500" y="2413000"/>
                  </a:lnTo>
                  <a:lnTo>
                    <a:pt x="850900" y="2374900"/>
                  </a:lnTo>
                  <a:lnTo>
                    <a:pt x="1130300" y="2209800"/>
                  </a:lnTo>
                  <a:lnTo>
                    <a:pt x="1371600" y="2146300"/>
                  </a:lnTo>
                  <a:lnTo>
                    <a:pt x="1485900" y="1600200"/>
                  </a:lnTo>
                  <a:lnTo>
                    <a:pt x="25400" y="698500"/>
                  </a:lnTo>
                  <a:lnTo>
                    <a:pt x="393700" y="482600"/>
                  </a:lnTo>
                  <a:lnTo>
                    <a:pt x="977900" y="266700"/>
                  </a:lnTo>
                  <a:lnTo>
                    <a:pt x="1562100" y="127000"/>
                  </a:lnTo>
                  <a:lnTo>
                    <a:pt x="2108200" y="12700"/>
                  </a:lnTo>
                  <a:lnTo>
                    <a:pt x="2679700" y="0"/>
                  </a:lnTo>
                  <a:lnTo>
                    <a:pt x="3632200" y="50800"/>
                  </a:lnTo>
                  <a:lnTo>
                    <a:pt x="4203700" y="165100"/>
                  </a:lnTo>
                  <a:lnTo>
                    <a:pt x="5067300" y="190500"/>
                  </a:lnTo>
                  <a:lnTo>
                    <a:pt x="5981700" y="419100"/>
                  </a:lnTo>
                  <a:lnTo>
                    <a:pt x="7378700" y="825500"/>
                  </a:lnTo>
                </a:path>
              </a:pathLst>
            </a:custGeom>
            <a:noFill/>
            <a:ln w="63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شكل حر 59"/>
            <p:cNvSpPr/>
            <p:nvPr/>
          </p:nvSpPr>
          <p:spPr>
            <a:xfrm>
              <a:off x="5257800" y="1917700"/>
              <a:ext cx="139700" cy="1498600"/>
            </a:xfrm>
            <a:custGeom>
              <a:avLst/>
              <a:gdLst>
                <a:gd name="connsiteX0" fmla="*/ 139700 w 139700"/>
                <a:gd name="connsiteY0" fmla="*/ 0 h 1498600"/>
                <a:gd name="connsiteX1" fmla="*/ 76200 w 139700"/>
                <a:gd name="connsiteY1" fmla="*/ 736600 h 1498600"/>
                <a:gd name="connsiteX2" fmla="*/ 76200 w 139700"/>
                <a:gd name="connsiteY2" fmla="*/ 1219200 h 1498600"/>
                <a:gd name="connsiteX3" fmla="*/ 0 w 139700"/>
                <a:gd name="connsiteY3" fmla="*/ 1485900 h 1498600"/>
                <a:gd name="connsiteX4" fmla="*/ 0 w 139700"/>
                <a:gd name="connsiteY4" fmla="*/ 149860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498600">
                  <a:moveTo>
                    <a:pt x="139700" y="0"/>
                  </a:moveTo>
                  <a:lnTo>
                    <a:pt x="76200" y="736600"/>
                  </a:lnTo>
                  <a:lnTo>
                    <a:pt x="76200" y="1219200"/>
                  </a:lnTo>
                  <a:lnTo>
                    <a:pt x="0" y="1485900"/>
                  </a:lnTo>
                  <a:lnTo>
                    <a:pt x="0" y="149860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1" name="شكل حر 60"/>
            <p:cNvSpPr/>
            <p:nvPr/>
          </p:nvSpPr>
          <p:spPr>
            <a:xfrm>
              <a:off x="1676400" y="3314700"/>
              <a:ext cx="4229100" cy="406400"/>
            </a:xfrm>
            <a:custGeom>
              <a:avLst/>
              <a:gdLst>
                <a:gd name="connsiteX0" fmla="*/ 0 w 4229100"/>
                <a:gd name="connsiteY0" fmla="*/ 0 h 406400"/>
                <a:gd name="connsiteX1" fmla="*/ 622300 w 4229100"/>
                <a:gd name="connsiteY1" fmla="*/ 342900 h 406400"/>
                <a:gd name="connsiteX2" fmla="*/ 990600 w 4229100"/>
                <a:gd name="connsiteY2" fmla="*/ 406400 h 406400"/>
                <a:gd name="connsiteX3" fmla="*/ 1993900 w 4229100"/>
                <a:gd name="connsiteY3" fmla="*/ 203200 h 406400"/>
                <a:gd name="connsiteX4" fmla="*/ 2260600 w 4229100"/>
                <a:gd name="connsiteY4" fmla="*/ 114300 h 406400"/>
                <a:gd name="connsiteX5" fmla="*/ 3429000 w 4229100"/>
                <a:gd name="connsiteY5" fmla="*/ 127000 h 406400"/>
                <a:gd name="connsiteX6" fmla="*/ 3759200 w 4229100"/>
                <a:gd name="connsiteY6" fmla="*/ 190500 h 406400"/>
                <a:gd name="connsiteX7" fmla="*/ 4229100 w 4229100"/>
                <a:gd name="connsiteY7" fmla="*/ 3937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9100" h="406400">
                  <a:moveTo>
                    <a:pt x="0" y="0"/>
                  </a:moveTo>
                  <a:lnTo>
                    <a:pt x="622300" y="342900"/>
                  </a:lnTo>
                  <a:lnTo>
                    <a:pt x="990600" y="406400"/>
                  </a:lnTo>
                  <a:lnTo>
                    <a:pt x="1993900" y="203200"/>
                  </a:lnTo>
                  <a:lnTo>
                    <a:pt x="2260600" y="114300"/>
                  </a:lnTo>
                  <a:lnTo>
                    <a:pt x="3429000" y="127000"/>
                  </a:lnTo>
                  <a:lnTo>
                    <a:pt x="3759200" y="190500"/>
                  </a:lnTo>
                  <a:lnTo>
                    <a:pt x="4229100" y="393700"/>
                  </a:lnTo>
                </a:path>
              </a:pathLst>
            </a:cu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2" name="شكل حر 61"/>
            <p:cNvSpPr/>
            <p:nvPr/>
          </p:nvSpPr>
          <p:spPr>
            <a:xfrm>
              <a:off x="3822700" y="647700"/>
              <a:ext cx="152400" cy="1104900"/>
            </a:xfrm>
            <a:custGeom>
              <a:avLst/>
              <a:gdLst>
                <a:gd name="connsiteX0" fmla="*/ 0 w 152400"/>
                <a:gd name="connsiteY0" fmla="*/ 1104900 h 1104900"/>
                <a:gd name="connsiteX1" fmla="*/ 152400 w 152400"/>
                <a:gd name="connsiteY1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400" h="1104900">
                  <a:moveTo>
                    <a:pt x="0" y="1104900"/>
                  </a:moveTo>
                  <a:lnTo>
                    <a:pt x="152400" y="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4" name="شكل حر 63"/>
            <p:cNvSpPr/>
            <p:nvPr/>
          </p:nvSpPr>
          <p:spPr>
            <a:xfrm>
              <a:off x="1549400" y="3911600"/>
              <a:ext cx="381000" cy="1054100"/>
            </a:xfrm>
            <a:custGeom>
              <a:avLst/>
              <a:gdLst>
                <a:gd name="connsiteX0" fmla="*/ 0 w 381000"/>
                <a:gd name="connsiteY0" fmla="*/ 0 h 1054100"/>
                <a:gd name="connsiteX1" fmla="*/ 381000 w 381000"/>
                <a:gd name="connsiteY1" fmla="*/ 105410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1054100">
                  <a:moveTo>
                    <a:pt x="0" y="0"/>
                  </a:moveTo>
                  <a:lnTo>
                    <a:pt x="381000" y="1054100"/>
                  </a:lnTo>
                </a:path>
              </a:pathLst>
            </a:cu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6" name="شكل حر 65"/>
          <p:cNvSpPr/>
          <p:nvPr/>
        </p:nvSpPr>
        <p:spPr>
          <a:xfrm>
            <a:off x="165100" y="1549400"/>
            <a:ext cx="8445500" cy="4127500"/>
          </a:xfrm>
          <a:custGeom>
            <a:avLst/>
            <a:gdLst>
              <a:gd name="connsiteX0" fmla="*/ 0 w 8445500"/>
              <a:gd name="connsiteY0" fmla="*/ 4127500 h 4127500"/>
              <a:gd name="connsiteX1" fmla="*/ 1117600 w 8445500"/>
              <a:gd name="connsiteY1" fmla="*/ 3695700 h 4127500"/>
              <a:gd name="connsiteX2" fmla="*/ 2044700 w 8445500"/>
              <a:gd name="connsiteY2" fmla="*/ 3340100 h 4127500"/>
              <a:gd name="connsiteX3" fmla="*/ 3098800 w 8445500"/>
              <a:gd name="connsiteY3" fmla="*/ 2921000 h 4127500"/>
              <a:gd name="connsiteX4" fmla="*/ 4572000 w 8445500"/>
              <a:gd name="connsiteY4" fmla="*/ 2489200 h 4127500"/>
              <a:gd name="connsiteX5" fmla="*/ 5651500 w 8445500"/>
              <a:gd name="connsiteY5" fmla="*/ 2171700 h 4127500"/>
              <a:gd name="connsiteX6" fmla="*/ 6743700 w 8445500"/>
              <a:gd name="connsiteY6" fmla="*/ 1638300 h 4127500"/>
              <a:gd name="connsiteX7" fmla="*/ 7620000 w 8445500"/>
              <a:gd name="connsiteY7" fmla="*/ 939800 h 4127500"/>
              <a:gd name="connsiteX8" fmla="*/ 8445500 w 8445500"/>
              <a:gd name="connsiteY8" fmla="*/ 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45500" h="4127500">
                <a:moveTo>
                  <a:pt x="0" y="4127500"/>
                </a:moveTo>
                <a:lnTo>
                  <a:pt x="1117600" y="3695700"/>
                </a:lnTo>
                <a:lnTo>
                  <a:pt x="2044700" y="3340100"/>
                </a:lnTo>
                <a:lnTo>
                  <a:pt x="3098800" y="2921000"/>
                </a:lnTo>
                <a:lnTo>
                  <a:pt x="4572000" y="2489200"/>
                </a:lnTo>
                <a:lnTo>
                  <a:pt x="5651500" y="2171700"/>
                </a:lnTo>
                <a:lnTo>
                  <a:pt x="6743700" y="1638300"/>
                </a:lnTo>
                <a:lnTo>
                  <a:pt x="7620000" y="939800"/>
                </a:lnTo>
                <a:lnTo>
                  <a:pt x="8445500" y="0"/>
                </a:lnTo>
              </a:path>
            </a:pathLst>
          </a:cu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حر 6"/>
          <p:cNvSpPr/>
          <p:nvPr/>
        </p:nvSpPr>
        <p:spPr>
          <a:xfrm>
            <a:off x="6616700" y="596900"/>
            <a:ext cx="304800" cy="1638300"/>
          </a:xfrm>
          <a:custGeom>
            <a:avLst/>
            <a:gdLst>
              <a:gd name="connsiteX0" fmla="*/ 0 w 304800"/>
              <a:gd name="connsiteY0" fmla="*/ 1638300 h 1638300"/>
              <a:gd name="connsiteX1" fmla="*/ 304800 w 304800"/>
              <a:gd name="connsiteY1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1638300">
                <a:moveTo>
                  <a:pt x="0" y="1638300"/>
                </a:moveTo>
                <a:lnTo>
                  <a:pt x="30480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حر 7"/>
          <p:cNvSpPr/>
          <p:nvPr/>
        </p:nvSpPr>
        <p:spPr>
          <a:xfrm>
            <a:off x="4965700" y="596900"/>
            <a:ext cx="3619500" cy="965200"/>
          </a:xfrm>
          <a:custGeom>
            <a:avLst/>
            <a:gdLst>
              <a:gd name="connsiteX0" fmla="*/ 3619500 w 3619500"/>
              <a:gd name="connsiteY0" fmla="*/ 965200 h 965200"/>
              <a:gd name="connsiteX1" fmla="*/ 1879600 w 3619500"/>
              <a:gd name="connsiteY1" fmla="*/ 558800 h 965200"/>
              <a:gd name="connsiteX2" fmla="*/ 1066800 w 3619500"/>
              <a:gd name="connsiteY2" fmla="*/ 381000 h 965200"/>
              <a:gd name="connsiteX3" fmla="*/ 406400 w 3619500"/>
              <a:gd name="connsiteY3" fmla="*/ 215900 h 965200"/>
              <a:gd name="connsiteX4" fmla="*/ 0 w 3619500"/>
              <a:gd name="connsiteY4" fmla="*/ 38100 h 965200"/>
              <a:gd name="connsiteX5" fmla="*/ 0 w 3619500"/>
              <a:gd name="connsiteY5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19500" h="965200">
                <a:moveTo>
                  <a:pt x="3619500" y="965200"/>
                </a:moveTo>
                <a:lnTo>
                  <a:pt x="1879600" y="558800"/>
                </a:lnTo>
                <a:lnTo>
                  <a:pt x="1066800" y="381000"/>
                </a:lnTo>
                <a:lnTo>
                  <a:pt x="406400" y="215900"/>
                </a:lnTo>
                <a:lnTo>
                  <a:pt x="0" y="38100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حر 14"/>
          <p:cNvSpPr/>
          <p:nvPr/>
        </p:nvSpPr>
        <p:spPr>
          <a:xfrm>
            <a:off x="7696200" y="571500"/>
            <a:ext cx="190500" cy="774700"/>
          </a:xfrm>
          <a:custGeom>
            <a:avLst/>
            <a:gdLst>
              <a:gd name="connsiteX0" fmla="*/ 0 w 190500"/>
              <a:gd name="connsiteY0" fmla="*/ 774700 h 774700"/>
              <a:gd name="connsiteX1" fmla="*/ 190500 w 190500"/>
              <a:gd name="connsiteY1" fmla="*/ 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0" h="774700">
                <a:moveTo>
                  <a:pt x="0" y="774700"/>
                </a:moveTo>
                <a:lnTo>
                  <a:pt x="190500" y="0"/>
                </a:ln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مربع نص 71"/>
          <p:cNvSpPr txBox="1"/>
          <p:nvPr/>
        </p:nvSpPr>
        <p:spPr>
          <a:xfrm>
            <a:off x="6517969" y="5576251"/>
            <a:ext cx="17465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شوارع غير قائمة </a:t>
            </a:r>
          </a:p>
          <a:p>
            <a:endParaRPr lang="ar-SA" dirty="0" smtClean="0"/>
          </a:p>
        </p:txBody>
      </p:sp>
      <p:sp>
        <p:nvSpPr>
          <p:cNvPr id="73" name="مربع نص 72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8885890" y="780912"/>
            <a:ext cx="268123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خارطة توضح نوعية التربة وهي ملائمة للمصانع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1" y="567482"/>
            <a:ext cx="8597066" cy="60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6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710293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شبكة الشوارع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grpSp>
        <p:nvGrpSpPr>
          <p:cNvPr id="65" name="مجموعة 64"/>
          <p:cNvGrpSpPr/>
          <p:nvPr/>
        </p:nvGrpSpPr>
        <p:grpSpPr>
          <a:xfrm>
            <a:off x="177800" y="647700"/>
            <a:ext cx="7378700" cy="4578350"/>
            <a:chOff x="177800" y="647700"/>
            <a:chExt cx="7378700" cy="4578350"/>
          </a:xfrm>
        </p:grpSpPr>
        <p:sp>
          <p:nvSpPr>
            <p:cNvPr id="9" name="شكل حر 8"/>
            <p:cNvSpPr/>
            <p:nvPr/>
          </p:nvSpPr>
          <p:spPr>
            <a:xfrm>
              <a:off x="5889115" y="2212564"/>
              <a:ext cx="762790" cy="961778"/>
            </a:xfrm>
            <a:custGeom>
              <a:avLst/>
              <a:gdLst>
                <a:gd name="connsiteX0" fmla="*/ 203726 w 762790"/>
                <a:gd name="connsiteY0" fmla="*/ 0 h 961778"/>
                <a:gd name="connsiteX1" fmla="*/ 0 w 762790"/>
                <a:gd name="connsiteY1" fmla="*/ 336385 h 961778"/>
                <a:gd name="connsiteX2" fmla="*/ 284269 w 762790"/>
                <a:gd name="connsiteY2" fmla="*/ 464306 h 961778"/>
                <a:gd name="connsiteX3" fmla="*/ 232153 w 762790"/>
                <a:gd name="connsiteY3" fmla="*/ 691722 h 961778"/>
                <a:gd name="connsiteX4" fmla="*/ 184775 w 762790"/>
                <a:gd name="connsiteY4" fmla="*/ 829119 h 961778"/>
                <a:gd name="connsiteX5" fmla="*/ 762790 w 762790"/>
                <a:gd name="connsiteY5" fmla="*/ 961778 h 96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790" h="961778">
                  <a:moveTo>
                    <a:pt x="203726" y="0"/>
                  </a:moveTo>
                  <a:lnTo>
                    <a:pt x="0" y="336385"/>
                  </a:lnTo>
                  <a:lnTo>
                    <a:pt x="284269" y="464306"/>
                  </a:lnTo>
                  <a:lnTo>
                    <a:pt x="232153" y="691722"/>
                  </a:lnTo>
                  <a:lnTo>
                    <a:pt x="184775" y="829119"/>
                  </a:lnTo>
                  <a:lnTo>
                    <a:pt x="762790" y="961778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شكل حر 9"/>
            <p:cNvSpPr/>
            <p:nvPr/>
          </p:nvSpPr>
          <p:spPr>
            <a:xfrm>
              <a:off x="5955445" y="2439979"/>
              <a:ext cx="578014" cy="203727"/>
            </a:xfrm>
            <a:custGeom>
              <a:avLst/>
              <a:gdLst>
                <a:gd name="connsiteX0" fmla="*/ 0 w 578014"/>
                <a:gd name="connsiteY0" fmla="*/ 0 h 203727"/>
                <a:gd name="connsiteX1" fmla="*/ 578014 w 578014"/>
                <a:gd name="connsiteY1" fmla="*/ 203727 h 20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8014" h="203727">
                  <a:moveTo>
                    <a:pt x="0" y="0"/>
                  </a:moveTo>
                  <a:lnTo>
                    <a:pt x="578014" y="203727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4756775" y="1928294"/>
              <a:ext cx="4738" cy="1430823"/>
            </a:xfrm>
            <a:custGeom>
              <a:avLst/>
              <a:gdLst>
                <a:gd name="connsiteX0" fmla="*/ 4738 w 4738"/>
                <a:gd name="connsiteY0" fmla="*/ 0 h 1430823"/>
                <a:gd name="connsiteX1" fmla="*/ 0 w 4738"/>
                <a:gd name="connsiteY1" fmla="*/ 1430823 h 143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38" h="1430823">
                  <a:moveTo>
                    <a:pt x="4738" y="0"/>
                  </a:moveTo>
                  <a:cubicBezTo>
                    <a:pt x="3159" y="476941"/>
                    <a:pt x="1579" y="953882"/>
                    <a:pt x="0" y="1430823"/>
                  </a:cubicBez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شكل حر 15"/>
            <p:cNvSpPr/>
            <p:nvPr/>
          </p:nvSpPr>
          <p:spPr>
            <a:xfrm>
              <a:off x="4012937" y="2643706"/>
              <a:ext cx="1283950" cy="208464"/>
            </a:xfrm>
            <a:custGeom>
              <a:avLst/>
              <a:gdLst>
                <a:gd name="connsiteX0" fmla="*/ 0 w 1283950"/>
                <a:gd name="connsiteY0" fmla="*/ 0 h 208464"/>
                <a:gd name="connsiteX1" fmla="*/ 355337 w 1283950"/>
                <a:gd name="connsiteY1" fmla="*/ 80543 h 208464"/>
                <a:gd name="connsiteX2" fmla="*/ 743838 w 1283950"/>
                <a:gd name="connsiteY2" fmla="*/ 189513 h 208464"/>
                <a:gd name="connsiteX3" fmla="*/ 876497 w 1283950"/>
                <a:gd name="connsiteY3" fmla="*/ 208464 h 208464"/>
                <a:gd name="connsiteX4" fmla="*/ 1283950 w 1283950"/>
                <a:gd name="connsiteY4" fmla="*/ 175299 h 20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950" h="208464">
                  <a:moveTo>
                    <a:pt x="0" y="0"/>
                  </a:moveTo>
                  <a:lnTo>
                    <a:pt x="355337" y="80543"/>
                  </a:lnTo>
                  <a:lnTo>
                    <a:pt x="743838" y="189513"/>
                  </a:lnTo>
                  <a:lnTo>
                    <a:pt x="876497" y="208464"/>
                  </a:lnTo>
                  <a:lnTo>
                    <a:pt x="1283950" y="175299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شكل حر 29"/>
            <p:cNvSpPr/>
            <p:nvPr/>
          </p:nvSpPr>
          <p:spPr>
            <a:xfrm>
              <a:off x="4098218" y="2406815"/>
              <a:ext cx="658557" cy="137396"/>
            </a:xfrm>
            <a:custGeom>
              <a:avLst/>
              <a:gdLst>
                <a:gd name="connsiteX0" fmla="*/ 658557 w 658557"/>
                <a:gd name="connsiteY0" fmla="*/ 137396 h 137396"/>
                <a:gd name="connsiteX1" fmla="*/ 0 w 658557"/>
                <a:gd name="connsiteY1" fmla="*/ 0 h 13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8557" h="137396">
                  <a:moveTo>
                    <a:pt x="658557" y="137396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شكل حر 30"/>
            <p:cNvSpPr/>
            <p:nvPr/>
          </p:nvSpPr>
          <p:spPr>
            <a:xfrm>
              <a:off x="4164547" y="2155710"/>
              <a:ext cx="592228" cy="108970"/>
            </a:xfrm>
            <a:custGeom>
              <a:avLst/>
              <a:gdLst>
                <a:gd name="connsiteX0" fmla="*/ 592228 w 592228"/>
                <a:gd name="connsiteY0" fmla="*/ 108970 h 108970"/>
                <a:gd name="connsiteX1" fmla="*/ 0 w 592228"/>
                <a:gd name="connsiteY1" fmla="*/ 0 h 10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2228" h="108970">
                  <a:moveTo>
                    <a:pt x="592228" y="10897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شكل حر 31"/>
            <p:cNvSpPr/>
            <p:nvPr/>
          </p:nvSpPr>
          <p:spPr>
            <a:xfrm>
              <a:off x="3932394" y="2927975"/>
              <a:ext cx="819643" cy="217940"/>
            </a:xfrm>
            <a:custGeom>
              <a:avLst/>
              <a:gdLst>
                <a:gd name="connsiteX0" fmla="*/ 819643 w 819643"/>
                <a:gd name="connsiteY0" fmla="*/ 217940 h 217940"/>
                <a:gd name="connsiteX1" fmla="*/ 0 w 819643"/>
                <a:gd name="connsiteY1" fmla="*/ 0 h 21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643" h="217940">
                  <a:moveTo>
                    <a:pt x="819643" y="21794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شكل حر 32"/>
            <p:cNvSpPr/>
            <p:nvPr/>
          </p:nvSpPr>
          <p:spPr>
            <a:xfrm>
              <a:off x="6912485" y="2468406"/>
              <a:ext cx="56854" cy="473783"/>
            </a:xfrm>
            <a:custGeom>
              <a:avLst/>
              <a:gdLst>
                <a:gd name="connsiteX0" fmla="*/ 56854 w 56854"/>
                <a:gd name="connsiteY0" fmla="*/ 0 h 473783"/>
                <a:gd name="connsiteX1" fmla="*/ 0 w 56854"/>
                <a:gd name="connsiteY1" fmla="*/ 473783 h 47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854" h="473783">
                  <a:moveTo>
                    <a:pt x="56854" y="0"/>
                  </a:moveTo>
                  <a:lnTo>
                    <a:pt x="0" y="47378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شكل حر 33"/>
            <p:cNvSpPr/>
            <p:nvPr/>
          </p:nvSpPr>
          <p:spPr>
            <a:xfrm>
              <a:off x="7258346" y="2544211"/>
              <a:ext cx="18951" cy="284270"/>
            </a:xfrm>
            <a:custGeom>
              <a:avLst/>
              <a:gdLst>
                <a:gd name="connsiteX0" fmla="*/ 18951 w 18951"/>
                <a:gd name="connsiteY0" fmla="*/ 0 h 284270"/>
                <a:gd name="connsiteX1" fmla="*/ 0 w 18951"/>
                <a:gd name="connsiteY1" fmla="*/ 284270 h 2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51" h="284270">
                  <a:moveTo>
                    <a:pt x="18951" y="0"/>
                  </a:moveTo>
                  <a:lnTo>
                    <a:pt x="0" y="28427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شكل حر 34"/>
            <p:cNvSpPr/>
            <p:nvPr/>
          </p:nvSpPr>
          <p:spPr>
            <a:xfrm>
              <a:off x="4353339" y="3508513"/>
              <a:ext cx="19878" cy="536713"/>
            </a:xfrm>
            <a:custGeom>
              <a:avLst/>
              <a:gdLst>
                <a:gd name="connsiteX0" fmla="*/ 0 w 19878"/>
                <a:gd name="connsiteY0" fmla="*/ 0 h 536713"/>
                <a:gd name="connsiteX1" fmla="*/ 19878 w 19878"/>
                <a:gd name="connsiteY1" fmla="*/ 397565 h 536713"/>
                <a:gd name="connsiteX2" fmla="*/ 19878 w 19878"/>
                <a:gd name="connsiteY2" fmla="*/ 536713 h 53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78" h="536713">
                  <a:moveTo>
                    <a:pt x="0" y="0"/>
                  </a:moveTo>
                  <a:lnTo>
                    <a:pt x="19878" y="397565"/>
                  </a:lnTo>
                  <a:lnTo>
                    <a:pt x="19878" y="536713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شكل حر 35"/>
            <p:cNvSpPr/>
            <p:nvPr/>
          </p:nvSpPr>
          <p:spPr>
            <a:xfrm>
              <a:off x="3816350" y="3549650"/>
              <a:ext cx="50800" cy="603250"/>
            </a:xfrm>
            <a:custGeom>
              <a:avLst/>
              <a:gdLst>
                <a:gd name="connsiteX0" fmla="*/ 0 w 50800"/>
                <a:gd name="connsiteY0" fmla="*/ 0 h 603250"/>
                <a:gd name="connsiteX1" fmla="*/ 50800 w 50800"/>
                <a:gd name="connsiteY1" fmla="*/ 6032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800" h="603250">
                  <a:moveTo>
                    <a:pt x="0" y="0"/>
                  </a:moveTo>
                  <a:lnTo>
                    <a:pt x="50800" y="603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شكل حر 36"/>
            <p:cNvSpPr/>
            <p:nvPr/>
          </p:nvSpPr>
          <p:spPr>
            <a:xfrm>
              <a:off x="3498850" y="3632200"/>
              <a:ext cx="355600" cy="577850"/>
            </a:xfrm>
            <a:custGeom>
              <a:avLst/>
              <a:gdLst>
                <a:gd name="connsiteX0" fmla="*/ 0 w 355600"/>
                <a:gd name="connsiteY0" fmla="*/ 0 h 577850"/>
                <a:gd name="connsiteX1" fmla="*/ 50800 w 355600"/>
                <a:gd name="connsiteY1" fmla="*/ 577850 h 577850"/>
                <a:gd name="connsiteX2" fmla="*/ 355600 w 355600"/>
                <a:gd name="connsiteY2" fmla="*/ 5270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577850">
                  <a:moveTo>
                    <a:pt x="0" y="0"/>
                  </a:moveTo>
                  <a:lnTo>
                    <a:pt x="50800" y="577850"/>
                  </a:lnTo>
                  <a:lnTo>
                    <a:pt x="355600" y="527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8" name="شكل حر 37"/>
            <p:cNvSpPr/>
            <p:nvPr/>
          </p:nvSpPr>
          <p:spPr>
            <a:xfrm>
              <a:off x="2838450" y="4203700"/>
              <a:ext cx="698500" cy="146050"/>
            </a:xfrm>
            <a:custGeom>
              <a:avLst/>
              <a:gdLst>
                <a:gd name="connsiteX0" fmla="*/ 698500 w 698500"/>
                <a:gd name="connsiteY0" fmla="*/ 0 h 146050"/>
                <a:gd name="connsiteX1" fmla="*/ 285750 w 698500"/>
                <a:gd name="connsiteY1" fmla="*/ 95250 h 146050"/>
                <a:gd name="connsiteX2" fmla="*/ 0 w 698500"/>
                <a:gd name="connsiteY2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8500" h="146050">
                  <a:moveTo>
                    <a:pt x="698500" y="0"/>
                  </a:moveTo>
                  <a:lnTo>
                    <a:pt x="285750" y="95250"/>
                  </a:lnTo>
                  <a:lnTo>
                    <a:pt x="0" y="1460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9" name="شكل حر 38"/>
            <p:cNvSpPr/>
            <p:nvPr/>
          </p:nvSpPr>
          <p:spPr>
            <a:xfrm>
              <a:off x="2520950" y="3822700"/>
              <a:ext cx="63500" cy="762000"/>
            </a:xfrm>
            <a:custGeom>
              <a:avLst/>
              <a:gdLst>
                <a:gd name="connsiteX0" fmla="*/ 63500 w 63500"/>
                <a:gd name="connsiteY0" fmla="*/ 762000 h 762000"/>
                <a:gd name="connsiteX1" fmla="*/ 0 w 63500"/>
                <a:gd name="connsiteY1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0" h="762000">
                  <a:moveTo>
                    <a:pt x="63500" y="7620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شكل حر 40"/>
            <p:cNvSpPr/>
            <p:nvPr/>
          </p:nvSpPr>
          <p:spPr>
            <a:xfrm>
              <a:off x="1631950" y="3873500"/>
              <a:ext cx="533400" cy="622300"/>
            </a:xfrm>
            <a:custGeom>
              <a:avLst/>
              <a:gdLst>
                <a:gd name="connsiteX0" fmla="*/ 533400 w 533400"/>
                <a:gd name="connsiteY0" fmla="*/ 622300 h 622300"/>
                <a:gd name="connsiteX1" fmla="*/ 400050 w 533400"/>
                <a:gd name="connsiteY1" fmla="*/ 0 h 622300"/>
                <a:gd name="connsiteX2" fmla="*/ 0 w 533400"/>
                <a:gd name="connsiteY2" fmla="*/ 38100 h 6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2300">
                  <a:moveTo>
                    <a:pt x="533400" y="622300"/>
                  </a:moveTo>
                  <a:lnTo>
                    <a:pt x="400050" y="0"/>
                  </a:ln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4" name="شكل حر 43"/>
            <p:cNvSpPr/>
            <p:nvPr/>
          </p:nvSpPr>
          <p:spPr>
            <a:xfrm>
              <a:off x="2025650" y="3803650"/>
              <a:ext cx="349250" cy="69850"/>
            </a:xfrm>
            <a:custGeom>
              <a:avLst/>
              <a:gdLst>
                <a:gd name="connsiteX0" fmla="*/ 0 w 349250"/>
                <a:gd name="connsiteY0" fmla="*/ 69850 h 69850"/>
                <a:gd name="connsiteX1" fmla="*/ 349250 w 349250"/>
                <a:gd name="connsiteY1" fmla="*/ 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250" h="69850">
                  <a:moveTo>
                    <a:pt x="0" y="69850"/>
                  </a:moveTo>
                  <a:lnTo>
                    <a:pt x="34925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5" name="شكل حر 44"/>
            <p:cNvSpPr/>
            <p:nvPr/>
          </p:nvSpPr>
          <p:spPr>
            <a:xfrm>
              <a:off x="222250" y="2546350"/>
              <a:ext cx="463550" cy="1054100"/>
            </a:xfrm>
            <a:custGeom>
              <a:avLst/>
              <a:gdLst>
                <a:gd name="connsiteX0" fmla="*/ 63500 w 463550"/>
                <a:gd name="connsiteY0" fmla="*/ 0 h 1054100"/>
                <a:gd name="connsiteX1" fmla="*/ 0 w 463550"/>
                <a:gd name="connsiteY1" fmla="*/ 939800 h 1054100"/>
                <a:gd name="connsiteX2" fmla="*/ 107950 w 463550"/>
                <a:gd name="connsiteY2" fmla="*/ 1009650 h 1054100"/>
                <a:gd name="connsiteX3" fmla="*/ 438150 w 463550"/>
                <a:gd name="connsiteY3" fmla="*/ 1054100 h 1054100"/>
                <a:gd name="connsiteX4" fmla="*/ 457200 w 463550"/>
                <a:gd name="connsiteY4" fmla="*/ 393700 h 1054100"/>
                <a:gd name="connsiteX5" fmla="*/ 463550 w 463550"/>
                <a:gd name="connsiteY5" fmla="*/ 22225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3550" h="1054100">
                  <a:moveTo>
                    <a:pt x="63500" y="0"/>
                  </a:moveTo>
                  <a:lnTo>
                    <a:pt x="0" y="939800"/>
                  </a:lnTo>
                  <a:lnTo>
                    <a:pt x="107950" y="1009650"/>
                  </a:lnTo>
                  <a:lnTo>
                    <a:pt x="438150" y="1054100"/>
                  </a:lnTo>
                  <a:lnTo>
                    <a:pt x="457200" y="393700"/>
                  </a:lnTo>
                  <a:lnTo>
                    <a:pt x="463550" y="2222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6" name="شكل حر 45"/>
            <p:cNvSpPr/>
            <p:nvPr/>
          </p:nvSpPr>
          <p:spPr>
            <a:xfrm>
              <a:off x="812800" y="3117850"/>
              <a:ext cx="457200" cy="933450"/>
            </a:xfrm>
            <a:custGeom>
              <a:avLst/>
              <a:gdLst>
                <a:gd name="connsiteX0" fmla="*/ 457200 w 457200"/>
                <a:gd name="connsiteY0" fmla="*/ 0 h 933450"/>
                <a:gd name="connsiteX1" fmla="*/ 0 w 457200"/>
                <a:gd name="connsiteY1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7200" h="933450">
                  <a:moveTo>
                    <a:pt x="457200" y="0"/>
                  </a:moveTo>
                  <a:lnTo>
                    <a:pt x="0" y="9334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7" name="شكل حر 46"/>
            <p:cNvSpPr/>
            <p:nvPr/>
          </p:nvSpPr>
          <p:spPr>
            <a:xfrm>
              <a:off x="1060450" y="4273550"/>
              <a:ext cx="584200" cy="952500"/>
            </a:xfrm>
            <a:custGeom>
              <a:avLst/>
              <a:gdLst>
                <a:gd name="connsiteX0" fmla="*/ 584200 w 584200"/>
                <a:gd name="connsiteY0" fmla="*/ 0 h 952500"/>
                <a:gd name="connsiteX1" fmla="*/ 431800 w 584200"/>
                <a:gd name="connsiteY1" fmla="*/ 95250 h 952500"/>
                <a:gd name="connsiteX2" fmla="*/ 336550 w 584200"/>
                <a:gd name="connsiteY2" fmla="*/ 177800 h 952500"/>
                <a:gd name="connsiteX3" fmla="*/ 158750 w 584200"/>
                <a:gd name="connsiteY3" fmla="*/ 254000 h 952500"/>
                <a:gd name="connsiteX4" fmla="*/ 0 w 584200"/>
                <a:gd name="connsiteY4" fmla="*/ 342900 h 952500"/>
                <a:gd name="connsiteX5" fmla="*/ 279400 w 584200"/>
                <a:gd name="connsiteY5" fmla="*/ 666750 h 952500"/>
                <a:gd name="connsiteX6" fmla="*/ 6350 w 584200"/>
                <a:gd name="connsiteY6" fmla="*/ 901700 h 952500"/>
                <a:gd name="connsiteX7" fmla="*/ 19050 w 584200"/>
                <a:gd name="connsiteY7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4200" h="952500">
                  <a:moveTo>
                    <a:pt x="584200" y="0"/>
                  </a:moveTo>
                  <a:lnTo>
                    <a:pt x="431800" y="95250"/>
                  </a:lnTo>
                  <a:lnTo>
                    <a:pt x="336550" y="177800"/>
                  </a:lnTo>
                  <a:lnTo>
                    <a:pt x="158750" y="254000"/>
                  </a:lnTo>
                  <a:lnTo>
                    <a:pt x="0" y="342900"/>
                  </a:lnTo>
                  <a:lnTo>
                    <a:pt x="279400" y="666750"/>
                  </a:lnTo>
                  <a:lnTo>
                    <a:pt x="6350" y="901700"/>
                  </a:lnTo>
                  <a:lnTo>
                    <a:pt x="19050" y="9525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شكل حر 47"/>
            <p:cNvSpPr/>
            <p:nvPr/>
          </p:nvSpPr>
          <p:spPr>
            <a:xfrm>
              <a:off x="533400" y="4724400"/>
              <a:ext cx="615950" cy="501650"/>
            </a:xfrm>
            <a:custGeom>
              <a:avLst/>
              <a:gdLst>
                <a:gd name="connsiteX0" fmla="*/ 615950 w 615950"/>
                <a:gd name="connsiteY0" fmla="*/ 0 h 501650"/>
                <a:gd name="connsiteX1" fmla="*/ 368300 w 615950"/>
                <a:gd name="connsiteY1" fmla="*/ 196850 h 501650"/>
                <a:gd name="connsiteX2" fmla="*/ 114300 w 615950"/>
                <a:gd name="connsiteY2" fmla="*/ 279400 h 501650"/>
                <a:gd name="connsiteX3" fmla="*/ 44450 w 615950"/>
                <a:gd name="connsiteY3" fmla="*/ 292100 h 501650"/>
                <a:gd name="connsiteX4" fmla="*/ 0 w 615950"/>
                <a:gd name="connsiteY4" fmla="*/ 50165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5950" h="501650">
                  <a:moveTo>
                    <a:pt x="615950" y="0"/>
                  </a:moveTo>
                  <a:lnTo>
                    <a:pt x="368300" y="196850"/>
                  </a:lnTo>
                  <a:lnTo>
                    <a:pt x="114300" y="279400"/>
                  </a:lnTo>
                  <a:lnTo>
                    <a:pt x="44450" y="292100"/>
                  </a:lnTo>
                  <a:lnTo>
                    <a:pt x="0" y="50165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شكل حر 48"/>
            <p:cNvSpPr/>
            <p:nvPr/>
          </p:nvSpPr>
          <p:spPr>
            <a:xfrm>
              <a:off x="2425700" y="1816100"/>
              <a:ext cx="215900" cy="1790700"/>
            </a:xfrm>
            <a:custGeom>
              <a:avLst/>
              <a:gdLst>
                <a:gd name="connsiteX0" fmla="*/ 0 w 215900"/>
                <a:gd name="connsiteY0" fmla="*/ 1790700 h 1790700"/>
                <a:gd name="connsiteX1" fmla="*/ 127000 w 215900"/>
                <a:gd name="connsiteY1" fmla="*/ 1130300 h 1790700"/>
                <a:gd name="connsiteX2" fmla="*/ 177800 w 215900"/>
                <a:gd name="connsiteY2" fmla="*/ 546100 h 1790700"/>
                <a:gd name="connsiteX3" fmla="*/ 215900 w 215900"/>
                <a:gd name="connsiteY3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900" h="1790700">
                  <a:moveTo>
                    <a:pt x="0" y="1790700"/>
                  </a:moveTo>
                  <a:lnTo>
                    <a:pt x="127000" y="1130300"/>
                  </a:lnTo>
                  <a:lnTo>
                    <a:pt x="177800" y="546100"/>
                  </a:lnTo>
                  <a:lnTo>
                    <a:pt x="215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شكل حر 49"/>
            <p:cNvSpPr/>
            <p:nvPr/>
          </p:nvSpPr>
          <p:spPr>
            <a:xfrm>
              <a:off x="3149600" y="1752600"/>
              <a:ext cx="63500" cy="1219200"/>
            </a:xfrm>
            <a:custGeom>
              <a:avLst/>
              <a:gdLst>
                <a:gd name="connsiteX0" fmla="*/ 0 w 63500"/>
                <a:gd name="connsiteY0" fmla="*/ 1219200 h 1219200"/>
                <a:gd name="connsiteX1" fmla="*/ 63500 w 63500"/>
                <a:gd name="connsiteY1" fmla="*/ 749300 h 1219200"/>
                <a:gd name="connsiteX2" fmla="*/ 63500 w 63500"/>
                <a:gd name="connsiteY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" h="1219200">
                  <a:moveTo>
                    <a:pt x="0" y="1219200"/>
                  </a:moveTo>
                  <a:lnTo>
                    <a:pt x="63500" y="749300"/>
                  </a:lnTo>
                  <a:lnTo>
                    <a:pt x="635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شكل حر 50"/>
            <p:cNvSpPr/>
            <p:nvPr/>
          </p:nvSpPr>
          <p:spPr>
            <a:xfrm>
              <a:off x="3378200" y="2298700"/>
              <a:ext cx="609600" cy="50800"/>
            </a:xfrm>
            <a:custGeom>
              <a:avLst/>
              <a:gdLst>
                <a:gd name="connsiteX0" fmla="*/ 609600 w 609600"/>
                <a:gd name="connsiteY0" fmla="*/ 50800 h 50800"/>
                <a:gd name="connsiteX1" fmla="*/ 0 w 609600"/>
                <a:gd name="connsiteY1" fmla="*/ 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50800">
                  <a:moveTo>
                    <a:pt x="609600" y="50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شكل حر 51"/>
            <p:cNvSpPr/>
            <p:nvPr/>
          </p:nvSpPr>
          <p:spPr>
            <a:xfrm>
              <a:off x="3213100" y="2501900"/>
              <a:ext cx="698500" cy="114300"/>
            </a:xfrm>
            <a:custGeom>
              <a:avLst/>
              <a:gdLst>
                <a:gd name="connsiteX0" fmla="*/ 698500 w 698500"/>
                <a:gd name="connsiteY0" fmla="*/ 114300 h 114300"/>
                <a:gd name="connsiteX1" fmla="*/ 0 w 698500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8500" h="114300">
                  <a:moveTo>
                    <a:pt x="698500" y="1143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شكل حر 52"/>
            <p:cNvSpPr/>
            <p:nvPr/>
          </p:nvSpPr>
          <p:spPr>
            <a:xfrm>
              <a:off x="3441700" y="1790700"/>
              <a:ext cx="0" cy="685800"/>
            </a:xfrm>
            <a:custGeom>
              <a:avLst/>
              <a:gdLst>
                <a:gd name="connsiteX0" fmla="*/ 0 w 0"/>
                <a:gd name="connsiteY0" fmla="*/ 0 h 685800"/>
                <a:gd name="connsiteX1" fmla="*/ 0 w 0"/>
                <a:gd name="connsiteY1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85800">
                  <a:moveTo>
                    <a:pt x="0" y="0"/>
                  </a:moveTo>
                  <a:lnTo>
                    <a:pt x="0" y="6858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4" name="شكل حر 53"/>
            <p:cNvSpPr/>
            <p:nvPr/>
          </p:nvSpPr>
          <p:spPr>
            <a:xfrm>
              <a:off x="3200400" y="2730500"/>
              <a:ext cx="609600" cy="177800"/>
            </a:xfrm>
            <a:custGeom>
              <a:avLst/>
              <a:gdLst>
                <a:gd name="connsiteX0" fmla="*/ 609600 w 609600"/>
                <a:gd name="connsiteY0" fmla="*/ 177800 h 177800"/>
                <a:gd name="connsiteX1" fmla="*/ 0 w 609600"/>
                <a:gd name="connsiteY1" fmla="*/ 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0" h="177800">
                  <a:moveTo>
                    <a:pt x="609600" y="1778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5" name="شكل حر 54"/>
            <p:cNvSpPr/>
            <p:nvPr/>
          </p:nvSpPr>
          <p:spPr>
            <a:xfrm>
              <a:off x="2501900" y="2971800"/>
              <a:ext cx="787400" cy="368300"/>
            </a:xfrm>
            <a:custGeom>
              <a:avLst/>
              <a:gdLst>
                <a:gd name="connsiteX0" fmla="*/ 0 w 787400"/>
                <a:gd name="connsiteY0" fmla="*/ 317500 h 368300"/>
                <a:gd name="connsiteX1" fmla="*/ 571500 w 787400"/>
                <a:gd name="connsiteY1" fmla="*/ 368300 h 368300"/>
                <a:gd name="connsiteX2" fmla="*/ 774700 w 787400"/>
                <a:gd name="connsiteY2" fmla="*/ 368300 h 368300"/>
                <a:gd name="connsiteX3" fmla="*/ 787400 w 787400"/>
                <a:gd name="connsiteY3" fmla="*/ 101600 h 368300"/>
                <a:gd name="connsiteX4" fmla="*/ 50800 w 787400"/>
                <a:gd name="connsiteY4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368300">
                  <a:moveTo>
                    <a:pt x="0" y="317500"/>
                  </a:moveTo>
                  <a:lnTo>
                    <a:pt x="571500" y="368300"/>
                  </a:lnTo>
                  <a:lnTo>
                    <a:pt x="774700" y="368300"/>
                  </a:lnTo>
                  <a:lnTo>
                    <a:pt x="787400" y="101600"/>
                  </a:lnTo>
                  <a:lnTo>
                    <a:pt x="508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شكل حر 55"/>
            <p:cNvSpPr/>
            <p:nvPr/>
          </p:nvSpPr>
          <p:spPr>
            <a:xfrm>
              <a:off x="2590800" y="2743200"/>
              <a:ext cx="596900" cy="12700"/>
            </a:xfrm>
            <a:custGeom>
              <a:avLst/>
              <a:gdLst>
                <a:gd name="connsiteX0" fmla="*/ 0 w 596900"/>
                <a:gd name="connsiteY0" fmla="*/ 12700 h 12700"/>
                <a:gd name="connsiteX1" fmla="*/ 596900 w 596900"/>
                <a:gd name="connsiteY1" fmla="*/ 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6900" h="12700">
                  <a:moveTo>
                    <a:pt x="0" y="12700"/>
                  </a:moveTo>
                  <a:lnTo>
                    <a:pt x="5969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7" name="شكل حر 56"/>
            <p:cNvSpPr/>
            <p:nvPr/>
          </p:nvSpPr>
          <p:spPr>
            <a:xfrm>
              <a:off x="2628900" y="2489200"/>
              <a:ext cx="584200" cy="38100"/>
            </a:xfrm>
            <a:custGeom>
              <a:avLst/>
              <a:gdLst>
                <a:gd name="connsiteX0" fmla="*/ 584200 w 584200"/>
                <a:gd name="connsiteY0" fmla="*/ 0 h 38100"/>
                <a:gd name="connsiteX1" fmla="*/ 0 w 58420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584200" y="0"/>
                  </a:moveTo>
                  <a:lnTo>
                    <a:pt x="0" y="3810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8" name="شكل حر 57"/>
            <p:cNvSpPr/>
            <p:nvPr/>
          </p:nvSpPr>
          <p:spPr>
            <a:xfrm>
              <a:off x="2641600" y="1968500"/>
              <a:ext cx="584200" cy="38100"/>
            </a:xfrm>
            <a:custGeom>
              <a:avLst/>
              <a:gdLst>
                <a:gd name="connsiteX0" fmla="*/ 0 w 584200"/>
                <a:gd name="connsiteY0" fmla="*/ 38100 h 38100"/>
                <a:gd name="connsiteX1" fmla="*/ 584200 w 58420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4200" h="38100">
                  <a:moveTo>
                    <a:pt x="0" y="38100"/>
                  </a:moveTo>
                  <a:lnTo>
                    <a:pt x="584200" y="0"/>
                  </a:lnTo>
                </a:path>
              </a:pathLst>
            </a:custGeom>
            <a:noFill/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شكل حر 58"/>
            <p:cNvSpPr/>
            <p:nvPr/>
          </p:nvSpPr>
          <p:spPr>
            <a:xfrm>
              <a:off x="177800" y="1714500"/>
              <a:ext cx="7378700" cy="2413000"/>
            </a:xfrm>
            <a:custGeom>
              <a:avLst/>
              <a:gdLst>
                <a:gd name="connsiteX0" fmla="*/ 0 w 7378700"/>
                <a:gd name="connsiteY0" fmla="*/ 2374900 h 2413000"/>
                <a:gd name="connsiteX1" fmla="*/ 444500 w 7378700"/>
                <a:gd name="connsiteY1" fmla="*/ 2413000 h 2413000"/>
                <a:gd name="connsiteX2" fmla="*/ 850900 w 7378700"/>
                <a:gd name="connsiteY2" fmla="*/ 2374900 h 2413000"/>
                <a:gd name="connsiteX3" fmla="*/ 1130300 w 7378700"/>
                <a:gd name="connsiteY3" fmla="*/ 2209800 h 2413000"/>
                <a:gd name="connsiteX4" fmla="*/ 1371600 w 7378700"/>
                <a:gd name="connsiteY4" fmla="*/ 2146300 h 2413000"/>
                <a:gd name="connsiteX5" fmla="*/ 1485900 w 7378700"/>
                <a:gd name="connsiteY5" fmla="*/ 1600200 h 2413000"/>
                <a:gd name="connsiteX6" fmla="*/ 25400 w 7378700"/>
                <a:gd name="connsiteY6" fmla="*/ 698500 h 2413000"/>
                <a:gd name="connsiteX7" fmla="*/ 393700 w 7378700"/>
                <a:gd name="connsiteY7" fmla="*/ 482600 h 2413000"/>
                <a:gd name="connsiteX8" fmla="*/ 977900 w 7378700"/>
                <a:gd name="connsiteY8" fmla="*/ 266700 h 2413000"/>
                <a:gd name="connsiteX9" fmla="*/ 1562100 w 7378700"/>
                <a:gd name="connsiteY9" fmla="*/ 127000 h 2413000"/>
                <a:gd name="connsiteX10" fmla="*/ 2108200 w 7378700"/>
                <a:gd name="connsiteY10" fmla="*/ 12700 h 2413000"/>
                <a:gd name="connsiteX11" fmla="*/ 2679700 w 7378700"/>
                <a:gd name="connsiteY11" fmla="*/ 0 h 2413000"/>
                <a:gd name="connsiteX12" fmla="*/ 3632200 w 7378700"/>
                <a:gd name="connsiteY12" fmla="*/ 50800 h 2413000"/>
                <a:gd name="connsiteX13" fmla="*/ 4203700 w 7378700"/>
                <a:gd name="connsiteY13" fmla="*/ 165100 h 2413000"/>
                <a:gd name="connsiteX14" fmla="*/ 5067300 w 7378700"/>
                <a:gd name="connsiteY14" fmla="*/ 190500 h 2413000"/>
                <a:gd name="connsiteX15" fmla="*/ 5981700 w 7378700"/>
                <a:gd name="connsiteY15" fmla="*/ 419100 h 2413000"/>
                <a:gd name="connsiteX16" fmla="*/ 7378700 w 7378700"/>
                <a:gd name="connsiteY16" fmla="*/ 825500 h 24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8700" h="2413000">
                  <a:moveTo>
                    <a:pt x="0" y="2374900"/>
                  </a:moveTo>
                  <a:lnTo>
                    <a:pt x="444500" y="2413000"/>
                  </a:lnTo>
                  <a:lnTo>
                    <a:pt x="850900" y="2374900"/>
                  </a:lnTo>
                  <a:lnTo>
                    <a:pt x="1130300" y="2209800"/>
                  </a:lnTo>
                  <a:lnTo>
                    <a:pt x="1371600" y="2146300"/>
                  </a:lnTo>
                  <a:lnTo>
                    <a:pt x="1485900" y="1600200"/>
                  </a:lnTo>
                  <a:lnTo>
                    <a:pt x="25400" y="698500"/>
                  </a:lnTo>
                  <a:lnTo>
                    <a:pt x="393700" y="482600"/>
                  </a:lnTo>
                  <a:lnTo>
                    <a:pt x="977900" y="266700"/>
                  </a:lnTo>
                  <a:lnTo>
                    <a:pt x="1562100" y="127000"/>
                  </a:lnTo>
                  <a:lnTo>
                    <a:pt x="2108200" y="12700"/>
                  </a:lnTo>
                  <a:lnTo>
                    <a:pt x="2679700" y="0"/>
                  </a:lnTo>
                  <a:lnTo>
                    <a:pt x="3632200" y="50800"/>
                  </a:lnTo>
                  <a:lnTo>
                    <a:pt x="4203700" y="165100"/>
                  </a:lnTo>
                  <a:lnTo>
                    <a:pt x="5067300" y="190500"/>
                  </a:lnTo>
                  <a:lnTo>
                    <a:pt x="5981700" y="419100"/>
                  </a:lnTo>
                  <a:lnTo>
                    <a:pt x="7378700" y="825500"/>
                  </a:lnTo>
                </a:path>
              </a:pathLst>
            </a:custGeom>
            <a:noFill/>
            <a:ln w="63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شكل حر 59"/>
            <p:cNvSpPr/>
            <p:nvPr/>
          </p:nvSpPr>
          <p:spPr>
            <a:xfrm>
              <a:off x="5257800" y="1917700"/>
              <a:ext cx="139700" cy="1498600"/>
            </a:xfrm>
            <a:custGeom>
              <a:avLst/>
              <a:gdLst>
                <a:gd name="connsiteX0" fmla="*/ 139700 w 139700"/>
                <a:gd name="connsiteY0" fmla="*/ 0 h 1498600"/>
                <a:gd name="connsiteX1" fmla="*/ 76200 w 139700"/>
                <a:gd name="connsiteY1" fmla="*/ 736600 h 1498600"/>
                <a:gd name="connsiteX2" fmla="*/ 76200 w 139700"/>
                <a:gd name="connsiteY2" fmla="*/ 1219200 h 1498600"/>
                <a:gd name="connsiteX3" fmla="*/ 0 w 139700"/>
                <a:gd name="connsiteY3" fmla="*/ 1485900 h 1498600"/>
                <a:gd name="connsiteX4" fmla="*/ 0 w 139700"/>
                <a:gd name="connsiteY4" fmla="*/ 149860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498600">
                  <a:moveTo>
                    <a:pt x="139700" y="0"/>
                  </a:moveTo>
                  <a:lnTo>
                    <a:pt x="76200" y="736600"/>
                  </a:lnTo>
                  <a:lnTo>
                    <a:pt x="76200" y="1219200"/>
                  </a:lnTo>
                  <a:lnTo>
                    <a:pt x="0" y="1485900"/>
                  </a:lnTo>
                  <a:lnTo>
                    <a:pt x="0" y="149860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1" name="شكل حر 60"/>
            <p:cNvSpPr/>
            <p:nvPr/>
          </p:nvSpPr>
          <p:spPr>
            <a:xfrm>
              <a:off x="1676400" y="3314700"/>
              <a:ext cx="4229100" cy="406400"/>
            </a:xfrm>
            <a:custGeom>
              <a:avLst/>
              <a:gdLst>
                <a:gd name="connsiteX0" fmla="*/ 0 w 4229100"/>
                <a:gd name="connsiteY0" fmla="*/ 0 h 406400"/>
                <a:gd name="connsiteX1" fmla="*/ 622300 w 4229100"/>
                <a:gd name="connsiteY1" fmla="*/ 342900 h 406400"/>
                <a:gd name="connsiteX2" fmla="*/ 990600 w 4229100"/>
                <a:gd name="connsiteY2" fmla="*/ 406400 h 406400"/>
                <a:gd name="connsiteX3" fmla="*/ 1993900 w 4229100"/>
                <a:gd name="connsiteY3" fmla="*/ 203200 h 406400"/>
                <a:gd name="connsiteX4" fmla="*/ 2260600 w 4229100"/>
                <a:gd name="connsiteY4" fmla="*/ 114300 h 406400"/>
                <a:gd name="connsiteX5" fmla="*/ 3429000 w 4229100"/>
                <a:gd name="connsiteY5" fmla="*/ 127000 h 406400"/>
                <a:gd name="connsiteX6" fmla="*/ 3759200 w 4229100"/>
                <a:gd name="connsiteY6" fmla="*/ 190500 h 406400"/>
                <a:gd name="connsiteX7" fmla="*/ 4229100 w 4229100"/>
                <a:gd name="connsiteY7" fmla="*/ 3937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9100" h="406400">
                  <a:moveTo>
                    <a:pt x="0" y="0"/>
                  </a:moveTo>
                  <a:lnTo>
                    <a:pt x="622300" y="342900"/>
                  </a:lnTo>
                  <a:lnTo>
                    <a:pt x="990600" y="406400"/>
                  </a:lnTo>
                  <a:lnTo>
                    <a:pt x="1993900" y="203200"/>
                  </a:lnTo>
                  <a:lnTo>
                    <a:pt x="2260600" y="114300"/>
                  </a:lnTo>
                  <a:lnTo>
                    <a:pt x="3429000" y="127000"/>
                  </a:lnTo>
                  <a:lnTo>
                    <a:pt x="3759200" y="190500"/>
                  </a:lnTo>
                  <a:lnTo>
                    <a:pt x="4229100" y="393700"/>
                  </a:lnTo>
                </a:path>
              </a:pathLst>
            </a:cu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2" name="شكل حر 61"/>
            <p:cNvSpPr/>
            <p:nvPr/>
          </p:nvSpPr>
          <p:spPr>
            <a:xfrm>
              <a:off x="3822700" y="647700"/>
              <a:ext cx="152400" cy="1104900"/>
            </a:xfrm>
            <a:custGeom>
              <a:avLst/>
              <a:gdLst>
                <a:gd name="connsiteX0" fmla="*/ 0 w 152400"/>
                <a:gd name="connsiteY0" fmla="*/ 1104900 h 1104900"/>
                <a:gd name="connsiteX1" fmla="*/ 152400 w 152400"/>
                <a:gd name="connsiteY1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400" h="1104900">
                  <a:moveTo>
                    <a:pt x="0" y="1104900"/>
                  </a:moveTo>
                  <a:lnTo>
                    <a:pt x="152400" y="0"/>
                  </a:lnTo>
                </a:path>
              </a:pathLst>
            </a:custGeom>
            <a:noFill/>
            <a:ln w="508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4" name="شكل حر 63"/>
            <p:cNvSpPr/>
            <p:nvPr/>
          </p:nvSpPr>
          <p:spPr>
            <a:xfrm>
              <a:off x="1549400" y="3911600"/>
              <a:ext cx="381000" cy="1054100"/>
            </a:xfrm>
            <a:custGeom>
              <a:avLst/>
              <a:gdLst>
                <a:gd name="connsiteX0" fmla="*/ 0 w 381000"/>
                <a:gd name="connsiteY0" fmla="*/ 0 h 1054100"/>
                <a:gd name="connsiteX1" fmla="*/ 381000 w 381000"/>
                <a:gd name="connsiteY1" fmla="*/ 1054100 h 105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1054100">
                  <a:moveTo>
                    <a:pt x="0" y="0"/>
                  </a:moveTo>
                  <a:lnTo>
                    <a:pt x="381000" y="1054100"/>
                  </a:lnTo>
                </a:path>
              </a:pathLst>
            </a:cu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7" name="مربع نص 66"/>
          <p:cNvSpPr txBox="1"/>
          <p:nvPr/>
        </p:nvSpPr>
        <p:spPr>
          <a:xfrm>
            <a:off x="6180606" y="5353050"/>
            <a:ext cx="17465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dirty="0" smtClean="0"/>
              <a:t>شوارع قائمة </a:t>
            </a:r>
          </a:p>
          <a:p>
            <a:endParaRPr lang="ar-SA" dirty="0" smtClean="0"/>
          </a:p>
        </p:txBody>
      </p:sp>
      <p:sp>
        <p:nvSpPr>
          <p:cNvPr id="69" name="شكل حر 68"/>
          <p:cNvSpPr/>
          <p:nvPr/>
        </p:nvSpPr>
        <p:spPr>
          <a:xfrm>
            <a:off x="6680200" y="5461000"/>
            <a:ext cx="381000" cy="12700"/>
          </a:xfrm>
          <a:custGeom>
            <a:avLst/>
            <a:gdLst>
              <a:gd name="connsiteX0" fmla="*/ 381000 w 381000"/>
              <a:gd name="connsiteY0" fmla="*/ 0 h 12700"/>
              <a:gd name="connsiteX1" fmla="*/ 0 w 381000"/>
              <a:gd name="connsiteY1" fmla="*/ 1270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1000" h="12700">
                <a:moveTo>
                  <a:pt x="381000" y="0"/>
                </a:moveTo>
                <a:lnTo>
                  <a:pt x="0" y="12700"/>
                </a:lnTo>
              </a:path>
            </a:pathLst>
          </a:custGeom>
          <a:noFill/>
          <a:ln w="349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مربع نص 62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08474" y="774188"/>
            <a:ext cx="28009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هناك العديد من الشوارع القائمة المحيطة بالمنطقة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5" y="588353"/>
            <a:ext cx="8626162" cy="609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39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8915633" y="761310"/>
            <a:ext cx="2930906" cy="604587"/>
          </a:xfrm>
          <a:prstGeom prst="roundRect">
            <a:avLst/>
          </a:prstGeom>
          <a:solidFill>
            <a:schemeClr val="bg2">
              <a:lumMod val="9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63" name="مربع نص 62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08474" y="774188"/>
            <a:ext cx="28009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هناك العديد من الشوارع القائمة المحيطة بالمنطقة</a:t>
            </a:r>
          </a:p>
        </p:txBody>
      </p:sp>
      <p:grpSp>
        <p:nvGrpSpPr>
          <p:cNvPr id="81" name="مجموعة 80"/>
          <p:cNvGrpSpPr/>
          <p:nvPr/>
        </p:nvGrpSpPr>
        <p:grpSpPr>
          <a:xfrm>
            <a:off x="95657" y="588353"/>
            <a:ext cx="8644920" cy="6110424"/>
            <a:chOff x="95657" y="588353"/>
            <a:chExt cx="8644920" cy="6110424"/>
          </a:xfrm>
        </p:grpSpPr>
        <p:grpSp>
          <p:nvGrpSpPr>
            <p:cNvPr id="65" name="مجموعة 64"/>
            <p:cNvGrpSpPr/>
            <p:nvPr/>
          </p:nvGrpSpPr>
          <p:grpSpPr>
            <a:xfrm>
              <a:off x="177800" y="647700"/>
              <a:ext cx="7378700" cy="4578350"/>
              <a:chOff x="177800" y="647700"/>
              <a:chExt cx="7378700" cy="4578350"/>
            </a:xfrm>
          </p:grpSpPr>
          <p:sp>
            <p:nvSpPr>
              <p:cNvPr id="9" name="شكل حر 8"/>
              <p:cNvSpPr/>
              <p:nvPr/>
            </p:nvSpPr>
            <p:spPr>
              <a:xfrm>
                <a:off x="5889115" y="2212564"/>
                <a:ext cx="762790" cy="961778"/>
              </a:xfrm>
              <a:custGeom>
                <a:avLst/>
                <a:gdLst>
                  <a:gd name="connsiteX0" fmla="*/ 203726 w 762790"/>
                  <a:gd name="connsiteY0" fmla="*/ 0 h 961778"/>
                  <a:gd name="connsiteX1" fmla="*/ 0 w 762790"/>
                  <a:gd name="connsiteY1" fmla="*/ 336385 h 961778"/>
                  <a:gd name="connsiteX2" fmla="*/ 284269 w 762790"/>
                  <a:gd name="connsiteY2" fmla="*/ 464306 h 961778"/>
                  <a:gd name="connsiteX3" fmla="*/ 232153 w 762790"/>
                  <a:gd name="connsiteY3" fmla="*/ 691722 h 961778"/>
                  <a:gd name="connsiteX4" fmla="*/ 184775 w 762790"/>
                  <a:gd name="connsiteY4" fmla="*/ 829119 h 961778"/>
                  <a:gd name="connsiteX5" fmla="*/ 762790 w 762790"/>
                  <a:gd name="connsiteY5" fmla="*/ 961778 h 961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790" h="961778">
                    <a:moveTo>
                      <a:pt x="203726" y="0"/>
                    </a:moveTo>
                    <a:lnTo>
                      <a:pt x="0" y="336385"/>
                    </a:lnTo>
                    <a:lnTo>
                      <a:pt x="284269" y="464306"/>
                    </a:lnTo>
                    <a:lnTo>
                      <a:pt x="232153" y="691722"/>
                    </a:lnTo>
                    <a:lnTo>
                      <a:pt x="184775" y="829119"/>
                    </a:lnTo>
                    <a:lnTo>
                      <a:pt x="762790" y="961778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0" name="شكل حر 9"/>
              <p:cNvSpPr/>
              <p:nvPr/>
            </p:nvSpPr>
            <p:spPr>
              <a:xfrm>
                <a:off x="5955445" y="2439979"/>
                <a:ext cx="578014" cy="203727"/>
              </a:xfrm>
              <a:custGeom>
                <a:avLst/>
                <a:gdLst>
                  <a:gd name="connsiteX0" fmla="*/ 0 w 578014"/>
                  <a:gd name="connsiteY0" fmla="*/ 0 h 203727"/>
                  <a:gd name="connsiteX1" fmla="*/ 578014 w 578014"/>
                  <a:gd name="connsiteY1" fmla="*/ 203727 h 20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8014" h="203727">
                    <a:moveTo>
                      <a:pt x="0" y="0"/>
                    </a:moveTo>
                    <a:lnTo>
                      <a:pt x="578014" y="203727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756775" y="1928294"/>
                <a:ext cx="4738" cy="1430823"/>
              </a:xfrm>
              <a:custGeom>
                <a:avLst/>
                <a:gdLst>
                  <a:gd name="connsiteX0" fmla="*/ 4738 w 4738"/>
                  <a:gd name="connsiteY0" fmla="*/ 0 h 1430823"/>
                  <a:gd name="connsiteX1" fmla="*/ 0 w 4738"/>
                  <a:gd name="connsiteY1" fmla="*/ 1430823 h 14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38" h="1430823">
                    <a:moveTo>
                      <a:pt x="4738" y="0"/>
                    </a:moveTo>
                    <a:cubicBezTo>
                      <a:pt x="3159" y="476941"/>
                      <a:pt x="1579" y="953882"/>
                      <a:pt x="0" y="1430823"/>
                    </a:cubicBez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4012937" y="2643706"/>
                <a:ext cx="1283950" cy="208464"/>
              </a:xfrm>
              <a:custGeom>
                <a:avLst/>
                <a:gdLst>
                  <a:gd name="connsiteX0" fmla="*/ 0 w 1283950"/>
                  <a:gd name="connsiteY0" fmla="*/ 0 h 208464"/>
                  <a:gd name="connsiteX1" fmla="*/ 355337 w 1283950"/>
                  <a:gd name="connsiteY1" fmla="*/ 80543 h 208464"/>
                  <a:gd name="connsiteX2" fmla="*/ 743838 w 1283950"/>
                  <a:gd name="connsiteY2" fmla="*/ 189513 h 208464"/>
                  <a:gd name="connsiteX3" fmla="*/ 876497 w 1283950"/>
                  <a:gd name="connsiteY3" fmla="*/ 208464 h 208464"/>
                  <a:gd name="connsiteX4" fmla="*/ 1283950 w 1283950"/>
                  <a:gd name="connsiteY4" fmla="*/ 175299 h 20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950" h="208464">
                    <a:moveTo>
                      <a:pt x="0" y="0"/>
                    </a:moveTo>
                    <a:lnTo>
                      <a:pt x="355337" y="80543"/>
                    </a:lnTo>
                    <a:lnTo>
                      <a:pt x="743838" y="189513"/>
                    </a:lnTo>
                    <a:lnTo>
                      <a:pt x="876497" y="208464"/>
                    </a:lnTo>
                    <a:lnTo>
                      <a:pt x="1283950" y="175299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4098218" y="2406815"/>
                <a:ext cx="658557" cy="137396"/>
              </a:xfrm>
              <a:custGeom>
                <a:avLst/>
                <a:gdLst>
                  <a:gd name="connsiteX0" fmla="*/ 658557 w 658557"/>
                  <a:gd name="connsiteY0" fmla="*/ 137396 h 137396"/>
                  <a:gd name="connsiteX1" fmla="*/ 0 w 658557"/>
                  <a:gd name="connsiteY1" fmla="*/ 0 h 137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8557" h="137396">
                    <a:moveTo>
                      <a:pt x="658557" y="137396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4164547" y="2155710"/>
                <a:ext cx="592228" cy="108970"/>
              </a:xfrm>
              <a:custGeom>
                <a:avLst/>
                <a:gdLst>
                  <a:gd name="connsiteX0" fmla="*/ 592228 w 592228"/>
                  <a:gd name="connsiteY0" fmla="*/ 108970 h 108970"/>
                  <a:gd name="connsiteX1" fmla="*/ 0 w 592228"/>
                  <a:gd name="connsiteY1" fmla="*/ 0 h 108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2228" h="108970">
                    <a:moveTo>
                      <a:pt x="592228" y="10897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32394" y="2927975"/>
                <a:ext cx="819643" cy="217940"/>
              </a:xfrm>
              <a:custGeom>
                <a:avLst/>
                <a:gdLst>
                  <a:gd name="connsiteX0" fmla="*/ 819643 w 819643"/>
                  <a:gd name="connsiteY0" fmla="*/ 217940 h 217940"/>
                  <a:gd name="connsiteX1" fmla="*/ 0 w 819643"/>
                  <a:gd name="connsiteY1" fmla="*/ 0 h 21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19643" h="217940">
                    <a:moveTo>
                      <a:pt x="819643" y="21794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6912485" y="2468406"/>
                <a:ext cx="56854" cy="473783"/>
              </a:xfrm>
              <a:custGeom>
                <a:avLst/>
                <a:gdLst>
                  <a:gd name="connsiteX0" fmla="*/ 56854 w 56854"/>
                  <a:gd name="connsiteY0" fmla="*/ 0 h 473783"/>
                  <a:gd name="connsiteX1" fmla="*/ 0 w 56854"/>
                  <a:gd name="connsiteY1" fmla="*/ 473783 h 47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854" h="473783">
                    <a:moveTo>
                      <a:pt x="56854" y="0"/>
                    </a:moveTo>
                    <a:lnTo>
                      <a:pt x="0" y="473783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7258346" y="2544211"/>
                <a:ext cx="18951" cy="284270"/>
              </a:xfrm>
              <a:custGeom>
                <a:avLst/>
                <a:gdLst>
                  <a:gd name="connsiteX0" fmla="*/ 18951 w 18951"/>
                  <a:gd name="connsiteY0" fmla="*/ 0 h 284270"/>
                  <a:gd name="connsiteX1" fmla="*/ 0 w 18951"/>
                  <a:gd name="connsiteY1" fmla="*/ 284270 h 2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51" h="284270">
                    <a:moveTo>
                      <a:pt x="18951" y="0"/>
                    </a:moveTo>
                    <a:lnTo>
                      <a:pt x="0" y="28427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4353339" y="3508513"/>
                <a:ext cx="19878" cy="536713"/>
              </a:xfrm>
              <a:custGeom>
                <a:avLst/>
                <a:gdLst>
                  <a:gd name="connsiteX0" fmla="*/ 0 w 19878"/>
                  <a:gd name="connsiteY0" fmla="*/ 0 h 536713"/>
                  <a:gd name="connsiteX1" fmla="*/ 19878 w 19878"/>
                  <a:gd name="connsiteY1" fmla="*/ 397565 h 536713"/>
                  <a:gd name="connsiteX2" fmla="*/ 19878 w 19878"/>
                  <a:gd name="connsiteY2" fmla="*/ 536713 h 53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878" h="536713">
                    <a:moveTo>
                      <a:pt x="0" y="0"/>
                    </a:moveTo>
                    <a:lnTo>
                      <a:pt x="19878" y="397565"/>
                    </a:lnTo>
                    <a:lnTo>
                      <a:pt x="19878" y="536713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3816350" y="3549650"/>
                <a:ext cx="50800" cy="603250"/>
              </a:xfrm>
              <a:custGeom>
                <a:avLst/>
                <a:gdLst>
                  <a:gd name="connsiteX0" fmla="*/ 0 w 50800"/>
                  <a:gd name="connsiteY0" fmla="*/ 0 h 603250"/>
                  <a:gd name="connsiteX1" fmla="*/ 50800 w 50800"/>
                  <a:gd name="connsiteY1" fmla="*/ 603250 h 60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800" h="603250">
                    <a:moveTo>
                      <a:pt x="0" y="0"/>
                    </a:moveTo>
                    <a:lnTo>
                      <a:pt x="50800" y="6032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3498850" y="3632200"/>
                <a:ext cx="355600" cy="577850"/>
              </a:xfrm>
              <a:custGeom>
                <a:avLst/>
                <a:gdLst>
                  <a:gd name="connsiteX0" fmla="*/ 0 w 355600"/>
                  <a:gd name="connsiteY0" fmla="*/ 0 h 577850"/>
                  <a:gd name="connsiteX1" fmla="*/ 50800 w 355600"/>
                  <a:gd name="connsiteY1" fmla="*/ 577850 h 577850"/>
                  <a:gd name="connsiteX2" fmla="*/ 355600 w 355600"/>
                  <a:gd name="connsiteY2" fmla="*/ 527050 h 577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5600" h="577850">
                    <a:moveTo>
                      <a:pt x="0" y="0"/>
                    </a:moveTo>
                    <a:lnTo>
                      <a:pt x="50800" y="577850"/>
                    </a:lnTo>
                    <a:lnTo>
                      <a:pt x="355600" y="5270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2838450" y="4203700"/>
                <a:ext cx="698500" cy="146050"/>
              </a:xfrm>
              <a:custGeom>
                <a:avLst/>
                <a:gdLst>
                  <a:gd name="connsiteX0" fmla="*/ 698500 w 698500"/>
                  <a:gd name="connsiteY0" fmla="*/ 0 h 146050"/>
                  <a:gd name="connsiteX1" fmla="*/ 285750 w 698500"/>
                  <a:gd name="connsiteY1" fmla="*/ 95250 h 146050"/>
                  <a:gd name="connsiteX2" fmla="*/ 0 w 698500"/>
                  <a:gd name="connsiteY2" fmla="*/ 1460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8500" h="146050">
                    <a:moveTo>
                      <a:pt x="698500" y="0"/>
                    </a:moveTo>
                    <a:lnTo>
                      <a:pt x="285750" y="95250"/>
                    </a:lnTo>
                    <a:lnTo>
                      <a:pt x="0" y="1460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2520950" y="3822700"/>
                <a:ext cx="63500" cy="762000"/>
              </a:xfrm>
              <a:custGeom>
                <a:avLst/>
                <a:gdLst>
                  <a:gd name="connsiteX0" fmla="*/ 63500 w 63500"/>
                  <a:gd name="connsiteY0" fmla="*/ 762000 h 762000"/>
                  <a:gd name="connsiteX1" fmla="*/ 0 w 63500"/>
                  <a:gd name="connsiteY1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0" h="762000">
                    <a:moveTo>
                      <a:pt x="63500" y="76200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631950" y="3873500"/>
                <a:ext cx="533400" cy="622300"/>
              </a:xfrm>
              <a:custGeom>
                <a:avLst/>
                <a:gdLst>
                  <a:gd name="connsiteX0" fmla="*/ 533400 w 533400"/>
                  <a:gd name="connsiteY0" fmla="*/ 622300 h 622300"/>
                  <a:gd name="connsiteX1" fmla="*/ 400050 w 533400"/>
                  <a:gd name="connsiteY1" fmla="*/ 0 h 622300"/>
                  <a:gd name="connsiteX2" fmla="*/ 0 w 533400"/>
                  <a:gd name="connsiteY2" fmla="*/ 38100 h 6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3400" h="622300">
                    <a:moveTo>
                      <a:pt x="533400" y="622300"/>
                    </a:moveTo>
                    <a:lnTo>
                      <a:pt x="400050" y="0"/>
                    </a:lnTo>
                    <a:lnTo>
                      <a:pt x="0" y="3810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2025650" y="3803650"/>
                <a:ext cx="349250" cy="69850"/>
              </a:xfrm>
              <a:custGeom>
                <a:avLst/>
                <a:gdLst>
                  <a:gd name="connsiteX0" fmla="*/ 0 w 349250"/>
                  <a:gd name="connsiteY0" fmla="*/ 69850 h 69850"/>
                  <a:gd name="connsiteX1" fmla="*/ 349250 w 349250"/>
                  <a:gd name="connsiteY1" fmla="*/ 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9250" h="69850">
                    <a:moveTo>
                      <a:pt x="0" y="69850"/>
                    </a:moveTo>
                    <a:lnTo>
                      <a:pt x="34925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222250" y="2546350"/>
                <a:ext cx="463550" cy="1054100"/>
              </a:xfrm>
              <a:custGeom>
                <a:avLst/>
                <a:gdLst>
                  <a:gd name="connsiteX0" fmla="*/ 63500 w 463550"/>
                  <a:gd name="connsiteY0" fmla="*/ 0 h 1054100"/>
                  <a:gd name="connsiteX1" fmla="*/ 0 w 463550"/>
                  <a:gd name="connsiteY1" fmla="*/ 939800 h 1054100"/>
                  <a:gd name="connsiteX2" fmla="*/ 107950 w 463550"/>
                  <a:gd name="connsiteY2" fmla="*/ 1009650 h 1054100"/>
                  <a:gd name="connsiteX3" fmla="*/ 438150 w 463550"/>
                  <a:gd name="connsiteY3" fmla="*/ 1054100 h 1054100"/>
                  <a:gd name="connsiteX4" fmla="*/ 457200 w 463550"/>
                  <a:gd name="connsiteY4" fmla="*/ 393700 h 1054100"/>
                  <a:gd name="connsiteX5" fmla="*/ 463550 w 463550"/>
                  <a:gd name="connsiteY5" fmla="*/ 22225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550" h="1054100">
                    <a:moveTo>
                      <a:pt x="63500" y="0"/>
                    </a:moveTo>
                    <a:lnTo>
                      <a:pt x="0" y="939800"/>
                    </a:lnTo>
                    <a:lnTo>
                      <a:pt x="107950" y="1009650"/>
                    </a:lnTo>
                    <a:lnTo>
                      <a:pt x="438150" y="1054100"/>
                    </a:lnTo>
                    <a:lnTo>
                      <a:pt x="457200" y="393700"/>
                    </a:lnTo>
                    <a:lnTo>
                      <a:pt x="463550" y="2222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812800" y="3117850"/>
                <a:ext cx="457200" cy="933450"/>
              </a:xfrm>
              <a:custGeom>
                <a:avLst/>
                <a:gdLst>
                  <a:gd name="connsiteX0" fmla="*/ 457200 w 457200"/>
                  <a:gd name="connsiteY0" fmla="*/ 0 h 933450"/>
                  <a:gd name="connsiteX1" fmla="*/ 0 w 457200"/>
                  <a:gd name="connsiteY1" fmla="*/ 933450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7200" h="933450">
                    <a:moveTo>
                      <a:pt x="457200" y="0"/>
                    </a:moveTo>
                    <a:lnTo>
                      <a:pt x="0" y="9334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1060450" y="4273550"/>
                <a:ext cx="584200" cy="952500"/>
              </a:xfrm>
              <a:custGeom>
                <a:avLst/>
                <a:gdLst>
                  <a:gd name="connsiteX0" fmla="*/ 584200 w 584200"/>
                  <a:gd name="connsiteY0" fmla="*/ 0 h 952500"/>
                  <a:gd name="connsiteX1" fmla="*/ 431800 w 584200"/>
                  <a:gd name="connsiteY1" fmla="*/ 95250 h 952500"/>
                  <a:gd name="connsiteX2" fmla="*/ 336550 w 584200"/>
                  <a:gd name="connsiteY2" fmla="*/ 177800 h 952500"/>
                  <a:gd name="connsiteX3" fmla="*/ 158750 w 584200"/>
                  <a:gd name="connsiteY3" fmla="*/ 254000 h 952500"/>
                  <a:gd name="connsiteX4" fmla="*/ 0 w 584200"/>
                  <a:gd name="connsiteY4" fmla="*/ 342900 h 952500"/>
                  <a:gd name="connsiteX5" fmla="*/ 279400 w 584200"/>
                  <a:gd name="connsiteY5" fmla="*/ 666750 h 952500"/>
                  <a:gd name="connsiteX6" fmla="*/ 6350 w 584200"/>
                  <a:gd name="connsiteY6" fmla="*/ 901700 h 952500"/>
                  <a:gd name="connsiteX7" fmla="*/ 19050 w 584200"/>
                  <a:gd name="connsiteY7" fmla="*/ 95250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4200" h="952500">
                    <a:moveTo>
                      <a:pt x="584200" y="0"/>
                    </a:moveTo>
                    <a:lnTo>
                      <a:pt x="431800" y="95250"/>
                    </a:lnTo>
                    <a:lnTo>
                      <a:pt x="336550" y="177800"/>
                    </a:lnTo>
                    <a:lnTo>
                      <a:pt x="158750" y="254000"/>
                    </a:lnTo>
                    <a:lnTo>
                      <a:pt x="0" y="342900"/>
                    </a:lnTo>
                    <a:lnTo>
                      <a:pt x="279400" y="666750"/>
                    </a:lnTo>
                    <a:lnTo>
                      <a:pt x="6350" y="901700"/>
                    </a:lnTo>
                    <a:lnTo>
                      <a:pt x="19050" y="95250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533400" y="4724400"/>
                <a:ext cx="615950" cy="501650"/>
              </a:xfrm>
              <a:custGeom>
                <a:avLst/>
                <a:gdLst>
                  <a:gd name="connsiteX0" fmla="*/ 615950 w 615950"/>
                  <a:gd name="connsiteY0" fmla="*/ 0 h 501650"/>
                  <a:gd name="connsiteX1" fmla="*/ 368300 w 615950"/>
                  <a:gd name="connsiteY1" fmla="*/ 196850 h 501650"/>
                  <a:gd name="connsiteX2" fmla="*/ 114300 w 615950"/>
                  <a:gd name="connsiteY2" fmla="*/ 279400 h 501650"/>
                  <a:gd name="connsiteX3" fmla="*/ 44450 w 615950"/>
                  <a:gd name="connsiteY3" fmla="*/ 292100 h 501650"/>
                  <a:gd name="connsiteX4" fmla="*/ 0 w 615950"/>
                  <a:gd name="connsiteY4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5950" h="501650">
                    <a:moveTo>
                      <a:pt x="615950" y="0"/>
                    </a:moveTo>
                    <a:lnTo>
                      <a:pt x="368300" y="196850"/>
                    </a:lnTo>
                    <a:lnTo>
                      <a:pt x="114300" y="279400"/>
                    </a:lnTo>
                    <a:lnTo>
                      <a:pt x="44450" y="292100"/>
                    </a:lnTo>
                    <a:lnTo>
                      <a:pt x="0" y="5016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25700" y="1816100"/>
                <a:ext cx="215900" cy="1790700"/>
              </a:xfrm>
              <a:custGeom>
                <a:avLst/>
                <a:gdLst>
                  <a:gd name="connsiteX0" fmla="*/ 0 w 215900"/>
                  <a:gd name="connsiteY0" fmla="*/ 1790700 h 1790700"/>
                  <a:gd name="connsiteX1" fmla="*/ 127000 w 215900"/>
                  <a:gd name="connsiteY1" fmla="*/ 1130300 h 1790700"/>
                  <a:gd name="connsiteX2" fmla="*/ 177800 w 215900"/>
                  <a:gd name="connsiteY2" fmla="*/ 546100 h 1790700"/>
                  <a:gd name="connsiteX3" fmla="*/ 215900 w 215900"/>
                  <a:gd name="connsiteY3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0" h="1790700">
                    <a:moveTo>
                      <a:pt x="0" y="1790700"/>
                    </a:moveTo>
                    <a:lnTo>
                      <a:pt x="127000" y="1130300"/>
                    </a:lnTo>
                    <a:lnTo>
                      <a:pt x="177800" y="546100"/>
                    </a:lnTo>
                    <a:lnTo>
                      <a:pt x="21590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3149600" y="1752600"/>
                <a:ext cx="63500" cy="1219200"/>
              </a:xfrm>
              <a:custGeom>
                <a:avLst/>
                <a:gdLst>
                  <a:gd name="connsiteX0" fmla="*/ 0 w 63500"/>
                  <a:gd name="connsiteY0" fmla="*/ 1219200 h 1219200"/>
                  <a:gd name="connsiteX1" fmla="*/ 63500 w 63500"/>
                  <a:gd name="connsiteY1" fmla="*/ 749300 h 1219200"/>
                  <a:gd name="connsiteX2" fmla="*/ 63500 w 63500"/>
                  <a:gd name="connsiteY2" fmla="*/ 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 h="1219200">
                    <a:moveTo>
                      <a:pt x="0" y="1219200"/>
                    </a:moveTo>
                    <a:lnTo>
                      <a:pt x="63500" y="749300"/>
                    </a:lnTo>
                    <a:lnTo>
                      <a:pt x="6350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3378200" y="2298700"/>
                <a:ext cx="609600" cy="50800"/>
              </a:xfrm>
              <a:custGeom>
                <a:avLst/>
                <a:gdLst>
                  <a:gd name="connsiteX0" fmla="*/ 609600 w 609600"/>
                  <a:gd name="connsiteY0" fmla="*/ 50800 h 50800"/>
                  <a:gd name="connsiteX1" fmla="*/ 0 w 609600"/>
                  <a:gd name="connsiteY1" fmla="*/ 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600" h="50800">
                    <a:moveTo>
                      <a:pt x="609600" y="5080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3213100" y="2501900"/>
                <a:ext cx="698500" cy="114300"/>
              </a:xfrm>
              <a:custGeom>
                <a:avLst/>
                <a:gdLst>
                  <a:gd name="connsiteX0" fmla="*/ 698500 w 698500"/>
                  <a:gd name="connsiteY0" fmla="*/ 114300 h 114300"/>
                  <a:gd name="connsiteX1" fmla="*/ 0 w 698500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98500" h="114300">
                    <a:moveTo>
                      <a:pt x="698500" y="11430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3441700" y="1790700"/>
                <a:ext cx="0" cy="685800"/>
              </a:xfrm>
              <a:custGeom>
                <a:avLst/>
                <a:gdLst>
                  <a:gd name="connsiteX0" fmla="*/ 0 w 0"/>
                  <a:gd name="connsiteY0" fmla="*/ 0 h 685800"/>
                  <a:gd name="connsiteX1" fmla="*/ 0 w 0"/>
                  <a:gd name="connsiteY1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685800">
                    <a:moveTo>
                      <a:pt x="0" y="0"/>
                    </a:moveTo>
                    <a:lnTo>
                      <a:pt x="0" y="68580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3200400" y="2730500"/>
                <a:ext cx="609600" cy="177800"/>
              </a:xfrm>
              <a:custGeom>
                <a:avLst/>
                <a:gdLst>
                  <a:gd name="connsiteX0" fmla="*/ 609600 w 609600"/>
                  <a:gd name="connsiteY0" fmla="*/ 177800 h 177800"/>
                  <a:gd name="connsiteX1" fmla="*/ 0 w 609600"/>
                  <a:gd name="connsiteY1" fmla="*/ 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600" h="177800">
                    <a:moveTo>
                      <a:pt x="609600" y="177800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501900" y="2971800"/>
                <a:ext cx="787400" cy="368300"/>
              </a:xfrm>
              <a:custGeom>
                <a:avLst/>
                <a:gdLst>
                  <a:gd name="connsiteX0" fmla="*/ 0 w 787400"/>
                  <a:gd name="connsiteY0" fmla="*/ 317500 h 368300"/>
                  <a:gd name="connsiteX1" fmla="*/ 571500 w 787400"/>
                  <a:gd name="connsiteY1" fmla="*/ 368300 h 368300"/>
                  <a:gd name="connsiteX2" fmla="*/ 774700 w 787400"/>
                  <a:gd name="connsiteY2" fmla="*/ 368300 h 368300"/>
                  <a:gd name="connsiteX3" fmla="*/ 787400 w 787400"/>
                  <a:gd name="connsiteY3" fmla="*/ 101600 h 368300"/>
                  <a:gd name="connsiteX4" fmla="*/ 50800 w 787400"/>
                  <a:gd name="connsiteY4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00" h="368300">
                    <a:moveTo>
                      <a:pt x="0" y="317500"/>
                    </a:moveTo>
                    <a:lnTo>
                      <a:pt x="571500" y="368300"/>
                    </a:lnTo>
                    <a:lnTo>
                      <a:pt x="774700" y="368300"/>
                    </a:lnTo>
                    <a:lnTo>
                      <a:pt x="787400" y="101600"/>
                    </a:lnTo>
                    <a:lnTo>
                      <a:pt x="5080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590800" y="2743200"/>
                <a:ext cx="596900" cy="12700"/>
              </a:xfrm>
              <a:custGeom>
                <a:avLst/>
                <a:gdLst>
                  <a:gd name="connsiteX0" fmla="*/ 0 w 596900"/>
                  <a:gd name="connsiteY0" fmla="*/ 12700 h 12700"/>
                  <a:gd name="connsiteX1" fmla="*/ 596900 w 596900"/>
                  <a:gd name="connsiteY1" fmla="*/ 0 h 1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6900" h="12700">
                    <a:moveTo>
                      <a:pt x="0" y="12700"/>
                    </a:moveTo>
                    <a:lnTo>
                      <a:pt x="59690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628900" y="2489200"/>
                <a:ext cx="584200" cy="38100"/>
              </a:xfrm>
              <a:custGeom>
                <a:avLst/>
                <a:gdLst>
                  <a:gd name="connsiteX0" fmla="*/ 584200 w 584200"/>
                  <a:gd name="connsiteY0" fmla="*/ 0 h 38100"/>
                  <a:gd name="connsiteX1" fmla="*/ 0 w 584200"/>
                  <a:gd name="connsiteY1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4200" h="38100">
                    <a:moveTo>
                      <a:pt x="584200" y="0"/>
                    </a:moveTo>
                    <a:lnTo>
                      <a:pt x="0" y="3810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8" name="شكل حر 57"/>
              <p:cNvSpPr/>
              <p:nvPr/>
            </p:nvSpPr>
            <p:spPr>
              <a:xfrm>
                <a:off x="2641600" y="1968500"/>
                <a:ext cx="584200" cy="38100"/>
              </a:xfrm>
              <a:custGeom>
                <a:avLst/>
                <a:gdLst>
                  <a:gd name="connsiteX0" fmla="*/ 0 w 584200"/>
                  <a:gd name="connsiteY0" fmla="*/ 38100 h 38100"/>
                  <a:gd name="connsiteX1" fmla="*/ 584200 w 58420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4200" h="38100">
                    <a:moveTo>
                      <a:pt x="0" y="38100"/>
                    </a:moveTo>
                    <a:lnTo>
                      <a:pt x="584200" y="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177800" y="1714500"/>
                <a:ext cx="7378700" cy="2413000"/>
              </a:xfrm>
              <a:custGeom>
                <a:avLst/>
                <a:gdLst>
                  <a:gd name="connsiteX0" fmla="*/ 0 w 7378700"/>
                  <a:gd name="connsiteY0" fmla="*/ 2374900 h 2413000"/>
                  <a:gd name="connsiteX1" fmla="*/ 444500 w 7378700"/>
                  <a:gd name="connsiteY1" fmla="*/ 2413000 h 2413000"/>
                  <a:gd name="connsiteX2" fmla="*/ 850900 w 7378700"/>
                  <a:gd name="connsiteY2" fmla="*/ 2374900 h 2413000"/>
                  <a:gd name="connsiteX3" fmla="*/ 1130300 w 7378700"/>
                  <a:gd name="connsiteY3" fmla="*/ 2209800 h 2413000"/>
                  <a:gd name="connsiteX4" fmla="*/ 1371600 w 7378700"/>
                  <a:gd name="connsiteY4" fmla="*/ 2146300 h 2413000"/>
                  <a:gd name="connsiteX5" fmla="*/ 1485900 w 7378700"/>
                  <a:gd name="connsiteY5" fmla="*/ 1600200 h 2413000"/>
                  <a:gd name="connsiteX6" fmla="*/ 25400 w 7378700"/>
                  <a:gd name="connsiteY6" fmla="*/ 698500 h 2413000"/>
                  <a:gd name="connsiteX7" fmla="*/ 393700 w 7378700"/>
                  <a:gd name="connsiteY7" fmla="*/ 482600 h 2413000"/>
                  <a:gd name="connsiteX8" fmla="*/ 977900 w 7378700"/>
                  <a:gd name="connsiteY8" fmla="*/ 266700 h 2413000"/>
                  <a:gd name="connsiteX9" fmla="*/ 1562100 w 7378700"/>
                  <a:gd name="connsiteY9" fmla="*/ 127000 h 2413000"/>
                  <a:gd name="connsiteX10" fmla="*/ 2108200 w 7378700"/>
                  <a:gd name="connsiteY10" fmla="*/ 12700 h 2413000"/>
                  <a:gd name="connsiteX11" fmla="*/ 2679700 w 7378700"/>
                  <a:gd name="connsiteY11" fmla="*/ 0 h 2413000"/>
                  <a:gd name="connsiteX12" fmla="*/ 3632200 w 7378700"/>
                  <a:gd name="connsiteY12" fmla="*/ 50800 h 2413000"/>
                  <a:gd name="connsiteX13" fmla="*/ 4203700 w 7378700"/>
                  <a:gd name="connsiteY13" fmla="*/ 165100 h 2413000"/>
                  <a:gd name="connsiteX14" fmla="*/ 5067300 w 7378700"/>
                  <a:gd name="connsiteY14" fmla="*/ 190500 h 2413000"/>
                  <a:gd name="connsiteX15" fmla="*/ 5981700 w 7378700"/>
                  <a:gd name="connsiteY15" fmla="*/ 419100 h 2413000"/>
                  <a:gd name="connsiteX16" fmla="*/ 7378700 w 7378700"/>
                  <a:gd name="connsiteY16" fmla="*/ 825500 h 24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378700" h="2413000">
                    <a:moveTo>
                      <a:pt x="0" y="2374900"/>
                    </a:moveTo>
                    <a:lnTo>
                      <a:pt x="444500" y="2413000"/>
                    </a:lnTo>
                    <a:lnTo>
                      <a:pt x="850900" y="2374900"/>
                    </a:lnTo>
                    <a:lnTo>
                      <a:pt x="1130300" y="2209800"/>
                    </a:lnTo>
                    <a:lnTo>
                      <a:pt x="1371600" y="2146300"/>
                    </a:lnTo>
                    <a:lnTo>
                      <a:pt x="1485900" y="1600200"/>
                    </a:lnTo>
                    <a:lnTo>
                      <a:pt x="25400" y="698500"/>
                    </a:lnTo>
                    <a:lnTo>
                      <a:pt x="393700" y="482600"/>
                    </a:lnTo>
                    <a:lnTo>
                      <a:pt x="977900" y="266700"/>
                    </a:lnTo>
                    <a:lnTo>
                      <a:pt x="1562100" y="127000"/>
                    </a:lnTo>
                    <a:lnTo>
                      <a:pt x="2108200" y="12700"/>
                    </a:lnTo>
                    <a:lnTo>
                      <a:pt x="2679700" y="0"/>
                    </a:lnTo>
                    <a:lnTo>
                      <a:pt x="3632200" y="50800"/>
                    </a:lnTo>
                    <a:lnTo>
                      <a:pt x="4203700" y="165100"/>
                    </a:lnTo>
                    <a:lnTo>
                      <a:pt x="5067300" y="190500"/>
                    </a:lnTo>
                    <a:lnTo>
                      <a:pt x="5981700" y="419100"/>
                    </a:lnTo>
                    <a:lnTo>
                      <a:pt x="7378700" y="825500"/>
                    </a:lnTo>
                  </a:path>
                </a:pathLst>
              </a:custGeom>
              <a:noFill/>
              <a:ln w="635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257800" y="1917700"/>
                <a:ext cx="139700" cy="1498600"/>
              </a:xfrm>
              <a:custGeom>
                <a:avLst/>
                <a:gdLst>
                  <a:gd name="connsiteX0" fmla="*/ 139700 w 139700"/>
                  <a:gd name="connsiteY0" fmla="*/ 0 h 1498600"/>
                  <a:gd name="connsiteX1" fmla="*/ 76200 w 139700"/>
                  <a:gd name="connsiteY1" fmla="*/ 736600 h 1498600"/>
                  <a:gd name="connsiteX2" fmla="*/ 76200 w 139700"/>
                  <a:gd name="connsiteY2" fmla="*/ 1219200 h 1498600"/>
                  <a:gd name="connsiteX3" fmla="*/ 0 w 139700"/>
                  <a:gd name="connsiteY3" fmla="*/ 1485900 h 1498600"/>
                  <a:gd name="connsiteX4" fmla="*/ 0 w 139700"/>
                  <a:gd name="connsiteY4" fmla="*/ 1498600 h 149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700" h="1498600">
                    <a:moveTo>
                      <a:pt x="139700" y="0"/>
                    </a:moveTo>
                    <a:lnTo>
                      <a:pt x="76200" y="736600"/>
                    </a:lnTo>
                    <a:lnTo>
                      <a:pt x="76200" y="1219200"/>
                    </a:lnTo>
                    <a:lnTo>
                      <a:pt x="0" y="1485900"/>
                    </a:lnTo>
                    <a:lnTo>
                      <a:pt x="0" y="1498600"/>
                    </a:lnTo>
                  </a:path>
                </a:pathLst>
              </a:custGeom>
              <a:noFill/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1676400" y="3314700"/>
                <a:ext cx="4229100" cy="406400"/>
              </a:xfrm>
              <a:custGeom>
                <a:avLst/>
                <a:gdLst>
                  <a:gd name="connsiteX0" fmla="*/ 0 w 4229100"/>
                  <a:gd name="connsiteY0" fmla="*/ 0 h 406400"/>
                  <a:gd name="connsiteX1" fmla="*/ 622300 w 4229100"/>
                  <a:gd name="connsiteY1" fmla="*/ 342900 h 406400"/>
                  <a:gd name="connsiteX2" fmla="*/ 990600 w 4229100"/>
                  <a:gd name="connsiteY2" fmla="*/ 406400 h 406400"/>
                  <a:gd name="connsiteX3" fmla="*/ 1993900 w 4229100"/>
                  <a:gd name="connsiteY3" fmla="*/ 203200 h 406400"/>
                  <a:gd name="connsiteX4" fmla="*/ 2260600 w 4229100"/>
                  <a:gd name="connsiteY4" fmla="*/ 114300 h 406400"/>
                  <a:gd name="connsiteX5" fmla="*/ 3429000 w 4229100"/>
                  <a:gd name="connsiteY5" fmla="*/ 127000 h 406400"/>
                  <a:gd name="connsiteX6" fmla="*/ 3759200 w 4229100"/>
                  <a:gd name="connsiteY6" fmla="*/ 190500 h 406400"/>
                  <a:gd name="connsiteX7" fmla="*/ 4229100 w 4229100"/>
                  <a:gd name="connsiteY7" fmla="*/ 393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9100" h="406400">
                    <a:moveTo>
                      <a:pt x="0" y="0"/>
                    </a:moveTo>
                    <a:lnTo>
                      <a:pt x="622300" y="342900"/>
                    </a:lnTo>
                    <a:lnTo>
                      <a:pt x="990600" y="406400"/>
                    </a:lnTo>
                    <a:lnTo>
                      <a:pt x="1993900" y="203200"/>
                    </a:lnTo>
                    <a:lnTo>
                      <a:pt x="2260600" y="114300"/>
                    </a:lnTo>
                    <a:lnTo>
                      <a:pt x="3429000" y="127000"/>
                    </a:lnTo>
                    <a:lnTo>
                      <a:pt x="3759200" y="190500"/>
                    </a:lnTo>
                    <a:lnTo>
                      <a:pt x="4229100" y="393700"/>
                    </a:lnTo>
                  </a:path>
                </a:pathLst>
              </a:custGeom>
              <a:noFill/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3822700" y="647700"/>
                <a:ext cx="152400" cy="1104900"/>
              </a:xfrm>
              <a:custGeom>
                <a:avLst/>
                <a:gdLst>
                  <a:gd name="connsiteX0" fmla="*/ 0 w 152400"/>
                  <a:gd name="connsiteY0" fmla="*/ 1104900 h 1104900"/>
                  <a:gd name="connsiteX1" fmla="*/ 152400 w 152400"/>
                  <a:gd name="connsiteY1" fmla="*/ 0 h 110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400" h="1104900">
                    <a:moveTo>
                      <a:pt x="0" y="1104900"/>
                    </a:moveTo>
                    <a:lnTo>
                      <a:pt x="152400" y="0"/>
                    </a:lnTo>
                  </a:path>
                </a:pathLst>
              </a:custGeom>
              <a:noFill/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1549400" y="3911600"/>
                <a:ext cx="381000" cy="1054100"/>
              </a:xfrm>
              <a:custGeom>
                <a:avLst/>
                <a:gdLst>
                  <a:gd name="connsiteX0" fmla="*/ 0 w 381000"/>
                  <a:gd name="connsiteY0" fmla="*/ 0 h 1054100"/>
                  <a:gd name="connsiteX1" fmla="*/ 381000 w 381000"/>
                  <a:gd name="connsiteY1" fmla="*/ 105410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1054100">
                    <a:moveTo>
                      <a:pt x="0" y="0"/>
                    </a:moveTo>
                    <a:lnTo>
                      <a:pt x="381000" y="1054100"/>
                    </a:lnTo>
                  </a:path>
                </a:pathLst>
              </a:custGeom>
              <a:noFill/>
              <a:ln w="349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67" name="مربع نص 66"/>
            <p:cNvSpPr txBox="1"/>
            <p:nvPr/>
          </p:nvSpPr>
          <p:spPr>
            <a:xfrm>
              <a:off x="6180606" y="5353050"/>
              <a:ext cx="174654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شوارع قائمة </a:t>
              </a:r>
            </a:p>
            <a:p>
              <a:endParaRPr lang="ar-SA" dirty="0" smtClean="0"/>
            </a:p>
          </p:txBody>
        </p:sp>
        <p:sp>
          <p:nvSpPr>
            <p:cNvPr id="69" name="شكل حر 68"/>
            <p:cNvSpPr/>
            <p:nvPr/>
          </p:nvSpPr>
          <p:spPr>
            <a:xfrm>
              <a:off x="6680200" y="5461000"/>
              <a:ext cx="381000" cy="12700"/>
            </a:xfrm>
            <a:custGeom>
              <a:avLst/>
              <a:gdLst>
                <a:gd name="connsiteX0" fmla="*/ 381000 w 381000"/>
                <a:gd name="connsiteY0" fmla="*/ 0 h 12700"/>
                <a:gd name="connsiteX1" fmla="*/ 0 w 381000"/>
                <a:gd name="connsiteY1" fmla="*/ 1270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12700">
                  <a:moveTo>
                    <a:pt x="381000" y="0"/>
                  </a:moveTo>
                  <a:lnTo>
                    <a:pt x="0" y="12700"/>
                  </a:lnTo>
                </a:path>
              </a:pathLst>
            </a:cu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7" name="صورة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5" y="588353"/>
              <a:ext cx="8626162" cy="6092324"/>
            </a:xfrm>
            <a:prstGeom prst="rect">
              <a:avLst/>
            </a:prstGeom>
          </p:spPr>
        </p:pic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57" y="601278"/>
              <a:ext cx="8633488" cy="6097499"/>
            </a:xfrm>
            <a:prstGeom prst="rect">
              <a:avLst/>
            </a:prstGeom>
          </p:spPr>
        </p:pic>
        <p:sp>
          <p:nvSpPr>
            <p:cNvPr id="14" name="شكل حر 13"/>
            <p:cNvSpPr/>
            <p:nvPr/>
          </p:nvSpPr>
          <p:spPr>
            <a:xfrm>
              <a:off x="116114" y="1596571"/>
              <a:ext cx="8621486" cy="4862286"/>
            </a:xfrm>
            <a:custGeom>
              <a:avLst/>
              <a:gdLst>
                <a:gd name="connsiteX0" fmla="*/ 8606972 w 8621486"/>
                <a:gd name="connsiteY0" fmla="*/ 0 h 4862286"/>
                <a:gd name="connsiteX1" fmla="*/ 8186057 w 8621486"/>
                <a:gd name="connsiteY1" fmla="*/ 740229 h 4862286"/>
                <a:gd name="connsiteX2" fmla="*/ 7837715 w 8621486"/>
                <a:gd name="connsiteY2" fmla="*/ 1233715 h 4862286"/>
                <a:gd name="connsiteX3" fmla="*/ 7373257 w 8621486"/>
                <a:gd name="connsiteY3" fmla="*/ 1683658 h 4862286"/>
                <a:gd name="connsiteX4" fmla="*/ 7141029 w 8621486"/>
                <a:gd name="connsiteY4" fmla="*/ 1857829 h 4862286"/>
                <a:gd name="connsiteX5" fmla="*/ 6212115 w 8621486"/>
                <a:gd name="connsiteY5" fmla="*/ 2452915 h 4862286"/>
                <a:gd name="connsiteX6" fmla="*/ 4978400 w 8621486"/>
                <a:gd name="connsiteY6" fmla="*/ 2989943 h 4862286"/>
                <a:gd name="connsiteX7" fmla="*/ 2583543 w 8621486"/>
                <a:gd name="connsiteY7" fmla="*/ 3701143 h 4862286"/>
                <a:gd name="connsiteX8" fmla="*/ 1248229 w 8621486"/>
                <a:gd name="connsiteY8" fmla="*/ 4180115 h 4862286"/>
                <a:gd name="connsiteX9" fmla="*/ 914400 w 8621486"/>
                <a:gd name="connsiteY9" fmla="*/ 4325258 h 4862286"/>
                <a:gd name="connsiteX10" fmla="*/ 14515 w 8621486"/>
                <a:gd name="connsiteY10" fmla="*/ 4717143 h 4862286"/>
                <a:gd name="connsiteX11" fmla="*/ 0 w 8621486"/>
                <a:gd name="connsiteY11" fmla="*/ 4862286 h 4862286"/>
                <a:gd name="connsiteX12" fmla="*/ 1016000 w 8621486"/>
                <a:gd name="connsiteY12" fmla="*/ 4441372 h 4862286"/>
                <a:gd name="connsiteX13" fmla="*/ 1059543 w 8621486"/>
                <a:gd name="connsiteY13" fmla="*/ 4412343 h 4862286"/>
                <a:gd name="connsiteX14" fmla="*/ 1175657 w 8621486"/>
                <a:gd name="connsiteY14" fmla="*/ 4412343 h 4862286"/>
                <a:gd name="connsiteX15" fmla="*/ 1277257 w 8621486"/>
                <a:gd name="connsiteY15" fmla="*/ 4354286 h 4862286"/>
                <a:gd name="connsiteX16" fmla="*/ 2119086 w 8621486"/>
                <a:gd name="connsiteY16" fmla="*/ 4005943 h 4862286"/>
                <a:gd name="connsiteX17" fmla="*/ 3875315 w 8621486"/>
                <a:gd name="connsiteY17" fmla="*/ 3425372 h 4862286"/>
                <a:gd name="connsiteX18" fmla="*/ 5109029 w 8621486"/>
                <a:gd name="connsiteY18" fmla="*/ 3091543 h 4862286"/>
                <a:gd name="connsiteX19" fmla="*/ 5268686 w 8621486"/>
                <a:gd name="connsiteY19" fmla="*/ 3106058 h 4862286"/>
                <a:gd name="connsiteX20" fmla="*/ 5370286 w 8621486"/>
                <a:gd name="connsiteY20" fmla="*/ 3004458 h 4862286"/>
                <a:gd name="connsiteX21" fmla="*/ 5428343 w 8621486"/>
                <a:gd name="connsiteY21" fmla="*/ 2960915 h 4862286"/>
                <a:gd name="connsiteX22" fmla="*/ 6313715 w 8621486"/>
                <a:gd name="connsiteY22" fmla="*/ 2569029 h 4862286"/>
                <a:gd name="connsiteX23" fmla="*/ 7257143 w 8621486"/>
                <a:gd name="connsiteY23" fmla="*/ 1973943 h 4862286"/>
                <a:gd name="connsiteX24" fmla="*/ 7373257 w 8621486"/>
                <a:gd name="connsiteY24" fmla="*/ 1944915 h 4862286"/>
                <a:gd name="connsiteX25" fmla="*/ 7460343 w 8621486"/>
                <a:gd name="connsiteY25" fmla="*/ 1872343 h 4862286"/>
                <a:gd name="connsiteX26" fmla="*/ 7474857 w 8621486"/>
                <a:gd name="connsiteY26" fmla="*/ 1770743 h 4862286"/>
                <a:gd name="connsiteX27" fmla="*/ 8215086 w 8621486"/>
                <a:gd name="connsiteY27" fmla="*/ 943429 h 4862286"/>
                <a:gd name="connsiteX28" fmla="*/ 8621486 w 8621486"/>
                <a:gd name="connsiteY28" fmla="*/ 246743 h 4862286"/>
                <a:gd name="connsiteX29" fmla="*/ 8606972 w 8621486"/>
                <a:gd name="connsiteY29" fmla="*/ 0 h 48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621486" h="4862286">
                  <a:moveTo>
                    <a:pt x="8606972" y="0"/>
                  </a:moveTo>
                  <a:lnTo>
                    <a:pt x="8186057" y="740229"/>
                  </a:lnTo>
                  <a:lnTo>
                    <a:pt x="7837715" y="1233715"/>
                  </a:lnTo>
                  <a:lnTo>
                    <a:pt x="7373257" y="1683658"/>
                  </a:lnTo>
                  <a:lnTo>
                    <a:pt x="7141029" y="1857829"/>
                  </a:lnTo>
                  <a:lnTo>
                    <a:pt x="6212115" y="2452915"/>
                  </a:lnTo>
                  <a:lnTo>
                    <a:pt x="4978400" y="2989943"/>
                  </a:lnTo>
                  <a:lnTo>
                    <a:pt x="2583543" y="3701143"/>
                  </a:lnTo>
                  <a:lnTo>
                    <a:pt x="1248229" y="4180115"/>
                  </a:lnTo>
                  <a:lnTo>
                    <a:pt x="914400" y="4325258"/>
                  </a:lnTo>
                  <a:lnTo>
                    <a:pt x="14515" y="4717143"/>
                  </a:lnTo>
                  <a:lnTo>
                    <a:pt x="0" y="4862286"/>
                  </a:lnTo>
                  <a:lnTo>
                    <a:pt x="1016000" y="4441372"/>
                  </a:lnTo>
                  <a:lnTo>
                    <a:pt x="1059543" y="4412343"/>
                  </a:lnTo>
                  <a:lnTo>
                    <a:pt x="1175657" y="4412343"/>
                  </a:lnTo>
                  <a:lnTo>
                    <a:pt x="1277257" y="4354286"/>
                  </a:lnTo>
                  <a:lnTo>
                    <a:pt x="2119086" y="4005943"/>
                  </a:lnTo>
                  <a:lnTo>
                    <a:pt x="3875315" y="3425372"/>
                  </a:lnTo>
                  <a:lnTo>
                    <a:pt x="5109029" y="3091543"/>
                  </a:lnTo>
                  <a:lnTo>
                    <a:pt x="5268686" y="3106058"/>
                  </a:lnTo>
                  <a:lnTo>
                    <a:pt x="5370286" y="3004458"/>
                  </a:lnTo>
                  <a:lnTo>
                    <a:pt x="5428343" y="2960915"/>
                  </a:lnTo>
                  <a:lnTo>
                    <a:pt x="6313715" y="2569029"/>
                  </a:lnTo>
                  <a:lnTo>
                    <a:pt x="7257143" y="1973943"/>
                  </a:lnTo>
                  <a:lnTo>
                    <a:pt x="7373257" y="1944915"/>
                  </a:lnTo>
                  <a:lnTo>
                    <a:pt x="7460343" y="1872343"/>
                  </a:lnTo>
                  <a:lnTo>
                    <a:pt x="7474857" y="1770743"/>
                  </a:lnTo>
                  <a:lnTo>
                    <a:pt x="8215086" y="943429"/>
                  </a:lnTo>
                  <a:lnTo>
                    <a:pt x="8621486" y="246743"/>
                  </a:lnTo>
                  <a:lnTo>
                    <a:pt x="8606972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شكل حر 16"/>
            <p:cNvSpPr/>
            <p:nvPr/>
          </p:nvSpPr>
          <p:spPr>
            <a:xfrm>
              <a:off x="4541520" y="601980"/>
              <a:ext cx="3886200" cy="2392680"/>
            </a:xfrm>
            <a:custGeom>
              <a:avLst/>
              <a:gdLst>
                <a:gd name="connsiteX0" fmla="*/ 3886200 w 3886200"/>
                <a:gd name="connsiteY0" fmla="*/ 1516380 h 2392680"/>
                <a:gd name="connsiteX1" fmla="*/ 3825240 w 3886200"/>
                <a:gd name="connsiteY1" fmla="*/ 1562100 h 2392680"/>
                <a:gd name="connsiteX2" fmla="*/ 3695700 w 3886200"/>
                <a:gd name="connsiteY2" fmla="*/ 1531620 h 2392680"/>
                <a:gd name="connsiteX3" fmla="*/ 3025140 w 3886200"/>
                <a:gd name="connsiteY3" fmla="*/ 1394460 h 2392680"/>
                <a:gd name="connsiteX4" fmla="*/ 2987040 w 3886200"/>
                <a:gd name="connsiteY4" fmla="*/ 1341120 h 2392680"/>
                <a:gd name="connsiteX5" fmla="*/ 3284220 w 3886200"/>
                <a:gd name="connsiteY5" fmla="*/ 22860 h 2392680"/>
                <a:gd name="connsiteX6" fmla="*/ 3208020 w 3886200"/>
                <a:gd name="connsiteY6" fmla="*/ 15240 h 2392680"/>
                <a:gd name="connsiteX7" fmla="*/ 2994660 w 3886200"/>
                <a:gd name="connsiteY7" fmla="*/ 914400 h 2392680"/>
                <a:gd name="connsiteX8" fmla="*/ 2926080 w 3886200"/>
                <a:gd name="connsiteY8" fmla="*/ 1333500 h 2392680"/>
                <a:gd name="connsiteX9" fmla="*/ 2857500 w 3886200"/>
                <a:gd name="connsiteY9" fmla="*/ 1333500 h 2392680"/>
                <a:gd name="connsiteX10" fmla="*/ 2148840 w 3886200"/>
                <a:gd name="connsiteY10" fmla="*/ 1181100 h 2392680"/>
                <a:gd name="connsiteX11" fmla="*/ 2072640 w 3886200"/>
                <a:gd name="connsiteY11" fmla="*/ 1097280 h 2392680"/>
                <a:gd name="connsiteX12" fmla="*/ 2080260 w 3886200"/>
                <a:gd name="connsiteY12" fmla="*/ 944880 h 2392680"/>
                <a:gd name="connsiteX13" fmla="*/ 2263140 w 3886200"/>
                <a:gd name="connsiteY13" fmla="*/ 7620 h 2392680"/>
                <a:gd name="connsiteX14" fmla="*/ 2171700 w 3886200"/>
                <a:gd name="connsiteY14" fmla="*/ 22860 h 2392680"/>
                <a:gd name="connsiteX15" fmla="*/ 1950720 w 3886200"/>
                <a:gd name="connsiteY15" fmla="*/ 1043940 h 2392680"/>
                <a:gd name="connsiteX16" fmla="*/ 1882140 w 3886200"/>
                <a:gd name="connsiteY16" fmla="*/ 1112520 h 2392680"/>
                <a:gd name="connsiteX17" fmla="*/ 1402080 w 3886200"/>
                <a:gd name="connsiteY17" fmla="*/ 1021080 h 2392680"/>
                <a:gd name="connsiteX18" fmla="*/ 754380 w 3886200"/>
                <a:gd name="connsiteY18" fmla="*/ 861060 h 2392680"/>
                <a:gd name="connsiteX19" fmla="*/ 807720 w 3886200"/>
                <a:gd name="connsiteY19" fmla="*/ 0 h 2392680"/>
                <a:gd name="connsiteX20" fmla="*/ 708660 w 3886200"/>
                <a:gd name="connsiteY20" fmla="*/ 0 h 2392680"/>
                <a:gd name="connsiteX21" fmla="*/ 609600 w 3886200"/>
                <a:gd name="connsiteY21" fmla="*/ 838200 h 2392680"/>
                <a:gd name="connsiteX22" fmla="*/ 579120 w 3886200"/>
                <a:gd name="connsiteY22" fmla="*/ 838200 h 2392680"/>
                <a:gd name="connsiteX23" fmla="*/ 251460 w 3886200"/>
                <a:gd name="connsiteY23" fmla="*/ 708660 h 2392680"/>
                <a:gd name="connsiteX24" fmla="*/ 15240 w 3886200"/>
                <a:gd name="connsiteY24" fmla="*/ 601980 h 2392680"/>
                <a:gd name="connsiteX25" fmla="*/ 0 w 3886200"/>
                <a:gd name="connsiteY25" fmla="*/ 693420 h 2392680"/>
                <a:gd name="connsiteX26" fmla="*/ 350520 w 3886200"/>
                <a:gd name="connsiteY26" fmla="*/ 807720 h 2392680"/>
                <a:gd name="connsiteX27" fmla="*/ 762000 w 3886200"/>
                <a:gd name="connsiteY27" fmla="*/ 967740 h 2392680"/>
                <a:gd name="connsiteX28" fmla="*/ 1607820 w 3886200"/>
                <a:gd name="connsiteY28" fmla="*/ 1150620 h 2392680"/>
                <a:gd name="connsiteX29" fmla="*/ 1859280 w 3886200"/>
                <a:gd name="connsiteY29" fmla="*/ 1226820 h 2392680"/>
                <a:gd name="connsiteX30" fmla="*/ 1897380 w 3886200"/>
                <a:gd name="connsiteY30" fmla="*/ 1325880 h 2392680"/>
                <a:gd name="connsiteX31" fmla="*/ 1752600 w 3886200"/>
                <a:gd name="connsiteY31" fmla="*/ 2125980 h 2392680"/>
                <a:gd name="connsiteX32" fmla="*/ 1706880 w 3886200"/>
                <a:gd name="connsiteY32" fmla="*/ 2293620 h 2392680"/>
                <a:gd name="connsiteX33" fmla="*/ 1638300 w 3886200"/>
                <a:gd name="connsiteY33" fmla="*/ 2308860 h 2392680"/>
                <a:gd name="connsiteX34" fmla="*/ 1912620 w 3886200"/>
                <a:gd name="connsiteY34" fmla="*/ 2392680 h 2392680"/>
                <a:gd name="connsiteX35" fmla="*/ 1821180 w 3886200"/>
                <a:gd name="connsiteY35" fmla="*/ 2324100 h 2392680"/>
                <a:gd name="connsiteX36" fmla="*/ 1836420 w 3886200"/>
                <a:gd name="connsiteY36" fmla="*/ 2247900 h 2392680"/>
                <a:gd name="connsiteX37" fmla="*/ 2004060 w 3886200"/>
                <a:gd name="connsiteY37" fmla="*/ 1341120 h 2392680"/>
                <a:gd name="connsiteX38" fmla="*/ 2057400 w 3886200"/>
                <a:gd name="connsiteY38" fmla="*/ 1287780 h 2392680"/>
                <a:gd name="connsiteX39" fmla="*/ 2164080 w 3886200"/>
                <a:gd name="connsiteY39" fmla="*/ 1280160 h 2392680"/>
                <a:gd name="connsiteX40" fmla="*/ 3741420 w 3886200"/>
                <a:gd name="connsiteY40" fmla="*/ 1623060 h 2392680"/>
                <a:gd name="connsiteX41" fmla="*/ 3787140 w 3886200"/>
                <a:gd name="connsiteY41" fmla="*/ 1676400 h 2392680"/>
                <a:gd name="connsiteX42" fmla="*/ 3886200 w 3886200"/>
                <a:gd name="connsiteY42" fmla="*/ 1516380 h 23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886200" h="2392680">
                  <a:moveTo>
                    <a:pt x="3886200" y="1516380"/>
                  </a:moveTo>
                  <a:lnTo>
                    <a:pt x="3825240" y="1562100"/>
                  </a:lnTo>
                  <a:lnTo>
                    <a:pt x="3695700" y="1531620"/>
                  </a:lnTo>
                  <a:lnTo>
                    <a:pt x="3025140" y="1394460"/>
                  </a:lnTo>
                  <a:lnTo>
                    <a:pt x="2987040" y="1341120"/>
                  </a:lnTo>
                  <a:lnTo>
                    <a:pt x="3284220" y="22860"/>
                  </a:lnTo>
                  <a:lnTo>
                    <a:pt x="3208020" y="15240"/>
                  </a:lnTo>
                  <a:lnTo>
                    <a:pt x="2994660" y="914400"/>
                  </a:lnTo>
                  <a:lnTo>
                    <a:pt x="2926080" y="1333500"/>
                  </a:lnTo>
                  <a:lnTo>
                    <a:pt x="2857500" y="1333500"/>
                  </a:lnTo>
                  <a:lnTo>
                    <a:pt x="2148840" y="1181100"/>
                  </a:lnTo>
                  <a:lnTo>
                    <a:pt x="2072640" y="1097280"/>
                  </a:lnTo>
                  <a:lnTo>
                    <a:pt x="2080260" y="944880"/>
                  </a:lnTo>
                  <a:lnTo>
                    <a:pt x="2263140" y="7620"/>
                  </a:lnTo>
                  <a:lnTo>
                    <a:pt x="2171700" y="22860"/>
                  </a:lnTo>
                  <a:lnTo>
                    <a:pt x="1950720" y="1043940"/>
                  </a:lnTo>
                  <a:lnTo>
                    <a:pt x="1882140" y="1112520"/>
                  </a:lnTo>
                  <a:lnTo>
                    <a:pt x="1402080" y="1021080"/>
                  </a:lnTo>
                  <a:lnTo>
                    <a:pt x="754380" y="861060"/>
                  </a:lnTo>
                  <a:lnTo>
                    <a:pt x="807720" y="0"/>
                  </a:lnTo>
                  <a:lnTo>
                    <a:pt x="708660" y="0"/>
                  </a:lnTo>
                  <a:lnTo>
                    <a:pt x="609600" y="838200"/>
                  </a:lnTo>
                  <a:lnTo>
                    <a:pt x="579120" y="838200"/>
                  </a:lnTo>
                  <a:lnTo>
                    <a:pt x="251460" y="708660"/>
                  </a:lnTo>
                  <a:lnTo>
                    <a:pt x="15240" y="601980"/>
                  </a:lnTo>
                  <a:lnTo>
                    <a:pt x="0" y="693420"/>
                  </a:lnTo>
                  <a:lnTo>
                    <a:pt x="350520" y="807720"/>
                  </a:lnTo>
                  <a:lnTo>
                    <a:pt x="762000" y="967740"/>
                  </a:lnTo>
                  <a:lnTo>
                    <a:pt x="1607820" y="1150620"/>
                  </a:lnTo>
                  <a:lnTo>
                    <a:pt x="1859280" y="1226820"/>
                  </a:lnTo>
                  <a:lnTo>
                    <a:pt x="1897380" y="1325880"/>
                  </a:lnTo>
                  <a:lnTo>
                    <a:pt x="1752600" y="2125980"/>
                  </a:lnTo>
                  <a:lnTo>
                    <a:pt x="1706880" y="2293620"/>
                  </a:lnTo>
                  <a:lnTo>
                    <a:pt x="1638300" y="2308860"/>
                  </a:lnTo>
                  <a:lnTo>
                    <a:pt x="1912620" y="2392680"/>
                  </a:lnTo>
                  <a:lnTo>
                    <a:pt x="1821180" y="2324100"/>
                  </a:lnTo>
                  <a:lnTo>
                    <a:pt x="1836420" y="2247900"/>
                  </a:lnTo>
                  <a:lnTo>
                    <a:pt x="2004060" y="1341120"/>
                  </a:lnTo>
                  <a:lnTo>
                    <a:pt x="2057400" y="1287780"/>
                  </a:lnTo>
                  <a:lnTo>
                    <a:pt x="2164080" y="1280160"/>
                  </a:lnTo>
                  <a:lnTo>
                    <a:pt x="3741420" y="1623060"/>
                  </a:lnTo>
                  <a:lnTo>
                    <a:pt x="3787140" y="1676400"/>
                  </a:lnTo>
                  <a:lnTo>
                    <a:pt x="3886200" y="151638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8" name="شكل حر 17"/>
            <p:cNvSpPr/>
            <p:nvPr/>
          </p:nvSpPr>
          <p:spPr>
            <a:xfrm>
              <a:off x="7442200" y="1574800"/>
              <a:ext cx="114300" cy="393700"/>
            </a:xfrm>
            <a:custGeom>
              <a:avLst/>
              <a:gdLst>
                <a:gd name="connsiteX0" fmla="*/ 92075 w 114300"/>
                <a:gd name="connsiteY0" fmla="*/ 0 h 393700"/>
                <a:gd name="connsiteX1" fmla="*/ 12700 w 114300"/>
                <a:gd name="connsiteY1" fmla="*/ 346075 h 393700"/>
                <a:gd name="connsiteX2" fmla="*/ 0 w 114300"/>
                <a:gd name="connsiteY2" fmla="*/ 368300 h 393700"/>
                <a:gd name="connsiteX3" fmla="*/ 47625 w 114300"/>
                <a:gd name="connsiteY3" fmla="*/ 393700 h 393700"/>
                <a:gd name="connsiteX4" fmla="*/ 114300 w 114300"/>
                <a:gd name="connsiteY4" fmla="*/ 50800 h 393700"/>
                <a:gd name="connsiteX5" fmla="*/ 92075 w 114300"/>
                <a:gd name="connsiteY5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93700">
                  <a:moveTo>
                    <a:pt x="92075" y="0"/>
                  </a:moveTo>
                  <a:lnTo>
                    <a:pt x="12700" y="346075"/>
                  </a:lnTo>
                  <a:lnTo>
                    <a:pt x="0" y="368300"/>
                  </a:lnTo>
                  <a:lnTo>
                    <a:pt x="47625" y="393700"/>
                  </a:lnTo>
                  <a:lnTo>
                    <a:pt x="114300" y="50800"/>
                  </a:lnTo>
                  <a:lnTo>
                    <a:pt x="92075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شكل حر 19"/>
            <p:cNvSpPr/>
            <p:nvPr/>
          </p:nvSpPr>
          <p:spPr>
            <a:xfrm>
              <a:off x="4711700" y="1330325"/>
              <a:ext cx="596900" cy="228600"/>
            </a:xfrm>
            <a:custGeom>
              <a:avLst/>
              <a:gdLst>
                <a:gd name="connsiteX0" fmla="*/ 596900 w 596900"/>
                <a:gd name="connsiteY0" fmla="*/ 228600 h 228600"/>
                <a:gd name="connsiteX1" fmla="*/ 498475 w 596900"/>
                <a:gd name="connsiteY1" fmla="*/ 206375 h 228600"/>
                <a:gd name="connsiteX2" fmla="*/ 41275 w 596900"/>
                <a:gd name="connsiteY2" fmla="*/ 31750 h 228600"/>
                <a:gd name="connsiteX3" fmla="*/ 0 w 596900"/>
                <a:gd name="connsiteY3" fmla="*/ 0 h 228600"/>
                <a:gd name="connsiteX4" fmla="*/ 447675 w 596900"/>
                <a:gd name="connsiteY4" fmla="*/ 155575 h 228600"/>
                <a:gd name="connsiteX5" fmla="*/ 596900 w 596900"/>
                <a:gd name="connsiteY5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6900" h="228600">
                  <a:moveTo>
                    <a:pt x="596900" y="228600"/>
                  </a:moveTo>
                  <a:lnTo>
                    <a:pt x="498475" y="206375"/>
                  </a:lnTo>
                  <a:lnTo>
                    <a:pt x="41275" y="31750"/>
                  </a:lnTo>
                  <a:lnTo>
                    <a:pt x="0" y="0"/>
                  </a:lnTo>
                  <a:lnTo>
                    <a:pt x="447675" y="155575"/>
                  </a:lnTo>
                  <a:lnTo>
                    <a:pt x="596900" y="22860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شكل حر 21"/>
            <p:cNvSpPr/>
            <p:nvPr/>
          </p:nvSpPr>
          <p:spPr>
            <a:xfrm>
              <a:off x="7673340" y="2651760"/>
              <a:ext cx="533400" cy="617220"/>
            </a:xfrm>
            <a:custGeom>
              <a:avLst/>
              <a:gdLst>
                <a:gd name="connsiteX0" fmla="*/ 533400 w 533400"/>
                <a:gd name="connsiteY0" fmla="*/ 0 h 617220"/>
                <a:gd name="connsiteX1" fmla="*/ 373380 w 533400"/>
                <a:gd name="connsiteY1" fmla="*/ 243840 h 617220"/>
                <a:gd name="connsiteX2" fmla="*/ 0 w 533400"/>
                <a:gd name="connsiteY2" fmla="*/ 617220 h 617220"/>
                <a:gd name="connsiteX3" fmla="*/ 22860 w 533400"/>
                <a:gd name="connsiteY3" fmla="*/ 510540 h 617220"/>
                <a:gd name="connsiteX4" fmla="*/ 533400 w 533400"/>
                <a:gd name="connsiteY4" fmla="*/ 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617220">
                  <a:moveTo>
                    <a:pt x="533400" y="0"/>
                  </a:moveTo>
                  <a:lnTo>
                    <a:pt x="373380" y="243840"/>
                  </a:lnTo>
                  <a:lnTo>
                    <a:pt x="0" y="617220"/>
                  </a:lnTo>
                  <a:lnTo>
                    <a:pt x="22860" y="510540"/>
                  </a:lnTo>
                  <a:lnTo>
                    <a:pt x="53340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3" name="شكل حر 22"/>
            <p:cNvSpPr/>
            <p:nvPr/>
          </p:nvSpPr>
          <p:spPr>
            <a:xfrm>
              <a:off x="7284720" y="3246120"/>
              <a:ext cx="266700" cy="228600"/>
            </a:xfrm>
            <a:custGeom>
              <a:avLst/>
              <a:gdLst>
                <a:gd name="connsiteX0" fmla="*/ 266700 w 266700"/>
                <a:gd name="connsiteY0" fmla="*/ 0 h 228600"/>
                <a:gd name="connsiteX1" fmla="*/ 114300 w 266700"/>
                <a:gd name="connsiteY1" fmla="*/ 38100 h 228600"/>
                <a:gd name="connsiteX2" fmla="*/ 68580 w 266700"/>
                <a:gd name="connsiteY2" fmla="*/ 7620 h 228600"/>
                <a:gd name="connsiteX3" fmla="*/ 0 w 266700"/>
                <a:gd name="connsiteY3" fmla="*/ 91440 h 228600"/>
                <a:gd name="connsiteX4" fmla="*/ 15240 w 266700"/>
                <a:gd name="connsiteY4" fmla="*/ 190500 h 228600"/>
                <a:gd name="connsiteX5" fmla="*/ 76200 w 266700"/>
                <a:gd name="connsiteY5" fmla="*/ 228600 h 228600"/>
                <a:gd name="connsiteX6" fmla="*/ 266700 w 26670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228600">
                  <a:moveTo>
                    <a:pt x="266700" y="0"/>
                  </a:moveTo>
                  <a:lnTo>
                    <a:pt x="114300" y="38100"/>
                  </a:lnTo>
                  <a:lnTo>
                    <a:pt x="68580" y="7620"/>
                  </a:lnTo>
                  <a:lnTo>
                    <a:pt x="0" y="91440"/>
                  </a:lnTo>
                  <a:lnTo>
                    <a:pt x="15240" y="190500"/>
                  </a:lnTo>
                  <a:lnTo>
                    <a:pt x="76200" y="228600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4" name="شكل حر 23"/>
            <p:cNvSpPr/>
            <p:nvPr/>
          </p:nvSpPr>
          <p:spPr>
            <a:xfrm>
              <a:off x="5189220" y="4404360"/>
              <a:ext cx="320040" cy="167640"/>
            </a:xfrm>
            <a:custGeom>
              <a:avLst/>
              <a:gdLst>
                <a:gd name="connsiteX0" fmla="*/ 320040 w 320040"/>
                <a:gd name="connsiteY0" fmla="*/ 38100 h 167640"/>
                <a:gd name="connsiteX1" fmla="*/ 175260 w 320040"/>
                <a:gd name="connsiteY1" fmla="*/ 15240 h 167640"/>
                <a:gd name="connsiteX2" fmla="*/ 106680 w 320040"/>
                <a:gd name="connsiteY2" fmla="*/ 0 h 167640"/>
                <a:gd name="connsiteX3" fmla="*/ 0 w 320040"/>
                <a:gd name="connsiteY3" fmla="*/ 53340 h 167640"/>
                <a:gd name="connsiteX4" fmla="*/ 0 w 320040"/>
                <a:gd name="connsiteY4" fmla="*/ 167640 h 167640"/>
                <a:gd name="connsiteX5" fmla="*/ 320040 w 320040"/>
                <a:gd name="connsiteY5" fmla="*/ 3810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40" h="167640">
                  <a:moveTo>
                    <a:pt x="320040" y="38100"/>
                  </a:moveTo>
                  <a:lnTo>
                    <a:pt x="175260" y="15240"/>
                  </a:lnTo>
                  <a:lnTo>
                    <a:pt x="106680" y="0"/>
                  </a:lnTo>
                  <a:lnTo>
                    <a:pt x="0" y="53340"/>
                  </a:lnTo>
                  <a:lnTo>
                    <a:pt x="0" y="167640"/>
                  </a:lnTo>
                  <a:lnTo>
                    <a:pt x="320040" y="3810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شكل حر 24"/>
            <p:cNvSpPr/>
            <p:nvPr/>
          </p:nvSpPr>
          <p:spPr>
            <a:xfrm>
              <a:off x="1089660" y="5745480"/>
              <a:ext cx="274320" cy="190500"/>
            </a:xfrm>
            <a:custGeom>
              <a:avLst/>
              <a:gdLst>
                <a:gd name="connsiteX0" fmla="*/ 274320 w 274320"/>
                <a:gd name="connsiteY0" fmla="*/ 60960 h 190500"/>
                <a:gd name="connsiteX1" fmla="*/ 198120 w 274320"/>
                <a:gd name="connsiteY1" fmla="*/ 30480 h 190500"/>
                <a:gd name="connsiteX2" fmla="*/ 137160 w 274320"/>
                <a:gd name="connsiteY2" fmla="*/ 0 h 190500"/>
                <a:gd name="connsiteX3" fmla="*/ 83820 w 274320"/>
                <a:gd name="connsiteY3" fmla="*/ 0 h 190500"/>
                <a:gd name="connsiteX4" fmla="*/ 60960 w 274320"/>
                <a:gd name="connsiteY4" fmla="*/ 106680 h 190500"/>
                <a:gd name="connsiteX5" fmla="*/ 0 w 274320"/>
                <a:gd name="connsiteY5" fmla="*/ 190500 h 190500"/>
                <a:gd name="connsiteX6" fmla="*/ 274320 w 274320"/>
                <a:gd name="connsiteY6" fmla="*/ 6096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320" h="190500">
                  <a:moveTo>
                    <a:pt x="274320" y="60960"/>
                  </a:moveTo>
                  <a:lnTo>
                    <a:pt x="198120" y="30480"/>
                  </a:lnTo>
                  <a:lnTo>
                    <a:pt x="137160" y="0"/>
                  </a:lnTo>
                  <a:lnTo>
                    <a:pt x="83820" y="0"/>
                  </a:lnTo>
                  <a:lnTo>
                    <a:pt x="60960" y="106680"/>
                  </a:lnTo>
                  <a:lnTo>
                    <a:pt x="0" y="190500"/>
                  </a:lnTo>
                  <a:lnTo>
                    <a:pt x="274320" y="6096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شكل حر 25"/>
            <p:cNvSpPr/>
            <p:nvPr/>
          </p:nvSpPr>
          <p:spPr>
            <a:xfrm>
              <a:off x="3705225" y="4719638"/>
              <a:ext cx="1352550" cy="395287"/>
            </a:xfrm>
            <a:custGeom>
              <a:avLst/>
              <a:gdLst>
                <a:gd name="connsiteX0" fmla="*/ 1352550 w 1352550"/>
                <a:gd name="connsiteY0" fmla="*/ 0 h 395287"/>
                <a:gd name="connsiteX1" fmla="*/ 1176338 w 1352550"/>
                <a:gd name="connsiteY1" fmla="*/ 76200 h 395287"/>
                <a:gd name="connsiteX2" fmla="*/ 866775 w 1352550"/>
                <a:gd name="connsiteY2" fmla="*/ 166687 h 395287"/>
                <a:gd name="connsiteX3" fmla="*/ 466725 w 1352550"/>
                <a:gd name="connsiteY3" fmla="*/ 271462 h 395287"/>
                <a:gd name="connsiteX4" fmla="*/ 0 w 1352550"/>
                <a:gd name="connsiteY4" fmla="*/ 395287 h 395287"/>
                <a:gd name="connsiteX5" fmla="*/ 104775 w 1352550"/>
                <a:gd name="connsiteY5" fmla="*/ 328612 h 395287"/>
                <a:gd name="connsiteX6" fmla="*/ 1052513 w 1352550"/>
                <a:gd name="connsiteY6" fmla="*/ 38100 h 395287"/>
                <a:gd name="connsiteX7" fmla="*/ 1352550 w 1352550"/>
                <a:gd name="connsiteY7" fmla="*/ 0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550" h="395287">
                  <a:moveTo>
                    <a:pt x="1352550" y="0"/>
                  </a:moveTo>
                  <a:lnTo>
                    <a:pt x="1176338" y="76200"/>
                  </a:lnTo>
                  <a:lnTo>
                    <a:pt x="866775" y="166687"/>
                  </a:lnTo>
                  <a:lnTo>
                    <a:pt x="466725" y="271462"/>
                  </a:lnTo>
                  <a:lnTo>
                    <a:pt x="0" y="395287"/>
                  </a:lnTo>
                  <a:lnTo>
                    <a:pt x="104775" y="328612"/>
                  </a:lnTo>
                  <a:lnTo>
                    <a:pt x="1052513" y="38100"/>
                  </a:lnTo>
                  <a:lnTo>
                    <a:pt x="135255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66" name="صورة 6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21" t="73809" r="3012" b="18574"/>
            <a:stretch/>
          </p:blipFill>
          <p:spPr>
            <a:xfrm>
              <a:off x="6147821" y="5258412"/>
              <a:ext cx="1947384" cy="677568"/>
            </a:xfrm>
            <a:prstGeom prst="rect">
              <a:avLst/>
            </a:prstGeom>
          </p:spPr>
        </p:pic>
        <p:cxnSp>
          <p:nvCxnSpPr>
            <p:cNvPr id="28" name="رابط مستقيم 27"/>
            <p:cNvCxnSpPr/>
            <p:nvPr/>
          </p:nvCxnSpPr>
          <p:spPr>
            <a:xfrm>
              <a:off x="6180606" y="5378451"/>
              <a:ext cx="47129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رابط مستقيم 71"/>
            <p:cNvCxnSpPr/>
            <p:nvPr/>
          </p:nvCxnSpPr>
          <p:spPr>
            <a:xfrm>
              <a:off x="6180606" y="5512751"/>
              <a:ext cx="47129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رابط مستقيم 72"/>
            <p:cNvCxnSpPr/>
            <p:nvPr/>
          </p:nvCxnSpPr>
          <p:spPr>
            <a:xfrm>
              <a:off x="6180606" y="5689600"/>
              <a:ext cx="4712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رابط مستقيم 73"/>
            <p:cNvCxnSpPr/>
            <p:nvPr/>
          </p:nvCxnSpPr>
          <p:spPr>
            <a:xfrm>
              <a:off x="6180606" y="5838825"/>
              <a:ext cx="4712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مستطيل 74"/>
            <p:cNvSpPr/>
            <p:nvPr/>
          </p:nvSpPr>
          <p:spPr>
            <a:xfrm>
              <a:off x="6180606" y="5378451"/>
              <a:ext cx="471299" cy="1343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76" name="رابط مستقيم 75"/>
            <p:cNvCxnSpPr/>
            <p:nvPr/>
          </p:nvCxnSpPr>
          <p:spPr>
            <a:xfrm>
              <a:off x="6180606" y="5697063"/>
              <a:ext cx="47129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رابط مستقيم 76"/>
            <p:cNvCxnSpPr/>
            <p:nvPr/>
          </p:nvCxnSpPr>
          <p:spPr>
            <a:xfrm>
              <a:off x="6180606" y="5831363"/>
              <a:ext cx="47129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مستطيل 77"/>
            <p:cNvSpPr/>
            <p:nvPr/>
          </p:nvSpPr>
          <p:spPr>
            <a:xfrm>
              <a:off x="6180606" y="5697063"/>
              <a:ext cx="471299" cy="1343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6396277" y="5301483"/>
              <a:ext cx="12374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قائم</a:t>
              </a:r>
            </a:p>
          </p:txBody>
        </p:sp>
        <p:sp>
          <p:nvSpPr>
            <p:cNvPr id="80" name="مربع نص 79"/>
            <p:cNvSpPr txBox="1"/>
            <p:nvPr/>
          </p:nvSpPr>
          <p:spPr>
            <a:xfrm>
              <a:off x="6474326" y="5599055"/>
              <a:ext cx="1237401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100" dirty="0" smtClean="0"/>
                <a:t>شارع مقترح</a:t>
              </a:r>
            </a:p>
          </p:txBody>
        </p:sp>
      </p:grpSp>
      <p:sp>
        <p:nvSpPr>
          <p:cNvPr id="82" name="مربع نص 81"/>
          <p:cNvSpPr txBox="1"/>
          <p:nvPr/>
        </p:nvSpPr>
        <p:spPr>
          <a:xfrm>
            <a:off x="710293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شبكة الشوارع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95657" y="0"/>
            <a:ext cx="12068010" cy="6698777"/>
            <a:chOff x="95657" y="0"/>
            <a:chExt cx="12068010" cy="6698777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382972" y="3514190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604587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6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مربع نص 62"/>
            <p:cNvSpPr txBox="1"/>
            <p:nvPr/>
          </p:nvSpPr>
          <p:spPr>
            <a:xfrm>
              <a:off x="8701315" y="151093"/>
              <a:ext cx="3462352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تحليل الموقع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4" name="مربع نص 3"/>
            <p:cNvSpPr txBox="1"/>
            <p:nvPr/>
          </p:nvSpPr>
          <p:spPr>
            <a:xfrm>
              <a:off x="8808474" y="774188"/>
              <a:ext cx="2800935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هناك العديد من الشوارع القائمة المحيطة بالمنطقة</a:t>
              </a:r>
            </a:p>
          </p:txBody>
        </p:sp>
        <p:grpSp>
          <p:nvGrpSpPr>
            <p:cNvPr id="81" name="مجموعة 80"/>
            <p:cNvGrpSpPr/>
            <p:nvPr/>
          </p:nvGrpSpPr>
          <p:grpSpPr>
            <a:xfrm>
              <a:off x="95657" y="588353"/>
              <a:ext cx="8644920" cy="6110424"/>
              <a:chOff x="95657" y="588353"/>
              <a:chExt cx="8644920" cy="6110424"/>
            </a:xfrm>
          </p:grpSpPr>
          <p:grpSp>
            <p:nvGrpSpPr>
              <p:cNvPr id="65" name="مجموعة 64"/>
              <p:cNvGrpSpPr/>
              <p:nvPr/>
            </p:nvGrpSpPr>
            <p:grpSpPr>
              <a:xfrm>
                <a:off x="177800" y="647700"/>
                <a:ext cx="7378700" cy="4578350"/>
                <a:chOff x="177800" y="647700"/>
                <a:chExt cx="7378700" cy="4578350"/>
              </a:xfrm>
            </p:grpSpPr>
            <p:sp>
              <p:nvSpPr>
                <p:cNvPr id="9" name="شكل حر 8"/>
                <p:cNvSpPr/>
                <p:nvPr/>
              </p:nvSpPr>
              <p:spPr>
                <a:xfrm>
                  <a:off x="5889115" y="2212564"/>
                  <a:ext cx="762790" cy="961778"/>
                </a:xfrm>
                <a:custGeom>
                  <a:avLst/>
                  <a:gdLst>
                    <a:gd name="connsiteX0" fmla="*/ 203726 w 762790"/>
                    <a:gd name="connsiteY0" fmla="*/ 0 h 961778"/>
                    <a:gd name="connsiteX1" fmla="*/ 0 w 762790"/>
                    <a:gd name="connsiteY1" fmla="*/ 336385 h 961778"/>
                    <a:gd name="connsiteX2" fmla="*/ 284269 w 762790"/>
                    <a:gd name="connsiteY2" fmla="*/ 464306 h 961778"/>
                    <a:gd name="connsiteX3" fmla="*/ 232153 w 762790"/>
                    <a:gd name="connsiteY3" fmla="*/ 691722 h 961778"/>
                    <a:gd name="connsiteX4" fmla="*/ 184775 w 762790"/>
                    <a:gd name="connsiteY4" fmla="*/ 829119 h 961778"/>
                    <a:gd name="connsiteX5" fmla="*/ 762790 w 762790"/>
                    <a:gd name="connsiteY5" fmla="*/ 961778 h 96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2790" h="961778">
                      <a:moveTo>
                        <a:pt x="203726" y="0"/>
                      </a:moveTo>
                      <a:lnTo>
                        <a:pt x="0" y="336385"/>
                      </a:lnTo>
                      <a:lnTo>
                        <a:pt x="284269" y="464306"/>
                      </a:lnTo>
                      <a:lnTo>
                        <a:pt x="232153" y="691722"/>
                      </a:lnTo>
                      <a:lnTo>
                        <a:pt x="184775" y="829119"/>
                      </a:lnTo>
                      <a:lnTo>
                        <a:pt x="762790" y="961778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0" name="شكل حر 9"/>
                <p:cNvSpPr/>
                <p:nvPr/>
              </p:nvSpPr>
              <p:spPr>
                <a:xfrm>
                  <a:off x="5955445" y="2439979"/>
                  <a:ext cx="578014" cy="203727"/>
                </a:xfrm>
                <a:custGeom>
                  <a:avLst/>
                  <a:gdLst>
                    <a:gd name="connsiteX0" fmla="*/ 0 w 578014"/>
                    <a:gd name="connsiteY0" fmla="*/ 0 h 203727"/>
                    <a:gd name="connsiteX1" fmla="*/ 578014 w 578014"/>
                    <a:gd name="connsiteY1" fmla="*/ 203727 h 20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8014" h="203727">
                      <a:moveTo>
                        <a:pt x="0" y="0"/>
                      </a:moveTo>
                      <a:lnTo>
                        <a:pt x="578014" y="203727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2" name="شكل حر 11"/>
                <p:cNvSpPr/>
                <p:nvPr/>
              </p:nvSpPr>
              <p:spPr>
                <a:xfrm>
                  <a:off x="4756775" y="1928294"/>
                  <a:ext cx="4738" cy="1430823"/>
                </a:xfrm>
                <a:custGeom>
                  <a:avLst/>
                  <a:gdLst>
                    <a:gd name="connsiteX0" fmla="*/ 4738 w 4738"/>
                    <a:gd name="connsiteY0" fmla="*/ 0 h 1430823"/>
                    <a:gd name="connsiteX1" fmla="*/ 0 w 4738"/>
                    <a:gd name="connsiteY1" fmla="*/ 1430823 h 1430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738" h="1430823">
                      <a:moveTo>
                        <a:pt x="4738" y="0"/>
                      </a:moveTo>
                      <a:cubicBezTo>
                        <a:pt x="3159" y="476941"/>
                        <a:pt x="1579" y="953882"/>
                        <a:pt x="0" y="1430823"/>
                      </a:cubicBez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6" name="شكل حر 15"/>
                <p:cNvSpPr/>
                <p:nvPr/>
              </p:nvSpPr>
              <p:spPr>
                <a:xfrm>
                  <a:off x="4012937" y="2643706"/>
                  <a:ext cx="1283950" cy="208464"/>
                </a:xfrm>
                <a:custGeom>
                  <a:avLst/>
                  <a:gdLst>
                    <a:gd name="connsiteX0" fmla="*/ 0 w 1283950"/>
                    <a:gd name="connsiteY0" fmla="*/ 0 h 208464"/>
                    <a:gd name="connsiteX1" fmla="*/ 355337 w 1283950"/>
                    <a:gd name="connsiteY1" fmla="*/ 80543 h 208464"/>
                    <a:gd name="connsiteX2" fmla="*/ 743838 w 1283950"/>
                    <a:gd name="connsiteY2" fmla="*/ 189513 h 208464"/>
                    <a:gd name="connsiteX3" fmla="*/ 876497 w 1283950"/>
                    <a:gd name="connsiteY3" fmla="*/ 208464 h 208464"/>
                    <a:gd name="connsiteX4" fmla="*/ 1283950 w 1283950"/>
                    <a:gd name="connsiteY4" fmla="*/ 175299 h 208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3950" h="208464">
                      <a:moveTo>
                        <a:pt x="0" y="0"/>
                      </a:moveTo>
                      <a:lnTo>
                        <a:pt x="355337" y="80543"/>
                      </a:lnTo>
                      <a:lnTo>
                        <a:pt x="743838" y="189513"/>
                      </a:lnTo>
                      <a:lnTo>
                        <a:pt x="876497" y="208464"/>
                      </a:lnTo>
                      <a:lnTo>
                        <a:pt x="1283950" y="175299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0" name="شكل حر 29"/>
                <p:cNvSpPr/>
                <p:nvPr/>
              </p:nvSpPr>
              <p:spPr>
                <a:xfrm>
                  <a:off x="4098218" y="2406815"/>
                  <a:ext cx="658557" cy="137396"/>
                </a:xfrm>
                <a:custGeom>
                  <a:avLst/>
                  <a:gdLst>
                    <a:gd name="connsiteX0" fmla="*/ 658557 w 658557"/>
                    <a:gd name="connsiteY0" fmla="*/ 137396 h 137396"/>
                    <a:gd name="connsiteX1" fmla="*/ 0 w 658557"/>
                    <a:gd name="connsiteY1" fmla="*/ 0 h 137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58557" h="137396">
                      <a:moveTo>
                        <a:pt x="658557" y="137396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1" name="شكل حر 30"/>
                <p:cNvSpPr/>
                <p:nvPr/>
              </p:nvSpPr>
              <p:spPr>
                <a:xfrm>
                  <a:off x="4164547" y="2155710"/>
                  <a:ext cx="592228" cy="108970"/>
                </a:xfrm>
                <a:custGeom>
                  <a:avLst/>
                  <a:gdLst>
                    <a:gd name="connsiteX0" fmla="*/ 592228 w 592228"/>
                    <a:gd name="connsiteY0" fmla="*/ 108970 h 108970"/>
                    <a:gd name="connsiteX1" fmla="*/ 0 w 592228"/>
                    <a:gd name="connsiteY1" fmla="*/ 0 h 108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2228" h="108970">
                      <a:moveTo>
                        <a:pt x="592228" y="10897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2" name="شكل حر 31"/>
                <p:cNvSpPr/>
                <p:nvPr/>
              </p:nvSpPr>
              <p:spPr>
                <a:xfrm>
                  <a:off x="3932394" y="2927975"/>
                  <a:ext cx="819643" cy="217940"/>
                </a:xfrm>
                <a:custGeom>
                  <a:avLst/>
                  <a:gdLst>
                    <a:gd name="connsiteX0" fmla="*/ 819643 w 819643"/>
                    <a:gd name="connsiteY0" fmla="*/ 217940 h 217940"/>
                    <a:gd name="connsiteX1" fmla="*/ 0 w 819643"/>
                    <a:gd name="connsiteY1" fmla="*/ 0 h 217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19643" h="217940">
                      <a:moveTo>
                        <a:pt x="819643" y="21794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3" name="شكل حر 32"/>
                <p:cNvSpPr/>
                <p:nvPr/>
              </p:nvSpPr>
              <p:spPr>
                <a:xfrm>
                  <a:off x="6912485" y="2468406"/>
                  <a:ext cx="56854" cy="473783"/>
                </a:xfrm>
                <a:custGeom>
                  <a:avLst/>
                  <a:gdLst>
                    <a:gd name="connsiteX0" fmla="*/ 56854 w 56854"/>
                    <a:gd name="connsiteY0" fmla="*/ 0 h 473783"/>
                    <a:gd name="connsiteX1" fmla="*/ 0 w 56854"/>
                    <a:gd name="connsiteY1" fmla="*/ 473783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6854" h="473783">
                      <a:moveTo>
                        <a:pt x="56854" y="0"/>
                      </a:moveTo>
                      <a:lnTo>
                        <a:pt x="0" y="473783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4" name="شكل حر 33"/>
                <p:cNvSpPr/>
                <p:nvPr/>
              </p:nvSpPr>
              <p:spPr>
                <a:xfrm>
                  <a:off x="7258346" y="2544211"/>
                  <a:ext cx="18951" cy="284270"/>
                </a:xfrm>
                <a:custGeom>
                  <a:avLst/>
                  <a:gdLst>
                    <a:gd name="connsiteX0" fmla="*/ 18951 w 18951"/>
                    <a:gd name="connsiteY0" fmla="*/ 0 h 284270"/>
                    <a:gd name="connsiteX1" fmla="*/ 0 w 18951"/>
                    <a:gd name="connsiteY1" fmla="*/ 284270 h 2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951" h="284270">
                      <a:moveTo>
                        <a:pt x="18951" y="0"/>
                      </a:moveTo>
                      <a:lnTo>
                        <a:pt x="0" y="28427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5" name="شكل حر 34"/>
                <p:cNvSpPr/>
                <p:nvPr/>
              </p:nvSpPr>
              <p:spPr>
                <a:xfrm>
                  <a:off x="4353339" y="3508513"/>
                  <a:ext cx="19878" cy="536713"/>
                </a:xfrm>
                <a:custGeom>
                  <a:avLst/>
                  <a:gdLst>
                    <a:gd name="connsiteX0" fmla="*/ 0 w 19878"/>
                    <a:gd name="connsiteY0" fmla="*/ 0 h 536713"/>
                    <a:gd name="connsiteX1" fmla="*/ 19878 w 19878"/>
                    <a:gd name="connsiteY1" fmla="*/ 397565 h 536713"/>
                    <a:gd name="connsiteX2" fmla="*/ 19878 w 19878"/>
                    <a:gd name="connsiteY2" fmla="*/ 536713 h 53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878" h="536713">
                      <a:moveTo>
                        <a:pt x="0" y="0"/>
                      </a:moveTo>
                      <a:lnTo>
                        <a:pt x="19878" y="397565"/>
                      </a:lnTo>
                      <a:lnTo>
                        <a:pt x="19878" y="536713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6" name="شكل حر 35"/>
                <p:cNvSpPr/>
                <p:nvPr/>
              </p:nvSpPr>
              <p:spPr>
                <a:xfrm>
                  <a:off x="3816350" y="3549650"/>
                  <a:ext cx="50800" cy="603250"/>
                </a:xfrm>
                <a:custGeom>
                  <a:avLst/>
                  <a:gdLst>
                    <a:gd name="connsiteX0" fmla="*/ 0 w 50800"/>
                    <a:gd name="connsiteY0" fmla="*/ 0 h 603250"/>
                    <a:gd name="connsiteX1" fmla="*/ 50800 w 50800"/>
                    <a:gd name="connsiteY1" fmla="*/ 603250 h 60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0800" h="603250">
                      <a:moveTo>
                        <a:pt x="0" y="0"/>
                      </a:moveTo>
                      <a:lnTo>
                        <a:pt x="50800" y="6032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7" name="شكل حر 36"/>
                <p:cNvSpPr/>
                <p:nvPr/>
              </p:nvSpPr>
              <p:spPr>
                <a:xfrm>
                  <a:off x="3498850" y="3632200"/>
                  <a:ext cx="355600" cy="577850"/>
                </a:xfrm>
                <a:custGeom>
                  <a:avLst/>
                  <a:gdLst>
                    <a:gd name="connsiteX0" fmla="*/ 0 w 355600"/>
                    <a:gd name="connsiteY0" fmla="*/ 0 h 577850"/>
                    <a:gd name="connsiteX1" fmla="*/ 50800 w 355600"/>
                    <a:gd name="connsiteY1" fmla="*/ 577850 h 577850"/>
                    <a:gd name="connsiteX2" fmla="*/ 355600 w 355600"/>
                    <a:gd name="connsiteY2" fmla="*/ 527050 h 577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5600" h="577850">
                      <a:moveTo>
                        <a:pt x="0" y="0"/>
                      </a:moveTo>
                      <a:lnTo>
                        <a:pt x="50800" y="577850"/>
                      </a:lnTo>
                      <a:lnTo>
                        <a:pt x="355600" y="5270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8" name="شكل حر 37"/>
                <p:cNvSpPr/>
                <p:nvPr/>
              </p:nvSpPr>
              <p:spPr>
                <a:xfrm>
                  <a:off x="2838450" y="4203700"/>
                  <a:ext cx="698500" cy="146050"/>
                </a:xfrm>
                <a:custGeom>
                  <a:avLst/>
                  <a:gdLst>
                    <a:gd name="connsiteX0" fmla="*/ 698500 w 698500"/>
                    <a:gd name="connsiteY0" fmla="*/ 0 h 146050"/>
                    <a:gd name="connsiteX1" fmla="*/ 285750 w 698500"/>
                    <a:gd name="connsiteY1" fmla="*/ 95250 h 146050"/>
                    <a:gd name="connsiteX2" fmla="*/ 0 w 698500"/>
                    <a:gd name="connsiteY2" fmla="*/ 146050 h 146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98500" h="146050">
                      <a:moveTo>
                        <a:pt x="698500" y="0"/>
                      </a:moveTo>
                      <a:lnTo>
                        <a:pt x="285750" y="95250"/>
                      </a:lnTo>
                      <a:lnTo>
                        <a:pt x="0" y="1460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9" name="شكل حر 38"/>
                <p:cNvSpPr/>
                <p:nvPr/>
              </p:nvSpPr>
              <p:spPr>
                <a:xfrm>
                  <a:off x="2520950" y="3822700"/>
                  <a:ext cx="63500" cy="762000"/>
                </a:xfrm>
                <a:custGeom>
                  <a:avLst/>
                  <a:gdLst>
                    <a:gd name="connsiteX0" fmla="*/ 63500 w 63500"/>
                    <a:gd name="connsiteY0" fmla="*/ 762000 h 762000"/>
                    <a:gd name="connsiteX1" fmla="*/ 0 w 63500"/>
                    <a:gd name="connsiteY1" fmla="*/ 0 h 76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500" h="762000">
                      <a:moveTo>
                        <a:pt x="63500" y="7620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1" name="شكل حر 40"/>
                <p:cNvSpPr/>
                <p:nvPr/>
              </p:nvSpPr>
              <p:spPr>
                <a:xfrm>
                  <a:off x="1631950" y="3873500"/>
                  <a:ext cx="533400" cy="622300"/>
                </a:xfrm>
                <a:custGeom>
                  <a:avLst/>
                  <a:gdLst>
                    <a:gd name="connsiteX0" fmla="*/ 533400 w 533400"/>
                    <a:gd name="connsiteY0" fmla="*/ 622300 h 622300"/>
                    <a:gd name="connsiteX1" fmla="*/ 400050 w 533400"/>
                    <a:gd name="connsiteY1" fmla="*/ 0 h 622300"/>
                    <a:gd name="connsiteX2" fmla="*/ 0 w 533400"/>
                    <a:gd name="connsiteY2" fmla="*/ 3810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3400" h="622300">
                      <a:moveTo>
                        <a:pt x="533400" y="622300"/>
                      </a:moveTo>
                      <a:lnTo>
                        <a:pt x="400050" y="0"/>
                      </a:lnTo>
                      <a:lnTo>
                        <a:pt x="0" y="3810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4" name="شكل حر 43"/>
                <p:cNvSpPr/>
                <p:nvPr/>
              </p:nvSpPr>
              <p:spPr>
                <a:xfrm>
                  <a:off x="2025650" y="3803650"/>
                  <a:ext cx="349250" cy="69850"/>
                </a:xfrm>
                <a:custGeom>
                  <a:avLst/>
                  <a:gdLst>
                    <a:gd name="connsiteX0" fmla="*/ 0 w 349250"/>
                    <a:gd name="connsiteY0" fmla="*/ 69850 h 69850"/>
                    <a:gd name="connsiteX1" fmla="*/ 349250 w 349250"/>
                    <a:gd name="connsiteY1" fmla="*/ 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49250" h="69850">
                      <a:moveTo>
                        <a:pt x="0" y="69850"/>
                      </a:moveTo>
                      <a:lnTo>
                        <a:pt x="34925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5" name="شكل حر 44"/>
                <p:cNvSpPr/>
                <p:nvPr/>
              </p:nvSpPr>
              <p:spPr>
                <a:xfrm>
                  <a:off x="222250" y="2546350"/>
                  <a:ext cx="463550" cy="1054100"/>
                </a:xfrm>
                <a:custGeom>
                  <a:avLst/>
                  <a:gdLst>
                    <a:gd name="connsiteX0" fmla="*/ 63500 w 463550"/>
                    <a:gd name="connsiteY0" fmla="*/ 0 h 1054100"/>
                    <a:gd name="connsiteX1" fmla="*/ 0 w 463550"/>
                    <a:gd name="connsiteY1" fmla="*/ 939800 h 1054100"/>
                    <a:gd name="connsiteX2" fmla="*/ 107950 w 463550"/>
                    <a:gd name="connsiteY2" fmla="*/ 1009650 h 1054100"/>
                    <a:gd name="connsiteX3" fmla="*/ 438150 w 463550"/>
                    <a:gd name="connsiteY3" fmla="*/ 1054100 h 1054100"/>
                    <a:gd name="connsiteX4" fmla="*/ 457200 w 463550"/>
                    <a:gd name="connsiteY4" fmla="*/ 393700 h 1054100"/>
                    <a:gd name="connsiteX5" fmla="*/ 463550 w 463550"/>
                    <a:gd name="connsiteY5" fmla="*/ 222250 h 105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3550" h="1054100">
                      <a:moveTo>
                        <a:pt x="63500" y="0"/>
                      </a:moveTo>
                      <a:lnTo>
                        <a:pt x="0" y="939800"/>
                      </a:lnTo>
                      <a:lnTo>
                        <a:pt x="107950" y="1009650"/>
                      </a:lnTo>
                      <a:lnTo>
                        <a:pt x="438150" y="1054100"/>
                      </a:lnTo>
                      <a:lnTo>
                        <a:pt x="457200" y="393700"/>
                      </a:lnTo>
                      <a:lnTo>
                        <a:pt x="463550" y="2222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6" name="شكل حر 45"/>
                <p:cNvSpPr/>
                <p:nvPr/>
              </p:nvSpPr>
              <p:spPr>
                <a:xfrm>
                  <a:off x="812800" y="3117850"/>
                  <a:ext cx="457200" cy="933450"/>
                </a:xfrm>
                <a:custGeom>
                  <a:avLst/>
                  <a:gdLst>
                    <a:gd name="connsiteX0" fmla="*/ 457200 w 457200"/>
                    <a:gd name="connsiteY0" fmla="*/ 0 h 933450"/>
                    <a:gd name="connsiteX1" fmla="*/ 0 w 457200"/>
                    <a:gd name="connsiteY1" fmla="*/ 933450 h 93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7200" h="933450">
                      <a:moveTo>
                        <a:pt x="457200" y="0"/>
                      </a:moveTo>
                      <a:lnTo>
                        <a:pt x="0" y="9334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7" name="شكل حر 46"/>
                <p:cNvSpPr/>
                <p:nvPr/>
              </p:nvSpPr>
              <p:spPr>
                <a:xfrm>
                  <a:off x="1060450" y="4273550"/>
                  <a:ext cx="584200" cy="952500"/>
                </a:xfrm>
                <a:custGeom>
                  <a:avLst/>
                  <a:gdLst>
                    <a:gd name="connsiteX0" fmla="*/ 584200 w 584200"/>
                    <a:gd name="connsiteY0" fmla="*/ 0 h 952500"/>
                    <a:gd name="connsiteX1" fmla="*/ 431800 w 584200"/>
                    <a:gd name="connsiteY1" fmla="*/ 95250 h 952500"/>
                    <a:gd name="connsiteX2" fmla="*/ 336550 w 584200"/>
                    <a:gd name="connsiteY2" fmla="*/ 177800 h 952500"/>
                    <a:gd name="connsiteX3" fmla="*/ 158750 w 584200"/>
                    <a:gd name="connsiteY3" fmla="*/ 254000 h 952500"/>
                    <a:gd name="connsiteX4" fmla="*/ 0 w 584200"/>
                    <a:gd name="connsiteY4" fmla="*/ 342900 h 952500"/>
                    <a:gd name="connsiteX5" fmla="*/ 279400 w 584200"/>
                    <a:gd name="connsiteY5" fmla="*/ 666750 h 952500"/>
                    <a:gd name="connsiteX6" fmla="*/ 6350 w 584200"/>
                    <a:gd name="connsiteY6" fmla="*/ 901700 h 952500"/>
                    <a:gd name="connsiteX7" fmla="*/ 19050 w 584200"/>
                    <a:gd name="connsiteY7" fmla="*/ 95250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4200" h="952500">
                      <a:moveTo>
                        <a:pt x="584200" y="0"/>
                      </a:moveTo>
                      <a:lnTo>
                        <a:pt x="431800" y="95250"/>
                      </a:lnTo>
                      <a:lnTo>
                        <a:pt x="336550" y="177800"/>
                      </a:lnTo>
                      <a:lnTo>
                        <a:pt x="158750" y="254000"/>
                      </a:lnTo>
                      <a:lnTo>
                        <a:pt x="0" y="342900"/>
                      </a:lnTo>
                      <a:lnTo>
                        <a:pt x="279400" y="666750"/>
                      </a:lnTo>
                      <a:lnTo>
                        <a:pt x="6350" y="901700"/>
                      </a:lnTo>
                      <a:lnTo>
                        <a:pt x="19050" y="95250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8" name="شكل حر 47"/>
                <p:cNvSpPr/>
                <p:nvPr/>
              </p:nvSpPr>
              <p:spPr>
                <a:xfrm>
                  <a:off x="533400" y="4724400"/>
                  <a:ext cx="615950" cy="501650"/>
                </a:xfrm>
                <a:custGeom>
                  <a:avLst/>
                  <a:gdLst>
                    <a:gd name="connsiteX0" fmla="*/ 615950 w 615950"/>
                    <a:gd name="connsiteY0" fmla="*/ 0 h 501650"/>
                    <a:gd name="connsiteX1" fmla="*/ 368300 w 615950"/>
                    <a:gd name="connsiteY1" fmla="*/ 196850 h 501650"/>
                    <a:gd name="connsiteX2" fmla="*/ 114300 w 615950"/>
                    <a:gd name="connsiteY2" fmla="*/ 279400 h 501650"/>
                    <a:gd name="connsiteX3" fmla="*/ 44450 w 615950"/>
                    <a:gd name="connsiteY3" fmla="*/ 292100 h 501650"/>
                    <a:gd name="connsiteX4" fmla="*/ 0 w 615950"/>
                    <a:gd name="connsiteY4" fmla="*/ 501650 h 5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5950" h="501650">
                      <a:moveTo>
                        <a:pt x="615950" y="0"/>
                      </a:moveTo>
                      <a:lnTo>
                        <a:pt x="368300" y="196850"/>
                      </a:lnTo>
                      <a:lnTo>
                        <a:pt x="114300" y="279400"/>
                      </a:lnTo>
                      <a:lnTo>
                        <a:pt x="44450" y="292100"/>
                      </a:lnTo>
                      <a:lnTo>
                        <a:pt x="0" y="50165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9" name="شكل حر 48"/>
                <p:cNvSpPr/>
                <p:nvPr/>
              </p:nvSpPr>
              <p:spPr>
                <a:xfrm>
                  <a:off x="2425700" y="1816100"/>
                  <a:ext cx="215900" cy="1790700"/>
                </a:xfrm>
                <a:custGeom>
                  <a:avLst/>
                  <a:gdLst>
                    <a:gd name="connsiteX0" fmla="*/ 0 w 215900"/>
                    <a:gd name="connsiteY0" fmla="*/ 1790700 h 1790700"/>
                    <a:gd name="connsiteX1" fmla="*/ 127000 w 215900"/>
                    <a:gd name="connsiteY1" fmla="*/ 1130300 h 1790700"/>
                    <a:gd name="connsiteX2" fmla="*/ 177800 w 215900"/>
                    <a:gd name="connsiteY2" fmla="*/ 546100 h 1790700"/>
                    <a:gd name="connsiteX3" fmla="*/ 215900 w 215900"/>
                    <a:gd name="connsiteY3" fmla="*/ 0 h 1790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5900" h="1790700">
                      <a:moveTo>
                        <a:pt x="0" y="1790700"/>
                      </a:moveTo>
                      <a:lnTo>
                        <a:pt x="127000" y="1130300"/>
                      </a:lnTo>
                      <a:lnTo>
                        <a:pt x="177800" y="546100"/>
                      </a:lnTo>
                      <a:lnTo>
                        <a:pt x="21590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0" name="شكل حر 49"/>
                <p:cNvSpPr/>
                <p:nvPr/>
              </p:nvSpPr>
              <p:spPr>
                <a:xfrm>
                  <a:off x="3149600" y="1752600"/>
                  <a:ext cx="63500" cy="1219200"/>
                </a:xfrm>
                <a:custGeom>
                  <a:avLst/>
                  <a:gdLst>
                    <a:gd name="connsiteX0" fmla="*/ 0 w 63500"/>
                    <a:gd name="connsiteY0" fmla="*/ 1219200 h 1219200"/>
                    <a:gd name="connsiteX1" fmla="*/ 63500 w 63500"/>
                    <a:gd name="connsiteY1" fmla="*/ 749300 h 1219200"/>
                    <a:gd name="connsiteX2" fmla="*/ 63500 w 63500"/>
                    <a:gd name="connsiteY2" fmla="*/ 0 h 121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 h="1219200">
                      <a:moveTo>
                        <a:pt x="0" y="1219200"/>
                      </a:moveTo>
                      <a:lnTo>
                        <a:pt x="63500" y="74930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1" name="شكل حر 50"/>
                <p:cNvSpPr/>
                <p:nvPr/>
              </p:nvSpPr>
              <p:spPr>
                <a:xfrm>
                  <a:off x="3378200" y="2298700"/>
                  <a:ext cx="609600" cy="50800"/>
                </a:xfrm>
                <a:custGeom>
                  <a:avLst/>
                  <a:gdLst>
                    <a:gd name="connsiteX0" fmla="*/ 609600 w 609600"/>
                    <a:gd name="connsiteY0" fmla="*/ 50800 h 50800"/>
                    <a:gd name="connsiteX1" fmla="*/ 0 w 609600"/>
                    <a:gd name="connsiteY1" fmla="*/ 0 h 50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09600" h="50800">
                      <a:moveTo>
                        <a:pt x="609600" y="508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2" name="شكل حر 51"/>
                <p:cNvSpPr/>
                <p:nvPr/>
              </p:nvSpPr>
              <p:spPr>
                <a:xfrm>
                  <a:off x="3213100" y="2501900"/>
                  <a:ext cx="698500" cy="114300"/>
                </a:xfrm>
                <a:custGeom>
                  <a:avLst/>
                  <a:gdLst>
                    <a:gd name="connsiteX0" fmla="*/ 698500 w 698500"/>
                    <a:gd name="connsiteY0" fmla="*/ 114300 h 114300"/>
                    <a:gd name="connsiteX1" fmla="*/ 0 w 698500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98500" h="114300">
                      <a:moveTo>
                        <a:pt x="698500" y="1143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3" name="شكل حر 52"/>
                <p:cNvSpPr/>
                <p:nvPr/>
              </p:nvSpPr>
              <p:spPr>
                <a:xfrm>
                  <a:off x="3441700" y="1790700"/>
                  <a:ext cx="0" cy="685800"/>
                </a:xfrm>
                <a:custGeom>
                  <a:avLst/>
                  <a:gdLst>
                    <a:gd name="connsiteX0" fmla="*/ 0 w 0"/>
                    <a:gd name="connsiteY0" fmla="*/ 0 h 685800"/>
                    <a:gd name="connsiteX1" fmla="*/ 0 w 0"/>
                    <a:gd name="connsiteY1" fmla="*/ 68580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685800">
                      <a:moveTo>
                        <a:pt x="0" y="0"/>
                      </a:moveTo>
                      <a:lnTo>
                        <a:pt x="0" y="68580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4" name="شكل حر 53"/>
                <p:cNvSpPr/>
                <p:nvPr/>
              </p:nvSpPr>
              <p:spPr>
                <a:xfrm>
                  <a:off x="3200400" y="2730500"/>
                  <a:ext cx="609600" cy="177800"/>
                </a:xfrm>
                <a:custGeom>
                  <a:avLst/>
                  <a:gdLst>
                    <a:gd name="connsiteX0" fmla="*/ 609600 w 609600"/>
                    <a:gd name="connsiteY0" fmla="*/ 177800 h 177800"/>
                    <a:gd name="connsiteX1" fmla="*/ 0 w 609600"/>
                    <a:gd name="connsiteY1" fmla="*/ 0 h 17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09600" h="177800">
                      <a:moveTo>
                        <a:pt x="609600" y="1778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5" name="شكل حر 54"/>
                <p:cNvSpPr/>
                <p:nvPr/>
              </p:nvSpPr>
              <p:spPr>
                <a:xfrm>
                  <a:off x="2501900" y="2971800"/>
                  <a:ext cx="787400" cy="368300"/>
                </a:xfrm>
                <a:custGeom>
                  <a:avLst/>
                  <a:gdLst>
                    <a:gd name="connsiteX0" fmla="*/ 0 w 787400"/>
                    <a:gd name="connsiteY0" fmla="*/ 317500 h 368300"/>
                    <a:gd name="connsiteX1" fmla="*/ 571500 w 787400"/>
                    <a:gd name="connsiteY1" fmla="*/ 368300 h 368300"/>
                    <a:gd name="connsiteX2" fmla="*/ 774700 w 787400"/>
                    <a:gd name="connsiteY2" fmla="*/ 368300 h 368300"/>
                    <a:gd name="connsiteX3" fmla="*/ 787400 w 787400"/>
                    <a:gd name="connsiteY3" fmla="*/ 101600 h 368300"/>
                    <a:gd name="connsiteX4" fmla="*/ 50800 w 787400"/>
                    <a:gd name="connsiteY4" fmla="*/ 0 h 36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7400" h="368300">
                      <a:moveTo>
                        <a:pt x="0" y="317500"/>
                      </a:moveTo>
                      <a:lnTo>
                        <a:pt x="571500" y="368300"/>
                      </a:lnTo>
                      <a:lnTo>
                        <a:pt x="774700" y="368300"/>
                      </a:lnTo>
                      <a:lnTo>
                        <a:pt x="787400" y="101600"/>
                      </a:lnTo>
                      <a:lnTo>
                        <a:pt x="5080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6" name="شكل حر 55"/>
                <p:cNvSpPr/>
                <p:nvPr/>
              </p:nvSpPr>
              <p:spPr>
                <a:xfrm>
                  <a:off x="2590800" y="2743200"/>
                  <a:ext cx="596900" cy="12700"/>
                </a:xfrm>
                <a:custGeom>
                  <a:avLst/>
                  <a:gdLst>
                    <a:gd name="connsiteX0" fmla="*/ 0 w 596900"/>
                    <a:gd name="connsiteY0" fmla="*/ 12700 h 12700"/>
                    <a:gd name="connsiteX1" fmla="*/ 596900 w 596900"/>
                    <a:gd name="connsiteY1" fmla="*/ 0 h 1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6900" h="12700">
                      <a:moveTo>
                        <a:pt x="0" y="12700"/>
                      </a:moveTo>
                      <a:lnTo>
                        <a:pt x="59690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7" name="شكل حر 56"/>
                <p:cNvSpPr/>
                <p:nvPr/>
              </p:nvSpPr>
              <p:spPr>
                <a:xfrm>
                  <a:off x="2628900" y="2489200"/>
                  <a:ext cx="584200" cy="38100"/>
                </a:xfrm>
                <a:custGeom>
                  <a:avLst/>
                  <a:gdLst>
                    <a:gd name="connsiteX0" fmla="*/ 584200 w 584200"/>
                    <a:gd name="connsiteY0" fmla="*/ 0 h 38100"/>
                    <a:gd name="connsiteX1" fmla="*/ 0 w 584200"/>
                    <a:gd name="connsiteY1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84200" h="38100">
                      <a:moveTo>
                        <a:pt x="584200" y="0"/>
                      </a:moveTo>
                      <a:lnTo>
                        <a:pt x="0" y="3810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8" name="شكل حر 57"/>
                <p:cNvSpPr/>
                <p:nvPr/>
              </p:nvSpPr>
              <p:spPr>
                <a:xfrm>
                  <a:off x="2641600" y="1968500"/>
                  <a:ext cx="584200" cy="38100"/>
                </a:xfrm>
                <a:custGeom>
                  <a:avLst/>
                  <a:gdLst>
                    <a:gd name="connsiteX0" fmla="*/ 0 w 584200"/>
                    <a:gd name="connsiteY0" fmla="*/ 38100 h 38100"/>
                    <a:gd name="connsiteX1" fmla="*/ 584200 w 584200"/>
                    <a:gd name="connsiteY1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84200" h="38100">
                      <a:moveTo>
                        <a:pt x="0" y="38100"/>
                      </a:moveTo>
                      <a:lnTo>
                        <a:pt x="584200" y="0"/>
                      </a:lnTo>
                    </a:path>
                  </a:pathLst>
                </a:cu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9" name="شكل حر 58"/>
                <p:cNvSpPr/>
                <p:nvPr/>
              </p:nvSpPr>
              <p:spPr>
                <a:xfrm>
                  <a:off x="177800" y="1714500"/>
                  <a:ext cx="7378700" cy="2413000"/>
                </a:xfrm>
                <a:custGeom>
                  <a:avLst/>
                  <a:gdLst>
                    <a:gd name="connsiteX0" fmla="*/ 0 w 7378700"/>
                    <a:gd name="connsiteY0" fmla="*/ 2374900 h 2413000"/>
                    <a:gd name="connsiteX1" fmla="*/ 444500 w 7378700"/>
                    <a:gd name="connsiteY1" fmla="*/ 2413000 h 2413000"/>
                    <a:gd name="connsiteX2" fmla="*/ 850900 w 7378700"/>
                    <a:gd name="connsiteY2" fmla="*/ 2374900 h 2413000"/>
                    <a:gd name="connsiteX3" fmla="*/ 1130300 w 7378700"/>
                    <a:gd name="connsiteY3" fmla="*/ 2209800 h 2413000"/>
                    <a:gd name="connsiteX4" fmla="*/ 1371600 w 7378700"/>
                    <a:gd name="connsiteY4" fmla="*/ 2146300 h 2413000"/>
                    <a:gd name="connsiteX5" fmla="*/ 1485900 w 7378700"/>
                    <a:gd name="connsiteY5" fmla="*/ 1600200 h 2413000"/>
                    <a:gd name="connsiteX6" fmla="*/ 25400 w 7378700"/>
                    <a:gd name="connsiteY6" fmla="*/ 698500 h 2413000"/>
                    <a:gd name="connsiteX7" fmla="*/ 393700 w 7378700"/>
                    <a:gd name="connsiteY7" fmla="*/ 482600 h 2413000"/>
                    <a:gd name="connsiteX8" fmla="*/ 977900 w 7378700"/>
                    <a:gd name="connsiteY8" fmla="*/ 266700 h 2413000"/>
                    <a:gd name="connsiteX9" fmla="*/ 1562100 w 7378700"/>
                    <a:gd name="connsiteY9" fmla="*/ 127000 h 2413000"/>
                    <a:gd name="connsiteX10" fmla="*/ 2108200 w 7378700"/>
                    <a:gd name="connsiteY10" fmla="*/ 12700 h 2413000"/>
                    <a:gd name="connsiteX11" fmla="*/ 2679700 w 7378700"/>
                    <a:gd name="connsiteY11" fmla="*/ 0 h 2413000"/>
                    <a:gd name="connsiteX12" fmla="*/ 3632200 w 7378700"/>
                    <a:gd name="connsiteY12" fmla="*/ 50800 h 2413000"/>
                    <a:gd name="connsiteX13" fmla="*/ 4203700 w 7378700"/>
                    <a:gd name="connsiteY13" fmla="*/ 165100 h 2413000"/>
                    <a:gd name="connsiteX14" fmla="*/ 5067300 w 7378700"/>
                    <a:gd name="connsiteY14" fmla="*/ 190500 h 2413000"/>
                    <a:gd name="connsiteX15" fmla="*/ 5981700 w 7378700"/>
                    <a:gd name="connsiteY15" fmla="*/ 419100 h 2413000"/>
                    <a:gd name="connsiteX16" fmla="*/ 7378700 w 7378700"/>
                    <a:gd name="connsiteY16" fmla="*/ 825500 h 2413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378700" h="2413000">
                      <a:moveTo>
                        <a:pt x="0" y="2374900"/>
                      </a:moveTo>
                      <a:lnTo>
                        <a:pt x="444500" y="2413000"/>
                      </a:lnTo>
                      <a:lnTo>
                        <a:pt x="850900" y="2374900"/>
                      </a:lnTo>
                      <a:lnTo>
                        <a:pt x="1130300" y="2209800"/>
                      </a:lnTo>
                      <a:lnTo>
                        <a:pt x="1371600" y="2146300"/>
                      </a:lnTo>
                      <a:lnTo>
                        <a:pt x="1485900" y="1600200"/>
                      </a:lnTo>
                      <a:lnTo>
                        <a:pt x="25400" y="698500"/>
                      </a:lnTo>
                      <a:lnTo>
                        <a:pt x="393700" y="482600"/>
                      </a:lnTo>
                      <a:lnTo>
                        <a:pt x="977900" y="266700"/>
                      </a:lnTo>
                      <a:lnTo>
                        <a:pt x="1562100" y="127000"/>
                      </a:lnTo>
                      <a:lnTo>
                        <a:pt x="2108200" y="12700"/>
                      </a:lnTo>
                      <a:lnTo>
                        <a:pt x="2679700" y="0"/>
                      </a:lnTo>
                      <a:lnTo>
                        <a:pt x="3632200" y="50800"/>
                      </a:lnTo>
                      <a:lnTo>
                        <a:pt x="4203700" y="165100"/>
                      </a:lnTo>
                      <a:lnTo>
                        <a:pt x="5067300" y="190500"/>
                      </a:lnTo>
                      <a:lnTo>
                        <a:pt x="5981700" y="419100"/>
                      </a:lnTo>
                      <a:lnTo>
                        <a:pt x="7378700" y="825500"/>
                      </a:lnTo>
                    </a:path>
                  </a:pathLst>
                </a:custGeom>
                <a:noFill/>
                <a:ln w="635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0" name="شكل حر 59"/>
                <p:cNvSpPr/>
                <p:nvPr/>
              </p:nvSpPr>
              <p:spPr>
                <a:xfrm>
                  <a:off x="5257800" y="1917700"/>
                  <a:ext cx="139700" cy="1498600"/>
                </a:xfrm>
                <a:custGeom>
                  <a:avLst/>
                  <a:gdLst>
                    <a:gd name="connsiteX0" fmla="*/ 139700 w 139700"/>
                    <a:gd name="connsiteY0" fmla="*/ 0 h 1498600"/>
                    <a:gd name="connsiteX1" fmla="*/ 76200 w 139700"/>
                    <a:gd name="connsiteY1" fmla="*/ 736600 h 1498600"/>
                    <a:gd name="connsiteX2" fmla="*/ 76200 w 139700"/>
                    <a:gd name="connsiteY2" fmla="*/ 1219200 h 1498600"/>
                    <a:gd name="connsiteX3" fmla="*/ 0 w 139700"/>
                    <a:gd name="connsiteY3" fmla="*/ 1485900 h 1498600"/>
                    <a:gd name="connsiteX4" fmla="*/ 0 w 139700"/>
                    <a:gd name="connsiteY4" fmla="*/ 1498600 h 149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700" h="1498600">
                      <a:moveTo>
                        <a:pt x="139700" y="0"/>
                      </a:moveTo>
                      <a:lnTo>
                        <a:pt x="76200" y="736600"/>
                      </a:lnTo>
                      <a:lnTo>
                        <a:pt x="76200" y="1219200"/>
                      </a:lnTo>
                      <a:lnTo>
                        <a:pt x="0" y="1485900"/>
                      </a:lnTo>
                      <a:lnTo>
                        <a:pt x="0" y="1498600"/>
                      </a:lnTo>
                    </a:path>
                  </a:pathLst>
                </a:custGeom>
                <a:noFill/>
                <a:ln w="508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1" name="شكل حر 60"/>
                <p:cNvSpPr/>
                <p:nvPr/>
              </p:nvSpPr>
              <p:spPr>
                <a:xfrm>
                  <a:off x="1676400" y="3314700"/>
                  <a:ext cx="4229100" cy="406400"/>
                </a:xfrm>
                <a:custGeom>
                  <a:avLst/>
                  <a:gdLst>
                    <a:gd name="connsiteX0" fmla="*/ 0 w 4229100"/>
                    <a:gd name="connsiteY0" fmla="*/ 0 h 406400"/>
                    <a:gd name="connsiteX1" fmla="*/ 622300 w 4229100"/>
                    <a:gd name="connsiteY1" fmla="*/ 342900 h 406400"/>
                    <a:gd name="connsiteX2" fmla="*/ 990600 w 4229100"/>
                    <a:gd name="connsiteY2" fmla="*/ 406400 h 406400"/>
                    <a:gd name="connsiteX3" fmla="*/ 1993900 w 4229100"/>
                    <a:gd name="connsiteY3" fmla="*/ 203200 h 406400"/>
                    <a:gd name="connsiteX4" fmla="*/ 2260600 w 4229100"/>
                    <a:gd name="connsiteY4" fmla="*/ 114300 h 406400"/>
                    <a:gd name="connsiteX5" fmla="*/ 3429000 w 4229100"/>
                    <a:gd name="connsiteY5" fmla="*/ 127000 h 406400"/>
                    <a:gd name="connsiteX6" fmla="*/ 3759200 w 4229100"/>
                    <a:gd name="connsiteY6" fmla="*/ 190500 h 406400"/>
                    <a:gd name="connsiteX7" fmla="*/ 4229100 w 4229100"/>
                    <a:gd name="connsiteY7" fmla="*/ 3937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9100" h="406400">
                      <a:moveTo>
                        <a:pt x="0" y="0"/>
                      </a:moveTo>
                      <a:lnTo>
                        <a:pt x="622300" y="342900"/>
                      </a:lnTo>
                      <a:lnTo>
                        <a:pt x="990600" y="406400"/>
                      </a:lnTo>
                      <a:lnTo>
                        <a:pt x="1993900" y="203200"/>
                      </a:lnTo>
                      <a:lnTo>
                        <a:pt x="2260600" y="114300"/>
                      </a:lnTo>
                      <a:lnTo>
                        <a:pt x="3429000" y="127000"/>
                      </a:lnTo>
                      <a:lnTo>
                        <a:pt x="3759200" y="190500"/>
                      </a:lnTo>
                      <a:lnTo>
                        <a:pt x="4229100" y="393700"/>
                      </a:lnTo>
                    </a:path>
                  </a:pathLst>
                </a:custGeom>
                <a:no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2" name="شكل حر 61"/>
                <p:cNvSpPr/>
                <p:nvPr/>
              </p:nvSpPr>
              <p:spPr>
                <a:xfrm>
                  <a:off x="3822700" y="647700"/>
                  <a:ext cx="152400" cy="1104900"/>
                </a:xfrm>
                <a:custGeom>
                  <a:avLst/>
                  <a:gdLst>
                    <a:gd name="connsiteX0" fmla="*/ 0 w 152400"/>
                    <a:gd name="connsiteY0" fmla="*/ 1104900 h 1104900"/>
                    <a:gd name="connsiteX1" fmla="*/ 152400 w 152400"/>
                    <a:gd name="connsiteY1" fmla="*/ 0 h 1104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2400" h="1104900">
                      <a:moveTo>
                        <a:pt x="0" y="1104900"/>
                      </a:moveTo>
                      <a:lnTo>
                        <a:pt x="152400" y="0"/>
                      </a:lnTo>
                    </a:path>
                  </a:pathLst>
                </a:custGeom>
                <a:noFill/>
                <a:ln w="508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4" name="شكل حر 63"/>
                <p:cNvSpPr/>
                <p:nvPr/>
              </p:nvSpPr>
              <p:spPr>
                <a:xfrm>
                  <a:off x="1549400" y="3911600"/>
                  <a:ext cx="381000" cy="1054100"/>
                </a:xfrm>
                <a:custGeom>
                  <a:avLst/>
                  <a:gdLst>
                    <a:gd name="connsiteX0" fmla="*/ 0 w 381000"/>
                    <a:gd name="connsiteY0" fmla="*/ 0 h 1054100"/>
                    <a:gd name="connsiteX1" fmla="*/ 381000 w 381000"/>
                    <a:gd name="connsiteY1" fmla="*/ 1054100 h 105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1000" h="1054100">
                      <a:moveTo>
                        <a:pt x="0" y="0"/>
                      </a:moveTo>
                      <a:lnTo>
                        <a:pt x="381000" y="1054100"/>
                      </a:lnTo>
                    </a:path>
                  </a:pathLst>
                </a:custGeom>
                <a:noFill/>
                <a:ln w="349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  <p:sp>
            <p:nvSpPr>
              <p:cNvPr id="67" name="مربع نص 66"/>
              <p:cNvSpPr txBox="1"/>
              <p:nvPr/>
            </p:nvSpPr>
            <p:spPr>
              <a:xfrm>
                <a:off x="6180606" y="5353050"/>
                <a:ext cx="1746546" cy="5847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شوارع قائمة </a:t>
                </a:r>
              </a:p>
              <a:p>
                <a:endParaRPr lang="ar-SA" dirty="0" smtClean="0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6680200" y="5461000"/>
                <a:ext cx="381000" cy="12700"/>
              </a:xfrm>
              <a:custGeom>
                <a:avLst/>
                <a:gdLst>
                  <a:gd name="connsiteX0" fmla="*/ 381000 w 381000"/>
                  <a:gd name="connsiteY0" fmla="*/ 0 h 12700"/>
                  <a:gd name="connsiteX1" fmla="*/ 0 w 381000"/>
                  <a:gd name="connsiteY1" fmla="*/ 12700 h 1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12700">
                    <a:moveTo>
                      <a:pt x="381000" y="0"/>
                    </a:moveTo>
                    <a:lnTo>
                      <a:pt x="0" y="12700"/>
                    </a:lnTo>
                  </a:path>
                </a:pathLst>
              </a:custGeom>
              <a:noFill/>
              <a:ln w="349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pic>
            <p:nvPicPr>
              <p:cNvPr id="7" name="صورة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415" y="588353"/>
                <a:ext cx="8626162" cy="6092324"/>
              </a:xfrm>
              <a:prstGeom prst="rect">
                <a:avLst/>
              </a:prstGeom>
            </p:spPr>
          </p:pic>
          <p:pic>
            <p:nvPicPr>
              <p:cNvPr id="3" name="صورة 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7" y="601278"/>
                <a:ext cx="8633488" cy="6097499"/>
              </a:xfrm>
              <a:prstGeom prst="rect">
                <a:avLst/>
              </a:prstGeom>
            </p:spPr>
          </p:pic>
          <p:sp>
            <p:nvSpPr>
              <p:cNvPr id="14" name="شكل حر 13"/>
              <p:cNvSpPr/>
              <p:nvPr/>
            </p:nvSpPr>
            <p:spPr>
              <a:xfrm>
                <a:off x="116114" y="1596571"/>
                <a:ext cx="8621486" cy="4862286"/>
              </a:xfrm>
              <a:custGeom>
                <a:avLst/>
                <a:gdLst>
                  <a:gd name="connsiteX0" fmla="*/ 8606972 w 8621486"/>
                  <a:gd name="connsiteY0" fmla="*/ 0 h 4862286"/>
                  <a:gd name="connsiteX1" fmla="*/ 8186057 w 8621486"/>
                  <a:gd name="connsiteY1" fmla="*/ 740229 h 4862286"/>
                  <a:gd name="connsiteX2" fmla="*/ 7837715 w 8621486"/>
                  <a:gd name="connsiteY2" fmla="*/ 1233715 h 4862286"/>
                  <a:gd name="connsiteX3" fmla="*/ 7373257 w 8621486"/>
                  <a:gd name="connsiteY3" fmla="*/ 1683658 h 4862286"/>
                  <a:gd name="connsiteX4" fmla="*/ 7141029 w 8621486"/>
                  <a:gd name="connsiteY4" fmla="*/ 1857829 h 4862286"/>
                  <a:gd name="connsiteX5" fmla="*/ 6212115 w 8621486"/>
                  <a:gd name="connsiteY5" fmla="*/ 2452915 h 4862286"/>
                  <a:gd name="connsiteX6" fmla="*/ 4978400 w 8621486"/>
                  <a:gd name="connsiteY6" fmla="*/ 2989943 h 4862286"/>
                  <a:gd name="connsiteX7" fmla="*/ 2583543 w 8621486"/>
                  <a:gd name="connsiteY7" fmla="*/ 3701143 h 4862286"/>
                  <a:gd name="connsiteX8" fmla="*/ 1248229 w 8621486"/>
                  <a:gd name="connsiteY8" fmla="*/ 4180115 h 4862286"/>
                  <a:gd name="connsiteX9" fmla="*/ 914400 w 8621486"/>
                  <a:gd name="connsiteY9" fmla="*/ 4325258 h 4862286"/>
                  <a:gd name="connsiteX10" fmla="*/ 14515 w 8621486"/>
                  <a:gd name="connsiteY10" fmla="*/ 4717143 h 4862286"/>
                  <a:gd name="connsiteX11" fmla="*/ 0 w 8621486"/>
                  <a:gd name="connsiteY11" fmla="*/ 4862286 h 4862286"/>
                  <a:gd name="connsiteX12" fmla="*/ 1016000 w 8621486"/>
                  <a:gd name="connsiteY12" fmla="*/ 4441372 h 4862286"/>
                  <a:gd name="connsiteX13" fmla="*/ 1059543 w 8621486"/>
                  <a:gd name="connsiteY13" fmla="*/ 4412343 h 4862286"/>
                  <a:gd name="connsiteX14" fmla="*/ 1175657 w 8621486"/>
                  <a:gd name="connsiteY14" fmla="*/ 4412343 h 4862286"/>
                  <a:gd name="connsiteX15" fmla="*/ 1277257 w 8621486"/>
                  <a:gd name="connsiteY15" fmla="*/ 4354286 h 4862286"/>
                  <a:gd name="connsiteX16" fmla="*/ 2119086 w 8621486"/>
                  <a:gd name="connsiteY16" fmla="*/ 4005943 h 4862286"/>
                  <a:gd name="connsiteX17" fmla="*/ 3875315 w 8621486"/>
                  <a:gd name="connsiteY17" fmla="*/ 3425372 h 4862286"/>
                  <a:gd name="connsiteX18" fmla="*/ 5109029 w 8621486"/>
                  <a:gd name="connsiteY18" fmla="*/ 3091543 h 4862286"/>
                  <a:gd name="connsiteX19" fmla="*/ 5268686 w 8621486"/>
                  <a:gd name="connsiteY19" fmla="*/ 3106058 h 4862286"/>
                  <a:gd name="connsiteX20" fmla="*/ 5370286 w 8621486"/>
                  <a:gd name="connsiteY20" fmla="*/ 3004458 h 4862286"/>
                  <a:gd name="connsiteX21" fmla="*/ 5428343 w 8621486"/>
                  <a:gd name="connsiteY21" fmla="*/ 2960915 h 4862286"/>
                  <a:gd name="connsiteX22" fmla="*/ 6313715 w 8621486"/>
                  <a:gd name="connsiteY22" fmla="*/ 2569029 h 4862286"/>
                  <a:gd name="connsiteX23" fmla="*/ 7257143 w 8621486"/>
                  <a:gd name="connsiteY23" fmla="*/ 1973943 h 4862286"/>
                  <a:gd name="connsiteX24" fmla="*/ 7373257 w 8621486"/>
                  <a:gd name="connsiteY24" fmla="*/ 1944915 h 4862286"/>
                  <a:gd name="connsiteX25" fmla="*/ 7460343 w 8621486"/>
                  <a:gd name="connsiteY25" fmla="*/ 1872343 h 4862286"/>
                  <a:gd name="connsiteX26" fmla="*/ 7474857 w 8621486"/>
                  <a:gd name="connsiteY26" fmla="*/ 1770743 h 4862286"/>
                  <a:gd name="connsiteX27" fmla="*/ 8215086 w 8621486"/>
                  <a:gd name="connsiteY27" fmla="*/ 943429 h 4862286"/>
                  <a:gd name="connsiteX28" fmla="*/ 8621486 w 8621486"/>
                  <a:gd name="connsiteY28" fmla="*/ 246743 h 4862286"/>
                  <a:gd name="connsiteX29" fmla="*/ 8606972 w 8621486"/>
                  <a:gd name="connsiteY29" fmla="*/ 0 h 48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621486" h="4862286">
                    <a:moveTo>
                      <a:pt x="8606972" y="0"/>
                    </a:moveTo>
                    <a:lnTo>
                      <a:pt x="8186057" y="740229"/>
                    </a:lnTo>
                    <a:lnTo>
                      <a:pt x="7837715" y="1233715"/>
                    </a:lnTo>
                    <a:lnTo>
                      <a:pt x="7373257" y="1683658"/>
                    </a:lnTo>
                    <a:lnTo>
                      <a:pt x="7141029" y="1857829"/>
                    </a:lnTo>
                    <a:lnTo>
                      <a:pt x="6212115" y="2452915"/>
                    </a:lnTo>
                    <a:lnTo>
                      <a:pt x="4978400" y="2989943"/>
                    </a:lnTo>
                    <a:lnTo>
                      <a:pt x="2583543" y="3701143"/>
                    </a:lnTo>
                    <a:lnTo>
                      <a:pt x="1248229" y="4180115"/>
                    </a:lnTo>
                    <a:lnTo>
                      <a:pt x="914400" y="4325258"/>
                    </a:lnTo>
                    <a:lnTo>
                      <a:pt x="14515" y="4717143"/>
                    </a:lnTo>
                    <a:lnTo>
                      <a:pt x="0" y="4862286"/>
                    </a:lnTo>
                    <a:lnTo>
                      <a:pt x="1016000" y="4441372"/>
                    </a:lnTo>
                    <a:lnTo>
                      <a:pt x="1059543" y="4412343"/>
                    </a:lnTo>
                    <a:lnTo>
                      <a:pt x="1175657" y="4412343"/>
                    </a:lnTo>
                    <a:lnTo>
                      <a:pt x="1277257" y="4354286"/>
                    </a:lnTo>
                    <a:lnTo>
                      <a:pt x="2119086" y="4005943"/>
                    </a:lnTo>
                    <a:lnTo>
                      <a:pt x="3875315" y="3425372"/>
                    </a:lnTo>
                    <a:lnTo>
                      <a:pt x="5109029" y="3091543"/>
                    </a:lnTo>
                    <a:lnTo>
                      <a:pt x="5268686" y="3106058"/>
                    </a:lnTo>
                    <a:lnTo>
                      <a:pt x="5370286" y="3004458"/>
                    </a:lnTo>
                    <a:lnTo>
                      <a:pt x="5428343" y="2960915"/>
                    </a:lnTo>
                    <a:lnTo>
                      <a:pt x="6313715" y="2569029"/>
                    </a:lnTo>
                    <a:lnTo>
                      <a:pt x="7257143" y="1973943"/>
                    </a:lnTo>
                    <a:lnTo>
                      <a:pt x="7373257" y="1944915"/>
                    </a:lnTo>
                    <a:lnTo>
                      <a:pt x="7460343" y="1872343"/>
                    </a:lnTo>
                    <a:lnTo>
                      <a:pt x="7474857" y="1770743"/>
                    </a:lnTo>
                    <a:lnTo>
                      <a:pt x="8215086" y="943429"/>
                    </a:lnTo>
                    <a:lnTo>
                      <a:pt x="8621486" y="246743"/>
                    </a:lnTo>
                    <a:lnTo>
                      <a:pt x="86069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4541520" y="601980"/>
                <a:ext cx="3886200" cy="2392680"/>
              </a:xfrm>
              <a:custGeom>
                <a:avLst/>
                <a:gdLst>
                  <a:gd name="connsiteX0" fmla="*/ 3886200 w 3886200"/>
                  <a:gd name="connsiteY0" fmla="*/ 1516380 h 2392680"/>
                  <a:gd name="connsiteX1" fmla="*/ 3825240 w 3886200"/>
                  <a:gd name="connsiteY1" fmla="*/ 1562100 h 2392680"/>
                  <a:gd name="connsiteX2" fmla="*/ 3695700 w 3886200"/>
                  <a:gd name="connsiteY2" fmla="*/ 1531620 h 2392680"/>
                  <a:gd name="connsiteX3" fmla="*/ 3025140 w 3886200"/>
                  <a:gd name="connsiteY3" fmla="*/ 1394460 h 2392680"/>
                  <a:gd name="connsiteX4" fmla="*/ 2987040 w 3886200"/>
                  <a:gd name="connsiteY4" fmla="*/ 1341120 h 2392680"/>
                  <a:gd name="connsiteX5" fmla="*/ 3284220 w 3886200"/>
                  <a:gd name="connsiteY5" fmla="*/ 22860 h 2392680"/>
                  <a:gd name="connsiteX6" fmla="*/ 3208020 w 3886200"/>
                  <a:gd name="connsiteY6" fmla="*/ 15240 h 2392680"/>
                  <a:gd name="connsiteX7" fmla="*/ 2994660 w 3886200"/>
                  <a:gd name="connsiteY7" fmla="*/ 914400 h 2392680"/>
                  <a:gd name="connsiteX8" fmla="*/ 2926080 w 3886200"/>
                  <a:gd name="connsiteY8" fmla="*/ 1333500 h 2392680"/>
                  <a:gd name="connsiteX9" fmla="*/ 2857500 w 3886200"/>
                  <a:gd name="connsiteY9" fmla="*/ 1333500 h 2392680"/>
                  <a:gd name="connsiteX10" fmla="*/ 2148840 w 3886200"/>
                  <a:gd name="connsiteY10" fmla="*/ 1181100 h 2392680"/>
                  <a:gd name="connsiteX11" fmla="*/ 2072640 w 3886200"/>
                  <a:gd name="connsiteY11" fmla="*/ 1097280 h 2392680"/>
                  <a:gd name="connsiteX12" fmla="*/ 2080260 w 3886200"/>
                  <a:gd name="connsiteY12" fmla="*/ 944880 h 2392680"/>
                  <a:gd name="connsiteX13" fmla="*/ 2263140 w 3886200"/>
                  <a:gd name="connsiteY13" fmla="*/ 7620 h 2392680"/>
                  <a:gd name="connsiteX14" fmla="*/ 2171700 w 3886200"/>
                  <a:gd name="connsiteY14" fmla="*/ 22860 h 2392680"/>
                  <a:gd name="connsiteX15" fmla="*/ 1950720 w 3886200"/>
                  <a:gd name="connsiteY15" fmla="*/ 1043940 h 2392680"/>
                  <a:gd name="connsiteX16" fmla="*/ 1882140 w 3886200"/>
                  <a:gd name="connsiteY16" fmla="*/ 1112520 h 2392680"/>
                  <a:gd name="connsiteX17" fmla="*/ 1402080 w 3886200"/>
                  <a:gd name="connsiteY17" fmla="*/ 1021080 h 2392680"/>
                  <a:gd name="connsiteX18" fmla="*/ 754380 w 3886200"/>
                  <a:gd name="connsiteY18" fmla="*/ 861060 h 2392680"/>
                  <a:gd name="connsiteX19" fmla="*/ 807720 w 3886200"/>
                  <a:gd name="connsiteY19" fmla="*/ 0 h 2392680"/>
                  <a:gd name="connsiteX20" fmla="*/ 708660 w 3886200"/>
                  <a:gd name="connsiteY20" fmla="*/ 0 h 2392680"/>
                  <a:gd name="connsiteX21" fmla="*/ 609600 w 3886200"/>
                  <a:gd name="connsiteY21" fmla="*/ 838200 h 2392680"/>
                  <a:gd name="connsiteX22" fmla="*/ 579120 w 3886200"/>
                  <a:gd name="connsiteY22" fmla="*/ 838200 h 2392680"/>
                  <a:gd name="connsiteX23" fmla="*/ 251460 w 3886200"/>
                  <a:gd name="connsiteY23" fmla="*/ 708660 h 2392680"/>
                  <a:gd name="connsiteX24" fmla="*/ 15240 w 3886200"/>
                  <a:gd name="connsiteY24" fmla="*/ 601980 h 2392680"/>
                  <a:gd name="connsiteX25" fmla="*/ 0 w 3886200"/>
                  <a:gd name="connsiteY25" fmla="*/ 693420 h 2392680"/>
                  <a:gd name="connsiteX26" fmla="*/ 350520 w 3886200"/>
                  <a:gd name="connsiteY26" fmla="*/ 807720 h 2392680"/>
                  <a:gd name="connsiteX27" fmla="*/ 762000 w 3886200"/>
                  <a:gd name="connsiteY27" fmla="*/ 967740 h 2392680"/>
                  <a:gd name="connsiteX28" fmla="*/ 1607820 w 3886200"/>
                  <a:gd name="connsiteY28" fmla="*/ 1150620 h 2392680"/>
                  <a:gd name="connsiteX29" fmla="*/ 1859280 w 3886200"/>
                  <a:gd name="connsiteY29" fmla="*/ 1226820 h 2392680"/>
                  <a:gd name="connsiteX30" fmla="*/ 1897380 w 3886200"/>
                  <a:gd name="connsiteY30" fmla="*/ 1325880 h 2392680"/>
                  <a:gd name="connsiteX31" fmla="*/ 1752600 w 3886200"/>
                  <a:gd name="connsiteY31" fmla="*/ 2125980 h 2392680"/>
                  <a:gd name="connsiteX32" fmla="*/ 1706880 w 3886200"/>
                  <a:gd name="connsiteY32" fmla="*/ 2293620 h 2392680"/>
                  <a:gd name="connsiteX33" fmla="*/ 1638300 w 3886200"/>
                  <a:gd name="connsiteY33" fmla="*/ 2308860 h 2392680"/>
                  <a:gd name="connsiteX34" fmla="*/ 1912620 w 3886200"/>
                  <a:gd name="connsiteY34" fmla="*/ 2392680 h 2392680"/>
                  <a:gd name="connsiteX35" fmla="*/ 1821180 w 3886200"/>
                  <a:gd name="connsiteY35" fmla="*/ 2324100 h 2392680"/>
                  <a:gd name="connsiteX36" fmla="*/ 1836420 w 3886200"/>
                  <a:gd name="connsiteY36" fmla="*/ 2247900 h 2392680"/>
                  <a:gd name="connsiteX37" fmla="*/ 2004060 w 3886200"/>
                  <a:gd name="connsiteY37" fmla="*/ 1341120 h 2392680"/>
                  <a:gd name="connsiteX38" fmla="*/ 2057400 w 3886200"/>
                  <a:gd name="connsiteY38" fmla="*/ 1287780 h 2392680"/>
                  <a:gd name="connsiteX39" fmla="*/ 2164080 w 3886200"/>
                  <a:gd name="connsiteY39" fmla="*/ 1280160 h 2392680"/>
                  <a:gd name="connsiteX40" fmla="*/ 3741420 w 3886200"/>
                  <a:gd name="connsiteY40" fmla="*/ 1623060 h 2392680"/>
                  <a:gd name="connsiteX41" fmla="*/ 3787140 w 3886200"/>
                  <a:gd name="connsiteY41" fmla="*/ 1676400 h 2392680"/>
                  <a:gd name="connsiteX42" fmla="*/ 3886200 w 3886200"/>
                  <a:gd name="connsiteY42" fmla="*/ 1516380 h 239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886200" h="2392680">
                    <a:moveTo>
                      <a:pt x="3886200" y="1516380"/>
                    </a:moveTo>
                    <a:lnTo>
                      <a:pt x="3825240" y="1562100"/>
                    </a:lnTo>
                    <a:lnTo>
                      <a:pt x="3695700" y="1531620"/>
                    </a:lnTo>
                    <a:lnTo>
                      <a:pt x="3025140" y="1394460"/>
                    </a:lnTo>
                    <a:lnTo>
                      <a:pt x="2987040" y="1341120"/>
                    </a:lnTo>
                    <a:lnTo>
                      <a:pt x="3284220" y="22860"/>
                    </a:lnTo>
                    <a:lnTo>
                      <a:pt x="3208020" y="15240"/>
                    </a:lnTo>
                    <a:lnTo>
                      <a:pt x="2994660" y="914400"/>
                    </a:lnTo>
                    <a:lnTo>
                      <a:pt x="2926080" y="1333500"/>
                    </a:lnTo>
                    <a:lnTo>
                      <a:pt x="2857500" y="1333500"/>
                    </a:lnTo>
                    <a:lnTo>
                      <a:pt x="2148840" y="1181100"/>
                    </a:lnTo>
                    <a:lnTo>
                      <a:pt x="2072640" y="1097280"/>
                    </a:lnTo>
                    <a:lnTo>
                      <a:pt x="2080260" y="944880"/>
                    </a:lnTo>
                    <a:lnTo>
                      <a:pt x="2263140" y="7620"/>
                    </a:lnTo>
                    <a:lnTo>
                      <a:pt x="2171700" y="22860"/>
                    </a:lnTo>
                    <a:lnTo>
                      <a:pt x="1950720" y="1043940"/>
                    </a:lnTo>
                    <a:lnTo>
                      <a:pt x="1882140" y="1112520"/>
                    </a:lnTo>
                    <a:lnTo>
                      <a:pt x="1402080" y="1021080"/>
                    </a:lnTo>
                    <a:lnTo>
                      <a:pt x="754380" y="861060"/>
                    </a:lnTo>
                    <a:lnTo>
                      <a:pt x="807720" y="0"/>
                    </a:lnTo>
                    <a:lnTo>
                      <a:pt x="708660" y="0"/>
                    </a:lnTo>
                    <a:lnTo>
                      <a:pt x="609600" y="838200"/>
                    </a:lnTo>
                    <a:lnTo>
                      <a:pt x="579120" y="838200"/>
                    </a:lnTo>
                    <a:lnTo>
                      <a:pt x="251460" y="708660"/>
                    </a:lnTo>
                    <a:lnTo>
                      <a:pt x="15240" y="601980"/>
                    </a:lnTo>
                    <a:lnTo>
                      <a:pt x="0" y="693420"/>
                    </a:lnTo>
                    <a:lnTo>
                      <a:pt x="350520" y="807720"/>
                    </a:lnTo>
                    <a:lnTo>
                      <a:pt x="762000" y="967740"/>
                    </a:lnTo>
                    <a:lnTo>
                      <a:pt x="1607820" y="1150620"/>
                    </a:lnTo>
                    <a:lnTo>
                      <a:pt x="1859280" y="1226820"/>
                    </a:lnTo>
                    <a:lnTo>
                      <a:pt x="1897380" y="1325880"/>
                    </a:lnTo>
                    <a:lnTo>
                      <a:pt x="1752600" y="2125980"/>
                    </a:lnTo>
                    <a:lnTo>
                      <a:pt x="1706880" y="2293620"/>
                    </a:lnTo>
                    <a:lnTo>
                      <a:pt x="1638300" y="2308860"/>
                    </a:lnTo>
                    <a:lnTo>
                      <a:pt x="1912620" y="2392680"/>
                    </a:lnTo>
                    <a:lnTo>
                      <a:pt x="1821180" y="2324100"/>
                    </a:lnTo>
                    <a:lnTo>
                      <a:pt x="1836420" y="2247900"/>
                    </a:lnTo>
                    <a:lnTo>
                      <a:pt x="2004060" y="1341120"/>
                    </a:lnTo>
                    <a:lnTo>
                      <a:pt x="2057400" y="1287780"/>
                    </a:lnTo>
                    <a:lnTo>
                      <a:pt x="2164080" y="1280160"/>
                    </a:lnTo>
                    <a:lnTo>
                      <a:pt x="3741420" y="1623060"/>
                    </a:lnTo>
                    <a:lnTo>
                      <a:pt x="3787140" y="1676400"/>
                    </a:lnTo>
                    <a:lnTo>
                      <a:pt x="3886200" y="151638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7442200" y="1574800"/>
                <a:ext cx="114300" cy="393700"/>
              </a:xfrm>
              <a:custGeom>
                <a:avLst/>
                <a:gdLst>
                  <a:gd name="connsiteX0" fmla="*/ 92075 w 114300"/>
                  <a:gd name="connsiteY0" fmla="*/ 0 h 393700"/>
                  <a:gd name="connsiteX1" fmla="*/ 12700 w 114300"/>
                  <a:gd name="connsiteY1" fmla="*/ 346075 h 393700"/>
                  <a:gd name="connsiteX2" fmla="*/ 0 w 114300"/>
                  <a:gd name="connsiteY2" fmla="*/ 368300 h 393700"/>
                  <a:gd name="connsiteX3" fmla="*/ 47625 w 114300"/>
                  <a:gd name="connsiteY3" fmla="*/ 393700 h 393700"/>
                  <a:gd name="connsiteX4" fmla="*/ 114300 w 114300"/>
                  <a:gd name="connsiteY4" fmla="*/ 50800 h 393700"/>
                  <a:gd name="connsiteX5" fmla="*/ 92075 w 114300"/>
                  <a:gd name="connsiteY5" fmla="*/ 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393700">
                    <a:moveTo>
                      <a:pt x="92075" y="0"/>
                    </a:moveTo>
                    <a:lnTo>
                      <a:pt x="12700" y="346075"/>
                    </a:lnTo>
                    <a:lnTo>
                      <a:pt x="0" y="368300"/>
                    </a:lnTo>
                    <a:lnTo>
                      <a:pt x="47625" y="393700"/>
                    </a:lnTo>
                    <a:lnTo>
                      <a:pt x="114300" y="50800"/>
                    </a:lnTo>
                    <a:lnTo>
                      <a:pt x="92075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4711700" y="1330325"/>
                <a:ext cx="596900" cy="228600"/>
              </a:xfrm>
              <a:custGeom>
                <a:avLst/>
                <a:gdLst>
                  <a:gd name="connsiteX0" fmla="*/ 596900 w 596900"/>
                  <a:gd name="connsiteY0" fmla="*/ 228600 h 228600"/>
                  <a:gd name="connsiteX1" fmla="*/ 498475 w 596900"/>
                  <a:gd name="connsiteY1" fmla="*/ 206375 h 228600"/>
                  <a:gd name="connsiteX2" fmla="*/ 41275 w 596900"/>
                  <a:gd name="connsiteY2" fmla="*/ 31750 h 228600"/>
                  <a:gd name="connsiteX3" fmla="*/ 0 w 596900"/>
                  <a:gd name="connsiteY3" fmla="*/ 0 h 228600"/>
                  <a:gd name="connsiteX4" fmla="*/ 447675 w 596900"/>
                  <a:gd name="connsiteY4" fmla="*/ 155575 h 228600"/>
                  <a:gd name="connsiteX5" fmla="*/ 596900 w 596900"/>
                  <a:gd name="connsiteY5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6900" h="228600">
                    <a:moveTo>
                      <a:pt x="596900" y="228600"/>
                    </a:moveTo>
                    <a:lnTo>
                      <a:pt x="498475" y="206375"/>
                    </a:lnTo>
                    <a:lnTo>
                      <a:pt x="41275" y="31750"/>
                    </a:lnTo>
                    <a:lnTo>
                      <a:pt x="0" y="0"/>
                    </a:lnTo>
                    <a:lnTo>
                      <a:pt x="447675" y="155575"/>
                    </a:lnTo>
                    <a:lnTo>
                      <a:pt x="596900" y="2286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7673340" y="2651760"/>
                <a:ext cx="533400" cy="617220"/>
              </a:xfrm>
              <a:custGeom>
                <a:avLst/>
                <a:gdLst>
                  <a:gd name="connsiteX0" fmla="*/ 533400 w 533400"/>
                  <a:gd name="connsiteY0" fmla="*/ 0 h 617220"/>
                  <a:gd name="connsiteX1" fmla="*/ 373380 w 533400"/>
                  <a:gd name="connsiteY1" fmla="*/ 243840 h 617220"/>
                  <a:gd name="connsiteX2" fmla="*/ 0 w 533400"/>
                  <a:gd name="connsiteY2" fmla="*/ 617220 h 617220"/>
                  <a:gd name="connsiteX3" fmla="*/ 22860 w 533400"/>
                  <a:gd name="connsiteY3" fmla="*/ 510540 h 617220"/>
                  <a:gd name="connsiteX4" fmla="*/ 533400 w 533400"/>
                  <a:gd name="connsiteY4" fmla="*/ 0 h 6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400" h="617220">
                    <a:moveTo>
                      <a:pt x="533400" y="0"/>
                    </a:moveTo>
                    <a:lnTo>
                      <a:pt x="373380" y="243840"/>
                    </a:lnTo>
                    <a:lnTo>
                      <a:pt x="0" y="617220"/>
                    </a:lnTo>
                    <a:lnTo>
                      <a:pt x="22860" y="510540"/>
                    </a:lnTo>
                    <a:lnTo>
                      <a:pt x="53340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3" name="شكل حر 22"/>
              <p:cNvSpPr/>
              <p:nvPr/>
            </p:nvSpPr>
            <p:spPr>
              <a:xfrm>
                <a:off x="7284720" y="3246120"/>
                <a:ext cx="266700" cy="228600"/>
              </a:xfrm>
              <a:custGeom>
                <a:avLst/>
                <a:gdLst>
                  <a:gd name="connsiteX0" fmla="*/ 266700 w 266700"/>
                  <a:gd name="connsiteY0" fmla="*/ 0 h 228600"/>
                  <a:gd name="connsiteX1" fmla="*/ 114300 w 266700"/>
                  <a:gd name="connsiteY1" fmla="*/ 38100 h 228600"/>
                  <a:gd name="connsiteX2" fmla="*/ 68580 w 266700"/>
                  <a:gd name="connsiteY2" fmla="*/ 7620 h 228600"/>
                  <a:gd name="connsiteX3" fmla="*/ 0 w 266700"/>
                  <a:gd name="connsiteY3" fmla="*/ 91440 h 228600"/>
                  <a:gd name="connsiteX4" fmla="*/ 15240 w 266700"/>
                  <a:gd name="connsiteY4" fmla="*/ 190500 h 228600"/>
                  <a:gd name="connsiteX5" fmla="*/ 76200 w 266700"/>
                  <a:gd name="connsiteY5" fmla="*/ 228600 h 228600"/>
                  <a:gd name="connsiteX6" fmla="*/ 266700 w 26670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228600">
                    <a:moveTo>
                      <a:pt x="266700" y="0"/>
                    </a:moveTo>
                    <a:lnTo>
                      <a:pt x="114300" y="38100"/>
                    </a:lnTo>
                    <a:lnTo>
                      <a:pt x="68580" y="7620"/>
                    </a:lnTo>
                    <a:lnTo>
                      <a:pt x="0" y="91440"/>
                    </a:lnTo>
                    <a:lnTo>
                      <a:pt x="15240" y="190500"/>
                    </a:lnTo>
                    <a:lnTo>
                      <a:pt x="76200" y="2286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4" name="شكل حر 23"/>
              <p:cNvSpPr/>
              <p:nvPr/>
            </p:nvSpPr>
            <p:spPr>
              <a:xfrm>
                <a:off x="5189220" y="4404360"/>
                <a:ext cx="320040" cy="167640"/>
              </a:xfrm>
              <a:custGeom>
                <a:avLst/>
                <a:gdLst>
                  <a:gd name="connsiteX0" fmla="*/ 320040 w 320040"/>
                  <a:gd name="connsiteY0" fmla="*/ 38100 h 167640"/>
                  <a:gd name="connsiteX1" fmla="*/ 175260 w 320040"/>
                  <a:gd name="connsiteY1" fmla="*/ 15240 h 167640"/>
                  <a:gd name="connsiteX2" fmla="*/ 106680 w 320040"/>
                  <a:gd name="connsiteY2" fmla="*/ 0 h 167640"/>
                  <a:gd name="connsiteX3" fmla="*/ 0 w 320040"/>
                  <a:gd name="connsiteY3" fmla="*/ 53340 h 167640"/>
                  <a:gd name="connsiteX4" fmla="*/ 0 w 320040"/>
                  <a:gd name="connsiteY4" fmla="*/ 167640 h 167640"/>
                  <a:gd name="connsiteX5" fmla="*/ 320040 w 320040"/>
                  <a:gd name="connsiteY5" fmla="*/ 3810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0040" h="167640">
                    <a:moveTo>
                      <a:pt x="320040" y="38100"/>
                    </a:moveTo>
                    <a:lnTo>
                      <a:pt x="175260" y="15240"/>
                    </a:lnTo>
                    <a:lnTo>
                      <a:pt x="106680" y="0"/>
                    </a:lnTo>
                    <a:lnTo>
                      <a:pt x="0" y="53340"/>
                    </a:lnTo>
                    <a:lnTo>
                      <a:pt x="0" y="167640"/>
                    </a:lnTo>
                    <a:lnTo>
                      <a:pt x="320040" y="381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شكل حر 24"/>
              <p:cNvSpPr/>
              <p:nvPr/>
            </p:nvSpPr>
            <p:spPr>
              <a:xfrm>
                <a:off x="1089660" y="5745480"/>
                <a:ext cx="274320" cy="190500"/>
              </a:xfrm>
              <a:custGeom>
                <a:avLst/>
                <a:gdLst>
                  <a:gd name="connsiteX0" fmla="*/ 274320 w 274320"/>
                  <a:gd name="connsiteY0" fmla="*/ 60960 h 190500"/>
                  <a:gd name="connsiteX1" fmla="*/ 198120 w 274320"/>
                  <a:gd name="connsiteY1" fmla="*/ 30480 h 190500"/>
                  <a:gd name="connsiteX2" fmla="*/ 137160 w 274320"/>
                  <a:gd name="connsiteY2" fmla="*/ 0 h 190500"/>
                  <a:gd name="connsiteX3" fmla="*/ 83820 w 274320"/>
                  <a:gd name="connsiteY3" fmla="*/ 0 h 190500"/>
                  <a:gd name="connsiteX4" fmla="*/ 60960 w 274320"/>
                  <a:gd name="connsiteY4" fmla="*/ 106680 h 190500"/>
                  <a:gd name="connsiteX5" fmla="*/ 0 w 274320"/>
                  <a:gd name="connsiteY5" fmla="*/ 190500 h 190500"/>
                  <a:gd name="connsiteX6" fmla="*/ 274320 w 274320"/>
                  <a:gd name="connsiteY6" fmla="*/ 6096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190500">
                    <a:moveTo>
                      <a:pt x="274320" y="60960"/>
                    </a:moveTo>
                    <a:lnTo>
                      <a:pt x="198120" y="30480"/>
                    </a:lnTo>
                    <a:lnTo>
                      <a:pt x="137160" y="0"/>
                    </a:lnTo>
                    <a:lnTo>
                      <a:pt x="83820" y="0"/>
                    </a:lnTo>
                    <a:lnTo>
                      <a:pt x="60960" y="106680"/>
                    </a:lnTo>
                    <a:lnTo>
                      <a:pt x="0" y="190500"/>
                    </a:lnTo>
                    <a:lnTo>
                      <a:pt x="274320" y="6096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شكل حر 25"/>
              <p:cNvSpPr/>
              <p:nvPr/>
            </p:nvSpPr>
            <p:spPr>
              <a:xfrm>
                <a:off x="3705225" y="4719638"/>
                <a:ext cx="1352550" cy="395287"/>
              </a:xfrm>
              <a:custGeom>
                <a:avLst/>
                <a:gdLst>
                  <a:gd name="connsiteX0" fmla="*/ 1352550 w 1352550"/>
                  <a:gd name="connsiteY0" fmla="*/ 0 h 395287"/>
                  <a:gd name="connsiteX1" fmla="*/ 1176338 w 1352550"/>
                  <a:gd name="connsiteY1" fmla="*/ 76200 h 395287"/>
                  <a:gd name="connsiteX2" fmla="*/ 866775 w 1352550"/>
                  <a:gd name="connsiteY2" fmla="*/ 166687 h 395287"/>
                  <a:gd name="connsiteX3" fmla="*/ 466725 w 1352550"/>
                  <a:gd name="connsiteY3" fmla="*/ 271462 h 395287"/>
                  <a:gd name="connsiteX4" fmla="*/ 0 w 1352550"/>
                  <a:gd name="connsiteY4" fmla="*/ 395287 h 395287"/>
                  <a:gd name="connsiteX5" fmla="*/ 104775 w 1352550"/>
                  <a:gd name="connsiteY5" fmla="*/ 328612 h 395287"/>
                  <a:gd name="connsiteX6" fmla="*/ 1052513 w 1352550"/>
                  <a:gd name="connsiteY6" fmla="*/ 38100 h 395287"/>
                  <a:gd name="connsiteX7" fmla="*/ 1352550 w 1352550"/>
                  <a:gd name="connsiteY7" fmla="*/ 0 h 39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2550" h="395287">
                    <a:moveTo>
                      <a:pt x="1352550" y="0"/>
                    </a:moveTo>
                    <a:lnTo>
                      <a:pt x="1176338" y="76200"/>
                    </a:lnTo>
                    <a:lnTo>
                      <a:pt x="866775" y="166687"/>
                    </a:lnTo>
                    <a:lnTo>
                      <a:pt x="466725" y="271462"/>
                    </a:lnTo>
                    <a:lnTo>
                      <a:pt x="0" y="395287"/>
                    </a:lnTo>
                    <a:lnTo>
                      <a:pt x="104775" y="328612"/>
                    </a:lnTo>
                    <a:lnTo>
                      <a:pt x="1052513" y="38100"/>
                    </a:lnTo>
                    <a:lnTo>
                      <a:pt x="135255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pic>
            <p:nvPicPr>
              <p:cNvPr id="66" name="صورة 6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121" t="73809" r="3012" b="18574"/>
              <a:stretch/>
            </p:blipFill>
            <p:spPr>
              <a:xfrm>
                <a:off x="6147821" y="5258412"/>
                <a:ext cx="1947384" cy="677568"/>
              </a:xfrm>
              <a:prstGeom prst="rect">
                <a:avLst/>
              </a:prstGeom>
            </p:spPr>
          </p:pic>
          <p:cxnSp>
            <p:nvCxnSpPr>
              <p:cNvPr id="28" name="رابط مستقيم 27"/>
              <p:cNvCxnSpPr/>
              <p:nvPr/>
            </p:nvCxnSpPr>
            <p:spPr>
              <a:xfrm>
                <a:off x="6180606" y="5378451"/>
                <a:ext cx="4712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رابط مستقيم 71"/>
              <p:cNvCxnSpPr/>
              <p:nvPr/>
            </p:nvCxnSpPr>
            <p:spPr>
              <a:xfrm>
                <a:off x="6180606" y="5512751"/>
                <a:ext cx="4712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رابط مستقيم 72"/>
              <p:cNvCxnSpPr/>
              <p:nvPr/>
            </p:nvCxnSpPr>
            <p:spPr>
              <a:xfrm>
                <a:off x="6189621" y="5648612"/>
                <a:ext cx="471299" cy="0"/>
              </a:xfrm>
              <a:prstGeom prst="line">
                <a:avLst/>
              </a:prstGeom>
              <a:ln w="34925">
                <a:solidFill>
                  <a:srgbClr val="277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رابط مستقيم 73"/>
              <p:cNvCxnSpPr/>
              <p:nvPr/>
            </p:nvCxnSpPr>
            <p:spPr>
              <a:xfrm>
                <a:off x="6180606" y="5838825"/>
                <a:ext cx="4712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مستطيل 74"/>
              <p:cNvSpPr/>
              <p:nvPr/>
            </p:nvSpPr>
            <p:spPr>
              <a:xfrm>
                <a:off x="6180606" y="5378451"/>
                <a:ext cx="471299" cy="1343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76" name="رابط مستقيم 75"/>
              <p:cNvCxnSpPr/>
              <p:nvPr/>
            </p:nvCxnSpPr>
            <p:spPr>
              <a:xfrm>
                <a:off x="6180606" y="5785079"/>
                <a:ext cx="4712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رابط مستقيم 76"/>
              <p:cNvCxnSpPr/>
              <p:nvPr/>
            </p:nvCxnSpPr>
            <p:spPr>
              <a:xfrm flipV="1">
                <a:off x="6192621" y="5930566"/>
                <a:ext cx="465300" cy="4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مستطيل 77"/>
              <p:cNvSpPr/>
              <p:nvPr/>
            </p:nvSpPr>
            <p:spPr>
              <a:xfrm>
                <a:off x="6184278" y="5790673"/>
                <a:ext cx="471299" cy="1343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9" name="مربع نص 78"/>
              <p:cNvSpPr txBox="1"/>
              <p:nvPr/>
            </p:nvSpPr>
            <p:spPr>
              <a:xfrm>
                <a:off x="6396277" y="5301483"/>
                <a:ext cx="1237401" cy="2769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200" dirty="0" smtClean="0"/>
                  <a:t>شارع قائم-معبد</a:t>
                </a:r>
              </a:p>
            </p:txBody>
          </p:sp>
          <p:sp>
            <p:nvSpPr>
              <p:cNvPr id="80" name="مربع نص 79"/>
              <p:cNvSpPr txBox="1"/>
              <p:nvPr/>
            </p:nvSpPr>
            <p:spPr>
              <a:xfrm>
                <a:off x="6446266" y="5684074"/>
                <a:ext cx="1237401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100" dirty="0" smtClean="0"/>
                  <a:t>شارع مقترح</a:t>
                </a:r>
              </a:p>
            </p:txBody>
          </p:sp>
        </p:grpSp>
        <p:sp>
          <p:nvSpPr>
            <p:cNvPr id="8" name="شكل حر 7"/>
            <p:cNvSpPr/>
            <p:nvPr/>
          </p:nvSpPr>
          <p:spPr>
            <a:xfrm>
              <a:off x="3817620" y="4290060"/>
              <a:ext cx="15240" cy="632460"/>
            </a:xfrm>
            <a:custGeom>
              <a:avLst/>
              <a:gdLst>
                <a:gd name="connsiteX0" fmla="*/ 0 w 15240"/>
                <a:gd name="connsiteY0" fmla="*/ 0 h 632460"/>
                <a:gd name="connsiteX1" fmla="*/ 15240 w 15240"/>
                <a:gd name="connsiteY1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40" h="632460">
                  <a:moveTo>
                    <a:pt x="0" y="0"/>
                  </a:moveTo>
                  <a:lnTo>
                    <a:pt x="15240" y="63246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شكل حر 14"/>
            <p:cNvSpPr/>
            <p:nvPr/>
          </p:nvSpPr>
          <p:spPr>
            <a:xfrm>
              <a:off x="4351020" y="4282440"/>
              <a:ext cx="15240" cy="289560"/>
            </a:xfrm>
            <a:custGeom>
              <a:avLst/>
              <a:gdLst>
                <a:gd name="connsiteX0" fmla="*/ 15240 w 15240"/>
                <a:gd name="connsiteY0" fmla="*/ 0 h 289560"/>
                <a:gd name="connsiteX1" fmla="*/ 7620 w 15240"/>
                <a:gd name="connsiteY1" fmla="*/ 243840 h 289560"/>
                <a:gd name="connsiteX2" fmla="*/ 0 w 15240"/>
                <a:gd name="connsiteY2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" h="289560">
                  <a:moveTo>
                    <a:pt x="15240" y="0"/>
                  </a:moveTo>
                  <a:lnTo>
                    <a:pt x="7620" y="243840"/>
                  </a:lnTo>
                  <a:lnTo>
                    <a:pt x="0" y="28956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9" name="شكل حر 18"/>
            <p:cNvSpPr/>
            <p:nvPr/>
          </p:nvSpPr>
          <p:spPr>
            <a:xfrm>
              <a:off x="4625340" y="4305300"/>
              <a:ext cx="38100" cy="388620"/>
            </a:xfrm>
            <a:custGeom>
              <a:avLst/>
              <a:gdLst>
                <a:gd name="connsiteX0" fmla="*/ 38100 w 38100"/>
                <a:gd name="connsiteY0" fmla="*/ 0 h 388620"/>
                <a:gd name="connsiteX1" fmla="*/ 0 w 38100"/>
                <a:gd name="connsiteY1" fmla="*/ 38862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388620">
                  <a:moveTo>
                    <a:pt x="38100" y="0"/>
                  </a:moveTo>
                  <a:lnTo>
                    <a:pt x="0" y="38862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شكل حر 26"/>
            <p:cNvSpPr/>
            <p:nvPr/>
          </p:nvSpPr>
          <p:spPr>
            <a:xfrm>
              <a:off x="5006340" y="4404360"/>
              <a:ext cx="30480" cy="198120"/>
            </a:xfrm>
            <a:custGeom>
              <a:avLst/>
              <a:gdLst>
                <a:gd name="connsiteX0" fmla="*/ 30480 w 30480"/>
                <a:gd name="connsiteY0" fmla="*/ 0 h 198120"/>
                <a:gd name="connsiteX1" fmla="*/ 0 w 30480"/>
                <a:gd name="connsiteY1" fmla="*/ 19812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" h="198120">
                  <a:moveTo>
                    <a:pt x="30480" y="0"/>
                  </a:moveTo>
                  <a:lnTo>
                    <a:pt x="0" y="19812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9" name="شكل حر 28"/>
            <p:cNvSpPr/>
            <p:nvPr/>
          </p:nvSpPr>
          <p:spPr>
            <a:xfrm>
              <a:off x="5288280" y="3977640"/>
              <a:ext cx="38100" cy="396240"/>
            </a:xfrm>
            <a:custGeom>
              <a:avLst/>
              <a:gdLst>
                <a:gd name="connsiteX0" fmla="*/ 0 w 38100"/>
                <a:gd name="connsiteY0" fmla="*/ 396240 h 396240"/>
                <a:gd name="connsiteX1" fmla="*/ 38100 w 38100"/>
                <a:gd name="connsiteY1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396240">
                  <a:moveTo>
                    <a:pt x="0" y="396240"/>
                  </a:moveTo>
                  <a:lnTo>
                    <a:pt x="38100" y="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8" name="شكل حر 67"/>
            <p:cNvSpPr/>
            <p:nvPr/>
          </p:nvSpPr>
          <p:spPr>
            <a:xfrm>
              <a:off x="5486400" y="2887980"/>
              <a:ext cx="312420" cy="1120140"/>
            </a:xfrm>
            <a:custGeom>
              <a:avLst/>
              <a:gdLst>
                <a:gd name="connsiteX0" fmla="*/ 91440 w 312420"/>
                <a:gd name="connsiteY0" fmla="*/ 1120140 h 1120140"/>
                <a:gd name="connsiteX1" fmla="*/ 198120 w 312420"/>
                <a:gd name="connsiteY1" fmla="*/ 937260 h 1120140"/>
                <a:gd name="connsiteX2" fmla="*/ 312420 w 312420"/>
                <a:gd name="connsiteY2" fmla="*/ 533400 h 1120140"/>
                <a:gd name="connsiteX3" fmla="*/ 0 w 312420"/>
                <a:gd name="connsiteY3" fmla="*/ 381000 h 1120140"/>
                <a:gd name="connsiteX4" fmla="*/ 45720 w 312420"/>
                <a:gd name="connsiteY4" fmla="*/ 266700 h 1120140"/>
                <a:gd name="connsiteX5" fmla="*/ 68580 w 312420"/>
                <a:gd name="connsiteY5" fmla="*/ 198120 h 1120140"/>
                <a:gd name="connsiteX6" fmla="*/ 182880 w 312420"/>
                <a:gd name="connsiteY6" fmla="*/ 45720 h 1120140"/>
                <a:gd name="connsiteX7" fmla="*/ 190500 w 312420"/>
                <a:gd name="connsiteY7" fmla="*/ 0 h 112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420" h="1120140">
                  <a:moveTo>
                    <a:pt x="91440" y="1120140"/>
                  </a:moveTo>
                  <a:lnTo>
                    <a:pt x="198120" y="937260"/>
                  </a:lnTo>
                  <a:lnTo>
                    <a:pt x="312420" y="533400"/>
                  </a:lnTo>
                  <a:lnTo>
                    <a:pt x="0" y="381000"/>
                  </a:lnTo>
                  <a:lnTo>
                    <a:pt x="45720" y="266700"/>
                  </a:lnTo>
                  <a:lnTo>
                    <a:pt x="68580" y="198120"/>
                  </a:lnTo>
                  <a:lnTo>
                    <a:pt x="182880" y="45720"/>
                  </a:lnTo>
                  <a:lnTo>
                    <a:pt x="190500" y="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0" name="شكل حر 69"/>
            <p:cNvSpPr/>
            <p:nvPr/>
          </p:nvSpPr>
          <p:spPr>
            <a:xfrm>
              <a:off x="5532120" y="3147060"/>
              <a:ext cx="769620" cy="312420"/>
            </a:xfrm>
            <a:custGeom>
              <a:avLst/>
              <a:gdLst>
                <a:gd name="connsiteX0" fmla="*/ 0 w 769620"/>
                <a:gd name="connsiteY0" fmla="*/ 0 h 312420"/>
                <a:gd name="connsiteX1" fmla="*/ 769620 w 769620"/>
                <a:gd name="connsiteY1" fmla="*/ 31242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9620" h="312420">
                  <a:moveTo>
                    <a:pt x="0" y="0"/>
                  </a:moveTo>
                  <a:lnTo>
                    <a:pt x="769620" y="31242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شكل حر 81"/>
            <p:cNvSpPr/>
            <p:nvPr/>
          </p:nvSpPr>
          <p:spPr>
            <a:xfrm>
              <a:off x="6332220" y="3086100"/>
              <a:ext cx="30480" cy="137160"/>
            </a:xfrm>
            <a:custGeom>
              <a:avLst/>
              <a:gdLst>
                <a:gd name="connsiteX0" fmla="*/ 30480 w 30480"/>
                <a:gd name="connsiteY0" fmla="*/ 0 h 137160"/>
                <a:gd name="connsiteX1" fmla="*/ 0 w 30480"/>
                <a:gd name="connsiteY1" fmla="*/ 1371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" h="137160">
                  <a:moveTo>
                    <a:pt x="30480" y="0"/>
                  </a:moveTo>
                  <a:lnTo>
                    <a:pt x="0" y="13716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3" name="شكل حر 82"/>
            <p:cNvSpPr/>
            <p:nvPr/>
          </p:nvSpPr>
          <p:spPr>
            <a:xfrm>
              <a:off x="6522720" y="3124200"/>
              <a:ext cx="15240" cy="129540"/>
            </a:xfrm>
            <a:custGeom>
              <a:avLst/>
              <a:gdLst>
                <a:gd name="connsiteX0" fmla="*/ 15240 w 15240"/>
                <a:gd name="connsiteY0" fmla="*/ 0 h 129540"/>
                <a:gd name="connsiteX1" fmla="*/ 0 w 15240"/>
                <a:gd name="connsiteY1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40" h="129540">
                  <a:moveTo>
                    <a:pt x="15240" y="0"/>
                  </a:moveTo>
                  <a:lnTo>
                    <a:pt x="0" y="12954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4" name="شكل حر 83"/>
            <p:cNvSpPr/>
            <p:nvPr/>
          </p:nvSpPr>
          <p:spPr>
            <a:xfrm>
              <a:off x="6568440" y="3154680"/>
              <a:ext cx="76200" cy="647700"/>
            </a:xfrm>
            <a:custGeom>
              <a:avLst/>
              <a:gdLst>
                <a:gd name="connsiteX0" fmla="*/ 76200 w 76200"/>
                <a:gd name="connsiteY0" fmla="*/ 0 h 647700"/>
                <a:gd name="connsiteX1" fmla="*/ 0 w 76200"/>
                <a:gd name="connsiteY1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47700">
                  <a:moveTo>
                    <a:pt x="76200" y="0"/>
                  </a:moveTo>
                  <a:lnTo>
                    <a:pt x="0" y="64770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5" name="شكل حر 84"/>
            <p:cNvSpPr/>
            <p:nvPr/>
          </p:nvSpPr>
          <p:spPr>
            <a:xfrm>
              <a:off x="6789420" y="3208020"/>
              <a:ext cx="53340" cy="518160"/>
            </a:xfrm>
            <a:custGeom>
              <a:avLst/>
              <a:gdLst>
                <a:gd name="connsiteX0" fmla="*/ 53340 w 53340"/>
                <a:gd name="connsiteY0" fmla="*/ 0 h 518160"/>
                <a:gd name="connsiteX1" fmla="*/ 0 w 53340"/>
                <a:gd name="connsiteY1" fmla="*/ 51816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" h="518160">
                  <a:moveTo>
                    <a:pt x="53340" y="0"/>
                  </a:moveTo>
                  <a:lnTo>
                    <a:pt x="0" y="51816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شكل حر 85"/>
            <p:cNvSpPr/>
            <p:nvPr/>
          </p:nvSpPr>
          <p:spPr>
            <a:xfrm>
              <a:off x="6926580" y="3253740"/>
              <a:ext cx="53340" cy="411480"/>
            </a:xfrm>
            <a:custGeom>
              <a:avLst/>
              <a:gdLst>
                <a:gd name="connsiteX0" fmla="*/ 53340 w 53340"/>
                <a:gd name="connsiteY0" fmla="*/ 0 h 411480"/>
                <a:gd name="connsiteX1" fmla="*/ 0 w 53340"/>
                <a:gd name="connsiteY1" fmla="*/ 41148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" h="411480">
                  <a:moveTo>
                    <a:pt x="53340" y="0"/>
                  </a:moveTo>
                  <a:lnTo>
                    <a:pt x="0" y="41148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7" name="شكل حر 86"/>
            <p:cNvSpPr/>
            <p:nvPr/>
          </p:nvSpPr>
          <p:spPr>
            <a:xfrm>
              <a:off x="5554980" y="3642360"/>
              <a:ext cx="381000" cy="144780"/>
            </a:xfrm>
            <a:custGeom>
              <a:avLst/>
              <a:gdLst>
                <a:gd name="connsiteX0" fmla="*/ 0 w 381000"/>
                <a:gd name="connsiteY0" fmla="*/ 0 h 144780"/>
                <a:gd name="connsiteX1" fmla="*/ 152400 w 381000"/>
                <a:gd name="connsiteY1" fmla="*/ 30480 h 144780"/>
                <a:gd name="connsiteX2" fmla="*/ 190500 w 381000"/>
                <a:gd name="connsiteY2" fmla="*/ 68580 h 144780"/>
                <a:gd name="connsiteX3" fmla="*/ 381000 w 381000"/>
                <a:gd name="connsiteY3" fmla="*/ 144780 h 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44780">
                  <a:moveTo>
                    <a:pt x="0" y="0"/>
                  </a:moveTo>
                  <a:lnTo>
                    <a:pt x="152400" y="30480"/>
                  </a:lnTo>
                  <a:lnTo>
                    <a:pt x="190500" y="68580"/>
                  </a:lnTo>
                  <a:lnTo>
                    <a:pt x="381000" y="14478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8" name="شكل حر 87"/>
            <p:cNvSpPr/>
            <p:nvPr/>
          </p:nvSpPr>
          <p:spPr>
            <a:xfrm>
              <a:off x="5570220" y="3794760"/>
              <a:ext cx="754380" cy="167640"/>
            </a:xfrm>
            <a:custGeom>
              <a:avLst/>
              <a:gdLst>
                <a:gd name="connsiteX0" fmla="*/ 754380 w 754380"/>
                <a:gd name="connsiteY0" fmla="*/ 167640 h 167640"/>
                <a:gd name="connsiteX1" fmla="*/ 0 w 754380"/>
                <a:gd name="connsiteY1" fmla="*/ 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4380" h="167640">
                  <a:moveTo>
                    <a:pt x="754380" y="167640"/>
                  </a:moveTo>
                  <a:lnTo>
                    <a:pt x="0" y="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9" name="شكل حر 88"/>
            <p:cNvSpPr/>
            <p:nvPr/>
          </p:nvSpPr>
          <p:spPr>
            <a:xfrm>
              <a:off x="6134100" y="3398520"/>
              <a:ext cx="121920" cy="91440"/>
            </a:xfrm>
            <a:custGeom>
              <a:avLst/>
              <a:gdLst>
                <a:gd name="connsiteX0" fmla="*/ 0 w 121920"/>
                <a:gd name="connsiteY0" fmla="*/ 0 h 91440"/>
                <a:gd name="connsiteX1" fmla="*/ 30480 w 121920"/>
                <a:gd name="connsiteY1" fmla="*/ 53340 h 91440"/>
                <a:gd name="connsiteX2" fmla="*/ 121920 w 121920"/>
                <a:gd name="connsiteY2" fmla="*/ 9144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920" h="91440">
                  <a:moveTo>
                    <a:pt x="0" y="0"/>
                  </a:moveTo>
                  <a:lnTo>
                    <a:pt x="30480" y="53340"/>
                  </a:lnTo>
                  <a:lnTo>
                    <a:pt x="121920" y="9144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0" name="شكل حر 89"/>
            <p:cNvSpPr/>
            <p:nvPr/>
          </p:nvSpPr>
          <p:spPr>
            <a:xfrm>
              <a:off x="6019800" y="2659380"/>
              <a:ext cx="60960" cy="205740"/>
            </a:xfrm>
            <a:custGeom>
              <a:avLst/>
              <a:gdLst>
                <a:gd name="connsiteX0" fmla="*/ 0 w 60960"/>
                <a:gd name="connsiteY0" fmla="*/ 205740 h 205740"/>
                <a:gd name="connsiteX1" fmla="*/ 60960 w 60960"/>
                <a:gd name="connsiteY1" fmla="*/ 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960" h="205740">
                  <a:moveTo>
                    <a:pt x="0" y="205740"/>
                  </a:moveTo>
                  <a:lnTo>
                    <a:pt x="6096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1" name="شكل حر 90"/>
            <p:cNvSpPr/>
            <p:nvPr/>
          </p:nvSpPr>
          <p:spPr>
            <a:xfrm>
              <a:off x="5775960" y="2659380"/>
              <a:ext cx="91440" cy="144780"/>
            </a:xfrm>
            <a:custGeom>
              <a:avLst/>
              <a:gdLst>
                <a:gd name="connsiteX0" fmla="*/ 0 w 91440"/>
                <a:gd name="connsiteY0" fmla="*/ 144780 h 144780"/>
                <a:gd name="connsiteX1" fmla="*/ 91440 w 91440"/>
                <a:gd name="connsiteY1" fmla="*/ 0 h 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40" h="144780">
                  <a:moveTo>
                    <a:pt x="0" y="144780"/>
                  </a:moveTo>
                  <a:lnTo>
                    <a:pt x="9144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2" name="شكل حر 91"/>
            <p:cNvSpPr/>
            <p:nvPr/>
          </p:nvSpPr>
          <p:spPr>
            <a:xfrm>
              <a:off x="6286500" y="1828800"/>
              <a:ext cx="76200" cy="411480"/>
            </a:xfrm>
            <a:custGeom>
              <a:avLst/>
              <a:gdLst>
                <a:gd name="connsiteX0" fmla="*/ 0 w 76200"/>
                <a:gd name="connsiteY0" fmla="*/ 411480 h 411480"/>
                <a:gd name="connsiteX1" fmla="*/ 76200 w 76200"/>
                <a:gd name="connsiteY1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411480">
                  <a:moveTo>
                    <a:pt x="0" y="411480"/>
                  </a:moveTo>
                  <a:lnTo>
                    <a:pt x="7620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3" name="شكل حر 92"/>
            <p:cNvSpPr/>
            <p:nvPr/>
          </p:nvSpPr>
          <p:spPr>
            <a:xfrm>
              <a:off x="6858000" y="1927860"/>
              <a:ext cx="38100" cy="121920"/>
            </a:xfrm>
            <a:custGeom>
              <a:avLst/>
              <a:gdLst>
                <a:gd name="connsiteX0" fmla="*/ 0 w 38100"/>
                <a:gd name="connsiteY0" fmla="*/ 121920 h 121920"/>
                <a:gd name="connsiteX1" fmla="*/ 38100 w 38100"/>
                <a:gd name="connsiteY1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121920">
                  <a:moveTo>
                    <a:pt x="0" y="121920"/>
                  </a:moveTo>
                  <a:lnTo>
                    <a:pt x="3810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4" name="شكل حر 93"/>
            <p:cNvSpPr/>
            <p:nvPr/>
          </p:nvSpPr>
          <p:spPr>
            <a:xfrm>
              <a:off x="3383280" y="2095500"/>
              <a:ext cx="2316480" cy="259080"/>
            </a:xfrm>
            <a:custGeom>
              <a:avLst/>
              <a:gdLst>
                <a:gd name="connsiteX0" fmla="*/ 0 w 2316480"/>
                <a:gd name="connsiteY0" fmla="*/ 259080 h 259080"/>
                <a:gd name="connsiteX1" fmla="*/ 129540 w 2316480"/>
                <a:gd name="connsiteY1" fmla="*/ 213360 h 259080"/>
                <a:gd name="connsiteX2" fmla="*/ 297180 w 2316480"/>
                <a:gd name="connsiteY2" fmla="*/ 83820 h 259080"/>
                <a:gd name="connsiteX3" fmla="*/ 1173480 w 2316480"/>
                <a:gd name="connsiteY3" fmla="*/ 0 h 259080"/>
                <a:gd name="connsiteX4" fmla="*/ 1318260 w 2316480"/>
                <a:gd name="connsiteY4" fmla="*/ 30480 h 259080"/>
                <a:gd name="connsiteX5" fmla="*/ 1661160 w 2316480"/>
                <a:gd name="connsiteY5" fmla="*/ 182880 h 259080"/>
                <a:gd name="connsiteX6" fmla="*/ 2103120 w 2316480"/>
                <a:gd name="connsiteY6" fmla="*/ 236220 h 259080"/>
                <a:gd name="connsiteX7" fmla="*/ 2301240 w 2316480"/>
                <a:gd name="connsiteY7" fmla="*/ 198120 h 259080"/>
                <a:gd name="connsiteX8" fmla="*/ 2316480 w 2316480"/>
                <a:gd name="connsiteY8" fmla="*/ 1066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6480" h="259080">
                  <a:moveTo>
                    <a:pt x="0" y="259080"/>
                  </a:moveTo>
                  <a:lnTo>
                    <a:pt x="129540" y="213360"/>
                  </a:lnTo>
                  <a:lnTo>
                    <a:pt x="297180" y="83820"/>
                  </a:lnTo>
                  <a:lnTo>
                    <a:pt x="1173480" y="0"/>
                  </a:lnTo>
                  <a:lnTo>
                    <a:pt x="1318260" y="30480"/>
                  </a:lnTo>
                  <a:lnTo>
                    <a:pt x="1661160" y="182880"/>
                  </a:lnTo>
                  <a:lnTo>
                    <a:pt x="2103120" y="236220"/>
                  </a:lnTo>
                  <a:lnTo>
                    <a:pt x="2301240" y="198120"/>
                  </a:lnTo>
                  <a:lnTo>
                    <a:pt x="2316480" y="10668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5" name="شكل حر 94"/>
            <p:cNvSpPr/>
            <p:nvPr/>
          </p:nvSpPr>
          <p:spPr>
            <a:xfrm>
              <a:off x="3977640" y="2156460"/>
              <a:ext cx="0" cy="160020"/>
            </a:xfrm>
            <a:custGeom>
              <a:avLst/>
              <a:gdLst>
                <a:gd name="connsiteX0" fmla="*/ 0 w 0"/>
                <a:gd name="connsiteY0" fmla="*/ 0 h 160020"/>
                <a:gd name="connsiteX1" fmla="*/ 0 w 0"/>
                <a:gd name="connsiteY1" fmla="*/ 16002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0020">
                  <a:moveTo>
                    <a:pt x="0" y="0"/>
                  </a:moveTo>
                  <a:lnTo>
                    <a:pt x="0" y="16002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6" name="شكل حر 95"/>
            <p:cNvSpPr/>
            <p:nvPr/>
          </p:nvSpPr>
          <p:spPr>
            <a:xfrm>
              <a:off x="4305300" y="2255520"/>
              <a:ext cx="7620" cy="274320"/>
            </a:xfrm>
            <a:custGeom>
              <a:avLst/>
              <a:gdLst>
                <a:gd name="connsiteX0" fmla="*/ 7620 w 7620"/>
                <a:gd name="connsiteY0" fmla="*/ 274320 h 274320"/>
                <a:gd name="connsiteX1" fmla="*/ 0 w 7620"/>
                <a:gd name="connsiteY1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" h="274320">
                  <a:moveTo>
                    <a:pt x="7620" y="274320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7" name="شكل حر 96"/>
            <p:cNvSpPr/>
            <p:nvPr/>
          </p:nvSpPr>
          <p:spPr>
            <a:xfrm>
              <a:off x="4503420" y="1638300"/>
              <a:ext cx="53340" cy="647700"/>
            </a:xfrm>
            <a:custGeom>
              <a:avLst/>
              <a:gdLst>
                <a:gd name="connsiteX0" fmla="*/ 53340 w 53340"/>
                <a:gd name="connsiteY0" fmla="*/ 647700 h 647700"/>
                <a:gd name="connsiteX1" fmla="*/ 0 w 53340"/>
                <a:gd name="connsiteY1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" h="647700">
                  <a:moveTo>
                    <a:pt x="53340" y="647700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8" name="شكل حر 97"/>
            <p:cNvSpPr/>
            <p:nvPr/>
          </p:nvSpPr>
          <p:spPr>
            <a:xfrm>
              <a:off x="3672840" y="632460"/>
              <a:ext cx="144780" cy="1554480"/>
            </a:xfrm>
            <a:custGeom>
              <a:avLst/>
              <a:gdLst>
                <a:gd name="connsiteX0" fmla="*/ 0 w 144780"/>
                <a:gd name="connsiteY0" fmla="*/ 1554480 h 1554480"/>
                <a:gd name="connsiteX1" fmla="*/ 0 w 144780"/>
                <a:gd name="connsiteY1" fmla="*/ 1554480 h 1554480"/>
                <a:gd name="connsiteX2" fmla="*/ 38100 w 144780"/>
                <a:gd name="connsiteY2" fmla="*/ 1143000 h 1554480"/>
                <a:gd name="connsiteX3" fmla="*/ 53340 w 144780"/>
                <a:gd name="connsiteY3" fmla="*/ 1059180 h 1554480"/>
                <a:gd name="connsiteX4" fmla="*/ 76200 w 144780"/>
                <a:gd name="connsiteY4" fmla="*/ 723900 h 1554480"/>
                <a:gd name="connsiteX5" fmla="*/ 144780 w 144780"/>
                <a:gd name="connsiteY5" fmla="*/ 0 h 155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780" h="1554480">
                  <a:moveTo>
                    <a:pt x="0" y="1554480"/>
                  </a:moveTo>
                  <a:lnTo>
                    <a:pt x="0" y="1554480"/>
                  </a:lnTo>
                  <a:lnTo>
                    <a:pt x="38100" y="1143000"/>
                  </a:lnTo>
                  <a:lnTo>
                    <a:pt x="53340" y="1059180"/>
                  </a:lnTo>
                  <a:lnTo>
                    <a:pt x="76200" y="723900"/>
                  </a:lnTo>
                  <a:lnTo>
                    <a:pt x="14478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9" name="شكل حر 98"/>
            <p:cNvSpPr/>
            <p:nvPr/>
          </p:nvSpPr>
          <p:spPr>
            <a:xfrm>
              <a:off x="3787140" y="1013460"/>
              <a:ext cx="419100" cy="167640"/>
            </a:xfrm>
            <a:custGeom>
              <a:avLst/>
              <a:gdLst>
                <a:gd name="connsiteX0" fmla="*/ 0 w 419100"/>
                <a:gd name="connsiteY0" fmla="*/ 0 h 167640"/>
                <a:gd name="connsiteX1" fmla="*/ 388620 w 419100"/>
                <a:gd name="connsiteY1" fmla="*/ 15240 h 167640"/>
                <a:gd name="connsiteX2" fmla="*/ 419100 w 419100"/>
                <a:gd name="connsiteY2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67640">
                  <a:moveTo>
                    <a:pt x="0" y="0"/>
                  </a:moveTo>
                  <a:lnTo>
                    <a:pt x="388620" y="15240"/>
                  </a:lnTo>
                  <a:lnTo>
                    <a:pt x="419100" y="16764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0" name="شكل حر 99"/>
            <p:cNvSpPr/>
            <p:nvPr/>
          </p:nvSpPr>
          <p:spPr>
            <a:xfrm>
              <a:off x="8102600" y="914400"/>
              <a:ext cx="546100" cy="419100"/>
            </a:xfrm>
            <a:custGeom>
              <a:avLst/>
              <a:gdLst>
                <a:gd name="connsiteX0" fmla="*/ 546100 w 546100"/>
                <a:gd name="connsiteY0" fmla="*/ 0 h 419100"/>
                <a:gd name="connsiteX1" fmla="*/ 508000 w 546100"/>
                <a:gd name="connsiteY1" fmla="*/ 177800 h 419100"/>
                <a:gd name="connsiteX2" fmla="*/ 381000 w 546100"/>
                <a:gd name="connsiteY2" fmla="*/ 241300 h 419100"/>
                <a:gd name="connsiteX3" fmla="*/ 0 w 546100"/>
                <a:gd name="connsiteY3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419100">
                  <a:moveTo>
                    <a:pt x="546100" y="0"/>
                  </a:moveTo>
                  <a:lnTo>
                    <a:pt x="508000" y="177800"/>
                  </a:lnTo>
                  <a:lnTo>
                    <a:pt x="381000" y="241300"/>
                  </a:lnTo>
                  <a:lnTo>
                    <a:pt x="0" y="41910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1" name="شكل حر 100"/>
            <p:cNvSpPr/>
            <p:nvPr/>
          </p:nvSpPr>
          <p:spPr>
            <a:xfrm>
              <a:off x="8534400" y="1041400"/>
              <a:ext cx="107950" cy="234950"/>
            </a:xfrm>
            <a:custGeom>
              <a:avLst/>
              <a:gdLst>
                <a:gd name="connsiteX0" fmla="*/ 88900 w 107950"/>
                <a:gd name="connsiteY0" fmla="*/ 0 h 234950"/>
                <a:gd name="connsiteX1" fmla="*/ 107950 w 107950"/>
                <a:gd name="connsiteY1" fmla="*/ 88900 h 234950"/>
                <a:gd name="connsiteX2" fmla="*/ 0 w 107950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950" h="234950">
                  <a:moveTo>
                    <a:pt x="88900" y="0"/>
                  </a:moveTo>
                  <a:lnTo>
                    <a:pt x="107950" y="88900"/>
                  </a:lnTo>
                  <a:lnTo>
                    <a:pt x="0" y="23495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2" name="شكل حر 101"/>
            <p:cNvSpPr/>
            <p:nvPr/>
          </p:nvSpPr>
          <p:spPr>
            <a:xfrm>
              <a:off x="8578850" y="1206500"/>
              <a:ext cx="19050" cy="406400"/>
            </a:xfrm>
            <a:custGeom>
              <a:avLst/>
              <a:gdLst>
                <a:gd name="connsiteX0" fmla="*/ 19050 w 19050"/>
                <a:gd name="connsiteY0" fmla="*/ 0 h 406400"/>
                <a:gd name="connsiteX1" fmla="*/ 0 w 19050"/>
                <a:gd name="connsiteY1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406400">
                  <a:moveTo>
                    <a:pt x="19050" y="0"/>
                  </a:moveTo>
                  <a:lnTo>
                    <a:pt x="0" y="40640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3" name="شكل حر 102"/>
            <p:cNvSpPr/>
            <p:nvPr/>
          </p:nvSpPr>
          <p:spPr>
            <a:xfrm>
              <a:off x="7550150" y="615950"/>
              <a:ext cx="107950" cy="120650"/>
            </a:xfrm>
            <a:custGeom>
              <a:avLst/>
              <a:gdLst>
                <a:gd name="connsiteX0" fmla="*/ 107950 w 107950"/>
                <a:gd name="connsiteY0" fmla="*/ 0 h 120650"/>
                <a:gd name="connsiteX1" fmla="*/ 0 w 107950"/>
                <a:gd name="connsiteY1" fmla="*/ 1206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950" h="120650">
                  <a:moveTo>
                    <a:pt x="107950" y="0"/>
                  </a:moveTo>
                  <a:lnTo>
                    <a:pt x="0" y="12065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4" name="شكل حر 103"/>
            <p:cNvSpPr/>
            <p:nvPr/>
          </p:nvSpPr>
          <p:spPr>
            <a:xfrm>
              <a:off x="6921500" y="603250"/>
              <a:ext cx="546100" cy="1225550"/>
            </a:xfrm>
            <a:custGeom>
              <a:avLst/>
              <a:gdLst>
                <a:gd name="connsiteX0" fmla="*/ 546100 w 546100"/>
                <a:gd name="connsiteY0" fmla="*/ 0 h 1225550"/>
                <a:gd name="connsiteX1" fmla="*/ 546100 w 546100"/>
                <a:gd name="connsiteY1" fmla="*/ 0 h 1225550"/>
                <a:gd name="connsiteX2" fmla="*/ 520700 w 546100"/>
                <a:gd name="connsiteY2" fmla="*/ 95250 h 1225550"/>
                <a:gd name="connsiteX3" fmla="*/ 508000 w 546100"/>
                <a:gd name="connsiteY3" fmla="*/ 127000 h 1225550"/>
                <a:gd name="connsiteX4" fmla="*/ 171450 w 546100"/>
                <a:gd name="connsiteY4" fmla="*/ 1117600 h 1225550"/>
                <a:gd name="connsiteX5" fmla="*/ 57150 w 546100"/>
                <a:gd name="connsiteY5" fmla="*/ 1092200 h 1225550"/>
                <a:gd name="connsiteX6" fmla="*/ 0 w 546100"/>
                <a:gd name="connsiteY6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100" h="1225550">
                  <a:moveTo>
                    <a:pt x="546100" y="0"/>
                  </a:moveTo>
                  <a:lnTo>
                    <a:pt x="546100" y="0"/>
                  </a:lnTo>
                  <a:cubicBezTo>
                    <a:pt x="497578" y="129393"/>
                    <a:pt x="549650" y="-20549"/>
                    <a:pt x="520700" y="95250"/>
                  </a:cubicBezTo>
                  <a:cubicBezTo>
                    <a:pt x="517935" y="106308"/>
                    <a:pt x="508000" y="127000"/>
                    <a:pt x="508000" y="127000"/>
                  </a:cubicBezTo>
                  <a:lnTo>
                    <a:pt x="171450" y="1117600"/>
                  </a:lnTo>
                  <a:lnTo>
                    <a:pt x="57150" y="1092200"/>
                  </a:lnTo>
                  <a:lnTo>
                    <a:pt x="0" y="122555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5" name="شكل حر 104"/>
            <p:cNvSpPr/>
            <p:nvPr/>
          </p:nvSpPr>
          <p:spPr>
            <a:xfrm>
              <a:off x="7143750" y="1104900"/>
              <a:ext cx="133350" cy="82550"/>
            </a:xfrm>
            <a:custGeom>
              <a:avLst/>
              <a:gdLst>
                <a:gd name="connsiteX0" fmla="*/ 133350 w 133350"/>
                <a:gd name="connsiteY0" fmla="*/ 82550 h 82550"/>
                <a:gd name="connsiteX1" fmla="*/ 0 w 133350"/>
                <a:gd name="connsiteY1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82550">
                  <a:moveTo>
                    <a:pt x="133350" y="82550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6" name="شكل حر 105"/>
            <p:cNvSpPr/>
            <p:nvPr/>
          </p:nvSpPr>
          <p:spPr>
            <a:xfrm>
              <a:off x="7156450" y="749300"/>
              <a:ext cx="254000" cy="50800"/>
            </a:xfrm>
            <a:custGeom>
              <a:avLst/>
              <a:gdLst>
                <a:gd name="connsiteX0" fmla="*/ 254000 w 254000"/>
                <a:gd name="connsiteY0" fmla="*/ 50800 h 50800"/>
                <a:gd name="connsiteX1" fmla="*/ 0 w 254000"/>
                <a:gd name="connsiteY1" fmla="*/ 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000" h="50800">
                  <a:moveTo>
                    <a:pt x="254000" y="50800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7" name="شكل حر 106"/>
            <p:cNvSpPr/>
            <p:nvPr/>
          </p:nvSpPr>
          <p:spPr>
            <a:xfrm>
              <a:off x="6375400" y="609600"/>
              <a:ext cx="184150" cy="1098550"/>
            </a:xfrm>
            <a:custGeom>
              <a:avLst/>
              <a:gdLst>
                <a:gd name="connsiteX0" fmla="*/ 0 w 184150"/>
                <a:gd name="connsiteY0" fmla="*/ 1098550 h 1098550"/>
                <a:gd name="connsiteX1" fmla="*/ 184150 w 184150"/>
                <a:gd name="connsiteY1" fmla="*/ 0 h 109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150" h="1098550">
                  <a:moveTo>
                    <a:pt x="0" y="1098550"/>
                  </a:moveTo>
                  <a:lnTo>
                    <a:pt x="18415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8" name="شكل حر 107"/>
            <p:cNvSpPr/>
            <p:nvPr/>
          </p:nvSpPr>
          <p:spPr>
            <a:xfrm>
              <a:off x="5708650" y="615950"/>
              <a:ext cx="63500" cy="806450"/>
            </a:xfrm>
            <a:custGeom>
              <a:avLst/>
              <a:gdLst>
                <a:gd name="connsiteX0" fmla="*/ 0 w 63500"/>
                <a:gd name="connsiteY0" fmla="*/ 806450 h 806450"/>
                <a:gd name="connsiteX1" fmla="*/ 63500 w 63500"/>
                <a:gd name="connsiteY1" fmla="*/ 0 h 80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0" h="806450">
                  <a:moveTo>
                    <a:pt x="0" y="806450"/>
                  </a:moveTo>
                  <a:lnTo>
                    <a:pt x="63500" y="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9" name="شكل حر 108"/>
            <p:cNvSpPr/>
            <p:nvPr/>
          </p:nvSpPr>
          <p:spPr>
            <a:xfrm>
              <a:off x="8413750" y="2197100"/>
              <a:ext cx="330200" cy="285750"/>
            </a:xfrm>
            <a:custGeom>
              <a:avLst/>
              <a:gdLst>
                <a:gd name="connsiteX0" fmla="*/ 330200 w 330200"/>
                <a:gd name="connsiteY0" fmla="*/ 0 h 285750"/>
                <a:gd name="connsiteX1" fmla="*/ 222250 w 330200"/>
                <a:gd name="connsiteY1" fmla="*/ 139700 h 285750"/>
                <a:gd name="connsiteX2" fmla="*/ 177800 w 330200"/>
                <a:gd name="connsiteY2" fmla="*/ 285750 h 285750"/>
                <a:gd name="connsiteX3" fmla="*/ 0 w 330200"/>
                <a:gd name="connsiteY3" fmla="*/ 27940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285750">
                  <a:moveTo>
                    <a:pt x="330200" y="0"/>
                  </a:moveTo>
                  <a:lnTo>
                    <a:pt x="222250" y="139700"/>
                  </a:lnTo>
                  <a:lnTo>
                    <a:pt x="177800" y="285750"/>
                  </a:lnTo>
                  <a:lnTo>
                    <a:pt x="0" y="27940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0" name="شكل حر 109"/>
            <p:cNvSpPr/>
            <p:nvPr/>
          </p:nvSpPr>
          <p:spPr>
            <a:xfrm>
              <a:off x="7867650" y="2432050"/>
              <a:ext cx="361950" cy="279400"/>
            </a:xfrm>
            <a:custGeom>
              <a:avLst/>
              <a:gdLst>
                <a:gd name="connsiteX0" fmla="*/ 361950 w 361950"/>
                <a:gd name="connsiteY0" fmla="*/ 0 h 279400"/>
                <a:gd name="connsiteX1" fmla="*/ 266700 w 361950"/>
                <a:gd name="connsiteY1" fmla="*/ 12700 h 279400"/>
                <a:gd name="connsiteX2" fmla="*/ 158750 w 361950"/>
                <a:gd name="connsiteY2" fmla="*/ 44450 h 279400"/>
                <a:gd name="connsiteX3" fmla="*/ 107950 w 361950"/>
                <a:gd name="connsiteY3" fmla="*/ 152400 h 279400"/>
                <a:gd name="connsiteX4" fmla="*/ 88900 w 361950"/>
                <a:gd name="connsiteY4" fmla="*/ 228600 h 279400"/>
                <a:gd name="connsiteX5" fmla="*/ 0 w 361950"/>
                <a:gd name="connsiteY5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950" h="279400">
                  <a:moveTo>
                    <a:pt x="361950" y="0"/>
                  </a:moveTo>
                  <a:lnTo>
                    <a:pt x="266700" y="12700"/>
                  </a:lnTo>
                  <a:lnTo>
                    <a:pt x="158750" y="44450"/>
                  </a:lnTo>
                  <a:lnTo>
                    <a:pt x="107950" y="152400"/>
                  </a:lnTo>
                  <a:lnTo>
                    <a:pt x="88900" y="228600"/>
                  </a:lnTo>
                  <a:lnTo>
                    <a:pt x="0" y="27940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1" name="شكل حر 110"/>
            <p:cNvSpPr/>
            <p:nvPr/>
          </p:nvSpPr>
          <p:spPr>
            <a:xfrm>
              <a:off x="7639050" y="2305050"/>
              <a:ext cx="361950" cy="444500"/>
            </a:xfrm>
            <a:custGeom>
              <a:avLst/>
              <a:gdLst>
                <a:gd name="connsiteX0" fmla="*/ 361950 w 361950"/>
                <a:gd name="connsiteY0" fmla="*/ 444500 h 444500"/>
                <a:gd name="connsiteX1" fmla="*/ 336550 w 361950"/>
                <a:gd name="connsiteY1" fmla="*/ 361950 h 444500"/>
                <a:gd name="connsiteX2" fmla="*/ 63500 w 361950"/>
                <a:gd name="connsiteY2" fmla="*/ 279400 h 444500"/>
                <a:gd name="connsiteX3" fmla="*/ 0 w 361950"/>
                <a:gd name="connsiteY3" fmla="*/ 190500 h 444500"/>
                <a:gd name="connsiteX4" fmla="*/ 6350 w 361950"/>
                <a:gd name="connsiteY4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444500">
                  <a:moveTo>
                    <a:pt x="361950" y="444500"/>
                  </a:moveTo>
                  <a:lnTo>
                    <a:pt x="336550" y="361950"/>
                  </a:lnTo>
                  <a:lnTo>
                    <a:pt x="63500" y="279400"/>
                  </a:lnTo>
                  <a:lnTo>
                    <a:pt x="0" y="190500"/>
                  </a:lnTo>
                  <a:lnTo>
                    <a:pt x="6350" y="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2" name="شكل حر 111"/>
            <p:cNvSpPr/>
            <p:nvPr/>
          </p:nvSpPr>
          <p:spPr>
            <a:xfrm>
              <a:off x="7137400" y="2381250"/>
              <a:ext cx="692150" cy="69850"/>
            </a:xfrm>
            <a:custGeom>
              <a:avLst/>
              <a:gdLst>
                <a:gd name="connsiteX0" fmla="*/ 692150 w 692150"/>
                <a:gd name="connsiteY0" fmla="*/ 69850 h 69850"/>
                <a:gd name="connsiteX1" fmla="*/ 0 w 692150"/>
                <a:gd name="connsiteY1" fmla="*/ 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2150" h="69850">
                  <a:moveTo>
                    <a:pt x="692150" y="6985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3" name="شكل حر 112"/>
            <p:cNvSpPr/>
            <p:nvPr/>
          </p:nvSpPr>
          <p:spPr>
            <a:xfrm>
              <a:off x="1295400" y="4711700"/>
              <a:ext cx="177800" cy="673100"/>
            </a:xfrm>
            <a:custGeom>
              <a:avLst/>
              <a:gdLst>
                <a:gd name="connsiteX0" fmla="*/ 0 w 177800"/>
                <a:gd name="connsiteY0" fmla="*/ 0 h 673100"/>
                <a:gd name="connsiteX1" fmla="*/ 177800 w 177800"/>
                <a:gd name="connsiteY1" fmla="*/ 6731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800" h="673100">
                  <a:moveTo>
                    <a:pt x="0" y="0"/>
                  </a:moveTo>
                  <a:lnTo>
                    <a:pt x="177800" y="67310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4" name="شكل حر 113"/>
            <p:cNvSpPr/>
            <p:nvPr/>
          </p:nvSpPr>
          <p:spPr>
            <a:xfrm>
              <a:off x="1447800" y="4673600"/>
              <a:ext cx="63500" cy="228600"/>
            </a:xfrm>
            <a:custGeom>
              <a:avLst/>
              <a:gdLst>
                <a:gd name="connsiteX0" fmla="*/ 0 w 63500"/>
                <a:gd name="connsiteY0" fmla="*/ 0 h 228600"/>
                <a:gd name="connsiteX1" fmla="*/ 63500 w 63500"/>
                <a:gd name="connsiteY1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0" h="228600">
                  <a:moveTo>
                    <a:pt x="0" y="0"/>
                  </a:moveTo>
                  <a:lnTo>
                    <a:pt x="63500" y="22860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5" name="شكل حر 114"/>
            <p:cNvSpPr/>
            <p:nvPr/>
          </p:nvSpPr>
          <p:spPr>
            <a:xfrm>
              <a:off x="1841500" y="4584700"/>
              <a:ext cx="88900" cy="965200"/>
            </a:xfrm>
            <a:custGeom>
              <a:avLst/>
              <a:gdLst>
                <a:gd name="connsiteX0" fmla="*/ 0 w 88900"/>
                <a:gd name="connsiteY0" fmla="*/ 0 h 965200"/>
                <a:gd name="connsiteX1" fmla="*/ 88900 w 88900"/>
                <a:gd name="connsiteY1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900" h="965200">
                  <a:moveTo>
                    <a:pt x="0" y="0"/>
                  </a:moveTo>
                  <a:lnTo>
                    <a:pt x="88900" y="96520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6" name="شكل حر 115"/>
            <p:cNvSpPr/>
            <p:nvPr/>
          </p:nvSpPr>
          <p:spPr>
            <a:xfrm>
              <a:off x="2882900" y="4432300"/>
              <a:ext cx="76200" cy="609600"/>
            </a:xfrm>
            <a:custGeom>
              <a:avLst/>
              <a:gdLst>
                <a:gd name="connsiteX0" fmla="*/ 0 w 76200"/>
                <a:gd name="connsiteY0" fmla="*/ 0 h 609600"/>
                <a:gd name="connsiteX1" fmla="*/ 76200 w 76200"/>
                <a:gd name="connsiteY1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09600">
                  <a:moveTo>
                    <a:pt x="0" y="0"/>
                  </a:moveTo>
                  <a:lnTo>
                    <a:pt x="76200" y="60960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7" name="شكل حر 116"/>
            <p:cNvSpPr/>
            <p:nvPr/>
          </p:nvSpPr>
          <p:spPr>
            <a:xfrm>
              <a:off x="2260600" y="4330700"/>
              <a:ext cx="1092200" cy="876300"/>
            </a:xfrm>
            <a:custGeom>
              <a:avLst/>
              <a:gdLst>
                <a:gd name="connsiteX0" fmla="*/ 965200 w 1092200"/>
                <a:gd name="connsiteY0" fmla="*/ 0 h 876300"/>
                <a:gd name="connsiteX1" fmla="*/ 1054100 w 1092200"/>
                <a:gd name="connsiteY1" fmla="*/ 673100 h 876300"/>
                <a:gd name="connsiteX2" fmla="*/ 1092200 w 1092200"/>
                <a:gd name="connsiteY2" fmla="*/ 647700 h 876300"/>
                <a:gd name="connsiteX3" fmla="*/ 0 w 1092200"/>
                <a:gd name="connsiteY3" fmla="*/ 8763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2200" h="876300">
                  <a:moveTo>
                    <a:pt x="965200" y="0"/>
                  </a:moveTo>
                  <a:lnTo>
                    <a:pt x="1054100" y="673100"/>
                  </a:lnTo>
                  <a:lnTo>
                    <a:pt x="1092200" y="647700"/>
                  </a:lnTo>
                  <a:lnTo>
                    <a:pt x="0" y="876300"/>
                  </a:lnTo>
                </a:path>
              </a:pathLst>
            </a:custGeom>
            <a:noFill/>
            <a:ln w="4445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8" name="شكل حر 117"/>
            <p:cNvSpPr/>
            <p:nvPr/>
          </p:nvSpPr>
          <p:spPr>
            <a:xfrm>
              <a:off x="5613400" y="609600"/>
              <a:ext cx="38100" cy="254000"/>
            </a:xfrm>
            <a:custGeom>
              <a:avLst/>
              <a:gdLst>
                <a:gd name="connsiteX0" fmla="*/ 0 w 38100"/>
                <a:gd name="connsiteY0" fmla="*/ 254000 h 254000"/>
                <a:gd name="connsiteX1" fmla="*/ 38100 w 38100"/>
                <a:gd name="connsiteY1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 h="254000">
                  <a:moveTo>
                    <a:pt x="0" y="254000"/>
                  </a:moveTo>
                  <a:lnTo>
                    <a:pt x="38100" y="0"/>
                  </a:lnTo>
                </a:path>
              </a:pathLst>
            </a:custGeom>
            <a:noFill/>
            <a:ln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9" name="شكل حر 118"/>
            <p:cNvSpPr/>
            <p:nvPr/>
          </p:nvSpPr>
          <p:spPr>
            <a:xfrm>
              <a:off x="114300" y="3873500"/>
              <a:ext cx="419100" cy="812800"/>
            </a:xfrm>
            <a:custGeom>
              <a:avLst/>
              <a:gdLst>
                <a:gd name="connsiteX0" fmla="*/ 419100 w 419100"/>
                <a:gd name="connsiteY0" fmla="*/ 0 h 812800"/>
                <a:gd name="connsiteX1" fmla="*/ 0 w 419100"/>
                <a:gd name="connsiteY1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9100" h="812800">
                  <a:moveTo>
                    <a:pt x="419100" y="0"/>
                  </a:moveTo>
                  <a:lnTo>
                    <a:pt x="0" y="812800"/>
                  </a:lnTo>
                </a:path>
              </a:pathLst>
            </a:custGeom>
            <a:noFill/>
            <a:ln w="3175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0" name="شكل حر 119"/>
            <p:cNvSpPr/>
            <p:nvPr/>
          </p:nvSpPr>
          <p:spPr>
            <a:xfrm>
              <a:off x="114300" y="5397500"/>
              <a:ext cx="457200" cy="723900"/>
            </a:xfrm>
            <a:custGeom>
              <a:avLst/>
              <a:gdLst>
                <a:gd name="connsiteX0" fmla="*/ 0 w 457200"/>
                <a:gd name="connsiteY0" fmla="*/ 685800 h 723900"/>
                <a:gd name="connsiteX1" fmla="*/ 165100 w 457200"/>
                <a:gd name="connsiteY1" fmla="*/ 723900 h 723900"/>
                <a:gd name="connsiteX2" fmla="*/ 457200 w 457200"/>
                <a:gd name="connsiteY2" fmla="*/ 457200 h 723900"/>
                <a:gd name="connsiteX3" fmla="*/ 139700 w 457200"/>
                <a:gd name="connsiteY3" fmla="*/ 76200 h 723900"/>
                <a:gd name="connsiteX4" fmla="*/ 139700 w 457200"/>
                <a:gd name="connsiteY4" fmla="*/ 76200 h 723900"/>
                <a:gd name="connsiteX5" fmla="*/ 25400 w 457200"/>
                <a:gd name="connsiteY5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723900">
                  <a:moveTo>
                    <a:pt x="0" y="685800"/>
                  </a:moveTo>
                  <a:lnTo>
                    <a:pt x="165100" y="723900"/>
                  </a:lnTo>
                  <a:lnTo>
                    <a:pt x="457200" y="457200"/>
                  </a:lnTo>
                  <a:lnTo>
                    <a:pt x="139700" y="76200"/>
                  </a:lnTo>
                  <a:lnTo>
                    <a:pt x="139700" y="76200"/>
                  </a:lnTo>
                  <a:lnTo>
                    <a:pt x="25400" y="0"/>
                  </a:lnTo>
                </a:path>
              </a:pathLst>
            </a:custGeom>
            <a:noFill/>
            <a:ln w="381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1" name="شكل حر 120"/>
            <p:cNvSpPr/>
            <p:nvPr/>
          </p:nvSpPr>
          <p:spPr>
            <a:xfrm>
              <a:off x="152400" y="5842000"/>
              <a:ext cx="406400" cy="254000"/>
            </a:xfrm>
            <a:custGeom>
              <a:avLst/>
              <a:gdLst>
                <a:gd name="connsiteX0" fmla="*/ 406400 w 406400"/>
                <a:gd name="connsiteY0" fmla="*/ 0 h 254000"/>
                <a:gd name="connsiteX1" fmla="*/ 139700 w 406400"/>
                <a:gd name="connsiteY1" fmla="*/ 241300 h 254000"/>
                <a:gd name="connsiteX2" fmla="*/ 0 w 406400"/>
                <a:gd name="connsiteY2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400" h="254000">
                  <a:moveTo>
                    <a:pt x="406400" y="0"/>
                  </a:moveTo>
                  <a:lnTo>
                    <a:pt x="139700" y="241300"/>
                  </a:lnTo>
                  <a:lnTo>
                    <a:pt x="0" y="254000"/>
                  </a:lnTo>
                </a:path>
              </a:pathLst>
            </a:custGeom>
            <a:noFill/>
            <a:ln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2" name="شكل حر 121"/>
            <p:cNvSpPr/>
            <p:nvPr/>
          </p:nvSpPr>
          <p:spPr>
            <a:xfrm>
              <a:off x="139700" y="5651500"/>
              <a:ext cx="215900" cy="165100"/>
            </a:xfrm>
            <a:custGeom>
              <a:avLst/>
              <a:gdLst>
                <a:gd name="connsiteX0" fmla="*/ 0 w 215900"/>
                <a:gd name="connsiteY0" fmla="*/ 165100 h 165100"/>
                <a:gd name="connsiteX1" fmla="*/ 215900 w 215900"/>
                <a:gd name="connsiteY1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5900" h="165100">
                  <a:moveTo>
                    <a:pt x="0" y="165100"/>
                  </a:moveTo>
                  <a:lnTo>
                    <a:pt x="215900" y="0"/>
                  </a:lnTo>
                </a:path>
              </a:pathLst>
            </a:custGeom>
            <a:noFill/>
            <a:ln w="412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3" name="شكل حر 122"/>
            <p:cNvSpPr/>
            <p:nvPr/>
          </p:nvSpPr>
          <p:spPr>
            <a:xfrm>
              <a:off x="254000" y="5092700"/>
              <a:ext cx="685800" cy="393700"/>
            </a:xfrm>
            <a:custGeom>
              <a:avLst/>
              <a:gdLst>
                <a:gd name="connsiteX0" fmla="*/ 0 w 685800"/>
                <a:gd name="connsiteY0" fmla="*/ 393700 h 393700"/>
                <a:gd name="connsiteX1" fmla="*/ 190500 w 685800"/>
                <a:gd name="connsiteY1" fmla="*/ 292100 h 393700"/>
                <a:gd name="connsiteX2" fmla="*/ 317500 w 685800"/>
                <a:gd name="connsiteY2" fmla="*/ 254000 h 393700"/>
                <a:gd name="connsiteX3" fmla="*/ 685800 w 685800"/>
                <a:gd name="connsiteY3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393700">
                  <a:moveTo>
                    <a:pt x="0" y="393700"/>
                  </a:moveTo>
                  <a:lnTo>
                    <a:pt x="190500" y="292100"/>
                  </a:lnTo>
                  <a:lnTo>
                    <a:pt x="317500" y="254000"/>
                  </a:lnTo>
                  <a:lnTo>
                    <a:pt x="685800" y="0"/>
                  </a:lnTo>
                </a:path>
              </a:pathLst>
            </a:custGeom>
            <a:noFill/>
            <a:ln w="4445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4" name="شكل حر 123"/>
            <p:cNvSpPr/>
            <p:nvPr/>
          </p:nvSpPr>
          <p:spPr>
            <a:xfrm>
              <a:off x="749300" y="5181600"/>
              <a:ext cx="88900" cy="279400"/>
            </a:xfrm>
            <a:custGeom>
              <a:avLst/>
              <a:gdLst>
                <a:gd name="connsiteX0" fmla="*/ 0 w 88900"/>
                <a:gd name="connsiteY0" fmla="*/ 0 h 279400"/>
                <a:gd name="connsiteX1" fmla="*/ 88900 w 88900"/>
                <a:gd name="connsiteY1" fmla="*/ 27940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900" h="279400">
                  <a:moveTo>
                    <a:pt x="0" y="0"/>
                  </a:moveTo>
                  <a:lnTo>
                    <a:pt x="88900" y="279400"/>
                  </a:lnTo>
                </a:path>
              </a:pathLst>
            </a:custGeom>
            <a:noFill/>
            <a:ln w="3492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5" name="شكل حر 124"/>
            <p:cNvSpPr/>
            <p:nvPr/>
          </p:nvSpPr>
          <p:spPr>
            <a:xfrm>
              <a:off x="5982346" y="1813302"/>
              <a:ext cx="15498" cy="464949"/>
            </a:xfrm>
            <a:custGeom>
              <a:avLst/>
              <a:gdLst>
                <a:gd name="connsiteX0" fmla="*/ 0 w 15498"/>
                <a:gd name="connsiteY0" fmla="*/ 464949 h 464949"/>
                <a:gd name="connsiteX1" fmla="*/ 15498 w 15498"/>
                <a:gd name="connsiteY1" fmla="*/ 0 h 46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98" h="464949">
                  <a:moveTo>
                    <a:pt x="0" y="464949"/>
                  </a:moveTo>
                  <a:lnTo>
                    <a:pt x="15498" y="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6" name="شكل حر 125"/>
            <p:cNvSpPr/>
            <p:nvPr/>
          </p:nvSpPr>
          <p:spPr>
            <a:xfrm>
              <a:off x="5997844" y="666427"/>
              <a:ext cx="154983" cy="976393"/>
            </a:xfrm>
            <a:custGeom>
              <a:avLst/>
              <a:gdLst>
                <a:gd name="connsiteX0" fmla="*/ 0 w 154983"/>
                <a:gd name="connsiteY0" fmla="*/ 976393 h 976393"/>
                <a:gd name="connsiteX1" fmla="*/ 154983 w 154983"/>
                <a:gd name="connsiteY1" fmla="*/ 0 h 97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983" h="976393">
                  <a:moveTo>
                    <a:pt x="0" y="976393"/>
                  </a:moveTo>
                  <a:lnTo>
                    <a:pt x="154983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7" name="شكل حر 126"/>
            <p:cNvSpPr/>
            <p:nvPr/>
          </p:nvSpPr>
          <p:spPr>
            <a:xfrm>
              <a:off x="154983" y="4060556"/>
              <a:ext cx="309966" cy="774915"/>
            </a:xfrm>
            <a:custGeom>
              <a:avLst/>
              <a:gdLst>
                <a:gd name="connsiteX0" fmla="*/ 309966 w 309966"/>
                <a:gd name="connsiteY0" fmla="*/ 774915 h 774915"/>
                <a:gd name="connsiteX1" fmla="*/ 92990 w 309966"/>
                <a:gd name="connsiteY1" fmla="*/ 480447 h 774915"/>
                <a:gd name="connsiteX2" fmla="*/ 139485 w 309966"/>
                <a:gd name="connsiteY2" fmla="*/ 294468 h 774915"/>
                <a:gd name="connsiteX3" fmla="*/ 139485 w 309966"/>
                <a:gd name="connsiteY3" fmla="*/ 294468 h 774915"/>
                <a:gd name="connsiteX4" fmla="*/ 108488 w 309966"/>
                <a:gd name="connsiteY4" fmla="*/ 108488 h 774915"/>
                <a:gd name="connsiteX5" fmla="*/ 0 w 309966"/>
                <a:gd name="connsiteY5" fmla="*/ 0 h 77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966" h="774915">
                  <a:moveTo>
                    <a:pt x="309966" y="774915"/>
                  </a:moveTo>
                  <a:lnTo>
                    <a:pt x="92990" y="480447"/>
                  </a:lnTo>
                  <a:lnTo>
                    <a:pt x="139485" y="294468"/>
                  </a:lnTo>
                  <a:lnTo>
                    <a:pt x="139485" y="294468"/>
                  </a:lnTo>
                  <a:lnTo>
                    <a:pt x="108488" y="108488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8" name="شكل حر 127"/>
            <p:cNvSpPr/>
            <p:nvPr/>
          </p:nvSpPr>
          <p:spPr>
            <a:xfrm>
              <a:off x="604434" y="4107051"/>
              <a:ext cx="170481" cy="449451"/>
            </a:xfrm>
            <a:custGeom>
              <a:avLst/>
              <a:gdLst>
                <a:gd name="connsiteX0" fmla="*/ 0 w 170481"/>
                <a:gd name="connsiteY0" fmla="*/ 449451 h 449451"/>
                <a:gd name="connsiteX1" fmla="*/ 170481 w 170481"/>
                <a:gd name="connsiteY1" fmla="*/ 0 h 44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481" h="449451">
                  <a:moveTo>
                    <a:pt x="0" y="449451"/>
                  </a:moveTo>
                  <a:lnTo>
                    <a:pt x="170481" y="0"/>
                  </a:lnTo>
                </a:path>
              </a:pathLst>
            </a:custGeom>
            <a:noFill/>
            <a:ln w="25400">
              <a:solidFill>
                <a:srgbClr val="277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9" name="مربع نص 128"/>
            <p:cNvSpPr txBox="1"/>
            <p:nvPr/>
          </p:nvSpPr>
          <p:spPr>
            <a:xfrm>
              <a:off x="5609590" y="5473700"/>
              <a:ext cx="2359660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ترابي-غير معبد</a:t>
              </a:r>
            </a:p>
          </p:txBody>
        </p:sp>
        <p:sp>
          <p:nvSpPr>
            <p:cNvPr id="130" name="مربع نص 129"/>
            <p:cNvSpPr txBox="1"/>
            <p:nvPr/>
          </p:nvSpPr>
          <p:spPr>
            <a:xfrm>
              <a:off x="710293" y="120315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شبكة الشوارع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226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9415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01315" y="52387"/>
            <a:ext cx="3338285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972458" y="120315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عروض الشوارع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58" y="533872"/>
            <a:ext cx="11943942" cy="6104124"/>
          </a:xfrm>
          <a:prstGeom prst="rect">
            <a:avLst/>
          </a:prstGeom>
        </p:spPr>
      </p:pic>
      <p:sp>
        <p:nvSpPr>
          <p:cNvPr id="9" name="شكل حر 8"/>
          <p:cNvSpPr/>
          <p:nvPr/>
        </p:nvSpPr>
        <p:spPr>
          <a:xfrm>
            <a:off x="1219193" y="1885791"/>
            <a:ext cx="10290628" cy="4426857"/>
          </a:xfrm>
          <a:custGeom>
            <a:avLst/>
            <a:gdLst>
              <a:gd name="connsiteX0" fmla="*/ 10290628 w 10290628"/>
              <a:gd name="connsiteY0" fmla="*/ 0 h 4426857"/>
              <a:gd name="connsiteX1" fmla="*/ 9506857 w 10290628"/>
              <a:gd name="connsiteY1" fmla="*/ 696686 h 4426857"/>
              <a:gd name="connsiteX2" fmla="*/ 8519885 w 10290628"/>
              <a:gd name="connsiteY2" fmla="*/ 1364343 h 4426857"/>
              <a:gd name="connsiteX3" fmla="*/ 6807200 w 10290628"/>
              <a:gd name="connsiteY3" fmla="*/ 2162629 h 4426857"/>
              <a:gd name="connsiteX4" fmla="*/ 4252685 w 10290628"/>
              <a:gd name="connsiteY4" fmla="*/ 2975429 h 4426857"/>
              <a:gd name="connsiteX5" fmla="*/ 2032000 w 10290628"/>
              <a:gd name="connsiteY5" fmla="*/ 3643086 h 4426857"/>
              <a:gd name="connsiteX6" fmla="*/ 0 w 10290628"/>
              <a:gd name="connsiteY6" fmla="*/ 4426857 h 442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628" h="4426857">
                <a:moveTo>
                  <a:pt x="10290628" y="0"/>
                </a:moveTo>
                <a:lnTo>
                  <a:pt x="9506857" y="696686"/>
                </a:lnTo>
                <a:lnTo>
                  <a:pt x="8519885" y="1364343"/>
                </a:lnTo>
                <a:lnTo>
                  <a:pt x="6807200" y="2162629"/>
                </a:lnTo>
                <a:lnTo>
                  <a:pt x="4252685" y="2975429"/>
                </a:lnTo>
                <a:lnTo>
                  <a:pt x="2032000" y="3643086"/>
                </a:lnTo>
                <a:lnTo>
                  <a:pt x="0" y="4426857"/>
                </a:lnTo>
              </a:path>
            </a:pathLst>
          </a:custGeom>
          <a:noFill/>
          <a:ln w="1016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لأعلى 9"/>
          <p:cNvSpPr/>
          <p:nvPr/>
        </p:nvSpPr>
        <p:spPr>
          <a:xfrm rot="2750367">
            <a:off x="11546991" y="1421997"/>
            <a:ext cx="331842" cy="406400"/>
          </a:xfrm>
          <a:prstGeom prst="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سهم لأعلى 17"/>
          <p:cNvSpPr/>
          <p:nvPr/>
        </p:nvSpPr>
        <p:spPr>
          <a:xfrm rot="15037591">
            <a:off x="802886" y="6197417"/>
            <a:ext cx="331842" cy="406400"/>
          </a:xfrm>
          <a:prstGeom prst="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حر 11"/>
          <p:cNvSpPr/>
          <p:nvPr/>
        </p:nvSpPr>
        <p:spPr>
          <a:xfrm>
            <a:off x="571500" y="850900"/>
            <a:ext cx="10261600" cy="1371600"/>
          </a:xfrm>
          <a:custGeom>
            <a:avLst/>
            <a:gdLst>
              <a:gd name="connsiteX0" fmla="*/ 0 w 10261600"/>
              <a:gd name="connsiteY0" fmla="*/ 393700 h 1371600"/>
              <a:gd name="connsiteX1" fmla="*/ 901700 w 10261600"/>
              <a:gd name="connsiteY1" fmla="*/ 190500 h 1371600"/>
              <a:gd name="connsiteX2" fmla="*/ 1663700 w 10261600"/>
              <a:gd name="connsiteY2" fmla="*/ 38100 h 1371600"/>
              <a:gd name="connsiteX3" fmla="*/ 2209800 w 10261600"/>
              <a:gd name="connsiteY3" fmla="*/ 76200 h 1371600"/>
              <a:gd name="connsiteX4" fmla="*/ 2755900 w 10261600"/>
              <a:gd name="connsiteY4" fmla="*/ 0 h 1371600"/>
              <a:gd name="connsiteX5" fmla="*/ 3759200 w 10261600"/>
              <a:gd name="connsiteY5" fmla="*/ 38100 h 1371600"/>
              <a:gd name="connsiteX6" fmla="*/ 4597400 w 10261600"/>
              <a:gd name="connsiteY6" fmla="*/ 165100 h 1371600"/>
              <a:gd name="connsiteX7" fmla="*/ 5168900 w 10261600"/>
              <a:gd name="connsiteY7" fmla="*/ 254000 h 1371600"/>
              <a:gd name="connsiteX8" fmla="*/ 6261100 w 10261600"/>
              <a:gd name="connsiteY8" fmla="*/ 304800 h 1371600"/>
              <a:gd name="connsiteX9" fmla="*/ 6819900 w 10261600"/>
              <a:gd name="connsiteY9" fmla="*/ 393700 h 1371600"/>
              <a:gd name="connsiteX10" fmla="*/ 8369300 w 10261600"/>
              <a:gd name="connsiteY10" fmla="*/ 762000 h 1371600"/>
              <a:gd name="connsiteX11" fmla="*/ 9588500 w 10261600"/>
              <a:gd name="connsiteY11" fmla="*/ 1168400 h 1371600"/>
              <a:gd name="connsiteX12" fmla="*/ 10261600 w 10261600"/>
              <a:gd name="connsiteY12" fmla="*/ 1371600 h 1371600"/>
              <a:gd name="connsiteX13" fmla="*/ 10248900 w 10261600"/>
              <a:gd name="connsiteY1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261600" h="1371600">
                <a:moveTo>
                  <a:pt x="0" y="393700"/>
                </a:moveTo>
                <a:lnTo>
                  <a:pt x="901700" y="190500"/>
                </a:lnTo>
                <a:lnTo>
                  <a:pt x="1663700" y="38100"/>
                </a:lnTo>
                <a:lnTo>
                  <a:pt x="2209800" y="76200"/>
                </a:lnTo>
                <a:lnTo>
                  <a:pt x="2755900" y="0"/>
                </a:lnTo>
                <a:lnTo>
                  <a:pt x="3759200" y="38100"/>
                </a:lnTo>
                <a:lnTo>
                  <a:pt x="4597400" y="165100"/>
                </a:lnTo>
                <a:lnTo>
                  <a:pt x="5168900" y="254000"/>
                </a:lnTo>
                <a:lnTo>
                  <a:pt x="6261100" y="304800"/>
                </a:lnTo>
                <a:lnTo>
                  <a:pt x="6819900" y="393700"/>
                </a:lnTo>
                <a:lnTo>
                  <a:pt x="8369300" y="762000"/>
                </a:lnTo>
                <a:lnTo>
                  <a:pt x="9588500" y="1168400"/>
                </a:lnTo>
                <a:lnTo>
                  <a:pt x="10261600" y="1371600"/>
                </a:lnTo>
                <a:lnTo>
                  <a:pt x="10248900" y="1371600"/>
                </a:lnTo>
              </a:path>
            </a:pathLst>
          </a:custGeom>
          <a:noFill/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شكل حر 15"/>
          <p:cNvSpPr/>
          <p:nvPr/>
        </p:nvSpPr>
        <p:spPr>
          <a:xfrm>
            <a:off x="1371600" y="2222500"/>
            <a:ext cx="10629900" cy="4394200"/>
          </a:xfrm>
          <a:custGeom>
            <a:avLst/>
            <a:gdLst>
              <a:gd name="connsiteX0" fmla="*/ 10629900 w 10629900"/>
              <a:gd name="connsiteY0" fmla="*/ 0 h 4394200"/>
              <a:gd name="connsiteX1" fmla="*/ 9499600 w 10629900"/>
              <a:gd name="connsiteY1" fmla="*/ 673100 h 4394200"/>
              <a:gd name="connsiteX2" fmla="*/ 8496300 w 10629900"/>
              <a:gd name="connsiteY2" fmla="*/ 1270000 h 4394200"/>
              <a:gd name="connsiteX3" fmla="*/ 7480300 w 10629900"/>
              <a:gd name="connsiteY3" fmla="*/ 1816100 h 4394200"/>
              <a:gd name="connsiteX4" fmla="*/ 6451600 w 10629900"/>
              <a:gd name="connsiteY4" fmla="*/ 2247900 h 4394200"/>
              <a:gd name="connsiteX5" fmla="*/ 5702300 w 10629900"/>
              <a:gd name="connsiteY5" fmla="*/ 2514600 h 4394200"/>
              <a:gd name="connsiteX6" fmla="*/ 4889500 w 10629900"/>
              <a:gd name="connsiteY6" fmla="*/ 2768600 h 4394200"/>
              <a:gd name="connsiteX7" fmla="*/ 4216400 w 10629900"/>
              <a:gd name="connsiteY7" fmla="*/ 2946400 h 4394200"/>
              <a:gd name="connsiteX8" fmla="*/ 3022600 w 10629900"/>
              <a:gd name="connsiteY8" fmla="*/ 3314700 h 4394200"/>
              <a:gd name="connsiteX9" fmla="*/ 2235200 w 10629900"/>
              <a:gd name="connsiteY9" fmla="*/ 3556000 h 4394200"/>
              <a:gd name="connsiteX10" fmla="*/ 1435100 w 10629900"/>
              <a:gd name="connsiteY10" fmla="*/ 3835400 h 4394200"/>
              <a:gd name="connsiteX11" fmla="*/ 876300 w 10629900"/>
              <a:gd name="connsiteY11" fmla="*/ 4013200 h 4394200"/>
              <a:gd name="connsiteX12" fmla="*/ 0 w 10629900"/>
              <a:gd name="connsiteY12" fmla="*/ 4394200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629900" h="4394200">
                <a:moveTo>
                  <a:pt x="10629900" y="0"/>
                </a:moveTo>
                <a:lnTo>
                  <a:pt x="9499600" y="673100"/>
                </a:lnTo>
                <a:lnTo>
                  <a:pt x="8496300" y="1270000"/>
                </a:lnTo>
                <a:lnTo>
                  <a:pt x="7480300" y="1816100"/>
                </a:lnTo>
                <a:lnTo>
                  <a:pt x="6451600" y="2247900"/>
                </a:lnTo>
                <a:lnTo>
                  <a:pt x="5702300" y="2514600"/>
                </a:lnTo>
                <a:lnTo>
                  <a:pt x="4889500" y="2768600"/>
                </a:lnTo>
                <a:lnTo>
                  <a:pt x="4216400" y="2946400"/>
                </a:lnTo>
                <a:lnTo>
                  <a:pt x="3022600" y="3314700"/>
                </a:lnTo>
                <a:lnTo>
                  <a:pt x="2235200" y="3556000"/>
                </a:lnTo>
                <a:lnTo>
                  <a:pt x="1435100" y="3835400"/>
                </a:lnTo>
                <a:lnTo>
                  <a:pt x="876300" y="4013200"/>
                </a:lnTo>
                <a:lnTo>
                  <a:pt x="0" y="4394200"/>
                </a:lnTo>
              </a:path>
            </a:pathLst>
          </a:custGeom>
          <a:noFill/>
          <a:ln w="317500">
            <a:solidFill>
              <a:srgbClr val="FF0000">
                <a:alpha val="4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ضرب 21"/>
          <p:cNvSpPr/>
          <p:nvPr/>
        </p:nvSpPr>
        <p:spPr>
          <a:xfrm>
            <a:off x="11397281" y="2322596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ضرب 22"/>
          <p:cNvSpPr/>
          <p:nvPr/>
        </p:nvSpPr>
        <p:spPr>
          <a:xfrm>
            <a:off x="10702416" y="2703463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ضرب 23"/>
          <p:cNvSpPr/>
          <p:nvPr/>
        </p:nvSpPr>
        <p:spPr>
          <a:xfrm>
            <a:off x="10109090" y="3127909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ضرب 24"/>
          <p:cNvSpPr/>
          <p:nvPr/>
        </p:nvSpPr>
        <p:spPr>
          <a:xfrm>
            <a:off x="9520184" y="3473131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ضرب 25"/>
          <p:cNvSpPr/>
          <p:nvPr/>
        </p:nvSpPr>
        <p:spPr>
          <a:xfrm>
            <a:off x="8828879" y="3776222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ضرب 26"/>
          <p:cNvSpPr/>
          <p:nvPr/>
        </p:nvSpPr>
        <p:spPr>
          <a:xfrm>
            <a:off x="8181186" y="4074378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ضرب 27"/>
          <p:cNvSpPr/>
          <p:nvPr/>
        </p:nvSpPr>
        <p:spPr>
          <a:xfrm>
            <a:off x="7455361" y="4419600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ضرب 28"/>
          <p:cNvSpPr/>
          <p:nvPr/>
        </p:nvSpPr>
        <p:spPr>
          <a:xfrm>
            <a:off x="6739464" y="4592211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ضرب 29"/>
          <p:cNvSpPr/>
          <p:nvPr/>
        </p:nvSpPr>
        <p:spPr>
          <a:xfrm>
            <a:off x="5968846" y="4764822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ضرب 30"/>
          <p:cNvSpPr/>
          <p:nvPr/>
        </p:nvSpPr>
        <p:spPr>
          <a:xfrm>
            <a:off x="5223628" y="5061566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ضرب 31"/>
          <p:cNvSpPr/>
          <p:nvPr/>
        </p:nvSpPr>
        <p:spPr>
          <a:xfrm>
            <a:off x="4531177" y="5234177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ضرب 32"/>
          <p:cNvSpPr/>
          <p:nvPr/>
        </p:nvSpPr>
        <p:spPr>
          <a:xfrm>
            <a:off x="3782310" y="5579399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ضرب 33"/>
          <p:cNvSpPr/>
          <p:nvPr/>
        </p:nvSpPr>
        <p:spPr>
          <a:xfrm>
            <a:off x="3029264" y="5752010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ضرب 34"/>
          <p:cNvSpPr/>
          <p:nvPr/>
        </p:nvSpPr>
        <p:spPr>
          <a:xfrm>
            <a:off x="2322091" y="5941278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ضرب 35"/>
          <p:cNvSpPr/>
          <p:nvPr/>
        </p:nvSpPr>
        <p:spPr>
          <a:xfrm>
            <a:off x="1661628" y="6250572"/>
            <a:ext cx="261367" cy="345222"/>
          </a:xfrm>
          <a:prstGeom prst="mathMultiply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حر 16"/>
          <p:cNvSpPr/>
          <p:nvPr/>
        </p:nvSpPr>
        <p:spPr>
          <a:xfrm>
            <a:off x="152399" y="2641600"/>
            <a:ext cx="7537107" cy="1447640"/>
          </a:xfrm>
          <a:custGeom>
            <a:avLst/>
            <a:gdLst>
              <a:gd name="connsiteX0" fmla="*/ 0 w 7531100"/>
              <a:gd name="connsiteY0" fmla="*/ 0 h 1460500"/>
              <a:gd name="connsiteX1" fmla="*/ 787400 w 7531100"/>
              <a:gd name="connsiteY1" fmla="*/ 482600 h 1460500"/>
              <a:gd name="connsiteX2" fmla="*/ 1562100 w 7531100"/>
              <a:gd name="connsiteY2" fmla="*/ 990600 h 1460500"/>
              <a:gd name="connsiteX3" fmla="*/ 2133600 w 7531100"/>
              <a:gd name="connsiteY3" fmla="*/ 1333500 h 1460500"/>
              <a:gd name="connsiteX4" fmla="*/ 2578100 w 7531100"/>
              <a:gd name="connsiteY4" fmla="*/ 1460500 h 1460500"/>
              <a:gd name="connsiteX5" fmla="*/ 3009900 w 7531100"/>
              <a:gd name="connsiteY5" fmla="*/ 1384300 h 1460500"/>
              <a:gd name="connsiteX6" fmla="*/ 4152900 w 7531100"/>
              <a:gd name="connsiteY6" fmla="*/ 1143000 h 1460500"/>
              <a:gd name="connsiteX7" fmla="*/ 4775200 w 7531100"/>
              <a:gd name="connsiteY7" fmla="*/ 965200 h 1460500"/>
              <a:gd name="connsiteX8" fmla="*/ 5638800 w 7531100"/>
              <a:gd name="connsiteY8" fmla="*/ 927100 h 1460500"/>
              <a:gd name="connsiteX9" fmla="*/ 6273800 w 7531100"/>
              <a:gd name="connsiteY9" fmla="*/ 939800 h 1460500"/>
              <a:gd name="connsiteX10" fmla="*/ 7048500 w 7531100"/>
              <a:gd name="connsiteY10" fmla="*/ 1003300 h 1460500"/>
              <a:gd name="connsiteX11" fmla="*/ 7531100 w 7531100"/>
              <a:gd name="connsiteY11" fmla="*/ 1206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31100" h="1460500">
                <a:moveTo>
                  <a:pt x="0" y="0"/>
                </a:moveTo>
                <a:lnTo>
                  <a:pt x="787400" y="482600"/>
                </a:lnTo>
                <a:lnTo>
                  <a:pt x="1562100" y="990600"/>
                </a:lnTo>
                <a:lnTo>
                  <a:pt x="2133600" y="1333500"/>
                </a:lnTo>
                <a:lnTo>
                  <a:pt x="2578100" y="1460500"/>
                </a:lnTo>
                <a:lnTo>
                  <a:pt x="3009900" y="1384300"/>
                </a:lnTo>
                <a:lnTo>
                  <a:pt x="4152900" y="1143000"/>
                </a:lnTo>
                <a:lnTo>
                  <a:pt x="4775200" y="965200"/>
                </a:lnTo>
                <a:lnTo>
                  <a:pt x="5638800" y="927100"/>
                </a:lnTo>
                <a:lnTo>
                  <a:pt x="6273800" y="939800"/>
                </a:lnTo>
                <a:lnTo>
                  <a:pt x="7048500" y="1003300"/>
                </a:lnTo>
                <a:lnTo>
                  <a:pt x="7531100" y="1206500"/>
                </a:lnTo>
              </a:path>
            </a:pathLst>
          </a:custGeom>
          <a:noFill/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حر 18"/>
          <p:cNvSpPr/>
          <p:nvPr/>
        </p:nvSpPr>
        <p:spPr>
          <a:xfrm>
            <a:off x="4813300" y="800100"/>
            <a:ext cx="609600" cy="3073400"/>
          </a:xfrm>
          <a:custGeom>
            <a:avLst/>
            <a:gdLst>
              <a:gd name="connsiteX0" fmla="*/ 609600 w 609600"/>
              <a:gd name="connsiteY0" fmla="*/ 0 h 3073400"/>
              <a:gd name="connsiteX1" fmla="*/ 419100 w 609600"/>
              <a:gd name="connsiteY1" fmla="*/ 711200 h 3073400"/>
              <a:gd name="connsiteX2" fmla="*/ 228600 w 609600"/>
              <a:gd name="connsiteY2" fmla="*/ 1485900 h 3073400"/>
              <a:gd name="connsiteX3" fmla="*/ 88900 w 609600"/>
              <a:gd name="connsiteY3" fmla="*/ 1943100 h 3073400"/>
              <a:gd name="connsiteX4" fmla="*/ 0 w 609600"/>
              <a:gd name="connsiteY4" fmla="*/ 2641600 h 3073400"/>
              <a:gd name="connsiteX5" fmla="*/ 0 w 609600"/>
              <a:gd name="connsiteY5" fmla="*/ 3073400 h 30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3073400">
                <a:moveTo>
                  <a:pt x="609600" y="0"/>
                </a:moveTo>
                <a:lnTo>
                  <a:pt x="419100" y="711200"/>
                </a:lnTo>
                <a:lnTo>
                  <a:pt x="228600" y="1485900"/>
                </a:lnTo>
                <a:lnTo>
                  <a:pt x="88900" y="1943100"/>
                </a:lnTo>
                <a:lnTo>
                  <a:pt x="0" y="2641600"/>
                </a:lnTo>
                <a:lnTo>
                  <a:pt x="0" y="3073400"/>
                </a:lnTo>
              </a:path>
            </a:pathLst>
          </a:cu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شكل حر 19"/>
          <p:cNvSpPr/>
          <p:nvPr/>
        </p:nvSpPr>
        <p:spPr>
          <a:xfrm>
            <a:off x="1206500" y="3060700"/>
            <a:ext cx="431800" cy="2654300"/>
          </a:xfrm>
          <a:custGeom>
            <a:avLst/>
            <a:gdLst>
              <a:gd name="connsiteX0" fmla="*/ 317500 w 431800"/>
              <a:gd name="connsiteY0" fmla="*/ 0 h 2654300"/>
              <a:gd name="connsiteX1" fmla="*/ 101600 w 431800"/>
              <a:gd name="connsiteY1" fmla="*/ 660400 h 2654300"/>
              <a:gd name="connsiteX2" fmla="*/ 12700 w 431800"/>
              <a:gd name="connsiteY2" fmla="*/ 1104900 h 2654300"/>
              <a:gd name="connsiteX3" fmla="*/ 0 w 431800"/>
              <a:gd name="connsiteY3" fmla="*/ 1320800 h 2654300"/>
              <a:gd name="connsiteX4" fmla="*/ 241300 w 431800"/>
              <a:gd name="connsiteY4" fmla="*/ 2095500 h 2654300"/>
              <a:gd name="connsiteX5" fmla="*/ 431800 w 431800"/>
              <a:gd name="connsiteY5" fmla="*/ 26543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800" h="2654300">
                <a:moveTo>
                  <a:pt x="317500" y="0"/>
                </a:moveTo>
                <a:lnTo>
                  <a:pt x="101600" y="660400"/>
                </a:lnTo>
                <a:lnTo>
                  <a:pt x="12700" y="1104900"/>
                </a:lnTo>
                <a:lnTo>
                  <a:pt x="0" y="1320800"/>
                </a:lnTo>
                <a:lnTo>
                  <a:pt x="241300" y="2095500"/>
                </a:lnTo>
                <a:lnTo>
                  <a:pt x="431800" y="2654300"/>
                </a:lnTo>
              </a:path>
            </a:pathLst>
          </a:cu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شكل حر 36"/>
          <p:cNvSpPr/>
          <p:nvPr/>
        </p:nvSpPr>
        <p:spPr>
          <a:xfrm>
            <a:off x="7100608" y="939800"/>
            <a:ext cx="201891" cy="2870040"/>
          </a:xfrm>
          <a:custGeom>
            <a:avLst/>
            <a:gdLst>
              <a:gd name="connsiteX0" fmla="*/ 292100 w 292100"/>
              <a:gd name="connsiteY0" fmla="*/ 0 h 2921000"/>
              <a:gd name="connsiteX1" fmla="*/ 254000 w 292100"/>
              <a:gd name="connsiteY1" fmla="*/ 838200 h 2921000"/>
              <a:gd name="connsiteX2" fmla="*/ 215900 w 292100"/>
              <a:gd name="connsiteY2" fmla="*/ 1435100 h 2921000"/>
              <a:gd name="connsiteX3" fmla="*/ 0 w 292100"/>
              <a:gd name="connsiteY3" fmla="*/ 2921000 h 292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100" h="2921000">
                <a:moveTo>
                  <a:pt x="292100" y="0"/>
                </a:moveTo>
                <a:lnTo>
                  <a:pt x="254000" y="838200"/>
                </a:lnTo>
                <a:lnTo>
                  <a:pt x="215900" y="1435100"/>
                </a:lnTo>
                <a:lnTo>
                  <a:pt x="0" y="2921000"/>
                </a:lnTo>
              </a:path>
            </a:pathLst>
          </a:cu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شكل حر 37"/>
          <p:cNvSpPr/>
          <p:nvPr/>
        </p:nvSpPr>
        <p:spPr>
          <a:xfrm>
            <a:off x="9207500" y="660400"/>
            <a:ext cx="279400" cy="1257300"/>
          </a:xfrm>
          <a:custGeom>
            <a:avLst/>
            <a:gdLst>
              <a:gd name="connsiteX0" fmla="*/ 279400 w 279400"/>
              <a:gd name="connsiteY0" fmla="*/ 0 h 1257300"/>
              <a:gd name="connsiteX1" fmla="*/ 114300 w 279400"/>
              <a:gd name="connsiteY1" fmla="*/ 762000 h 1257300"/>
              <a:gd name="connsiteX2" fmla="*/ 0 w 279400"/>
              <a:gd name="connsiteY2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400" h="1257300">
                <a:moveTo>
                  <a:pt x="279400" y="0"/>
                </a:moveTo>
                <a:lnTo>
                  <a:pt x="114300" y="762000"/>
                </a:lnTo>
                <a:lnTo>
                  <a:pt x="0" y="1257300"/>
                </a:lnTo>
              </a:path>
            </a:pathLst>
          </a:cu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0109090" y="4764822"/>
            <a:ext cx="1930510" cy="18597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4" name="رابط مستقيم 13"/>
          <p:cNvCxnSpPr/>
          <p:nvPr/>
        </p:nvCxnSpPr>
        <p:spPr>
          <a:xfrm>
            <a:off x="10370457" y="6312648"/>
            <a:ext cx="1026824" cy="0"/>
          </a:xfrm>
          <a:prstGeom prst="line">
            <a:avLst/>
          </a:prstGeom>
          <a:ln w="793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رابط مستقيم 56"/>
          <p:cNvCxnSpPr/>
          <p:nvPr/>
        </p:nvCxnSpPr>
        <p:spPr>
          <a:xfrm>
            <a:off x="10370457" y="5881293"/>
            <a:ext cx="593326" cy="0"/>
          </a:xfrm>
          <a:prstGeom prst="line">
            <a:avLst/>
          </a:prstGeom>
          <a:ln w="476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رابط مستقيم 57"/>
          <p:cNvCxnSpPr/>
          <p:nvPr/>
        </p:nvCxnSpPr>
        <p:spPr>
          <a:xfrm>
            <a:off x="10370457" y="5406788"/>
            <a:ext cx="593326" cy="0"/>
          </a:xfrm>
          <a:prstGeom prst="line">
            <a:avLst/>
          </a:prstGeom>
          <a:ln w="222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10935563" y="5221518"/>
            <a:ext cx="11385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12-16</a:t>
            </a:r>
            <a:r>
              <a:rPr lang="ar-SA" dirty="0" smtClean="0"/>
              <a:t> متر</a:t>
            </a:r>
          </a:p>
        </p:txBody>
      </p:sp>
      <p:sp>
        <p:nvSpPr>
          <p:cNvPr id="59" name="مربع نص 58"/>
          <p:cNvSpPr txBox="1"/>
          <p:nvPr/>
        </p:nvSpPr>
        <p:spPr>
          <a:xfrm>
            <a:off x="10975460" y="5630942"/>
            <a:ext cx="11385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16-20</a:t>
            </a:r>
            <a:r>
              <a:rPr lang="ar-SA" dirty="0" smtClean="0"/>
              <a:t> متر</a:t>
            </a:r>
          </a:p>
        </p:txBody>
      </p:sp>
      <p:sp>
        <p:nvSpPr>
          <p:cNvPr id="60" name="مربع نص 59"/>
          <p:cNvSpPr txBox="1"/>
          <p:nvPr/>
        </p:nvSpPr>
        <p:spPr>
          <a:xfrm>
            <a:off x="10876704" y="6085677"/>
            <a:ext cx="11385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26</a:t>
            </a:r>
            <a:r>
              <a:rPr lang="ar-SA" dirty="0" smtClean="0"/>
              <a:t> متر</a:t>
            </a:r>
          </a:p>
        </p:txBody>
      </p:sp>
      <p:sp>
        <p:nvSpPr>
          <p:cNvPr id="41" name="مربع نص 40"/>
          <p:cNvSpPr txBox="1"/>
          <p:nvPr/>
        </p:nvSpPr>
        <p:spPr>
          <a:xfrm>
            <a:off x="9869709" y="4732800"/>
            <a:ext cx="19050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عروض الشوارع</a:t>
            </a:r>
          </a:p>
        </p:txBody>
      </p:sp>
      <p:sp>
        <p:nvSpPr>
          <p:cNvPr id="61" name="مربع نص 60"/>
          <p:cNvSpPr txBox="1"/>
          <p:nvPr/>
        </p:nvSpPr>
        <p:spPr>
          <a:xfrm>
            <a:off x="8701315" y="151093"/>
            <a:ext cx="34623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- تحليل الموقع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3" name="شكل حر 2"/>
          <p:cNvSpPr/>
          <p:nvPr/>
        </p:nvSpPr>
        <p:spPr>
          <a:xfrm>
            <a:off x="1239864" y="3580108"/>
            <a:ext cx="6292312" cy="2293750"/>
          </a:xfrm>
          <a:custGeom>
            <a:avLst/>
            <a:gdLst>
              <a:gd name="connsiteX0" fmla="*/ 170482 w 6292312"/>
              <a:gd name="connsiteY0" fmla="*/ 0 h 2293750"/>
              <a:gd name="connsiteX1" fmla="*/ 0 w 6292312"/>
              <a:gd name="connsiteY1" fmla="*/ 712923 h 2293750"/>
              <a:gd name="connsiteX2" fmla="*/ 573438 w 6292312"/>
              <a:gd name="connsiteY2" fmla="*/ 2231756 h 2293750"/>
              <a:gd name="connsiteX3" fmla="*/ 666428 w 6292312"/>
              <a:gd name="connsiteY3" fmla="*/ 2293750 h 2293750"/>
              <a:gd name="connsiteX4" fmla="*/ 1921790 w 6292312"/>
              <a:gd name="connsiteY4" fmla="*/ 1813302 h 2293750"/>
              <a:gd name="connsiteX5" fmla="*/ 3797085 w 6292312"/>
              <a:gd name="connsiteY5" fmla="*/ 1193370 h 2293750"/>
              <a:gd name="connsiteX6" fmla="*/ 6137329 w 6292312"/>
              <a:gd name="connsiteY6" fmla="*/ 573438 h 2293750"/>
              <a:gd name="connsiteX7" fmla="*/ 6292312 w 6292312"/>
              <a:gd name="connsiteY7" fmla="*/ 449451 h 2293750"/>
              <a:gd name="connsiteX8" fmla="*/ 6152828 w 6292312"/>
              <a:gd name="connsiteY8" fmla="*/ 294468 h 2293750"/>
              <a:gd name="connsiteX9" fmla="*/ 5362414 w 6292312"/>
              <a:gd name="connsiteY9" fmla="*/ 154984 h 2293750"/>
              <a:gd name="connsiteX10" fmla="*/ 3890075 w 6292312"/>
              <a:gd name="connsiteY10" fmla="*/ 123987 h 2293750"/>
              <a:gd name="connsiteX11" fmla="*/ 3471621 w 6292312"/>
              <a:gd name="connsiteY11" fmla="*/ 247973 h 2293750"/>
              <a:gd name="connsiteX12" fmla="*/ 1797804 w 6292312"/>
              <a:gd name="connsiteY12" fmla="*/ 619933 h 2293750"/>
              <a:gd name="connsiteX13" fmla="*/ 1301858 w 6292312"/>
              <a:gd name="connsiteY13" fmla="*/ 681926 h 2293750"/>
              <a:gd name="connsiteX14" fmla="*/ 170482 w 6292312"/>
              <a:gd name="connsiteY14" fmla="*/ 0 h 229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92312" h="2293750">
                <a:moveTo>
                  <a:pt x="170482" y="0"/>
                </a:moveTo>
                <a:lnTo>
                  <a:pt x="0" y="712923"/>
                </a:lnTo>
                <a:lnTo>
                  <a:pt x="573438" y="2231756"/>
                </a:lnTo>
                <a:lnTo>
                  <a:pt x="666428" y="2293750"/>
                </a:lnTo>
                <a:lnTo>
                  <a:pt x="1921790" y="1813302"/>
                </a:lnTo>
                <a:lnTo>
                  <a:pt x="3797085" y="1193370"/>
                </a:lnTo>
                <a:lnTo>
                  <a:pt x="6137329" y="573438"/>
                </a:lnTo>
                <a:lnTo>
                  <a:pt x="6292312" y="449451"/>
                </a:lnTo>
                <a:lnTo>
                  <a:pt x="6152828" y="294468"/>
                </a:lnTo>
                <a:lnTo>
                  <a:pt x="5362414" y="154984"/>
                </a:lnTo>
                <a:lnTo>
                  <a:pt x="3890075" y="123987"/>
                </a:lnTo>
                <a:lnTo>
                  <a:pt x="3471621" y="247973"/>
                </a:lnTo>
                <a:lnTo>
                  <a:pt x="1797804" y="619933"/>
                </a:lnTo>
                <a:lnTo>
                  <a:pt x="1301858" y="681926"/>
                </a:lnTo>
                <a:lnTo>
                  <a:pt x="170482" y="0"/>
                </a:lnTo>
                <a:close/>
              </a:path>
            </a:pathLst>
          </a:custGeom>
          <a:solidFill>
            <a:srgbClr val="7030A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حر 5"/>
          <p:cNvSpPr/>
          <p:nvPr/>
        </p:nvSpPr>
        <p:spPr>
          <a:xfrm>
            <a:off x="7268705" y="1379349"/>
            <a:ext cx="3409627" cy="2448732"/>
          </a:xfrm>
          <a:custGeom>
            <a:avLst/>
            <a:gdLst>
              <a:gd name="connsiteX0" fmla="*/ 77492 w 3409627"/>
              <a:gd name="connsiteY0" fmla="*/ 1503336 h 2448732"/>
              <a:gd name="connsiteX1" fmla="*/ 0 w 3409627"/>
              <a:gd name="connsiteY1" fmla="*/ 2107770 h 2448732"/>
              <a:gd name="connsiteX2" fmla="*/ 650929 w 3409627"/>
              <a:gd name="connsiteY2" fmla="*/ 2448732 h 2448732"/>
              <a:gd name="connsiteX3" fmla="*/ 976393 w 3409627"/>
              <a:gd name="connsiteY3" fmla="*/ 2433234 h 2448732"/>
              <a:gd name="connsiteX4" fmla="*/ 2619214 w 3409627"/>
              <a:gd name="connsiteY4" fmla="*/ 1580827 h 2448732"/>
              <a:gd name="connsiteX5" fmla="*/ 3409627 w 3409627"/>
              <a:gd name="connsiteY5" fmla="*/ 1069383 h 2448732"/>
              <a:gd name="connsiteX6" fmla="*/ 3409627 w 3409627"/>
              <a:gd name="connsiteY6" fmla="*/ 914400 h 2448732"/>
              <a:gd name="connsiteX7" fmla="*/ 3208149 w 3409627"/>
              <a:gd name="connsiteY7" fmla="*/ 852407 h 2448732"/>
              <a:gd name="connsiteX8" fmla="*/ 185980 w 3409627"/>
              <a:gd name="connsiteY8" fmla="*/ 0 h 2448732"/>
              <a:gd name="connsiteX9" fmla="*/ 108488 w 3409627"/>
              <a:gd name="connsiteY9" fmla="*/ 0 h 2448732"/>
              <a:gd name="connsiteX10" fmla="*/ 77492 w 3409627"/>
              <a:gd name="connsiteY10" fmla="*/ 1503336 h 244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09627" h="2448732">
                <a:moveTo>
                  <a:pt x="77492" y="1503336"/>
                </a:moveTo>
                <a:lnTo>
                  <a:pt x="0" y="2107770"/>
                </a:lnTo>
                <a:lnTo>
                  <a:pt x="650929" y="2448732"/>
                </a:lnTo>
                <a:lnTo>
                  <a:pt x="976393" y="2433234"/>
                </a:lnTo>
                <a:lnTo>
                  <a:pt x="2619214" y="1580827"/>
                </a:lnTo>
                <a:lnTo>
                  <a:pt x="3409627" y="1069383"/>
                </a:lnTo>
                <a:lnTo>
                  <a:pt x="3409627" y="914400"/>
                </a:lnTo>
                <a:lnTo>
                  <a:pt x="3208149" y="852407"/>
                </a:lnTo>
                <a:lnTo>
                  <a:pt x="185980" y="0"/>
                </a:lnTo>
                <a:lnTo>
                  <a:pt x="108488" y="0"/>
                </a:lnTo>
                <a:lnTo>
                  <a:pt x="77492" y="1503336"/>
                </a:lnTo>
                <a:close/>
              </a:path>
            </a:pathLst>
          </a:custGeom>
          <a:solidFill>
            <a:srgbClr val="7030A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حر 7"/>
          <p:cNvSpPr/>
          <p:nvPr/>
        </p:nvSpPr>
        <p:spPr>
          <a:xfrm>
            <a:off x="4943959" y="1270861"/>
            <a:ext cx="2259425" cy="2278251"/>
          </a:xfrm>
          <a:custGeom>
            <a:avLst/>
            <a:gdLst>
              <a:gd name="connsiteX0" fmla="*/ 1999282 w 2185261"/>
              <a:gd name="connsiteY0" fmla="*/ 0 h 2278251"/>
              <a:gd name="connsiteX1" fmla="*/ 2185261 w 2185261"/>
              <a:gd name="connsiteY1" fmla="*/ 46495 h 2278251"/>
              <a:gd name="connsiteX2" fmla="*/ 2185261 w 2185261"/>
              <a:gd name="connsiteY2" fmla="*/ 46495 h 2278251"/>
              <a:gd name="connsiteX3" fmla="*/ 2154265 w 2185261"/>
              <a:gd name="connsiteY3" fmla="*/ 2185261 h 2278251"/>
              <a:gd name="connsiteX4" fmla="*/ 2107770 w 2185261"/>
              <a:gd name="connsiteY4" fmla="*/ 2278251 h 2278251"/>
              <a:gd name="connsiteX5" fmla="*/ 1472339 w 2185261"/>
              <a:gd name="connsiteY5" fmla="*/ 2216258 h 2278251"/>
              <a:gd name="connsiteX6" fmla="*/ 805912 w 2185261"/>
              <a:gd name="connsiteY6" fmla="*/ 2216258 h 2278251"/>
              <a:gd name="connsiteX7" fmla="*/ 30997 w 2185261"/>
              <a:gd name="connsiteY7" fmla="*/ 2247254 h 2278251"/>
              <a:gd name="connsiteX8" fmla="*/ 0 w 2185261"/>
              <a:gd name="connsiteY8" fmla="*/ 1983783 h 2278251"/>
              <a:gd name="connsiteX9" fmla="*/ 15499 w 2185261"/>
              <a:gd name="connsiteY9" fmla="*/ 1534332 h 2278251"/>
              <a:gd name="connsiteX10" fmla="*/ 1255363 w 2185261"/>
              <a:gd name="connsiteY10" fmla="*/ 1890793 h 2278251"/>
              <a:gd name="connsiteX11" fmla="*/ 1255363 w 2185261"/>
              <a:gd name="connsiteY11" fmla="*/ 1890793 h 2278251"/>
              <a:gd name="connsiteX12" fmla="*/ 1379349 w 2185261"/>
              <a:gd name="connsiteY12" fmla="*/ 0 h 2278251"/>
              <a:gd name="connsiteX13" fmla="*/ 1999282 w 2185261"/>
              <a:gd name="connsiteY13" fmla="*/ 0 h 227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85261" h="2278251">
                <a:moveTo>
                  <a:pt x="1999282" y="0"/>
                </a:moveTo>
                <a:lnTo>
                  <a:pt x="2185261" y="46495"/>
                </a:lnTo>
                <a:lnTo>
                  <a:pt x="2185261" y="46495"/>
                </a:lnTo>
                <a:lnTo>
                  <a:pt x="2154265" y="2185261"/>
                </a:lnTo>
                <a:lnTo>
                  <a:pt x="2107770" y="2278251"/>
                </a:lnTo>
                <a:lnTo>
                  <a:pt x="1472339" y="2216258"/>
                </a:lnTo>
                <a:lnTo>
                  <a:pt x="805912" y="2216258"/>
                </a:lnTo>
                <a:lnTo>
                  <a:pt x="30997" y="2247254"/>
                </a:lnTo>
                <a:lnTo>
                  <a:pt x="0" y="1983783"/>
                </a:lnTo>
                <a:lnTo>
                  <a:pt x="15499" y="1534332"/>
                </a:lnTo>
                <a:lnTo>
                  <a:pt x="1255363" y="1890793"/>
                </a:lnTo>
                <a:lnTo>
                  <a:pt x="1255363" y="1890793"/>
                </a:lnTo>
                <a:lnTo>
                  <a:pt x="1379349" y="0"/>
                </a:lnTo>
                <a:lnTo>
                  <a:pt x="1999282" y="0"/>
                </a:lnTo>
                <a:close/>
              </a:path>
            </a:pathLst>
          </a:custGeom>
          <a:solidFill>
            <a:srgbClr val="7030A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حر 14"/>
          <p:cNvSpPr/>
          <p:nvPr/>
        </p:nvSpPr>
        <p:spPr>
          <a:xfrm>
            <a:off x="1518834" y="2557220"/>
            <a:ext cx="3223647" cy="1425844"/>
          </a:xfrm>
          <a:custGeom>
            <a:avLst/>
            <a:gdLst>
              <a:gd name="connsiteX0" fmla="*/ 2278251 w 3223647"/>
              <a:gd name="connsiteY0" fmla="*/ 0 h 1425844"/>
              <a:gd name="connsiteX1" fmla="*/ 3223647 w 3223647"/>
              <a:gd name="connsiteY1" fmla="*/ 247973 h 1425844"/>
              <a:gd name="connsiteX2" fmla="*/ 3208149 w 3223647"/>
              <a:gd name="connsiteY2" fmla="*/ 976394 h 1425844"/>
              <a:gd name="connsiteX3" fmla="*/ 3084163 w 3223647"/>
              <a:gd name="connsiteY3" fmla="*/ 1069383 h 1425844"/>
              <a:gd name="connsiteX4" fmla="*/ 2402237 w 3223647"/>
              <a:gd name="connsiteY4" fmla="*/ 1239865 h 1425844"/>
              <a:gd name="connsiteX5" fmla="*/ 1596325 w 3223647"/>
              <a:gd name="connsiteY5" fmla="*/ 1394848 h 1425844"/>
              <a:gd name="connsiteX6" fmla="*/ 1131376 w 3223647"/>
              <a:gd name="connsiteY6" fmla="*/ 1425844 h 1425844"/>
              <a:gd name="connsiteX7" fmla="*/ 573437 w 3223647"/>
              <a:gd name="connsiteY7" fmla="*/ 1146875 h 1425844"/>
              <a:gd name="connsiteX8" fmla="*/ 0 w 3223647"/>
              <a:gd name="connsiteY8" fmla="*/ 774916 h 1425844"/>
              <a:gd name="connsiteX9" fmla="*/ 61993 w 3223647"/>
              <a:gd name="connsiteY9" fmla="*/ 263472 h 1425844"/>
              <a:gd name="connsiteX10" fmla="*/ 263471 w 3223647"/>
              <a:gd name="connsiteY10" fmla="*/ 263472 h 1425844"/>
              <a:gd name="connsiteX11" fmla="*/ 2216258 w 3223647"/>
              <a:gd name="connsiteY11" fmla="*/ 371960 h 1425844"/>
              <a:gd name="connsiteX12" fmla="*/ 2278251 w 3223647"/>
              <a:gd name="connsiteY12" fmla="*/ 0 h 1425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23647" h="1425844">
                <a:moveTo>
                  <a:pt x="2278251" y="0"/>
                </a:moveTo>
                <a:lnTo>
                  <a:pt x="3223647" y="247973"/>
                </a:lnTo>
                <a:lnTo>
                  <a:pt x="3208149" y="976394"/>
                </a:lnTo>
                <a:lnTo>
                  <a:pt x="3084163" y="1069383"/>
                </a:lnTo>
                <a:lnTo>
                  <a:pt x="2402237" y="1239865"/>
                </a:lnTo>
                <a:lnTo>
                  <a:pt x="1596325" y="1394848"/>
                </a:lnTo>
                <a:lnTo>
                  <a:pt x="1131376" y="1425844"/>
                </a:lnTo>
                <a:lnTo>
                  <a:pt x="573437" y="1146875"/>
                </a:lnTo>
                <a:lnTo>
                  <a:pt x="0" y="774916"/>
                </a:lnTo>
                <a:lnTo>
                  <a:pt x="61993" y="263472"/>
                </a:lnTo>
                <a:lnTo>
                  <a:pt x="263471" y="263472"/>
                </a:lnTo>
                <a:lnTo>
                  <a:pt x="2216258" y="371960"/>
                </a:lnTo>
                <a:lnTo>
                  <a:pt x="2278251" y="0"/>
                </a:lnTo>
                <a:close/>
              </a:path>
            </a:pathLst>
          </a:custGeom>
          <a:solidFill>
            <a:srgbClr val="7030A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شكل حر 20"/>
          <p:cNvSpPr/>
          <p:nvPr/>
        </p:nvSpPr>
        <p:spPr>
          <a:xfrm>
            <a:off x="9411286" y="562708"/>
            <a:ext cx="2630659" cy="1603717"/>
          </a:xfrm>
          <a:custGeom>
            <a:avLst/>
            <a:gdLst>
              <a:gd name="connsiteX0" fmla="*/ 1645920 w 2630659"/>
              <a:gd name="connsiteY0" fmla="*/ 1603717 h 1603717"/>
              <a:gd name="connsiteX1" fmla="*/ 2630659 w 2630659"/>
              <a:gd name="connsiteY1" fmla="*/ 506437 h 1603717"/>
              <a:gd name="connsiteX2" fmla="*/ 2630659 w 2630659"/>
              <a:gd name="connsiteY2" fmla="*/ 112541 h 1603717"/>
              <a:gd name="connsiteX3" fmla="*/ 211016 w 2630659"/>
              <a:gd name="connsiteY3" fmla="*/ 0 h 1603717"/>
              <a:gd name="connsiteX4" fmla="*/ 0 w 2630659"/>
              <a:gd name="connsiteY4" fmla="*/ 1097280 h 1603717"/>
              <a:gd name="connsiteX5" fmla="*/ 1645920 w 2630659"/>
              <a:gd name="connsiteY5" fmla="*/ 1603717 h 1603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30659" h="1603717">
                <a:moveTo>
                  <a:pt x="1645920" y="1603717"/>
                </a:moveTo>
                <a:lnTo>
                  <a:pt x="2630659" y="506437"/>
                </a:lnTo>
                <a:lnTo>
                  <a:pt x="2630659" y="112541"/>
                </a:lnTo>
                <a:lnTo>
                  <a:pt x="211016" y="0"/>
                </a:lnTo>
                <a:lnTo>
                  <a:pt x="0" y="1097280"/>
                </a:lnTo>
                <a:lnTo>
                  <a:pt x="1645920" y="1603717"/>
                </a:lnTo>
                <a:close/>
              </a:path>
            </a:pathLst>
          </a:custGeom>
          <a:solidFill>
            <a:srgbClr val="7030A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065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95658" y="0"/>
            <a:ext cx="12068009" cy="6654800"/>
            <a:chOff x="95658" y="0"/>
            <a:chExt cx="12068009" cy="6654800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161464" y="120315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استخدامات المباني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382972" y="3514190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5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8701315" y="151093"/>
              <a:ext cx="3462352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rgbClr val="C00000"/>
                  </a:solidFill>
                </a:rPr>
                <a:t>- تحليل الموقع -</a:t>
              </a:r>
              <a:endParaRPr lang="ar-SA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03" y="545759"/>
              <a:ext cx="8563584" cy="6054788"/>
            </a:xfrm>
            <a:prstGeom prst="rect">
              <a:avLst/>
            </a:prstGeom>
          </p:spPr>
        </p:pic>
        <p:sp>
          <p:nvSpPr>
            <p:cNvPr id="4" name="مربع نص 3"/>
            <p:cNvSpPr txBox="1"/>
            <p:nvPr/>
          </p:nvSpPr>
          <p:spPr>
            <a:xfrm>
              <a:off x="8889093" y="831318"/>
              <a:ext cx="2613157" cy="1077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 smtClean="0"/>
                <a:t>داخل الموقع يوجد تجمع مصانع و ثروة حيوانية و بيوت بلاستيكية ويوجد عدد ضئيل جدا من المباني السكنية</a:t>
              </a:r>
            </a:p>
          </p:txBody>
        </p:sp>
        <p:sp>
          <p:nvSpPr>
            <p:cNvPr id="8" name="شكل حر 7"/>
            <p:cNvSpPr/>
            <p:nvPr/>
          </p:nvSpPr>
          <p:spPr>
            <a:xfrm>
              <a:off x="4819650" y="3124200"/>
              <a:ext cx="180975" cy="400050"/>
            </a:xfrm>
            <a:custGeom>
              <a:avLst/>
              <a:gdLst>
                <a:gd name="connsiteX0" fmla="*/ 0 w 180975"/>
                <a:gd name="connsiteY0" fmla="*/ 0 h 400050"/>
                <a:gd name="connsiteX1" fmla="*/ 180975 w 180975"/>
                <a:gd name="connsiteY1" fmla="*/ 28575 h 400050"/>
                <a:gd name="connsiteX2" fmla="*/ 161925 w 180975"/>
                <a:gd name="connsiteY2" fmla="*/ 371475 h 400050"/>
                <a:gd name="connsiteX3" fmla="*/ 9525 w 180975"/>
                <a:gd name="connsiteY3" fmla="*/ 400050 h 400050"/>
                <a:gd name="connsiteX4" fmla="*/ 0 w 180975"/>
                <a:gd name="connsiteY4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400050">
                  <a:moveTo>
                    <a:pt x="0" y="0"/>
                  </a:moveTo>
                  <a:lnTo>
                    <a:pt x="180975" y="28575"/>
                  </a:lnTo>
                  <a:lnTo>
                    <a:pt x="161925" y="371475"/>
                  </a:lnTo>
                  <a:lnTo>
                    <a:pt x="9525" y="400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5E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شكل حر 8"/>
            <p:cNvSpPr/>
            <p:nvPr/>
          </p:nvSpPr>
          <p:spPr>
            <a:xfrm>
              <a:off x="4846320" y="2141220"/>
              <a:ext cx="335280" cy="396240"/>
            </a:xfrm>
            <a:custGeom>
              <a:avLst/>
              <a:gdLst>
                <a:gd name="connsiteX0" fmla="*/ 129540 w 335280"/>
                <a:gd name="connsiteY0" fmla="*/ 0 h 396240"/>
                <a:gd name="connsiteX1" fmla="*/ 121920 w 335280"/>
                <a:gd name="connsiteY1" fmla="*/ 129540 h 396240"/>
                <a:gd name="connsiteX2" fmla="*/ 175260 w 335280"/>
                <a:gd name="connsiteY2" fmla="*/ 152400 h 396240"/>
                <a:gd name="connsiteX3" fmla="*/ 175260 w 335280"/>
                <a:gd name="connsiteY3" fmla="*/ 152400 h 396240"/>
                <a:gd name="connsiteX4" fmla="*/ 7620 w 335280"/>
                <a:gd name="connsiteY4" fmla="*/ 190500 h 396240"/>
                <a:gd name="connsiteX5" fmla="*/ 0 w 335280"/>
                <a:gd name="connsiteY5" fmla="*/ 396240 h 396240"/>
                <a:gd name="connsiteX6" fmla="*/ 0 w 335280"/>
                <a:gd name="connsiteY6" fmla="*/ 396240 h 396240"/>
                <a:gd name="connsiteX7" fmla="*/ 53340 w 335280"/>
                <a:gd name="connsiteY7" fmla="*/ 373380 h 396240"/>
                <a:gd name="connsiteX8" fmla="*/ 327660 w 335280"/>
                <a:gd name="connsiteY8" fmla="*/ 358140 h 396240"/>
                <a:gd name="connsiteX9" fmla="*/ 335280 w 335280"/>
                <a:gd name="connsiteY9" fmla="*/ 228600 h 396240"/>
                <a:gd name="connsiteX10" fmla="*/ 289560 w 335280"/>
                <a:gd name="connsiteY10" fmla="*/ 175260 h 396240"/>
                <a:gd name="connsiteX11" fmla="*/ 289560 w 335280"/>
                <a:gd name="connsiteY11" fmla="*/ 30480 h 396240"/>
                <a:gd name="connsiteX12" fmla="*/ 243840 w 335280"/>
                <a:gd name="connsiteY12" fmla="*/ 30480 h 396240"/>
                <a:gd name="connsiteX13" fmla="*/ 236220 w 335280"/>
                <a:gd name="connsiteY13" fmla="*/ 0 h 396240"/>
                <a:gd name="connsiteX14" fmla="*/ 182880 w 335280"/>
                <a:gd name="connsiteY14" fmla="*/ 0 h 396240"/>
                <a:gd name="connsiteX15" fmla="*/ 182880 w 335280"/>
                <a:gd name="connsiteY15" fmla="*/ 0 h 396240"/>
                <a:gd name="connsiteX16" fmla="*/ 129540 w 335280"/>
                <a:gd name="connsiteY16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5280" h="396240">
                  <a:moveTo>
                    <a:pt x="129540" y="0"/>
                  </a:moveTo>
                  <a:lnTo>
                    <a:pt x="121920" y="129540"/>
                  </a:lnTo>
                  <a:lnTo>
                    <a:pt x="175260" y="152400"/>
                  </a:lnTo>
                  <a:lnTo>
                    <a:pt x="175260" y="152400"/>
                  </a:lnTo>
                  <a:lnTo>
                    <a:pt x="7620" y="190500"/>
                  </a:lnTo>
                  <a:lnTo>
                    <a:pt x="0" y="396240"/>
                  </a:lnTo>
                  <a:lnTo>
                    <a:pt x="0" y="396240"/>
                  </a:lnTo>
                  <a:lnTo>
                    <a:pt x="53340" y="373380"/>
                  </a:lnTo>
                  <a:lnTo>
                    <a:pt x="327660" y="358140"/>
                  </a:lnTo>
                  <a:lnTo>
                    <a:pt x="335280" y="228600"/>
                  </a:lnTo>
                  <a:lnTo>
                    <a:pt x="289560" y="175260"/>
                  </a:lnTo>
                  <a:lnTo>
                    <a:pt x="289560" y="30480"/>
                  </a:lnTo>
                  <a:lnTo>
                    <a:pt x="243840" y="30480"/>
                  </a:lnTo>
                  <a:lnTo>
                    <a:pt x="236220" y="0"/>
                  </a:lnTo>
                  <a:lnTo>
                    <a:pt x="182880" y="0"/>
                  </a:lnTo>
                  <a:lnTo>
                    <a:pt x="182880" y="0"/>
                  </a:lnTo>
                  <a:lnTo>
                    <a:pt x="129540" y="0"/>
                  </a:lnTo>
                  <a:close/>
                </a:path>
              </a:pathLst>
            </a:custGeom>
            <a:solidFill>
              <a:srgbClr val="1565E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16" name="صورة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396" t="53764" r="1551" b="42313"/>
            <a:stretch/>
          </p:blipFill>
          <p:spPr>
            <a:xfrm>
              <a:off x="7200900" y="5657419"/>
              <a:ext cx="873955" cy="237536"/>
            </a:xfrm>
            <a:prstGeom prst="rect">
              <a:avLst/>
            </a:prstGeom>
          </p:spPr>
        </p:pic>
        <p:pic>
          <p:nvPicPr>
            <p:cNvPr id="17" name="صورة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80" t="32428" r="38839" b="63922"/>
            <a:stretch/>
          </p:blipFill>
          <p:spPr>
            <a:xfrm>
              <a:off x="5181600" y="2707005"/>
              <a:ext cx="238125" cy="220980"/>
            </a:xfrm>
            <a:prstGeom prst="rect">
              <a:avLst/>
            </a:prstGeom>
          </p:spPr>
        </p:pic>
        <p:sp>
          <p:nvSpPr>
            <p:cNvPr id="18" name="شكل حر 17"/>
            <p:cNvSpPr/>
            <p:nvPr/>
          </p:nvSpPr>
          <p:spPr>
            <a:xfrm>
              <a:off x="1603717" y="1280160"/>
              <a:ext cx="6471138" cy="3671668"/>
            </a:xfrm>
            <a:custGeom>
              <a:avLst/>
              <a:gdLst>
                <a:gd name="connsiteX0" fmla="*/ 4670474 w 6471138"/>
                <a:gd name="connsiteY0" fmla="*/ 998806 h 3671668"/>
                <a:gd name="connsiteX1" fmla="*/ 4994031 w 6471138"/>
                <a:gd name="connsiteY1" fmla="*/ 0 h 3671668"/>
                <a:gd name="connsiteX2" fmla="*/ 6471138 w 6471138"/>
                <a:gd name="connsiteY2" fmla="*/ 562708 h 3671668"/>
                <a:gd name="connsiteX3" fmla="*/ 5908431 w 6471138"/>
                <a:gd name="connsiteY3" fmla="*/ 1575582 h 3671668"/>
                <a:gd name="connsiteX4" fmla="*/ 4417255 w 6471138"/>
                <a:gd name="connsiteY4" fmla="*/ 2405575 h 3671668"/>
                <a:gd name="connsiteX5" fmla="*/ 3446585 w 6471138"/>
                <a:gd name="connsiteY5" fmla="*/ 2729132 h 3671668"/>
                <a:gd name="connsiteX6" fmla="*/ 506437 w 6471138"/>
                <a:gd name="connsiteY6" fmla="*/ 3671668 h 3671668"/>
                <a:gd name="connsiteX7" fmla="*/ 337625 w 6471138"/>
                <a:gd name="connsiteY7" fmla="*/ 3671668 h 3671668"/>
                <a:gd name="connsiteX8" fmla="*/ 0 w 6471138"/>
                <a:gd name="connsiteY8" fmla="*/ 2700997 h 3671668"/>
                <a:gd name="connsiteX9" fmla="*/ 70338 w 6471138"/>
                <a:gd name="connsiteY9" fmla="*/ 2264898 h 3671668"/>
                <a:gd name="connsiteX10" fmla="*/ 126609 w 6471138"/>
                <a:gd name="connsiteY10" fmla="*/ 2152357 h 3671668"/>
                <a:gd name="connsiteX11" fmla="*/ 267286 w 6471138"/>
                <a:gd name="connsiteY11" fmla="*/ 2222695 h 3671668"/>
                <a:gd name="connsiteX12" fmla="*/ 253218 w 6471138"/>
                <a:gd name="connsiteY12" fmla="*/ 1941342 h 3671668"/>
                <a:gd name="connsiteX13" fmla="*/ 1702191 w 6471138"/>
                <a:gd name="connsiteY13" fmla="*/ 2067951 h 3671668"/>
                <a:gd name="connsiteX14" fmla="*/ 1659988 w 6471138"/>
                <a:gd name="connsiteY14" fmla="*/ 1589649 h 3671668"/>
                <a:gd name="connsiteX15" fmla="*/ 3165231 w 6471138"/>
                <a:gd name="connsiteY15" fmla="*/ 1842868 h 3671668"/>
                <a:gd name="connsiteX16" fmla="*/ 3235569 w 6471138"/>
                <a:gd name="connsiteY16" fmla="*/ 661182 h 3671668"/>
                <a:gd name="connsiteX17" fmla="*/ 4670474 w 6471138"/>
                <a:gd name="connsiteY17" fmla="*/ 998806 h 3671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71138" h="3671668">
                  <a:moveTo>
                    <a:pt x="4670474" y="998806"/>
                  </a:moveTo>
                  <a:lnTo>
                    <a:pt x="4994031" y="0"/>
                  </a:lnTo>
                  <a:lnTo>
                    <a:pt x="6471138" y="562708"/>
                  </a:lnTo>
                  <a:lnTo>
                    <a:pt x="5908431" y="1575582"/>
                  </a:lnTo>
                  <a:lnTo>
                    <a:pt x="4417255" y="2405575"/>
                  </a:lnTo>
                  <a:lnTo>
                    <a:pt x="3446585" y="2729132"/>
                  </a:lnTo>
                  <a:lnTo>
                    <a:pt x="506437" y="3671668"/>
                  </a:lnTo>
                  <a:lnTo>
                    <a:pt x="337625" y="3671668"/>
                  </a:lnTo>
                  <a:lnTo>
                    <a:pt x="0" y="2700997"/>
                  </a:lnTo>
                  <a:lnTo>
                    <a:pt x="70338" y="2264898"/>
                  </a:lnTo>
                  <a:lnTo>
                    <a:pt x="126609" y="2152357"/>
                  </a:lnTo>
                  <a:lnTo>
                    <a:pt x="267286" y="2222695"/>
                  </a:lnTo>
                  <a:lnTo>
                    <a:pt x="253218" y="1941342"/>
                  </a:lnTo>
                  <a:lnTo>
                    <a:pt x="1702191" y="2067951"/>
                  </a:lnTo>
                  <a:lnTo>
                    <a:pt x="1659988" y="1589649"/>
                  </a:lnTo>
                  <a:lnTo>
                    <a:pt x="3165231" y="1842868"/>
                  </a:lnTo>
                  <a:lnTo>
                    <a:pt x="3235569" y="661182"/>
                  </a:lnTo>
                  <a:lnTo>
                    <a:pt x="4670474" y="998806"/>
                  </a:lnTo>
                  <a:close/>
                </a:path>
              </a:pathLst>
            </a:custGeom>
            <a:solidFill>
              <a:srgbClr val="7030A0">
                <a:alpha val="19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141665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237664" y="143718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الايجابية -المصانع-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يوجد العديد من المصانع الحالية بالمنطقة الصناعية المقترحة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sp>
        <p:nvSpPr>
          <p:cNvPr id="14" name="شكل حر 13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شكل حر 15"/>
          <p:cNvSpPr/>
          <p:nvPr/>
        </p:nvSpPr>
        <p:spPr>
          <a:xfrm>
            <a:off x="4819650" y="3124200"/>
            <a:ext cx="180975" cy="400050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حر 16"/>
          <p:cNvSpPr/>
          <p:nvPr/>
        </p:nvSpPr>
        <p:spPr>
          <a:xfrm>
            <a:off x="4846320" y="2141220"/>
            <a:ext cx="335280" cy="396240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46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يوجد العديد من البيوت البلاستيكية بالمنطقة الصناعية المقترحة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9" y="644799"/>
            <a:ext cx="8556053" cy="6049463"/>
          </a:xfrm>
          <a:prstGeom prst="rect">
            <a:avLst/>
          </a:prstGeom>
        </p:spPr>
      </p:pic>
      <p:sp>
        <p:nvSpPr>
          <p:cNvPr id="14" name="شكل حر 13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1262073" y="105305"/>
            <a:ext cx="625632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الايجابية –البيوت البلاستيكية-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7" name="شكل حر 16"/>
          <p:cNvSpPr/>
          <p:nvPr/>
        </p:nvSpPr>
        <p:spPr>
          <a:xfrm>
            <a:off x="4819650" y="3124200"/>
            <a:ext cx="180975" cy="400050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شكل حر 17"/>
          <p:cNvSpPr/>
          <p:nvPr/>
        </p:nvSpPr>
        <p:spPr>
          <a:xfrm>
            <a:off x="4846320" y="2141220"/>
            <a:ext cx="335280" cy="396240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1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161"/>
            <a:ext cx="12192000" cy="6096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8"/>
          <a:stretch/>
        </p:blipFill>
        <p:spPr>
          <a:xfrm>
            <a:off x="8229600" y="4920996"/>
            <a:ext cx="3962400" cy="177074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" y="-1"/>
            <a:ext cx="12192001" cy="6691745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08579" y="1278335"/>
            <a:ext cx="10174836" cy="3069647"/>
          </a:xfrm>
          <a:prstGeom prst="rect">
            <a:avLst/>
          </a:prstGeom>
          <a:solidFill>
            <a:schemeClr val="accent6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133600" y="2544377"/>
            <a:ext cx="6096000" cy="679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ar-JO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مبررات</a:t>
            </a:r>
            <a:r>
              <a:rPr lang="ar-SA" sz="3600" b="1" dirty="0" smtClean="0">
                <a:solidFill>
                  <a:srgbClr val="C00000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 اختيار المشروع</a:t>
            </a:r>
            <a:endParaRPr lang="ar-JO" sz="3600" b="1" dirty="0">
              <a:solidFill>
                <a:srgbClr val="C00000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637" y="1610628"/>
            <a:ext cx="2405063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70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يوجد العديد من الثروة الحيوانية بالمنطقة الصناعية المقترحة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9" y="644799"/>
            <a:ext cx="8556053" cy="604946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4" y="636762"/>
            <a:ext cx="8539513" cy="6037769"/>
          </a:xfrm>
          <a:prstGeom prst="rect">
            <a:avLst/>
          </a:prstGeom>
        </p:spPr>
      </p:pic>
      <p:sp>
        <p:nvSpPr>
          <p:cNvPr id="16" name="شكل حر 15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996364" y="126474"/>
            <a:ext cx="61537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الايجابية –الثروة الحيوانية-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8" name="شكل حر 17"/>
          <p:cNvSpPr/>
          <p:nvPr/>
        </p:nvSpPr>
        <p:spPr>
          <a:xfrm>
            <a:off x="4819650" y="3124200"/>
            <a:ext cx="180975" cy="400050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حر 18"/>
          <p:cNvSpPr/>
          <p:nvPr/>
        </p:nvSpPr>
        <p:spPr>
          <a:xfrm>
            <a:off x="4846320" y="2141220"/>
            <a:ext cx="335280" cy="396240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3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506022" y="2004629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4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المنطقة الصناعية المقترحة بعيدة عن تجمع السكان و وسط البلد </a:t>
            </a:r>
            <a:r>
              <a:rPr lang="ar-SA" sz="1600" dirty="0" err="1" smtClean="0">
                <a:solidFill>
                  <a:schemeClr val="accent6">
                    <a:lumMod val="50000"/>
                  </a:schemeClr>
                </a:solidFill>
              </a:rPr>
              <a:t>لانها</a:t>
            </a:r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 خارج المخطط الهيكلي الحالي 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9" y="644799"/>
            <a:ext cx="8556053" cy="604946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4" y="636762"/>
            <a:ext cx="8539513" cy="603776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77" y="602830"/>
            <a:ext cx="8587505" cy="6071701"/>
          </a:xfrm>
          <a:prstGeom prst="rect">
            <a:avLst/>
          </a:prstGeom>
        </p:spPr>
      </p:pic>
      <p:sp>
        <p:nvSpPr>
          <p:cNvPr id="16" name="شكل حر 15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7" name="مجموعة 16"/>
          <p:cNvGrpSpPr/>
          <p:nvPr/>
        </p:nvGrpSpPr>
        <p:grpSpPr>
          <a:xfrm>
            <a:off x="8771625" y="3016246"/>
            <a:ext cx="3237245" cy="2139214"/>
            <a:chOff x="8976235" y="2826486"/>
            <a:chExt cx="2854109" cy="1919685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 rotWithShape="1">
            <a:blip r:embed="rId6"/>
            <a:srcRect b="5026"/>
            <a:stretch/>
          </p:blipFill>
          <p:spPr>
            <a:xfrm>
              <a:off x="8976235" y="2826486"/>
              <a:ext cx="2854109" cy="1919685"/>
            </a:xfrm>
            <a:prstGeom prst="rect">
              <a:avLst/>
            </a:prstGeom>
          </p:spPr>
        </p:pic>
        <p:sp>
          <p:nvSpPr>
            <p:cNvPr id="12" name="شكل بيضاوي 11"/>
            <p:cNvSpPr/>
            <p:nvPr/>
          </p:nvSpPr>
          <p:spPr>
            <a:xfrm>
              <a:off x="9424288" y="3533776"/>
              <a:ext cx="424562" cy="428624"/>
            </a:xfrm>
            <a:prstGeom prst="ellipse">
              <a:avLst/>
            </a:prstGeom>
            <a:solidFill>
              <a:srgbClr val="C0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9175912" y="3578811"/>
              <a:ext cx="933378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800" dirty="0" smtClean="0"/>
                <a:t>مركز المدينة</a:t>
              </a:r>
            </a:p>
            <a:p>
              <a:pPr algn="ctr"/>
              <a:r>
                <a:rPr lang="ar-SA" sz="800" dirty="0" smtClean="0"/>
                <a:t>كثافة عالية</a:t>
              </a:r>
            </a:p>
          </p:txBody>
        </p:sp>
        <p:cxnSp>
          <p:nvCxnSpPr>
            <p:cNvPr id="19" name="رابط مستقيم 18"/>
            <p:cNvCxnSpPr/>
            <p:nvPr/>
          </p:nvCxnSpPr>
          <p:spPr>
            <a:xfrm flipH="1" flipV="1">
              <a:off x="9790899" y="3837128"/>
              <a:ext cx="506005" cy="340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مربع نص 24"/>
          <p:cNvSpPr txBox="1"/>
          <p:nvPr/>
        </p:nvSpPr>
        <p:spPr>
          <a:xfrm>
            <a:off x="8584862" y="4314698"/>
            <a:ext cx="1495353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00" dirty="0" smtClean="0">
                <a:effectLst>
                  <a:glow rad="101600">
                    <a:srgbClr val="277300">
                      <a:alpha val="60000"/>
                    </a:srgbClr>
                  </a:glow>
                </a:effectLst>
              </a:rPr>
              <a:t>1.700km</a:t>
            </a:r>
            <a:endParaRPr lang="ar-SA" sz="900" dirty="0" smtClean="0">
              <a:effectLst>
                <a:glow rad="101600">
                  <a:srgbClr val="277300">
                    <a:alpha val="60000"/>
                  </a:srgbClr>
                </a:glow>
              </a:effectLst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186404" y="121091"/>
            <a:ext cx="761586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الايجابية –على الاطراف </a:t>
            </a:r>
            <a:r>
              <a:rPr lang="ar-SA" sz="2000" b="1" dirty="0">
                <a:solidFill>
                  <a:schemeClr val="bg2"/>
                </a:solidFill>
              </a:rPr>
              <a:t>ل</a:t>
            </a:r>
            <a:r>
              <a:rPr lang="ar-SA" sz="2000" b="1" dirty="0" smtClean="0">
                <a:solidFill>
                  <a:schemeClr val="bg2"/>
                </a:solidFill>
              </a:rPr>
              <a:t>لمخطط الهيكلي الحالي و بعيد عن مركز البلد -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24" name="شكل حر 23"/>
          <p:cNvSpPr/>
          <p:nvPr/>
        </p:nvSpPr>
        <p:spPr>
          <a:xfrm>
            <a:off x="4819650" y="3124200"/>
            <a:ext cx="180975" cy="400050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شكل حر 25"/>
          <p:cNvSpPr/>
          <p:nvPr/>
        </p:nvSpPr>
        <p:spPr>
          <a:xfrm>
            <a:off x="4846320" y="2141220"/>
            <a:ext cx="335280" cy="396240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ربع نص 26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2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5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accent6">
                    <a:lumMod val="50000"/>
                  </a:schemeClr>
                </a:solidFill>
              </a:rPr>
              <a:t>يوجد شبكة شوارع تصل للمنطقة المقترحة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9" y="644799"/>
            <a:ext cx="8556053" cy="604946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4" y="636762"/>
            <a:ext cx="8539513" cy="603776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75" y="587050"/>
            <a:ext cx="8609823" cy="6087481"/>
          </a:xfrm>
          <a:prstGeom prst="rect">
            <a:avLst/>
          </a:prstGeom>
        </p:spPr>
      </p:pic>
      <p:sp>
        <p:nvSpPr>
          <p:cNvPr id="16" name="شكل حر 15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1569777" y="142742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الايجابية –شبكة الشوارع-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8" name="شكل حر 17"/>
          <p:cNvSpPr/>
          <p:nvPr/>
        </p:nvSpPr>
        <p:spPr>
          <a:xfrm>
            <a:off x="4819650" y="3124200"/>
            <a:ext cx="180975" cy="400050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حر 18"/>
          <p:cNvSpPr/>
          <p:nvPr/>
        </p:nvSpPr>
        <p:spPr>
          <a:xfrm>
            <a:off x="4846320" y="2141220"/>
            <a:ext cx="335280" cy="396240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3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5658" y="0"/>
            <a:ext cx="11980228" cy="6654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37600" y="0"/>
            <a:ext cx="3338285" cy="6654799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8786813" y="52387"/>
            <a:ext cx="3252787" cy="582773"/>
          </a:xfrm>
          <a:prstGeom prst="rect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95658" y="39462"/>
            <a:ext cx="8605657" cy="59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9382972" y="3514190"/>
            <a:ext cx="1996228" cy="4609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انفجار 2 41"/>
          <p:cNvSpPr/>
          <p:nvPr/>
        </p:nvSpPr>
        <p:spPr>
          <a:xfrm rot="6674248">
            <a:off x="11597812" y="661924"/>
            <a:ext cx="370829" cy="458782"/>
          </a:xfrm>
          <a:prstGeom prst="irregularSeal2">
            <a:avLst/>
          </a:prstGeom>
          <a:solidFill>
            <a:srgbClr val="C00000">
              <a:alpha val="9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11705056" y="687547"/>
            <a:ext cx="2338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6</a:t>
            </a:r>
            <a:endParaRPr lang="ar-SA" sz="1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89093" y="831318"/>
            <a:ext cx="26131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rgbClr val="C00000"/>
                </a:solidFill>
              </a:rPr>
              <a:t>السكان و المباني السكنية هي من السلبيات لوجود المناطق الصناعية 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1" y="613596"/>
            <a:ext cx="8544371" cy="604120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9" y="644799"/>
            <a:ext cx="8556053" cy="604946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4" y="636762"/>
            <a:ext cx="8539513" cy="603776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25" y="616061"/>
            <a:ext cx="8580158" cy="6066507"/>
          </a:xfrm>
          <a:prstGeom prst="rect">
            <a:avLst/>
          </a:prstGeom>
        </p:spPr>
      </p:pic>
      <p:sp>
        <p:nvSpPr>
          <p:cNvPr id="16" name="شكل حر 15"/>
          <p:cNvSpPr/>
          <p:nvPr/>
        </p:nvSpPr>
        <p:spPr>
          <a:xfrm>
            <a:off x="1569777" y="1416093"/>
            <a:ext cx="6471138" cy="3671668"/>
          </a:xfrm>
          <a:custGeom>
            <a:avLst/>
            <a:gdLst>
              <a:gd name="connsiteX0" fmla="*/ 4670474 w 6471138"/>
              <a:gd name="connsiteY0" fmla="*/ 998806 h 3671668"/>
              <a:gd name="connsiteX1" fmla="*/ 4994031 w 6471138"/>
              <a:gd name="connsiteY1" fmla="*/ 0 h 3671668"/>
              <a:gd name="connsiteX2" fmla="*/ 6471138 w 6471138"/>
              <a:gd name="connsiteY2" fmla="*/ 562708 h 3671668"/>
              <a:gd name="connsiteX3" fmla="*/ 5908431 w 6471138"/>
              <a:gd name="connsiteY3" fmla="*/ 1575582 h 3671668"/>
              <a:gd name="connsiteX4" fmla="*/ 4417255 w 6471138"/>
              <a:gd name="connsiteY4" fmla="*/ 2405575 h 3671668"/>
              <a:gd name="connsiteX5" fmla="*/ 3446585 w 6471138"/>
              <a:gd name="connsiteY5" fmla="*/ 2729132 h 3671668"/>
              <a:gd name="connsiteX6" fmla="*/ 506437 w 6471138"/>
              <a:gd name="connsiteY6" fmla="*/ 3671668 h 3671668"/>
              <a:gd name="connsiteX7" fmla="*/ 337625 w 6471138"/>
              <a:gd name="connsiteY7" fmla="*/ 3671668 h 3671668"/>
              <a:gd name="connsiteX8" fmla="*/ 0 w 6471138"/>
              <a:gd name="connsiteY8" fmla="*/ 2700997 h 3671668"/>
              <a:gd name="connsiteX9" fmla="*/ 70338 w 6471138"/>
              <a:gd name="connsiteY9" fmla="*/ 2264898 h 3671668"/>
              <a:gd name="connsiteX10" fmla="*/ 126609 w 6471138"/>
              <a:gd name="connsiteY10" fmla="*/ 2152357 h 3671668"/>
              <a:gd name="connsiteX11" fmla="*/ 267286 w 6471138"/>
              <a:gd name="connsiteY11" fmla="*/ 2222695 h 3671668"/>
              <a:gd name="connsiteX12" fmla="*/ 253218 w 6471138"/>
              <a:gd name="connsiteY12" fmla="*/ 1941342 h 3671668"/>
              <a:gd name="connsiteX13" fmla="*/ 1702191 w 6471138"/>
              <a:gd name="connsiteY13" fmla="*/ 2067951 h 3671668"/>
              <a:gd name="connsiteX14" fmla="*/ 1659988 w 6471138"/>
              <a:gd name="connsiteY14" fmla="*/ 1589649 h 3671668"/>
              <a:gd name="connsiteX15" fmla="*/ 3165231 w 6471138"/>
              <a:gd name="connsiteY15" fmla="*/ 1842868 h 3671668"/>
              <a:gd name="connsiteX16" fmla="*/ 3235569 w 6471138"/>
              <a:gd name="connsiteY16" fmla="*/ 661182 h 3671668"/>
              <a:gd name="connsiteX17" fmla="*/ 4670474 w 6471138"/>
              <a:gd name="connsiteY17" fmla="*/ 998806 h 367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1138" h="3671668">
                <a:moveTo>
                  <a:pt x="4670474" y="998806"/>
                </a:moveTo>
                <a:lnTo>
                  <a:pt x="4994031" y="0"/>
                </a:lnTo>
                <a:lnTo>
                  <a:pt x="6471138" y="562708"/>
                </a:lnTo>
                <a:lnTo>
                  <a:pt x="5908431" y="1575582"/>
                </a:lnTo>
                <a:lnTo>
                  <a:pt x="4417255" y="2405575"/>
                </a:lnTo>
                <a:lnTo>
                  <a:pt x="3446585" y="2729132"/>
                </a:lnTo>
                <a:lnTo>
                  <a:pt x="506437" y="3671668"/>
                </a:lnTo>
                <a:lnTo>
                  <a:pt x="337625" y="3671668"/>
                </a:lnTo>
                <a:lnTo>
                  <a:pt x="0" y="2700997"/>
                </a:lnTo>
                <a:lnTo>
                  <a:pt x="70338" y="2264898"/>
                </a:lnTo>
                <a:lnTo>
                  <a:pt x="126609" y="2152357"/>
                </a:lnTo>
                <a:lnTo>
                  <a:pt x="267286" y="2222695"/>
                </a:lnTo>
                <a:lnTo>
                  <a:pt x="253218" y="1941342"/>
                </a:lnTo>
                <a:lnTo>
                  <a:pt x="1702191" y="2067951"/>
                </a:lnTo>
                <a:lnTo>
                  <a:pt x="1659988" y="1589649"/>
                </a:lnTo>
                <a:lnTo>
                  <a:pt x="3165231" y="1842868"/>
                </a:lnTo>
                <a:lnTo>
                  <a:pt x="3235569" y="661182"/>
                </a:lnTo>
                <a:lnTo>
                  <a:pt x="4670474" y="998806"/>
                </a:lnTo>
                <a:close/>
              </a:path>
            </a:pathLst>
          </a:custGeom>
          <a:solidFill>
            <a:srgbClr val="7030A0">
              <a:alpha val="19000"/>
            </a:srgb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1402764" y="102533"/>
            <a:ext cx="57041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bg2"/>
                </a:solidFill>
              </a:rPr>
              <a:t>المؤثرات السلبية –المباني السكنية- في المنطقة الزراعية الصناعية</a:t>
            </a:r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18" name="شكل حر 17"/>
          <p:cNvSpPr/>
          <p:nvPr/>
        </p:nvSpPr>
        <p:spPr>
          <a:xfrm>
            <a:off x="4861560" y="3183668"/>
            <a:ext cx="209766" cy="448291"/>
          </a:xfrm>
          <a:custGeom>
            <a:avLst/>
            <a:gdLst>
              <a:gd name="connsiteX0" fmla="*/ 0 w 180975"/>
              <a:gd name="connsiteY0" fmla="*/ 0 h 400050"/>
              <a:gd name="connsiteX1" fmla="*/ 180975 w 180975"/>
              <a:gd name="connsiteY1" fmla="*/ 28575 h 400050"/>
              <a:gd name="connsiteX2" fmla="*/ 161925 w 180975"/>
              <a:gd name="connsiteY2" fmla="*/ 371475 h 400050"/>
              <a:gd name="connsiteX3" fmla="*/ 9525 w 180975"/>
              <a:gd name="connsiteY3" fmla="*/ 400050 h 400050"/>
              <a:gd name="connsiteX4" fmla="*/ 0 w 180975"/>
              <a:gd name="connsiteY4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400050">
                <a:moveTo>
                  <a:pt x="0" y="0"/>
                </a:moveTo>
                <a:lnTo>
                  <a:pt x="180975" y="28575"/>
                </a:lnTo>
                <a:lnTo>
                  <a:pt x="161925" y="371475"/>
                </a:lnTo>
                <a:lnTo>
                  <a:pt x="9525" y="400050"/>
                </a:lnTo>
                <a:lnTo>
                  <a:pt x="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شكل حر 18"/>
          <p:cNvSpPr/>
          <p:nvPr/>
        </p:nvSpPr>
        <p:spPr>
          <a:xfrm>
            <a:off x="4861560" y="2192498"/>
            <a:ext cx="388620" cy="444022"/>
          </a:xfrm>
          <a:custGeom>
            <a:avLst/>
            <a:gdLst>
              <a:gd name="connsiteX0" fmla="*/ 129540 w 335280"/>
              <a:gd name="connsiteY0" fmla="*/ 0 h 396240"/>
              <a:gd name="connsiteX1" fmla="*/ 121920 w 335280"/>
              <a:gd name="connsiteY1" fmla="*/ 129540 h 396240"/>
              <a:gd name="connsiteX2" fmla="*/ 175260 w 335280"/>
              <a:gd name="connsiteY2" fmla="*/ 152400 h 396240"/>
              <a:gd name="connsiteX3" fmla="*/ 175260 w 335280"/>
              <a:gd name="connsiteY3" fmla="*/ 152400 h 396240"/>
              <a:gd name="connsiteX4" fmla="*/ 7620 w 335280"/>
              <a:gd name="connsiteY4" fmla="*/ 190500 h 396240"/>
              <a:gd name="connsiteX5" fmla="*/ 0 w 335280"/>
              <a:gd name="connsiteY5" fmla="*/ 396240 h 396240"/>
              <a:gd name="connsiteX6" fmla="*/ 0 w 335280"/>
              <a:gd name="connsiteY6" fmla="*/ 396240 h 396240"/>
              <a:gd name="connsiteX7" fmla="*/ 53340 w 335280"/>
              <a:gd name="connsiteY7" fmla="*/ 373380 h 396240"/>
              <a:gd name="connsiteX8" fmla="*/ 327660 w 335280"/>
              <a:gd name="connsiteY8" fmla="*/ 358140 h 396240"/>
              <a:gd name="connsiteX9" fmla="*/ 335280 w 335280"/>
              <a:gd name="connsiteY9" fmla="*/ 228600 h 396240"/>
              <a:gd name="connsiteX10" fmla="*/ 289560 w 335280"/>
              <a:gd name="connsiteY10" fmla="*/ 175260 h 396240"/>
              <a:gd name="connsiteX11" fmla="*/ 289560 w 335280"/>
              <a:gd name="connsiteY11" fmla="*/ 30480 h 396240"/>
              <a:gd name="connsiteX12" fmla="*/ 243840 w 335280"/>
              <a:gd name="connsiteY12" fmla="*/ 30480 h 396240"/>
              <a:gd name="connsiteX13" fmla="*/ 236220 w 335280"/>
              <a:gd name="connsiteY13" fmla="*/ 0 h 396240"/>
              <a:gd name="connsiteX14" fmla="*/ 182880 w 335280"/>
              <a:gd name="connsiteY14" fmla="*/ 0 h 396240"/>
              <a:gd name="connsiteX15" fmla="*/ 182880 w 335280"/>
              <a:gd name="connsiteY15" fmla="*/ 0 h 396240"/>
              <a:gd name="connsiteX16" fmla="*/ 129540 w 335280"/>
              <a:gd name="connsiteY16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" h="396240">
                <a:moveTo>
                  <a:pt x="129540" y="0"/>
                </a:moveTo>
                <a:lnTo>
                  <a:pt x="121920" y="129540"/>
                </a:lnTo>
                <a:lnTo>
                  <a:pt x="175260" y="152400"/>
                </a:lnTo>
                <a:lnTo>
                  <a:pt x="175260" y="152400"/>
                </a:lnTo>
                <a:lnTo>
                  <a:pt x="7620" y="190500"/>
                </a:lnTo>
                <a:lnTo>
                  <a:pt x="0" y="396240"/>
                </a:lnTo>
                <a:lnTo>
                  <a:pt x="0" y="396240"/>
                </a:lnTo>
                <a:lnTo>
                  <a:pt x="53340" y="373380"/>
                </a:lnTo>
                <a:lnTo>
                  <a:pt x="327660" y="358140"/>
                </a:lnTo>
                <a:lnTo>
                  <a:pt x="335280" y="228600"/>
                </a:lnTo>
                <a:lnTo>
                  <a:pt x="289560" y="175260"/>
                </a:lnTo>
                <a:lnTo>
                  <a:pt x="289560" y="30480"/>
                </a:lnTo>
                <a:lnTo>
                  <a:pt x="243840" y="30480"/>
                </a:lnTo>
                <a:lnTo>
                  <a:pt x="236220" y="0"/>
                </a:lnTo>
                <a:lnTo>
                  <a:pt x="182880" y="0"/>
                </a:lnTo>
                <a:lnTo>
                  <a:pt x="182880" y="0"/>
                </a:lnTo>
                <a:lnTo>
                  <a:pt x="129540" y="0"/>
                </a:lnTo>
                <a:close/>
              </a:path>
            </a:pathLst>
          </a:custGeom>
          <a:solidFill>
            <a:srgbClr val="54C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8758035" y="102533"/>
            <a:ext cx="3462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</a:rPr>
              <a:t>تحليل الموقع </a:t>
            </a:r>
          </a:p>
          <a:p>
            <a:pPr marL="285750" indent="-285750" algn="ctr">
              <a:buFontTx/>
              <a:buChar char="-"/>
            </a:pPr>
            <a:r>
              <a:rPr lang="ar-SA" sz="1600" b="1" dirty="0" smtClean="0">
                <a:solidFill>
                  <a:srgbClr val="C00000"/>
                </a:solidFill>
              </a:rPr>
              <a:t>المؤثرات الإيجابية والسلبية -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38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95658" y="0"/>
            <a:ext cx="11994742" cy="6654800"/>
            <a:chOff x="95658" y="0"/>
            <a:chExt cx="11994742" cy="6654800"/>
          </a:xfrm>
        </p:grpSpPr>
        <p:sp>
          <p:nvSpPr>
            <p:cNvPr id="5" name="مستطيل 4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215542" y="107569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تخطيط مبدئي للمنطقة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658" y="520425"/>
              <a:ext cx="11943942" cy="6104124"/>
            </a:xfrm>
            <a:prstGeom prst="rect">
              <a:avLst/>
            </a:prstGeom>
          </p:spPr>
        </p:pic>
        <p:sp>
          <p:nvSpPr>
            <p:cNvPr id="9" name="شكل حر 8"/>
            <p:cNvSpPr/>
            <p:nvPr/>
          </p:nvSpPr>
          <p:spPr>
            <a:xfrm>
              <a:off x="1219193" y="1885791"/>
              <a:ext cx="10290628" cy="4426857"/>
            </a:xfrm>
            <a:custGeom>
              <a:avLst/>
              <a:gdLst>
                <a:gd name="connsiteX0" fmla="*/ 10290628 w 10290628"/>
                <a:gd name="connsiteY0" fmla="*/ 0 h 4426857"/>
                <a:gd name="connsiteX1" fmla="*/ 9506857 w 10290628"/>
                <a:gd name="connsiteY1" fmla="*/ 696686 h 4426857"/>
                <a:gd name="connsiteX2" fmla="*/ 8519885 w 10290628"/>
                <a:gd name="connsiteY2" fmla="*/ 1364343 h 4426857"/>
                <a:gd name="connsiteX3" fmla="*/ 6807200 w 10290628"/>
                <a:gd name="connsiteY3" fmla="*/ 2162629 h 4426857"/>
                <a:gd name="connsiteX4" fmla="*/ 4252685 w 10290628"/>
                <a:gd name="connsiteY4" fmla="*/ 2975429 h 4426857"/>
                <a:gd name="connsiteX5" fmla="*/ 2032000 w 10290628"/>
                <a:gd name="connsiteY5" fmla="*/ 3643086 h 4426857"/>
                <a:gd name="connsiteX6" fmla="*/ 0 w 10290628"/>
                <a:gd name="connsiteY6" fmla="*/ 4426857 h 4426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90628" h="4426857">
                  <a:moveTo>
                    <a:pt x="10290628" y="0"/>
                  </a:moveTo>
                  <a:lnTo>
                    <a:pt x="9506857" y="696686"/>
                  </a:lnTo>
                  <a:lnTo>
                    <a:pt x="8519885" y="1364343"/>
                  </a:lnTo>
                  <a:lnTo>
                    <a:pt x="6807200" y="2162629"/>
                  </a:lnTo>
                  <a:lnTo>
                    <a:pt x="4252685" y="2975429"/>
                  </a:lnTo>
                  <a:lnTo>
                    <a:pt x="2032000" y="3643086"/>
                  </a:lnTo>
                  <a:lnTo>
                    <a:pt x="0" y="4426857"/>
                  </a:lnTo>
                </a:path>
              </a:pathLst>
            </a:custGeom>
            <a:noFill/>
            <a:ln w="1016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سهم لأعلى 9"/>
            <p:cNvSpPr/>
            <p:nvPr/>
          </p:nvSpPr>
          <p:spPr>
            <a:xfrm rot="2750367">
              <a:off x="11546991" y="1421997"/>
              <a:ext cx="331842" cy="4064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8" name="سهم لأعلى 17"/>
            <p:cNvSpPr/>
            <p:nvPr/>
          </p:nvSpPr>
          <p:spPr>
            <a:xfrm rot="15037591">
              <a:off x="802886" y="6197417"/>
              <a:ext cx="331842" cy="4064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شكل حر 15"/>
            <p:cNvSpPr/>
            <p:nvPr/>
          </p:nvSpPr>
          <p:spPr>
            <a:xfrm>
              <a:off x="1371600" y="2222500"/>
              <a:ext cx="10629900" cy="4394200"/>
            </a:xfrm>
            <a:custGeom>
              <a:avLst/>
              <a:gdLst>
                <a:gd name="connsiteX0" fmla="*/ 10629900 w 10629900"/>
                <a:gd name="connsiteY0" fmla="*/ 0 h 4394200"/>
                <a:gd name="connsiteX1" fmla="*/ 9499600 w 10629900"/>
                <a:gd name="connsiteY1" fmla="*/ 673100 h 4394200"/>
                <a:gd name="connsiteX2" fmla="*/ 8496300 w 10629900"/>
                <a:gd name="connsiteY2" fmla="*/ 1270000 h 4394200"/>
                <a:gd name="connsiteX3" fmla="*/ 7480300 w 10629900"/>
                <a:gd name="connsiteY3" fmla="*/ 1816100 h 4394200"/>
                <a:gd name="connsiteX4" fmla="*/ 6451600 w 10629900"/>
                <a:gd name="connsiteY4" fmla="*/ 2247900 h 4394200"/>
                <a:gd name="connsiteX5" fmla="*/ 5702300 w 10629900"/>
                <a:gd name="connsiteY5" fmla="*/ 2514600 h 4394200"/>
                <a:gd name="connsiteX6" fmla="*/ 4889500 w 10629900"/>
                <a:gd name="connsiteY6" fmla="*/ 2768600 h 4394200"/>
                <a:gd name="connsiteX7" fmla="*/ 4216400 w 10629900"/>
                <a:gd name="connsiteY7" fmla="*/ 2946400 h 4394200"/>
                <a:gd name="connsiteX8" fmla="*/ 3022600 w 10629900"/>
                <a:gd name="connsiteY8" fmla="*/ 3314700 h 4394200"/>
                <a:gd name="connsiteX9" fmla="*/ 2235200 w 10629900"/>
                <a:gd name="connsiteY9" fmla="*/ 3556000 h 4394200"/>
                <a:gd name="connsiteX10" fmla="*/ 1435100 w 10629900"/>
                <a:gd name="connsiteY10" fmla="*/ 3835400 h 4394200"/>
                <a:gd name="connsiteX11" fmla="*/ 876300 w 10629900"/>
                <a:gd name="connsiteY11" fmla="*/ 4013200 h 4394200"/>
                <a:gd name="connsiteX12" fmla="*/ 0 w 10629900"/>
                <a:gd name="connsiteY12" fmla="*/ 4394200 h 439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29900" h="4394200">
                  <a:moveTo>
                    <a:pt x="10629900" y="0"/>
                  </a:moveTo>
                  <a:lnTo>
                    <a:pt x="9499600" y="673100"/>
                  </a:lnTo>
                  <a:lnTo>
                    <a:pt x="8496300" y="1270000"/>
                  </a:lnTo>
                  <a:lnTo>
                    <a:pt x="7480300" y="1816100"/>
                  </a:lnTo>
                  <a:lnTo>
                    <a:pt x="6451600" y="2247900"/>
                  </a:lnTo>
                  <a:lnTo>
                    <a:pt x="5702300" y="2514600"/>
                  </a:lnTo>
                  <a:lnTo>
                    <a:pt x="4889500" y="2768600"/>
                  </a:lnTo>
                  <a:lnTo>
                    <a:pt x="4216400" y="2946400"/>
                  </a:lnTo>
                  <a:lnTo>
                    <a:pt x="3022600" y="3314700"/>
                  </a:lnTo>
                  <a:lnTo>
                    <a:pt x="2235200" y="3556000"/>
                  </a:lnTo>
                  <a:lnTo>
                    <a:pt x="1435100" y="3835400"/>
                  </a:lnTo>
                  <a:lnTo>
                    <a:pt x="876300" y="4013200"/>
                  </a:lnTo>
                  <a:lnTo>
                    <a:pt x="0" y="4394200"/>
                  </a:lnTo>
                </a:path>
              </a:pathLst>
            </a:custGeom>
            <a:noFill/>
            <a:ln w="317500">
              <a:solidFill>
                <a:srgbClr val="FF0000">
                  <a:alpha val="4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ضرب 21"/>
            <p:cNvSpPr/>
            <p:nvPr/>
          </p:nvSpPr>
          <p:spPr>
            <a:xfrm>
              <a:off x="11397281" y="2322596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3" name="ضرب 22"/>
            <p:cNvSpPr/>
            <p:nvPr/>
          </p:nvSpPr>
          <p:spPr>
            <a:xfrm>
              <a:off x="10702416" y="2703463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4" name="ضرب 23"/>
            <p:cNvSpPr/>
            <p:nvPr/>
          </p:nvSpPr>
          <p:spPr>
            <a:xfrm>
              <a:off x="10109090" y="3127909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ضرب 24"/>
            <p:cNvSpPr/>
            <p:nvPr/>
          </p:nvSpPr>
          <p:spPr>
            <a:xfrm>
              <a:off x="9520184" y="3473131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ضرب 25"/>
            <p:cNvSpPr/>
            <p:nvPr/>
          </p:nvSpPr>
          <p:spPr>
            <a:xfrm>
              <a:off x="8828879" y="3776222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ضرب 26"/>
            <p:cNvSpPr/>
            <p:nvPr/>
          </p:nvSpPr>
          <p:spPr>
            <a:xfrm>
              <a:off x="8181186" y="4074378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8" name="ضرب 27"/>
            <p:cNvSpPr/>
            <p:nvPr/>
          </p:nvSpPr>
          <p:spPr>
            <a:xfrm>
              <a:off x="7455361" y="4419600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9" name="ضرب 28"/>
            <p:cNvSpPr/>
            <p:nvPr/>
          </p:nvSpPr>
          <p:spPr>
            <a:xfrm>
              <a:off x="6739464" y="4592211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ضرب 29"/>
            <p:cNvSpPr/>
            <p:nvPr/>
          </p:nvSpPr>
          <p:spPr>
            <a:xfrm>
              <a:off x="5968846" y="4764822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ضرب 30"/>
            <p:cNvSpPr/>
            <p:nvPr/>
          </p:nvSpPr>
          <p:spPr>
            <a:xfrm>
              <a:off x="5223628" y="5061566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ضرب 31"/>
            <p:cNvSpPr/>
            <p:nvPr/>
          </p:nvSpPr>
          <p:spPr>
            <a:xfrm>
              <a:off x="4531177" y="5234177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ضرب 32"/>
            <p:cNvSpPr/>
            <p:nvPr/>
          </p:nvSpPr>
          <p:spPr>
            <a:xfrm>
              <a:off x="3782310" y="5579399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ضرب 33"/>
            <p:cNvSpPr/>
            <p:nvPr/>
          </p:nvSpPr>
          <p:spPr>
            <a:xfrm>
              <a:off x="3029264" y="5752010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ضرب 34"/>
            <p:cNvSpPr/>
            <p:nvPr/>
          </p:nvSpPr>
          <p:spPr>
            <a:xfrm>
              <a:off x="2322091" y="5941278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ضرب 35"/>
            <p:cNvSpPr/>
            <p:nvPr/>
          </p:nvSpPr>
          <p:spPr>
            <a:xfrm>
              <a:off x="1661628" y="6250572"/>
              <a:ext cx="261367" cy="345222"/>
            </a:xfrm>
            <a:prstGeom prst="mathMultiply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سهم لأعلى 55"/>
            <p:cNvSpPr/>
            <p:nvPr/>
          </p:nvSpPr>
          <p:spPr>
            <a:xfrm rot="20466315">
              <a:off x="7837551" y="4261139"/>
              <a:ext cx="330743" cy="318697"/>
            </a:xfrm>
            <a:prstGeom prst="up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7" name="سهم لأعلى 56"/>
            <p:cNvSpPr/>
            <p:nvPr/>
          </p:nvSpPr>
          <p:spPr>
            <a:xfrm rot="10800000">
              <a:off x="7109906" y="1040055"/>
              <a:ext cx="415745" cy="311950"/>
            </a:xfrm>
            <a:prstGeom prst="up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8" name="شكل حر 57"/>
            <p:cNvSpPr/>
            <p:nvPr/>
          </p:nvSpPr>
          <p:spPr>
            <a:xfrm>
              <a:off x="7141029" y="1886857"/>
              <a:ext cx="4354285" cy="2104572"/>
            </a:xfrm>
            <a:custGeom>
              <a:avLst/>
              <a:gdLst>
                <a:gd name="connsiteX0" fmla="*/ 4354285 w 4354285"/>
                <a:gd name="connsiteY0" fmla="*/ 0 h 2104572"/>
                <a:gd name="connsiteX1" fmla="*/ 3512457 w 4354285"/>
                <a:gd name="connsiteY1" fmla="*/ 711200 h 2104572"/>
                <a:gd name="connsiteX2" fmla="*/ 1857828 w 4354285"/>
                <a:gd name="connsiteY2" fmla="*/ 1727200 h 2104572"/>
                <a:gd name="connsiteX3" fmla="*/ 1030514 w 4354285"/>
                <a:gd name="connsiteY3" fmla="*/ 2104572 h 2104572"/>
                <a:gd name="connsiteX4" fmla="*/ 638628 w 4354285"/>
                <a:gd name="connsiteY4" fmla="*/ 2032000 h 2104572"/>
                <a:gd name="connsiteX5" fmla="*/ 0 w 4354285"/>
                <a:gd name="connsiteY5" fmla="*/ 1712686 h 2104572"/>
                <a:gd name="connsiteX6" fmla="*/ 101600 w 4354285"/>
                <a:gd name="connsiteY6" fmla="*/ 435429 h 2104572"/>
                <a:gd name="connsiteX7" fmla="*/ 377371 w 4354285"/>
                <a:gd name="connsiteY7" fmla="*/ 435429 h 210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4285" h="2104572">
                  <a:moveTo>
                    <a:pt x="4354285" y="0"/>
                  </a:moveTo>
                  <a:lnTo>
                    <a:pt x="3512457" y="711200"/>
                  </a:lnTo>
                  <a:lnTo>
                    <a:pt x="1857828" y="1727200"/>
                  </a:lnTo>
                  <a:lnTo>
                    <a:pt x="1030514" y="2104572"/>
                  </a:lnTo>
                  <a:lnTo>
                    <a:pt x="638628" y="2032000"/>
                  </a:lnTo>
                  <a:lnTo>
                    <a:pt x="0" y="1712686"/>
                  </a:lnTo>
                  <a:lnTo>
                    <a:pt x="101600" y="435429"/>
                  </a:lnTo>
                  <a:lnTo>
                    <a:pt x="377371" y="435429"/>
                  </a:lnTo>
                </a:path>
              </a:pathLst>
            </a:custGeom>
            <a:noFill/>
            <a:ln w="444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شكل حر 58"/>
            <p:cNvSpPr/>
            <p:nvPr/>
          </p:nvSpPr>
          <p:spPr>
            <a:xfrm>
              <a:off x="3701143" y="3570514"/>
              <a:ext cx="3468914" cy="537029"/>
            </a:xfrm>
            <a:custGeom>
              <a:avLst/>
              <a:gdLst>
                <a:gd name="connsiteX0" fmla="*/ 3468914 w 3468914"/>
                <a:gd name="connsiteY0" fmla="*/ 29029 h 537029"/>
                <a:gd name="connsiteX1" fmla="*/ 2844800 w 3468914"/>
                <a:gd name="connsiteY1" fmla="*/ 0 h 537029"/>
                <a:gd name="connsiteX2" fmla="*/ 2075543 w 3468914"/>
                <a:gd name="connsiteY2" fmla="*/ 29029 h 537029"/>
                <a:gd name="connsiteX3" fmla="*/ 1262743 w 3468914"/>
                <a:gd name="connsiteY3" fmla="*/ 29029 h 537029"/>
                <a:gd name="connsiteX4" fmla="*/ 522514 w 3468914"/>
                <a:gd name="connsiteY4" fmla="*/ 188686 h 537029"/>
                <a:gd name="connsiteX5" fmla="*/ 0 w 3468914"/>
                <a:gd name="connsiteY5" fmla="*/ 333829 h 537029"/>
                <a:gd name="connsiteX6" fmla="*/ 43543 w 3468914"/>
                <a:gd name="connsiteY6" fmla="*/ 537029 h 53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68914" h="537029">
                  <a:moveTo>
                    <a:pt x="3468914" y="29029"/>
                  </a:moveTo>
                  <a:lnTo>
                    <a:pt x="2844800" y="0"/>
                  </a:lnTo>
                  <a:lnTo>
                    <a:pt x="2075543" y="29029"/>
                  </a:lnTo>
                  <a:lnTo>
                    <a:pt x="1262743" y="29029"/>
                  </a:lnTo>
                  <a:lnTo>
                    <a:pt x="522514" y="188686"/>
                  </a:lnTo>
                  <a:lnTo>
                    <a:pt x="0" y="333829"/>
                  </a:lnTo>
                  <a:lnTo>
                    <a:pt x="43543" y="537029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مربع نص 59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تصور مبدئي لمخطط الموقع</a:t>
              </a:r>
            </a:p>
          </p:txBody>
        </p:sp>
        <p:sp>
          <p:nvSpPr>
            <p:cNvPr id="61" name="مربع نص 60"/>
            <p:cNvSpPr txBox="1"/>
            <p:nvPr/>
          </p:nvSpPr>
          <p:spPr>
            <a:xfrm>
              <a:off x="7616450" y="4525382"/>
              <a:ext cx="1020618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100" b="1" dirty="0" smtClean="0"/>
                <a:t>مدخل ثانوي</a:t>
              </a:r>
            </a:p>
          </p:txBody>
        </p:sp>
        <p:sp>
          <p:nvSpPr>
            <p:cNvPr id="62" name="مربع نص 61"/>
            <p:cNvSpPr txBox="1"/>
            <p:nvPr/>
          </p:nvSpPr>
          <p:spPr>
            <a:xfrm rot="461392">
              <a:off x="6876544" y="792809"/>
              <a:ext cx="1020618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100" b="1" dirty="0" smtClean="0"/>
                <a:t>مدخل رئيسي</a:t>
              </a:r>
            </a:p>
          </p:txBody>
        </p:sp>
        <p:sp>
          <p:nvSpPr>
            <p:cNvPr id="46" name="شكل حر 45"/>
            <p:cNvSpPr/>
            <p:nvPr/>
          </p:nvSpPr>
          <p:spPr>
            <a:xfrm>
              <a:off x="1518834" y="2557220"/>
              <a:ext cx="3223647" cy="1425844"/>
            </a:xfrm>
            <a:custGeom>
              <a:avLst/>
              <a:gdLst>
                <a:gd name="connsiteX0" fmla="*/ 2278251 w 3223647"/>
                <a:gd name="connsiteY0" fmla="*/ 0 h 1425844"/>
                <a:gd name="connsiteX1" fmla="*/ 3223647 w 3223647"/>
                <a:gd name="connsiteY1" fmla="*/ 247973 h 1425844"/>
                <a:gd name="connsiteX2" fmla="*/ 3208149 w 3223647"/>
                <a:gd name="connsiteY2" fmla="*/ 976394 h 1425844"/>
                <a:gd name="connsiteX3" fmla="*/ 3084163 w 3223647"/>
                <a:gd name="connsiteY3" fmla="*/ 1069383 h 1425844"/>
                <a:gd name="connsiteX4" fmla="*/ 2402237 w 3223647"/>
                <a:gd name="connsiteY4" fmla="*/ 1239865 h 1425844"/>
                <a:gd name="connsiteX5" fmla="*/ 1596325 w 3223647"/>
                <a:gd name="connsiteY5" fmla="*/ 1394848 h 1425844"/>
                <a:gd name="connsiteX6" fmla="*/ 1131376 w 3223647"/>
                <a:gd name="connsiteY6" fmla="*/ 1425844 h 1425844"/>
                <a:gd name="connsiteX7" fmla="*/ 573437 w 3223647"/>
                <a:gd name="connsiteY7" fmla="*/ 1146875 h 1425844"/>
                <a:gd name="connsiteX8" fmla="*/ 0 w 3223647"/>
                <a:gd name="connsiteY8" fmla="*/ 774916 h 1425844"/>
                <a:gd name="connsiteX9" fmla="*/ 61993 w 3223647"/>
                <a:gd name="connsiteY9" fmla="*/ 263472 h 1425844"/>
                <a:gd name="connsiteX10" fmla="*/ 263471 w 3223647"/>
                <a:gd name="connsiteY10" fmla="*/ 263472 h 1425844"/>
                <a:gd name="connsiteX11" fmla="*/ 2216258 w 3223647"/>
                <a:gd name="connsiteY11" fmla="*/ 371960 h 1425844"/>
                <a:gd name="connsiteX12" fmla="*/ 2278251 w 3223647"/>
                <a:gd name="connsiteY12" fmla="*/ 0 h 142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23647" h="1425844">
                  <a:moveTo>
                    <a:pt x="2278251" y="0"/>
                  </a:moveTo>
                  <a:lnTo>
                    <a:pt x="3223647" y="247973"/>
                  </a:lnTo>
                  <a:lnTo>
                    <a:pt x="3208149" y="976394"/>
                  </a:lnTo>
                  <a:lnTo>
                    <a:pt x="3084163" y="1069383"/>
                  </a:lnTo>
                  <a:lnTo>
                    <a:pt x="2402237" y="1239865"/>
                  </a:lnTo>
                  <a:lnTo>
                    <a:pt x="1596325" y="1394848"/>
                  </a:lnTo>
                  <a:lnTo>
                    <a:pt x="1131376" y="1425844"/>
                  </a:lnTo>
                  <a:lnTo>
                    <a:pt x="573437" y="1146875"/>
                  </a:lnTo>
                  <a:lnTo>
                    <a:pt x="0" y="774916"/>
                  </a:lnTo>
                  <a:lnTo>
                    <a:pt x="61993" y="263472"/>
                  </a:lnTo>
                  <a:lnTo>
                    <a:pt x="263471" y="263472"/>
                  </a:lnTo>
                  <a:lnTo>
                    <a:pt x="2216258" y="371960"/>
                  </a:lnTo>
                  <a:lnTo>
                    <a:pt x="2278251" y="0"/>
                  </a:lnTo>
                  <a:close/>
                </a:path>
              </a:pathLst>
            </a:custGeom>
            <a:solidFill>
              <a:srgbClr val="277300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شكل حر 47"/>
            <p:cNvSpPr/>
            <p:nvPr/>
          </p:nvSpPr>
          <p:spPr>
            <a:xfrm>
              <a:off x="1239864" y="3580108"/>
              <a:ext cx="6292312" cy="2293750"/>
            </a:xfrm>
            <a:custGeom>
              <a:avLst/>
              <a:gdLst>
                <a:gd name="connsiteX0" fmla="*/ 170482 w 6292312"/>
                <a:gd name="connsiteY0" fmla="*/ 0 h 2293750"/>
                <a:gd name="connsiteX1" fmla="*/ 0 w 6292312"/>
                <a:gd name="connsiteY1" fmla="*/ 712923 h 2293750"/>
                <a:gd name="connsiteX2" fmla="*/ 573438 w 6292312"/>
                <a:gd name="connsiteY2" fmla="*/ 2231756 h 2293750"/>
                <a:gd name="connsiteX3" fmla="*/ 666428 w 6292312"/>
                <a:gd name="connsiteY3" fmla="*/ 2293750 h 2293750"/>
                <a:gd name="connsiteX4" fmla="*/ 1921790 w 6292312"/>
                <a:gd name="connsiteY4" fmla="*/ 1813302 h 2293750"/>
                <a:gd name="connsiteX5" fmla="*/ 3797085 w 6292312"/>
                <a:gd name="connsiteY5" fmla="*/ 1193370 h 2293750"/>
                <a:gd name="connsiteX6" fmla="*/ 6137329 w 6292312"/>
                <a:gd name="connsiteY6" fmla="*/ 573438 h 2293750"/>
                <a:gd name="connsiteX7" fmla="*/ 6292312 w 6292312"/>
                <a:gd name="connsiteY7" fmla="*/ 449451 h 2293750"/>
                <a:gd name="connsiteX8" fmla="*/ 6152828 w 6292312"/>
                <a:gd name="connsiteY8" fmla="*/ 294468 h 2293750"/>
                <a:gd name="connsiteX9" fmla="*/ 5362414 w 6292312"/>
                <a:gd name="connsiteY9" fmla="*/ 154984 h 2293750"/>
                <a:gd name="connsiteX10" fmla="*/ 3890075 w 6292312"/>
                <a:gd name="connsiteY10" fmla="*/ 123987 h 2293750"/>
                <a:gd name="connsiteX11" fmla="*/ 3471621 w 6292312"/>
                <a:gd name="connsiteY11" fmla="*/ 247973 h 2293750"/>
                <a:gd name="connsiteX12" fmla="*/ 1797804 w 6292312"/>
                <a:gd name="connsiteY12" fmla="*/ 619933 h 2293750"/>
                <a:gd name="connsiteX13" fmla="*/ 1301858 w 6292312"/>
                <a:gd name="connsiteY13" fmla="*/ 681926 h 2293750"/>
                <a:gd name="connsiteX14" fmla="*/ 170482 w 6292312"/>
                <a:gd name="connsiteY14" fmla="*/ 0 h 229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92312" h="2293750">
                  <a:moveTo>
                    <a:pt x="170482" y="0"/>
                  </a:moveTo>
                  <a:lnTo>
                    <a:pt x="0" y="712923"/>
                  </a:lnTo>
                  <a:lnTo>
                    <a:pt x="573438" y="2231756"/>
                  </a:lnTo>
                  <a:lnTo>
                    <a:pt x="666428" y="2293750"/>
                  </a:lnTo>
                  <a:lnTo>
                    <a:pt x="1921790" y="1813302"/>
                  </a:lnTo>
                  <a:lnTo>
                    <a:pt x="3797085" y="1193370"/>
                  </a:lnTo>
                  <a:lnTo>
                    <a:pt x="6137329" y="573438"/>
                  </a:lnTo>
                  <a:lnTo>
                    <a:pt x="6292312" y="449451"/>
                  </a:lnTo>
                  <a:lnTo>
                    <a:pt x="6152828" y="294468"/>
                  </a:lnTo>
                  <a:lnTo>
                    <a:pt x="5362414" y="154984"/>
                  </a:lnTo>
                  <a:lnTo>
                    <a:pt x="3890075" y="123987"/>
                  </a:lnTo>
                  <a:lnTo>
                    <a:pt x="3471621" y="247973"/>
                  </a:lnTo>
                  <a:lnTo>
                    <a:pt x="1797804" y="619933"/>
                  </a:lnTo>
                  <a:lnTo>
                    <a:pt x="1301858" y="681926"/>
                  </a:lnTo>
                  <a:lnTo>
                    <a:pt x="170482" y="0"/>
                  </a:lnTo>
                  <a:close/>
                </a:path>
              </a:pathLst>
            </a:custGeom>
            <a:solidFill>
              <a:srgbClr val="277300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" name="شكل حر 2"/>
            <p:cNvSpPr/>
            <p:nvPr/>
          </p:nvSpPr>
          <p:spPr>
            <a:xfrm>
              <a:off x="6049108" y="3713871"/>
              <a:ext cx="1519310" cy="801858"/>
            </a:xfrm>
            <a:custGeom>
              <a:avLst/>
              <a:gdLst>
                <a:gd name="connsiteX0" fmla="*/ 0 w 1519310"/>
                <a:gd name="connsiteY0" fmla="*/ 28135 h 801858"/>
                <a:gd name="connsiteX1" fmla="*/ 84406 w 1519310"/>
                <a:gd name="connsiteY1" fmla="*/ 801858 h 801858"/>
                <a:gd name="connsiteX2" fmla="*/ 1448972 w 1519310"/>
                <a:gd name="connsiteY2" fmla="*/ 365760 h 801858"/>
                <a:gd name="connsiteX3" fmla="*/ 1519310 w 1519310"/>
                <a:gd name="connsiteY3" fmla="*/ 225083 h 801858"/>
                <a:gd name="connsiteX4" fmla="*/ 703384 w 1519310"/>
                <a:gd name="connsiteY4" fmla="*/ 0 h 801858"/>
                <a:gd name="connsiteX5" fmla="*/ 0 w 1519310"/>
                <a:gd name="connsiteY5" fmla="*/ 28135 h 80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9310" h="801858">
                  <a:moveTo>
                    <a:pt x="0" y="28135"/>
                  </a:moveTo>
                  <a:lnTo>
                    <a:pt x="84406" y="801858"/>
                  </a:lnTo>
                  <a:lnTo>
                    <a:pt x="1448972" y="365760"/>
                  </a:lnTo>
                  <a:lnTo>
                    <a:pt x="1519310" y="225083"/>
                  </a:lnTo>
                  <a:lnTo>
                    <a:pt x="703384" y="0"/>
                  </a:lnTo>
                  <a:lnTo>
                    <a:pt x="0" y="28135"/>
                  </a:lnTo>
                  <a:close/>
                </a:path>
              </a:pathLst>
            </a:custGeom>
            <a:solidFill>
              <a:srgbClr val="CC0099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شكل حر 5"/>
            <p:cNvSpPr/>
            <p:nvPr/>
          </p:nvSpPr>
          <p:spPr>
            <a:xfrm>
              <a:off x="6246055" y="2630658"/>
              <a:ext cx="900333" cy="900333"/>
            </a:xfrm>
            <a:custGeom>
              <a:avLst/>
              <a:gdLst>
                <a:gd name="connsiteX0" fmla="*/ 900333 w 900333"/>
                <a:gd name="connsiteY0" fmla="*/ 0 h 900333"/>
                <a:gd name="connsiteX1" fmla="*/ 900333 w 900333"/>
                <a:gd name="connsiteY1" fmla="*/ 0 h 900333"/>
                <a:gd name="connsiteX2" fmla="*/ 0 w 900333"/>
                <a:gd name="connsiteY2" fmla="*/ 98474 h 900333"/>
                <a:gd name="connsiteX3" fmla="*/ 42203 w 900333"/>
                <a:gd name="connsiteY3" fmla="*/ 829994 h 900333"/>
                <a:gd name="connsiteX4" fmla="*/ 773723 w 900333"/>
                <a:gd name="connsiteY4" fmla="*/ 900333 h 900333"/>
                <a:gd name="connsiteX5" fmla="*/ 872197 w 900333"/>
                <a:gd name="connsiteY5" fmla="*/ 604911 h 900333"/>
                <a:gd name="connsiteX6" fmla="*/ 900333 w 900333"/>
                <a:gd name="connsiteY6" fmla="*/ 0 h 90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333" h="900333">
                  <a:moveTo>
                    <a:pt x="900333" y="0"/>
                  </a:moveTo>
                  <a:lnTo>
                    <a:pt x="900333" y="0"/>
                  </a:lnTo>
                  <a:lnTo>
                    <a:pt x="0" y="98474"/>
                  </a:lnTo>
                  <a:lnTo>
                    <a:pt x="42203" y="829994"/>
                  </a:lnTo>
                  <a:lnTo>
                    <a:pt x="773723" y="900333"/>
                  </a:lnTo>
                  <a:lnTo>
                    <a:pt x="872197" y="604911"/>
                  </a:lnTo>
                  <a:lnTo>
                    <a:pt x="900333" y="0"/>
                  </a:lnTo>
                  <a:close/>
                </a:path>
              </a:pathLst>
            </a:custGeom>
            <a:solidFill>
              <a:schemeClr val="accent2">
                <a:lumMod val="5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شكل حر 13"/>
            <p:cNvSpPr/>
            <p:nvPr/>
          </p:nvSpPr>
          <p:spPr>
            <a:xfrm>
              <a:off x="9441652" y="579785"/>
              <a:ext cx="2216995" cy="1519311"/>
            </a:xfrm>
            <a:custGeom>
              <a:avLst/>
              <a:gdLst>
                <a:gd name="connsiteX0" fmla="*/ 1097280 w 2433711"/>
                <a:gd name="connsiteY0" fmla="*/ 42203 h 1519311"/>
                <a:gd name="connsiteX1" fmla="*/ 196948 w 2433711"/>
                <a:gd name="connsiteY1" fmla="*/ 0 h 1519311"/>
                <a:gd name="connsiteX2" fmla="*/ 0 w 2433711"/>
                <a:gd name="connsiteY2" fmla="*/ 1083213 h 1519311"/>
                <a:gd name="connsiteX3" fmla="*/ 1547447 w 2433711"/>
                <a:gd name="connsiteY3" fmla="*/ 1519311 h 1519311"/>
                <a:gd name="connsiteX4" fmla="*/ 1702191 w 2433711"/>
                <a:gd name="connsiteY4" fmla="*/ 1477108 h 1519311"/>
                <a:gd name="connsiteX5" fmla="*/ 2433711 w 2433711"/>
                <a:gd name="connsiteY5" fmla="*/ 661182 h 1519311"/>
                <a:gd name="connsiteX6" fmla="*/ 1055077 w 2433711"/>
                <a:gd name="connsiteY6" fmla="*/ 464234 h 1519311"/>
                <a:gd name="connsiteX7" fmla="*/ 1097280 w 2433711"/>
                <a:gd name="connsiteY7" fmla="*/ 42203 h 1519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3711" h="1519311">
                  <a:moveTo>
                    <a:pt x="1097280" y="42203"/>
                  </a:moveTo>
                  <a:lnTo>
                    <a:pt x="196948" y="0"/>
                  </a:lnTo>
                  <a:lnTo>
                    <a:pt x="0" y="1083213"/>
                  </a:lnTo>
                  <a:lnTo>
                    <a:pt x="1547447" y="1519311"/>
                  </a:lnTo>
                  <a:lnTo>
                    <a:pt x="1702191" y="1477108"/>
                  </a:lnTo>
                  <a:lnTo>
                    <a:pt x="2433711" y="661182"/>
                  </a:lnTo>
                  <a:lnTo>
                    <a:pt x="1055077" y="464234"/>
                  </a:lnTo>
                  <a:lnTo>
                    <a:pt x="1097280" y="42203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شكل حر 51"/>
            <p:cNvSpPr/>
            <p:nvPr/>
          </p:nvSpPr>
          <p:spPr>
            <a:xfrm>
              <a:off x="6333539" y="1253364"/>
              <a:ext cx="942535" cy="1477108"/>
            </a:xfrm>
            <a:custGeom>
              <a:avLst/>
              <a:gdLst>
                <a:gd name="connsiteX0" fmla="*/ 914400 w 942535"/>
                <a:gd name="connsiteY0" fmla="*/ 1308296 h 1477108"/>
                <a:gd name="connsiteX1" fmla="*/ 0 w 942535"/>
                <a:gd name="connsiteY1" fmla="*/ 1477108 h 1477108"/>
                <a:gd name="connsiteX2" fmla="*/ 98474 w 942535"/>
                <a:gd name="connsiteY2" fmla="*/ 0 h 1477108"/>
                <a:gd name="connsiteX3" fmla="*/ 872197 w 942535"/>
                <a:gd name="connsiteY3" fmla="*/ 0 h 1477108"/>
                <a:gd name="connsiteX4" fmla="*/ 942535 w 942535"/>
                <a:gd name="connsiteY4" fmla="*/ 211016 h 1477108"/>
                <a:gd name="connsiteX5" fmla="*/ 914400 w 942535"/>
                <a:gd name="connsiteY5" fmla="*/ 1308296 h 1477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2535" h="1477108">
                  <a:moveTo>
                    <a:pt x="914400" y="1308296"/>
                  </a:moveTo>
                  <a:lnTo>
                    <a:pt x="0" y="1477108"/>
                  </a:lnTo>
                  <a:lnTo>
                    <a:pt x="98474" y="0"/>
                  </a:lnTo>
                  <a:lnTo>
                    <a:pt x="872197" y="0"/>
                  </a:lnTo>
                  <a:lnTo>
                    <a:pt x="942535" y="211016"/>
                  </a:lnTo>
                  <a:lnTo>
                    <a:pt x="914400" y="1308296"/>
                  </a:lnTo>
                  <a:close/>
                </a:path>
              </a:pathLst>
            </a:custGeom>
            <a:solidFill>
              <a:schemeClr val="accent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شكل حر 14"/>
            <p:cNvSpPr/>
            <p:nvPr/>
          </p:nvSpPr>
          <p:spPr>
            <a:xfrm>
              <a:off x="4965895" y="2855742"/>
              <a:ext cx="1294228" cy="618978"/>
            </a:xfrm>
            <a:custGeom>
              <a:avLst/>
              <a:gdLst>
                <a:gd name="connsiteX0" fmla="*/ 1266093 w 1294228"/>
                <a:gd name="connsiteY0" fmla="*/ 225083 h 618978"/>
                <a:gd name="connsiteX1" fmla="*/ 14068 w 1294228"/>
                <a:gd name="connsiteY1" fmla="*/ 0 h 618978"/>
                <a:gd name="connsiteX2" fmla="*/ 0 w 1294228"/>
                <a:gd name="connsiteY2" fmla="*/ 618978 h 618978"/>
                <a:gd name="connsiteX3" fmla="*/ 1083213 w 1294228"/>
                <a:gd name="connsiteY3" fmla="*/ 618978 h 618978"/>
                <a:gd name="connsiteX4" fmla="*/ 1294228 w 1294228"/>
                <a:gd name="connsiteY4" fmla="*/ 576775 h 618978"/>
                <a:gd name="connsiteX5" fmla="*/ 1266093 w 1294228"/>
                <a:gd name="connsiteY5" fmla="*/ 225083 h 61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4228" h="618978">
                  <a:moveTo>
                    <a:pt x="1266093" y="225083"/>
                  </a:moveTo>
                  <a:lnTo>
                    <a:pt x="14068" y="0"/>
                  </a:lnTo>
                  <a:lnTo>
                    <a:pt x="0" y="618978"/>
                  </a:lnTo>
                  <a:lnTo>
                    <a:pt x="1083213" y="618978"/>
                  </a:lnTo>
                  <a:lnTo>
                    <a:pt x="1294228" y="576775"/>
                  </a:lnTo>
                  <a:lnTo>
                    <a:pt x="1266093" y="225083"/>
                  </a:lnTo>
                  <a:close/>
                </a:path>
              </a:pathLst>
            </a:custGeom>
            <a:solidFill>
              <a:srgbClr val="27730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4" name="شكل حر 53"/>
            <p:cNvSpPr/>
            <p:nvPr/>
          </p:nvSpPr>
          <p:spPr>
            <a:xfrm>
              <a:off x="7216726" y="1350498"/>
              <a:ext cx="3474720" cy="2475914"/>
            </a:xfrm>
            <a:custGeom>
              <a:avLst/>
              <a:gdLst>
                <a:gd name="connsiteX0" fmla="*/ 140677 w 3474720"/>
                <a:gd name="connsiteY0" fmla="*/ 0 h 2475914"/>
                <a:gd name="connsiteX1" fmla="*/ 140677 w 3474720"/>
                <a:gd name="connsiteY1" fmla="*/ 0 h 2475914"/>
                <a:gd name="connsiteX2" fmla="*/ 140677 w 3474720"/>
                <a:gd name="connsiteY2" fmla="*/ 126610 h 2475914"/>
                <a:gd name="connsiteX3" fmla="*/ 70339 w 3474720"/>
                <a:gd name="connsiteY3" fmla="*/ 1758462 h 2475914"/>
                <a:gd name="connsiteX4" fmla="*/ 0 w 3474720"/>
                <a:gd name="connsiteY4" fmla="*/ 2138290 h 2475914"/>
                <a:gd name="connsiteX5" fmla="*/ 56271 w 3474720"/>
                <a:gd name="connsiteY5" fmla="*/ 2208628 h 2475914"/>
                <a:gd name="connsiteX6" fmla="*/ 787791 w 3474720"/>
                <a:gd name="connsiteY6" fmla="*/ 2475914 h 2475914"/>
                <a:gd name="connsiteX7" fmla="*/ 1026942 w 3474720"/>
                <a:gd name="connsiteY7" fmla="*/ 2433711 h 2475914"/>
                <a:gd name="connsiteX8" fmla="*/ 3446585 w 3474720"/>
                <a:gd name="connsiteY8" fmla="*/ 1083213 h 2475914"/>
                <a:gd name="connsiteX9" fmla="*/ 3474720 w 3474720"/>
                <a:gd name="connsiteY9" fmla="*/ 942536 h 2475914"/>
                <a:gd name="connsiteX10" fmla="*/ 3376246 w 3474720"/>
                <a:gd name="connsiteY10" fmla="*/ 844062 h 2475914"/>
                <a:gd name="connsiteX11" fmla="*/ 140677 w 3474720"/>
                <a:gd name="connsiteY11" fmla="*/ 0 h 2475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74720" h="2475914">
                  <a:moveTo>
                    <a:pt x="140677" y="0"/>
                  </a:moveTo>
                  <a:lnTo>
                    <a:pt x="140677" y="0"/>
                  </a:lnTo>
                  <a:lnTo>
                    <a:pt x="140677" y="126610"/>
                  </a:lnTo>
                  <a:lnTo>
                    <a:pt x="70339" y="1758462"/>
                  </a:lnTo>
                  <a:lnTo>
                    <a:pt x="0" y="2138290"/>
                  </a:lnTo>
                  <a:lnTo>
                    <a:pt x="56271" y="2208628"/>
                  </a:lnTo>
                  <a:lnTo>
                    <a:pt x="787791" y="2475914"/>
                  </a:lnTo>
                  <a:lnTo>
                    <a:pt x="1026942" y="2433711"/>
                  </a:lnTo>
                  <a:lnTo>
                    <a:pt x="3446585" y="1083213"/>
                  </a:lnTo>
                  <a:lnTo>
                    <a:pt x="3474720" y="942536"/>
                  </a:lnTo>
                  <a:lnTo>
                    <a:pt x="3376246" y="844062"/>
                  </a:lnTo>
                  <a:lnTo>
                    <a:pt x="140677" y="0"/>
                  </a:lnTo>
                  <a:close/>
                </a:path>
              </a:pathLst>
            </a:cu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مربع نص 16"/>
            <p:cNvSpPr txBox="1"/>
            <p:nvPr/>
          </p:nvSpPr>
          <p:spPr>
            <a:xfrm rot="20714198">
              <a:off x="2538898" y="4301528"/>
              <a:ext cx="257123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صناعات زراعية و حيوانية</a:t>
              </a:r>
            </a:p>
          </p:txBody>
        </p:sp>
        <p:sp>
          <p:nvSpPr>
            <p:cNvPr id="19" name="مستطيل 18"/>
            <p:cNvSpPr/>
            <p:nvPr/>
          </p:nvSpPr>
          <p:spPr>
            <a:xfrm>
              <a:off x="7588543" y="2465938"/>
              <a:ext cx="20970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صناعات </a:t>
              </a:r>
              <a:r>
                <a:rPr lang="ar-SA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خفيفة و متوسطة</a:t>
              </a:r>
              <a:endParaRPr lang="ar-SA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0" name="مستطيل 19"/>
            <p:cNvSpPr/>
            <p:nvPr/>
          </p:nvSpPr>
          <p:spPr>
            <a:xfrm>
              <a:off x="6236923" y="3836182"/>
              <a:ext cx="10054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حديقة عامة</a:t>
              </a:r>
              <a:endParaRPr lang="ar-SA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64" name="مستطيل 63"/>
            <p:cNvSpPr/>
            <p:nvPr/>
          </p:nvSpPr>
          <p:spPr>
            <a:xfrm>
              <a:off x="6220198" y="2903765"/>
              <a:ext cx="9941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مباني عامة</a:t>
              </a:r>
              <a:endParaRPr lang="ar-SA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66" name="شكل حر 65"/>
            <p:cNvSpPr/>
            <p:nvPr/>
          </p:nvSpPr>
          <p:spPr>
            <a:xfrm>
              <a:off x="9387086" y="575446"/>
              <a:ext cx="2630659" cy="1603717"/>
            </a:xfrm>
            <a:custGeom>
              <a:avLst/>
              <a:gdLst>
                <a:gd name="connsiteX0" fmla="*/ 1645920 w 2630659"/>
                <a:gd name="connsiteY0" fmla="*/ 1603717 h 1603717"/>
                <a:gd name="connsiteX1" fmla="*/ 2630659 w 2630659"/>
                <a:gd name="connsiteY1" fmla="*/ 506437 h 1603717"/>
                <a:gd name="connsiteX2" fmla="*/ 2630659 w 2630659"/>
                <a:gd name="connsiteY2" fmla="*/ 112541 h 1603717"/>
                <a:gd name="connsiteX3" fmla="*/ 211016 w 2630659"/>
                <a:gd name="connsiteY3" fmla="*/ 0 h 1603717"/>
                <a:gd name="connsiteX4" fmla="*/ 0 w 2630659"/>
                <a:gd name="connsiteY4" fmla="*/ 1097280 h 1603717"/>
                <a:gd name="connsiteX5" fmla="*/ 1645920 w 2630659"/>
                <a:gd name="connsiteY5" fmla="*/ 1603717 h 160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659" h="1603717">
                  <a:moveTo>
                    <a:pt x="1645920" y="1603717"/>
                  </a:moveTo>
                  <a:lnTo>
                    <a:pt x="2630659" y="506437"/>
                  </a:lnTo>
                  <a:lnTo>
                    <a:pt x="2630659" y="112541"/>
                  </a:lnTo>
                  <a:lnTo>
                    <a:pt x="211016" y="0"/>
                  </a:lnTo>
                  <a:lnTo>
                    <a:pt x="0" y="1097280"/>
                  </a:lnTo>
                  <a:lnTo>
                    <a:pt x="1645920" y="1603717"/>
                  </a:lnTo>
                  <a:close/>
                </a:path>
              </a:pathLst>
            </a:custGeom>
            <a:solidFill>
              <a:srgbClr val="7030A0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9" name="مستطيل 68"/>
            <p:cNvSpPr/>
            <p:nvPr/>
          </p:nvSpPr>
          <p:spPr>
            <a:xfrm rot="470901">
              <a:off x="9801750" y="1364990"/>
              <a:ext cx="10711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ورش خفيفة</a:t>
              </a:r>
              <a:endParaRPr lang="ar-SA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8" name="شكل حر 37"/>
            <p:cNvSpPr/>
            <p:nvPr/>
          </p:nvSpPr>
          <p:spPr>
            <a:xfrm>
              <a:off x="9520184" y="615950"/>
              <a:ext cx="2570216" cy="781050"/>
            </a:xfrm>
            <a:custGeom>
              <a:avLst/>
              <a:gdLst>
                <a:gd name="connsiteX0" fmla="*/ 50800 w 1809750"/>
                <a:gd name="connsiteY0" fmla="*/ 0 h 781050"/>
                <a:gd name="connsiteX1" fmla="*/ 50800 w 1809750"/>
                <a:gd name="connsiteY1" fmla="*/ 0 h 781050"/>
                <a:gd name="connsiteX2" fmla="*/ 63500 w 1809750"/>
                <a:gd name="connsiteY2" fmla="*/ 88900 h 781050"/>
                <a:gd name="connsiteX3" fmla="*/ 0 w 1809750"/>
                <a:gd name="connsiteY3" fmla="*/ 476250 h 781050"/>
                <a:gd name="connsiteX4" fmla="*/ 127000 w 1809750"/>
                <a:gd name="connsiteY4" fmla="*/ 495300 h 781050"/>
                <a:gd name="connsiteX5" fmla="*/ 1466850 w 1809750"/>
                <a:gd name="connsiteY5" fmla="*/ 781050 h 781050"/>
                <a:gd name="connsiteX6" fmla="*/ 1809750 w 1809750"/>
                <a:gd name="connsiteY6" fmla="*/ 323850 h 781050"/>
                <a:gd name="connsiteX7" fmla="*/ 1708150 w 1809750"/>
                <a:gd name="connsiteY7" fmla="*/ 57150 h 781050"/>
                <a:gd name="connsiteX8" fmla="*/ 50800 w 1809750"/>
                <a:gd name="connsiteY8" fmla="*/ 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9750" h="781050">
                  <a:moveTo>
                    <a:pt x="50800" y="0"/>
                  </a:moveTo>
                  <a:lnTo>
                    <a:pt x="50800" y="0"/>
                  </a:lnTo>
                  <a:lnTo>
                    <a:pt x="63500" y="88900"/>
                  </a:lnTo>
                  <a:lnTo>
                    <a:pt x="0" y="476250"/>
                  </a:lnTo>
                  <a:cubicBezTo>
                    <a:pt x="74583" y="504219"/>
                    <a:pt x="32715" y="495300"/>
                    <a:pt x="127000" y="495300"/>
                  </a:cubicBezTo>
                  <a:lnTo>
                    <a:pt x="1466850" y="781050"/>
                  </a:lnTo>
                  <a:lnTo>
                    <a:pt x="1809750" y="323850"/>
                  </a:lnTo>
                  <a:lnTo>
                    <a:pt x="1708150" y="5715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FFC000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1" name="مربع نص 70"/>
            <p:cNvSpPr txBox="1"/>
            <p:nvPr/>
          </p:nvSpPr>
          <p:spPr>
            <a:xfrm>
              <a:off x="7246671" y="4895248"/>
              <a:ext cx="4773879" cy="1723549"/>
            </a:xfrm>
            <a:prstGeom prst="rect">
              <a:avLst/>
            </a:prstGeom>
            <a:solidFill>
              <a:srgbClr val="C4DFB1"/>
            </a:solidFill>
          </p:spPr>
          <p:txBody>
            <a:bodyPr wrap="square" rtlCol="1">
              <a:spAutoFit/>
            </a:bodyPr>
            <a:lstStyle>
              <a:defPPr>
                <a:defRPr lang="ar-SA"/>
              </a:defPPr>
              <a:lvl1pPr>
                <a:defRPr b="1">
                  <a:solidFill>
                    <a:srgbClr val="C00000"/>
                  </a:solidFill>
                </a:defRPr>
              </a:lvl1pPr>
            </a:lstStyle>
            <a:p>
              <a:r>
                <a:rPr lang="en-US" dirty="0" smtClean="0"/>
                <a:t>450 </a:t>
              </a:r>
              <a:r>
                <a:rPr lang="ar-SA" dirty="0" smtClean="0"/>
                <a:t> دونم المساحة </a:t>
              </a:r>
              <a:r>
                <a:rPr lang="ar-SA" dirty="0"/>
                <a:t>الكلية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207 </a:t>
              </a:r>
              <a:r>
                <a:rPr lang="ar-SA" sz="1200" dirty="0" smtClean="0">
                  <a:solidFill>
                    <a:schemeClr val="tx1"/>
                  </a:solidFill>
                </a:rPr>
                <a:t> دونم </a:t>
              </a:r>
              <a:r>
                <a:rPr lang="ar-SA" sz="1200" dirty="0">
                  <a:solidFill>
                    <a:schemeClr val="tx1"/>
                  </a:solidFill>
                </a:rPr>
                <a:t>للزراعي والحيواني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14.400</a:t>
              </a:r>
              <a:r>
                <a:rPr lang="ar-SA" sz="1200" dirty="0" smtClean="0">
                  <a:solidFill>
                    <a:schemeClr val="tx1"/>
                  </a:solidFill>
                </a:rPr>
                <a:t> </a:t>
              </a:r>
              <a:r>
                <a:rPr lang="ar-SA" sz="1200" dirty="0">
                  <a:solidFill>
                    <a:schemeClr val="tx1"/>
                  </a:solidFill>
                </a:rPr>
                <a:t>دونم للحديقة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15.900</a:t>
              </a:r>
              <a:r>
                <a:rPr lang="ar-SA" sz="1200" dirty="0" smtClean="0">
                  <a:solidFill>
                    <a:schemeClr val="tx1"/>
                  </a:solidFill>
                </a:rPr>
                <a:t> دونم للمباني العامة 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129.500</a:t>
              </a:r>
              <a:r>
                <a:rPr lang="ar-SA" sz="1200" dirty="0" smtClean="0">
                  <a:solidFill>
                    <a:schemeClr val="tx1"/>
                  </a:solidFill>
                </a:rPr>
                <a:t> </a:t>
              </a:r>
              <a:r>
                <a:rPr lang="ar-SA" sz="1200" dirty="0">
                  <a:solidFill>
                    <a:schemeClr val="tx1"/>
                  </a:solidFill>
                </a:rPr>
                <a:t>دونم للصناعات خفيفة ومتوسطة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83.200</a:t>
              </a:r>
              <a:r>
                <a:rPr lang="ar-SA" sz="1200" dirty="0" smtClean="0">
                  <a:solidFill>
                    <a:schemeClr val="tx1"/>
                  </a:solidFill>
                </a:rPr>
                <a:t> </a:t>
              </a:r>
              <a:r>
                <a:rPr lang="ar-SA" sz="1200" dirty="0">
                  <a:solidFill>
                    <a:schemeClr val="tx1"/>
                  </a:solidFill>
                </a:rPr>
                <a:t>دونم للورش مع التوسع المستقبلي (مصانع زراعية و حديقة عامة</a:t>
              </a:r>
              <a:r>
                <a:rPr lang="ar-SA" sz="1200" dirty="0" smtClean="0">
                  <a:solidFill>
                    <a:schemeClr val="tx1"/>
                  </a:solidFill>
                </a:rPr>
                <a:t>)</a:t>
              </a:r>
            </a:p>
            <a:p>
              <a:r>
                <a:rPr lang="ar-SA" sz="1200" dirty="0" smtClean="0">
                  <a:solidFill>
                    <a:schemeClr val="tx1"/>
                  </a:solidFill>
                </a:rPr>
                <a:t>المساحات تشمل المناطق ضمن الشوارع</a:t>
              </a:r>
              <a:endParaRPr lang="ar-SA" sz="1200" dirty="0">
                <a:solidFill>
                  <a:schemeClr val="tx1"/>
                </a:solidFill>
              </a:endParaRPr>
            </a:p>
            <a:p>
              <a:endParaRPr lang="ar-SA" sz="1600" dirty="0">
                <a:solidFill>
                  <a:schemeClr val="tx1"/>
                </a:solidFill>
              </a:endParaRPr>
            </a:p>
          </p:txBody>
        </p:sp>
        <p:sp>
          <p:nvSpPr>
            <p:cNvPr id="55" name="مستطيل 54"/>
            <p:cNvSpPr/>
            <p:nvPr/>
          </p:nvSpPr>
          <p:spPr>
            <a:xfrm>
              <a:off x="10050529" y="769080"/>
              <a:ext cx="10887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1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rPr>
                <a:t>توسع مستقبلي</a:t>
              </a:r>
              <a:endParaRPr lang="ar-SA" sz="1600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524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مجموعة 5"/>
          <p:cNvGrpSpPr/>
          <p:nvPr/>
        </p:nvGrpSpPr>
        <p:grpSpPr>
          <a:xfrm>
            <a:off x="95658" y="0"/>
            <a:ext cx="11993985" cy="6654800"/>
            <a:chOff x="95658" y="0"/>
            <a:chExt cx="11993985" cy="6654800"/>
          </a:xfrm>
        </p:grpSpPr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57" name="صورة 5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566" r="1053" b="9640"/>
            <a:stretch/>
          </p:blipFill>
          <p:spPr>
            <a:xfrm>
              <a:off x="95659" y="419100"/>
              <a:ext cx="11601042" cy="6229349"/>
            </a:xfrm>
            <a:prstGeom prst="rect">
              <a:avLst/>
            </a:prstGeom>
          </p:spPr>
        </p:pic>
        <p:sp>
          <p:nvSpPr>
            <p:cNvPr id="58" name="مستطيل 57"/>
            <p:cNvSpPr/>
            <p:nvPr/>
          </p:nvSpPr>
          <p:spPr>
            <a:xfrm>
              <a:off x="9761544" y="4557970"/>
              <a:ext cx="552450" cy="285750"/>
            </a:xfrm>
            <a:prstGeom prst="rect">
              <a:avLst/>
            </a:prstGeom>
            <a:solidFill>
              <a:srgbClr val="BBBBB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مستطيل 58"/>
            <p:cNvSpPr/>
            <p:nvPr/>
          </p:nvSpPr>
          <p:spPr>
            <a:xfrm>
              <a:off x="9761544" y="5050322"/>
              <a:ext cx="552450" cy="285750"/>
            </a:xfrm>
            <a:prstGeom prst="rect">
              <a:avLst/>
            </a:prstGeom>
            <a:solidFill>
              <a:srgbClr val="DBDBD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مستطيل 59"/>
            <p:cNvSpPr/>
            <p:nvPr/>
          </p:nvSpPr>
          <p:spPr>
            <a:xfrm>
              <a:off x="9761544" y="4093586"/>
              <a:ext cx="552450" cy="285750"/>
            </a:xfrm>
            <a:prstGeom prst="rect">
              <a:avLst/>
            </a:prstGeom>
            <a:solidFill>
              <a:srgbClr val="989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1" name="مستطيل 60"/>
            <p:cNvSpPr/>
            <p:nvPr/>
          </p:nvSpPr>
          <p:spPr>
            <a:xfrm>
              <a:off x="9761544" y="5542674"/>
              <a:ext cx="552450" cy="285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2" name="مربع نص 61"/>
            <p:cNvSpPr txBox="1"/>
            <p:nvPr/>
          </p:nvSpPr>
          <p:spPr>
            <a:xfrm>
              <a:off x="10258871" y="4047723"/>
              <a:ext cx="177090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شارع التفافي عرض </a:t>
              </a:r>
              <a:r>
                <a:rPr lang="en-US" sz="1400" dirty="0" smtClean="0"/>
                <a:t>26</a:t>
              </a:r>
              <a:r>
                <a:rPr lang="ar-SA" sz="1400" dirty="0" smtClean="0"/>
                <a:t>متر</a:t>
              </a:r>
            </a:p>
          </p:txBody>
        </p:sp>
        <p:sp>
          <p:nvSpPr>
            <p:cNvPr id="63" name="مربع نص 62"/>
            <p:cNvSpPr txBox="1"/>
            <p:nvPr/>
          </p:nvSpPr>
          <p:spPr>
            <a:xfrm>
              <a:off x="10258872" y="4485356"/>
              <a:ext cx="1820944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شارع رئيسي عرض </a:t>
              </a:r>
              <a:r>
                <a:rPr lang="en-US" sz="1400" dirty="0" smtClean="0"/>
                <a:t>20</a:t>
              </a:r>
              <a:r>
                <a:rPr lang="ar-SA" sz="1400" dirty="0" smtClean="0"/>
                <a:t>متر</a:t>
              </a:r>
            </a:p>
          </p:txBody>
        </p:sp>
        <p:sp>
          <p:nvSpPr>
            <p:cNvPr id="64" name="مربع نص 63"/>
            <p:cNvSpPr txBox="1"/>
            <p:nvPr/>
          </p:nvSpPr>
          <p:spPr>
            <a:xfrm>
              <a:off x="10283893" y="5003306"/>
              <a:ext cx="177090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شارع فرعي عرض </a:t>
              </a:r>
              <a:r>
                <a:rPr lang="en-US" sz="1400" dirty="0" smtClean="0"/>
                <a:t>16</a:t>
              </a:r>
              <a:r>
                <a:rPr lang="ar-SA" sz="1400" dirty="0" smtClean="0"/>
                <a:t>متر</a:t>
              </a:r>
            </a:p>
          </p:txBody>
        </p:sp>
        <p:sp>
          <p:nvSpPr>
            <p:cNvPr id="65" name="مربع نص 64"/>
            <p:cNvSpPr txBox="1"/>
            <p:nvPr/>
          </p:nvSpPr>
          <p:spPr>
            <a:xfrm>
              <a:off x="10258870" y="5505850"/>
              <a:ext cx="177090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جدار الفصل العنصري</a:t>
              </a:r>
            </a:p>
          </p:txBody>
        </p:sp>
        <p:sp>
          <p:nvSpPr>
            <p:cNvPr id="66" name="شكل حر 65"/>
            <p:cNvSpPr/>
            <p:nvPr/>
          </p:nvSpPr>
          <p:spPr>
            <a:xfrm>
              <a:off x="9766300" y="5537200"/>
              <a:ext cx="546100" cy="292100"/>
            </a:xfrm>
            <a:custGeom>
              <a:avLst/>
              <a:gdLst>
                <a:gd name="connsiteX0" fmla="*/ 0 w 546100"/>
                <a:gd name="connsiteY0" fmla="*/ 0 h 292100"/>
                <a:gd name="connsiteX1" fmla="*/ 228600 w 546100"/>
                <a:gd name="connsiteY1" fmla="*/ 292100 h 292100"/>
                <a:gd name="connsiteX2" fmla="*/ 368300 w 546100"/>
                <a:gd name="connsiteY2" fmla="*/ 12700 h 292100"/>
                <a:gd name="connsiteX3" fmla="*/ 546100 w 546100"/>
                <a:gd name="connsiteY3" fmla="*/ 2667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100" h="292100">
                  <a:moveTo>
                    <a:pt x="0" y="0"/>
                  </a:moveTo>
                  <a:lnTo>
                    <a:pt x="228600" y="292100"/>
                  </a:lnTo>
                  <a:lnTo>
                    <a:pt x="368300" y="12700"/>
                  </a:lnTo>
                  <a:lnTo>
                    <a:pt x="546100" y="266700"/>
                  </a:lnTo>
                </a:path>
              </a:pathLst>
            </a:custGeom>
            <a:noFill/>
            <a:ln>
              <a:solidFill>
                <a:srgbClr val="FF848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7" name="مربع نص 66"/>
            <p:cNvSpPr txBox="1"/>
            <p:nvPr/>
          </p:nvSpPr>
          <p:spPr>
            <a:xfrm rot="365977">
              <a:off x="5466293" y="1257301"/>
              <a:ext cx="179987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مدخل رئيسي</a:t>
              </a:r>
            </a:p>
          </p:txBody>
        </p:sp>
        <p:sp>
          <p:nvSpPr>
            <p:cNvPr id="68" name="مربع نص 67"/>
            <p:cNvSpPr txBox="1"/>
            <p:nvPr/>
          </p:nvSpPr>
          <p:spPr>
            <a:xfrm rot="20537190">
              <a:off x="5712450" y="4965408"/>
              <a:ext cx="179987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مدخل ثانوي</a:t>
              </a:r>
            </a:p>
          </p:txBody>
        </p:sp>
        <p:sp>
          <p:nvSpPr>
            <p:cNvPr id="71" name="مربع نص 70"/>
            <p:cNvSpPr txBox="1"/>
            <p:nvPr/>
          </p:nvSpPr>
          <p:spPr>
            <a:xfrm rot="20504956">
              <a:off x="3964726" y="5303653"/>
              <a:ext cx="1770901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شارع التفافي عرض </a:t>
              </a:r>
              <a:r>
                <a:rPr lang="en-US" sz="1200" dirty="0" smtClean="0"/>
                <a:t>26</a:t>
              </a:r>
              <a:r>
                <a:rPr lang="ar-SA" sz="1200" dirty="0" smtClean="0"/>
                <a:t>متر</a:t>
              </a:r>
            </a:p>
          </p:txBody>
        </p:sp>
        <p:sp>
          <p:nvSpPr>
            <p:cNvPr id="72" name="مربع نص 71"/>
            <p:cNvSpPr txBox="1"/>
            <p:nvPr/>
          </p:nvSpPr>
          <p:spPr>
            <a:xfrm>
              <a:off x="3459513" y="4093586"/>
              <a:ext cx="1719475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100" dirty="0" smtClean="0"/>
                <a:t>20</a:t>
              </a:r>
              <a:r>
                <a:rPr lang="ar-SA" sz="1100" dirty="0" smtClean="0"/>
                <a:t>متر</a:t>
              </a:r>
            </a:p>
          </p:txBody>
        </p:sp>
        <p:sp>
          <p:nvSpPr>
            <p:cNvPr id="73" name="مربع نص 72"/>
            <p:cNvSpPr txBox="1"/>
            <p:nvPr/>
          </p:nvSpPr>
          <p:spPr>
            <a:xfrm rot="16628132">
              <a:off x="5582413" y="4033186"/>
              <a:ext cx="1719475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100" dirty="0" smtClean="0"/>
                <a:t>20</a:t>
              </a:r>
              <a:r>
                <a:rPr lang="ar-SA" sz="1100" dirty="0" smtClean="0"/>
                <a:t>متر</a:t>
              </a:r>
            </a:p>
          </p:txBody>
        </p:sp>
        <p:sp>
          <p:nvSpPr>
            <p:cNvPr id="74" name="مربع نص 73"/>
            <p:cNvSpPr txBox="1"/>
            <p:nvPr/>
          </p:nvSpPr>
          <p:spPr>
            <a:xfrm>
              <a:off x="4070119" y="1651127"/>
              <a:ext cx="1719475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100" dirty="0" smtClean="0"/>
                <a:t>20</a:t>
              </a:r>
              <a:r>
                <a:rPr lang="ar-SA" sz="1100" dirty="0" smtClean="0"/>
                <a:t>متر</a:t>
              </a:r>
            </a:p>
          </p:txBody>
        </p:sp>
        <p:cxnSp>
          <p:nvCxnSpPr>
            <p:cNvPr id="75" name="رابط كسهم مستقيم 74"/>
            <p:cNvCxnSpPr/>
            <p:nvPr/>
          </p:nvCxnSpPr>
          <p:spPr>
            <a:xfrm>
              <a:off x="5773020" y="1651971"/>
              <a:ext cx="16574" cy="26076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رابط كسهم مستقيم 75"/>
            <p:cNvCxnSpPr/>
            <p:nvPr/>
          </p:nvCxnSpPr>
          <p:spPr>
            <a:xfrm>
              <a:off x="5164266" y="4098595"/>
              <a:ext cx="16574" cy="26076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رابط كسهم مستقيم 76"/>
            <p:cNvCxnSpPr/>
            <p:nvPr/>
          </p:nvCxnSpPr>
          <p:spPr>
            <a:xfrm>
              <a:off x="6411755" y="3344232"/>
              <a:ext cx="243045" cy="211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رابط كسهم مستقيم 77"/>
            <p:cNvCxnSpPr/>
            <p:nvPr/>
          </p:nvCxnSpPr>
          <p:spPr>
            <a:xfrm>
              <a:off x="4238625" y="5505850"/>
              <a:ext cx="80625" cy="243103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شكل حر 78"/>
            <p:cNvSpPr/>
            <p:nvPr/>
          </p:nvSpPr>
          <p:spPr>
            <a:xfrm>
              <a:off x="4565650" y="4349750"/>
              <a:ext cx="603250" cy="577850"/>
            </a:xfrm>
            <a:custGeom>
              <a:avLst/>
              <a:gdLst>
                <a:gd name="connsiteX0" fmla="*/ 584200 w 603250"/>
                <a:gd name="connsiteY0" fmla="*/ 57150 h 577850"/>
                <a:gd name="connsiteX1" fmla="*/ 533400 w 603250"/>
                <a:gd name="connsiteY1" fmla="*/ 0 h 577850"/>
                <a:gd name="connsiteX2" fmla="*/ 0 w 603250"/>
                <a:gd name="connsiteY2" fmla="*/ 6350 h 577850"/>
                <a:gd name="connsiteX3" fmla="*/ 31750 w 603250"/>
                <a:gd name="connsiteY3" fmla="*/ 260350 h 577850"/>
                <a:gd name="connsiteX4" fmla="*/ 107950 w 603250"/>
                <a:gd name="connsiteY4" fmla="*/ 577850 h 577850"/>
                <a:gd name="connsiteX5" fmla="*/ 349250 w 603250"/>
                <a:gd name="connsiteY5" fmla="*/ 501650 h 577850"/>
                <a:gd name="connsiteX6" fmla="*/ 603250 w 603250"/>
                <a:gd name="connsiteY6" fmla="*/ 444500 h 577850"/>
                <a:gd name="connsiteX7" fmla="*/ 584200 w 603250"/>
                <a:gd name="connsiteY7" fmla="*/ 571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250" h="577850">
                  <a:moveTo>
                    <a:pt x="584200" y="57150"/>
                  </a:moveTo>
                  <a:lnTo>
                    <a:pt x="533400" y="0"/>
                  </a:lnTo>
                  <a:lnTo>
                    <a:pt x="0" y="6350"/>
                  </a:lnTo>
                  <a:lnTo>
                    <a:pt x="31750" y="260350"/>
                  </a:lnTo>
                  <a:lnTo>
                    <a:pt x="107950" y="577850"/>
                  </a:lnTo>
                  <a:lnTo>
                    <a:pt x="349250" y="501650"/>
                  </a:lnTo>
                  <a:lnTo>
                    <a:pt x="603250" y="444500"/>
                  </a:lnTo>
                  <a:lnTo>
                    <a:pt x="584200" y="57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1"/>
                </a:solidFill>
              </a:endParaRPr>
            </a:p>
          </p:txBody>
        </p:sp>
        <p:sp>
          <p:nvSpPr>
            <p:cNvPr id="80" name="شكل حر 79"/>
            <p:cNvSpPr/>
            <p:nvPr/>
          </p:nvSpPr>
          <p:spPr>
            <a:xfrm>
              <a:off x="3651250" y="3765550"/>
              <a:ext cx="234950" cy="533400"/>
            </a:xfrm>
            <a:custGeom>
              <a:avLst/>
              <a:gdLst>
                <a:gd name="connsiteX0" fmla="*/ 234950 w 234950"/>
                <a:gd name="connsiteY0" fmla="*/ 31750 h 533400"/>
                <a:gd name="connsiteX1" fmla="*/ 38100 w 234950"/>
                <a:gd name="connsiteY1" fmla="*/ 0 h 533400"/>
                <a:gd name="connsiteX2" fmla="*/ 0 w 234950"/>
                <a:gd name="connsiteY2" fmla="*/ 514350 h 533400"/>
                <a:gd name="connsiteX3" fmla="*/ 76200 w 234950"/>
                <a:gd name="connsiteY3" fmla="*/ 533400 h 533400"/>
                <a:gd name="connsiteX4" fmla="*/ 165100 w 234950"/>
                <a:gd name="connsiteY4" fmla="*/ 501650 h 533400"/>
                <a:gd name="connsiteX5" fmla="*/ 203200 w 234950"/>
                <a:gd name="connsiteY5" fmla="*/ 476250 h 533400"/>
                <a:gd name="connsiteX6" fmla="*/ 215900 w 234950"/>
                <a:gd name="connsiteY6" fmla="*/ 438150 h 533400"/>
                <a:gd name="connsiteX7" fmla="*/ 234950 w 234950"/>
                <a:gd name="connsiteY7" fmla="*/ 317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950" h="533400">
                  <a:moveTo>
                    <a:pt x="234950" y="31750"/>
                  </a:moveTo>
                  <a:lnTo>
                    <a:pt x="38100" y="0"/>
                  </a:lnTo>
                  <a:lnTo>
                    <a:pt x="0" y="514350"/>
                  </a:lnTo>
                  <a:lnTo>
                    <a:pt x="76200" y="533400"/>
                  </a:lnTo>
                  <a:cubicBezTo>
                    <a:pt x="105833" y="522817"/>
                    <a:pt x="136405" y="514563"/>
                    <a:pt x="165100" y="501650"/>
                  </a:cubicBezTo>
                  <a:cubicBezTo>
                    <a:pt x="179019" y="495386"/>
                    <a:pt x="203200" y="476250"/>
                    <a:pt x="203200" y="476250"/>
                  </a:cubicBezTo>
                  <a:cubicBezTo>
                    <a:pt x="219422" y="451916"/>
                    <a:pt x="215900" y="464832"/>
                    <a:pt x="215900" y="438150"/>
                  </a:cubicBezTo>
                  <a:lnTo>
                    <a:pt x="234950" y="31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1"/>
                </a:solidFill>
              </a:endParaRPr>
            </a:p>
          </p:txBody>
        </p:sp>
        <p:sp>
          <p:nvSpPr>
            <p:cNvPr id="81" name="مستطيل 80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مستطيل 81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3" name="مربع نص 82"/>
            <p:cNvSpPr txBox="1"/>
            <p:nvPr/>
          </p:nvSpPr>
          <p:spPr>
            <a:xfrm>
              <a:off x="1215542" y="107569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شبكة الشوارع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84" name="مربع نص 83"/>
            <p:cNvSpPr txBox="1"/>
            <p:nvPr/>
          </p:nvSpPr>
          <p:spPr>
            <a:xfrm>
              <a:off x="7906524" y="146090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شبكة الشوارع</a:t>
              </a:r>
            </a:p>
          </p:txBody>
        </p:sp>
        <p:sp>
          <p:nvSpPr>
            <p:cNvPr id="2" name="شكل حر 1"/>
            <p:cNvSpPr/>
            <p:nvPr/>
          </p:nvSpPr>
          <p:spPr>
            <a:xfrm>
              <a:off x="774915" y="759417"/>
              <a:ext cx="10569844" cy="5749871"/>
            </a:xfrm>
            <a:custGeom>
              <a:avLst/>
              <a:gdLst>
                <a:gd name="connsiteX0" fmla="*/ 526943 w 10569844"/>
                <a:gd name="connsiteY0" fmla="*/ 5749871 h 5749871"/>
                <a:gd name="connsiteX1" fmla="*/ 325465 w 10569844"/>
                <a:gd name="connsiteY1" fmla="*/ 5284922 h 5749871"/>
                <a:gd name="connsiteX2" fmla="*/ 46495 w 10569844"/>
                <a:gd name="connsiteY2" fmla="*/ 4432515 h 5749871"/>
                <a:gd name="connsiteX3" fmla="*/ 0 w 10569844"/>
                <a:gd name="connsiteY3" fmla="*/ 4277532 h 5749871"/>
                <a:gd name="connsiteX4" fmla="*/ 0 w 10569844"/>
                <a:gd name="connsiteY4" fmla="*/ 4153546 h 5749871"/>
                <a:gd name="connsiteX5" fmla="*/ 61993 w 10569844"/>
                <a:gd name="connsiteY5" fmla="*/ 3781586 h 5749871"/>
                <a:gd name="connsiteX6" fmla="*/ 123987 w 10569844"/>
                <a:gd name="connsiteY6" fmla="*/ 3502617 h 5749871"/>
                <a:gd name="connsiteX7" fmla="*/ 170482 w 10569844"/>
                <a:gd name="connsiteY7" fmla="*/ 3440624 h 5749871"/>
                <a:gd name="connsiteX8" fmla="*/ 232475 w 10569844"/>
                <a:gd name="connsiteY8" fmla="*/ 3068664 h 5749871"/>
                <a:gd name="connsiteX9" fmla="*/ 294468 w 10569844"/>
                <a:gd name="connsiteY9" fmla="*/ 2820691 h 5749871"/>
                <a:gd name="connsiteX10" fmla="*/ 371960 w 10569844"/>
                <a:gd name="connsiteY10" fmla="*/ 2774197 h 5749871"/>
                <a:gd name="connsiteX11" fmla="*/ 1255363 w 10569844"/>
                <a:gd name="connsiteY11" fmla="*/ 2820691 h 5749871"/>
                <a:gd name="connsiteX12" fmla="*/ 1611824 w 10569844"/>
                <a:gd name="connsiteY12" fmla="*/ 2851688 h 5749871"/>
                <a:gd name="connsiteX13" fmla="*/ 2479729 w 10569844"/>
                <a:gd name="connsiteY13" fmla="*/ 2882685 h 5749871"/>
                <a:gd name="connsiteX14" fmla="*/ 2944678 w 10569844"/>
                <a:gd name="connsiteY14" fmla="*/ 2960176 h 5749871"/>
                <a:gd name="connsiteX15" fmla="*/ 3471621 w 10569844"/>
                <a:gd name="connsiteY15" fmla="*/ 3053166 h 5749871"/>
                <a:gd name="connsiteX16" fmla="*/ 3518116 w 10569844"/>
                <a:gd name="connsiteY16" fmla="*/ 2898183 h 5749871"/>
                <a:gd name="connsiteX17" fmla="*/ 3549112 w 10569844"/>
                <a:gd name="connsiteY17" fmla="*/ 2805193 h 5749871"/>
                <a:gd name="connsiteX18" fmla="*/ 3642102 w 10569844"/>
                <a:gd name="connsiteY18" fmla="*/ 2789695 h 5749871"/>
                <a:gd name="connsiteX19" fmla="*/ 4866468 w 10569844"/>
                <a:gd name="connsiteY19" fmla="*/ 3099661 h 5749871"/>
                <a:gd name="connsiteX20" fmla="*/ 4866468 w 10569844"/>
                <a:gd name="connsiteY20" fmla="*/ 3099661 h 5749871"/>
                <a:gd name="connsiteX21" fmla="*/ 4943960 w 10569844"/>
                <a:gd name="connsiteY21" fmla="*/ 2743200 h 5749871"/>
                <a:gd name="connsiteX22" fmla="*/ 4912963 w 10569844"/>
                <a:gd name="connsiteY22" fmla="*/ 1146875 h 5749871"/>
                <a:gd name="connsiteX23" fmla="*/ 5672380 w 10569844"/>
                <a:gd name="connsiteY23" fmla="*/ 1146875 h 5749871"/>
                <a:gd name="connsiteX24" fmla="*/ 6261316 w 10569844"/>
                <a:gd name="connsiteY24" fmla="*/ 1301858 h 5749871"/>
                <a:gd name="connsiteX25" fmla="*/ 7516678 w 10569844"/>
                <a:gd name="connsiteY25" fmla="*/ 1658319 h 5749871"/>
                <a:gd name="connsiteX26" fmla="*/ 7640665 w 10569844"/>
                <a:gd name="connsiteY26" fmla="*/ 1425844 h 5749871"/>
                <a:gd name="connsiteX27" fmla="*/ 7904136 w 10569844"/>
                <a:gd name="connsiteY27" fmla="*/ 46495 h 5749871"/>
                <a:gd name="connsiteX28" fmla="*/ 8276095 w 10569844"/>
                <a:gd name="connsiteY28" fmla="*/ 0 h 5749871"/>
                <a:gd name="connsiteX29" fmla="*/ 10569844 w 10569844"/>
                <a:gd name="connsiteY29" fmla="*/ 511444 h 5749871"/>
                <a:gd name="connsiteX30" fmla="*/ 10399363 w 10569844"/>
                <a:gd name="connsiteY30" fmla="*/ 898902 h 5749871"/>
                <a:gd name="connsiteX31" fmla="*/ 9469465 w 10569844"/>
                <a:gd name="connsiteY31" fmla="*/ 2061275 h 5749871"/>
                <a:gd name="connsiteX32" fmla="*/ 7826644 w 10569844"/>
                <a:gd name="connsiteY32" fmla="*/ 3115159 h 5749871"/>
                <a:gd name="connsiteX33" fmla="*/ 6865749 w 10569844"/>
                <a:gd name="connsiteY33" fmla="*/ 3626603 h 5749871"/>
                <a:gd name="connsiteX34" fmla="*/ 5393410 w 10569844"/>
                <a:gd name="connsiteY34" fmla="*/ 4200041 h 5749871"/>
                <a:gd name="connsiteX35" fmla="*/ 2774197 w 10569844"/>
                <a:gd name="connsiteY35" fmla="*/ 4928461 h 5749871"/>
                <a:gd name="connsiteX36" fmla="*/ 619932 w 10569844"/>
                <a:gd name="connsiteY36" fmla="*/ 5749871 h 5749871"/>
                <a:gd name="connsiteX37" fmla="*/ 526943 w 10569844"/>
                <a:gd name="connsiteY37" fmla="*/ 5749871 h 574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569844" h="5749871">
                  <a:moveTo>
                    <a:pt x="526943" y="5749871"/>
                  </a:moveTo>
                  <a:lnTo>
                    <a:pt x="325465" y="5284922"/>
                  </a:lnTo>
                  <a:lnTo>
                    <a:pt x="46495" y="4432515"/>
                  </a:lnTo>
                  <a:lnTo>
                    <a:pt x="0" y="4277532"/>
                  </a:lnTo>
                  <a:lnTo>
                    <a:pt x="0" y="4153546"/>
                  </a:lnTo>
                  <a:lnTo>
                    <a:pt x="61993" y="3781586"/>
                  </a:lnTo>
                  <a:lnTo>
                    <a:pt x="123987" y="3502617"/>
                  </a:lnTo>
                  <a:lnTo>
                    <a:pt x="170482" y="3440624"/>
                  </a:lnTo>
                  <a:lnTo>
                    <a:pt x="232475" y="3068664"/>
                  </a:lnTo>
                  <a:lnTo>
                    <a:pt x="294468" y="2820691"/>
                  </a:lnTo>
                  <a:lnTo>
                    <a:pt x="371960" y="2774197"/>
                  </a:lnTo>
                  <a:lnTo>
                    <a:pt x="1255363" y="2820691"/>
                  </a:lnTo>
                  <a:lnTo>
                    <a:pt x="1611824" y="2851688"/>
                  </a:lnTo>
                  <a:lnTo>
                    <a:pt x="2479729" y="2882685"/>
                  </a:lnTo>
                  <a:lnTo>
                    <a:pt x="2944678" y="2960176"/>
                  </a:lnTo>
                  <a:lnTo>
                    <a:pt x="3471621" y="3053166"/>
                  </a:lnTo>
                  <a:lnTo>
                    <a:pt x="3518116" y="2898183"/>
                  </a:lnTo>
                  <a:lnTo>
                    <a:pt x="3549112" y="2805193"/>
                  </a:lnTo>
                  <a:lnTo>
                    <a:pt x="3642102" y="2789695"/>
                  </a:lnTo>
                  <a:lnTo>
                    <a:pt x="4866468" y="3099661"/>
                  </a:lnTo>
                  <a:lnTo>
                    <a:pt x="4866468" y="3099661"/>
                  </a:lnTo>
                  <a:lnTo>
                    <a:pt x="4943960" y="2743200"/>
                  </a:lnTo>
                  <a:lnTo>
                    <a:pt x="4912963" y="1146875"/>
                  </a:lnTo>
                  <a:lnTo>
                    <a:pt x="5672380" y="1146875"/>
                  </a:lnTo>
                  <a:lnTo>
                    <a:pt x="6261316" y="1301858"/>
                  </a:lnTo>
                  <a:lnTo>
                    <a:pt x="7516678" y="1658319"/>
                  </a:lnTo>
                  <a:lnTo>
                    <a:pt x="7640665" y="1425844"/>
                  </a:lnTo>
                  <a:lnTo>
                    <a:pt x="7904136" y="46495"/>
                  </a:lnTo>
                  <a:lnTo>
                    <a:pt x="8276095" y="0"/>
                  </a:lnTo>
                  <a:lnTo>
                    <a:pt x="10569844" y="511444"/>
                  </a:lnTo>
                  <a:lnTo>
                    <a:pt x="10399363" y="898902"/>
                  </a:lnTo>
                  <a:lnTo>
                    <a:pt x="9469465" y="2061275"/>
                  </a:lnTo>
                  <a:lnTo>
                    <a:pt x="7826644" y="3115159"/>
                  </a:lnTo>
                  <a:lnTo>
                    <a:pt x="6865749" y="3626603"/>
                  </a:lnTo>
                  <a:lnTo>
                    <a:pt x="5393410" y="4200041"/>
                  </a:lnTo>
                  <a:lnTo>
                    <a:pt x="2774197" y="4928461"/>
                  </a:lnTo>
                  <a:lnTo>
                    <a:pt x="619932" y="5749871"/>
                  </a:lnTo>
                  <a:lnTo>
                    <a:pt x="526943" y="5749871"/>
                  </a:lnTo>
                  <a:close/>
                </a:path>
              </a:pathLst>
            </a:custGeom>
            <a:noFill/>
            <a:ln w="73025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شكل حر 85"/>
            <p:cNvSpPr/>
            <p:nvPr/>
          </p:nvSpPr>
          <p:spPr>
            <a:xfrm>
              <a:off x="6553200" y="1028700"/>
              <a:ext cx="5029200" cy="1921992"/>
            </a:xfrm>
            <a:custGeom>
              <a:avLst/>
              <a:gdLst>
                <a:gd name="connsiteX0" fmla="*/ 5029200 w 5029200"/>
                <a:gd name="connsiteY0" fmla="*/ 0 h 1921992"/>
                <a:gd name="connsiteX1" fmla="*/ 4622800 w 5029200"/>
                <a:gd name="connsiteY1" fmla="*/ 660400 h 1921992"/>
                <a:gd name="connsiteX2" fmla="*/ 3924300 w 5029200"/>
                <a:gd name="connsiteY2" fmla="*/ 1574800 h 1921992"/>
                <a:gd name="connsiteX3" fmla="*/ 3505200 w 5029200"/>
                <a:gd name="connsiteY3" fmla="*/ 1917700 h 1921992"/>
                <a:gd name="connsiteX4" fmla="*/ 3175000 w 5029200"/>
                <a:gd name="connsiteY4" fmla="*/ 1752600 h 1921992"/>
                <a:gd name="connsiteX5" fmla="*/ 2387600 w 5029200"/>
                <a:gd name="connsiteY5" fmla="*/ 1536700 h 1921992"/>
                <a:gd name="connsiteX6" fmla="*/ 1320800 w 5029200"/>
                <a:gd name="connsiteY6" fmla="*/ 1181100 h 1921992"/>
                <a:gd name="connsiteX7" fmla="*/ 203200 w 5029200"/>
                <a:gd name="connsiteY7" fmla="*/ 863600 h 1921992"/>
                <a:gd name="connsiteX8" fmla="*/ 63500 w 5029200"/>
                <a:gd name="connsiteY8" fmla="*/ 850900 h 1921992"/>
                <a:gd name="connsiteX9" fmla="*/ 12700 w 5029200"/>
                <a:gd name="connsiteY9" fmla="*/ 850900 h 1921992"/>
                <a:gd name="connsiteX10" fmla="*/ 0 w 5029200"/>
                <a:gd name="connsiteY10" fmla="*/ 1511300 h 1921992"/>
                <a:gd name="connsiteX11" fmla="*/ 0 w 5029200"/>
                <a:gd name="connsiteY11" fmla="*/ 1511300 h 192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29200" h="1921992">
                  <a:moveTo>
                    <a:pt x="5029200" y="0"/>
                  </a:moveTo>
                  <a:cubicBezTo>
                    <a:pt x="4918075" y="198966"/>
                    <a:pt x="4806950" y="397933"/>
                    <a:pt x="4622800" y="660400"/>
                  </a:cubicBezTo>
                  <a:cubicBezTo>
                    <a:pt x="4438650" y="922867"/>
                    <a:pt x="4110567" y="1365250"/>
                    <a:pt x="3924300" y="1574800"/>
                  </a:cubicBezTo>
                  <a:cubicBezTo>
                    <a:pt x="3738033" y="1784350"/>
                    <a:pt x="3630083" y="1888067"/>
                    <a:pt x="3505200" y="1917700"/>
                  </a:cubicBezTo>
                  <a:cubicBezTo>
                    <a:pt x="3380317" y="1947333"/>
                    <a:pt x="3361267" y="1816100"/>
                    <a:pt x="3175000" y="1752600"/>
                  </a:cubicBezTo>
                  <a:cubicBezTo>
                    <a:pt x="2988733" y="1689100"/>
                    <a:pt x="2696633" y="1631950"/>
                    <a:pt x="2387600" y="1536700"/>
                  </a:cubicBezTo>
                  <a:cubicBezTo>
                    <a:pt x="2078567" y="1441450"/>
                    <a:pt x="1684867" y="1293283"/>
                    <a:pt x="1320800" y="1181100"/>
                  </a:cubicBezTo>
                  <a:cubicBezTo>
                    <a:pt x="956733" y="1068917"/>
                    <a:pt x="412750" y="918633"/>
                    <a:pt x="203200" y="863600"/>
                  </a:cubicBezTo>
                  <a:cubicBezTo>
                    <a:pt x="-6350" y="808567"/>
                    <a:pt x="95250" y="853017"/>
                    <a:pt x="63500" y="850900"/>
                  </a:cubicBezTo>
                  <a:cubicBezTo>
                    <a:pt x="31750" y="848783"/>
                    <a:pt x="23283" y="740833"/>
                    <a:pt x="12700" y="850900"/>
                  </a:cubicBezTo>
                  <a:cubicBezTo>
                    <a:pt x="2117" y="960967"/>
                    <a:pt x="0" y="1511300"/>
                    <a:pt x="0" y="1511300"/>
                  </a:cubicBezTo>
                  <a:lnTo>
                    <a:pt x="0" y="1511300"/>
                  </a:lnTo>
                </a:path>
              </a:pathLst>
            </a:custGeom>
            <a:noFill/>
            <a:ln w="349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7" name="شكل حر 86"/>
            <p:cNvSpPr/>
            <p:nvPr/>
          </p:nvSpPr>
          <p:spPr>
            <a:xfrm>
              <a:off x="6477000" y="2908300"/>
              <a:ext cx="3670300" cy="1790700"/>
            </a:xfrm>
            <a:custGeom>
              <a:avLst/>
              <a:gdLst>
                <a:gd name="connsiteX0" fmla="*/ 3670300 w 3670300"/>
                <a:gd name="connsiteY0" fmla="*/ 0 h 1790700"/>
                <a:gd name="connsiteX1" fmla="*/ 2882900 w 3670300"/>
                <a:gd name="connsiteY1" fmla="*/ 622300 h 1790700"/>
                <a:gd name="connsiteX2" fmla="*/ 2070100 w 3670300"/>
                <a:gd name="connsiteY2" fmla="*/ 1117600 h 1790700"/>
                <a:gd name="connsiteX3" fmla="*/ 914400 w 3670300"/>
                <a:gd name="connsiteY3" fmla="*/ 1727200 h 1790700"/>
                <a:gd name="connsiteX4" fmla="*/ 660400 w 3670300"/>
                <a:gd name="connsiteY4" fmla="*/ 1790700 h 1790700"/>
                <a:gd name="connsiteX5" fmla="*/ 495300 w 3670300"/>
                <a:gd name="connsiteY5" fmla="*/ 1625600 h 1790700"/>
                <a:gd name="connsiteX6" fmla="*/ 317500 w 3670300"/>
                <a:gd name="connsiteY6" fmla="*/ 1511300 h 1790700"/>
                <a:gd name="connsiteX7" fmla="*/ 0 w 3670300"/>
                <a:gd name="connsiteY7" fmla="*/ 139700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0300" h="1790700">
                  <a:moveTo>
                    <a:pt x="3670300" y="0"/>
                  </a:moveTo>
                  <a:lnTo>
                    <a:pt x="2882900" y="622300"/>
                  </a:lnTo>
                  <a:lnTo>
                    <a:pt x="2070100" y="1117600"/>
                  </a:lnTo>
                  <a:lnTo>
                    <a:pt x="914400" y="1727200"/>
                  </a:lnTo>
                  <a:lnTo>
                    <a:pt x="660400" y="1790700"/>
                  </a:lnTo>
                  <a:lnTo>
                    <a:pt x="495300" y="1625600"/>
                  </a:lnTo>
                  <a:lnTo>
                    <a:pt x="317500" y="1511300"/>
                  </a:lnTo>
                  <a:lnTo>
                    <a:pt x="0" y="1397000"/>
                  </a:lnTo>
                </a:path>
              </a:pathLst>
            </a:custGeom>
            <a:noFill/>
            <a:ln w="349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" name="رابط مستقيم 4"/>
            <p:cNvCxnSpPr/>
            <p:nvPr/>
          </p:nvCxnSpPr>
          <p:spPr>
            <a:xfrm flipH="1">
              <a:off x="9761544" y="6152827"/>
              <a:ext cx="550856" cy="0"/>
            </a:xfrm>
            <a:prstGeom prst="line">
              <a:avLst/>
            </a:prstGeom>
            <a:ln w="4445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مربع نص 89"/>
            <p:cNvSpPr txBox="1"/>
            <p:nvPr/>
          </p:nvSpPr>
          <p:spPr>
            <a:xfrm>
              <a:off x="10036972" y="5971269"/>
              <a:ext cx="177090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400" dirty="0" smtClean="0"/>
                <a:t>حدود المنطقة</a:t>
              </a:r>
            </a:p>
          </p:txBody>
        </p:sp>
        <p:sp>
          <p:nvSpPr>
            <p:cNvPr id="91" name="مربع نص 90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92" name="سهم لأعلى 91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3" name="مربع نص 92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3639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مجموعة 27"/>
          <p:cNvGrpSpPr/>
          <p:nvPr/>
        </p:nvGrpSpPr>
        <p:grpSpPr>
          <a:xfrm>
            <a:off x="95658" y="0"/>
            <a:ext cx="11993985" cy="7561943"/>
            <a:chOff x="95658" y="0"/>
            <a:chExt cx="11993985" cy="7561943"/>
          </a:xfrm>
        </p:grpSpPr>
        <p:pic>
          <p:nvPicPr>
            <p:cNvPr id="32" name="صورة 3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9415" y="110444"/>
              <a:ext cx="11647156" cy="7451499"/>
            </a:xfrm>
            <a:prstGeom prst="rect">
              <a:avLst/>
            </a:prstGeom>
          </p:spPr>
        </p:pic>
        <p:grpSp>
          <p:nvGrpSpPr>
            <p:cNvPr id="27" name="مجموعة 26"/>
            <p:cNvGrpSpPr/>
            <p:nvPr/>
          </p:nvGrpSpPr>
          <p:grpSpPr>
            <a:xfrm>
              <a:off x="95658" y="0"/>
              <a:ext cx="11993985" cy="6654800"/>
              <a:chOff x="95658" y="0"/>
              <a:chExt cx="11993985" cy="6654800"/>
            </a:xfrm>
          </p:grpSpPr>
          <p:sp>
            <p:nvSpPr>
              <p:cNvPr id="3" name="مستطيل 2"/>
              <p:cNvSpPr/>
              <p:nvPr/>
            </p:nvSpPr>
            <p:spPr>
              <a:xfrm>
                <a:off x="109415" y="0"/>
                <a:ext cx="11980228" cy="6654800"/>
              </a:xfrm>
              <a:prstGeom prst="rect">
                <a:avLst/>
              </a:prstGeom>
              <a:noFill/>
              <a:ln w="1016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3651250" y="3765550"/>
                <a:ext cx="234950" cy="533400"/>
              </a:xfrm>
              <a:custGeom>
                <a:avLst/>
                <a:gdLst>
                  <a:gd name="connsiteX0" fmla="*/ 234950 w 234950"/>
                  <a:gd name="connsiteY0" fmla="*/ 31750 h 533400"/>
                  <a:gd name="connsiteX1" fmla="*/ 38100 w 234950"/>
                  <a:gd name="connsiteY1" fmla="*/ 0 h 533400"/>
                  <a:gd name="connsiteX2" fmla="*/ 0 w 234950"/>
                  <a:gd name="connsiteY2" fmla="*/ 514350 h 533400"/>
                  <a:gd name="connsiteX3" fmla="*/ 76200 w 234950"/>
                  <a:gd name="connsiteY3" fmla="*/ 533400 h 533400"/>
                  <a:gd name="connsiteX4" fmla="*/ 165100 w 234950"/>
                  <a:gd name="connsiteY4" fmla="*/ 501650 h 533400"/>
                  <a:gd name="connsiteX5" fmla="*/ 203200 w 234950"/>
                  <a:gd name="connsiteY5" fmla="*/ 476250 h 533400"/>
                  <a:gd name="connsiteX6" fmla="*/ 215900 w 234950"/>
                  <a:gd name="connsiteY6" fmla="*/ 438150 h 533400"/>
                  <a:gd name="connsiteX7" fmla="*/ 234950 w 234950"/>
                  <a:gd name="connsiteY7" fmla="*/ 3175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4950" h="533400">
                    <a:moveTo>
                      <a:pt x="234950" y="31750"/>
                    </a:moveTo>
                    <a:lnTo>
                      <a:pt x="38100" y="0"/>
                    </a:lnTo>
                    <a:lnTo>
                      <a:pt x="0" y="514350"/>
                    </a:lnTo>
                    <a:lnTo>
                      <a:pt x="76200" y="533400"/>
                    </a:lnTo>
                    <a:cubicBezTo>
                      <a:pt x="105833" y="522817"/>
                      <a:pt x="136405" y="514563"/>
                      <a:pt x="165100" y="501650"/>
                    </a:cubicBezTo>
                    <a:cubicBezTo>
                      <a:pt x="179019" y="495386"/>
                      <a:pt x="203200" y="476250"/>
                      <a:pt x="203200" y="476250"/>
                    </a:cubicBezTo>
                    <a:cubicBezTo>
                      <a:pt x="219422" y="451916"/>
                      <a:pt x="215900" y="464832"/>
                      <a:pt x="215900" y="438150"/>
                    </a:cubicBezTo>
                    <a:lnTo>
                      <a:pt x="234950" y="31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مستطيل 58"/>
              <p:cNvSpPr/>
              <p:nvPr/>
            </p:nvSpPr>
            <p:spPr>
              <a:xfrm>
                <a:off x="8701315" y="52387"/>
                <a:ext cx="3338285" cy="582773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مستطيل 59"/>
              <p:cNvSpPr/>
              <p:nvPr/>
            </p:nvSpPr>
            <p:spPr>
              <a:xfrm>
                <a:off x="95658" y="39462"/>
                <a:ext cx="8605657" cy="59569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مربع نص 60"/>
              <p:cNvSpPr txBox="1"/>
              <p:nvPr/>
            </p:nvSpPr>
            <p:spPr>
              <a:xfrm>
                <a:off x="1215542" y="107569"/>
                <a:ext cx="5704113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2000" b="1" dirty="0" smtClean="0">
                    <a:solidFill>
                      <a:schemeClr val="bg2"/>
                    </a:solidFill>
                  </a:rPr>
                  <a:t>شبكة الشوارع في المنطقة الزراعية الصناعية</a:t>
                </a:r>
                <a:endParaRPr lang="ar-SA" sz="2000" b="1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62" name="مربع نص 61"/>
              <p:cNvSpPr txBox="1"/>
              <p:nvPr/>
            </p:nvSpPr>
            <p:spPr>
              <a:xfrm>
                <a:off x="7906524" y="146090"/>
                <a:ext cx="3162283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b="1" dirty="0" smtClean="0">
                    <a:solidFill>
                      <a:srgbClr val="C00000"/>
                    </a:solidFill>
                  </a:rPr>
                  <a:t>شبكة الشوارع</a:t>
                </a:r>
              </a:p>
            </p:txBody>
          </p:sp>
          <p:sp>
            <p:nvSpPr>
              <p:cNvPr id="63" name="مستطيل 62"/>
              <p:cNvSpPr/>
              <p:nvPr/>
            </p:nvSpPr>
            <p:spPr>
              <a:xfrm>
                <a:off x="9761544" y="4557970"/>
                <a:ext cx="552450" cy="285750"/>
              </a:xfrm>
              <a:prstGeom prst="rect">
                <a:avLst/>
              </a:prstGeom>
              <a:solidFill>
                <a:srgbClr val="BBBBB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مستطيل 63"/>
              <p:cNvSpPr/>
              <p:nvPr/>
            </p:nvSpPr>
            <p:spPr>
              <a:xfrm>
                <a:off x="9761544" y="5050322"/>
                <a:ext cx="552450" cy="285750"/>
              </a:xfrm>
              <a:prstGeom prst="rect">
                <a:avLst/>
              </a:prstGeom>
              <a:solidFill>
                <a:srgbClr val="DBDBD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مستطيل 64"/>
              <p:cNvSpPr/>
              <p:nvPr/>
            </p:nvSpPr>
            <p:spPr>
              <a:xfrm>
                <a:off x="9761544" y="4093586"/>
                <a:ext cx="552450" cy="285750"/>
              </a:xfrm>
              <a:prstGeom prst="rect">
                <a:avLst/>
              </a:prstGeom>
              <a:solidFill>
                <a:srgbClr val="98989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مستطيل 65"/>
              <p:cNvSpPr/>
              <p:nvPr/>
            </p:nvSpPr>
            <p:spPr>
              <a:xfrm>
                <a:off x="9761544" y="5542674"/>
                <a:ext cx="552450" cy="2857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>
                <a:off x="10258871" y="4047723"/>
                <a:ext cx="177090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شارع التفافي عرض </a:t>
                </a:r>
                <a:r>
                  <a:rPr lang="en-US" sz="1400" dirty="0" smtClean="0"/>
                  <a:t>26</a:t>
                </a:r>
                <a:r>
                  <a:rPr lang="ar-SA" sz="1400" dirty="0" smtClean="0"/>
                  <a:t>متر</a:t>
                </a:r>
              </a:p>
            </p:txBody>
          </p:sp>
          <p:sp>
            <p:nvSpPr>
              <p:cNvPr id="68" name="مربع نص 67"/>
              <p:cNvSpPr txBox="1"/>
              <p:nvPr/>
            </p:nvSpPr>
            <p:spPr>
              <a:xfrm>
                <a:off x="10258872" y="4485356"/>
                <a:ext cx="1820944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شارع رئيسي عرض </a:t>
                </a:r>
                <a:r>
                  <a:rPr lang="en-US" sz="1400" dirty="0" smtClean="0"/>
                  <a:t>20</a:t>
                </a:r>
                <a:r>
                  <a:rPr lang="ar-SA" sz="1400" dirty="0" smtClean="0"/>
                  <a:t>متر</a:t>
                </a:r>
              </a:p>
            </p:txBody>
          </p:sp>
          <p:sp>
            <p:nvSpPr>
              <p:cNvPr id="69" name="مربع نص 68"/>
              <p:cNvSpPr txBox="1"/>
              <p:nvPr/>
            </p:nvSpPr>
            <p:spPr>
              <a:xfrm>
                <a:off x="10283893" y="5003306"/>
                <a:ext cx="177090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شارع فرعي عرض </a:t>
                </a:r>
                <a:r>
                  <a:rPr lang="en-US" sz="1400" dirty="0" smtClean="0"/>
                  <a:t>16</a:t>
                </a:r>
                <a:r>
                  <a:rPr lang="ar-SA" sz="1400" dirty="0" smtClean="0"/>
                  <a:t>متر</a:t>
                </a:r>
              </a:p>
            </p:txBody>
          </p:sp>
          <p:sp>
            <p:nvSpPr>
              <p:cNvPr id="70" name="مربع نص 69"/>
              <p:cNvSpPr txBox="1"/>
              <p:nvPr/>
            </p:nvSpPr>
            <p:spPr>
              <a:xfrm>
                <a:off x="10258870" y="5505850"/>
                <a:ext cx="177090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جدار الفصل العنصري</a:t>
                </a:r>
              </a:p>
            </p:txBody>
          </p:sp>
          <p:sp>
            <p:nvSpPr>
              <p:cNvPr id="71" name="شكل حر 70"/>
              <p:cNvSpPr/>
              <p:nvPr/>
            </p:nvSpPr>
            <p:spPr>
              <a:xfrm>
                <a:off x="9766300" y="5537200"/>
                <a:ext cx="546100" cy="292100"/>
              </a:xfrm>
              <a:custGeom>
                <a:avLst/>
                <a:gdLst>
                  <a:gd name="connsiteX0" fmla="*/ 0 w 546100"/>
                  <a:gd name="connsiteY0" fmla="*/ 0 h 292100"/>
                  <a:gd name="connsiteX1" fmla="*/ 228600 w 546100"/>
                  <a:gd name="connsiteY1" fmla="*/ 292100 h 292100"/>
                  <a:gd name="connsiteX2" fmla="*/ 368300 w 546100"/>
                  <a:gd name="connsiteY2" fmla="*/ 12700 h 292100"/>
                  <a:gd name="connsiteX3" fmla="*/ 546100 w 546100"/>
                  <a:gd name="connsiteY3" fmla="*/ 2667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6100" h="292100">
                    <a:moveTo>
                      <a:pt x="0" y="0"/>
                    </a:moveTo>
                    <a:lnTo>
                      <a:pt x="228600" y="292100"/>
                    </a:lnTo>
                    <a:lnTo>
                      <a:pt x="368300" y="12700"/>
                    </a:lnTo>
                    <a:lnTo>
                      <a:pt x="546100" y="266700"/>
                    </a:lnTo>
                  </a:path>
                </a:pathLst>
              </a:custGeom>
              <a:noFill/>
              <a:ln>
                <a:solidFill>
                  <a:srgbClr val="FF84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2" name="مربع نص 71"/>
              <p:cNvSpPr txBox="1"/>
              <p:nvPr/>
            </p:nvSpPr>
            <p:spPr>
              <a:xfrm rot="365977">
                <a:off x="5466293" y="1257301"/>
                <a:ext cx="1799871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dirty="0" smtClean="0"/>
                  <a:t>مدخل رئيسي</a:t>
                </a:r>
              </a:p>
            </p:txBody>
          </p:sp>
          <p:sp>
            <p:nvSpPr>
              <p:cNvPr id="73" name="مربع نص 72"/>
              <p:cNvSpPr txBox="1"/>
              <p:nvPr/>
            </p:nvSpPr>
            <p:spPr>
              <a:xfrm rot="20537190">
                <a:off x="5712450" y="4965408"/>
                <a:ext cx="1799871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dirty="0" smtClean="0"/>
                  <a:t>مدخل ثانوي</a:t>
                </a:r>
              </a:p>
            </p:txBody>
          </p:sp>
          <p:sp>
            <p:nvSpPr>
              <p:cNvPr id="74" name="مربع نص 73"/>
              <p:cNvSpPr txBox="1"/>
              <p:nvPr/>
            </p:nvSpPr>
            <p:spPr>
              <a:xfrm rot="20504956">
                <a:off x="4011573" y="5317519"/>
                <a:ext cx="1770901" cy="2769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200" dirty="0" smtClean="0"/>
                  <a:t>شارع التفافي عرض </a:t>
                </a:r>
                <a:r>
                  <a:rPr lang="en-US" sz="1200" dirty="0" smtClean="0"/>
                  <a:t>26</a:t>
                </a:r>
                <a:r>
                  <a:rPr lang="ar-SA" sz="1200" dirty="0" smtClean="0"/>
                  <a:t>متر</a:t>
                </a:r>
              </a:p>
            </p:txBody>
          </p:sp>
          <p:sp>
            <p:nvSpPr>
              <p:cNvPr id="75" name="مربع نص 74"/>
              <p:cNvSpPr txBox="1"/>
              <p:nvPr/>
            </p:nvSpPr>
            <p:spPr>
              <a:xfrm>
                <a:off x="3459513" y="4093586"/>
                <a:ext cx="1719475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100" dirty="0" smtClean="0"/>
                  <a:t>20</a:t>
                </a:r>
                <a:r>
                  <a:rPr lang="ar-SA" sz="1100" dirty="0" smtClean="0"/>
                  <a:t>متر</a:t>
                </a:r>
              </a:p>
            </p:txBody>
          </p:sp>
          <p:sp>
            <p:nvSpPr>
              <p:cNvPr id="76" name="مربع نص 75"/>
              <p:cNvSpPr txBox="1"/>
              <p:nvPr/>
            </p:nvSpPr>
            <p:spPr>
              <a:xfrm rot="16628132">
                <a:off x="5582413" y="4033186"/>
                <a:ext cx="1719475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100" dirty="0" smtClean="0"/>
                  <a:t>20</a:t>
                </a:r>
                <a:r>
                  <a:rPr lang="ar-SA" sz="1100" dirty="0" smtClean="0"/>
                  <a:t>متر</a:t>
                </a:r>
              </a:p>
            </p:txBody>
          </p:sp>
          <p:sp>
            <p:nvSpPr>
              <p:cNvPr id="77" name="مربع نص 76"/>
              <p:cNvSpPr txBox="1"/>
              <p:nvPr/>
            </p:nvSpPr>
            <p:spPr>
              <a:xfrm>
                <a:off x="4070119" y="1651127"/>
                <a:ext cx="1719475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100" dirty="0" smtClean="0"/>
                  <a:t>20</a:t>
                </a:r>
                <a:r>
                  <a:rPr lang="ar-SA" sz="1100" dirty="0" smtClean="0"/>
                  <a:t>متر</a:t>
                </a:r>
              </a:p>
            </p:txBody>
          </p:sp>
          <p:cxnSp>
            <p:nvCxnSpPr>
              <p:cNvPr id="78" name="رابط كسهم مستقيم 77"/>
              <p:cNvCxnSpPr/>
              <p:nvPr/>
            </p:nvCxnSpPr>
            <p:spPr>
              <a:xfrm>
                <a:off x="5773020" y="1651971"/>
                <a:ext cx="16574" cy="26076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رابط كسهم مستقيم 78"/>
              <p:cNvCxnSpPr/>
              <p:nvPr/>
            </p:nvCxnSpPr>
            <p:spPr>
              <a:xfrm>
                <a:off x="5164266" y="4098595"/>
                <a:ext cx="16574" cy="26076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رابط كسهم مستقيم 79"/>
              <p:cNvCxnSpPr/>
              <p:nvPr/>
            </p:nvCxnSpPr>
            <p:spPr>
              <a:xfrm>
                <a:off x="6411755" y="3344232"/>
                <a:ext cx="243045" cy="2111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رابط كسهم مستقيم 80"/>
              <p:cNvCxnSpPr/>
              <p:nvPr/>
            </p:nvCxnSpPr>
            <p:spPr>
              <a:xfrm>
                <a:off x="4238625" y="5505850"/>
                <a:ext cx="80625" cy="2431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شكل حر 83"/>
              <p:cNvSpPr/>
              <p:nvPr/>
            </p:nvSpPr>
            <p:spPr>
              <a:xfrm>
                <a:off x="774915" y="759417"/>
                <a:ext cx="10569844" cy="5749871"/>
              </a:xfrm>
              <a:custGeom>
                <a:avLst/>
                <a:gdLst>
                  <a:gd name="connsiteX0" fmla="*/ 526943 w 10569844"/>
                  <a:gd name="connsiteY0" fmla="*/ 5749871 h 5749871"/>
                  <a:gd name="connsiteX1" fmla="*/ 325465 w 10569844"/>
                  <a:gd name="connsiteY1" fmla="*/ 5284922 h 5749871"/>
                  <a:gd name="connsiteX2" fmla="*/ 46495 w 10569844"/>
                  <a:gd name="connsiteY2" fmla="*/ 4432515 h 5749871"/>
                  <a:gd name="connsiteX3" fmla="*/ 0 w 10569844"/>
                  <a:gd name="connsiteY3" fmla="*/ 4277532 h 5749871"/>
                  <a:gd name="connsiteX4" fmla="*/ 0 w 10569844"/>
                  <a:gd name="connsiteY4" fmla="*/ 4153546 h 5749871"/>
                  <a:gd name="connsiteX5" fmla="*/ 61993 w 10569844"/>
                  <a:gd name="connsiteY5" fmla="*/ 3781586 h 5749871"/>
                  <a:gd name="connsiteX6" fmla="*/ 123987 w 10569844"/>
                  <a:gd name="connsiteY6" fmla="*/ 3502617 h 5749871"/>
                  <a:gd name="connsiteX7" fmla="*/ 170482 w 10569844"/>
                  <a:gd name="connsiteY7" fmla="*/ 3440624 h 5749871"/>
                  <a:gd name="connsiteX8" fmla="*/ 232475 w 10569844"/>
                  <a:gd name="connsiteY8" fmla="*/ 3068664 h 5749871"/>
                  <a:gd name="connsiteX9" fmla="*/ 294468 w 10569844"/>
                  <a:gd name="connsiteY9" fmla="*/ 2820691 h 5749871"/>
                  <a:gd name="connsiteX10" fmla="*/ 371960 w 10569844"/>
                  <a:gd name="connsiteY10" fmla="*/ 2774197 h 5749871"/>
                  <a:gd name="connsiteX11" fmla="*/ 1255363 w 10569844"/>
                  <a:gd name="connsiteY11" fmla="*/ 2820691 h 5749871"/>
                  <a:gd name="connsiteX12" fmla="*/ 1611824 w 10569844"/>
                  <a:gd name="connsiteY12" fmla="*/ 2851688 h 5749871"/>
                  <a:gd name="connsiteX13" fmla="*/ 2479729 w 10569844"/>
                  <a:gd name="connsiteY13" fmla="*/ 2882685 h 5749871"/>
                  <a:gd name="connsiteX14" fmla="*/ 2944678 w 10569844"/>
                  <a:gd name="connsiteY14" fmla="*/ 2960176 h 5749871"/>
                  <a:gd name="connsiteX15" fmla="*/ 3471621 w 10569844"/>
                  <a:gd name="connsiteY15" fmla="*/ 3053166 h 5749871"/>
                  <a:gd name="connsiteX16" fmla="*/ 3518116 w 10569844"/>
                  <a:gd name="connsiteY16" fmla="*/ 2898183 h 5749871"/>
                  <a:gd name="connsiteX17" fmla="*/ 3549112 w 10569844"/>
                  <a:gd name="connsiteY17" fmla="*/ 2805193 h 5749871"/>
                  <a:gd name="connsiteX18" fmla="*/ 3642102 w 10569844"/>
                  <a:gd name="connsiteY18" fmla="*/ 2789695 h 5749871"/>
                  <a:gd name="connsiteX19" fmla="*/ 4866468 w 10569844"/>
                  <a:gd name="connsiteY19" fmla="*/ 3099661 h 5749871"/>
                  <a:gd name="connsiteX20" fmla="*/ 4866468 w 10569844"/>
                  <a:gd name="connsiteY20" fmla="*/ 3099661 h 5749871"/>
                  <a:gd name="connsiteX21" fmla="*/ 4943960 w 10569844"/>
                  <a:gd name="connsiteY21" fmla="*/ 2743200 h 5749871"/>
                  <a:gd name="connsiteX22" fmla="*/ 4912963 w 10569844"/>
                  <a:gd name="connsiteY22" fmla="*/ 1146875 h 5749871"/>
                  <a:gd name="connsiteX23" fmla="*/ 5672380 w 10569844"/>
                  <a:gd name="connsiteY23" fmla="*/ 1146875 h 5749871"/>
                  <a:gd name="connsiteX24" fmla="*/ 6261316 w 10569844"/>
                  <a:gd name="connsiteY24" fmla="*/ 1301858 h 5749871"/>
                  <a:gd name="connsiteX25" fmla="*/ 7516678 w 10569844"/>
                  <a:gd name="connsiteY25" fmla="*/ 1658319 h 5749871"/>
                  <a:gd name="connsiteX26" fmla="*/ 7640665 w 10569844"/>
                  <a:gd name="connsiteY26" fmla="*/ 1425844 h 5749871"/>
                  <a:gd name="connsiteX27" fmla="*/ 7904136 w 10569844"/>
                  <a:gd name="connsiteY27" fmla="*/ 46495 h 5749871"/>
                  <a:gd name="connsiteX28" fmla="*/ 8276095 w 10569844"/>
                  <a:gd name="connsiteY28" fmla="*/ 0 h 5749871"/>
                  <a:gd name="connsiteX29" fmla="*/ 10569844 w 10569844"/>
                  <a:gd name="connsiteY29" fmla="*/ 511444 h 5749871"/>
                  <a:gd name="connsiteX30" fmla="*/ 10399363 w 10569844"/>
                  <a:gd name="connsiteY30" fmla="*/ 898902 h 5749871"/>
                  <a:gd name="connsiteX31" fmla="*/ 9469465 w 10569844"/>
                  <a:gd name="connsiteY31" fmla="*/ 2061275 h 5749871"/>
                  <a:gd name="connsiteX32" fmla="*/ 7826644 w 10569844"/>
                  <a:gd name="connsiteY32" fmla="*/ 3115159 h 5749871"/>
                  <a:gd name="connsiteX33" fmla="*/ 6865749 w 10569844"/>
                  <a:gd name="connsiteY33" fmla="*/ 3626603 h 5749871"/>
                  <a:gd name="connsiteX34" fmla="*/ 5393410 w 10569844"/>
                  <a:gd name="connsiteY34" fmla="*/ 4200041 h 5749871"/>
                  <a:gd name="connsiteX35" fmla="*/ 2774197 w 10569844"/>
                  <a:gd name="connsiteY35" fmla="*/ 4928461 h 5749871"/>
                  <a:gd name="connsiteX36" fmla="*/ 619932 w 10569844"/>
                  <a:gd name="connsiteY36" fmla="*/ 5749871 h 5749871"/>
                  <a:gd name="connsiteX37" fmla="*/ 526943 w 10569844"/>
                  <a:gd name="connsiteY37" fmla="*/ 5749871 h 574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569844" h="5749871">
                    <a:moveTo>
                      <a:pt x="526943" y="5749871"/>
                    </a:moveTo>
                    <a:lnTo>
                      <a:pt x="325465" y="5284922"/>
                    </a:lnTo>
                    <a:lnTo>
                      <a:pt x="46495" y="4432515"/>
                    </a:lnTo>
                    <a:lnTo>
                      <a:pt x="0" y="4277532"/>
                    </a:lnTo>
                    <a:lnTo>
                      <a:pt x="0" y="4153546"/>
                    </a:lnTo>
                    <a:lnTo>
                      <a:pt x="61993" y="3781586"/>
                    </a:lnTo>
                    <a:lnTo>
                      <a:pt x="123987" y="3502617"/>
                    </a:lnTo>
                    <a:lnTo>
                      <a:pt x="170482" y="3440624"/>
                    </a:lnTo>
                    <a:lnTo>
                      <a:pt x="232475" y="3068664"/>
                    </a:lnTo>
                    <a:lnTo>
                      <a:pt x="294468" y="2820691"/>
                    </a:lnTo>
                    <a:lnTo>
                      <a:pt x="371960" y="2774197"/>
                    </a:lnTo>
                    <a:lnTo>
                      <a:pt x="1255363" y="2820691"/>
                    </a:lnTo>
                    <a:lnTo>
                      <a:pt x="1611824" y="2851688"/>
                    </a:lnTo>
                    <a:lnTo>
                      <a:pt x="2479729" y="2882685"/>
                    </a:lnTo>
                    <a:lnTo>
                      <a:pt x="2944678" y="2960176"/>
                    </a:lnTo>
                    <a:lnTo>
                      <a:pt x="3471621" y="3053166"/>
                    </a:lnTo>
                    <a:lnTo>
                      <a:pt x="3518116" y="2898183"/>
                    </a:lnTo>
                    <a:lnTo>
                      <a:pt x="3549112" y="2805193"/>
                    </a:lnTo>
                    <a:lnTo>
                      <a:pt x="3642102" y="2789695"/>
                    </a:lnTo>
                    <a:lnTo>
                      <a:pt x="4866468" y="3099661"/>
                    </a:lnTo>
                    <a:lnTo>
                      <a:pt x="4866468" y="3099661"/>
                    </a:lnTo>
                    <a:lnTo>
                      <a:pt x="4943960" y="2743200"/>
                    </a:lnTo>
                    <a:lnTo>
                      <a:pt x="4912963" y="1146875"/>
                    </a:lnTo>
                    <a:lnTo>
                      <a:pt x="5672380" y="1146875"/>
                    </a:lnTo>
                    <a:lnTo>
                      <a:pt x="6261316" y="1301858"/>
                    </a:lnTo>
                    <a:lnTo>
                      <a:pt x="7516678" y="1658319"/>
                    </a:lnTo>
                    <a:lnTo>
                      <a:pt x="7640665" y="1425844"/>
                    </a:lnTo>
                    <a:lnTo>
                      <a:pt x="7904136" y="46495"/>
                    </a:lnTo>
                    <a:lnTo>
                      <a:pt x="8276095" y="0"/>
                    </a:lnTo>
                    <a:lnTo>
                      <a:pt x="10569844" y="511444"/>
                    </a:lnTo>
                    <a:lnTo>
                      <a:pt x="10399363" y="898902"/>
                    </a:lnTo>
                    <a:lnTo>
                      <a:pt x="9469465" y="2061275"/>
                    </a:lnTo>
                    <a:lnTo>
                      <a:pt x="7826644" y="3115159"/>
                    </a:lnTo>
                    <a:lnTo>
                      <a:pt x="6865749" y="3626603"/>
                    </a:lnTo>
                    <a:lnTo>
                      <a:pt x="5393410" y="4200041"/>
                    </a:lnTo>
                    <a:lnTo>
                      <a:pt x="2774197" y="4928461"/>
                    </a:lnTo>
                    <a:lnTo>
                      <a:pt x="619932" y="5749871"/>
                    </a:lnTo>
                    <a:lnTo>
                      <a:pt x="526943" y="5749871"/>
                    </a:lnTo>
                    <a:close/>
                  </a:path>
                </a:pathLst>
              </a:custGeom>
              <a:noFill/>
              <a:ln w="73025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5" name="شكل حر 84"/>
              <p:cNvSpPr/>
              <p:nvPr/>
            </p:nvSpPr>
            <p:spPr>
              <a:xfrm>
                <a:off x="6553200" y="1028700"/>
                <a:ext cx="5029200" cy="1921992"/>
              </a:xfrm>
              <a:custGeom>
                <a:avLst/>
                <a:gdLst>
                  <a:gd name="connsiteX0" fmla="*/ 5029200 w 5029200"/>
                  <a:gd name="connsiteY0" fmla="*/ 0 h 1921992"/>
                  <a:gd name="connsiteX1" fmla="*/ 4622800 w 5029200"/>
                  <a:gd name="connsiteY1" fmla="*/ 660400 h 1921992"/>
                  <a:gd name="connsiteX2" fmla="*/ 3924300 w 5029200"/>
                  <a:gd name="connsiteY2" fmla="*/ 1574800 h 1921992"/>
                  <a:gd name="connsiteX3" fmla="*/ 3505200 w 5029200"/>
                  <a:gd name="connsiteY3" fmla="*/ 1917700 h 1921992"/>
                  <a:gd name="connsiteX4" fmla="*/ 3175000 w 5029200"/>
                  <a:gd name="connsiteY4" fmla="*/ 1752600 h 1921992"/>
                  <a:gd name="connsiteX5" fmla="*/ 2387600 w 5029200"/>
                  <a:gd name="connsiteY5" fmla="*/ 1536700 h 1921992"/>
                  <a:gd name="connsiteX6" fmla="*/ 1320800 w 5029200"/>
                  <a:gd name="connsiteY6" fmla="*/ 1181100 h 1921992"/>
                  <a:gd name="connsiteX7" fmla="*/ 203200 w 5029200"/>
                  <a:gd name="connsiteY7" fmla="*/ 863600 h 1921992"/>
                  <a:gd name="connsiteX8" fmla="*/ 63500 w 5029200"/>
                  <a:gd name="connsiteY8" fmla="*/ 850900 h 1921992"/>
                  <a:gd name="connsiteX9" fmla="*/ 12700 w 5029200"/>
                  <a:gd name="connsiteY9" fmla="*/ 850900 h 1921992"/>
                  <a:gd name="connsiteX10" fmla="*/ 0 w 5029200"/>
                  <a:gd name="connsiteY10" fmla="*/ 1511300 h 1921992"/>
                  <a:gd name="connsiteX11" fmla="*/ 0 w 5029200"/>
                  <a:gd name="connsiteY11" fmla="*/ 1511300 h 1921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029200" h="1921992">
                    <a:moveTo>
                      <a:pt x="5029200" y="0"/>
                    </a:moveTo>
                    <a:cubicBezTo>
                      <a:pt x="4918075" y="198966"/>
                      <a:pt x="4806950" y="397933"/>
                      <a:pt x="4622800" y="660400"/>
                    </a:cubicBezTo>
                    <a:cubicBezTo>
                      <a:pt x="4438650" y="922867"/>
                      <a:pt x="4110567" y="1365250"/>
                      <a:pt x="3924300" y="1574800"/>
                    </a:cubicBezTo>
                    <a:cubicBezTo>
                      <a:pt x="3738033" y="1784350"/>
                      <a:pt x="3630083" y="1888067"/>
                      <a:pt x="3505200" y="1917700"/>
                    </a:cubicBezTo>
                    <a:cubicBezTo>
                      <a:pt x="3380317" y="1947333"/>
                      <a:pt x="3361267" y="1816100"/>
                      <a:pt x="3175000" y="1752600"/>
                    </a:cubicBezTo>
                    <a:cubicBezTo>
                      <a:pt x="2988733" y="1689100"/>
                      <a:pt x="2696633" y="1631950"/>
                      <a:pt x="2387600" y="1536700"/>
                    </a:cubicBezTo>
                    <a:cubicBezTo>
                      <a:pt x="2078567" y="1441450"/>
                      <a:pt x="1684867" y="1293283"/>
                      <a:pt x="1320800" y="1181100"/>
                    </a:cubicBezTo>
                    <a:cubicBezTo>
                      <a:pt x="956733" y="1068917"/>
                      <a:pt x="412750" y="918633"/>
                      <a:pt x="203200" y="863600"/>
                    </a:cubicBezTo>
                    <a:cubicBezTo>
                      <a:pt x="-6350" y="808567"/>
                      <a:pt x="95250" y="853017"/>
                      <a:pt x="63500" y="850900"/>
                    </a:cubicBezTo>
                    <a:cubicBezTo>
                      <a:pt x="31750" y="848783"/>
                      <a:pt x="23283" y="740833"/>
                      <a:pt x="12700" y="850900"/>
                    </a:cubicBezTo>
                    <a:cubicBezTo>
                      <a:pt x="2117" y="960967"/>
                      <a:pt x="0" y="1511300"/>
                      <a:pt x="0" y="1511300"/>
                    </a:cubicBezTo>
                    <a:lnTo>
                      <a:pt x="0" y="1511300"/>
                    </a:lnTo>
                  </a:path>
                </a:pathLst>
              </a:custGeom>
              <a:noFill/>
              <a:ln w="34925"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6" name="شكل حر 85"/>
              <p:cNvSpPr/>
              <p:nvPr/>
            </p:nvSpPr>
            <p:spPr>
              <a:xfrm>
                <a:off x="6477000" y="2908300"/>
                <a:ext cx="3670300" cy="1790700"/>
              </a:xfrm>
              <a:custGeom>
                <a:avLst/>
                <a:gdLst>
                  <a:gd name="connsiteX0" fmla="*/ 3670300 w 3670300"/>
                  <a:gd name="connsiteY0" fmla="*/ 0 h 1790700"/>
                  <a:gd name="connsiteX1" fmla="*/ 2882900 w 3670300"/>
                  <a:gd name="connsiteY1" fmla="*/ 622300 h 1790700"/>
                  <a:gd name="connsiteX2" fmla="*/ 2070100 w 3670300"/>
                  <a:gd name="connsiteY2" fmla="*/ 1117600 h 1790700"/>
                  <a:gd name="connsiteX3" fmla="*/ 914400 w 3670300"/>
                  <a:gd name="connsiteY3" fmla="*/ 1727200 h 1790700"/>
                  <a:gd name="connsiteX4" fmla="*/ 660400 w 3670300"/>
                  <a:gd name="connsiteY4" fmla="*/ 1790700 h 1790700"/>
                  <a:gd name="connsiteX5" fmla="*/ 495300 w 3670300"/>
                  <a:gd name="connsiteY5" fmla="*/ 1625600 h 1790700"/>
                  <a:gd name="connsiteX6" fmla="*/ 317500 w 3670300"/>
                  <a:gd name="connsiteY6" fmla="*/ 1511300 h 1790700"/>
                  <a:gd name="connsiteX7" fmla="*/ 0 w 3670300"/>
                  <a:gd name="connsiteY7" fmla="*/ 13970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70300" h="1790700">
                    <a:moveTo>
                      <a:pt x="3670300" y="0"/>
                    </a:moveTo>
                    <a:lnTo>
                      <a:pt x="2882900" y="622300"/>
                    </a:lnTo>
                    <a:lnTo>
                      <a:pt x="2070100" y="1117600"/>
                    </a:lnTo>
                    <a:lnTo>
                      <a:pt x="914400" y="1727200"/>
                    </a:lnTo>
                    <a:lnTo>
                      <a:pt x="660400" y="1790700"/>
                    </a:lnTo>
                    <a:lnTo>
                      <a:pt x="495300" y="1625600"/>
                    </a:lnTo>
                    <a:lnTo>
                      <a:pt x="317500" y="1511300"/>
                    </a:lnTo>
                    <a:lnTo>
                      <a:pt x="0" y="1397000"/>
                    </a:lnTo>
                  </a:path>
                </a:pathLst>
              </a:custGeom>
              <a:noFill/>
              <a:ln w="34925"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87" name="رابط مستقيم 86"/>
              <p:cNvCxnSpPr/>
              <p:nvPr/>
            </p:nvCxnSpPr>
            <p:spPr>
              <a:xfrm flipH="1">
                <a:off x="9761544" y="6152827"/>
                <a:ext cx="550856" cy="0"/>
              </a:xfrm>
              <a:prstGeom prst="line">
                <a:avLst/>
              </a:prstGeom>
              <a:ln w="44450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مربع نص 87"/>
              <p:cNvSpPr txBox="1"/>
              <p:nvPr/>
            </p:nvSpPr>
            <p:spPr>
              <a:xfrm>
                <a:off x="10036972" y="5971269"/>
                <a:ext cx="177090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حدود المنطقة</a:t>
                </a:r>
              </a:p>
            </p:txBody>
          </p:sp>
          <p:sp>
            <p:nvSpPr>
              <p:cNvPr id="2" name="شكل حر 1"/>
              <p:cNvSpPr/>
              <p:nvPr/>
            </p:nvSpPr>
            <p:spPr>
              <a:xfrm>
                <a:off x="3695700" y="3810000"/>
                <a:ext cx="190500" cy="388620"/>
              </a:xfrm>
              <a:custGeom>
                <a:avLst/>
                <a:gdLst>
                  <a:gd name="connsiteX0" fmla="*/ 177800 w 177800"/>
                  <a:gd name="connsiteY0" fmla="*/ 19050 h 254000"/>
                  <a:gd name="connsiteX1" fmla="*/ 0 w 177800"/>
                  <a:gd name="connsiteY1" fmla="*/ 0 h 254000"/>
                  <a:gd name="connsiteX2" fmla="*/ 12700 w 177800"/>
                  <a:gd name="connsiteY2" fmla="*/ 254000 h 254000"/>
                  <a:gd name="connsiteX3" fmla="*/ 152400 w 177800"/>
                  <a:gd name="connsiteY3" fmla="*/ 247650 h 254000"/>
                  <a:gd name="connsiteX4" fmla="*/ 177800 w 177800"/>
                  <a:gd name="connsiteY4" fmla="*/ 1905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254000">
                    <a:moveTo>
                      <a:pt x="177800" y="19050"/>
                    </a:moveTo>
                    <a:lnTo>
                      <a:pt x="0" y="0"/>
                    </a:lnTo>
                    <a:lnTo>
                      <a:pt x="12700" y="254000"/>
                    </a:lnTo>
                    <a:lnTo>
                      <a:pt x="152400" y="247650"/>
                    </a:lnTo>
                    <a:lnTo>
                      <a:pt x="177800" y="190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" name="شكل حر 3"/>
              <p:cNvSpPr/>
              <p:nvPr/>
            </p:nvSpPr>
            <p:spPr>
              <a:xfrm>
                <a:off x="3644900" y="4108450"/>
                <a:ext cx="241300" cy="241300"/>
              </a:xfrm>
              <a:custGeom>
                <a:avLst/>
                <a:gdLst>
                  <a:gd name="connsiteX0" fmla="*/ 241300 w 241300"/>
                  <a:gd name="connsiteY0" fmla="*/ 19050 h 241300"/>
                  <a:gd name="connsiteX1" fmla="*/ 241300 w 241300"/>
                  <a:gd name="connsiteY1" fmla="*/ 209550 h 241300"/>
                  <a:gd name="connsiteX2" fmla="*/ 0 w 241300"/>
                  <a:gd name="connsiteY2" fmla="*/ 241300 h 241300"/>
                  <a:gd name="connsiteX3" fmla="*/ 19050 w 241300"/>
                  <a:gd name="connsiteY3" fmla="*/ 0 h 241300"/>
                  <a:gd name="connsiteX4" fmla="*/ 241300 w 241300"/>
                  <a:gd name="connsiteY4" fmla="*/ 1905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241300">
                    <a:moveTo>
                      <a:pt x="241300" y="19050"/>
                    </a:moveTo>
                    <a:lnTo>
                      <a:pt x="241300" y="209550"/>
                    </a:lnTo>
                    <a:lnTo>
                      <a:pt x="0" y="241300"/>
                    </a:lnTo>
                    <a:lnTo>
                      <a:pt x="19050" y="0"/>
                    </a:lnTo>
                    <a:lnTo>
                      <a:pt x="241300" y="190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" name="شكل حر 4"/>
              <p:cNvSpPr/>
              <p:nvPr/>
            </p:nvSpPr>
            <p:spPr>
              <a:xfrm>
                <a:off x="4610100" y="4375017"/>
                <a:ext cx="190500" cy="323983"/>
              </a:xfrm>
              <a:custGeom>
                <a:avLst/>
                <a:gdLst>
                  <a:gd name="connsiteX0" fmla="*/ 177800 w 190500"/>
                  <a:gd name="connsiteY0" fmla="*/ 0 h 254000"/>
                  <a:gd name="connsiteX1" fmla="*/ 0 w 190500"/>
                  <a:gd name="connsiteY1" fmla="*/ 0 h 254000"/>
                  <a:gd name="connsiteX2" fmla="*/ 50800 w 190500"/>
                  <a:gd name="connsiteY2" fmla="*/ 254000 h 254000"/>
                  <a:gd name="connsiteX3" fmla="*/ 190500 w 190500"/>
                  <a:gd name="connsiteY3" fmla="*/ 228600 h 254000"/>
                  <a:gd name="connsiteX4" fmla="*/ 177800 w 190500"/>
                  <a:gd name="connsiteY4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0" h="254000">
                    <a:moveTo>
                      <a:pt x="177800" y="0"/>
                    </a:moveTo>
                    <a:lnTo>
                      <a:pt x="0" y="0"/>
                    </a:lnTo>
                    <a:lnTo>
                      <a:pt x="50800" y="254000"/>
                    </a:lnTo>
                    <a:lnTo>
                      <a:pt x="190500" y="22860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شكل حر 5"/>
              <p:cNvSpPr/>
              <p:nvPr/>
            </p:nvSpPr>
            <p:spPr>
              <a:xfrm>
                <a:off x="4984750" y="4349750"/>
                <a:ext cx="190500" cy="289032"/>
              </a:xfrm>
              <a:custGeom>
                <a:avLst/>
                <a:gdLst>
                  <a:gd name="connsiteX0" fmla="*/ 171450 w 171450"/>
                  <a:gd name="connsiteY0" fmla="*/ 152400 h 228600"/>
                  <a:gd name="connsiteX1" fmla="*/ 152400 w 171450"/>
                  <a:gd name="connsiteY1" fmla="*/ 44450 h 228600"/>
                  <a:gd name="connsiteX2" fmla="*/ 82550 w 171450"/>
                  <a:gd name="connsiteY2" fmla="*/ 0 h 228600"/>
                  <a:gd name="connsiteX3" fmla="*/ 0 w 171450"/>
                  <a:gd name="connsiteY3" fmla="*/ 63500 h 228600"/>
                  <a:gd name="connsiteX4" fmla="*/ 25400 w 171450"/>
                  <a:gd name="connsiteY4" fmla="*/ 215900 h 228600"/>
                  <a:gd name="connsiteX5" fmla="*/ 57150 w 171450"/>
                  <a:gd name="connsiteY5" fmla="*/ 228600 h 228600"/>
                  <a:gd name="connsiteX6" fmla="*/ 146050 w 171450"/>
                  <a:gd name="connsiteY6" fmla="*/ 203200 h 228600"/>
                  <a:gd name="connsiteX7" fmla="*/ 171450 w 171450"/>
                  <a:gd name="connsiteY7" fmla="*/ 1524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228600">
                    <a:moveTo>
                      <a:pt x="171450" y="152400"/>
                    </a:moveTo>
                    <a:lnTo>
                      <a:pt x="152400" y="44450"/>
                    </a:lnTo>
                    <a:lnTo>
                      <a:pt x="82550" y="0"/>
                    </a:lnTo>
                    <a:lnTo>
                      <a:pt x="0" y="63500"/>
                    </a:lnTo>
                    <a:lnTo>
                      <a:pt x="25400" y="215900"/>
                    </a:lnTo>
                    <a:lnTo>
                      <a:pt x="57150" y="228600"/>
                    </a:lnTo>
                    <a:lnTo>
                      <a:pt x="146050" y="203200"/>
                    </a:lnTo>
                    <a:lnTo>
                      <a:pt x="171450" y="152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" name="شكل حر 6"/>
              <p:cNvSpPr/>
              <p:nvPr/>
            </p:nvSpPr>
            <p:spPr>
              <a:xfrm>
                <a:off x="5041900" y="4622800"/>
                <a:ext cx="127000" cy="228600"/>
              </a:xfrm>
              <a:custGeom>
                <a:avLst/>
                <a:gdLst>
                  <a:gd name="connsiteX0" fmla="*/ 107950 w 127000"/>
                  <a:gd name="connsiteY0" fmla="*/ 0 h 228600"/>
                  <a:gd name="connsiteX1" fmla="*/ 127000 w 127000"/>
                  <a:gd name="connsiteY1" fmla="*/ 222250 h 228600"/>
                  <a:gd name="connsiteX2" fmla="*/ 19050 w 127000"/>
                  <a:gd name="connsiteY2" fmla="*/ 228600 h 228600"/>
                  <a:gd name="connsiteX3" fmla="*/ 0 w 127000"/>
                  <a:gd name="connsiteY3" fmla="*/ 31750 h 228600"/>
                  <a:gd name="connsiteX4" fmla="*/ 0 w 127000"/>
                  <a:gd name="connsiteY4" fmla="*/ 25400 h 228600"/>
                  <a:gd name="connsiteX5" fmla="*/ 107950 w 127000"/>
                  <a:gd name="connsiteY5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7000" h="228600">
                    <a:moveTo>
                      <a:pt x="107950" y="0"/>
                    </a:moveTo>
                    <a:lnTo>
                      <a:pt x="127000" y="222250"/>
                    </a:lnTo>
                    <a:lnTo>
                      <a:pt x="19050" y="228600"/>
                    </a:lnTo>
                    <a:lnTo>
                      <a:pt x="0" y="31750"/>
                    </a:lnTo>
                    <a:lnTo>
                      <a:pt x="0" y="2540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8" name="شكل حر 7"/>
              <p:cNvSpPr/>
              <p:nvPr/>
            </p:nvSpPr>
            <p:spPr>
              <a:xfrm>
                <a:off x="4654550" y="4673600"/>
                <a:ext cx="171450" cy="292100"/>
              </a:xfrm>
              <a:custGeom>
                <a:avLst/>
                <a:gdLst>
                  <a:gd name="connsiteX0" fmla="*/ 120650 w 171450"/>
                  <a:gd name="connsiteY0" fmla="*/ 0 h 292100"/>
                  <a:gd name="connsiteX1" fmla="*/ 0 w 171450"/>
                  <a:gd name="connsiteY1" fmla="*/ 31750 h 292100"/>
                  <a:gd name="connsiteX2" fmla="*/ 31750 w 171450"/>
                  <a:gd name="connsiteY2" fmla="*/ 292100 h 292100"/>
                  <a:gd name="connsiteX3" fmla="*/ 171450 w 171450"/>
                  <a:gd name="connsiteY3" fmla="*/ 247650 h 292100"/>
                  <a:gd name="connsiteX4" fmla="*/ 120650 w 171450"/>
                  <a:gd name="connsiteY4" fmla="*/ 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50" h="292100">
                    <a:moveTo>
                      <a:pt x="120650" y="0"/>
                    </a:moveTo>
                    <a:lnTo>
                      <a:pt x="0" y="31750"/>
                    </a:lnTo>
                    <a:lnTo>
                      <a:pt x="31750" y="292100"/>
                    </a:lnTo>
                    <a:lnTo>
                      <a:pt x="171450" y="24765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10" name="رابط مستقيم 9"/>
              <p:cNvCxnSpPr/>
              <p:nvPr/>
            </p:nvCxnSpPr>
            <p:spPr>
              <a:xfrm flipV="1">
                <a:off x="3457661" y="4079865"/>
                <a:ext cx="675840" cy="18730"/>
              </a:xfrm>
              <a:prstGeom prst="line">
                <a:avLst/>
              </a:prstGeom>
              <a:ln w="25400">
                <a:solidFill>
                  <a:srgbClr val="C2C2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رابط مستقيم 88"/>
              <p:cNvCxnSpPr/>
              <p:nvPr/>
            </p:nvCxnSpPr>
            <p:spPr>
              <a:xfrm flipV="1">
                <a:off x="4556720" y="4602107"/>
                <a:ext cx="722821" cy="87407"/>
              </a:xfrm>
              <a:prstGeom prst="line">
                <a:avLst/>
              </a:prstGeom>
              <a:ln w="25400">
                <a:solidFill>
                  <a:srgbClr val="C2C2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رابط مستقيم 18"/>
              <p:cNvCxnSpPr/>
              <p:nvPr/>
            </p:nvCxnSpPr>
            <p:spPr>
              <a:xfrm flipV="1">
                <a:off x="9761544" y="6421015"/>
                <a:ext cx="497326" cy="15673"/>
              </a:xfrm>
              <a:prstGeom prst="line">
                <a:avLst/>
              </a:prstGeom>
              <a:ln w="34925">
                <a:solidFill>
                  <a:srgbClr val="C2C2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مربع نص 89"/>
              <p:cNvSpPr txBox="1"/>
              <p:nvPr/>
            </p:nvSpPr>
            <p:spPr>
              <a:xfrm>
                <a:off x="10050729" y="6210885"/>
                <a:ext cx="1770901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SA" sz="1400" dirty="0" smtClean="0"/>
                  <a:t>حدود الملكيات</a:t>
                </a:r>
              </a:p>
            </p:txBody>
          </p:sp>
          <p:sp>
            <p:nvSpPr>
              <p:cNvPr id="24" name="مربع نص 23"/>
              <p:cNvSpPr txBox="1"/>
              <p:nvPr/>
            </p:nvSpPr>
            <p:spPr>
              <a:xfrm>
                <a:off x="112503" y="805018"/>
                <a:ext cx="1633413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/>
                  <a:t>Scale 1:1000</a:t>
                </a:r>
                <a:endParaRPr lang="ar-SA" dirty="0" smtClean="0"/>
              </a:p>
            </p:txBody>
          </p:sp>
          <p:sp>
            <p:nvSpPr>
              <p:cNvPr id="25" name="سهم لأعلى 24"/>
              <p:cNvSpPr/>
              <p:nvPr/>
            </p:nvSpPr>
            <p:spPr>
              <a:xfrm>
                <a:off x="11613526" y="1509798"/>
                <a:ext cx="304667" cy="488587"/>
              </a:xfrm>
              <a:prstGeom prst="up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مربع نص 25"/>
              <p:cNvSpPr txBox="1"/>
              <p:nvPr/>
            </p:nvSpPr>
            <p:spPr>
              <a:xfrm>
                <a:off x="11235301" y="2037946"/>
                <a:ext cx="67731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b="1" dirty="0" smtClean="0"/>
                  <a:t>N</a:t>
                </a:r>
                <a:endParaRPr lang="ar-SA" sz="2000" b="1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9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3" name="شكل حر 22"/>
              <p:cNvSpPr/>
              <p:nvPr/>
            </p:nvSpPr>
            <p:spPr>
              <a:xfrm>
                <a:off x="7277100" y="2769553"/>
                <a:ext cx="1047750" cy="488950"/>
              </a:xfrm>
              <a:custGeom>
                <a:avLst/>
                <a:gdLst>
                  <a:gd name="connsiteX0" fmla="*/ 69850 w 1047750"/>
                  <a:gd name="connsiteY0" fmla="*/ 0 h 488950"/>
                  <a:gd name="connsiteX1" fmla="*/ 0 w 1047750"/>
                  <a:gd name="connsiteY1" fmla="*/ 298450 h 488950"/>
                  <a:gd name="connsiteX2" fmla="*/ 952500 w 1047750"/>
                  <a:gd name="connsiteY2" fmla="*/ 488950 h 488950"/>
                  <a:gd name="connsiteX3" fmla="*/ 1047750 w 1047750"/>
                  <a:gd name="connsiteY3" fmla="*/ 247650 h 488950"/>
                  <a:gd name="connsiteX4" fmla="*/ 1041400 w 1047750"/>
                  <a:gd name="connsiteY4" fmla="*/ 190500 h 488950"/>
                  <a:gd name="connsiteX5" fmla="*/ 1022350 w 1047750"/>
                  <a:gd name="connsiteY5" fmla="*/ 171450 h 488950"/>
                  <a:gd name="connsiteX6" fmla="*/ 603250 w 1047750"/>
                  <a:gd name="connsiteY6" fmla="*/ 88900 h 488950"/>
                  <a:gd name="connsiteX7" fmla="*/ 69850 w 104775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7750" h="488950">
                    <a:moveTo>
                      <a:pt x="69850" y="0"/>
                    </a:moveTo>
                    <a:lnTo>
                      <a:pt x="0" y="298450"/>
                    </a:lnTo>
                    <a:lnTo>
                      <a:pt x="952500" y="488950"/>
                    </a:lnTo>
                    <a:lnTo>
                      <a:pt x="1047750" y="247650"/>
                    </a:lnTo>
                    <a:lnTo>
                      <a:pt x="1041400" y="190500"/>
                    </a:lnTo>
                    <a:lnTo>
                      <a:pt x="1022350" y="171450"/>
                    </a:lnTo>
                    <a:lnTo>
                      <a:pt x="603250" y="88900"/>
                    </a:lnTo>
                    <a:lnTo>
                      <a:pt x="6985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4" name="شكل حر 23"/>
              <p:cNvSpPr/>
              <p:nvPr/>
            </p:nvSpPr>
            <p:spPr>
              <a:xfrm>
                <a:off x="6750050" y="2971800"/>
                <a:ext cx="1479550" cy="533400"/>
              </a:xfrm>
              <a:custGeom>
                <a:avLst/>
                <a:gdLst>
                  <a:gd name="connsiteX0" fmla="*/ 1479550 w 1479550"/>
                  <a:gd name="connsiteY0" fmla="*/ 279400 h 533400"/>
                  <a:gd name="connsiteX1" fmla="*/ 1403350 w 1479550"/>
                  <a:gd name="connsiteY1" fmla="*/ 533400 h 533400"/>
                  <a:gd name="connsiteX2" fmla="*/ 1193800 w 1479550"/>
                  <a:gd name="connsiteY2" fmla="*/ 508000 h 533400"/>
                  <a:gd name="connsiteX3" fmla="*/ 0 w 1479550"/>
                  <a:gd name="connsiteY3" fmla="*/ 330200 h 533400"/>
                  <a:gd name="connsiteX4" fmla="*/ 0 w 1479550"/>
                  <a:gd name="connsiteY4" fmla="*/ 0 h 533400"/>
                  <a:gd name="connsiteX5" fmla="*/ 1479550 w 1479550"/>
                  <a:gd name="connsiteY5" fmla="*/ 27940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9550" h="533400">
                    <a:moveTo>
                      <a:pt x="1479550" y="279400"/>
                    </a:moveTo>
                    <a:lnTo>
                      <a:pt x="1403350" y="533400"/>
                    </a:lnTo>
                    <a:lnTo>
                      <a:pt x="1193800" y="508000"/>
                    </a:lnTo>
                    <a:lnTo>
                      <a:pt x="0" y="330200"/>
                    </a:lnTo>
                    <a:lnTo>
                      <a:pt x="0" y="0"/>
                    </a:lnTo>
                    <a:lnTo>
                      <a:pt x="1479550" y="2794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شكل حر 24"/>
              <p:cNvSpPr/>
              <p:nvPr/>
            </p:nvSpPr>
            <p:spPr>
              <a:xfrm>
                <a:off x="6743700" y="2687003"/>
                <a:ext cx="596900" cy="381000"/>
              </a:xfrm>
              <a:custGeom>
                <a:avLst/>
                <a:gdLst>
                  <a:gd name="connsiteX0" fmla="*/ 596900 w 596900"/>
                  <a:gd name="connsiteY0" fmla="*/ 76200 h 381000"/>
                  <a:gd name="connsiteX1" fmla="*/ 546100 w 596900"/>
                  <a:gd name="connsiteY1" fmla="*/ 381000 h 381000"/>
                  <a:gd name="connsiteX2" fmla="*/ 12700 w 596900"/>
                  <a:gd name="connsiteY2" fmla="*/ 285750 h 381000"/>
                  <a:gd name="connsiteX3" fmla="*/ 0 w 596900"/>
                  <a:gd name="connsiteY3" fmla="*/ 69850 h 381000"/>
                  <a:gd name="connsiteX4" fmla="*/ 25400 w 596900"/>
                  <a:gd name="connsiteY4" fmla="*/ 19050 h 381000"/>
                  <a:gd name="connsiteX5" fmla="*/ 69850 w 596900"/>
                  <a:gd name="connsiteY5" fmla="*/ 0 h 381000"/>
                  <a:gd name="connsiteX6" fmla="*/ 596900 w 596900"/>
                  <a:gd name="connsiteY6" fmla="*/ 762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6900" h="381000">
                    <a:moveTo>
                      <a:pt x="596900" y="76200"/>
                    </a:moveTo>
                    <a:lnTo>
                      <a:pt x="546100" y="381000"/>
                    </a:lnTo>
                    <a:lnTo>
                      <a:pt x="12700" y="285750"/>
                    </a:lnTo>
                    <a:lnTo>
                      <a:pt x="0" y="69850"/>
                    </a:lnTo>
                    <a:lnTo>
                      <a:pt x="25400" y="19050"/>
                    </a:lnTo>
                    <a:lnTo>
                      <a:pt x="69850" y="0"/>
                    </a:lnTo>
                    <a:lnTo>
                      <a:pt x="596900" y="762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شكل حر 25"/>
              <p:cNvSpPr/>
              <p:nvPr/>
            </p:nvSpPr>
            <p:spPr>
              <a:xfrm>
                <a:off x="6731000" y="3314700"/>
                <a:ext cx="1416050" cy="527050"/>
              </a:xfrm>
              <a:custGeom>
                <a:avLst/>
                <a:gdLst>
                  <a:gd name="connsiteX0" fmla="*/ 12700 w 1416050"/>
                  <a:gd name="connsiteY0" fmla="*/ 0 h 527050"/>
                  <a:gd name="connsiteX1" fmla="*/ 0 w 1416050"/>
                  <a:gd name="connsiteY1" fmla="*/ 323850 h 527050"/>
                  <a:gd name="connsiteX2" fmla="*/ 292100 w 1416050"/>
                  <a:gd name="connsiteY2" fmla="*/ 406400 h 527050"/>
                  <a:gd name="connsiteX3" fmla="*/ 692150 w 1416050"/>
                  <a:gd name="connsiteY3" fmla="*/ 482600 h 527050"/>
                  <a:gd name="connsiteX4" fmla="*/ 895350 w 1416050"/>
                  <a:gd name="connsiteY4" fmla="*/ 527050 h 527050"/>
                  <a:gd name="connsiteX5" fmla="*/ 1047750 w 1416050"/>
                  <a:gd name="connsiteY5" fmla="*/ 495300 h 527050"/>
                  <a:gd name="connsiteX6" fmla="*/ 1308100 w 1416050"/>
                  <a:gd name="connsiteY6" fmla="*/ 342900 h 527050"/>
                  <a:gd name="connsiteX7" fmla="*/ 1416050 w 1416050"/>
                  <a:gd name="connsiteY7" fmla="*/ 203200 h 527050"/>
                  <a:gd name="connsiteX8" fmla="*/ 12700 w 1416050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6050" h="527050">
                    <a:moveTo>
                      <a:pt x="12700" y="0"/>
                    </a:moveTo>
                    <a:lnTo>
                      <a:pt x="0" y="323850"/>
                    </a:lnTo>
                    <a:lnTo>
                      <a:pt x="292100" y="406400"/>
                    </a:lnTo>
                    <a:lnTo>
                      <a:pt x="692150" y="482600"/>
                    </a:lnTo>
                    <a:lnTo>
                      <a:pt x="895350" y="527050"/>
                    </a:lnTo>
                    <a:lnTo>
                      <a:pt x="1047750" y="495300"/>
                    </a:lnTo>
                    <a:lnTo>
                      <a:pt x="1308100" y="342900"/>
                    </a:lnTo>
                    <a:lnTo>
                      <a:pt x="1416050" y="20320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7" name="شكل حر 26"/>
              <p:cNvSpPr/>
              <p:nvPr/>
            </p:nvSpPr>
            <p:spPr>
              <a:xfrm>
                <a:off x="6775450" y="1848803"/>
                <a:ext cx="1720850" cy="736600"/>
              </a:xfrm>
              <a:custGeom>
                <a:avLst/>
                <a:gdLst>
                  <a:gd name="connsiteX0" fmla="*/ 0 w 1720850"/>
                  <a:gd name="connsiteY0" fmla="*/ 393700 h 736600"/>
                  <a:gd name="connsiteX1" fmla="*/ 6350 w 1720850"/>
                  <a:gd name="connsiteY1" fmla="*/ 120650 h 736600"/>
                  <a:gd name="connsiteX2" fmla="*/ 25400 w 1720850"/>
                  <a:gd name="connsiteY2" fmla="*/ 19050 h 736600"/>
                  <a:gd name="connsiteX3" fmla="*/ 76200 w 1720850"/>
                  <a:gd name="connsiteY3" fmla="*/ 0 h 736600"/>
                  <a:gd name="connsiteX4" fmla="*/ 1073150 w 1720850"/>
                  <a:gd name="connsiteY4" fmla="*/ 266700 h 736600"/>
                  <a:gd name="connsiteX5" fmla="*/ 1695450 w 1720850"/>
                  <a:gd name="connsiteY5" fmla="*/ 450850 h 736600"/>
                  <a:gd name="connsiteX6" fmla="*/ 1720850 w 1720850"/>
                  <a:gd name="connsiteY6" fmla="*/ 520700 h 736600"/>
                  <a:gd name="connsiteX7" fmla="*/ 1676400 w 1720850"/>
                  <a:gd name="connsiteY7" fmla="*/ 736600 h 736600"/>
                  <a:gd name="connsiteX8" fmla="*/ 0 w 1720850"/>
                  <a:gd name="connsiteY8" fmla="*/ 39370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20850" h="736600">
                    <a:moveTo>
                      <a:pt x="0" y="393700"/>
                    </a:moveTo>
                    <a:lnTo>
                      <a:pt x="6350" y="120650"/>
                    </a:lnTo>
                    <a:lnTo>
                      <a:pt x="25400" y="19050"/>
                    </a:lnTo>
                    <a:lnTo>
                      <a:pt x="76200" y="0"/>
                    </a:lnTo>
                    <a:lnTo>
                      <a:pt x="1073150" y="266700"/>
                    </a:lnTo>
                    <a:lnTo>
                      <a:pt x="1695450" y="450850"/>
                    </a:lnTo>
                    <a:lnTo>
                      <a:pt x="1720850" y="520700"/>
                    </a:lnTo>
                    <a:lnTo>
                      <a:pt x="1676400" y="736600"/>
                    </a:lnTo>
                    <a:lnTo>
                      <a:pt x="0" y="393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8" name="شكل حر 27"/>
              <p:cNvSpPr/>
              <p:nvPr/>
            </p:nvSpPr>
            <p:spPr>
              <a:xfrm>
                <a:off x="6775450" y="2248853"/>
                <a:ext cx="1676400" cy="590550"/>
              </a:xfrm>
              <a:custGeom>
                <a:avLst/>
                <a:gdLst>
                  <a:gd name="connsiteX0" fmla="*/ 0 w 1676400"/>
                  <a:gd name="connsiteY0" fmla="*/ 0 h 590550"/>
                  <a:gd name="connsiteX1" fmla="*/ 12700 w 1676400"/>
                  <a:gd name="connsiteY1" fmla="*/ 336550 h 590550"/>
                  <a:gd name="connsiteX2" fmla="*/ 349250 w 1676400"/>
                  <a:gd name="connsiteY2" fmla="*/ 393700 h 590550"/>
                  <a:gd name="connsiteX3" fmla="*/ 965200 w 1676400"/>
                  <a:gd name="connsiteY3" fmla="*/ 482600 h 590550"/>
                  <a:gd name="connsiteX4" fmla="*/ 1562100 w 1676400"/>
                  <a:gd name="connsiteY4" fmla="*/ 590550 h 590550"/>
                  <a:gd name="connsiteX5" fmla="*/ 1619250 w 1676400"/>
                  <a:gd name="connsiteY5" fmla="*/ 565150 h 590550"/>
                  <a:gd name="connsiteX6" fmla="*/ 1676400 w 1676400"/>
                  <a:gd name="connsiteY6" fmla="*/ 336550 h 590550"/>
                  <a:gd name="connsiteX7" fmla="*/ 0 w 1676400"/>
                  <a:gd name="connsiteY7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6400" h="590550">
                    <a:moveTo>
                      <a:pt x="0" y="0"/>
                    </a:moveTo>
                    <a:lnTo>
                      <a:pt x="12700" y="336550"/>
                    </a:lnTo>
                    <a:lnTo>
                      <a:pt x="349250" y="393700"/>
                    </a:lnTo>
                    <a:lnTo>
                      <a:pt x="965200" y="482600"/>
                    </a:lnTo>
                    <a:lnTo>
                      <a:pt x="1562100" y="590550"/>
                    </a:lnTo>
                    <a:lnTo>
                      <a:pt x="1619250" y="565150"/>
                    </a:lnTo>
                    <a:lnTo>
                      <a:pt x="1676400" y="336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40850" y="1000374"/>
                <a:ext cx="10887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1" name="مستطيل 70"/>
              <p:cNvSpPr/>
              <p:nvPr/>
            </p:nvSpPr>
            <p:spPr>
              <a:xfrm rot="709710">
                <a:off x="9554399" y="1639897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4" name="مستطيل 73"/>
              <p:cNvSpPr/>
              <p:nvPr/>
            </p:nvSpPr>
            <p:spPr>
              <a:xfrm rot="709710">
                <a:off x="8810025" y="1457669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17859" y="1884332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467298" y="3143268"/>
                <a:ext cx="125707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 مقترحة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7" name="مستطيل 76"/>
              <p:cNvSpPr/>
              <p:nvPr/>
            </p:nvSpPr>
            <p:spPr>
              <a:xfrm rot="891324">
                <a:off x="8463702" y="2514426"/>
                <a:ext cx="926856" cy="377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معدني قائم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المنيوم)</a:t>
                </a:r>
                <a:endParaRPr lang="ar-SA" sz="8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107906" y="2060059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مقترحة)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9" name="مستطيل 78"/>
              <p:cNvSpPr/>
              <p:nvPr/>
            </p:nvSpPr>
            <p:spPr>
              <a:xfrm rot="709710">
                <a:off x="7082483" y="2363588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قائمة)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0" name="مستطيل 79"/>
              <p:cNvSpPr/>
              <p:nvPr/>
            </p:nvSpPr>
            <p:spPr>
              <a:xfrm rot="709710">
                <a:off x="7376434" y="2807031"/>
                <a:ext cx="78258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قائم)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1" name="مستطيل 80"/>
              <p:cNvSpPr/>
              <p:nvPr/>
            </p:nvSpPr>
            <p:spPr>
              <a:xfrm rot="709710">
                <a:off x="7085535" y="3089344"/>
                <a:ext cx="827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مقترح)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2" name="مستطيل 81"/>
              <p:cNvSpPr/>
              <p:nvPr/>
            </p:nvSpPr>
            <p:spPr>
              <a:xfrm rot="461439">
                <a:off x="6704788" y="2737004"/>
                <a:ext cx="64953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6958749" y="3468875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9218" y="3888633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862102" y="1868974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(مشاغل خياطة)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877728" y="2286000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39636" y="2714159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25635" y="3618340"/>
                <a:ext cx="54534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384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78733" y="3252643"/>
                <a:ext cx="551754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745053" y="3587330"/>
                <a:ext cx="54534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5954250" y="412837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4" name="مستطيل 93"/>
              <p:cNvSpPr/>
              <p:nvPr/>
            </p:nvSpPr>
            <p:spPr>
              <a:xfrm>
                <a:off x="6391253" y="4308649"/>
                <a:ext cx="41069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كافتيريا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5" name="مستطيل 94"/>
              <p:cNvSpPr/>
              <p:nvPr/>
            </p:nvSpPr>
            <p:spPr>
              <a:xfrm>
                <a:off x="6106020" y="4351323"/>
                <a:ext cx="33855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مطعم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62090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3" name="شكل حر 22"/>
              <p:cNvSpPr/>
              <p:nvPr/>
            </p:nvSpPr>
            <p:spPr>
              <a:xfrm>
                <a:off x="7277100" y="2769553"/>
                <a:ext cx="1047750" cy="488950"/>
              </a:xfrm>
              <a:custGeom>
                <a:avLst/>
                <a:gdLst>
                  <a:gd name="connsiteX0" fmla="*/ 69850 w 1047750"/>
                  <a:gd name="connsiteY0" fmla="*/ 0 h 488950"/>
                  <a:gd name="connsiteX1" fmla="*/ 0 w 1047750"/>
                  <a:gd name="connsiteY1" fmla="*/ 298450 h 488950"/>
                  <a:gd name="connsiteX2" fmla="*/ 952500 w 1047750"/>
                  <a:gd name="connsiteY2" fmla="*/ 488950 h 488950"/>
                  <a:gd name="connsiteX3" fmla="*/ 1047750 w 1047750"/>
                  <a:gd name="connsiteY3" fmla="*/ 247650 h 488950"/>
                  <a:gd name="connsiteX4" fmla="*/ 1041400 w 1047750"/>
                  <a:gd name="connsiteY4" fmla="*/ 190500 h 488950"/>
                  <a:gd name="connsiteX5" fmla="*/ 1022350 w 1047750"/>
                  <a:gd name="connsiteY5" fmla="*/ 171450 h 488950"/>
                  <a:gd name="connsiteX6" fmla="*/ 603250 w 1047750"/>
                  <a:gd name="connsiteY6" fmla="*/ 88900 h 488950"/>
                  <a:gd name="connsiteX7" fmla="*/ 69850 w 104775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7750" h="488950">
                    <a:moveTo>
                      <a:pt x="69850" y="0"/>
                    </a:moveTo>
                    <a:lnTo>
                      <a:pt x="0" y="298450"/>
                    </a:lnTo>
                    <a:lnTo>
                      <a:pt x="952500" y="488950"/>
                    </a:lnTo>
                    <a:lnTo>
                      <a:pt x="1047750" y="247650"/>
                    </a:lnTo>
                    <a:lnTo>
                      <a:pt x="1041400" y="190500"/>
                    </a:lnTo>
                    <a:lnTo>
                      <a:pt x="1022350" y="171450"/>
                    </a:lnTo>
                    <a:lnTo>
                      <a:pt x="603250" y="88900"/>
                    </a:lnTo>
                    <a:lnTo>
                      <a:pt x="6985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4" name="شكل حر 23"/>
              <p:cNvSpPr/>
              <p:nvPr/>
            </p:nvSpPr>
            <p:spPr>
              <a:xfrm>
                <a:off x="6750050" y="2971800"/>
                <a:ext cx="1479550" cy="533400"/>
              </a:xfrm>
              <a:custGeom>
                <a:avLst/>
                <a:gdLst>
                  <a:gd name="connsiteX0" fmla="*/ 1479550 w 1479550"/>
                  <a:gd name="connsiteY0" fmla="*/ 279400 h 533400"/>
                  <a:gd name="connsiteX1" fmla="*/ 1403350 w 1479550"/>
                  <a:gd name="connsiteY1" fmla="*/ 533400 h 533400"/>
                  <a:gd name="connsiteX2" fmla="*/ 1193800 w 1479550"/>
                  <a:gd name="connsiteY2" fmla="*/ 508000 h 533400"/>
                  <a:gd name="connsiteX3" fmla="*/ 0 w 1479550"/>
                  <a:gd name="connsiteY3" fmla="*/ 330200 h 533400"/>
                  <a:gd name="connsiteX4" fmla="*/ 0 w 1479550"/>
                  <a:gd name="connsiteY4" fmla="*/ 0 h 533400"/>
                  <a:gd name="connsiteX5" fmla="*/ 1479550 w 1479550"/>
                  <a:gd name="connsiteY5" fmla="*/ 27940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9550" h="533400">
                    <a:moveTo>
                      <a:pt x="1479550" y="279400"/>
                    </a:moveTo>
                    <a:lnTo>
                      <a:pt x="1403350" y="533400"/>
                    </a:lnTo>
                    <a:lnTo>
                      <a:pt x="1193800" y="508000"/>
                    </a:lnTo>
                    <a:lnTo>
                      <a:pt x="0" y="330200"/>
                    </a:lnTo>
                    <a:lnTo>
                      <a:pt x="0" y="0"/>
                    </a:lnTo>
                    <a:lnTo>
                      <a:pt x="1479550" y="2794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شكل حر 24"/>
              <p:cNvSpPr/>
              <p:nvPr/>
            </p:nvSpPr>
            <p:spPr>
              <a:xfrm>
                <a:off x="6743700" y="2687003"/>
                <a:ext cx="596900" cy="381000"/>
              </a:xfrm>
              <a:custGeom>
                <a:avLst/>
                <a:gdLst>
                  <a:gd name="connsiteX0" fmla="*/ 596900 w 596900"/>
                  <a:gd name="connsiteY0" fmla="*/ 76200 h 381000"/>
                  <a:gd name="connsiteX1" fmla="*/ 546100 w 596900"/>
                  <a:gd name="connsiteY1" fmla="*/ 381000 h 381000"/>
                  <a:gd name="connsiteX2" fmla="*/ 12700 w 596900"/>
                  <a:gd name="connsiteY2" fmla="*/ 285750 h 381000"/>
                  <a:gd name="connsiteX3" fmla="*/ 0 w 596900"/>
                  <a:gd name="connsiteY3" fmla="*/ 69850 h 381000"/>
                  <a:gd name="connsiteX4" fmla="*/ 25400 w 596900"/>
                  <a:gd name="connsiteY4" fmla="*/ 19050 h 381000"/>
                  <a:gd name="connsiteX5" fmla="*/ 69850 w 596900"/>
                  <a:gd name="connsiteY5" fmla="*/ 0 h 381000"/>
                  <a:gd name="connsiteX6" fmla="*/ 596900 w 596900"/>
                  <a:gd name="connsiteY6" fmla="*/ 762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6900" h="381000">
                    <a:moveTo>
                      <a:pt x="596900" y="76200"/>
                    </a:moveTo>
                    <a:lnTo>
                      <a:pt x="546100" y="381000"/>
                    </a:lnTo>
                    <a:lnTo>
                      <a:pt x="12700" y="285750"/>
                    </a:lnTo>
                    <a:lnTo>
                      <a:pt x="0" y="69850"/>
                    </a:lnTo>
                    <a:lnTo>
                      <a:pt x="25400" y="19050"/>
                    </a:lnTo>
                    <a:lnTo>
                      <a:pt x="69850" y="0"/>
                    </a:lnTo>
                    <a:lnTo>
                      <a:pt x="596900" y="762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شكل حر 25"/>
              <p:cNvSpPr/>
              <p:nvPr/>
            </p:nvSpPr>
            <p:spPr>
              <a:xfrm>
                <a:off x="6731000" y="3314700"/>
                <a:ext cx="1416050" cy="527050"/>
              </a:xfrm>
              <a:custGeom>
                <a:avLst/>
                <a:gdLst>
                  <a:gd name="connsiteX0" fmla="*/ 12700 w 1416050"/>
                  <a:gd name="connsiteY0" fmla="*/ 0 h 527050"/>
                  <a:gd name="connsiteX1" fmla="*/ 0 w 1416050"/>
                  <a:gd name="connsiteY1" fmla="*/ 323850 h 527050"/>
                  <a:gd name="connsiteX2" fmla="*/ 292100 w 1416050"/>
                  <a:gd name="connsiteY2" fmla="*/ 406400 h 527050"/>
                  <a:gd name="connsiteX3" fmla="*/ 692150 w 1416050"/>
                  <a:gd name="connsiteY3" fmla="*/ 482600 h 527050"/>
                  <a:gd name="connsiteX4" fmla="*/ 895350 w 1416050"/>
                  <a:gd name="connsiteY4" fmla="*/ 527050 h 527050"/>
                  <a:gd name="connsiteX5" fmla="*/ 1047750 w 1416050"/>
                  <a:gd name="connsiteY5" fmla="*/ 495300 h 527050"/>
                  <a:gd name="connsiteX6" fmla="*/ 1308100 w 1416050"/>
                  <a:gd name="connsiteY6" fmla="*/ 342900 h 527050"/>
                  <a:gd name="connsiteX7" fmla="*/ 1416050 w 1416050"/>
                  <a:gd name="connsiteY7" fmla="*/ 203200 h 527050"/>
                  <a:gd name="connsiteX8" fmla="*/ 12700 w 1416050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6050" h="527050">
                    <a:moveTo>
                      <a:pt x="12700" y="0"/>
                    </a:moveTo>
                    <a:lnTo>
                      <a:pt x="0" y="323850"/>
                    </a:lnTo>
                    <a:lnTo>
                      <a:pt x="292100" y="406400"/>
                    </a:lnTo>
                    <a:lnTo>
                      <a:pt x="692150" y="482600"/>
                    </a:lnTo>
                    <a:lnTo>
                      <a:pt x="895350" y="527050"/>
                    </a:lnTo>
                    <a:lnTo>
                      <a:pt x="1047750" y="495300"/>
                    </a:lnTo>
                    <a:lnTo>
                      <a:pt x="1308100" y="342900"/>
                    </a:lnTo>
                    <a:lnTo>
                      <a:pt x="1416050" y="20320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7" name="شكل حر 26"/>
              <p:cNvSpPr/>
              <p:nvPr/>
            </p:nvSpPr>
            <p:spPr>
              <a:xfrm>
                <a:off x="6775450" y="1848803"/>
                <a:ext cx="1720850" cy="736600"/>
              </a:xfrm>
              <a:custGeom>
                <a:avLst/>
                <a:gdLst>
                  <a:gd name="connsiteX0" fmla="*/ 0 w 1720850"/>
                  <a:gd name="connsiteY0" fmla="*/ 393700 h 736600"/>
                  <a:gd name="connsiteX1" fmla="*/ 6350 w 1720850"/>
                  <a:gd name="connsiteY1" fmla="*/ 120650 h 736600"/>
                  <a:gd name="connsiteX2" fmla="*/ 25400 w 1720850"/>
                  <a:gd name="connsiteY2" fmla="*/ 19050 h 736600"/>
                  <a:gd name="connsiteX3" fmla="*/ 76200 w 1720850"/>
                  <a:gd name="connsiteY3" fmla="*/ 0 h 736600"/>
                  <a:gd name="connsiteX4" fmla="*/ 1073150 w 1720850"/>
                  <a:gd name="connsiteY4" fmla="*/ 266700 h 736600"/>
                  <a:gd name="connsiteX5" fmla="*/ 1695450 w 1720850"/>
                  <a:gd name="connsiteY5" fmla="*/ 450850 h 736600"/>
                  <a:gd name="connsiteX6" fmla="*/ 1720850 w 1720850"/>
                  <a:gd name="connsiteY6" fmla="*/ 520700 h 736600"/>
                  <a:gd name="connsiteX7" fmla="*/ 1676400 w 1720850"/>
                  <a:gd name="connsiteY7" fmla="*/ 736600 h 736600"/>
                  <a:gd name="connsiteX8" fmla="*/ 0 w 1720850"/>
                  <a:gd name="connsiteY8" fmla="*/ 39370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20850" h="736600">
                    <a:moveTo>
                      <a:pt x="0" y="393700"/>
                    </a:moveTo>
                    <a:lnTo>
                      <a:pt x="6350" y="120650"/>
                    </a:lnTo>
                    <a:lnTo>
                      <a:pt x="25400" y="19050"/>
                    </a:lnTo>
                    <a:lnTo>
                      <a:pt x="76200" y="0"/>
                    </a:lnTo>
                    <a:lnTo>
                      <a:pt x="1073150" y="266700"/>
                    </a:lnTo>
                    <a:lnTo>
                      <a:pt x="1695450" y="450850"/>
                    </a:lnTo>
                    <a:lnTo>
                      <a:pt x="1720850" y="520700"/>
                    </a:lnTo>
                    <a:lnTo>
                      <a:pt x="1676400" y="736600"/>
                    </a:lnTo>
                    <a:lnTo>
                      <a:pt x="0" y="393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8" name="شكل حر 27"/>
              <p:cNvSpPr/>
              <p:nvPr/>
            </p:nvSpPr>
            <p:spPr>
              <a:xfrm>
                <a:off x="6775450" y="2248853"/>
                <a:ext cx="1676400" cy="590550"/>
              </a:xfrm>
              <a:custGeom>
                <a:avLst/>
                <a:gdLst>
                  <a:gd name="connsiteX0" fmla="*/ 0 w 1676400"/>
                  <a:gd name="connsiteY0" fmla="*/ 0 h 590550"/>
                  <a:gd name="connsiteX1" fmla="*/ 12700 w 1676400"/>
                  <a:gd name="connsiteY1" fmla="*/ 336550 h 590550"/>
                  <a:gd name="connsiteX2" fmla="*/ 349250 w 1676400"/>
                  <a:gd name="connsiteY2" fmla="*/ 393700 h 590550"/>
                  <a:gd name="connsiteX3" fmla="*/ 965200 w 1676400"/>
                  <a:gd name="connsiteY3" fmla="*/ 482600 h 590550"/>
                  <a:gd name="connsiteX4" fmla="*/ 1562100 w 1676400"/>
                  <a:gd name="connsiteY4" fmla="*/ 590550 h 590550"/>
                  <a:gd name="connsiteX5" fmla="*/ 1619250 w 1676400"/>
                  <a:gd name="connsiteY5" fmla="*/ 565150 h 590550"/>
                  <a:gd name="connsiteX6" fmla="*/ 1676400 w 1676400"/>
                  <a:gd name="connsiteY6" fmla="*/ 336550 h 590550"/>
                  <a:gd name="connsiteX7" fmla="*/ 0 w 1676400"/>
                  <a:gd name="connsiteY7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6400" h="590550">
                    <a:moveTo>
                      <a:pt x="0" y="0"/>
                    </a:moveTo>
                    <a:lnTo>
                      <a:pt x="12700" y="336550"/>
                    </a:lnTo>
                    <a:lnTo>
                      <a:pt x="349250" y="393700"/>
                    </a:lnTo>
                    <a:lnTo>
                      <a:pt x="965200" y="482600"/>
                    </a:lnTo>
                    <a:lnTo>
                      <a:pt x="1562100" y="590550"/>
                    </a:lnTo>
                    <a:lnTo>
                      <a:pt x="1619250" y="565150"/>
                    </a:lnTo>
                    <a:lnTo>
                      <a:pt x="1676400" y="336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40850" y="1000374"/>
                <a:ext cx="10887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1" name="مستطيل 70"/>
              <p:cNvSpPr/>
              <p:nvPr/>
            </p:nvSpPr>
            <p:spPr>
              <a:xfrm rot="709710">
                <a:off x="9554399" y="1639897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4" name="مستطيل 73"/>
              <p:cNvSpPr/>
              <p:nvPr/>
            </p:nvSpPr>
            <p:spPr>
              <a:xfrm rot="709710">
                <a:off x="8810025" y="1457669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17859" y="1884332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467298" y="3143268"/>
                <a:ext cx="125707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 مقترحة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7" name="مستطيل 76"/>
              <p:cNvSpPr/>
              <p:nvPr/>
            </p:nvSpPr>
            <p:spPr>
              <a:xfrm rot="891324">
                <a:off x="8463702" y="2514426"/>
                <a:ext cx="926856" cy="377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معدني قائم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المنيوم)</a:t>
                </a:r>
                <a:endParaRPr lang="ar-SA" sz="8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107906" y="2060059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مقترحة)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9" name="مستطيل 78"/>
              <p:cNvSpPr/>
              <p:nvPr/>
            </p:nvSpPr>
            <p:spPr>
              <a:xfrm rot="709710">
                <a:off x="7082483" y="2363588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قائمة)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0" name="مستطيل 79"/>
              <p:cNvSpPr/>
              <p:nvPr/>
            </p:nvSpPr>
            <p:spPr>
              <a:xfrm rot="709710">
                <a:off x="7376434" y="2807031"/>
                <a:ext cx="78258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قائم)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1" name="مستطيل 80"/>
              <p:cNvSpPr/>
              <p:nvPr/>
            </p:nvSpPr>
            <p:spPr>
              <a:xfrm rot="709710">
                <a:off x="7085535" y="3089344"/>
                <a:ext cx="827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مقترح)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2" name="مستطيل 81"/>
              <p:cNvSpPr/>
              <p:nvPr/>
            </p:nvSpPr>
            <p:spPr>
              <a:xfrm rot="461439">
                <a:off x="6704788" y="2737004"/>
                <a:ext cx="64953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6958749" y="3468875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9218" y="3888633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862102" y="1868974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(مشاغل خياطة)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877728" y="2286000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39636" y="2714159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25635" y="3618340"/>
                <a:ext cx="54534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384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78733" y="3252643"/>
                <a:ext cx="551754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745053" y="3587330"/>
                <a:ext cx="54534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خدمات عامة</a:t>
                </a:r>
              </a:p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244782" y="4109069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85628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3" name="شكل حر 22"/>
              <p:cNvSpPr/>
              <p:nvPr/>
            </p:nvSpPr>
            <p:spPr>
              <a:xfrm>
                <a:off x="7277100" y="2769553"/>
                <a:ext cx="1047750" cy="488950"/>
              </a:xfrm>
              <a:custGeom>
                <a:avLst/>
                <a:gdLst>
                  <a:gd name="connsiteX0" fmla="*/ 69850 w 1047750"/>
                  <a:gd name="connsiteY0" fmla="*/ 0 h 488950"/>
                  <a:gd name="connsiteX1" fmla="*/ 0 w 1047750"/>
                  <a:gd name="connsiteY1" fmla="*/ 298450 h 488950"/>
                  <a:gd name="connsiteX2" fmla="*/ 952500 w 1047750"/>
                  <a:gd name="connsiteY2" fmla="*/ 488950 h 488950"/>
                  <a:gd name="connsiteX3" fmla="*/ 1047750 w 1047750"/>
                  <a:gd name="connsiteY3" fmla="*/ 247650 h 488950"/>
                  <a:gd name="connsiteX4" fmla="*/ 1041400 w 1047750"/>
                  <a:gd name="connsiteY4" fmla="*/ 190500 h 488950"/>
                  <a:gd name="connsiteX5" fmla="*/ 1022350 w 1047750"/>
                  <a:gd name="connsiteY5" fmla="*/ 171450 h 488950"/>
                  <a:gd name="connsiteX6" fmla="*/ 603250 w 1047750"/>
                  <a:gd name="connsiteY6" fmla="*/ 88900 h 488950"/>
                  <a:gd name="connsiteX7" fmla="*/ 69850 w 104775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7750" h="488950">
                    <a:moveTo>
                      <a:pt x="69850" y="0"/>
                    </a:moveTo>
                    <a:lnTo>
                      <a:pt x="0" y="298450"/>
                    </a:lnTo>
                    <a:lnTo>
                      <a:pt x="952500" y="488950"/>
                    </a:lnTo>
                    <a:lnTo>
                      <a:pt x="1047750" y="247650"/>
                    </a:lnTo>
                    <a:lnTo>
                      <a:pt x="1041400" y="190500"/>
                    </a:lnTo>
                    <a:lnTo>
                      <a:pt x="1022350" y="171450"/>
                    </a:lnTo>
                    <a:lnTo>
                      <a:pt x="603250" y="88900"/>
                    </a:lnTo>
                    <a:lnTo>
                      <a:pt x="6985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4" name="شكل حر 23"/>
              <p:cNvSpPr/>
              <p:nvPr/>
            </p:nvSpPr>
            <p:spPr>
              <a:xfrm>
                <a:off x="6750050" y="2971800"/>
                <a:ext cx="1479550" cy="533400"/>
              </a:xfrm>
              <a:custGeom>
                <a:avLst/>
                <a:gdLst>
                  <a:gd name="connsiteX0" fmla="*/ 1479550 w 1479550"/>
                  <a:gd name="connsiteY0" fmla="*/ 279400 h 533400"/>
                  <a:gd name="connsiteX1" fmla="*/ 1403350 w 1479550"/>
                  <a:gd name="connsiteY1" fmla="*/ 533400 h 533400"/>
                  <a:gd name="connsiteX2" fmla="*/ 1193800 w 1479550"/>
                  <a:gd name="connsiteY2" fmla="*/ 508000 h 533400"/>
                  <a:gd name="connsiteX3" fmla="*/ 0 w 1479550"/>
                  <a:gd name="connsiteY3" fmla="*/ 330200 h 533400"/>
                  <a:gd name="connsiteX4" fmla="*/ 0 w 1479550"/>
                  <a:gd name="connsiteY4" fmla="*/ 0 h 533400"/>
                  <a:gd name="connsiteX5" fmla="*/ 1479550 w 1479550"/>
                  <a:gd name="connsiteY5" fmla="*/ 27940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9550" h="533400">
                    <a:moveTo>
                      <a:pt x="1479550" y="279400"/>
                    </a:moveTo>
                    <a:lnTo>
                      <a:pt x="1403350" y="533400"/>
                    </a:lnTo>
                    <a:lnTo>
                      <a:pt x="1193800" y="508000"/>
                    </a:lnTo>
                    <a:lnTo>
                      <a:pt x="0" y="330200"/>
                    </a:lnTo>
                    <a:lnTo>
                      <a:pt x="0" y="0"/>
                    </a:lnTo>
                    <a:lnTo>
                      <a:pt x="1479550" y="2794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شكل حر 24"/>
              <p:cNvSpPr/>
              <p:nvPr/>
            </p:nvSpPr>
            <p:spPr>
              <a:xfrm>
                <a:off x="6743700" y="2687003"/>
                <a:ext cx="596900" cy="381000"/>
              </a:xfrm>
              <a:custGeom>
                <a:avLst/>
                <a:gdLst>
                  <a:gd name="connsiteX0" fmla="*/ 596900 w 596900"/>
                  <a:gd name="connsiteY0" fmla="*/ 76200 h 381000"/>
                  <a:gd name="connsiteX1" fmla="*/ 546100 w 596900"/>
                  <a:gd name="connsiteY1" fmla="*/ 381000 h 381000"/>
                  <a:gd name="connsiteX2" fmla="*/ 12700 w 596900"/>
                  <a:gd name="connsiteY2" fmla="*/ 285750 h 381000"/>
                  <a:gd name="connsiteX3" fmla="*/ 0 w 596900"/>
                  <a:gd name="connsiteY3" fmla="*/ 69850 h 381000"/>
                  <a:gd name="connsiteX4" fmla="*/ 25400 w 596900"/>
                  <a:gd name="connsiteY4" fmla="*/ 19050 h 381000"/>
                  <a:gd name="connsiteX5" fmla="*/ 69850 w 596900"/>
                  <a:gd name="connsiteY5" fmla="*/ 0 h 381000"/>
                  <a:gd name="connsiteX6" fmla="*/ 596900 w 596900"/>
                  <a:gd name="connsiteY6" fmla="*/ 762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6900" h="381000">
                    <a:moveTo>
                      <a:pt x="596900" y="76200"/>
                    </a:moveTo>
                    <a:lnTo>
                      <a:pt x="546100" y="381000"/>
                    </a:lnTo>
                    <a:lnTo>
                      <a:pt x="12700" y="285750"/>
                    </a:lnTo>
                    <a:lnTo>
                      <a:pt x="0" y="69850"/>
                    </a:lnTo>
                    <a:lnTo>
                      <a:pt x="25400" y="19050"/>
                    </a:lnTo>
                    <a:lnTo>
                      <a:pt x="69850" y="0"/>
                    </a:lnTo>
                    <a:lnTo>
                      <a:pt x="596900" y="762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شكل حر 25"/>
              <p:cNvSpPr/>
              <p:nvPr/>
            </p:nvSpPr>
            <p:spPr>
              <a:xfrm>
                <a:off x="6731000" y="3314700"/>
                <a:ext cx="1416050" cy="527050"/>
              </a:xfrm>
              <a:custGeom>
                <a:avLst/>
                <a:gdLst>
                  <a:gd name="connsiteX0" fmla="*/ 12700 w 1416050"/>
                  <a:gd name="connsiteY0" fmla="*/ 0 h 527050"/>
                  <a:gd name="connsiteX1" fmla="*/ 0 w 1416050"/>
                  <a:gd name="connsiteY1" fmla="*/ 323850 h 527050"/>
                  <a:gd name="connsiteX2" fmla="*/ 292100 w 1416050"/>
                  <a:gd name="connsiteY2" fmla="*/ 406400 h 527050"/>
                  <a:gd name="connsiteX3" fmla="*/ 692150 w 1416050"/>
                  <a:gd name="connsiteY3" fmla="*/ 482600 h 527050"/>
                  <a:gd name="connsiteX4" fmla="*/ 895350 w 1416050"/>
                  <a:gd name="connsiteY4" fmla="*/ 527050 h 527050"/>
                  <a:gd name="connsiteX5" fmla="*/ 1047750 w 1416050"/>
                  <a:gd name="connsiteY5" fmla="*/ 495300 h 527050"/>
                  <a:gd name="connsiteX6" fmla="*/ 1308100 w 1416050"/>
                  <a:gd name="connsiteY6" fmla="*/ 342900 h 527050"/>
                  <a:gd name="connsiteX7" fmla="*/ 1416050 w 1416050"/>
                  <a:gd name="connsiteY7" fmla="*/ 203200 h 527050"/>
                  <a:gd name="connsiteX8" fmla="*/ 12700 w 1416050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6050" h="527050">
                    <a:moveTo>
                      <a:pt x="12700" y="0"/>
                    </a:moveTo>
                    <a:lnTo>
                      <a:pt x="0" y="323850"/>
                    </a:lnTo>
                    <a:lnTo>
                      <a:pt x="292100" y="406400"/>
                    </a:lnTo>
                    <a:lnTo>
                      <a:pt x="692150" y="482600"/>
                    </a:lnTo>
                    <a:lnTo>
                      <a:pt x="895350" y="527050"/>
                    </a:lnTo>
                    <a:lnTo>
                      <a:pt x="1047750" y="495300"/>
                    </a:lnTo>
                    <a:lnTo>
                      <a:pt x="1308100" y="342900"/>
                    </a:lnTo>
                    <a:lnTo>
                      <a:pt x="1416050" y="20320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7" name="شكل حر 26"/>
              <p:cNvSpPr/>
              <p:nvPr/>
            </p:nvSpPr>
            <p:spPr>
              <a:xfrm>
                <a:off x="6775450" y="1848803"/>
                <a:ext cx="1720850" cy="736600"/>
              </a:xfrm>
              <a:custGeom>
                <a:avLst/>
                <a:gdLst>
                  <a:gd name="connsiteX0" fmla="*/ 0 w 1720850"/>
                  <a:gd name="connsiteY0" fmla="*/ 393700 h 736600"/>
                  <a:gd name="connsiteX1" fmla="*/ 6350 w 1720850"/>
                  <a:gd name="connsiteY1" fmla="*/ 120650 h 736600"/>
                  <a:gd name="connsiteX2" fmla="*/ 25400 w 1720850"/>
                  <a:gd name="connsiteY2" fmla="*/ 19050 h 736600"/>
                  <a:gd name="connsiteX3" fmla="*/ 76200 w 1720850"/>
                  <a:gd name="connsiteY3" fmla="*/ 0 h 736600"/>
                  <a:gd name="connsiteX4" fmla="*/ 1073150 w 1720850"/>
                  <a:gd name="connsiteY4" fmla="*/ 266700 h 736600"/>
                  <a:gd name="connsiteX5" fmla="*/ 1695450 w 1720850"/>
                  <a:gd name="connsiteY5" fmla="*/ 450850 h 736600"/>
                  <a:gd name="connsiteX6" fmla="*/ 1720850 w 1720850"/>
                  <a:gd name="connsiteY6" fmla="*/ 520700 h 736600"/>
                  <a:gd name="connsiteX7" fmla="*/ 1676400 w 1720850"/>
                  <a:gd name="connsiteY7" fmla="*/ 736600 h 736600"/>
                  <a:gd name="connsiteX8" fmla="*/ 0 w 1720850"/>
                  <a:gd name="connsiteY8" fmla="*/ 39370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20850" h="736600">
                    <a:moveTo>
                      <a:pt x="0" y="393700"/>
                    </a:moveTo>
                    <a:lnTo>
                      <a:pt x="6350" y="120650"/>
                    </a:lnTo>
                    <a:lnTo>
                      <a:pt x="25400" y="19050"/>
                    </a:lnTo>
                    <a:lnTo>
                      <a:pt x="76200" y="0"/>
                    </a:lnTo>
                    <a:lnTo>
                      <a:pt x="1073150" y="266700"/>
                    </a:lnTo>
                    <a:lnTo>
                      <a:pt x="1695450" y="450850"/>
                    </a:lnTo>
                    <a:lnTo>
                      <a:pt x="1720850" y="520700"/>
                    </a:lnTo>
                    <a:lnTo>
                      <a:pt x="1676400" y="736600"/>
                    </a:lnTo>
                    <a:lnTo>
                      <a:pt x="0" y="393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8" name="شكل حر 27"/>
              <p:cNvSpPr/>
              <p:nvPr/>
            </p:nvSpPr>
            <p:spPr>
              <a:xfrm>
                <a:off x="6775450" y="2248853"/>
                <a:ext cx="1676400" cy="590550"/>
              </a:xfrm>
              <a:custGeom>
                <a:avLst/>
                <a:gdLst>
                  <a:gd name="connsiteX0" fmla="*/ 0 w 1676400"/>
                  <a:gd name="connsiteY0" fmla="*/ 0 h 590550"/>
                  <a:gd name="connsiteX1" fmla="*/ 12700 w 1676400"/>
                  <a:gd name="connsiteY1" fmla="*/ 336550 h 590550"/>
                  <a:gd name="connsiteX2" fmla="*/ 349250 w 1676400"/>
                  <a:gd name="connsiteY2" fmla="*/ 393700 h 590550"/>
                  <a:gd name="connsiteX3" fmla="*/ 965200 w 1676400"/>
                  <a:gd name="connsiteY3" fmla="*/ 482600 h 590550"/>
                  <a:gd name="connsiteX4" fmla="*/ 1562100 w 1676400"/>
                  <a:gd name="connsiteY4" fmla="*/ 590550 h 590550"/>
                  <a:gd name="connsiteX5" fmla="*/ 1619250 w 1676400"/>
                  <a:gd name="connsiteY5" fmla="*/ 565150 h 590550"/>
                  <a:gd name="connsiteX6" fmla="*/ 1676400 w 1676400"/>
                  <a:gd name="connsiteY6" fmla="*/ 336550 h 590550"/>
                  <a:gd name="connsiteX7" fmla="*/ 0 w 1676400"/>
                  <a:gd name="connsiteY7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6400" h="590550">
                    <a:moveTo>
                      <a:pt x="0" y="0"/>
                    </a:moveTo>
                    <a:lnTo>
                      <a:pt x="12700" y="336550"/>
                    </a:lnTo>
                    <a:lnTo>
                      <a:pt x="349250" y="393700"/>
                    </a:lnTo>
                    <a:lnTo>
                      <a:pt x="965200" y="482600"/>
                    </a:lnTo>
                    <a:lnTo>
                      <a:pt x="1562100" y="590550"/>
                    </a:lnTo>
                    <a:lnTo>
                      <a:pt x="1619250" y="565150"/>
                    </a:lnTo>
                    <a:lnTo>
                      <a:pt x="1676400" y="336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40850" y="1000374"/>
                <a:ext cx="10887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1" name="مستطيل 70"/>
              <p:cNvSpPr/>
              <p:nvPr/>
            </p:nvSpPr>
            <p:spPr>
              <a:xfrm rot="709710">
                <a:off x="9554399" y="1639897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4" name="مستطيل 73"/>
              <p:cNvSpPr/>
              <p:nvPr/>
            </p:nvSpPr>
            <p:spPr>
              <a:xfrm rot="709710">
                <a:off x="8810025" y="1457669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17859" y="1884332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467298" y="3143268"/>
                <a:ext cx="125707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 مقترحة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7" name="مستطيل 76"/>
              <p:cNvSpPr/>
              <p:nvPr/>
            </p:nvSpPr>
            <p:spPr>
              <a:xfrm rot="891324">
                <a:off x="8463702" y="2514426"/>
                <a:ext cx="926856" cy="377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معدني قائم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المنيوم)</a:t>
                </a:r>
                <a:endParaRPr lang="ar-SA" sz="8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107906" y="2060059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مقترحة)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9" name="مستطيل 78"/>
              <p:cNvSpPr/>
              <p:nvPr/>
            </p:nvSpPr>
            <p:spPr>
              <a:xfrm rot="709710">
                <a:off x="7082483" y="2363588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قائمة)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0" name="مستطيل 79"/>
              <p:cNvSpPr/>
              <p:nvPr/>
            </p:nvSpPr>
            <p:spPr>
              <a:xfrm rot="709710">
                <a:off x="7376434" y="2807031"/>
                <a:ext cx="78258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قائم)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1" name="مستطيل 80"/>
              <p:cNvSpPr/>
              <p:nvPr/>
            </p:nvSpPr>
            <p:spPr>
              <a:xfrm rot="709710">
                <a:off x="7085535" y="3089344"/>
                <a:ext cx="827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مقترح)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2" name="مستطيل 81"/>
              <p:cNvSpPr/>
              <p:nvPr/>
            </p:nvSpPr>
            <p:spPr>
              <a:xfrm rot="461439">
                <a:off x="6704788" y="2737004"/>
                <a:ext cx="64953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6958749" y="3468875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9218" y="3888633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862102" y="1868974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(مشاغل خياطة)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877728" y="2286000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39636" y="2714159"/>
                <a:ext cx="7344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خفيفة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7230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مجموعة 7"/>
          <p:cNvGrpSpPr/>
          <p:nvPr/>
        </p:nvGrpSpPr>
        <p:grpSpPr>
          <a:xfrm>
            <a:off x="95658" y="0"/>
            <a:ext cx="12018156" cy="6654800"/>
            <a:chOff x="95658" y="0"/>
            <a:chExt cx="12018156" cy="6654800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686801" y="52387"/>
              <a:ext cx="3352799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9" y="39462"/>
              <a:ext cx="8591142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8927982" y="99343"/>
              <a:ext cx="281951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 smtClean="0">
                  <a:solidFill>
                    <a:srgbClr val="C00000"/>
                  </a:solidFill>
                </a:rPr>
                <a:t>مبررات اختيار المشروع</a:t>
              </a:r>
              <a:endParaRPr lang="ar-SA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014218" y="114205"/>
              <a:ext cx="589411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smtClean="0">
                  <a:solidFill>
                    <a:schemeClr val="bg2"/>
                  </a:solidFill>
                </a:rPr>
                <a:t>حقائق داعمة لأهمية وجود المشروع بمحافظة قلقيلية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47" name="مستطيل 46"/>
            <p:cNvSpPr/>
            <p:nvPr/>
          </p:nvSpPr>
          <p:spPr>
            <a:xfrm>
              <a:off x="165968" y="619551"/>
              <a:ext cx="5974909" cy="294798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مستطيل 47"/>
            <p:cNvSpPr/>
            <p:nvPr/>
          </p:nvSpPr>
          <p:spPr>
            <a:xfrm>
              <a:off x="152731" y="3597850"/>
              <a:ext cx="5988146" cy="3011665"/>
            </a:xfrm>
            <a:prstGeom prst="rect">
              <a:avLst/>
            </a:prstGeom>
            <a:solidFill>
              <a:schemeClr val="accent4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مستطيل 48"/>
            <p:cNvSpPr/>
            <p:nvPr/>
          </p:nvSpPr>
          <p:spPr>
            <a:xfrm>
              <a:off x="6211186" y="648085"/>
              <a:ext cx="5825901" cy="2919446"/>
            </a:xfrm>
            <a:prstGeom prst="rect">
              <a:avLst/>
            </a:prstGeom>
            <a:solidFill>
              <a:schemeClr val="accent2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مستطيل 49"/>
            <p:cNvSpPr/>
            <p:nvPr/>
          </p:nvSpPr>
          <p:spPr>
            <a:xfrm>
              <a:off x="6211186" y="3605586"/>
              <a:ext cx="5828414" cy="2996194"/>
            </a:xfrm>
            <a:prstGeom prst="rect">
              <a:avLst/>
            </a:prstGeom>
            <a:solidFill>
              <a:schemeClr val="bg2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مربع نص 50"/>
            <p:cNvSpPr txBox="1"/>
            <p:nvPr/>
          </p:nvSpPr>
          <p:spPr>
            <a:xfrm>
              <a:off x="7189165" y="627748"/>
              <a:ext cx="4901424" cy="178510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ar-SA" b="1" dirty="0" smtClean="0">
                  <a:solidFill>
                    <a:srgbClr val="C00000"/>
                  </a:solidFill>
                </a:rPr>
                <a:t>أهمية ومبررات المشروع لمحافظة قلقيلية :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endParaRPr lang="ar-SA" sz="1600" dirty="0" smtClean="0"/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ar-SA" sz="1600" b="1" dirty="0" smtClean="0"/>
                <a:t>التوجه العالمي نحو دعم مثل هذه المشاريع .</a:t>
              </a: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مربع نص 51"/>
            <p:cNvSpPr txBox="1"/>
            <p:nvPr/>
          </p:nvSpPr>
          <p:spPr>
            <a:xfrm>
              <a:off x="7212390" y="3357916"/>
              <a:ext cx="4901424" cy="175432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sz="1600" dirty="0"/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ar-SA" sz="1600" dirty="0" smtClean="0"/>
                <a:t> </a:t>
              </a:r>
              <a:r>
                <a:rPr lang="ar-SA" sz="1600" b="1" dirty="0" smtClean="0"/>
                <a:t>توفر بيئة ملائمة للمشروع نظرا لخصوصية محافظة قلقيلية .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endParaRPr lang="ar-SA" sz="1600" dirty="0" smtClean="0"/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1308506" y="3357916"/>
              <a:ext cx="4901424" cy="150810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sz="1600" b="1" dirty="0" smtClean="0"/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ar-SA" sz="1600" b="1" dirty="0"/>
                <a:t> </a:t>
              </a:r>
              <a:r>
                <a:rPr lang="ar-SA" sz="1600" b="1" dirty="0" smtClean="0"/>
                <a:t>الحاجة الماسة لمثل هذه المشاريع .</a:t>
              </a: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" name="مربع نص 53"/>
            <p:cNvSpPr txBox="1"/>
            <p:nvPr/>
          </p:nvSpPr>
          <p:spPr>
            <a:xfrm>
              <a:off x="1270963" y="926627"/>
              <a:ext cx="4901424" cy="150810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sz="1600" dirty="0" smtClean="0"/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ar-SA" sz="1600" dirty="0"/>
                <a:t> </a:t>
              </a:r>
              <a:r>
                <a:rPr lang="ar-SA" sz="1600" b="1" dirty="0"/>
                <a:t>دعم الإنتاج  المحلي والاقتصاد الوطني </a:t>
              </a:r>
              <a:r>
                <a:rPr lang="ar-SA" sz="1600" b="1" dirty="0" smtClean="0"/>
                <a:t>.</a:t>
              </a: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" name="مجموعة 54"/>
            <p:cNvGrpSpPr/>
            <p:nvPr/>
          </p:nvGrpSpPr>
          <p:grpSpPr>
            <a:xfrm>
              <a:off x="126103" y="3944494"/>
              <a:ext cx="6082570" cy="2593462"/>
              <a:chOff x="1440874" y="726048"/>
              <a:chExt cx="9268689" cy="3859807"/>
            </a:xfrm>
          </p:grpSpPr>
          <p:grpSp>
            <p:nvGrpSpPr>
              <p:cNvPr id="56" name="مجموعة 55"/>
              <p:cNvGrpSpPr/>
              <p:nvPr/>
            </p:nvGrpSpPr>
            <p:grpSpPr>
              <a:xfrm>
                <a:off x="1551709" y="2709925"/>
                <a:ext cx="9157854" cy="1678252"/>
                <a:chOff x="1648691" y="479343"/>
                <a:chExt cx="9157854" cy="1678252"/>
              </a:xfrm>
            </p:grpSpPr>
            <p:pic>
              <p:nvPicPr>
                <p:cNvPr id="68" name="صورة 67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610" r="1944" b="63404"/>
                <a:stretch/>
              </p:blipFill>
              <p:spPr>
                <a:xfrm>
                  <a:off x="1648691" y="479343"/>
                  <a:ext cx="9157854" cy="878401"/>
                </a:xfrm>
                <a:prstGeom prst="rect">
                  <a:avLst/>
                </a:prstGeom>
              </p:spPr>
            </p:pic>
            <p:pic>
              <p:nvPicPr>
                <p:cNvPr id="69" name="صورة 6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754" t="66677" r="1944"/>
                <a:stretch/>
              </p:blipFill>
              <p:spPr>
                <a:xfrm>
                  <a:off x="1662545" y="1357744"/>
                  <a:ext cx="9144000" cy="799851"/>
                </a:xfrm>
                <a:prstGeom prst="rect">
                  <a:avLst/>
                </a:prstGeom>
              </p:spPr>
            </p:pic>
          </p:grpSp>
          <p:sp>
            <p:nvSpPr>
              <p:cNvPr id="57" name="سهم للأسفل 56"/>
              <p:cNvSpPr/>
              <p:nvPr/>
            </p:nvSpPr>
            <p:spPr>
              <a:xfrm>
                <a:off x="9060873" y="2286000"/>
                <a:ext cx="235527" cy="277091"/>
              </a:xfrm>
              <a:prstGeom prst="downArrow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8" name="مستطيل 57"/>
              <p:cNvSpPr/>
              <p:nvPr/>
            </p:nvSpPr>
            <p:spPr>
              <a:xfrm>
                <a:off x="8395855" y="2590800"/>
                <a:ext cx="1648690" cy="1995055"/>
              </a:xfrm>
              <a:prstGeom prst="rect">
                <a:avLst/>
              </a:prstGeom>
              <a:noFill/>
              <a:ln w="25400" cmpd="dbl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مستطيل 58"/>
              <p:cNvSpPr/>
              <p:nvPr/>
            </p:nvSpPr>
            <p:spPr>
              <a:xfrm>
                <a:off x="1440874" y="2590800"/>
                <a:ext cx="2466108" cy="1995055"/>
              </a:xfrm>
              <a:prstGeom prst="rect">
                <a:avLst/>
              </a:prstGeom>
              <a:noFill/>
              <a:ln w="25400" cmpd="dbl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سهم للأسفل 59"/>
              <p:cNvSpPr/>
              <p:nvPr/>
            </p:nvSpPr>
            <p:spPr>
              <a:xfrm>
                <a:off x="2556164" y="2286000"/>
                <a:ext cx="235527" cy="277091"/>
              </a:xfrm>
              <a:prstGeom prst="downArrow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61" name="رابط مستقيم 60"/>
              <p:cNvCxnSpPr>
                <a:stCxn id="57" idx="0"/>
              </p:cNvCxnSpPr>
              <p:nvPr/>
            </p:nvCxnSpPr>
            <p:spPr>
              <a:xfrm flipH="1" flipV="1">
                <a:off x="9178636" y="1790949"/>
                <a:ext cx="1" cy="495051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رابط مستقيم 61"/>
              <p:cNvCxnSpPr/>
              <p:nvPr/>
            </p:nvCxnSpPr>
            <p:spPr>
              <a:xfrm flipH="1" flipV="1">
                <a:off x="2660070" y="1775024"/>
                <a:ext cx="2" cy="48119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رابط مستقيم 62"/>
              <p:cNvCxnSpPr>
                <a:stCxn id="66" idx="3"/>
              </p:cNvCxnSpPr>
              <p:nvPr/>
            </p:nvCxnSpPr>
            <p:spPr>
              <a:xfrm flipV="1">
                <a:off x="6418672" y="1787236"/>
                <a:ext cx="2780746" cy="1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رابط مستقيم 63"/>
              <p:cNvCxnSpPr>
                <a:endCxn id="66" idx="1"/>
              </p:cNvCxnSpPr>
              <p:nvPr/>
            </p:nvCxnSpPr>
            <p:spPr>
              <a:xfrm>
                <a:off x="2626892" y="1787236"/>
                <a:ext cx="2693668" cy="1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5" name="صورة 64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247270" y="884021"/>
                <a:ext cx="1244693" cy="1766342"/>
              </a:xfrm>
              <a:prstGeom prst="rect">
                <a:avLst/>
              </a:prstGeom>
            </p:spPr>
          </p:pic>
          <p:sp>
            <p:nvSpPr>
              <p:cNvPr id="66" name="مستطيل 65"/>
              <p:cNvSpPr/>
              <p:nvPr/>
            </p:nvSpPr>
            <p:spPr>
              <a:xfrm>
                <a:off x="5320560" y="1011382"/>
                <a:ext cx="1098112" cy="155170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>
                <a:off x="4836930" y="726048"/>
                <a:ext cx="2065370" cy="3552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1000" b="1" dirty="0" smtClean="0">
                    <a:solidFill>
                      <a:srgbClr val="C00000"/>
                    </a:solidFill>
                  </a:rPr>
                  <a:t>الخطة الاستراتيجية </a:t>
                </a:r>
                <a:r>
                  <a:rPr lang="en-US" sz="1100" b="1" dirty="0" smtClean="0">
                    <a:solidFill>
                      <a:srgbClr val="C00000"/>
                    </a:solidFill>
                  </a:rPr>
                  <a:t>2016</a:t>
                </a:r>
                <a:endParaRPr lang="ar-SA" sz="1100" b="1" dirty="0" smtClean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70" name="مجموعة 69"/>
            <p:cNvGrpSpPr/>
            <p:nvPr/>
          </p:nvGrpSpPr>
          <p:grpSpPr>
            <a:xfrm>
              <a:off x="7701212" y="4387638"/>
              <a:ext cx="3212079" cy="2132052"/>
              <a:chOff x="8762905" y="4482994"/>
              <a:chExt cx="3212079" cy="2132052"/>
            </a:xfrm>
          </p:grpSpPr>
          <p:pic>
            <p:nvPicPr>
              <p:cNvPr id="71" name="صورة 7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62905" y="4482994"/>
                <a:ext cx="3212079" cy="2132052"/>
              </a:xfrm>
              <a:prstGeom prst="rect">
                <a:avLst/>
              </a:prstGeom>
            </p:spPr>
          </p:pic>
          <p:sp>
            <p:nvSpPr>
              <p:cNvPr id="72" name="مربع نص 71"/>
              <p:cNvSpPr txBox="1"/>
              <p:nvPr/>
            </p:nvSpPr>
            <p:spPr>
              <a:xfrm>
                <a:off x="9248555" y="4555693"/>
                <a:ext cx="1187113" cy="64633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1400" dirty="0" smtClean="0"/>
                  <a:t> </a:t>
                </a:r>
                <a:r>
                  <a:rPr lang="en-US" sz="1400" dirty="0" smtClean="0">
                    <a:solidFill>
                      <a:srgbClr val="C00000"/>
                    </a:solidFill>
                  </a:rPr>
                  <a:t>33.30%</a:t>
                </a:r>
                <a:r>
                  <a:rPr lang="en-US" sz="1400" dirty="0" smtClean="0"/>
                  <a:t> </a:t>
                </a:r>
                <a:r>
                  <a:rPr lang="ar-SA" sz="1100" dirty="0" smtClean="0"/>
                  <a:t>نسبة الأراضي المزروعة في المحافظة</a:t>
                </a:r>
                <a:endParaRPr lang="ar-SA" sz="1200" dirty="0"/>
              </a:p>
            </p:txBody>
          </p:sp>
          <p:sp>
            <p:nvSpPr>
              <p:cNvPr id="73" name="مربع نص 72"/>
              <p:cNvSpPr txBox="1"/>
              <p:nvPr/>
            </p:nvSpPr>
            <p:spPr>
              <a:xfrm>
                <a:off x="10390887" y="4535817"/>
                <a:ext cx="1187113" cy="64633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1400" dirty="0" smtClean="0"/>
                  <a:t> </a:t>
                </a:r>
                <a:r>
                  <a:rPr lang="en-US" sz="1400" dirty="0" smtClean="0">
                    <a:solidFill>
                      <a:srgbClr val="C00000"/>
                    </a:solidFill>
                  </a:rPr>
                  <a:t>43%</a:t>
                </a:r>
                <a:r>
                  <a:rPr lang="en-US" sz="1400" dirty="0" smtClean="0"/>
                  <a:t> </a:t>
                </a:r>
                <a:r>
                  <a:rPr lang="ar-SA" sz="1100" dirty="0" smtClean="0"/>
                  <a:t>نسبة المياه الموجودة في محافظة قلقيلية بالنسبة للضفة</a:t>
                </a:r>
                <a:endParaRPr lang="ar-SA" sz="1200" dirty="0"/>
              </a:p>
            </p:txBody>
          </p:sp>
        </p:grpSp>
        <p:pic>
          <p:nvPicPr>
            <p:cNvPr id="74" name="صورة 73" descr="images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0103" y="1410068"/>
              <a:ext cx="2155826" cy="23060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7082" y="2068128"/>
              <a:ext cx="1401673" cy="1429265"/>
            </a:xfrm>
            <a:prstGeom prst="rect">
              <a:avLst/>
            </a:prstGeom>
          </p:spPr>
        </p:pic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1212" y="1960063"/>
              <a:ext cx="1761189" cy="1367337"/>
            </a:xfrm>
            <a:prstGeom prst="rect">
              <a:avLst/>
            </a:prstGeom>
          </p:spPr>
        </p:pic>
        <p:pic>
          <p:nvPicPr>
            <p:cNvPr id="6" name="صورة 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1200" y="1960064"/>
              <a:ext cx="1426126" cy="1356926"/>
            </a:xfrm>
            <a:prstGeom prst="rect">
              <a:avLst/>
            </a:prstGeom>
          </p:spPr>
        </p:pic>
        <p:sp>
          <p:nvSpPr>
            <p:cNvPr id="7" name="مربع نص 6"/>
            <p:cNvSpPr txBox="1"/>
            <p:nvPr/>
          </p:nvSpPr>
          <p:spPr>
            <a:xfrm>
              <a:off x="7514074" y="1954489"/>
              <a:ext cx="1462982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200" dirty="0" smtClean="0"/>
                <a:t>من مبادرة ممر السلام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7566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3" name="شكل حر 22"/>
              <p:cNvSpPr/>
              <p:nvPr/>
            </p:nvSpPr>
            <p:spPr>
              <a:xfrm>
                <a:off x="7277100" y="2769553"/>
                <a:ext cx="1047750" cy="488950"/>
              </a:xfrm>
              <a:custGeom>
                <a:avLst/>
                <a:gdLst>
                  <a:gd name="connsiteX0" fmla="*/ 69850 w 1047750"/>
                  <a:gd name="connsiteY0" fmla="*/ 0 h 488950"/>
                  <a:gd name="connsiteX1" fmla="*/ 0 w 1047750"/>
                  <a:gd name="connsiteY1" fmla="*/ 298450 h 488950"/>
                  <a:gd name="connsiteX2" fmla="*/ 952500 w 1047750"/>
                  <a:gd name="connsiteY2" fmla="*/ 488950 h 488950"/>
                  <a:gd name="connsiteX3" fmla="*/ 1047750 w 1047750"/>
                  <a:gd name="connsiteY3" fmla="*/ 247650 h 488950"/>
                  <a:gd name="connsiteX4" fmla="*/ 1041400 w 1047750"/>
                  <a:gd name="connsiteY4" fmla="*/ 190500 h 488950"/>
                  <a:gd name="connsiteX5" fmla="*/ 1022350 w 1047750"/>
                  <a:gd name="connsiteY5" fmla="*/ 171450 h 488950"/>
                  <a:gd name="connsiteX6" fmla="*/ 603250 w 1047750"/>
                  <a:gd name="connsiteY6" fmla="*/ 88900 h 488950"/>
                  <a:gd name="connsiteX7" fmla="*/ 69850 w 104775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7750" h="488950">
                    <a:moveTo>
                      <a:pt x="69850" y="0"/>
                    </a:moveTo>
                    <a:lnTo>
                      <a:pt x="0" y="298450"/>
                    </a:lnTo>
                    <a:lnTo>
                      <a:pt x="952500" y="488950"/>
                    </a:lnTo>
                    <a:lnTo>
                      <a:pt x="1047750" y="247650"/>
                    </a:lnTo>
                    <a:lnTo>
                      <a:pt x="1041400" y="190500"/>
                    </a:lnTo>
                    <a:lnTo>
                      <a:pt x="1022350" y="171450"/>
                    </a:lnTo>
                    <a:lnTo>
                      <a:pt x="603250" y="88900"/>
                    </a:lnTo>
                    <a:lnTo>
                      <a:pt x="6985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4" name="شكل حر 23"/>
              <p:cNvSpPr/>
              <p:nvPr/>
            </p:nvSpPr>
            <p:spPr>
              <a:xfrm>
                <a:off x="6750050" y="2971800"/>
                <a:ext cx="1479550" cy="533400"/>
              </a:xfrm>
              <a:custGeom>
                <a:avLst/>
                <a:gdLst>
                  <a:gd name="connsiteX0" fmla="*/ 1479550 w 1479550"/>
                  <a:gd name="connsiteY0" fmla="*/ 279400 h 533400"/>
                  <a:gd name="connsiteX1" fmla="*/ 1403350 w 1479550"/>
                  <a:gd name="connsiteY1" fmla="*/ 533400 h 533400"/>
                  <a:gd name="connsiteX2" fmla="*/ 1193800 w 1479550"/>
                  <a:gd name="connsiteY2" fmla="*/ 508000 h 533400"/>
                  <a:gd name="connsiteX3" fmla="*/ 0 w 1479550"/>
                  <a:gd name="connsiteY3" fmla="*/ 330200 h 533400"/>
                  <a:gd name="connsiteX4" fmla="*/ 0 w 1479550"/>
                  <a:gd name="connsiteY4" fmla="*/ 0 h 533400"/>
                  <a:gd name="connsiteX5" fmla="*/ 1479550 w 1479550"/>
                  <a:gd name="connsiteY5" fmla="*/ 27940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9550" h="533400">
                    <a:moveTo>
                      <a:pt x="1479550" y="279400"/>
                    </a:moveTo>
                    <a:lnTo>
                      <a:pt x="1403350" y="533400"/>
                    </a:lnTo>
                    <a:lnTo>
                      <a:pt x="1193800" y="508000"/>
                    </a:lnTo>
                    <a:lnTo>
                      <a:pt x="0" y="330200"/>
                    </a:lnTo>
                    <a:lnTo>
                      <a:pt x="0" y="0"/>
                    </a:lnTo>
                    <a:lnTo>
                      <a:pt x="1479550" y="2794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شكل حر 24"/>
              <p:cNvSpPr/>
              <p:nvPr/>
            </p:nvSpPr>
            <p:spPr>
              <a:xfrm>
                <a:off x="6743700" y="2687003"/>
                <a:ext cx="596900" cy="381000"/>
              </a:xfrm>
              <a:custGeom>
                <a:avLst/>
                <a:gdLst>
                  <a:gd name="connsiteX0" fmla="*/ 596900 w 596900"/>
                  <a:gd name="connsiteY0" fmla="*/ 76200 h 381000"/>
                  <a:gd name="connsiteX1" fmla="*/ 546100 w 596900"/>
                  <a:gd name="connsiteY1" fmla="*/ 381000 h 381000"/>
                  <a:gd name="connsiteX2" fmla="*/ 12700 w 596900"/>
                  <a:gd name="connsiteY2" fmla="*/ 285750 h 381000"/>
                  <a:gd name="connsiteX3" fmla="*/ 0 w 596900"/>
                  <a:gd name="connsiteY3" fmla="*/ 69850 h 381000"/>
                  <a:gd name="connsiteX4" fmla="*/ 25400 w 596900"/>
                  <a:gd name="connsiteY4" fmla="*/ 19050 h 381000"/>
                  <a:gd name="connsiteX5" fmla="*/ 69850 w 596900"/>
                  <a:gd name="connsiteY5" fmla="*/ 0 h 381000"/>
                  <a:gd name="connsiteX6" fmla="*/ 596900 w 596900"/>
                  <a:gd name="connsiteY6" fmla="*/ 762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6900" h="381000">
                    <a:moveTo>
                      <a:pt x="596900" y="76200"/>
                    </a:moveTo>
                    <a:lnTo>
                      <a:pt x="546100" y="381000"/>
                    </a:lnTo>
                    <a:lnTo>
                      <a:pt x="12700" y="285750"/>
                    </a:lnTo>
                    <a:lnTo>
                      <a:pt x="0" y="69850"/>
                    </a:lnTo>
                    <a:lnTo>
                      <a:pt x="25400" y="19050"/>
                    </a:lnTo>
                    <a:lnTo>
                      <a:pt x="69850" y="0"/>
                    </a:lnTo>
                    <a:lnTo>
                      <a:pt x="596900" y="762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شكل حر 25"/>
              <p:cNvSpPr/>
              <p:nvPr/>
            </p:nvSpPr>
            <p:spPr>
              <a:xfrm>
                <a:off x="6731000" y="3314700"/>
                <a:ext cx="1416050" cy="527050"/>
              </a:xfrm>
              <a:custGeom>
                <a:avLst/>
                <a:gdLst>
                  <a:gd name="connsiteX0" fmla="*/ 12700 w 1416050"/>
                  <a:gd name="connsiteY0" fmla="*/ 0 h 527050"/>
                  <a:gd name="connsiteX1" fmla="*/ 0 w 1416050"/>
                  <a:gd name="connsiteY1" fmla="*/ 323850 h 527050"/>
                  <a:gd name="connsiteX2" fmla="*/ 292100 w 1416050"/>
                  <a:gd name="connsiteY2" fmla="*/ 406400 h 527050"/>
                  <a:gd name="connsiteX3" fmla="*/ 692150 w 1416050"/>
                  <a:gd name="connsiteY3" fmla="*/ 482600 h 527050"/>
                  <a:gd name="connsiteX4" fmla="*/ 895350 w 1416050"/>
                  <a:gd name="connsiteY4" fmla="*/ 527050 h 527050"/>
                  <a:gd name="connsiteX5" fmla="*/ 1047750 w 1416050"/>
                  <a:gd name="connsiteY5" fmla="*/ 495300 h 527050"/>
                  <a:gd name="connsiteX6" fmla="*/ 1308100 w 1416050"/>
                  <a:gd name="connsiteY6" fmla="*/ 342900 h 527050"/>
                  <a:gd name="connsiteX7" fmla="*/ 1416050 w 1416050"/>
                  <a:gd name="connsiteY7" fmla="*/ 203200 h 527050"/>
                  <a:gd name="connsiteX8" fmla="*/ 12700 w 1416050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6050" h="527050">
                    <a:moveTo>
                      <a:pt x="12700" y="0"/>
                    </a:moveTo>
                    <a:lnTo>
                      <a:pt x="0" y="323850"/>
                    </a:lnTo>
                    <a:lnTo>
                      <a:pt x="292100" y="406400"/>
                    </a:lnTo>
                    <a:lnTo>
                      <a:pt x="692150" y="482600"/>
                    </a:lnTo>
                    <a:lnTo>
                      <a:pt x="895350" y="527050"/>
                    </a:lnTo>
                    <a:lnTo>
                      <a:pt x="1047750" y="495300"/>
                    </a:lnTo>
                    <a:lnTo>
                      <a:pt x="1308100" y="342900"/>
                    </a:lnTo>
                    <a:lnTo>
                      <a:pt x="1416050" y="20320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7" name="شكل حر 26"/>
              <p:cNvSpPr/>
              <p:nvPr/>
            </p:nvSpPr>
            <p:spPr>
              <a:xfrm>
                <a:off x="6775450" y="1848803"/>
                <a:ext cx="1720850" cy="736600"/>
              </a:xfrm>
              <a:custGeom>
                <a:avLst/>
                <a:gdLst>
                  <a:gd name="connsiteX0" fmla="*/ 0 w 1720850"/>
                  <a:gd name="connsiteY0" fmla="*/ 393700 h 736600"/>
                  <a:gd name="connsiteX1" fmla="*/ 6350 w 1720850"/>
                  <a:gd name="connsiteY1" fmla="*/ 120650 h 736600"/>
                  <a:gd name="connsiteX2" fmla="*/ 25400 w 1720850"/>
                  <a:gd name="connsiteY2" fmla="*/ 19050 h 736600"/>
                  <a:gd name="connsiteX3" fmla="*/ 76200 w 1720850"/>
                  <a:gd name="connsiteY3" fmla="*/ 0 h 736600"/>
                  <a:gd name="connsiteX4" fmla="*/ 1073150 w 1720850"/>
                  <a:gd name="connsiteY4" fmla="*/ 266700 h 736600"/>
                  <a:gd name="connsiteX5" fmla="*/ 1695450 w 1720850"/>
                  <a:gd name="connsiteY5" fmla="*/ 450850 h 736600"/>
                  <a:gd name="connsiteX6" fmla="*/ 1720850 w 1720850"/>
                  <a:gd name="connsiteY6" fmla="*/ 520700 h 736600"/>
                  <a:gd name="connsiteX7" fmla="*/ 1676400 w 1720850"/>
                  <a:gd name="connsiteY7" fmla="*/ 736600 h 736600"/>
                  <a:gd name="connsiteX8" fmla="*/ 0 w 1720850"/>
                  <a:gd name="connsiteY8" fmla="*/ 39370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20850" h="736600">
                    <a:moveTo>
                      <a:pt x="0" y="393700"/>
                    </a:moveTo>
                    <a:lnTo>
                      <a:pt x="6350" y="120650"/>
                    </a:lnTo>
                    <a:lnTo>
                      <a:pt x="25400" y="19050"/>
                    </a:lnTo>
                    <a:lnTo>
                      <a:pt x="76200" y="0"/>
                    </a:lnTo>
                    <a:lnTo>
                      <a:pt x="1073150" y="266700"/>
                    </a:lnTo>
                    <a:lnTo>
                      <a:pt x="1695450" y="450850"/>
                    </a:lnTo>
                    <a:lnTo>
                      <a:pt x="1720850" y="520700"/>
                    </a:lnTo>
                    <a:lnTo>
                      <a:pt x="1676400" y="736600"/>
                    </a:lnTo>
                    <a:lnTo>
                      <a:pt x="0" y="3937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8" name="شكل حر 27"/>
              <p:cNvSpPr/>
              <p:nvPr/>
            </p:nvSpPr>
            <p:spPr>
              <a:xfrm>
                <a:off x="6775450" y="2248853"/>
                <a:ext cx="1676400" cy="590550"/>
              </a:xfrm>
              <a:custGeom>
                <a:avLst/>
                <a:gdLst>
                  <a:gd name="connsiteX0" fmla="*/ 0 w 1676400"/>
                  <a:gd name="connsiteY0" fmla="*/ 0 h 590550"/>
                  <a:gd name="connsiteX1" fmla="*/ 12700 w 1676400"/>
                  <a:gd name="connsiteY1" fmla="*/ 336550 h 590550"/>
                  <a:gd name="connsiteX2" fmla="*/ 349250 w 1676400"/>
                  <a:gd name="connsiteY2" fmla="*/ 393700 h 590550"/>
                  <a:gd name="connsiteX3" fmla="*/ 965200 w 1676400"/>
                  <a:gd name="connsiteY3" fmla="*/ 482600 h 590550"/>
                  <a:gd name="connsiteX4" fmla="*/ 1562100 w 1676400"/>
                  <a:gd name="connsiteY4" fmla="*/ 590550 h 590550"/>
                  <a:gd name="connsiteX5" fmla="*/ 1619250 w 1676400"/>
                  <a:gd name="connsiteY5" fmla="*/ 565150 h 590550"/>
                  <a:gd name="connsiteX6" fmla="*/ 1676400 w 1676400"/>
                  <a:gd name="connsiteY6" fmla="*/ 336550 h 590550"/>
                  <a:gd name="connsiteX7" fmla="*/ 0 w 1676400"/>
                  <a:gd name="connsiteY7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6400" h="590550">
                    <a:moveTo>
                      <a:pt x="0" y="0"/>
                    </a:moveTo>
                    <a:lnTo>
                      <a:pt x="12700" y="336550"/>
                    </a:lnTo>
                    <a:lnTo>
                      <a:pt x="349250" y="393700"/>
                    </a:lnTo>
                    <a:lnTo>
                      <a:pt x="965200" y="482600"/>
                    </a:lnTo>
                    <a:lnTo>
                      <a:pt x="1562100" y="590550"/>
                    </a:lnTo>
                    <a:lnTo>
                      <a:pt x="1619250" y="565150"/>
                    </a:lnTo>
                    <a:lnTo>
                      <a:pt x="1676400" y="336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40850" y="1000374"/>
                <a:ext cx="10887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1" name="مستطيل 70"/>
              <p:cNvSpPr/>
              <p:nvPr/>
            </p:nvSpPr>
            <p:spPr>
              <a:xfrm rot="709710">
                <a:off x="9554399" y="1639897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4" name="مستطيل 73"/>
              <p:cNvSpPr/>
              <p:nvPr/>
            </p:nvSpPr>
            <p:spPr>
              <a:xfrm rot="709710">
                <a:off x="8810025" y="1457669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17859" y="1884332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467298" y="3143268"/>
                <a:ext cx="125707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 مقترحة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7" name="مستطيل 76"/>
              <p:cNvSpPr/>
              <p:nvPr/>
            </p:nvSpPr>
            <p:spPr>
              <a:xfrm rot="891324">
                <a:off x="8463702" y="2514426"/>
                <a:ext cx="926856" cy="377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معدني قائم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المنيوم)</a:t>
                </a:r>
                <a:endParaRPr lang="ar-SA" sz="8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107906" y="2060059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مقترحة)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9" name="مستطيل 78"/>
              <p:cNvSpPr/>
              <p:nvPr/>
            </p:nvSpPr>
            <p:spPr>
              <a:xfrm rot="709710">
                <a:off x="7082483" y="2363588"/>
                <a:ext cx="97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5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متوسطة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 قائمة)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0" name="مستطيل 79"/>
              <p:cNvSpPr/>
              <p:nvPr/>
            </p:nvSpPr>
            <p:spPr>
              <a:xfrm rot="709710">
                <a:off x="7376434" y="2807031"/>
                <a:ext cx="78258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قائم)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1" name="مستطيل 80"/>
              <p:cNvSpPr/>
              <p:nvPr/>
            </p:nvSpPr>
            <p:spPr>
              <a:xfrm rot="709710">
                <a:off x="7085535" y="3089344"/>
                <a:ext cx="827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(مصنع باطون مقترح)</a:t>
                </a:r>
                <a:endParaRPr lang="ar-SA" sz="4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2" name="مستطيل 81"/>
              <p:cNvSpPr/>
              <p:nvPr/>
            </p:nvSpPr>
            <p:spPr>
              <a:xfrm rot="461439">
                <a:off x="6704788" y="2737004"/>
                <a:ext cx="64953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6958749" y="3468875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9218" y="3888633"/>
                <a:ext cx="78258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9759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7030A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40850" y="1000374"/>
                <a:ext cx="10887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1" name="مستطيل 70"/>
              <p:cNvSpPr/>
              <p:nvPr/>
            </p:nvSpPr>
            <p:spPr>
              <a:xfrm rot="709710">
                <a:off x="9554399" y="1639897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4" name="مستطيل 73"/>
              <p:cNvSpPr/>
              <p:nvPr/>
            </p:nvSpPr>
            <p:spPr>
              <a:xfrm rot="709710">
                <a:off x="8810025" y="1457669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17859" y="1884332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690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0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61855" y="4282215"/>
                <a:ext cx="4585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408758" y="4797394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264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32058" y="5127987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450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16449" y="5244029"/>
                <a:ext cx="64793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092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534026"/>
              <a:chOff x="911056" y="666750"/>
              <a:chExt cx="10563394" cy="5534026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1" name="شكل حر 40"/>
              <p:cNvSpPr/>
              <p:nvPr/>
            </p:nvSpPr>
            <p:spPr>
              <a:xfrm>
                <a:off x="1130300" y="5160653"/>
                <a:ext cx="641350" cy="311150"/>
              </a:xfrm>
              <a:custGeom>
                <a:avLst/>
                <a:gdLst>
                  <a:gd name="connsiteX0" fmla="*/ 628650 w 641350"/>
                  <a:gd name="connsiteY0" fmla="*/ 0 h 311150"/>
                  <a:gd name="connsiteX1" fmla="*/ 641350 w 641350"/>
                  <a:gd name="connsiteY1" fmla="*/ 177800 h 311150"/>
                  <a:gd name="connsiteX2" fmla="*/ 44450 w 641350"/>
                  <a:gd name="connsiteY2" fmla="*/ 311150 h 311150"/>
                  <a:gd name="connsiteX3" fmla="*/ 0 w 641350"/>
                  <a:gd name="connsiteY3" fmla="*/ 146050 h 311150"/>
                  <a:gd name="connsiteX4" fmla="*/ 628650 w 641350"/>
                  <a:gd name="connsiteY4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350" h="311150">
                    <a:moveTo>
                      <a:pt x="628650" y="0"/>
                    </a:moveTo>
                    <a:lnTo>
                      <a:pt x="641350" y="177800"/>
                    </a:lnTo>
                    <a:lnTo>
                      <a:pt x="44450" y="311150"/>
                    </a:lnTo>
                    <a:lnTo>
                      <a:pt x="0" y="146050"/>
                    </a:lnTo>
                    <a:lnTo>
                      <a:pt x="6286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2" name="شكل حر 41"/>
              <p:cNvSpPr/>
              <p:nvPr/>
            </p:nvSpPr>
            <p:spPr>
              <a:xfrm>
                <a:off x="1181100" y="5347977"/>
                <a:ext cx="609600" cy="222250"/>
              </a:xfrm>
              <a:custGeom>
                <a:avLst/>
                <a:gdLst>
                  <a:gd name="connsiteX0" fmla="*/ 596900 w 609600"/>
                  <a:gd name="connsiteY0" fmla="*/ 0 h 222250"/>
                  <a:gd name="connsiteX1" fmla="*/ 609600 w 609600"/>
                  <a:gd name="connsiteY1" fmla="*/ 57150 h 222250"/>
                  <a:gd name="connsiteX2" fmla="*/ 31750 w 609600"/>
                  <a:gd name="connsiteY2" fmla="*/ 222250 h 222250"/>
                  <a:gd name="connsiteX3" fmla="*/ 0 w 609600"/>
                  <a:gd name="connsiteY3" fmla="*/ 120650 h 222250"/>
                  <a:gd name="connsiteX4" fmla="*/ 596900 w 609600"/>
                  <a:gd name="connsiteY4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600" h="222250">
                    <a:moveTo>
                      <a:pt x="596900" y="0"/>
                    </a:moveTo>
                    <a:lnTo>
                      <a:pt x="609600" y="57150"/>
                    </a:lnTo>
                    <a:lnTo>
                      <a:pt x="31750" y="222250"/>
                    </a:lnTo>
                    <a:lnTo>
                      <a:pt x="0" y="120650"/>
                    </a:lnTo>
                    <a:lnTo>
                      <a:pt x="5969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3" name="شكل حر 42"/>
              <p:cNvSpPr/>
              <p:nvPr/>
            </p:nvSpPr>
            <p:spPr>
              <a:xfrm>
                <a:off x="1209675" y="5408303"/>
                <a:ext cx="657225" cy="295275"/>
              </a:xfrm>
              <a:custGeom>
                <a:avLst/>
                <a:gdLst>
                  <a:gd name="connsiteX0" fmla="*/ 587375 w 657225"/>
                  <a:gd name="connsiteY0" fmla="*/ 0 h 295275"/>
                  <a:gd name="connsiteX1" fmla="*/ 647700 w 657225"/>
                  <a:gd name="connsiteY1" fmla="*/ 95250 h 295275"/>
                  <a:gd name="connsiteX2" fmla="*/ 657225 w 657225"/>
                  <a:gd name="connsiteY2" fmla="*/ 111125 h 295275"/>
                  <a:gd name="connsiteX3" fmla="*/ 50800 w 657225"/>
                  <a:gd name="connsiteY3" fmla="*/ 295275 h 295275"/>
                  <a:gd name="connsiteX4" fmla="*/ 0 w 657225"/>
                  <a:gd name="connsiteY4" fmla="*/ 161925 h 295275"/>
                  <a:gd name="connsiteX5" fmla="*/ 587375 w 657225"/>
                  <a:gd name="connsiteY5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225" h="295275">
                    <a:moveTo>
                      <a:pt x="587375" y="0"/>
                    </a:moveTo>
                    <a:lnTo>
                      <a:pt x="647700" y="95250"/>
                    </a:lnTo>
                    <a:lnTo>
                      <a:pt x="657225" y="111125"/>
                    </a:lnTo>
                    <a:lnTo>
                      <a:pt x="50800" y="295275"/>
                    </a:lnTo>
                    <a:lnTo>
                      <a:pt x="0" y="161925"/>
                    </a:lnTo>
                    <a:lnTo>
                      <a:pt x="5873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4" name="شكل حر 43"/>
              <p:cNvSpPr/>
              <p:nvPr/>
            </p:nvSpPr>
            <p:spPr>
              <a:xfrm>
                <a:off x="1266825" y="5524500"/>
                <a:ext cx="701675" cy="269875"/>
              </a:xfrm>
              <a:custGeom>
                <a:avLst/>
                <a:gdLst>
                  <a:gd name="connsiteX0" fmla="*/ 612775 w 701675"/>
                  <a:gd name="connsiteY0" fmla="*/ 0 h 269875"/>
                  <a:gd name="connsiteX1" fmla="*/ 701675 w 701675"/>
                  <a:gd name="connsiteY1" fmla="*/ 31750 h 269875"/>
                  <a:gd name="connsiteX2" fmla="*/ 549275 w 701675"/>
                  <a:gd name="connsiteY2" fmla="*/ 92075 h 269875"/>
                  <a:gd name="connsiteX3" fmla="*/ 22225 w 701675"/>
                  <a:gd name="connsiteY3" fmla="*/ 269875 h 269875"/>
                  <a:gd name="connsiteX4" fmla="*/ 0 w 701675"/>
                  <a:gd name="connsiteY4" fmla="*/ 177800 h 269875"/>
                  <a:gd name="connsiteX5" fmla="*/ 612775 w 701675"/>
                  <a:gd name="connsiteY5" fmla="*/ 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75" h="269875">
                    <a:moveTo>
                      <a:pt x="612775" y="0"/>
                    </a:moveTo>
                    <a:lnTo>
                      <a:pt x="701675" y="31750"/>
                    </a:lnTo>
                    <a:lnTo>
                      <a:pt x="549275" y="92075"/>
                    </a:lnTo>
                    <a:lnTo>
                      <a:pt x="22225" y="269875"/>
                    </a:lnTo>
                    <a:lnTo>
                      <a:pt x="0" y="177800"/>
                    </a:lnTo>
                    <a:lnTo>
                      <a:pt x="612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5" name="شكل حر 44"/>
              <p:cNvSpPr/>
              <p:nvPr/>
            </p:nvSpPr>
            <p:spPr>
              <a:xfrm>
                <a:off x="1295400" y="5629276"/>
                <a:ext cx="644525" cy="571500"/>
              </a:xfrm>
              <a:custGeom>
                <a:avLst/>
                <a:gdLst>
                  <a:gd name="connsiteX0" fmla="*/ 485775 w 644525"/>
                  <a:gd name="connsiteY0" fmla="*/ 0 h 571500"/>
                  <a:gd name="connsiteX1" fmla="*/ 644525 w 644525"/>
                  <a:gd name="connsiteY1" fmla="*/ 438150 h 571500"/>
                  <a:gd name="connsiteX2" fmla="*/ 349250 w 644525"/>
                  <a:gd name="connsiteY2" fmla="*/ 561975 h 571500"/>
                  <a:gd name="connsiteX3" fmla="*/ 285750 w 644525"/>
                  <a:gd name="connsiteY3" fmla="*/ 571500 h 571500"/>
                  <a:gd name="connsiteX4" fmla="*/ 187325 w 644525"/>
                  <a:gd name="connsiteY4" fmla="*/ 542925 h 571500"/>
                  <a:gd name="connsiteX5" fmla="*/ 120650 w 644525"/>
                  <a:gd name="connsiteY5" fmla="*/ 485775 h 571500"/>
                  <a:gd name="connsiteX6" fmla="*/ 98425 w 644525"/>
                  <a:gd name="connsiteY6" fmla="*/ 434975 h 571500"/>
                  <a:gd name="connsiteX7" fmla="*/ 53975 w 644525"/>
                  <a:gd name="connsiteY7" fmla="*/ 317500 h 571500"/>
                  <a:gd name="connsiteX8" fmla="*/ 0 w 644525"/>
                  <a:gd name="connsiteY8" fmla="*/ 168275 h 571500"/>
                  <a:gd name="connsiteX9" fmla="*/ 485775 w 644525"/>
                  <a:gd name="connsiteY9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525" h="571500">
                    <a:moveTo>
                      <a:pt x="485775" y="0"/>
                    </a:moveTo>
                    <a:lnTo>
                      <a:pt x="644525" y="438150"/>
                    </a:lnTo>
                    <a:lnTo>
                      <a:pt x="349250" y="561975"/>
                    </a:lnTo>
                    <a:lnTo>
                      <a:pt x="285750" y="571500"/>
                    </a:lnTo>
                    <a:lnTo>
                      <a:pt x="187325" y="542925"/>
                    </a:lnTo>
                    <a:lnTo>
                      <a:pt x="120650" y="485775"/>
                    </a:lnTo>
                    <a:lnTo>
                      <a:pt x="98425" y="434975"/>
                    </a:lnTo>
                    <a:lnTo>
                      <a:pt x="53975" y="317500"/>
                    </a:lnTo>
                    <a:lnTo>
                      <a:pt x="0" y="168275"/>
                    </a:lnTo>
                    <a:lnTo>
                      <a:pt x="485775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6" name="شكل حر 45"/>
              <p:cNvSpPr/>
              <p:nvPr/>
            </p:nvSpPr>
            <p:spPr>
              <a:xfrm>
                <a:off x="1787525" y="5524500"/>
                <a:ext cx="485775" cy="549275"/>
              </a:xfrm>
              <a:custGeom>
                <a:avLst/>
                <a:gdLst>
                  <a:gd name="connsiteX0" fmla="*/ 0 w 485775"/>
                  <a:gd name="connsiteY0" fmla="*/ 104775 h 549275"/>
                  <a:gd name="connsiteX1" fmla="*/ 149225 w 485775"/>
                  <a:gd name="connsiteY1" fmla="*/ 549275 h 549275"/>
                  <a:gd name="connsiteX2" fmla="*/ 358775 w 485775"/>
                  <a:gd name="connsiteY2" fmla="*/ 482600 h 549275"/>
                  <a:gd name="connsiteX3" fmla="*/ 485775 w 485775"/>
                  <a:gd name="connsiteY3" fmla="*/ 431800 h 549275"/>
                  <a:gd name="connsiteX4" fmla="*/ 307975 w 485775"/>
                  <a:gd name="connsiteY4" fmla="*/ 0 h 549275"/>
                  <a:gd name="connsiteX5" fmla="*/ 190500 w 485775"/>
                  <a:gd name="connsiteY5" fmla="*/ 25400 h 549275"/>
                  <a:gd name="connsiteX6" fmla="*/ 0 w 485775"/>
                  <a:gd name="connsiteY6" fmla="*/ 104775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5775" h="549275">
                    <a:moveTo>
                      <a:pt x="0" y="104775"/>
                    </a:moveTo>
                    <a:lnTo>
                      <a:pt x="149225" y="549275"/>
                    </a:lnTo>
                    <a:lnTo>
                      <a:pt x="358775" y="482600"/>
                    </a:lnTo>
                    <a:lnTo>
                      <a:pt x="485775" y="431800"/>
                    </a:lnTo>
                    <a:lnTo>
                      <a:pt x="307975" y="0"/>
                    </a:lnTo>
                    <a:lnTo>
                      <a:pt x="190500" y="25400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7" name="شكل حر 46"/>
              <p:cNvSpPr/>
              <p:nvPr/>
            </p:nvSpPr>
            <p:spPr>
              <a:xfrm>
                <a:off x="2099407" y="5499100"/>
                <a:ext cx="222250" cy="450850"/>
              </a:xfrm>
              <a:custGeom>
                <a:avLst/>
                <a:gdLst>
                  <a:gd name="connsiteX0" fmla="*/ 0 w 222250"/>
                  <a:gd name="connsiteY0" fmla="*/ 15875 h 450850"/>
                  <a:gd name="connsiteX1" fmla="*/ 180975 w 222250"/>
                  <a:gd name="connsiteY1" fmla="*/ 450850 h 450850"/>
                  <a:gd name="connsiteX2" fmla="*/ 222250 w 222250"/>
                  <a:gd name="connsiteY2" fmla="*/ 431800 h 450850"/>
                  <a:gd name="connsiteX3" fmla="*/ 69850 w 222250"/>
                  <a:gd name="connsiteY3" fmla="*/ 0 h 450850"/>
                  <a:gd name="connsiteX4" fmla="*/ 0 w 222250"/>
                  <a:gd name="connsiteY4" fmla="*/ 15875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" h="450850">
                    <a:moveTo>
                      <a:pt x="0" y="15875"/>
                    </a:moveTo>
                    <a:lnTo>
                      <a:pt x="180975" y="450850"/>
                    </a:lnTo>
                    <a:lnTo>
                      <a:pt x="222250" y="431800"/>
                    </a:lnTo>
                    <a:lnTo>
                      <a:pt x="69850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8" name="شكل حر 47"/>
              <p:cNvSpPr/>
              <p:nvPr/>
            </p:nvSpPr>
            <p:spPr>
              <a:xfrm>
                <a:off x="2175607" y="5419725"/>
                <a:ext cx="428625" cy="508000"/>
              </a:xfrm>
              <a:custGeom>
                <a:avLst/>
                <a:gdLst>
                  <a:gd name="connsiteX0" fmla="*/ 0 w 428625"/>
                  <a:gd name="connsiteY0" fmla="*/ 73025 h 508000"/>
                  <a:gd name="connsiteX1" fmla="*/ 155575 w 428625"/>
                  <a:gd name="connsiteY1" fmla="*/ 508000 h 508000"/>
                  <a:gd name="connsiteX2" fmla="*/ 327025 w 428625"/>
                  <a:gd name="connsiteY2" fmla="*/ 441325 h 508000"/>
                  <a:gd name="connsiteX3" fmla="*/ 428625 w 428625"/>
                  <a:gd name="connsiteY3" fmla="*/ 409575 h 508000"/>
                  <a:gd name="connsiteX4" fmla="*/ 279400 w 428625"/>
                  <a:gd name="connsiteY4" fmla="*/ 0 h 508000"/>
                  <a:gd name="connsiteX5" fmla="*/ 0 w 428625"/>
                  <a:gd name="connsiteY5" fmla="*/ 73025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508000">
                    <a:moveTo>
                      <a:pt x="0" y="73025"/>
                    </a:moveTo>
                    <a:lnTo>
                      <a:pt x="155575" y="508000"/>
                    </a:lnTo>
                    <a:lnTo>
                      <a:pt x="327025" y="441325"/>
                    </a:lnTo>
                    <a:lnTo>
                      <a:pt x="428625" y="409575"/>
                    </a:lnTo>
                    <a:lnTo>
                      <a:pt x="279400" y="0"/>
                    </a:lnTo>
                    <a:lnTo>
                      <a:pt x="0" y="7302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9" name="شكل حر 48"/>
              <p:cNvSpPr/>
              <p:nvPr/>
            </p:nvSpPr>
            <p:spPr>
              <a:xfrm>
                <a:off x="2455007" y="5403850"/>
                <a:ext cx="206375" cy="422275"/>
              </a:xfrm>
              <a:custGeom>
                <a:avLst/>
                <a:gdLst>
                  <a:gd name="connsiteX0" fmla="*/ 0 w 206375"/>
                  <a:gd name="connsiteY0" fmla="*/ 6350 h 422275"/>
                  <a:gd name="connsiteX1" fmla="*/ 152400 w 206375"/>
                  <a:gd name="connsiteY1" fmla="*/ 422275 h 422275"/>
                  <a:gd name="connsiteX2" fmla="*/ 206375 w 206375"/>
                  <a:gd name="connsiteY2" fmla="*/ 396875 h 422275"/>
                  <a:gd name="connsiteX3" fmla="*/ 73025 w 206375"/>
                  <a:gd name="connsiteY3" fmla="*/ 0 h 422275"/>
                  <a:gd name="connsiteX4" fmla="*/ 0 w 206375"/>
                  <a:gd name="connsiteY4" fmla="*/ 635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5" h="422275">
                    <a:moveTo>
                      <a:pt x="0" y="6350"/>
                    </a:moveTo>
                    <a:lnTo>
                      <a:pt x="152400" y="422275"/>
                    </a:lnTo>
                    <a:lnTo>
                      <a:pt x="206375" y="396875"/>
                    </a:lnTo>
                    <a:lnTo>
                      <a:pt x="7302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0" name="شكل حر 49"/>
              <p:cNvSpPr/>
              <p:nvPr/>
            </p:nvSpPr>
            <p:spPr>
              <a:xfrm>
                <a:off x="2531207" y="5337175"/>
                <a:ext cx="412750" cy="473075"/>
              </a:xfrm>
              <a:custGeom>
                <a:avLst/>
                <a:gdLst>
                  <a:gd name="connsiteX0" fmla="*/ 0 w 412750"/>
                  <a:gd name="connsiteY0" fmla="*/ 53975 h 473075"/>
                  <a:gd name="connsiteX1" fmla="*/ 146050 w 412750"/>
                  <a:gd name="connsiteY1" fmla="*/ 473075 h 473075"/>
                  <a:gd name="connsiteX2" fmla="*/ 412750 w 412750"/>
                  <a:gd name="connsiteY2" fmla="*/ 374650 h 473075"/>
                  <a:gd name="connsiteX3" fmla="*/ 276225 w 412750"/>
                  <a:gd name="connsiteY3" fmla="*/ 0 h 473075"/>
                  <a:gd name="connsiteX4" fmla="*/ 0 w 412750"/>
                  <a:gd name="connsiteY4" fmla="*/ 53975 h 47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750" h="473075">
                    <a:moveTo>
                      <a:pt x="0" y="53975"/>
                    </a:moveTo>
                    <a:lnTo>
                      <a:pt x="146050" y="473075"/>
                    </a:lnTo>
                    <a:lnTo>
                      <a:pt x="412750" y="374650"/>
                    </a:lnTo>
                    <a:lnTo>
                      <a:pt x="276225" y="0"/>
                    </a:lnTo>
                    <a:lnTo>
                      <a:pt x="0" y="53975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1" name="شكل حر 50"/>
              <p:cNvSpPr/>
              <p:nvPr/>
            </p:nvSpPr>
            <p:spPr>
              <a:xfrm>
                <a:off x="2810607" y="5302250"/>
                <a:ext cx="193675" cy="412750"/>
              </a:xfrm>
              <a:custGeom>
                <a:avLst/>
                <a:gdLst>
                  <a:gd name="connsiteX0" fmla="*/ 50800 w 193675"/>
                  <a:gd name="connsiteY0" fmla="*/ 0 h 412750"/>
                  <a:gd name="connsiteX1" fmla="*/ 193675 w 193675"/>
                  <a:gd name="connsiteY1" fmla="*/ 400050 h 412750"/>
                  <a:gd name="connsiteX2" fmla="*/ 142875 w 193675"/>
                  <a:gd name="connsiteY2" fmla="*/ 412750 h 412750"/>
                  <a:gd name="connsiteX3" fmla="*/ 0 w 193675"/>
                  <a:gd name="connsiteY3" fmla="*/ 38100 h 412750"/>
                  <a:gd name="connsiteX4" fmla="*/ 50800 w 193675"/>
                  <a:gd name="connsiteY4" fmla="*/ 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75" h="412750">
                    <a:moveTo>
                      <a:pt x="50800" y="0"/>
                    </a:moveTo>
                    <a:lnTo>
                      <a:pt x="193675" y="400050"/>
                    </a:lnTo>
                    <a:lnTo>
                      <a:pt x="142875" y="412750"/>
                    </a:lnTo>
                    <a:lnTo>
                      <a:pt x="0" y="3810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7" name="مستطيل 106"/>
              <p:cNvSpPr/>
              <p:nvPr/>
            </p:nvSpPr>
            <p:spPr>
              <a:xfrm rot="20828491">
                <a:off x="2458803" y="54289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8" name="مستطيل 107"/>
              <p:cNvSpPr/>
              <p:nvPr/>
            </p:nvSpPr>
            <p:spPr>
              <a:xfrm rot="20828491">
                <a:off x="2103201" y="5546756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9" name="مستطيل 108"/>
              <p:cNvSpPr/>
              <p:nvPr/>
            </p:nvSpPr>
            <p:spPr>
              <a:xfrm rot="20828491">
                <a:off x="1755492" y="5657362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0727" y="5760291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1" name="مستطيل 110"/>
              <p:cNvSpPr/>
              <p:nvPr/>
            </p:nvSpPr>
            <p:spPr>
              <a:xfrm rot="20828491">
                <a:off x="1291173" y="544169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2" name="مستطيل 111"/>
              <p:cNvSpPr/>
              <p:nvPr/>
            </p:nvSpPr>
            <p:spPr>
              <a:xfrm rot="20828491">
                <a:off x="1188805" y="5224783"/>
                <a:ext cx="51809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بيت بلاستيكي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3" name="مستطيل 112"/>
              <p:cNvSpPr/>
              <p:nvPr/>
            </p:nvSpPr>
            <p:spPr>
              <a:xfrm rot="20828491">
                <a:off x="1250617" y="5340092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4" name="مستطيل 113"/>
              <p:cNvSpPr/>
              <p:nvPr/>
            </p:nvSpPr>
            <p:spPr>
              <a:xfrm rot="20828491">
                <a:off x="1326920" y="5549184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5" name="مستطيل 114"/>
              <p:cNvSpPr/>
              <p:nvPr/>
            </p:nvSpPr>
            <p:spPr>
              <a:xfrm rot="14922307">
                <a:off x="1971822" y="5620780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6" name="مستطيل 115"/>
              <p:cNvSpPr/>
              <p:nvPr/>
            </p:nvSpPr>
            <p:spPr>
              <a:xfrm rot="15041847">
                <a:off x="2320839" y="5525531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14922307">
                <a:off x="2664636" y="5428993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85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18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877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41635" y="358733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97389" y="3678710"/>
                <a:ext cx="65434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759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54646" y="-41757"/>
            <a:ext cx="12133011" cy="6681003"/>
            <a:chOff x="54646" y="0"/>
            <a:chExt cx="12133011" cy="6681003"/>
          </a:xfrm>
        </p:grpSpPr>
        <p:sp>
          <p:nvSpPr>
            <p:cNvPr id="5" name="مستطيل 4"/>
            <p:cNvSpPr/>
            <p:nvPr/>
          </p:nvSpPr>
          <p:spPr>
            <a:xfrm>
              <a:off x="95658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8737600" y="0"/>
              <a:ext cx="3338285" cy="6654799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8786813" y="52387"/>
              <a:ext cx="3252787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8520780" y="123815"/>
              <a:ext cx="3418106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400" b="1" dirty="0" smtClean="0">
                  <a:solidFill>
                    <a:srgbClr val="C00000"/>
                  </a:solidFill>
                </a:rPr>
                <a:t>مبررات اختيار محافظة قلقيلية</a:t>
              </a:r>
              <a:endParaRPr lang="ar-SA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489858" y="117130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التقسيم السياسي لمحافظة قلقيلية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9382972" y="3514190"/>
              <a:ext cx="1996228" cy="46098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7" name="صورة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6" y="546628"/>
              <a:ext cx="8676147" cy="6134375"/>
            </a:xfrm>
            <a:prstGeom prst="rect">
              <a:avLst/>
            </a:prstGeom>
          </p:spPr>
        </p:pic>
        <p:grpSp>
          <p:nvGrpSpPr>
            <p:cNvPr id="24" name="مجموعة 23"/>
            <p:cNvGrpSpPr/>
            <p:nvPr/>
          </p:nvGrpSpPr>
          <p:grpSpPr>
            <a:xfrm>
              <a:off x="8792062" y="3728686"/>
              <a:ext cx="3395595" cy="2734243"/>
              <a:chOff x="8790604" y="3765747"/>
              <a:chExt cx="3395595" cy="2734243"/>
            </a:xfrm>
          </p:grpSpPr>
          <p:grpSp>
            <p:nvGrpSpPr>
              <p:cNvPr id="29" name="مجموعة 28"/>
              <p:cNvGrpSpPr/>
              <p:nvPr/>
            </p:nvGrpSpPr>
            <p:grpSpPr>
              <a:xfrm>
                <a:off x="9131236" y="3765747"/>
                <a:ext cx="2627210" cy="2388271"/>
                <a:chOff x="8963667" y="3087697"/>
                <a:chExt cx="3033487" cy="3045274"/>
              </a:xfrm>
            </p:grpSpPr>
            <p:graphicFrame>
              <p:nvGraphicFramePr>
                <p:cNvPr id="30" name="مخطط 29"/>
                <p:cNvGraphicFramePr/>
                <p:nvPr>
                  <p:extLst>
                    <p:ext uri="{D42A27DB-BD31-4B8C-83A1-F6EECF244321}">
                      <p14:modId xmlns:p14="http://schemas.microsoft.com/office/powerpoint/2010/main" val="2147247172"/>
                    </p:ext>
                  </p:extLst>
                </p:nvPr>
              </p:nvGraphicFramePr>
              <p:xfrm>
                <a:off x="9252648" y="3424191"/>
                <a:ext cx="2455524" cy="268749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31" name="مربع نص 30"/>
                <p:cNvSpPr txBox="1"/>
                <p:nvPr/>
              </p:nvSpPr>
              <p:spPr>
                <a:xfrm>
                  <a:off x="8963667" y="3117626"/>
                  <a:ext cx="3033487" cy="35320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ar-SA" sz="1200" b="1" dirty="0" smtClean="0"/>
                    <a:t>نسبة الأراضي حسب التقسيم السياسي</a:t>
                  </a:r>
                  <a:endParaRPr lang="ar-SA" sz="1200" b="1" dirty="0"/>
                </a:p>
              </p:txBody>
            </p:sp>
            <p:sp>
              <p:nvSpPr>
                <p:cNvPr id="32" name="مستطيل 31"/>
                <p:cNvSpPr/>
                <p:nvPr/>
              </p:nvSpPr>
              <p:spPr>
                <a:xfrm>
                  <a:off x="9026995" y="3087697"/>
                  <a:ext cx="2906830" cy="30452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  <p:sp>
            <p:nvSpPr>
              <p:cNvPr id="33" name="مربع نص 32"/>
              <p:cNvSpPr txBox="1"/>
              <p:nvPr/>
            </p:nvSpPr>
            <p:spPr>
              <a:xfrm>
                <a:off x="9152713" y="6209890"/>
                <a:ext cx="3033486" cy="2769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1200" dirty="0" smtClean="0"/>
                  <a:t>عدد المستوطنات الإسرائيلية =</a:t>
                </a:r>
                <a:endParaRPr lang="ar-SA" sz="1200" dirty="0"/>
              </a:p>
            </p:txBody>
          </p:sp>
          <p:sp>
            <p:nvSpPr>
              <p:cNvPr id="34" name="مربع نص 33"/>
              <p:cNvSpPr txBox="1"/>
              <p:nvPr/>
            </p:nvSpPr>
            <p:spPr>
              <a:xfrm>
                <a:off x="8790604" y="6222991"/>
                <a:ext cx="1146629" cy="2769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1200" dirty="0" smtClean="0"/>
                  <a:t>16</a:t>
                </a:r>
                <a:endParaRPr lang="ar-SA" sz="1200" dirty="0"/>
              </a:p>
            </p:txBody>
          </p:sp>
        </p:grpSp>
        <p:grpSp>
          <p:nvGrpSpPr>
            <p:cNvPr id="41" name="مجموعة 40"/>
            <p:cNvGrpSpPr/>
            <p:nvPr/>
          </p:nvGrpSpPr>
          <p:grpSpPr>
            <a:xfrm>
              <a:off x="9093256" y="1366212"/>
              <a:ext cx="2706084" cy="2129790"/>
              <a:chOff x="9081643" y="1173805"/>
              <a:chExt cx="2706084" cy="2129790"/>
            </a:xfrm>
          </p:grpSpPr>
          <p:grpSp>
            <p:nvGrpSpPr>
              <p:cNvPr id="38" name="مجموعة 37"/>
              <p:cNvGrpSpPr/>
              <p:nvPr/>
            </p:nvGrpSpPr>
            <p:grpSpPr>
              <a:xfrm>
                <a:off x="9081643" y="1173805"/>
                <a:ext cx="2657169" cy="2129790"/>
                <a:chOff x="9081643" y="1173805"/>
                <a:chExt cx="2657169" cy="2129790"/>
              </a:xfrm>
            </p:grpSpPr>
            <p:pic>
              <p:nvPicPr>
                <p:cNvPr id="8" name="صورة 7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1643" y="1173805"/>
                  <a:ext cx="2650198" cy="1113497"/>
                </a:xfrm>
                <a:prstGeom prst="rect">
                  <a:avLst/>
                </a:prstGeom>
              </p:spPr>
            </p:pic>
            <p:sp>
              <p:nvSpPr>
                <p:cNvPr id="37" name="مربع نص 36"/>
                <p:cNvSpPr txBox="1"/>
                <p:nvPr/>
              </p:nvSpPr>
              <p:spPr>
                <a:xfrm>
                  <a:off x="9081643" y="2287932"/>
                  <a:ext cx="2657169" cy="1015663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rgbClr val="C00000"/>
                      </a:solidFill>
                    </a:rPr>
                    <a:t>4000-5000</a:t>
                  </a:r>
                  <a:r>
                    <a:rPr lang="ar-SA" sz="1200" dirty="0" smtClean="0"/>
                    <a:t> رب اسرة تركو المحافظة و </a:t>
                  </a:r>
                  <a:r>
                    <a:rPr lang="ar-SA" sz="1200" dirty="0" err="1" smtClean="0"/>
                    <a:t>هاجرو</a:t>
                  </a:r>
                  <a:r>
                    <a:rPr lang="ar-SA" sz="1200" dirty="0" smtClean="0"/>
                    <a:t> لعدم توفر سبل العيش .</a:t>
                  </a:r>
                </a:p>
                <a:p>
                  <a:pPr algn="r"/>
                  <a:endParaRPr lang="ar-SA" sz="1200" dirty="0" smtClean="0"/>
                </a:p>
                <a:p>
                  <a:pPr algn="r"/>
                  <a:r>
                    <a:rPr lang="en-US" sz="1200" b="1" dirty="0" smtClean="0">
                      <a:solidFill>
                        <a:srgbClr val="C00000"/>
                      </a:solidFill>
                    </a:rPr>
                    <a:t>3000</a:t>
                  </a:r>
                  <a:r>
                    <a:rPr lang="ar-SA" sz="1200" dirty="0" smtClean="0"/>
                    <a:t> من أبناء المحافظة </a:t>
                  </a:r>
                  <a:r>
                    <a:rPr lang="ar-SA" sz="1200" dirty="0" err="1" smtClean="0"/>
                    <a:t>هاجرو</a:t>
                  </a:r>
                  <a:r>
                    <a:rPr lang="ar-SA" sz="1200" dirty="0" smtClean="0"/>
                    <a:t> سعيا لطلب الرزق والعمل .</a:t>
                  </a:r>
                  <a:endParaRPr lang="ar-SA" sz="1200" dirty="0"/>
                </a:p>
              </p:txBody>
            </p:sp>
          </p:grpSp>
          <p:sp>
            <p:nvSpPr>
              <p:cNvPr id="39" name="مربع نص 38"/>
              <p:cNvSpPr txBox="1"/>
              <p:nvPr/>
            </p:nvSpPr>
            <p:spPr>
              <a:xfrm>
                <a:off x="9994699" y="1195765"/>
                <a:ext cx="1793028" cy="30777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SA" sz="1400" dirty="0" smtClean="0">
                    <a:solidFill>
                      <a:srgbClr val="C00000"/>
                    </a:solidFill>
                  </a:rPr>
                  <a:t>حقائق علميّة</a:t>
                </a:r>
                <a:endParaRPr lang="ar-SA" sz="14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0" name="مستطيل مستدير الزوايا 39"/>
            <p:cNvSpPr/>
            <p:nvPr/>
          </p:nvSpPr>
          <p:spPr>
            <a:xfrm>
              <a:off x="8915633" y="761310"/>
              <a:ext cx="2930906" cy="604587"/>
            </a:xfrm>
            <a:prstGeom prst="roundRect">
              <a:avLst/>
            </a:prstGeom>
            <a:solidFill>
              <a:schemeClr val="bg2">
                <a:lumMod val="90000"/>
                <a:alpha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انفجار 2 41"/>
            <p:cNvSpPr/>
            <p:nvPr/>
          </p:nvSpPr>
          <p:spPr>
            <a:xfrm rot="6674248">
              <a:off x="11597812" y="661924"/>
              <a:ext cx="370829" cy="458782"/>
            </a:xfrm>
            <a:prstGeom prst="irregularSeal2">
              <a:avLst/>
            </a:prstGeom>
            <a:solidFill>
              <a:srgbClr val="C00000">
                <a:alpha val="9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11705056" y="687547"/>
              <a:ext cx="233830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</a:t>
              </a:r>
              <a:endParaRPr lang="ar-SA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8947908" y="811786"/>
              <a:ext cx="2789423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تعزيز صمود المواطنين بدعم اقتصاد المحافظة و دعم المشاريع فيها</a:t>
              </a:r>
              <a:endParaRPr lang="ar-SA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4" name="صورة 3"/>
            <p:cNvPicPr>
              <a:picLocks noChangeAspect="1"/>
            </p:cNvPicPr>
            <p:nvPr/>
          </p:nvPicPr>
          <p:blipFill rotWithShape="1">
            <a:blip r:embed="rId5"/>
            <a:srcRect t="27101" b="25436"/>
            <a:stretch/>
          </p:blipFill>
          <p:spPr>
            <a:xfrm>
              <a:off x="1384300" y="2959100"/>
              <a:ext cx="311150" cy="234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212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rgbClr val="277300">
                  <a:alpha val="4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8519" y="4370943"/>
                <a:ext cx="71045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085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10757" y="4297835"/>
                <a:ext cx="404278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1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العسل الطبيعي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877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267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137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94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9712" y="4781985"/>
                <a:ext cx="48282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747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885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27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مجموعة 145"/>
          <p:cNvGrpSpPr/>
          <p:nvPr/>
        </p:nvGrpSpPr>
        <p:grpSpPr>
          <a:xfrm>
            <a:off x="0" y="-1"/>
            <a:ext cx="12192000" cy="6858001"/>
            <a:chOff x="0" y="0"/>
            <a:chExt cx="12192000" cy="68580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1" b="11234"/>
            <a:stretch/>
          </p:blipFill>
          <p:spPr>
            <a:xfrm>
              <a:off x="0" y="35399"/>
              <a:ext cx="12192000" cy="6822602"/>
            </a:xfrm>
            <a:prstGeom prst="rect">
              <a:avLst/>
            </a:prstGeom>
          </p:spPr>
        </p:pic>
        <p:sp>
          <p:nvSpPr>
            <p:cNvPr id="3" name="مستطيل 2"/>
            <p:cNvSpPr/>
            <p:nvPr/>
          </p:nvSpPr>
          <p:spPr>
            <a:xfrm>
              <a:off x="109415" y="0"/>
              <a:ext cx="11980228" cy="6654800"/>
            </a:xfrm>
            <a:prstGeom prst="rect">
              <a:avLst/>
            </a:prstGeom>
            <a:noFill/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8701315" y="52387"/>
              <a:ext cx="3338285" cy="58277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95658" y="39462"/>
              <a:ext cx="8605657" cy="595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1636487" y="165464"/>
              <a:ext cx="57041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solidFill>
                    <a:schemeClr val="bg2"/>
                  </a:solidFill>
                </a:rPr>
                <a:t>توزيع الاستخدامات في المنطقة الزراعية الصناعية</a:t>
              </a:r>
              <a:endParaRPr lang="ar-SA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8466456" y="68144"/>
              <a:ext cx="316228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>
                  <a:solidFill>
                    <a:srgbClr val="C00000"/>
                  </a:solidFill>
                </a:rPr>
                <a:t>توزيع استخدامات الأراضي (والمباني)</a:t>
              </a:r>
            </a:p>
          </p:txBody>
        </p:sp>
        <p:grpSp>
          <p:nvGrpSpPr>
            <p:cNvPr id="139" name="مجموعة 138"/>
            <p:cNvGrpSpPr/>
            <p:nvPr/>
          </p:nvGrpSpPr>
          <p:grpSpPr>
            <a:xfrm>
              <a:off x="911056" y="666750"/>
              <a:ext cx="10563394" cy="5246551"/>
              <a:chOff x="911056" y="666750"/>
              <a:chExt cx="10563394" cy="5246551"/>
            </a:xfrm>
          </p:grpSpPr>
          <p:sp>
            <p:nvSpPr>
              <p:cNvPr id="8" name="شكل حر 7"/>
              <p:cNvSpPr/>
              <p:nvPr/>
            </p:nvSpPr>
            <p:spPr>
              <a:xfrm>
                <a:off x="5899150" y="4064000"/>
                <a:ext cx="1117600" cy="762000"/>
              </a:xfrm>
              <a:custGeom>
                <a:avLst/>
                <a:gdLst>
                  <a:gd name="connsiteX0" fmla="*/ 0 w 1117600"/>
                  <a:gd name="connsiteY0" fmla="*/ 0 h 762000"/>
                  <a:gd name="connsiteX1" fmla="*/ 0 w 1117600"/>
                  <a:gd name="connsiteY1" fmla="*/ 762000 h 762000"/>
                  <a:gd name="connsiteX2" fmla="*/ 514350 w 1117600"/>
                  <a:gd name="connsiteY2" fmla="*/ 628650 h 762000"/>
                  <a:gd name="connsiteX3" fmla="*/ 1104900 w 1117600"/>
                  <a:gd name="connsiteY3" fmla="*/ 419100 h 762000"/>
                  <a:gd name="connsiteX4" fmla="*/ 1117600 w 1117600"/>
                  <a:gd name="connsiteY4" fmla="*/ 323850 h 762000"/>
                  <a:gd name="connsiteX5" fmla="*/ 1066800 w 1117600"/>
                  <a:gd name="connsiteY5" fmla="*/ 234950 h 762000"/>
                  <a:gd name="connsiteX6" fmla="*/ 882650 w 1117600"/>
                  <a:gd name="connsiteY6" fmla="*/ 158750 h 762000"/>
                  <a:gd name="connsiteX7" fmla="*/ 374650 w 1117600"/>
                  <a:gd name="connsiteY7" fmla="*/ 38100 h 762000"/>
                  <a:gd name="connsiteX8" fmla="*/ 0 w 1117600"/>
                  <a:gd name="connsiteY8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600" h="762000">
                    <a:moveTo>
                      <a:pt x="0" y="0"/>
                    </a:moveTo>
                    <a:lnTo>
                      <a:pt x="0" y="762000"/>
                    </a:lnTo>
                    <a:lnTo>
                      <a:pt x="514350" y="628650"/>
                    </a:lnTo>
                    <a:lnTo>
                      <a:pt x="1104900" y="419100"/>
                    </a:lnTo>
                    <a:lnTo>
                      <a:pt x="1117600" y="323850"/>
                    </a:lnTo>
                    <a:lnTo>
                      <a:pt x="1066800" y="234950"/>
                    </a:lnTo>
                    <a:lnTo>
                      <a:pt x="882650" y="158750"/>
                    </a:lnTo>
                    <a:lnTo>
                      <a:pt x="374650" y="381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9" name="شكل حر 8"/>
              <p:cNvSpPr/>
              <p:nvPr/>
            </p:nvSpPr>
            <p:spPr>
              <a:xfrm>
                <a:off x="5429250" y="4060826"/>
                <a:ext cx="476250" cy="882650"/>
              </a:xfrm>
              <a:custGeom>
                <a:avLst/>
                <a:gdLst>
                  <a:gd name="connsiteX0" fmla="*/ 88900 w 476250"/>
                  <a:gd name="connsiteY0" fmla="*/ 120650 h 882650"/>
                  <a:gd name="connsiteX1" fmla="*/ 95250 w 476250"/>
                  <a:gd name="connsiteY1" fmla="*/ 228600 h 882650"/>
                  <a:gd name="connsiteX2" fmla="*/ 114300 w 476250"/>
                  <a:gd name="connsiteY2" fmla="*/ 412750 h 882650"/>
                  <a:gd name="connsiteX3" fmla="*/ 69850 w 476250"/>
                  <a:gd name="connsiteY3" fmla="*/ 533400 h 882650"/>
                  <a:gd name="connsiteX4" fmla="*/ 0 w 476250"/>
                  <a:gd name="connsiteY4" fmla="*/ 590550 h 882650"/>
                  <a:gd name="connsiteX5" fmla="*/ 69850 w 476250"/>
                  <a:gd name="connsiteY5" fmla="*/ 882650 h 882650"/>
                  <a:gd name="connsiteX6" fmla="*/ 476250 w 476250"/>
                  <a:gd name="connsiteY6" fmla="*/ 768350 h 882650"/>
                  <a:gd name="connsiteX7" fmla="*/ 476250 w 476250"/>
                  <a:gd name="connsiteY7" fmla="*/ 0 h 882650"/>
                  <a:gd name="connsiteX8" fmla="*/ 209550 w 476250"/>
                  <a:gd name="connsiteY8" fmla="*/ 0 h 882650"/>
                  <a:gd name="connsiteX9" fmla="*/ 139700 w 476250"/>
                  <a:gd name="connsiteY9" fmla="*/ 44450 h 882650"/>
                  <a:gd name="connsiteX10" fmla="*/ 88900 w 476250"/>
                  <a:gd name="connsiteY10" fmla="*/ 120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6250" h="882650">
                    <a:moveTo>
                      <a:pt x="88900" y="120650"/>
                    </a:moveTo>
                    <a:lnTo>
                      <a:pt x="95250" y="228600"/>
                    </a:lnTo>
                    <a:lnTo>
                      <a:pt x="114300" y="412750"/>
                    </a:lnTo>
                    <a:lnTo>
                      <a:pt x="69850" y="533400"/>
                    </a:lnTo>
                    <a:lnTo>
                      <a:pt x="0" y="590550"/>
                    </a:lnTo>
                    <a:lnTo>
                      <a:pt x="69850" y="882650"/>
                    </a:lnTo>
                    <a:lnTo>
                      <a:pt x="476250" y="768350"/>
                    </a:lnTo>
                    <a:lnTo>
                      <a:pt x="476250" y="0"/>
                    </a:lnTo>
                    <a:lnTo>
                      <a:pt x="209550" y="0"/>
                    </a:lnTo>
                    <a:lnTo>
                      <a:pt x="139700" y="44450"/>
                    </a:lnTo>
                    <a:lnTo>
                      <a:pt x="88900" y="1206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شكل حر 10"/>
              <p:cNvSpPr/>
              <p:nvPr/>
            </p:nvSpPr>
            <p:spPr>
              <a:xfrm>
                <a:off x="4663343" y="4060826"/>
                <a:ext cx="787400" cy="679450"/>
              </a:xfrm>
              <a:custGeom>
                <a:avLst/>
                <a:gdLst>
                  <a:gd name="connsiteX0" fmla="*/ 0 w 787400"/>
                  <a:gd name="connsiteY0" fmla="*/ 19050 h 679450"/>
                  <a:gd name="connsiteX1" fmla="*/ 76200 w 787400"/>
                  <a:gd name="connsiteY1" fmla="*/ 679450 h 679450"/>
                  <a:gd name="connsiteX2" fmla="*/ 704850 w 787400"/>
                  <a:gd name="connsiteY2" fmla="*/ 514350 h 679450"/>
                  <a:gd name="connsiteX3" fmla="*/ 774700 w 787400"/>
                  <a:gd name="connsiteY3" fmla="*/ 469900 h 679450"/>
                  <a:gd name="connsiteX4" fmla="*/ 787400 w 787400"/>
                  <a:gd name="connsiteY4" fmla="*/ 400050 h 679450"/>
                  <a:gd name="connsiteX5" fmla="*/ 787400 w 787400"/>
                  <a:gd name="connsiteY5" fmla="*/ 107950 h 679450"/>
                  <a:gd name="connsiteX6" fmla="*/ 736600 w 787400"/>
                  <a:gd name="connsiteY6" fmla="*/ 38100 h 679450"/>
                  <a:gd name="connsiteX7" fmla="*/ 685800 w 787400"/>
                  <a:gd name="connsiteY7" fmla="*/ 0 h 679450"/>
                  <a:gd name="connsiteX8" fmla="*/ 0 w 787400"/>
                  <a:gd name="connsiteY8" fmla="*/ 1905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7400" h="679450">
                    <a:moveTo>
                      <a:pt x="0" y="19050"/>
                    </a:moveTo>
                    <a:lnTo>
                      <a:pt x="76200" y="679450"/>
                    </a:lnTo>
                    <a:lnTo>
                      <a:pt x="704850" y="514350"/>
                    </a:lnTo>
                    <a:lnTo>
                      <a:pt x="774700" y="469900"/>
                    </a:lnTo>
                    <a:lnTo>
                      <a:pt x="787400" y="400050"/>
                    </a:lnTo>
                    <a:lnTo>
                      <a:pt x="787400" y="107950"/>
                    </a:lnTo>
                    <a:lnTo>
                      <a:pt x="736600" y="38100"/>
                    </a:lnTo>
                    <a:lnTo>
                      <a:pt x="685800" y="0"/>
                    </a:lnTo>
                    <a:lnTo>
                      <a:pt x="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شكل حر 11"/>
              <p:cNvSpPr/>
              <p:nvPr/>
            </p:nvSpPr>
            <p:spPr>
              <a:xfrm>
                <a:off x="4959350" y="4270376"/>
                <a:ext cx="184150" cy="158750"/>
              </a:xfrm>
              <a:custGeom>
                <a:avLst/>
                <a:gdLst>
                  <a:gd name="connsiteX0" fmla="*/ 165100 w 184150"/>
                  <a:gd name="connsiteY0" fmla="*/ 0 h 158750"/>
                  <a:gd name="connsiteX1" fmla="*/ 0 w 184150"/>
                  <a:gd name="connsiteY1" fmla="*/ 25400 h 158750"/>
                  <a:gd name="connsiteX2" fmla="*/ 0 w 184150"/>
                  <a:gd name="connsiteY2" fmla="*/ 158750 h 158750"/>
                  <a:gd name="connsiteX3" fmla="*/ 184150 w 184150"/>
                  <a:gd name="connsiteY3" fmla="*/ 127000 h 158750"/>
                  <a:gd name="connsiteX4" fmla="*/ 165100 w 184150"/>
                  <a:gd name="connsiteY4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58750">
                    <a:moveTo>
                      <a:pt x="165100" y="0"/>
                    </a:moveTo>
                    <a:lnTo>
                      <a:pt x="0" y="25400"/>
                    </a:lnTo>
                    <a:lnTo>
                      <a:pt x="0" y="158750"/>
                    </a:lnTo>
                    <a:lnTo>
                      <a:pt x="184150" y="127000"/>
                    </a:lnTo>
                    <a:lnTo>
                      <a:pt x="165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3" name="شكل حر 12"/>
              <p:cNvSpPr/>
              <p:nvPr/>
            </p:nvSpPr>
            <p:spPr>
              <a:xfrm>
                <a:off x="6229350" y="3200400"/>
                <a:ext cx="400050" cy="393700"/>
              </a:xfrm>
              <a:custGeom>
                <a:avLst/>
                <a:gdLst>
                  <a:gd name="connsiteX0" fmla="*/ 19050 w 400050"/>
                  <a:gd name="connsiteY0" fmla="*/ 19050 h 393700"/>
                  <a:gd name="connsiteX1" fmla="*/ 0 w 400050"/>
                  <a:gd name="connsiteY1" fmla="*/ 374650 h 393700"/>
                  <a:gd name="connsiteX2" fmla="*/ 361950 w 400050"/>
                  <a:gd name="connsiteY2" fmla="*/ 393700 h 393700"/>
                  <a:gd name="connsiteX3" fmla="*/ 393700 w 400050"/>
                  <a:gd name="connsiteY3" fmla="*/ 177800 h 393700"/>
                  <a:gd name="connsiteX4" fmla="*/ 400050 w 400050"/>
                  <a:gd name="connsiteY4" fmla="*/ 44450 h 393700"/>
                  <a:gd name="connsiteX5" fmla="*/ 355600 w 400050"/>
                  <a:gd name="connsiteY5" fmla="*/ 0 h 393700"/>
                  <a:gd name="connsiteX6" fmla="*/ 19050 w 400050"/>
                  <a:gd name="connsiteY6" fmla="*/ 1905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050" h="393700">
                    <a:moveTo>
                      <a:pt x="19050" y="19050"/>
                    </a:moveTo>
                    <a:lnTo>
                      <a:pt x="0" y="374650"/>
                    </a:lnTo>
                    <a:lnTo>
                      <a:pt x="361950" y="393700"/>
                    </a:lnTo>
                    <a:lnTo>
                      <a:pt x="393700" y="177800"/>
                    </a:lnTo>
                    <a:lnTo>
                      <a:pt x="400050" y="44450"/>
                    </a:lnTo>
                    <a:lnTo>
                      <a:pt x="355600" y="0"/>
                    </a:lnTo>
                    <a:lnTo>
                      <a:pt x="19050" y="190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شكل حر 14"/>
              <p:cNvSpPr/>
              <p:nvPr/>
            </p:nvSpPr>
            <p:spPr>
              <a:xfrm>
                <a:off x="5835650" y="3206750"/>
                <a:ext cx="406400" cy="381000"/>
              </a:xfrm>
              <a:custGeom>
                <a:avLst/>
                <a:gdLst>
                  <a:gd name="connsiteX0" fmla="*/ 406400 w 406400"/>
                  <a:gd name="connsiteY0" fmla="*/ 0 h 381000"/>
                  <a:gd name="connsiteX1" fmla="*/ 400050 w 406400"/>
                  <a:gd name="connsiteY1" fmla="*/ 368300 h 381000"/>
                  <a:gd name="connsiteX2" fmla="*/ 38100 w 406400"/>
                  <a:gd name="connsiteY2" fmla="*/ 381000 h 381000"/>
                  <a:gd name="connsiteX3" fmla="*/ 0 w 406400"/>
                  <a:gd name="connsiteY3" fmla="*/ 146050 h 381000"/>
                  <a:gd name="connsiteX4" fmla="*/ 50800 w 406400"/>
                  <a:gd name="connsiteY4" fmla="*/ 50800 h 381000"/>
                  <a:gd name="connsiteX5" fmla="*/ 127000 w 406400"/>
                  <a:gd name="connsiteY5" fmla="*/ 25400 h 381000"/>
                  <a:gd name="connsiteX6" fmla="*/ 406400 w 406400"/>
                  <a:gd name="connsiteY6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381000">
                    <a:moveTo>
                      <a:pt x="406400" y="0"/>
                    </a:moveTo>
                    <a:lnTo>
                      <a:pt x="400050" y="368300"/>
                    </a:lnTo>
                    <a:lnTo>
                      <a:pt x="38100" y="381000"/>
                    </a:lnTo>
                    <a:lnTo>
                      <a:pt x="0" y="146050"/>
                    </a:lnTo>
                    <a:lnTo>
                      <a:pt x="50800" y="50800"/>
                    </a:lnTo>
                    <a:lnTo>
                      <a:pt x="127000" y="2540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شكل حر 15"/>
              <p:cNvSpPr/>
              <p:nvPr/>
            </p:nvSpPr>
            <p:spPr>
              <a:xfrm>
                <a:off x="5854700" y="3568700"/>
                <a:ext cx="381000" cy="406400"/>
              </a:xfrm>
              <a:custGeom>
                <a:avLst/>
                <a:gdLst>
                  <a:gd name="connsiteX0" fmla="*/ 6350 w 381000"/>
                  <a:gd name="connsiteY0" fmla="*/ 12700 h 406400"/>
                  <a:gd name="connsiteX1" fmla="*/ 0 w 381000"/>
                  <a:gd name="connsiteY1" fmla="*/ 273050 h 406400"/>
                  <a:gd name="connsiteX2" fmla="*/ 38100 w 381000"/>
                  <a:gd name="connsiteY2" fmla="*/ 355600 h 406400"/>
                  <a:gd name="connsiteX3" fmla="*/ 146050 w 381000"/>
                  <a:gd name="connsiteY3" fmla="*/ 387350 h 406400"/>
                  <a:gd name="connsiteX4" fmla="*/ 323850 w 381000"/>
                  <a:gd name="connsiteY4" fmla="*/ 406400 h 406400"/>
                  <a:gd name="connsiteX5" fmla="*/ 381000 w 381000"/>
                  <a:gd name="connsiteY5" fmla="*/ 0 h 406400"/>
                  <a:gd name="connsiteX6" fmla="*/ 6350 w 381000"/>
                  <a:gd name="connsiteY6" fmla="*/ 127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406400">
                    <a:moveTo>
                      <a:pt x="6350" y="12700"/>
                    </a:moveTo>
                    <a:lnTo>
                      <a:pt x="0" y="273050"/>
                    </a:lnTo>
                    <a:lnTo>
                      <a:pt x="38100" y="355600"/>
                    </a:lnTo>
                    <a:lnTo>
                      <a:pt x="146050" y="387350"/>
                    </a:lnTo>
                    <a:lnTo>
                      <a:pt x="323850" y="406400"/>
                    </a:lnTo>
                    <a:lnTo>
                      <a:pt x="381000" y="0"/>
                    </a:lnTo>
                    <a:lnTo>
                      <a:pt x="6350" y="12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7" name="شكل حر 16"/>
              <p:cNvSpPr/>
              <p:nvPr/>
            </p:nvSpPr>
            <p:spPr>
              <a:xfrm>
                <a:off x="6197600" y="3562350"/>
                <a:ext cx="406400" cy="444500"/>
              </a:xfrm>
              <a:custGeom>
                <a:avLst/>
                <a:gdLst>
                  <a:gd name="connsiteX0" fmla="*/ 50800 w 406400"/>
                  <a:gd name="connsiteY0" fmla="*/ 0 h 444500"/>
                  <a:gd name="connsiteX1" fmla="*/ 406400 w 406400"/>
                  <a:gd name="connsiteY1" fmla="*/ 25400 h 444500"/>
                  <a:gd name="connsiteX2" fmla="*/ 355600 w 406400"/>
                  <a:gd name="connsiteY2" fmla="*/ 292100 h 444500"/>
                  <a:gd name="connsiteX3" fmla="*/ 311150 w 406400"/>
                  <a:gd name="connsiteY3" fmla="*/ 419100 h 444500"/>
                  <a:gd name="connsiteX4" fmla="*/ 228600 w 406400"/>
                  <a:gd name="connsiteY4" fmla="*/ 444500 h 444500"/>
                  <a:gd name="connsiteX5" fmla="*/ 0 w 406400"/>
                  <a:gd name="connsiteY5" fmla="*/ 412750 h 444500"/>
                  <a:gd name="connsiteX6" fmla="*/ 50800 w 40640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00" h="444500">
                    <a:moveTo>
                      <a:pt x="50800" y="0"/>
                    </a:moveTo>
                    <a:lnTo>
                      <a:pt x="406400" y="25400"/>
                    </a:lnTo>
                    <a:lnTo>
                      <a:pt x="355600" y="292100"/>
                    </a:lnTo>
                    <a:lnTo>
                      <a:pt x="311150" y="419100"/>
                    </a:lnTo>
                    <a:lnTo>
                      <a:pt x="228600" y="444500"/>
                    </a:lnTo>
                    <a:lnTo>
                      <a:pt x="0" y="4127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8" name="شكل حر 17"/>
              <p:cNvSpPr/>
              <p:nvPr/>
            </p:nvSpPr>
            <p:spPr>
              <a:xfrm>
                <a:off x="4381500" y="3355976"/>
                <a:ext cx="1377950" cy="635000"/>
              </a:xfrm>
              <a:custGeom>
                <a:avLst/>
                <a:gdLst>
                  <a:gd name="connsiteX0" fmla="*/ 38100 w 1377950"/>
                  <a:gd name="connsiteY0" fmla="*/ 57150 h 635000"/>
                  <a:gd name="connsiteX1" fmla="*/ 6350 w 1377950"/>
                  <a:gd name="connsiteY1" fmla="*/ 241300 h 635000"/>
                  <a:gd name="connsiteX2" fmla="*/ 0 w 1377950"/>
                  <a:gd name="connsiteY2" fmla="*/ 501650 h 635000"/>
                  <a:gd name="connsiteX3" fmla="*/ 38100 w 1377950"/>
                  <a:gd name="connsiteY3" fmla="*/ 609600 h 635000"/>
                  <a:gd name="connsiteX4" fmla="*/ 127000 w 1377950"/>
                  <a:gd name="connsiteY4" fmla="*/ 635000 h 635000"/>
                  <a:gd name="connsiteX5" fmla="*/ 298450 w 1377950"/>
                  <a:gd name="connsiteY5" fmla="*/ 622300 h 635000"/>
                  <a:gd name="connsiteX6" fmla="*/ 1339850 w 1377950"/>
                  <a:gd name="connsiteY6" fmla="*/ 596900 h 635000"/>
                  <a:gd name="connsiteX7" fmla="*/ 1377950 w 1377950"/>
                  <a:gd name="connsiteY7" fmla="*/ 565150 h 635000"/>
                  <a:gd name="connsiteX8" fmla="*/ 1365250 w 1377950"/>
                  <a:gd name="connsiteY8" fmla="*/ 279400 h 635000"/>
                  <a:gd name="connsiteX9" fmla="*/ 1365250 w 1377950"/>
                  <a:gd name="connsiteY9" fmla="*/ 279400 h 635000"/>
                  <a:gd name="connsiteX10" fmla="*/ 146050 w 1377950"/>
                  <a:gd name="connsiteY10" fmla="*/ 0 h 635000"/>
                  <a:gd name="connsiteX11" fmla="*/ 82550 w 1377950"/>
                  <a:gd name="connsiteY11" fmla="*/ 19050 h 635000"/>
                  <a:gd name="connsiteX12" fmla="*/ 38100 w 1377950"/>
                  <a:gd name="connsiteY12" fmla="*/ 5715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7950" h="635000">
                    <a:moveTo>
                      <a:pt x="38100" y="57150"/>
                    </a:moveTo>
                    <a:lnTo>
                      <a:pt x="6350" y="241300"/>
                    </a:lnTo>
                    <a:lnTo>
                      <a:pt x="0" y="501650"/>
                    </a:lnTo>
                    <a:lnTo>
                      <a:pt x="38100" y="609600"/>
                    </a:lnTo>
                    <a:lnTo>
                      <a:pt x="127000" y="635000"/>
                    </a:lnTo>
                    <a:lnTo>
                      <a:pt x="298450" y="622300"/>
                    </a:lnTo>
                    <a:lnTo>
                      <a:pt x="1339850" y="596900"/>
                    </a:lnTo>
                    <a:lnTo>
                      <a:pt x="1377950" y="565150"/>
                    </a:lnTo>
                    <a:lnTo>
                      <a:pt x="1365250" y="279400"/>
                    </a:lnTo>
                    <a:lnTo>
                      <a:pt x="1365250" y="279400"/>
                    </a:lnTo>
                    <a:lnTo>
                      <a:pt x="146050" y="0"/>
                    </a:lnTo>
                    <a:lnTo>
                      <a:pt x="82550" y="19050"/>
                    </a:lnTo>
                    <a:lnTo>
                      <a:pt x="38100" y="571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9" name="شكل حر 18"/>
              <p:cNvSpPr/>
              <p:nvPr/>
            </p:nvSpPr>
            <p:spPr>
              <a:xfrm>
                <a:off x="3568700" y="3495249"/>
                <a:ext cx="742950" cy="698500"/>
              </a:xfrm>
              <a:custGeom>
                <a:avLst/>
                <a:gdLst>
                  <a:gd name="connsiteX0" fmla="*/ 0 w 742950"/>
                  <a:gd name="connsiteY0" fmla="*/ 63500 h 698500"/>
                  <a:gd name="connsiteX1" fmla="*/ 6350 w 742950"/>
                  <a:gd name="connsiteY1" fmla="*/ 565150 h 698500"/>
                  <a:gd name="connsiteX2" fmla="*/ 19050 w 742950"/>
                  <a:gd name="connsiteY2" fmla="*/ 660400 h 698500"/>
                  <a:gd name="connsiteX3" fmla="*/ 82550 w 742950"/>
                  <a:gd name="connsiteY3" fmla="*/ 698500 h 698500"/>
                  <a:gd name="connsiteX4" fmla="*/ 685800 w 742950"/>
                  <a:gd name="connsiteY4" fmla="*/ 565150 h 698500"/>
                  <a:gd name="connsiteX5" fmla="*/ 723900 w 742950"/>
                  <a:gd name="connsiteY5" fmla="*/ 520700 h 698500"/>
                  <a:gd name="connsiteX6" fmla="*/ 736600 w 742950"/>
                  <a:gd name="connsiteY6" fmla="*/ 425450 h 698500"/>
                  <a:gd name="connsiteX7" fmla="*/ 742950 w 742950"/>
                  <a:gd name="connsiteY7" fmla="*/ 184150 h 698500"/>
                  <a:gd name="connsiteX8" fmla="*/ 698500 w 742950"/>
                  <a:gd name="connsiteY8" fmla="*/ 95250 h 698500"/>
                  <a:gd name="connsiteX9" fmla="*/ 133350 w 742950"/>
                  <a:gd name="connsiteY9" fmla="*/ 0 h 698500"/>
                  <a:gd name="connsiteX10" fmla="*/ 50800 w 742950"/>
                  <a:gd name="connsiteY10" fmla="*/ 12700 h 698500"/>
                  <a:gd name="connsiteX11" fmla="*/ 0 w 742950"/>
                  <a:gd name="connsiteY11" fmla="*/ 635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2950" h="698500">
                    <a:moveTo>
                      <a:pt x="0" y="63500"/>
                    </a:moveTo>
                    <a:cubicBezTo>
                      <a:pt x="2117" y="230717"/>
                      <a:pt x="4233" y="397933"/>
                      <a:pt x="6350" y="565150"/>
                    </a:cubicBezTo>
                    <a:lnTo>
                      <a:pt x="19050" y="660400"/>
                    </a:lnTo>
                    <a:lnTo>
                      <a:pt x="82550" y="698500"/>
                    </a:lnTo>
                    <a:lnTo>
                      <a:pt x="685800" y="565150"/>
                    </a:lnTo>
                    <a:lnTo>
                      <a:pt x="723900" y="520700"/>
                    </a:lnTo>
                    <a:lnTo>
                      <a:pt x="736600" y="425450"/>
                    </a:lnTo>
                    <a:lnTo>
                      <a:pt x="742950" y="184150"/>
                    </a:lnTo>
                    <a:lnTo>
                      <a:pt x="698500" y="95250"/>
                    </a:lnTo>
                    <a:lnTo>
                      <a:pt x="133350" y="0"/>
                    </a:lnTo>
                    <a:lnTo>
                      <a:pt x="50800" y="12700"/>
                    </a:lnTo>
                    <a:lnTo>
                      <a:pt x="0" y="63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شكل حر 19"/>
              <p:cNvSpPr/>
              <p:nvPr/>
            </p:nvSpPr>
            <p:spPr>
              <a:xfrm>
                <a:off x="3924300" y="3121026"/>
                <a:ext cx="457200" cy="374650"/>
              </a:xfrm>
              <a:custGeom>
                <a:avLst/>
                <a:gdLst>
                  <a:gd name="connsiteX0" fmla="*/ 50800 w 457200"/>
                  <a:gd name="connsiteY0" fmla="*/ 0 h 374650"/>
                  <a:gd name="connsiteX1" fmla="*/ 0 w 457200"/>
                  <a:gd name="connsiteY1" fmla="*/ 330200 h 374650"/>
                  <a:gd name="connsiteX2" fmla="*/ 285750 w 457200"/>
                  <a:gd name="connsiteY2" fmla="*/ 374650 h 374650"/>
                  <a:gd name="connsiteX3" fmla="*/ 393700 w 457200"/>
                  <a:gd name="connsiteY3" fmla="*/ 361950 h 374650"/>
                  <a:gd name="connsiteX4" fmla="*/ 457200 w 457200"/>
                  <a:gd name="connsiteY4" fmla="*/ 95250 h 374650"/>
                  <a:gd name="connsiteX5" fmla="*/ 50800 w 457200"/>
                  <a:gd name="connsiteY5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00" h="374650">
                    <a:moveTo>
                      <a:pt x="50800" y="0"/>
                    </a:moveTo>
                    <a:lnTo>
                      <a:pt x="0" y="330200"/>
                    </a:lnTo>
                    <a:lnTo>
                      <a:pt x="285750" y="374650"/>
                    </a:lnTo>
                    <a:lnTo>
                      <a:pt x="393700" y="361950"/>
                    </a:lnTo>
                    <a:lnTo>
                      <a:pt x="457200" y="952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1" name="شكل حر 20"/>
              <p:cNvSpPr/>
              <p:nvPr/>
            </p:nvSpPr>
            <p:spPr>
              <a:xfrm>
                <a:off x="3397250" y="2993599"/>
                <a:ext cx="577850" cy="457200"/>
              </a:xfrm>
              <a:custGeom>
                <a:avLst/>
                <a:gdLst>
                  <a:gd name="connsiteX0" fmla="*/ 6350 w 577850"/>
                  <a:gd name="connsiteY0" fmla="*/ 0 h 457200"/>
                  <a:gd name="connsiteX1" fmla="*/ 577850 w 577850"/>
                  <a:gd name="connsiteY1" fmla="*/ 127000 h 457200"/>
                  <a:gd name="connsiteX2" fmla="*/ 514350 w 577850"/>
                  <a:gd name="connsiteY2" fmla="*/ 457200 h 457200"/>
                  <a:gd name="connsiteX3" fmla="*/ 69850 w 577850"/>
                  <a:gd name="connsiteY3" fmla="*/ 368300 h 457200"/>
                  <a:gd name="connsiteX4" fmla="*/ 0 w 577850"/>
                  <a:gd name="connsiteY4" fmla="*/ 311150 h 457200"/>
                  <a:gd name="connsiteX5" fmla="*/ 6350 w 577850"/>
                  <a:gd name="connsiteY5" fmla="*/ 95250 h 457200"/>
                  <a:gd name="connsiteX6" fmla="*/ 6350 w 577850"/>
                  <a:gd name="connsiteY6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7850" h="457200">
                    <a:moveTo>
                      <a:pt x="6350" y="0"/>
                    </a:moveTo>
                    <a:lnTo>
                      <a:pt x="577850" y="127000"/>
                    </a:lnTo>
                    <a:lnTo>
                      <a:pt x="514350" y="457200"/>
                    </a:lnTo>
                    <a:lnTo>
                      <a:pt x="69850" y="368300"/>
                    </a:lnTo>
                    <a:lnTo>
                      <a:pt x="0" y="311150"/>
                    </a:lnTo>
                    <a:lnTo>
                      <a:pt x="6350" y="952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شكل حر 21"/>
              <p:cNvSpPr/>
              <p:nvPr/>
            </p:nvSpPr>
            <p:spPr>
              <a:xfrm>
                <a:off x="6673850" y="3543300"/>
                <a:ext cx="1771650" cy="711200"/>
              </a:xfrm>
              <a:custGeom>
                <a:avLst/>
                <a:gdLst>
                  <a:gd name="connsiteX0" fmla="*/ 1562100 w 1771650"/>
                  <a:gd name="connsiteY0" fmla="*/ 0 h 711200"/>
                  <a:gd name="connsiteX1" fmla="*/ 1771650 w 1771650"/>
                  <a:gd name="connsiteY1" fmla="*/ 304800 h 711200"/>
                  <a:gd name="connsiteX2" fmla="*/ 1498600 w 1771650"/>
                  <a:gd name="connsiteY2" fmla="*/ 444500 h 711200"/>
                  <a:gd name="connsiteX3" fmla="*/ 1270000 w 1771650"/>
                  <a:gd name="connsiteY3" fmla="*/ 552450 h 711200"/>
                  <a:gd name="connsiteX4" fmla="*/ 1041400 w 1771650"/>
                  <a:gd name="connsiteY4" fmla="*/ 666750 h 711200"/>
                  <a:gd name="connsiteX5" fmla="*/ 939800 w 1771650"/>
                  <a:gd name="connsiteY5" fmla="*/ 704850 h 711200"/>
                  <a:gd name="connsiteX6" fmla="*/ 774700 w 1771650"/>
                  <a:gd name="connsiteY6" fmla="*/ 711200 h 711200"/>
                  <a:gd name="connsiteX7" fmla="*/ 603250 w 1771650"/>
                  <a:gd name="connsiteY7" fmla="*/ 711200 h 711200"/>
                  <a:gd name="connsiteX8" fmla="*/ 317500 w 1771650"/>
                  <a:gd name="connsiteY8" fmla="*/ 609600 h 711200"/>
                  <a:gd name="connsiteX9" fmla="*/ 133350 w 1771650"/>
                  <a:gd name="connsiteY9" fmla="*/ 546100 h 711200"/>
                  <a:gd name="connsiteX10" fmla="*/ 19050 w 1771650"/>
                  <a:gd name="connsiteY10" fmla="*/ 508000 h 711200"/>
                  <a:gd name="connsiteX11" fmla="*/ 0 w 1771650"/>
                  <a:gd name="connsiteY11" fmla="*/ 450850 h 711200"/>
                  <a:gd name="connsiteX12" fmla="*/ 38100 w 1771650"/>
                  <a:gd name="connsiteY12" fmla="*/ 222250 h 711200"/>
                  <a:gd name="connsiteX13" fmla="*/ 63500 w 1771650"/>
                  <a:gd name="connsiteY13" fmla="*/ 203200 h 711200"/>
                  <a:gd name="connsiteX14" fmla="*/ 571500 w 1771650"/>
                  <a:gd name="connsiteY14" fmla="*/ 292100 h 711200"/>
                  <a:gd name="connsiteX15" fmla="*/ 882650 w 1771650"/>
                  <a:gd name="connsiteY15" fmla="*/ 361950 h 711200"/>
                  <a:gd name="connsiteX16" fmla="*/ 1162050 w 1771650"/>
                  <a:gd name="connsiteY16" fmla="*/ 323850 h 711200"/>
                  <a:gd name="connsiteX17" fmla="*/ 1327150 w 1771650"/>
                  <a:gd name="connsiteY17" fmla="*/ 247650 h 711200"/>
                  <a:gd name="connsiteX18" fmla="*/ 1562100 w 1771650"/>
                  <a:gd name="connsiteY1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1650" h="711200">
                    <a:moveTo>
                      <a:pt x="1562100" y="0"/>
                    </a:moveTo>
                    <a:lnTo>
                      <a:pt x="1771650" y="304800"/>
                    </a:lnTo>
                    <a:lnTo>
                      <a:pt x="1498600" y="444500"/>
                    </a:lnTo>
                    <a:lnTo>
                      <a:pt x="1270000" y="552450"/>
                    </a:lnTo>
                    <a:lnTo>
                      <a:pt x="1041400" y="666750"/>
                    </a:lnTo>
                    <a:lnTo>
                      <a:pt x="939800" y="704850"/>
                    </a:lnTo>
                    <a:lnTo>
                      <a:pt x="774700" y="711200"/>
                    </a:lnTo>
                    <a:lnTo>
                      <a:pt x="603250" y="711200"/>
                    </a:lnTo>
                    <a:lnTo>
                      <a:pt x="317500" y="609600"/>
                    </a:lnTo>
                    <a:lnTo>
                      <a:pt x="133350" y="546100"/>
                    </a:lnTo>
                    <a:lnTo>
                      <a:pt x="19050" y="508000"/>
                    </a:lnTo>
                    <a:lnTo>
                      <a:pt x="0" y="450850"/>
                    </a:lnTo>
                    <a:lnTo>
                      <a:pt x="38100" y="222250"/>
                    </a:lnTo>
                    <a:lnTo>
                      <a:pt x="63500" y="203200"/>
                    </a:lnTo>
                    <a:lnTo>
                      <a:pt x="571500" y="292100"/>
                    </a:lnTo>
                    <a:lnTo>
                      <a:pt x="882650" y="361950"/>
                    </a:lnTo>
                    <a:lnTo>
                      <a:pt x="1162050" y="323850"/>
                    </a:lnTo>
                    <a:lnTo>
                      <a:pt x="1327150" y="247650"/>
                    </a:lnTo>
                    <a:lnTo>
                      <a:pt x="15621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9" name="شكل حر 28"/>
              <p:cNvSpPr/>
              <p:nvPr/>
            </p:nvSpPr>
            <p:spPr>
              <a:xfrm>
                <a:off x="4311650" y="4079876"/>
                <a:ext cx="425450" cy="742950"/>
              </a:xfrm>
              <a:custGeom>
                <a:avLst/>
                <a:gdLst>
                  <a:gd name="connsiteX0" fmla="*/ 0 w 425450"/>
                  <a:gd name="connsiteY0" fmla="*/ 76200 h 742950"/>
                  <a:gd name="connsiteX1" fmla="*/ 76200 w 425450"/>
                  <a:gd name="connsiteY1" fmla="*/ 742950 h 742950"/>
                  <a:gd name="connsiteX2" fmla="*/ 425450 w 425450"/>
                  <a:gd name="connsiteY2" fmla="*/ 660400 h 742950"/>
                  <a:gd name="connsiteX3" fmla="*/ 349250 w 425450"/>
                  <a:gd name="connsiteY3" fmla="*/ 0 h 742950"/>
                  <a:gd name="connsiteX4" fmla="*/ 247650 w 425450"/>
                  <a:gd name="connsiteY4" fmla="*/ 12700 h 742950"/>
                  <a:gd name="connsiteX5" fmla="*/ 0 w 425450"/>
                  <a:gd name="connsiteY5" fmla="*/ 7620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5450" h="742950">
                    <a:moveTo>
                      <a:pt x="0" y="76200"/>
                    </a:moveTo>
                    <a:lnTo>
                      <a:pt x="76200" y="742950"/>
                    </a:lnTo>
                    <a:lnTo>
                      <a:pt x="425450" y="660400"/>
                    </a:lnTo>
                    <a:lnTo>
                      <a:pt x="349250" y="0"/>
                    </a:lnTo>
                    <a:lnTo>
                      <a:pt x="247650" y="1270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شكل حر 29"/>
              <p:cNvSpPr/>
              <p:nvPr/>
            </p:nvSpPr>
            <p:spPr>
              <a:xfrm>
                <a:off x="3613882" y="4162426"/>
                <a:ext cx="749300" cy="488950"/>
              </a:xfrm>
              <a:custGeom>
                <a:avLst/>
                <a:gdLst>
                  <a:gd name="connsiteX0" fmla="*/ 692150 w 749300"/>
                  <a:gd name="connsiteY0" fmla="*/ 0 h 488950"/>
                  <a:gd name="connsiteX1" fmla="*/ 209550 w 749300"/>
                  <a:gd name="connsiteY1" fmla="*/ 120650 h 488950"/>
                  <a:gd name="connsiteX2" fmla="*/ 50800 w 749300"/>
                  <a:gd name="connsiteY2" fmla="*/ 152400 h 488950"/>
                  <a:gd name="connsiteX3" fmla="*/ 6350 w 749300"/>
                  <a:gd name="connsiteY3" fmla="*/ 247650 h 488950"/>
                  <a:gd name="connsiteX4" fmla="*/ 0 w 749300"/>
                  <a:gd name="connsiteY4" fmla="*/ 457200 h 488950"/>
                  <a:gd name="connsiteX5" fmla="*/ 6350 w 749300"/>
                  <a:gd name="connsiteY5" fmla="*/ 488950 h 488950"/>
                  <a:gd name="connsiteX6" fmla="*/ 749300 w 749300"/>
                  <a:gd name="connsiteY6" fmla="*/ 361950 h 488950"/>
                  <a:gd name="connsiteX7" fmla="*/ 692150 w 749300"/>
                  <a:gd name="connsiteY7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9300" h="488950">
                    <a:moveTo>
                      <a:pt x="692150" y="0"/>
                    </a:moveTo>
                    <a:lnTo>
                      <a:pt x="209550" y="120650"/>
                    </a:lnTo>
                    <a:lnTo>
                      <a:pt x="50800" y="152400"/>
                    </a:lnTo>
                    <a:lnTo>
                      <a:pt x="6350" y="247650"/>
                    </a:lnTo>
                    <a:lnTo>
                      <a:pt x="0" y="457200"/>
                    </a:lnTo>
                    <a:lnTo>
                      <a:pt x="6350" y="488950"/>
                    </a:lnTo>
                    <a:lnTo>
                      <a:pt x="749300" y="361950"/>
                    </a:lnTo>
                    <a:lnTo>
                      <a:pt x="6921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شكل حر 30"/>
              <p:cNvSpPr/>
              <p:nvPr/>
            </p:nvSpPr>
            <p:spPr>
              <a:xfrm>
                <a:off x="3632932" y="4537076"/>
                <a:ext cx="755650" cy="444500"/>
              </a:xfrm>
              <a:custGeom>
                <a:avLst/>
                <a:gdLst>
                  <a:gd name="connsiteX0" fmla="*/ 717550 w 755650"/>
                  <a:gd name="connsiteY0" fmla="*/ 0 h 444500"/>
                  <a:gd name="connsiteX1" fmla="*/ 755650 w 755650"/>
                  <a:gd name="connsiteY1" fmla="*/ 298450 h 444500"/>
                  <a:gd name="connsiteX2" fmla="*/ 133350 w 755650"/>
                  <a:gd name="connsiteY2" fmla="*/ 444500 h 444500"/>
                  <a:gd name="connsiteX3" fmla="*/ 50800 w 755650"/>
                  <a:gd name="connsiteY3" fmla="*/ 406400 h 444500"/>
                  <a:gd name="connsiteX4" fmla="*/ 0 w 755650"/>
                  <a:gd name="connsiteY4" fmla="*/ 323850 h 444500"/>
                  <a:gd name="connsiteX5" fmla="*/ 0 w 755650"/>
                  <a:gd name="connsiteY5" fmla="*/ 107950 h 444500"/>
                  <a:gd name="connsiteX6" fmla="*/ 717550 w 755650"/>
                  <a:gd name="connsiteY6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44500">
                    <a:moveTo>
                      <a:pt x="717550" y="0"/>
                    </a:moveTo>
                    <a:lnTo>
                      <a:pt x="755650" y="298450"/>
                    </a:lnTo>
                    <a:lnTo>
                      <a:pt x="133350" y="444500"/>
                    </a:lnTo>
                    <a:lnTo>
                      <a:pt x="50800" y="406400"/>
                    </a:lnTo>
                    <a:lnTo>
                      <a:pt x="0" y="323850"/>
                    </a:lnTo>
                    <a:lnTo>
                      <a:pt x="0" y="107950"/>
                    </a:lnTo>
                    <a:lnTo>
                      <a:pt x="7175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شكل حر 31"/>
              <p:cNvSpPr/>
              <p:nvPr/>
            </p:nvSpPr>
            <p:spPr>
              <a:xfrm>
                <a:off x="3975832" y="4651376"/>
                <a:ext cx="1530350" cy="698500"/>
              </a:xfrm>
              <a:custGeom>
                <a:avLst/>
                <a:gdLst>
                  <a:gd name="connsiteX0" fmla="*/ 0 w 1530350"/>
                  <a:gd name="connsiteY0" fmla="*/ 368300 h 698500"/>
                  <a:gd name="connsiteX1" fmla="*/ 95250 w 1530350"/>
                  <a:gd name="connsiteY1" fmla="*/ 698500 h 698500"/>
                  <a:gd name="connsiteX2" fmla="*/ 1530350 w 1530350"/>
                  <a:gd name="connsiteY2" fmla="*/ 292100 h 698500"/>
                  <a:gd name="connsiteX3" fmla="*/ 1454150 w 1530350"/>
                  <a:gd name="connsiteY3" fmla="*/ 0 h 698500"/>
                  <a:gd name="connsiteX4" fmla="*/ 0 w 1530350"/>
                  <a:gd name="connsiteY4" fmla="*/ 3683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350" h="698500">
                    <a:moveTo>
                      <a:pt x="0" y="368300"/>
                    </a:moveTo>
                    <a:lnTo>
                      <a:pt x="95250" y="698500"/>
                    </a:lnTo>
                    <a:lnTo>
                      <a:pt x="1530350" y="292100"/>
                    </a:lnTo>
                    <a:lnTo>
                      <a:pt x="1454150" y="0"/>
                    </a:lnTo>
                    <a:lnTo>
                      <a:pt x="0" y="3683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شكل حر 32"/>
              <p:cNvSpPr/>
              <p:nvPr/>
            </p:nvSpPr>
            <p:spPr>
              <a:xfrm>
                <a:off x="3658332" y="5019676"/>
                <a:ext cx="406400" cy="412750"/>
              </a:xfrm>
              <a:custGeom>
                <a:avLst/>
                <a:gdLst>
                  <a:gd name="connsiteX0" fmla="*/ 0 w 406400"/>
                  <a:gd name="connsiteY0" fmla="*/ 76200 h 412750"/>
                  <a:gd name="connsiteX1" fmla="*/ 107950 w 406400"/>
                  <a:gd name="connsiteY1" fmla="*/ 412750 h 412750"/>
                  <a:gd name="connsiteX2" fmla="*/ 406400 w 406400"/>
                  <a:gd name="connsiteY2" fmla="*/ 323850 h 412750"/>
                  <a:gd name="connsiteX3" fmla="*/ 323850 w 406400"/>
                  <a:gd name="connsiteY3" fmla="*/ 0 h 412750"/>
                  <a:gd name="connsiteX4" fmla="*/ 0 w 406400"/>
                  <a:gd name="connsiteY4" fmla="*/ 76200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6400" h="412750">
                    <a:moveTo>
                      <a:pt x="0" y="76200"/>
                    </a:moveTo>
                    <a:lnTo>
                      <a:pt x="107950" y="412750"/>
                    </a:lnTo>
                    <a:lnTo>
                      <a:pt x="406400" y="323850"/>
                    </a:lnTo>
                    <a:lnTo>
                      <a:pt x="323850" y="0"/>
                    </a:lnTo>
                    <a:lnTo>
                      <a:pt x="0" y="76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شكل حر 33"/>
              <p:cNvSpPr/>
              <p:nvPr/>
            </p:nvSpPr>
            <p:spPr>
              <a:xfrm>
                <a:off x="2756632" y="4368801"/>
                <a:ext cx="793750" cy="457200"/>
              </a:xfrm>
              <a:custGeom>
                <a:avLst/>
                <a:gdLst>
                  <a:gd name="connsiteX0" fmla="*/ 641350 w 793750"/>
                  <a:gd name="connsiteY0" fmla="*/ 0 h 457200"/>
                  <a:gd name="connsiteX1" fmla="*/ 742950 w 793750"/>
                  <a:gd name="connsiteY1" fmla="*/ 57150 h 457200"/>
                  <a:gd name="connsiteX2" fmla="*/ 781050 w 793750"/>
                  <a:gd name="connsiteY2" fmla="*/ 127000 h 457200"/>
                  <a:gd name="connsiteX3" fmla="*/ 793750 w 793750"/>
                  <a:gd name="connsiteY3" fmla="*/ 387350 h 457200"/>
                  <a:gd name="connsiteX4" fmla="*/ 50800 w 793750"/>
                  <a:gd name="connsiteY4" fmla="*/ 457200 h 457200"/>
                  <a:gd name="connsiteX5" fmla="*/ 0 w 793750"/>
                  <a:gd name="connsiteY5" fmla="*/ 127000 h 457200"/>
                  <a:gd name="connsiteX6" fmla="*/ 222250 w 793750"/>
                  <a:gd name="connsiteY6" fmla="*/ 101600 h 457200"/>
                  <a:gd name="connsiteX7" fmla="*/ 381000 w 793750"/>
                  <a:gd name="connsiteY7" fmla="*/ 57150 h 457200"/>
                  <a:gd name="connsiteX8" fmla="*/ 641350 w 793750"/>
                  <a:gd name="connsiteY8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750" h="457200">
                    <a:moveTo>
                      <a:pt x="641350" y="0"/>
                    </a:moveTo>
                    <a:lnTo>
                      <a:pt x="742950" y="57150"/>
                    </a:lnTo>
                    <a:lnTo>
                      <a:pt x="781050" y="127000"/>
                    </a:lnTo>
                    <a:lnTo>
                      <a:pt x="793750" y="387350"/>
                    </a:lnTo>
                    <a:lnTo>
                      <a:pt x="50800" y="457200"/>
                    </a:lnTo>
                    <a:lnTo>
                      <a:pt x="0" y="127000"/>
                    </a:lnTo>
                    <a:lnTo>
                      <a:pt x="222250" y="101600"/>
                    </a:lnTo>
                    <a:lnTo>
                      <a:pt x="381000" y="57150"/>
                    </a:lnTo>
                    <a:lnTo>
                      <a:pt x="64135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شكل حر 34"/>
              <p:cNvSpPr/>
              <p:nvPr/>
            </p:nvSpPr>
            <p:spPr>
              <a:xfrm>
                <a:off x="2813782" y="4756151"/>
                <a:ext cx="755650" cy="469900"/>
              </a:xfrm>
              <a:custGeom>
                <a:avLst/>
                <a:gdLst>
                  <a:gd name="connsiteX0" fmla="*/ 736600 w 755650"/>
                  <a:gd name="connsiteY0" fmla="*/ 0 h 469900"/>
                  <a:gd name="connsiteX1" fmla="*/ 755650 w 755650"/>
                  <a:gd name="connsiteY1" fmla="*/ 152400 h 469900"/>
                  <a:gd name="connsiteX2" fmla="*/ 730250 w 755650"/>
                  <a:gd name="connsiteY2" fmla="*/ 266700 h 469900"/>
                  <a:gd name="connsiteX3" fmla="*/ 654050 w 755650"/>
                  <a:gd name="connsiteY3" fmla="*/ 323850 h 469900"/>
                  <a:gd name="connsiteX4" fmla="*/ 57150 w 755650"/>
                  <a:gd name="connsiteY4" fmla="*/ 469900 h 469900"/>
                  <a:gd name="connsiteX5" fmla="*/ 0 w 755650"/>
                  <a:gd name="connsiteY5" fmla="*/ 69850 h 469900"/>
                  <a:gd name="connsiteX6" fmla="*/ 736600 w 755650"/>
                  <a:gd name="connsiteY6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5650" h="469900">
                    <a:moveTo>
                      <a:pt x="736600" y="0"/>
                    </a:moveTo>
                    <a:lnTo>
                      <a:pt x="755650" y="152400"/>
                    </a:lnTo>
                    <a:lnTo>
                      <a:pt x="730250" y="266700"/>
                    </a:lnTo>
                    <a:lnTo>
                      <a:pt x="654050" y="323850"/>
                    </a:lnTo>
                    <a:lnTo>
                      <a:pt x="57150" y="469900"/>
                    </a:lnTo>
                    <a:lnTo>
                      <a:pt x="0" y="69850"/>
                    </a:lnTo>
                    <a:lnTo>
                      <a:pt x="7366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شكل حر 35"/>
              <p:cNvSpPr/>
              <p:nvPr/>
            </p:nvSpPr>
            <p:spPr>
              <a:xfrm>
                <a:off x="2858232" y="5111751"/>
                <a:ext cx="908050" cy="584200"/>
              </a:xfrm>
              <a:custGeom>
                <a:avLst/>
                <a:gdLst>
                  <a:gd name="connsiteX0" fmla="*/ 0 w 908050"/>
                  <a:gd name="connsiteY0" fmla="*/ 190500 h 584200"/>
                  <a:gd name="connsiteX1" fmla="*/ 139700 w 908050"/>
                  <a:gd name="connsiteY1" fmla="*/ 584200 h 584200"/>
                  <a:gd name="connsiteX2" fmla="*/ 908050 w 908050"/>
                  <a:gd name="connsiteY2" fmla="*/ 311150 h 584200"/>
                  <a:gd name="connsiteX3" fmla="*/ 812800 w 908050"/>
                  <a:gd name="connsiteY3" fmla="*/ 0 h 584200"/>
                  <a:gd name="connsiteX4" fmla="*/ 0 w 908050"/>
                  <a:gd name="connsiteY4" fmla="*/ 1905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050" h="584200">
                    <a:moveTo>
                      <a:pt x="0" y="190500"/>
                    </a:moveTo>
                    <a:lnTo>
                      <a:pt x="139700" y="584200"/>
                    </a:lnTo>
                    <a:lnTo>
                      <a:pt x="908050" y="311150"/>
                    </a:lnTo>
                    <a:lnTo>
                      <a:pt x="812800" y="0"/>
                    </a:lnTo>
                    <a:lnTo>
                      <a:pt x="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7" name="شكل حر 36"/>
              <p:cNvSpPr/>
              <p:nvPr/>
            </p:nvSpPr>
            <p:spPr>
              <a:xfrm>
                <a:off x="2451100" y="4495801"/>
                <a:ext cx="419100" cy="819150"/>
              </a:xfrm>
              <a:custGeom>
                <a:avLst/>
                <a:gdLst>
                  <a:gd name="connsiteX0" fmla="*/ 304800 w 419100"/>
                  <a:gd name="connsiteY0" fmla="*/ 0 h 819150"/>
                  <a:gd name="connsiteX1" fmla="*/ 419100 w 419100"/>
                  <a:gd name="connsiteY1" fmla="*/ 723900 h 819150"/>
                  <a:gd name="connsiteX2" fmla="*/ 82550 w 419100"/>
                  <a:gd name="connsiteY2" fmla="*/ 819150 h 819150"/>
                  <a:gd name="connsiteX3" fmla="*/ 0 w 419100"/>
                  <a:gd name="connsiteY3" fmla="*/ 57150 h 819150"/>
                  <a:gd name="connsiteX4" fmla="*/ 304800 w 419100"/>
                  <a:gd name="connsiteY4" fmla="*/ 0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819150">
                    <a:moveTo>
                      <a:pt x="304800" y="0"/>
                    </a:moveTo>
                    <a:lnTo>
                      <a:pt x="419100" y="723900"/>
                    </a:lnTo>
                    <a:lnTo>
                      <a:pt x="82550" y="819150"/>
                    </a:lnTo>
                    <a:lnTo>
                      <a:pt x="0" y="57150"/>
                    </a:lnTo>
                    <a:lnTo>
                      <a:pt x="304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شكل حر 37"/>
              <p:cNvSpPr/>
              <p:nvPr/>
            </p:nvSpPr>
            <p:spPr>
              <a:xfrm>
                <a:off x="1727200" y="4413251"/>
                <a:ext cx="800100" cy="1041400"/>
              </a:xfrm>
              <a:custGeom>
                <a:avLst/>
                <a:gdLst>
                  <a:gd name="connsiteX0" fmla="*/ 704850 w 800100"/>
                  <a:gd name="connsiteY0" fmla="*/ 133350 h 1041400"/>
                  <a:gd name="connsiteX1" fmla="*/ 800100 w 800100"/>
                  <a:gd name="connsiteY1" fmla="*/ 895350 h 1041400"/>
                  <a:gd name="connsiteX2" fmla="*/ 450850 w 800100"/>
                  <a:gd name="connsiteY2" fmla="*/ 1003300 h 1041400"/>
                  <a:gd name="connsiteX3" fmla="*/ 234950 w 800100"/>
                  <a:gd name="connsiteY3" fmla="*/ 1041400 h 1041400"/>
                  <a:gd name="connsiteX4" fmla="*/ 171450 w 800100"/>
                  <a:gd name="connsiteY4" fmla="*/ 1003300 h 1041400"/>
                  <a:gd name="connsiteX5" fmla="*/ 133350 w 800100"/>
                  <a:gd name="connsiteY5" fmla="*/ 882650 h 1041400"/>
                  <a:gd name="connsiteX6" fmla="*/ 0 w 800100"/>
                  <a:gd name="connsiteY6" fmla="*/ 146050 h 1041400"/>
                  <a:gd name="connsiteX7" fmla="*/ 19050 w 800100"/>
                  <a:gd name="connsiteY7" fmla="*/ 88900 h 1041400"/>
                  <a:gd name="connsiteX8" fmla="*/ 76200 w 800100"/>
                  <a:gd name="connsiteY8" fmla="*/ 38100 h 1041400"/>
                  <a:gd name="connsiteX9" fmla="*/ 139700 w 800100"/>
                  <a:gd name="connsiteY9" fmla="*/ 0 h 1041400"/>
                  <a:gd name="connsiteX10" fmla="*/ 349250 w 800100"/>
                  <a:gd name="connsiteY10" fmla="*/ 76200 h 1041400"/>
                  <a:gd name="connsiteX11" fmla="*/ 704850 w 800100"/>
                  <a:gd name="connsiteY11" fmla="*/ 13335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0100" h="1041400">
                    <a:moveTo>
                      <a:pt x="704850" y="133350"/>
                    </a:moveTo>
                    <a:lnTo>
                      <a:pt x="800100" y="895350"/>
                    </a:lnTo>
                    <a:lnTo>
                      <a:pt x="450850" y="1003300"/>
                    </a:lnTo>
                    <a:lnTo>
                      <a:pt x="234950" y="1041400"/>
                    </a:lnTo>
                    <a:lnTo>
                      <a:pt x="171450" y="1003300"/>
                    </a:lnTo>
                    <a:lnTo>
                      <a:pt x="133350" y="882650"/>
                    </a:lnTo>
                    <a:lnTo>
                      <a:pt x="0" y="146050"/>
                    </a:lnTo>
                    <a:lnTo>
                      <a:pt x="19050" y="88900"/>
                    </a:lnTo>
                    <a:lnTo>
                      <a:pt x="76200" y="38100"/>
                    </a:lnTo>
                    <a:lnTo>
                      <a:pt x="139700" y="0"/>
                    </a:lnTo>
                    <a:lnTo>
                      <a:pt x="349250" y="76200"/>
                    </a:lnTo>
                    <a:lnTo>
                      <a:pt x="704850" y="133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9" name="شكل حر 38"/>
              <p:cNvSpPr/>
              <p:nvPr/>
            </p:nvSpPr>
            <p:spPr>
              <a:xfrm>
                <a:off x="946150" y="3979553"/>
                <a:ext cx="768350" cy="1098550"/>
              </a:xfrm>
              <a:custGeom>
                <a:avLst/>
                <a:gdLst>
                  <a:gd name="connsiteX0" fmla="*/ 768350 w 768350"/>
                  <a:gd name="connsiteY0" fmla="*/ 965200 h 1098550"/>
                  <a:gd name="connsiteX1" fmla="*/ 120650 w 768350"/>
                  <a:gd name="connsiteY1" fmla="*/ 1098550 h 1098550"/>
                  <a:gd name="connsiteX2" fmla="*/ 76200 w 768350"/>
                  <a:gd name="connsiteY2" fmla="*/ 1016000 h 1098550"/>
                  <a:gd name="connsiteX3" fmla="*/ 25400 w 768350"/>
                  <a:gd name="connsiteY3" fmla="*/ 844550 h 1098550"/>
                  <a:gd name="connsiteX4" fmla="*/ 0 w 768350"/>
                  <a:gd name="connsiteY4" fmla="*/ 723900 h 1098550"/>
                  <a:gd name="connsiteX5" fmla="*/ 31750 w 768350"/>
                  <a:gd name="connsiteY5" fmla="*/ 520700 h 1098550"/>
                  <a:gd name="connsiteX6" fmla="*/ 120650 w 768350"/>
                  <a:gd name="connsiteY6" fmla="*/ 31750 h 1098550"/>
                  <a:gd name="connsiteX7" fmla="*/ 241300 w 768350"/>
                  <a:gd name="connsiteY7" fmla="*/ 0 h 1098550"/>
                  <a:gd name="connsiteX8" fmla="*/ 596900 w 768350"/>
                  <a:gd name="connsiteY8" fmla="*/ 228600 h 1098550"/>
                  <a:gd name="connsiteX9" fmla="*/ 647700 w 768350"/>
                  <a:gd name="connsiteY9" fmla="*/ 273050 h 1098550"/>
                  <a:gd name="connsiteX10" fmla="*/ 685800 w 768350"/>
                  <a:gd name="connsiteY10" fmla="*/ 463550 h 1098550"/>
                  <a:gd name="connsiteX11" fmla="*/ 768350 w 768350"/>
                  <a:gd name="connsiteY11" fmla="*/ 965200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8350" h="1098550">
                    <a:moveTo>
                      <a:pt x="768350" y="965200"/>
                    </a:moveTo>
                    <a:lnTo>
                      <a:pt x="120650" y="1098550"/>
                    </a:lnTo>
                    <a:lnTo>
                      <a:pt x="76200" y="1016000"/>
                    </a:lnTo>
                    <a:lnTo>
                      <a:pt x="25400" y="844550"/>
                    </a:lnTo>
                    <a:lnTo>
                      <a:pt x="0" y="723900"/>
                    </a:lnTo>
                    <a:lnTo>
                      <a:pt x="31750" y="520700"/>
                    </a:lnTo>
                    <a:lnTo>
                      <a:pt x="120650" y="31750"/>
                    </a:lnTo>
                    <a:lnTo>
                      <a:pt x="241300" y="0"/>
                    </a:lnTo>
                    <a:lnTo>
                      <a:pt x="596900" y="228600"/>
                    </a:lnTo>
                    <a:lnTo>
                      <a:pt x="647700" y="273050"/>
                    </a:lnTo>
                    <a:lnTo>
                      <a:pt x="685800" y="463550"/>
                    </a:lnTo>
                    <a:lnTo>
                      <a:pt x="768350" y="9652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0" name="شكل حر 39"/>
              <p:cNvSpPr/>
              <p:nvPr/>
            </p:nvSpPr>
            <p:spPr>
              <a:xfrm>
                <a:off x="1054100" y="4944753"/>
                <a:ext cx="698500" cy="361950"/>
              </a:xfrm>
              <a:custGeom>
                <a:avLst/>
                <a:gdLst>
                  <a:gd name="connsiteX0" fmla="*/ 660400 w 698500"/>
                  <a:gd name="connsiteY0" fmla="*/ 0 h 361950"/>
                  <a:gd name="connsiteX1" fmla="*/ 0 w 698500"/>
                  <a:gd name="connsiteY1" fmla="*/ 127000 h 361950"/>
                  <a:gd name="connsiteX2" fmla="*/ 69850 w 698500"/>
                  <a:gd name="connsiteY2" fmla="*/ 361950 h 361950"/>
                  <a:gd name="connsiteX3" fmla="*/ 698500 w 698500"/>
                  <a:gd name="connsiteY3" fmla="*/ 215900 h 361950"/>
                  <a:gd name="connsiteX4" fmla="*/ 660400 w 698500"/>
                  <a:gd name="connsiteY4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361950">
                    <a:moveTo>
                      <a:pt x="660400" y="0"/>
                    </a:moveTo>
                    <a:lnTo>
                      <a:pt x="0" y="127000"/>
                    </a:lnTo>
                    <a:lnTo>
                      <a:pt x="69850" y="361950"/>
                    </a:lnTo>
                    <a:lnTo>
                      <a:pt x="698500" y="215900"/>
                    </a:lnTo>
                    <a:lnTo>
                      <a:pt x="660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2" name="شكل حر 51"/>
              <p:cNvSpPr/>
              <p:nvPr/>
            </p:nvSpPr>
            <p:spPr>
              <a:xfrm>
                <a:off x="1143000" y="3335663"/>
                <a:ext cx="1135380" cy="1005840"/>
              </a:xfrm>
              <a:custGeom>
                <a:avLst/>
                <a:gdLst>
                  <a:gd name="connsiteX0" fmla="*/ 1135380 w 1135380"/>
                  <a:gd name="connsiteY0" fmla="*/ 114300 h 1005840"/>
                  <a:gd name="connsiteX1" fmla="*/ 1036320 w 1135380"/>
                  <a:gd name="connsiteY1" fmla="*/ 906780 h 1005840"/>
                  <a:gd name="connsiteX2" fmla="*/ 975360 w 1135380"/>
                  <a:gd name="connsiteY2" fmla="*/ 998220 h 1005840"/>
                  <a:gd name="connsiteX3" fmla="*/ 845820 w 1135380"/>
                  <a:gd name="connsiteY3" fmla="*/ 1005840 h 1005840"/>
                  <a:gd name="connsiteX4" fmla="*/ 0 w 1135380"/>
                  <a:gd name="connsiteY4" fmla="*/ 510540 h 1005840"/>
                  <a:gd name="connsiteX5" fmla="*/ 45720 w 1135380"/>
                  <a:gd name="connsiteY5" fmla="*/ 220980 h 1005840"/>
                  <a:gd name="connsiteX6" fmla="*/ 99060 w 1135380"/>
                  <a:gd name="connsiteY6" fmla="*/ 38100 h 1005840"/>
                  <a:gd name="connsiteX7" fmla="*/ 167640 w 1135380"/>
                  <a:gd name="connsiteY7" fmla="*/ 0 h 1005840"/>
                  <a:gd name="connsiteX8" fmla="*/ 937260 w 1135380"/>
                  <a:gd name="connsiteY8" fmla="*/ 30480 h 1005840"/>
                  <a:gd name="connsiteX9" fmla="*/ 1074420 w 1135380"/>
                  <a:gd name="connsiteY9" fmla="*/ 38100 h 1005840"/>
                  <a:gd name="connsiteX10" fmla="*/ 1135380 w 1135380"/>
                  <a:gd name="connsiteY10" fmla="*/ 114300 h 1005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380" h="1005840">
                    <a:moveTo>
                      <a:pt x="1135380" y="114300"/>
                    </a:moveTo>
                    <a:lnTo>
                      <a:pt x="1036320" y="906780"/>
                    </a:lnTo>
                    <a:lnTo>
                      <a:pt x="975360" y="998220"/>
                    </a:lnTo>
                    <a:lnTo>
                      <a:pt x="845820" y="1005840"/>
                    </a:lnTo>
                    <a:lnTo>
                      <a:pt x="0" y="510540"/>
                    </a:lnTo>
                    <a:lnTo>
                      <a:pt x="45720" y="220980"/>
                    </a:lnTo>
                    <a:lnTo>
                      <a:pt x="99060" y="38100"/>
                    </a:lnTo>
                    <a:lnTo>
                      <a:pt x="167640" y="0"/>
                    </a:lnTo>
                    <a:lnTo>
                      <a:pt x="937260" y="30480"/>
                    </a:lnTo>
                    <a:lnTo>
                      <a:pt x="1074420" y="38100"/>
                    </a:lnTo>
                    <a:lnTo>
                      <a:pt x="1135380" y="11430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3" name="شكل حر 52"/>
              <p:cNvSpPr/>
              <p:nvPr/>
            </p:nvSpPr>
            <p:spPr>
              <a:xfrm>
                <a:off x="2339821" y="3381383"/>
                <a:ext cx="586740" cy="388620"/>
              </a:xfrm>
              <a:custGeom>
                <a:avLst/>
                <a:gdLst>
                  <a:gd name="connsiteX0" fmla="*/ 45720 w 586740"/>
                  <a:gd name="connsiteY0" fmla="*/ 45720 h 388620"/>
                  <a:gd name="connsiteX1" fmla="*/ 0 w 586740"/>
                  <a:gd name="connsiteY1" fmla="*/ 381000 h 388620"/>
                  <a:gd name="connsiteX2" fmla="*/ 579120 w 586740"/>
                  <a:gd name="connsiteY2" fmla="*/ 388620 h 388620"/>
                  <a:gd name="connsiteX3" fmla="*/ 586740 w 586740"/>
                  <a:gd name="connsiteY3" fmla="*/ 30480 h 388620"/>
                  <a:gd name="connsiteX4" fmla="*/ 152400 w 586740"/>
                  <a:gd name="connsiteY4" fmla="*/ 0 h 388620"/>
                  <a:gd name="connsiteX5" fmla="*/ 45720 w 586740"/>
                  <a:gd name="connsiteY5" fmla="*/ 45720 h 38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6740" h="388620">
                    <a:moveTo>
                      <a:pt x="45720" y="45720"/>
                    </a:moveTo>
                    <a:lnTo>
                      <a:pt x="0" y="381000"/>
                    </a:lnTo>
                    <a:lnTo>
                      <a:pt x="579120" y="388620"/>
                    </a:lnTo>
                    <a:lnTo>
                      <a:pt x="586740" y="30480"/>
                    </a:lnTo>
                    <a:lnTo>
                      <a:pt x="152400" y="0"/>
                    </a:lnTo>
                    <a:lnTo>
                      <a:pt x="45720" y="4572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4" name="شكل حر 53"/>
              <p:cNvSpPr/>
              <p:nvPr/>
            </p:nvSpPr>
            <p:spPr>
              <a:xfrm>
                <a:off x="2301240" y="3768726"/>
                <a:ext cx="617220" cy="312420"/>
              </a:xfrm>
              <a:custGeom>
                <a:avLst/>
                <a:gdLst>
                  <a:gd name="connsiteX0" fmla="*/ 30480 w 617220"/>
                  <a:gd name="connsiteY0" fmla="*/ 0 h 312420"/>
                  <a:gd name="connsiteX1" fmla="*/ 0 w 617220"/>
                  <a:gd name="connsiteY1" fmla="*/ 304800 h 312420"/>
                  <a:gd name="connsiteX2" fmla="*/ 609600 w 617220"/>
                  <a:gd name="connsiteY2" fmla="*/ 312420 h 312420"/>
                  <a:gd name="connsiteX3" fmla="*/ 617220 w 617220"/>
                  <a:gd name="connsiteY3" fmla="*/ 30480 h 312420"/>
                  <a:gd name="connsiteX4" fmla="*/ 609600 w 617220"/>
                  <a:gd name="connsiteY4" fmla="*/ 0 h 312420"/>
                  <a:gd name="connsiteX5" fmla="*/ 30480 w 617220"/>
                  <a:gd name="connsiteY5" fmla="*/ 0 h 31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220" h="312420">
                    <a:moveTo>
                      <a:pt x="30480" y="0"/>
                    </a:moveTo>
                    <a:lnTo>
                      <a:pt x="0" y="304800"/>
                    </a:lnTo>
                    <a:lnTo>
                      <a:pt x="609600" y="312420"/>
                    </a:lnTo>
                    <a:lnTo>
                      <a:pt x="617220" y="30480"/>
                    </a:lnTo>
                    <a:lnTo>
                      <a:pt x="609600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شكل حر 54"/>
              <p:cNvSpPr/>
              <p:nvPr/>
            </p:nvSpPr>
            <p:spPr>
              <a:xfrm>
                <a:off x="2269970" y="4074803"/>
                <a:ext cx="655320" cy="342900"/>
              </a:xfrm>
              <a:custGeom>
                <a:avLst/>
                <a:gdLst>
                  <a:gd name="connsiteX0" fmla="*/ 30480 w 655320"/>
                  <a:gd name="connsiteY0" fmla="*/ 0 h 342900"/>
                  <a:gd name="connsiteX1" fmla="*/ 0 w 655320"/>
                  <a:gd name="connsiteY1" fmla="*/ 236220 h 342900"/>
                  <a:gd name="connsiteX2" fmla="*/ 60960 w 655320"/>
                  <a:gd name="connsiteY2" fmla="*/ 342900 h 342900"/>
                  <a:gd name="connsiteX3" fmla="*/ 281940 w 655320"/>
                  <a:gd name="connsiteY3" fmla="*/ 342900 h 342900"/>
                  <a:gd name="connsiteX4" fmla="*/ 655320 w 655320"/>
                  <a:gd name="connsiteY4" fmla="*/ 281940 h 342900"/>
                  <a:gd name="connsiteX5" fmla="*/ 632460 w 655320"/>
                  <a:gd name="connsiteY5" fmla="*/ 15240 h 342900"/>
                  <a:gd name="connsiteX6" fmla="*/ 30480 w 655320"/>
                  <a:gd name="connsiteY6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320" h="342900">
                    <a:moveTo>
                      <a:pt x="30480" y="0"/>
                    </a:moveTo>
                    <a:lnTo>
                      <a:pt x="0" y="236220"/>
                    </a:lnTo>
                    <a:lnTo>
                      <a:pt x="60960" y="342900"/>
                    </a:lnTo>
                    <a:lnTo>
                      <a:pt x="281940" y="342900"/>
                    </a:lnTo>
                    <a:lnTo>
                      <a:pt x="655320" y="281940"/>
                    </a:lnTo>
                    <a:lnTo>
                      <a:pt x="632460" y="1524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6" name="شكل حر 55"/>
              <p:cNvSpPr/>
              <p:nvPr/>
            </p:nvSpPr>
            <p:spPr>
              <a:xfrm>
                <a:off x="2926080" y="3396623"/>
                <a:ext cx="571500" cy="472440"/>
              </a:xfrm>
              <a:custGeom>
                <a:avLst/>
                <a:gdLst>
                  <a:gd name="connsiteX0" fmla="*/ 7620 w 571500"/>
                  <a:gd name="connsiteY0" fmla="*/ 0 h 472440"/>
                  <a:gd name="connsiteX1" fmla="*/ 480060 w 571500"/>
                  <a:gd name="connsiteY1" fmla="*/ 45720 h 472440"/>
                  <a:gd name="connsiteX2" fmla="*/ 571500 w 571500"/>
                  <a:gd name="connsiteY2" fmla="*/ 114300 h 472440"/>
                  <a:gd name="connsiteX3" fmla="*/ 556260 w 571500"/>
                  <a:gd name="connsiteY3" fmla="*/ 472440 h 472440"/>
                  <a:gd name="connsiteX4" fmla="*/ 0 w 571500"/>
                  <a:gd name="connsiteY4" fmla="*/ 449580 h 472440"/>
                  <a:gd name="connsiteX5" fmla="*/ 7620 w 571500"/>
                  <a:gd name="connsiteY5" fmla="*/ 0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472440">
                    <a:moveTo>
                      <a:pt x="7620" y="0"/>
                    </a:moveTo>
                    <a:lnTo>
                      <a:pt x="480060" y="45720"/>
                    </a:lnTo>
                    <a:lnTo>
                      <a:pt x="571500" y="114300"/>
                    </a:lnTo>
                    <a:lnTo>
                      <a:pt x="556260" y="472440"/>
                    </a:lnTo>
                    <a:lnTo>
                      <a:pt x="0" y="449580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7" name="شكل حر 56"/>
              <p:cNvSpPr/>
              <p:nvPr/>
            </p:nvSpPr>
            <p:spPr>
              <a:xfrm>
                <a:off x="2926080" y="3837306"/>
                <a:ext cx="556260" cy="518160"/>
              </a:xfrm>
              <a:custGeom>
                <a:avLst/>
                <a:gdLst>
                  <a:gd name="connsiteX0" fmla="*/ 0 w 556260"/>
                  <a:gd name="connsiteY0" fmla="*/ 0 h 518160"/>
                  <a:gd name="connsiteX1" fmla="*/ 7620 w 556260"/>
                  <a:gd name="connsiteY1" fmla="*/ 518160 h 518160"/>
                  <a:gd name="connsiteX2" fmla="*/ 182880 w 556260"/>
                  <a:gd name="connsiteY2" fmla="*/ 495300 h 518160"/>
                  <a:gd name="connsiteX3" fmla="*/ 487680 w 556260"/>
                  <a:gd name="connsiteY3" fmla="*/ 411480 h 518160"/>
                  <a:gd name="connsiteX4" fmla="*/ 541020 w 556260"/>
                  <a:gd name="connsiteY4" fmla="*/ 358140 h 518160"/>
                  <a:gd name="connsiteX5" fmla="*/ 556260 w 556260"/>
                  <a:gd name="connsiteY5" fmla="*/ 30480 h 518160"/>
                  <a:gd name="connsiteX6" fmla="*/ 0 w 556260"/>
                  <a:gd name="connsiteY6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260" h="518160">
                    <a:moveTo>
                      <a:pt x="0" y="0"/>
                    </a:moveTo>
                    <a:lnTo>
                      <a:pt x="7620" y="518160"/>
                    </a:lnTo>
                    <a:lnTo>
                      <a:pt x="182880" y="495300"/>
                    </a:lnTo>
                    <a:lnTo>
                      <a:pt x="487680" y="411480"/>
                    </a:lnTo>
                    <a:lnTo>
                      <a:pt x="541020" y="358140"/>
                    </a:lnTo>
                    <a:lnTo>
                      <a:pt x="556260" y="304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300">
                  <a:alpha val="7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9" name="شكل حر 58"/>
              <p:cNvSpPr/>
              <p:nvPr/>
            </p:nvSpPr>
            <p:spPr>
              <a:xfrm>
                <a:off x="5829300" y="2259771"/>
                <a:ext cx="812800" cy="438150"/>
              </a:xfrm>
              <a:custGeom>
                <a:avLst/>
                <a:gdLst>
                  <a:gd name="connsiteX0" fmla="*/ 812800 w 812800"/>
                  <a:gd name="connsiteY0" fmla="*/ 0 h 438150"/>
                  <a:gd name="connsiteX1" fmla="*/ 812800 w 812800"/>
                  <a:gd name="connsiteY1" fmla="*/ 438150 h 438150"/>
                  <a:gd name="connsiteX2" fmla="*/ 0 w 812800"/>
                  <a:gd name="connsiteY2" fmla="*/ 431800 h 438150"/>
                  <a:gd name="connsiteX3" fmla="*/ 0 w 812800"/>
                  <a:gd name="connsiteY3" fmla="*/ 6350 h 438150"/>
                  <a:gd name="connsiteX4" fmla="*/ 812800 w 812800"/>
                  <a:gd name="connsiteY4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800" h="438150">
                    <a:moveTo>
                      <a:pt x="812800" y="0"/>
                    </a:moveTo>
                    <a:lnTo>
                      <a:pt x="812800" y="438150"/>
                    </a:lnTo>
                    <a:lnTo>
                      <a:pt x="0" y="431800"/>
                    </a:lnTo>
                    <a:lnTo>
                      <a:pt x="0" y="6350"/>
                    </a:lnTo>
                    <a:lnTo>
                      <a:pt x="812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0" name="شكل حر 59"/>
              <p:cNvSpPr/>
              <p:nvPr/>
            </p:nvSpPr>
            <p:spPr>
              <a:xfrm>
                <a:off x="5816600" y="2691571"/>
                <a:ext cx="831850" cy="463550"/>
              </a:xfrm>
              <a:custGeom>
                <a:avLst/>
                <a:gdLst>
                  <a:gd name="connsiteX0" fmla="*/ 0 w 831850"/>
                  <a:gd name="connsiteY0" fmla="*/ 6350 h 463550"/>
                  <a:gd name="connsiteX1" fmla="*/ 19050 w 831850"/>
                  <a:gd name="connsiteY1" fmla="*/ 355600 h 463550"/>
                  <a:gd name="connsiteX2" fmla="*/ 63500 w 831850"/>
                  <a:gd name="connsiteY2" fmla="*/ 425450 h 463550"/>
                  <a:gd name="connsiteX3" fmla="*/ 133350 w 831850"/>
                  <a:gd name="connsiteY3" fmla="*/ 463550 h 463550"/>
                  <a:gd name="connsiteX4" fmla="*/ 749300 w 831850"/>
                  <a:gd name="connsiteY4" fmla="*/ 412750 h 463550"/>
                  <a:gd name="connsiteX5" fmla="*/ 793750 w 831850"/>
                  <a:gd name="connsiteY5" fmla="*/ 393700 h 463550"/>
                  <a:gd name="connsiteX6" fmla="*/ 819150 w 831850"/>
                  <a:gd name="connsiteY6" fmla="*/ 368300 h 463550"/>
                  <a:gd name="connsiteX7" fmla="*/ 831850 w 831850"/>
                  <a:gd name="connsiteY7" fmla="*/ 0 h 463550"/>
                  <a:gd name="connsiteX8" fmla="*/ 0 w 831850"/>
                  <a:gd name="connsiteY8" fmla="*/ 635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463550">
                    <a:moveTo>
                      <a:pt x="0" y="6350"/>
                    </a:moveTo>
                    <a:lnTo>
                      <a:pt x="19050" y="355600"/>
                    </a:lnTo>
                    <a:lnTo>
                      <a:pt x="63500" y="425450"/>
                    </a:lnTo>
                    <a:lnTo>
                      <a:pt x="133350" y="463550"/>
                    </a:lnTo>
                    <a:lnTo>
                      <a:pt x="749300" y="412750"/>
                    </a:lnTo>
                    <a:lnTo>
                      <a:pt x="793750" y="393700"/>
                    </a:lnTo>
                    <a:lnTo>
                      <a:pt x="819150" y="368300"/>
                    </a:lnTo>
                    <a:lnTo>
                      <a:pt x="831850" y="0"/>
                    </a:lnTo>
                    <a:lnTo>
                      <a:pt x="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1" name="شكل حر 60"/>
              <p:cNvSpPr/>
              <p:nvPr/>
            </p:nvSpPr>
            <p:spPr>
              <a:xfrm>
                <a:off x="5829300" y="1746250"/>
                <a:ext cx="831850" cy="546100"/>
              </a:xfrm>
              <a:custGeom>
                <a:avLst/>
                <a:gdLst>
                  <a:gd name="connsiteX0" fmla="*/ 812800 w 831850"/>
                  <a:gd name="connsiteY0" fmla="*/ 520700 h 546100"/>
                  <a:gd name="connsiteX1" fmla="*/ 831850 w 831850"/>
                  <a:gd name="connsiteY1" fmla="*/ 247650 h 546100"/>
                  <a:gd name="connsiteX2" fmla="*/ 819150 w 831850"/>
                  <a:gd name="connsiteY2" fmla="*/ 114300 h 546100"/>
                  <a:gd name="connsiteX3" fmla="*/ 787400 w 831850"/>
                  <a:gd name="connsiteY3" fmla="*/ 63500 h 546100"/>
                  <a:gd name="connsiteX4" fmla="*/ 63500 w 831850"/>
                  <a:gd name="connsiteY4" fmla="*/ 0 h 546100"/>
                  <a:gd name="connsiteX5" fmla="*/ 12700 w 831850"/>
                  <a:gd name="connsiteY5" fmla="*/ 25400 h 546100"/>
                  <a:gd name="connsiteX6" fmla="*/ 0 w 831850"/>
                  <a:gd name="connsiteY6" fmla="*/ 50800 h 546100"/>
                  <a:gd name="connsiteX7" fmla="*/ 6350 w 831850"/>
                  <a:gd name="connsiteY7" fmla="*/ 546100 h 546100"/>
                  <a:gd name="connsiteX8" fmla="*/ 812800 w 831850"/>
                  <a:gd name="connsiteY8" fmla="*/ 52070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546100">
                    <a:moveTo>
                      <a:pt x="812800" y="520700"/>
                    </a:moveTo>
                    <a:lnTo>
                      <a:pt x="831850" y="247650"/>
                    </a:lnTo>
                    <a:lnTo>
                      <a:pt x="819150" y="114300"/>
                    </a:lnTo>
                    <a:lnTo>
                      <a:pt x="787400" y="63500"/>
                    </a:lnTo>
                    <a:lnTo>
                      <a:pt x="63500" y="0"/>
                    </a:lnTo>
                    <a:lnTo>
                      <a:pt x="12700" y="25400"/>
                    </a:lnTo>
                    <a:lnTo>
                      <a:pt x="0" y="50800"/>
                    </a:lnTo>
                    <a:cubicBezTo>
                      <a:pt x="2117" y="215900"/>
                      <a:pt x="4233" y="381000"/>
                      <a:pt x="6350" y="546100"/>
                    </a:cubicBezTo>
                    <a:lnTo>
                      <a:pt x="812800" y="5207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2" name="شكل حر 61"/>
              <p:cNvSpPr/>
              <p:nvPr/>
            </p:nvSpPr>
            <p:spPr>
              <a:xfrm>
                <a:off x="8509000" y="2382203"/>
                <a:ext cx="831850" cy="635000"/>
              </a:xfrm>
              <a:custGeom>
                <a:avLst/>
                <a:gdLst>
                  <a:gd name="connsiteX0" fmla="*/ 831850 w 831850"/>
                  <a:gd name="connsiteY0" fmla="*/ 190500 h 635000"/>
                  <a:gd name="connsiteX1" fmla="*/ 787400 w 831850"/>
                  <a:gd name="connsiteY1" fmla="*/ 628650 h 635000"/>
                  <a:gd name="connsiteX2" fmla="*/ 762000 w 831850"/>
                  <a:gd name="connsiteY2" fmla="*/ 635000 h 635000"/>
                  <a:gd name="connsiteX3" fmla="*/ 742950 w 831850"/>
                  <a:gd name="connsiteY3" fmla="*/ 552450 h 635000"/>
                  <a:gd name="connsiteX4" fmla="*/ 685800 w 831850"/>
                  <a:gd name="connsiteY4" fmla="*/ 533400 h 635000"/>
                  <a:gd name="connsiteX5" fmla="*/ 615950 w 831850"/>
                  <a:gd name="connsiteY5" fmla="*/ 533400 h 635000"/>
                  <a:gd name="connsiteX6" fmla="*/ 558800 w 831850"/>
                  <a:gd name="connsiteY6" fmla="*/ 584200 h 635000"/>
                  <a:gd name="connsiteX7" fmla="*/ 69850 w 831850"/>
                  <a:gd name="connsiteY7" fmla="*/ 495300 h 635000"/>
                  <a:gd name="connsiteX8" fmla="*/ 0 w 831850"/>
                  <a:gd name="connsiteY8" fmla="*/ 419100 h 635000"/>
                  <a:gd name="connsiteX9" fmla="*/ 63500 w 831850"/>
                  <a:gd name="connsiteY9" fmla="*/ 57150 h 635000"/>
                  <a:gd name="connsiteX10" fmla="*/ 127000 w 831850"/>
                  <a:gd name="connsiteY10" fmla="*/ 0 h 635000"/>
                  <a:gd name="connsiteX11" fmla="*/ 127000 w 831850"/>
                  <a:gd name="connsiteY11" fmla="*/ 0 h 635000"/>
                  <a:gd name="connsiteX12" fmla="*/ 831850 w 831850"/>
                  <a:gd name="connsiteY12" fmla="*/ 1905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1850" h="635000">
                    <a:moveTo>
                      <a:pt x="831850" y="190500"/>
                    </a:moveTo>
                    <a:lnTo>
                      <a:pt x="787400" y="628650"/>
                    </a:lnTo>
                    <a:lnTo>
                      <a:pt x="762000" y="635000"/>
                    </a:lnTo>
                    <a:lnTo>
                      <a:pt x="742950" y="552450"/>
                    </a:lnTo>
                    <a:lnTo>
                      <a:pt x="685800" y="533400"/>
                    </a:lnTo>
                    <a:lnTo>
                      <a:pt x="615950" y="533400"/>
                    </a:lnTo>
                    <a:lnTo>
                      <a:pt x="558800" y="584200"/>
                    </a:lnTo>
                    <a:lnTo>
                      <a:pt x="69850" y="495300"/>
                    </a:lnTo>
                    <a:lnTo>
                      <a:pt x="0" y="419100"/>
                    </a:lnTo>
                    <a:lnTo>
                      <a:pt x="63500" y="57150"/>
                    </a:lnTo>
                    <a:lnTo>
                      <a:pt x="127000" y="0"/>
                    </a:lnTo>
                    <a:lnTo>
                      <a:pt x="127000" y="0"/>
                    </a:lnTo>
                    <a:lnTo>
                      <a:pt x="831850" y="19050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3" name="شكل حر 62"/>
              <p:cNvSpPr/>
              <p:nvPr/>
            </p:nvSpPr>
            <p:spPr>
              <a:xfrm>
                <a:off x="8235950" y="2566353"/>
                <a:ext cx="1758950" cy="1289050"/>
              </a:xfrm>
              <a:custGeom>
                <a:avLst/>
                <a:gdLst>
                  <a:gd name="connsiteX0" fmla="*/ 0 w 1758950"/>
                  <a:gd name="connsiteY0" fmla="*/ 971550 h 1289050"/>
                  <a:gd name="connsiteX1" fmla="*/ 222250 w 1758950"/>
                  <a:gd name="connsiteY1" fmla="*/ 1289050 h 1289050"/>
                  <a:gd name="connsiteX2" fmla="*/ 1143000 w 1758950"/>
                  <a:gd name="connsiteY2" fmla="*/ 781050 h 1289050"/>
                  <a:gd name="connsiteX3" fmla="*/ 1485900 w 1758950"/>
                  <a:gd name="connsiteY3" fmla="*/ 558800 h 1289050"/>
                  <a:gd name="connsiteX4" fmla="*/ 1739900 w 1758950"/>
                  <a:gd name="connsiteY4" fmla="*/ 374650 h 1289050"/>
                  <a:gd name="connsiteX5" fmla="*/ 1758950 w 1758950"/>
                  <a:gd name="connsiteY5" fmla="*/ 292100 h 1289050"/>
                  <a:gd name="connsiteX6" fmla="*/ 1752600 w 1758950"/>
                  <a:gd name="connsiteY6" fmla="*/ 215900 h 1289050"/>
                  <a:gd name="connsiteX7" fmla="*/ 1701800 w 1758950"/>
                  <a:gd name="connsiteY7" fmla="*/ 158750 h 1289050"/>
                  <a:gd name="connsiteX8" fmla="*/ 1104900 w 1758950"/>
                  <a:gd name="connsiteY8" fmla="*/ 0 h 1289050"/>
                  <a:gd name="connsiteX9" fmla="*/ 1073150 w 1758950"/>
                  <a:gd name="connsiteY9" fmla="*/ 444500 h 1289050"/>
                  <a:gd name="connsiteX10" fmla="*/ 1047750 w 1758950"/>
                  <a:gd name="connsiteY10" fmla="*/ 501650 h 1289050"/>
                  <a:gd name="connsiteX11" fmla="*/ 1022350 w 1758950"/>
                  <a:gd name="connsiteY11" fmla="*/ 501650 h 1289050"/>
                  <a:gd name="connsiteX12" fmla="*/ 977900 w 1758950"/>
                  <a:gd name="connsiteY12" fmla="*/ 552450 h 1289050"/>
                  <a:gd name="connsiteX13" fmla="*/ 889000 w 1758950"/>
                  <a:gd name="connsiteY13" fmla="*/ 558800 h 1289050"/>
                  <a:gd name="connsiteX14" fmla="*/ 838200 w 1758950"/>
                  <a:gd name="connsiteY14" fmla="*/ 520700 h 1289050"/>
                  <a:gd name="connsiteX15" fmla="*/ 838200 w 1758950"/>
                  <a:gd name="connsiteY15" fmla="*/ 520700 h 1289050"/>
                  <a:gd name="connsiteX16" fmla="*/ 336550 w 1758950"/>
                  <a:gd name="connsiteY16" fmla="*/ 400050 h 1289050"/>
                  <a:gd name="connsiteX17" fmla="*/ 247650 w 1758950"/>
                  <a:gd name="connsiteY17" fmla="*/ 406400 h 1289050"/>
                  <a:gd name="connsiteX18" fmla="*/ 177800 w 1758950"/>
                  <a:gd name="connsiteY18" fmla="*/ 463550 h 1289050"/>
                  <a:gd name="connsiteX19" fmla="*/ 0 w 1758950"/>
                  <a:gd name="connsiteY19" fmla="*/ 971550 h 128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58950" h="1289050">
                    <a:moveTo>
                      <a:pt x="0" y="971550"/>
                    </a:moveTo>
                    <a:lnTo>
                      <a:pt x="222250" y="1289050"/>
                    </a:lnTo>
                    <a:lnTo>
                      <a:pt x="1143000" y="781050"/>
                    </a:lnTo>
                    <a:lnTo>
                      <a:pt x="1485900" y="558800"/>
                    </a:lnTo>
                    <a:lnTo>
                      <a:pt x="1739900" y="374650"/>
                    </a:lnTo>
                    <a:lnTo>
                      <a:pt x="1758950" y="292100"/>
                    </a:lnTo>
                    <a:lnTo>
                      <a:pt x="1752600" y="215900"/>
                    </a:lnTo>
                    <a:lnTo>
                      <a:pt x="1701800" y="158750"/>
                    </a:lnTo>
                    <a:lnTo>
                      <a:pt x="1104900" y="0"/>
                    </a:lnTo>
                    <a:lnTo>
                      <a:pt x="1073150" y="444500"/>
                    </a:lnTo>
                    <a:lnTo>
                      <a:pt x="1047750" y="501650"/>
                    </a:lnTo>
                    <a:lnTo>
                      <a:pt x="1022350" y="501650"/>
                    </a:lnTo>
                    <a:lnTo>
                      <a:pt x="977900" y="552450"/>
                    </a:lnTo>
                    <a:lnTo>
                      <a:pt x="889000" y="558800"/>
                    </a:lnTo>
                    <a:lnTo>
                      <a:pt x="838200" y="520700"/>
                    </a:lnTo>
                    <a:lnTo>
                      <a:pt x="838200" y="520700"/>
                    </a:lnTo>
                    <a:lnTo>
                      <a:pt x="336550" y="400050"/>
                    </a:lnTo>
                    <a:lnTo>
                      <a:pt x="247650" y="406400"/>
                    </a:lnTo>
                    <a:lnTo>
                      <a:pt x="177800" y="463550"/>
                    </a:lnTo>
                    <a:lnTo>
                      <a:pt x="0" y="9715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4" name="شكل حر 63"/>
              <p:cNvSpPr/>
              <p:nvPr/>
            </p:nvSpPr>
            <p:spPr>
              <a:xfrm>
                <a:off x="8750300" y="1409700"/>
                <a:ext cx="914400" cy="527050"/>
              </a:xfrm>
              <a:custGeom>
                <a:avLst/>
                <a:gdLst>
                  <a:gd name="connsiteX0" fmla="*/ 50800 w 914400"/>
                  <a:gd name="connsiteY0" fmla="*/ 0 h 527050"/>
                  <a:gd name="connsiteX1" fmla="*/ 0 w 914400"/>
                  <a:gd name="connsiteY1" fmla="*/ 304800 h 527050"/>
                  <a:gd name="connsiteX2" fmla="*/ 44450 w 914400"/>
                  <a:gd name="connsiteY2" fmla="*/ 349250 h 527050"/>
                  <a:gd name="connsiteX3" fmla="*/ 838200 w 914400"/>
                  <a:gd name="connsiteY3" fmla="*/ 527050 h 527050"/>
                  <a:gd name="connsiteX4" fmla="*/ 914400 w 914400"/>
                  <a:gd name="connsiteY4" fmla="*/ 196850 h 527050"/>
                  <a:gd name="connsiteX5" fmla="*/ 50800 w 914400"/>
                  <a:gd name="connsiteY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400" h="527050">
                    <a:moveTo>
                      <a:pt x="50800" y="0"/>
                    </a:moveTo>
                    <a:lnTo>
                      <a:pt x="0" y="304800"/>
                    </a:lnTo>
                    <a:lnTo>
                      <a:pt x="44450" y="349250"/>
                    </a:lnTo>
                    <a:lnTo>
                      <a:pt x="838200" y="527050"/>
                    </a:lnTo>
                    <a:lnTo>
                      <a:pt x="914400" y="196850"/>
                    </a:lnTo>
                    <a:lnTo>
                      <a:pt x="508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5" name="شكل حر 64"/>
              <p:cNvSpPr/>
              <p:nvPr/>
            </p:nvSpPr>
            <p:spPr>
              <a:xfrm>
                <a:off x="8674100" y="1828800"/>
                <a:ext cx="889000" cy="609600"/>
              </a:xfrm>
              <a:custGeom>
                <a:avLst/>
                <a:gdLst>
                  <a:gd name="connsiteX0" fmla="*/ 38100 w 889000"/>
                  <a:gd name="connsiteY0" fmla="*/ 6350 h 609600"/>
                  <a:gd name="connsiteX1" fmla="*/ 0 w 889000"/>
                  <a:gd name="connsiteY1" fmla="*/ 292100 h 609600"/>
                  <a:gd name="connsiteX2" fmla="*/ 19050 w 889000"/>
                  <a:gd name="connsiteY2" fmla="*/ 381000 h 609600"/>
                  <a:gd name="connsiteX3" fmla="*/ 57150 w 889000"/>
                  <a:gd name="connsiteY3" fmla="*/ 419100 h 609600"/>
                  <a:gd name="connsiteX4" fmla="*/ 787400 w 889000"/>
                  <a:gd name="connsiteY4" fmla="*/ 609600 h 609600"/>
                  <a:gd name="connsiteX5" fmla="*/ 889000 w 889000"/>
                  <a:gd name="connsiteY5" fmla="*/ 196850 h 609600"/>
                  <a:gd name="connsiteX6" fmla="*/ 101600 w 889000"/>
                  <a:gd name="connsiteY6" fmla="*/ 0 h 609600"/>
                  <a:gd name="connsiteX7" fmla="*/ 38100 w 889000"/>
                  <a:gd name="connsiteY7" fmla="*/ 63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0" h="609600">
                    <a:moveTo>
                      <a:pt x="38100" y="6350"/>
                    </a:moveTo>
                    <a:lnTo>
                      <a:pt x="0" y="292100"/>
                    </a:lnTo>
                    <a:lnTo>
                      <a:pt x="19050" y="381000"/>
                    </a:lnTo>
                    <a:lnTo>
                      <a:pt x="57150" y="419100"/>
                    </a:lnTo>
                    <a:lnTo>
                      <a:pt x="787400" y="609600"/>
                    </a:lnTo>
                    <a:lnTo>
                      <a:pt x="889000" y="196850"/>
                    </a:lnTo>
                    <a:lnTo>
                      <a:pt x="101600" y="0"/>
                    </a:lnTo>
                    <a:lnTo>
                      <a:pt x="38100" y="63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6" name="شكل حر 65"/>
              <p:cNvSpPr/>
              <p:nvPr/>
            </p:nvSpPr>
            <p:spPr>
              <a:xfrm>
                <a:off x="8826500" y="666750"/>
                <a:ext cx="2647950" cy="1263650"/>
              </a:xfrm>
              <a:custGeom>
                <a:avLst/>
                <a:gdLst>
                  <a:gd name="connsiteX0" fmla="*/ 2095500 w 2647950"/>
                  <a:gd name="connsiteY0" fmla="*/ 1250950 h 1263650"/>
                  <a:gd name="connsiteX1" fmla="*/ 1771650 w 2647950"/>
                  <a:gd name="connsiteY1" fmla="*/ 1193800 h 1263650"/>
                  <a:gd name="connsiteX2" fmla="*/ 1784350 w 2647950"/>
                  <a:gd name="connsiteY2" fmla="*/ 1136650 h 1263650"/>
                  <a:gd name="connsiteX3" fmla="*/ 1784350 w 2647950"/>
                  <a:gd name="connsiteY3" fmla="*/ 1073150 h 1263650"/>
                  <a:gd name="connsiteX4" fmla="*/ 1765300 w 2647950"/>
                  <a:gd name="connsiteY4" fmla="*/ 996950 h 1263650"/>
                  <a:gd name="connsiteX5" fmla="*/ 1708150 w 2647950"/>
                  <a:gd name="connsiteY5" fmla="*/ 984250 h 1263650"/>
                  <a:gd name="connsiteX6" fmla="*/ 1638300 w 2647950"/>
                  <a:gd name="connsiteY6" fmla="*/ 977900 h 1263650"/>
                  <a:gd name="connsiteX7" fmla="*/ 1587500 w 2647950"/>
                  <a:gd name="connsiteY7" fmla="*/ 1028700 h 1263650"/>
                  <a:gd name="connsiteX8" fmla="*/ 0 w 2647950"/>
                  <a:gd name="connsiteY8" fmla="*/ 641350 h 1263650"/>
                  <a:gd name="connsiteX9" fmla="*/ 101600 w 2647950"/>
                  <a:gd name="connsiteY9" fmla="*/ 95250 h 1263650"/>
                  <a:gd name="connsiteX10" fmla="*/ 165100 w 2647950"/>
                  <a:gd name="connsiteY10" fmla="*/ 25400 h 1263650"/>
                  <a:gd name="connsiteX11" fmla="*/ 292100 w 2647950"/>
                  <a:gd name="connsiteY11" fmla="*/ 0 h 1263650"/>
                  <a:gd name="connsiteX12" fmla="*/ 2597150 w 2647950"/>
                  <a:gd name="connsiteY12" fmla="*/ 495300 h 1263650"/>
                  <a:gd name="connsiteX13" fmla="*/ 2641600 w 2647950"/>
                  <a:gd name="connsiteY13" fmla="*/ 520700 h 1263650"/>
                  <a:gd name="connsiteX14" fmla="*/ 2647950 w 2647950"/>
                  <a:gd name="connsiteY14" fmla="*/ 615950 h 1263650"/>
                  <a:gd name="connsiteX15" fmla="*/ 2159000 w 2647950"/>
                  <a:gd name="connsiteY15" fmla="*/ 1263650 h 1263650"/>
                  <a:gd name="connsiteX16" fmla="*/ 2095500 w 2647950"/>
                  <a:gd name="connsiteY16" fmla="*/ 1250950 h 1263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47950" h="1263650">
                    <a:moveTo>
                      <a:pt x="2095500" y="1250950"/>
                    </a:moveTo>
                    <a:lnTo>
                      <a:pt x="1771650" y="1193800"/>
                    </a:lnTo>
                    <a:lnTo>
                      <a:pt x="1784350" y="1136650"/>
                    </a:lnTo>
                    <a:lnTo>
                      <a:pt x="1784350" y="1073150"/>
                    </a:lnTo>
                    <a:lnTo>
                      <a:pt x="1765300" y="996950"/>
                    </a:lnTo>
                    <a:lnTo>
                      <a:pt x="1708150" y="984250"/>
                    </a:lnTo>
                    <a:lnTo>
                      <a:pt x="1638300" y="977900"/>
                    </a:lnTo>
                    <a:lnTo>
                      <a:pt x="1587500" y="1028700"/>
                    </a:lnTo>
                    <a:lnTo>
                      <a:pt x="0" y="641350"/>
                    </a:lnTo>
                    <a:lnTo>
                      <a:pt x="101600" y="95250"/>
                    </a:lnTo>
                    <a:lnTo>
                      <a:pt x="165100" y="25400"/>
                    </a:lnTo>
                    <a:lnTo>
                      <a:pt x="292100" y="0"/>
                    </a:lnTo>
                    <a:lnTo>
                      <a:pt x="2597150" y="495300"/>
                    </a:lnTo>
                    <a:lnTo>
                      <a:pt x="2641600" y="520700"/>
                    </a:lnTo>
                    <a:lnTo>
                      <a:pt x="2647950" y="615950"/>
                    </a:lnTo>
                    <a:lnTo>
                      <a:pt x="2159000" y="1263650"/>
                    </a:lnTo>
                    <a:lnTo>
                      <a:pt x="2095500" y="125095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7" name="شكل حر 66"/>
              <p:cNvSpPr/>
              <p:nvPr/>
            </p:nvSpPr>
            <p:spPr>
              <a:xfrm>
                <a:off x="10185400" y="1854200"/>
                <a:ext cx="800100" cy="781050"/>
              </a:xfrm>
              <a:custGeom>
                <a:avLst/>
                <a:gdLst>
                  <a:gd name="connsiteX0" fmla="*/ 406400 w 800100"/>
                  <a:gd name="connsiteY0" fmla="*/ 0 h 781050"/>
                  <a:gd name="connsiteX1" fmla="*/ 800100 w 800100"/>
                  <a:gd name="connsiteY1" fmla="*/ 88900 h 781050"/>
                  <a:gd name="connsiteX2" fmla="*/ 222250 w 800100"/>
                  <a:gd name="connsiteY2" fmla="*/ 704850 h 781050"/>
                  <a:gd name="connsiteX3" fmla="*/ 127000 w 800100"/>
                  <a:gd name="connsiteY3" fmla="*/ 762000 h 781050"/>
                  <a:gd name="connsiteX4" fmla="*/ 38100 w 800100"/>
                  <a:gd name="connsiteY4" fmla="*/ 774700 h 781050"/>
                  <a:gd name="connsiteX5" fmla="*/ 0 w 800100"/>
                  <a:gd name="connsiteY5" fmla="*/ 781050 h 781050"/>
                  <a:gd name="connsiteX6" fmla="*/ 107950 w 800100"/>
                  <a:gd name="connsiteY6" fmla="*/ 419100 h 781050"/>
                  <a:gd name="connsiteX7" fmla="*/ 196850 w 800100"/>
                  <a:gd name="connsiteY7" fmla="*/ 457200 h 781050"/>
                  <a:gd name="connsiteX8" fmla="*/ 273050 w 800100"/>
                  <a:gd name="connsiteY8" fmla="*/ 438150 h 781050"/>
                  <a:gd name="connsiteX9" fmla="*/ 304800 w 800100"/>
                  <a:gd name="connsiteY9" fmla="*/ 387350 h 781050"/>
                  <a:gd name="connsiteX10" fmla="*/ 311150 w 800100"/>
                  <a:gd name="connsiteY10" fmla="*/ 304800 h 781050"/>
                  <a:gd name="connsiteX11" fmla="*/ 292100 w 800100"/>
                  <a:gd name="connsiteY11" fmla="*/ 241300 h 781050"/>
                  <a:gd name="connsiteX12" fmla="*/ 247650 w 800100"/>
                  <a:gd name="connsiteY12" fmla="*/ 222250 h 781050"/>
                  <a:gd name="connsiteX13" fmla="*/ 158750 w 800100"/>
                  <a:gd name="connsiteY13" fmla="*/ 234950 h 781050"/>
                  <a:gd name="connsiteX14" fmla="*/ 247650 w 800100"/>
                  <a:gd name="connsiteY14" fmla="*/ 12700 h 781050"/>
                  <a:gd name="connsiteX15" fmla="*/ 317500 w 800100"/>
                  <a:gd name="connsiteY15" fmla="*/ 31750 h 781050"/>
                  <a:gd name="connsiteX16" fmla="*/ 406400 w 800100"/>
                  <a:gd name="connsiteY16" fmla="*/ 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0100" h="781050">
                    <a:moveTo>
                      <a:pt x="406400" y="0"/>
                    </a:moveTo>
                    <a:lnTo>
                      <a:pt x="800100" y="88900"/>
                    </a:lnTo>
                    <a:lnTo>
                      <a:pt x="222250" y="704850"/>
                    </a:lnTo>
                    <a:lnTo>
                      <a:pt x="127000" y="762000"/>
                    </a:lnTo>
                    <a:lnTo>
                      <a:pt x="38100" y="774700"/>
                    </a:lnTo>
                    <a:lnTo>
                      <a:pt x="0" y="781050"/>
                    </a:lnTo>
                    <a:lnTo>
                      <a:pt x="107950" y="419100"/>
                    </a:lnTo>
                    <a:lnTo>
                      <a:pt x="196850" y="457200"/>
                    </a:lnTo>
                    <a:lnTo>
                      <a:pt x="273050" y="438150"/>
                    </a:lnTo>
                    <a:lnTo>
                      <a:pt x="304800" y="387350"/>
                    </a:lnTo>
                    <a:lnTo>
                      <a:pt x="311150" y="304800"/>
                    </a:lnTo>
                    <a:lnTo>
                      <a:pt x="292100" y="241300"/>
                    </a:lnTo>
                    <a:lnTo>
                      <a:pt x="247650" y="222250"/>
                    </a:lnTo>
                    <a:lnTo>
                      <a:pt x="158750" y="234950"/>
                    </a:lnTo>
                    <a:lnTo>
                      <a:pt x="247650" y="12700"/>
                    </a:lnTo>
                    <a:lnTo>
                      <a:pt x="317500" y="31750"/>
                    </a:lnTo>
                    <a:lnTo>
                      <a:pt x="4064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8" name="شكل حر 67"/>
              <p:cNvSpPr/>
              <p:nvPr/>
            </p:nvSpPr>
            <p:spPr>
              <a:xfrm>
                <a:off x="9601200" y="1593850"/>
                <a:ext cx="825500" cy="501650"/>
              </a:xfrm>
              <a:custGeom>
                <a:avLst/>
                <a:gdLst>
                  <a:gd name="connsiteX0" fmla="*/ 63500 w 825500"/>
                  <a:gd name="connsiteY0" fmla="*/ 0 h 501650"/>
                  <a:gd name="connsiteX1" fmla="*/ 0 w 825500"/>
                  <a:gd name="connsiteY1" fmla="*/ 349250 h 501650"/>
                  <a:gd name="connsiteX2" fmla="*/ 704850 w 825500"/>
                  <a:gd name="connsiteY2" fmla="*/ 501650 h 501650"/>
                  <a:gd name="connsiteX3" fmla="*/ 787400 w 825500"/>
                  <a:gd name="connsiteY3" fmla="*/ 400050 h 501650"/>
                  <a:gd name="connsiteX4" fmla="*/ 825500 w 825500"/>
                  <a:gd name="connsiteY4" fmla="*/ 266700 h 501650"/>
                  <a:gd name="connsiteX5" fmla="*/ 781050 w 825500"/>
                  <a:gd name="connsiteY5" fmla="*/ 196850 h 501650"/>
                  <a:gd name="connsiteX6" fmla="*/ 63500 w 825500"/>
                  <a:gd name="connsiteY6" fmla="*/ 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5500" h="501650">
                    <a:moveTo>
                      <a:pt x="63500" y="0"/>
                    </a:moveTo>
                    <a:lnTo>
                      <a:pt x="0" y="349250"/>
                    </a:lnTo>
                    <a:lnTo>
                      <a:pt x="704850" y="501650"/>
                    </a:lnTo>
                    <a:lnTo>
                      <a:pt x="787400" y="400050"/>
                    </a:lnTo>
                    <a:lnTo>
                      <a:pt x="825500" y="266700"/>
                    </a:lnTo>
                    <a:lnTo>
                      <a:pt x="781050" y="196850"/>
                    </a:lnTo>
                    <a:lnTo>
                      <a:pt x="635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9" name="شكل حر 68"/>
              <p:cNvSpPr/>
              <p:nvPr/>
            </p:nvSpPr>
            <p:spPr>
              <a:xfrm>
                <a:off x="9461500" y="2019300"/>
                <a:ext cx="831850" cy="615950"/>
              </a:xfrm>
              <a:custGeom>
                <a:avLst/>
                <a:gdLst>
                  <a:gd name="connsiteX0" fmla="*/ 114300 w 831850"/>
                  <a:gd name="connsiteY0" fmla="*/ 0 h 615950"/>
                  <a:gd name="connsiteX1" fmla="*/ 0 w 831850"/>
                  <a:gd name="connsiteY1" fmla="*/ 425450 h 615950"/>
                  <a:gd name="connsiteX2" fmla="*/ 673100 w 831850"/>
                  <a:gd name="connsiteY2" fmla="*/ 609600 h 615950"/>
                  <a:gd name="connsiteX3" fmla="*/ 673100 w 831850"/>
                  <a:gd name="connsiteY3" fmla="*/ 609600 h 615950"/>
                  <a:gd name="connsiteX4" fmla="*/ 730250 w 831850"/>
                  <a:gd name="connsiteY4" fmla="*/ 615950 h 615950"/>
                  <a:gd name="connsiteX5" fmla="*/ 831850 w 831850"/>
                  <a:gd name="connsiteY5" fmla="*/ 247650 h 615950"/>
                  <a:gd name="connsiteX6" fmla="*/ 812800 w 831850"/>
                  <a:gd name="connsiteY6" fmla="*/ 171450 h 615950"/>
                  <a:gd name="connsiteX7" fmla="*/ 114300 w 831850"/>
                  <a:gd name="connsiteY7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1850" h="615950">
                    <a:moveTo>
                      <a:pt x="114300" y="0"/>
                    </a:moveTo>
                    <a:lnTo>
                      <a:pt x="0" y="425450"/>
                    </a:lnTo>
                    <a:lnTo>
                      <a:pt x="673100" y="609600"/>
                    </a:lnTo>
                    <a:lnTo>
                      <a:pt x="673100" y="609600"/>
                    </a:lnTo>
                    <a:lnTo>
                      <a:pt x="730250" y="615950"/>
                    </a:lnTo>
                    <a:lnTo>
                      <a:pt x="831850" y="247650"/>
                    </a:lnTo>
                    <a:lnTo>
                      <a:pt x="812800" y="171450"/>
                    </a:lnTo>
                    <a:lnTo>
                      <a:pt x="114300" y="0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0" name="مستطيل 69"/>
              <p:cNvSpPr/>
              <p:nvPr/>
            </p:nvSpPr>
            <p:spPr>
              <a:xfrm rot="709710">
                <a:off x="9300775" y="1000374"/>
                <a:ext cx="1168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SA" sz="1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توسع مستقبلي</a:t>
                </a:r>
                <a:endParaRPr lang="ar-SA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2" name="مستطيل 71"/>
              <p:cNvSpPr/>
              <p:nvPr/>
            </p:nvSpPr>
            <p:spPr>
              <a:xfrm rot="709710">
                <a:off x="9425759" y="2082770"/>
                <a:ext cx="9236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(تصليح غسالات ..)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3" name="مستطيل 72"/>
              <p:cNvSpPr/>
              <p:nvPr/>
            </p:nvSpPr>
            <p:spPr>
              <a:xfrm rot="18448288">
                <a:off x="10183918" y="2097837"/>
                <a:ext cx="77136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0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7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5" name="مستطيل 74"/>
              <p:cNvSpPr/>
              <p:nvPr/>
            </p:nvSpPr>
            <p:spPr>
              <a:xfrm rot="709710">
                <a:off x="8751131" y="1891172"/>
                <a:ext cx="7906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ورش خفيفة</a:t>
                </a:r>
              </a:p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(غسيل سيارات)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6" name="مستطيل 75"/>
              <p:cNvSpPr/>
              <p:nvPr/>
            </p:nvSpPr>
            <p:spPr>
              <a:xfrm rot="20211746">
                <a:off x="8648437" y="3143268"/>
                <a:ext cx="89479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11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معدنية</a:t>
                </a:r>
                <a:endParaRPr lang="ar-SA" sz="9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78" name="مستطيل 77"/>
              <p:cNvSpPr/>
              <p:nvPr/>
            </p:nvSpPr>
            <p:spPr>
              <a:xfrm rot="709710">
                <a:off x="7246543" y="2251457"/>
                <a:ext cx="699229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كيماوية</a:t>
                </a:r>
                <a:endParaRPr lang="ar-SA" sz="4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84" name="مستطيل 83"/>
              <p:cNvSpPr/>
              <p:nvPr/>
            </p:nvSpPr>
            <p:spPr>
              <a:xfrm rot="461439">
                <a:off x="7063356" y="3239756"/>
                <a:ext cx="80801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5" name="مستطيل 84"/>
              <p:cNvSpPr/>
              <p:nvPr/>
            </p:nvSpPr>
            <p:spPr>
              <a:xfrm rot="461439">
                <a:off x="6981203" y="3888633"/>
                <a:ext cx="79861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صناعات انشائية</a:t>
                </a:r>
              </a:p>
            </p:txBody>
          </p:sp>
          <p:sp>
            <p:nvSpPr>
              <p:cNvPr id="86" name="مستطيل 85"/>
              <p:cNvSpPr/>
              <p:nvPr/>
            </p:nvSpPr>
            <p:spPr>
              <a:xfrm>
                <a:off x="5919686" y="1945225"/>
                <a:ext cx="6447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</a:t>
                </a:r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مشاغل خياطة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7" name="مستطيل 86"/>
              <p:cNvSpPr/>
              <p:nvPr/>
            </p:nvSpPr>
            <p:spPr>
              <a:xfrm>
                <a:off x="5903006" y="2349500"/>
                <a:ext cx="683200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ورقية)</a:t>
                </a:r>
              </a:p>
            </p:txBody>
          </p:sp>
          <p:sp>
            <p:nvSpPr>
              <p:cNvPr id="88" name="مستطيل 87"/>
              <p:cNvSpPr/>
              <p:nvPr/>
            </p:nvSpPr>
            <p:spPr>
              <a:xfrm>
                <a:off x="5895691" y="2790234"/>
                <a:ext cx="696024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(صناعات خشبية</a:t>
                </a:r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)</a:t>
                </a:r>
              </a:p>
            </p:txBody>
          </p:sp>
          <p:sp>
            <p:nvSpPr>
              <p:cNvPr id="89" name="مستطيل 88"/>
              <p:cNvSpPr/>
              <p:nvPr/>
            </p:nvSpPr>
            <p:spPr>
              <a:xfrm>
                <a:off x="6182542" y="3618340"/>
                <a:ext cx="43152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(الادارة)</a:t>
                </a:r>
              </a:p>
            </p:txBody>
          </p:sp>
          <p:sp>
            <p:nvSpPr>
              <p:cNvPr id="90" name="مستطيل 89"/>
              <p:cNvSpPr/>
              <p:nvPr/>
            </p:nvSpPr>
            <p:spPr>
              <a:xfrm>
                <a:off x="6143510" y="3193504"/>
                <a:ext cx="58431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(دفاع مدني وشرطة)</a:t>
                </a:r>
              </a:p>
            </p:txBody>
          </p:sp>
          <p:sp>
            <p:nvSpPr>
              <p:cNvPr id="91" name="مستطيل 90"/>
              <p:cNvSpPr/>
              <p:nvPr/>
            </p:nvSpPr>
            <p:spPr>
              <a:xfrm>
                <a:off x="5769323" y="3224173"/>
                <a:ext cx="551754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dirty="0" smtClean="0">
                    <a:effectLst/>
                  </a:rPr>
                  <a:t>(</a:t>
                </a:r>
                <a:r>
                  <a:rPr lang="ar-SA" sz="600" dirty="0" err="1" smtClean="0">
                    <a:effectLst/>
                  </a:rPr>
                  <a:t>اعيادة</a:t>
                </a:r>
                <a:r>
                  <a:rPr lang="ar-SA" sz="600" dirty="0" smtClean="0">
                    <a:effectLst/>
                  </a:rPr>
                  <a:t> صحية)</a:t>
                </a:r>
              </a:p>
            </p:txBody>
          </p:sp>
          <p:sp>
            <p:nvSpPr>
              <p:cNvPr id="92" name="مستطيل 91"/>
              <p:cNvSpPr/>
              <p:nvPr/>
            </p:nvSpPr>
            <p:spPr>
              <a:xfrm>
                <a:off x="5813982" y="3587330"/>
                <a:ext cx="40748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/>
                  </a:rPr>
                  <a:t>(مسجد)</a:t>
                </a:r>
              </a:p>
            </p:txBody>
          </p:sp>
          <p:sp>
            <p:nvSpPr>
              <p:cNvPr id="93" name="مستطيل 92"/>
              <p:cNvSpPr/>
              <p:nvPr/>
            </p:nvSpPr>
            <p:spPr>
              <a:xfrm>
                <a:off x="6182542" y="4097942"/>
                <a:ext cx="505268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حديقة عامة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6" name="مستطيل 95"/>
              <p:cNvSpPr/>
              <p:nvPr/>
            </p:nvSpPr>
            <p:spPr>
              <a:xfrm rot="181442">
                <a:off x="4732819" y="358733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7" name="مستطيل 96"/>
              <p:cNvSpPr/>
              <p:nvPr/>
            </p:nvSpPr>
            <p:spPr>
              <a:xfrm rot="181442">
                <a:off x="3588573" y="367871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جوافة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8" name="مستطيل 97"/>
              <p:cNvSpPr/>
              <p:nvPr/>
            </p:nvSpPr>
            <p:spPr>
              <a:xfrm rot="181442">
                <a:off x="4867515" y="4242039"/>
                <a:ext cx="35618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مناحل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99" name="مستطيل 98"/>
              <p:cNvSpPr/>
              <p:nvPr/>
            </p:nvSpPr>
            <p:spPr>
              <a:xfrm rot="21214214">
                <a:off x="4722107" y="4370943"/>
                <a:ext cx="72327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افوكادو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0" name="مستطيل 99"/>
              <p:cNvSpPr/>
              <p:nvPr/>
            </p:nvSpPr>
            <p:spPr>
              <a:xfrm rot="21242621">
                <a:off x="4305948" y="4297835"/>
                <a:ext cx="4138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مشاتل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1" name="مستطيل 100"/>
              <p:cNvSpPr/>
              <p:nvPr/>
            </p:nvSpPr>
            <p:spPr>
              <a:xfrm rot="181442">
                <a:off x="5423208" y="4259335"/>
                <a:ext cx="5276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زيتون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2" name="مستطيل 101"/>
              <p:cNvSpPr/>
              <p:nvPr/>
            </p:nvSpPr>
            <p:spPr>
              <a:xfrm rot="352730">
                <a:off x="3897076" y="3145425"/>
                <a:ext cx="4571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حبوب و</a:t>
                </a:r>
              </a:p>
              <a:p>
                <a:pPr algn="ctr"/>
                <a:r>
                  <a:rPr lang="ar-SA" sz="8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بذور</a:t>
                </a:r>
                <a:endParaRPr lang="ar-SA" sz="7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3" name="مستطيل 102"/>
              <p:cNvSpPr/>
              <p:nvPr/>
            </p:nvSpPr>
            <p:spPr>
              <a:xfrm rot="556872">
                <a:off x="3331437" y="3070009"/>
                <a:ext cx="7023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اسمدة طبيعية و اعلاف</a:t>
                </a:r>
                <a:endParaRPr lang="ar-SA" sz="6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4" name="مستطيل 103"/>
              <p:cNvSpPr/>
              <p:nvPr/>
            </p:nvSpPr>
            <p:spPr>
              <a:xfrm rot="20878133">
                <a:off x="4385798" y="4918910"/>
                <a:ext cx="78739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حمضيات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5" name="مستطيل 104"/>
              <p:cNvSpPr/>
              <p:nvPr/>
            </p:nvSpPr>
            <p:spPr>
              <a:xfrm rot="20642128">
                <a:off x="3007633" y="5244029"/>
                <a:ext cx="66556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9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أشجار قشطة</a:t>
                </a:r>
                <a:endParaRPr lang="ar-SA" sz="8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06" name="مستطيل 105"/>
              <p:cNvSpPr/>
              <p:nvPr/>
            </p:nvSpPr>
            <p:spPr>
              <a:xfrm rot="20651340">
                <a:off x="3621722" y="5103449"/>
                <a:ext cx="479618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5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4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0" name="مستطيل 109"/>
              <p:cNvSpPr/>
              <p:nvPr/>
            </p:nvSpPr>
            <p:spPr>
              <a:xfrm rot="20828491">
                <a:off x="1354999" y="5728635"/>
                <a:ext cx="56297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بيوت بلاستيكية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7" name="مستطيل 116"/>
              <p:cNvSpPr/>
              <p:nvPr/>
            </p:nvSpPr>
            <p:spPr>
              <a:xfrm rot="20774989">
                <a:off x="1275644" y="5376167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19" name="مستطيل 118"/>
              <p:cNvSpPr/>
              <p:nvPr/>
            </p:nvSpPr>
            <p:spPr>
              <a:xfrm rot="21029564">
                <a:off x="2405704" y="4781985"/>
                <a:ext cx="490840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اعشاب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3" name="مستطيل 122"/>
              <p:cNvSpPr/>
              <p:nvPr/>
            </p:nvSpPr>
            <p:spPr>
              <a:xfrm>
                <a:off x="2276600" y="3773961"/>
                <a:ext cx="7145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اللحوم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4" name="مستطيل 123"/>
              <p:cNvSpPr/>
              <p:nvPr/>
            </p:nvSpPr>
            <p:spPr>
              <a:xfrm>
                <a:off x="2325665" y="4096883"/>
                <a:ext cx="599333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البيض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5" name="مستطيل 124"/>
              <p:cNvSpPr/>
              <p:nvPr/>
            </p:nvSpPr>
            <p:spPr>
              <a:xfrm rot="20978251">
                <a:off x="3596138" y="429779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تعبئة و تغليف العسل الطبيعي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7" name="مستطيل 126"/>
              <p:cNvSpPr/>
              <p:nvPr/>
            </p:nvSpPr>
            <p:spPr>
              <a:xfrm rot="20978251">
                <a:off x="3634639" y="4639238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زيت  وزيتون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8" name="مستطيل 127"/>
              <p:cNvSpPr/>
              <p:nvPr/>
            </p:nvSpPr>
            <p:spPr>
              <a:xfrm rot="21115125">
                <a:off x="2794839" y="4488849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الأعشاب الطبية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29" name="مستطيل 128"/>
              <p:cNvSpPr/>
              <p:nvPr/>
            </p:nvSpPr>
            <p:spPr>
              <a:xfrm rot="21115125">
                <a:off x="2804244" y="4802632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مستحضرات تجميل طبية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0" name="مستطيل 129"/>
              <p:cNvSpPr/>
              <p:nvPr/>
            </p:nvSpPr>
            <p:spPr>
              <a:xfrm rot="242549">
                <a:off x="2845623" y="3569336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عصير طبيعي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2" name="مستطيل 131"/>
              <p:cNvSpPr/>
              <p:nvPr/>
            </p:nvSpPr>
            <p:spPr>
              <a:xfrm rot="21075095">
                <a:off x="1812378" y="5021403"/>
                <a:ext cx="7536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تعليب و تغليف الخضار </a:t>
                </a:r>
                <a:r>
                  <a:rPr lang="ar-SA" sz="600" b="1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والفواكة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3" name="مستطيل 132"/>
              <p:cNvSpPr/>
              <p:nvPr/>
            </p:nvSpPr>
            <p:spPr>
              <a:xfrm>
                <a:off x="2818152" y="3922084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زراعي مقترح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4" name="مستطيل 133"/>
              <p:cNvSpPr/>
              <p:nvPr/>
            </p:nvSpPr>
            <p:spPr>
              <a:xfrm rot="21075095">
                <a:off x="1697622" y="4613654"/>
                <a:ext cx="805009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مخللات و مربيات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5" name="مستطيل 134"/>
              <p:cNvSpPr/>
              <p:nvPr/>
            </p:nvSpPr>
            <p:spPr>
              <a:xfrm rot="21075095">
                <a:off x="911056" y="4483173"/>
                <a:ext cx="82786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مركز أبحاث زراعي </a:t>
                </a:r>
              </a:p>
              <a:p>
                <a:pPr algn="ctr"/>
                <a:r>
                  <a:rPr lang="ar-SA" sz="7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و مركز تسويق</a:t>
                </a:r>
                <a:endParaRPr lang="ar-SA" sz="6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6" name="مستطيل 135"/>
              <p:cNvSpPr/>
              <p:nvPr/>
            </p:nvSpPr>
            <p:spPr>
              <a:xfrm rot="21075095">
                <a:off x="1004517" y="5017392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b="1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موقف سيارات</a:t>
                </a:r>
                <a:endParaRPr lang="ar-SA" sz="500" b="1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7" name="مستطيل 136"/>
              <p:cNvSpPr/>
              <p:nvPr/>
            </p:nvSpPr>
            <p:spPr>
              <a:xfrm>
                <a:off x="2258520" y="3504383"/>
                <a:ext cx="753648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6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مصنع البان و اجبان</a:t>
                </a:r>
                <a:endParaRPr lang="ar-SA" sz="5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138" name="مستطيل 137"/>
              <p:cNvSpPr/>
              <p:nvPr/>
            </p:nvSpPr>
            <p:spPr>
              <a:xfrm rot="440838">
                <a:off x="1208396" y="3595023"/>
                <a:ext cx="1002364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SA" sz="800" dirty="0" err="1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بركسات</a:t>
                </a:r>
                <a:r>
                  <a:rPr lang="ar-SA" sz="800" dirty="0" smtClean="0">
                    <a:effectLst>
                      <a:glow rad="139700">
                        <a:schemeClr val="bg1">
                          <a:alpha val="40000"/>
                        </a:schemeClr>
                      </a:glow>
                    </a:effectLst>
                  </a:rPr>
                  <a:t> الثروة الحيوانية</a:t>
                </a:r>
                <a:endParaRPr lang="ar-SA" sz="700" dirty="0" smtClean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143" name="مربع نص 142"/>
            <p:cNvSpPr txBox="1"/>
            <p:nvPr/>
          </p:nvSpPr>
          <p:spPr>
            <a:xfrm>
              <a:off x="112503" y="805018"/>
              <a:ext cx="163341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Scale 1:1000</a:t>
              </a:r>
              <a:endParaRPr lang="ar-SA" dirty="0" smtClean="0"/>
            </a:p>
          </p:txBody>
        </p:sp>
        <p:sp>
          <p:nvSpPr>
            <p:cNvPr id="144" name="سهم لأعلى 143"/>
            <p:cNvSpPr/>
            <p:nvPr/>
          </p:nvSpPr>
          <p:spPr>
            <a:xfrm>
              <a:off x="11613526" y="1509798"/>
              <a:ext cx="304667" cy="488587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ربع نص 144"/>
            <p:cNvSpPr txBox="1"/>
            <p:nvPr/>
          </p:nvSpPr>
          <p:spPr>
            <a:xfrm>
              <a:off x="11235301" y="2037946"/>
              <a:ext cx="67731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ar-SA" sz="2000" b="1" dirty="0" smtClean="0"/>
            </a:p>
          </p:txBody>
        </p:sp>
      </p:grpSp>
      <p:sp>
        <p:nvSpPr>
          <p:cNvPr id="10" name="شكل حر 9"/>
          <p:cNvSpPr/>
          <p:nvPr/>
        </p:nvSpPr>
        <p:spPr>
          <a:xfrm>
            <a:off x="6774180" y="1851660"/>
            <a:ext cx="1714500" cy="990600"/>
          </a:xfrm>
          <a:custGeom>
            <a:avLst/>
            <a:gdLst>
              <a:gd name="connsiteX0" fmla="*/ 0 w 1714500"/>
              <a:gd name="connsiteY0" fmla="*/ 30480 h 990600"/>
              <a:gd name="connsiteX1" fmla="*/ 0 w 1714500"/>
              <a:gd name="connsiteY1" fmla="*/ 739140 h 990600"/>
              <a:gd name="connsiteX2" fmla="*/ 556260 w 1714500"/>
              <a:gd name="connsiteY2" fmla="*/ 838200 h 990600"/>
              <a:gd name="connsiteX3" fmla="*/ 1531620 w 1714500"/>
              <a:gd name="connsiteY3" fmla="*/ 990600 h 990600"/>
              <a:gd name="connsiteX4" fmla="*/ 1623060 w 1714500"/>
              <a:gd name="connsiteY4" fmla="*/ 952500 h 990600"/>
              <a:gd name="connsiteX5" fmla="*/ 1714500 w 1714500"/>
              <a:gd name="connsiteY5" fmla="*/ 525780 h 990600"/>
              <a:gd name="connsiteX6" fmla="*/ 1661160 w 1714500"/>
              <a:gd name="connsiteY6" fmla="*/ 449580 h 990600"/>
              <a:gd name="connsiteX7" fmla="*/ 129540 w 1714500"/>
              <a:gd name="connsiteY7" fmla="*/ 0 h 990600"/>
              <a:gd name="connsiteX8" fmla="*/ 0 w 1714500"/>
              <a:gd name="connsiteY8" fmla="*/ 3048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500" h="990600">
                <a:moveTo>
                  <a:pt x="0" y="30480"/>
                </a:moveTo>
                <a:lnTo>
                  <a:pt x="0" y="739140"/>
                </a:lnTo>
                <a:lnTo>
                  <a:pt x="556260" y="838200"/>
                </a:lnTo>
                <a:lnTo>
                  <a:pt x="1531620" y="990600"/>
                </a:lnTo>
                <a:lnTo>
                  <a:pt x="1623060" y="952500"/>
                </a:lnTo>
                <a:lnTo>
                  <a:pt x="1714500" y="525780"/>
                </a:lnTo>
                <a:lnTo>
                  <a:pt x="1661160" y="449580"/>
                </a:lnTo>
                <a:lnTo>
                  <a:pt x="129540" y="0"/>
                </a:lnTo>
                <a:lnTo>
                  <a:pt x="0" y="304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حر 13"/>
          <p:cNvSpPr/>
          <p:nvPr/>
        </p:nvSpPr>
        <p:spPr>
          <a:xfrm>
            <a:off x="6728460" y="2682240"/>
            <a:ext cx="1592580" cy="1135380"/>
          </a:xfrm>
          <a:custGeom>
            <a:avLst/>
            <a:gdLst>
              <a:gd name="connsiteX0" fmla="*/ 99060 w 1592580"/>
              <a:gd name="connsiteY0" fmla="*/ 0 h 1135380"/>
              <a:gd name="connsiteX1" fmla="*/ 1539240 w 1592580"/>
              <a:gd name="connsiteY1" fmla="*/ 243840 h 1135380"/>
              <a:gd name="connsiteX2" fmla="*/ 1592580 w 1592580"/>
              <a:gd name="connsiteY2" fmla="*/ 266700 h 1135380"/>
              <a:gd name="connsiteX3" fmla="*/ 1577340 w 1592580"/>
              <a:gd name="connsiteY3" fmla="*/ 358140 h 1135380"/>
              <a:gd name="connsiteX4" fmla="*/ 1379220 w 1592580"/>
              <a:gd name="connsiteY4" fmla="*/ 853440 h 1135380"/>
              <a:gd name="connsiteX5" fmla="*/ 1181100 w 1592580"/>
              <a:gd name="connsiteY5" fmla="*/ 1051560 h 1135380"/>
              <a:gd name="connsiteX6" fmla="*/ 975360 w 1592580"/>
              <a:gd name="connsiteY6" fmla="*/ 1135380 h 1135380"/>
              <a:gd name="connsiteX7" fmla="*/ 342900 w 1592580"/>
              <a:gd name="connsiteY7" fmla="*/ 1051560 h 1135380"/>
              <a:gd name="connsiteX8" fmla="*/ 0 w 1592580"/>
              <a:gd name="connsiteY8" fmla="*/ 952500 h 1135380"/>
              <a:gd name="connsiteX9" fmla="*/ 15240 w 1592580"/>
              <a:gd name="connsiteY9" fmla="*/ 53340 h 1135380"/>
              <a:gd name="connsiteX10" fmla="*/ 99060 w 1592580"/>
              <a:gd name="connsiteY10" fmla="*/ 0 h 113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2580" h="1135380">
                <a:moveTo>
                  <a:pt x="99060" y="0"/>
                </a:moveTo>
                <a:lnTo>
                  <a:pt x="1539240" y="243840"/>
                </a:lnTo>
                <a:lnTo>
                  <a:pt x="1592580" y="266700"/>
                </a:lnTo>
                <a:lnTo>
                  <a:pt x="1577340" y="358140"/>
                </a:lnTo>
                <a:lnTo>
                  <a:pt x="1379220" y="853440"/>
                </a:lnTo>
                <a:lnTo>
                  <a:pt x="1181100" y="1051560"/>
                </a:lnTo>
                <a:lnTo>
                  <a:pt x="975360" y="1135380"/>
                </a:lnTo>
                <a:lnTo>
                  <a:pt x="342900" y="1051560"/>
                </a:lnTo>
                <a:lnTo>
                  <a:pt x="0" y="952500"/>
                </a:lnTo>
                <a:lnTo>
                  <a:pt x="15240" y="53340"/>
                </a:lnTo>
                <a:lnTo>
                  <a:pt x="9906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مستطيل 139"/>
          <p:cNvSpPr/>
          <p:nvPr/>
        </p:nvSpPr>
        <p:spPr>
          <a:xfrm rot="536814">
            <a:off x="8497477" y="2542696"/>
            <a:ext cx="8947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1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صناعات معدنية</a:t>
            </a:r>
            <a:endParaRPr lang="ar-SA" sz="900" b="1" dirty="0"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3" name="شكل حر 22"/>
          <p:cNvSpPr/>
          <p:nvPr/>
        </p:nvSpPr>
        <p:spPr>
          <a:xfrm>
            <a:off x="1119188" y="5162550"/>
            <a:ext cx="1876425" cy="1047750"/>
          </a:xfrm>
          <a:custGeom>
            <a:avLst/>
            <a:gdLst>
              <a:gd name="connsiteX0" fmla="*/ 1733550 w 1876425"/>
              <a:gd name="connsiteY0" fmla="*/ 142875 h 1047750"/>
              <a:gd name="connsiteX1" fmla="*/ 1876425 w 1876425"/>
              <a:gd name="connsiteY1" fmla="*/ 547688 h 1047750"/>
              <a:gd name="connsiteX2" fmla="*/ 1019175 w 1876425"/>
              <a:gd name="connsiteY2" fmla="*/ 833438 h 1047750"/>
              <a:gd name="connsiteX3" fmla="*/ 666750 w 1876425"/>
              <a:gd name="connsiteY3" fmla="*/ 971550 h 1047750"/>
              <a:gd name="connsiteX4" fmla="*/ 485775 w 1876425"/>
              <a:gd name="connsiteY4" fmla="*/ 1047750 h 1047750"/>
              <a:gd name="connsiteX5" fmla="*/ 390525 w 1876425"/>
              <a:gd name="connsiteY5" fmla="*/ 1033463 h 1047750"/>
              <a:gd name="connsiteX6" fmla="*/ 300037 w 1876425"/>
              <a:gd name="connsiteY6" fmla="*/ 976313 h 1047750"/>
              <a:gd name="connsiteX7" fmla="*/ 261937 w 1876425"/>
              <a:gd name="connsiteY7" fmla="*/ 900113 h 1047750"/>
              <a:gd name="connsiteX8" fmla="*/ 0 w 1876425"/>
              <a:gd name="connsiteY8" fmla="*/ 147638 h 1047750"/>
              <a:gd name="connsiteX9" fmla="*/ 628650 w 1876425"/>
              <a:gd name="connsiteY9" fmla="*/ 0 h 1047750"/>
              <a:gd name="connsiteX10" fmla="*/ 647700 w 1876425"/>
              <a:gd name="connsiteY10" fmla="*/ 157163 h 1047750"/>
              <a:gd name="connsiteX11" fmla="*/ 714375 w 1876425"/>
              <a:gd name="connsiteY11" fmla="*/ 323850 h 1047750"/>
              <a:gd name="connsiteX12" fmla="*/ 795337 w 1876425"/>
              <a:gd name="connsiteY12" fmla="*/ 381000 h 1047750"/>
              <a:gd name="connsiteX13" fmla="*/ 942975 w 1876425"/>
              <a:gd name="connsiteY13" fmla="*/ 361950 h 1047750"/>
              <a:gd name="connsiteX14" fmla="*/ 1309687 w 1876425"/>
              <a:gd name="connsiteY14" fmla="*/ 271463 h 1047750"/>
              <a:gd name="connsiteX15" fmla="*/ 1733550 w 1876425"/>
              <a:gd name="connsiteY15" fmla="*/ 142875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76425" h="1047750">
                <a:moveTo>
                  <a:pt x="1733550" y="142875"/>
                </a:moveTo>
                <a:lnTo>
                  <a:pt x="1876425" y="547688"/>
                </a:lnTo>
                <a:lnTo>
                  <a:pt x="1019175" y="833438"/>
                </a:lnTo>
                <a:lnTo>
                  <a:pt x="666750" y="971550"/>
                </a:lnTo>
                <a:lnTo>
                  <a:pt x="485775" y="1047750"/>
                </a:lnTo>
                <a:lnTo>
                  <a:pt x="390525" y="1033463"/>
                </a:lnTo>
                <a:lnTo>
                  <a:pt x="300037" y="976313"/>
                </a:lnTo>
                <a:lnTo>
                  <a:pt x="261937" y="900113"/>
                </a:lnTo>
                <a:lnTo>
                  <a:pt x="0" y="147638"/>
                </a:lnTo>
                <a:lnTo>
                  <a:pt x="628650" y="0"/>
                </a:lnTo>
                <a:lnTo>
                  <a:pt x="647700" y="157163"/>
                </a:lnTo>
                <a:lnTo>
                  <a:pt x="714375" y="323850"/>
                </a:lnTo>
                <a:lnTo>
                  <a:pt x="795337" y="381000"/>
                </a:lnTo>
                <a:lnTo>
                  <a:pt x="942975" y="361950"/>
                </a:lnTo>
                <a:lnTo>
                  <a:pt x="1309687" y="271463"/>
                </a:lnTo>
                <a:lnTo>
                  <a:pt x="1733550" y="14287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169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26167</TotalTime>
  <Words>7914</Words>
  <Application>Microsoft Office PowerPoint</Application>
  <PresentationFormat>ملء الشاشة</PresentationFormat>
  <Paragraphs>2398</Paragraphs>
  <Slides>106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106</vt:i4>
      </vt:variant>
    </vt:vector>
  </HeadingPairs>
  <TitlesOfParts>
    <vt:vector size="113" baseType="lpstr">
      <vt:lpstr>Arial</vt:lpstr>
      <vt:lpstr>Calibri</vt:lpstr>
      <vt:lpstr>Calibri Light</vt:lpstr>
      <vt:lpstr>Times New Roman</vt:lpstr>
      <vt:lpstr>Traditional Arabic</vt:lpstr>
      <vt:lpstr>Wingdings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design-tec</dc:creator>
  <cp:lastModifiedBy>design-tec</cp:lastModifiedBy>
  <cp:revision>570</cp:revision>
  <dcterms:created xsi:type="dcterms:W3CDTF">2018-02-01T06:21:29Z</dcterms:created>
  <dcterms:modified xsi:type="dcterms:W3CDTF">2018-05-13T23:15:42Z</dcterms:modified>
</cp:coreProperties>
</file>