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5"/>
  </p:notesMasterIdLst>
  <p:sldIdLst>
    <p:sldId id="256" r:id="rId3"/>
    <p:sldId id="296" r:id="rId4"/>
    <p:sldId id="282" r:id="rId5"/>
    <p:sldId id="283" r:id="rId6"/>
    <p:sldId id="284" r:id="rId7"/>
    <p:sldId id="287" r:id="rId8"/>
    <p:sldId id="359" r:id="rId9"/>
    <p:sldId id="369" r:id="rId10"/>
    <p:sldId id="360" r:id="rId11"/>
    <p:sldId id="368" r:id="rId12"/>
    <p:sldId id="285" r:id="rId13"/>
    <p:sldId id="361" r:id="rId14"/>
    <p:sldId id="376" r:id="rId15"/>
    <p:sldId id="295" r:id="rId16"/>
    <p:sldId id="362" r:id="rId17"/>
    <p:sldId id="275" r:id="rId18"/>
    <p:sldId id="323" r:id="rId19"/>
    <p:sldId id="324" r:id="rId20"/>
    <p:sldId id="289" r:id="rId21"/>
    <p:sldId id="290" r:id="rId22"/>
    <p:sldId id="358" r:id="rId23"/>
    <p:sldId id="293" r:id="rId24"/>
    <p:sldId id="294" r:id="rId25"/>
    <p:sldId id="280" r:id="rId26"/>
    <p:sldId id="286" r:id="rId27"/>
    <p:sldId id="278" r:id="rId28"/>
    <p:sldId id="279" r:id="rId29"/>
    <p:sldId id="326" r:id="rId30"/>
    <p:sldId id="327" r:id="rId31"/>
    <p:sldId id="332" r:id="rId32"/>
    <p:sldId id="331" r:id="rId33"/>
    <p:sldId id="330" r:id="rId34"/>
    <p:sldId id="329" r:id="rId35"/>
    <p:sldId id="328" r:id="rId36"/>
    <p:sldId id="325" r:id="rId37"/>
    <p:sldId id="281" r:id="rId38"/>
    <p:sldId id="333" r:id="rId39"/>
    <p:sldId id="334" r:id="rId40"/>
    <p:sldId id="335" r:id="rId41"/>
    <p:sldId id="336" r:id="rId42"/>
    <p:sldId id="344" r:id="rId43"/>
    <p:sldId id="341" r:id="rId44"/>
    <p:sldId id="342" r:id="rId45"/>
    <p:sldId id="343" r:id="rId46"/>
    <p:sldId id="339" r:id="rId47"/>
    <p:sldId id="340" r:id="rId48"/>
    <p:sldId id="345" r:id="rId49"/>
    <p:sldId id="347" r:id="rId50"/>
    <p:sldId id="348" r:id="rId51"/>
    <p:sldId id="349" r:id="rId52"/>
    <p:sldId id="350" r:id="rId53"/>
    <p:sldId id="351" r:id="rId54"/>
    <p:sldId id="352" r:id="rId55"/>
    <p:sldId id="353" r:id="rId56"/>
    <p:sldId id="354" r:id="rId57"/>
    <p:sldId id="355" r:id="rId58"/>
    <p:sldId id="356" r:id="rId59"/>
    <p:sldId id="363" r:id="rId60"/>
    <p:sldId id="364" r:id="rId61"/>
    <p:sldId id="365" r:id="rId62"/>
    <p:sldId id="367" r:id="rId63"/>
    <p:sldId id="374" r:id="rId64"/>
    <p:sldId id="375" r:id="rId65"/>
    <p:sldId id="297" r:id="rId66"/>
    <p:sldId id="298" r:id="rId67"/>
    <p:sldId id="299" r:id="rId68"/>
    <p:sldId id="300" r:id="rId69"/>
    <p:sldId id="301" r:id="rId70"/>
    <p:sldId id="302" r:id="rId71"/>
    <p:sldId id="303" r:id="rId72"/>
    <p:sldId id="304" r:id="rId73"/>
    <p:sldId id="305" r:id="rId74"/>
    <p:sldId id="306" r:id="rId75"/>
    <p:sldId id="307" r:id="rId76"/>
    <p:sldId id="308" r:id="rId77"/>
    <p:sldId id="309" r:id="rId78"/>
    <p:sldId id="310" r:id="rId79"/>
    <p:sldId id="311" r:id="rId80"/>
    <p:sldId id="312" r:id="rId81"/>
    <p:sldId id="313" r:id="rId82"/>
    <p:sldId id="314" r:id="rId83"/>
    <p:sldId id="315" r:id="rId84"/>
    <p:sldId id="316" r:id="rId85"/>
    <p:sldId id="317" r:id="rId86"/>
    <p:sldId id="318" r:id="rId87"/>
    <p:sldId id="319" r:id="rId88"/>
    <p:sldId id="321" r:id="rId89"/>
    <p:sldId id="322" r:id="rId90"/>
    <p:sldId id="370" r:id="rId91"/>
    <p:sldId id="371" r:id="rId92"/>
    <p:sldId id="372" r:id="rId93"/>
    <p:sldId id="373" r:id="rId9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user\Downloads\Bitar,%20Khader%20and%20Dmaid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user\Downloads\Bitar,%20Khader%20and%20Dmaid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itar,%20Khader%20and%20Dmaidi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G:\steady%20Trials_hayat%20N\X%20and%20MCR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teady%20Trials_hayat%20N\X%20and%20MC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marker>
            <c:symbol val="none"/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Sheet1!$B$2:$B$12</c:f>
              <c:numCache>
                <c:formatCode>General</c:formatCode>
                <c:ptCount val="11"/>
                <c:pt idx="0">
                  <c:v>-2</c:v>
                </c:pt>
                <c:pt idx="1">
                  <c:v>-1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273344"/>
        <c:axId val="103240832"/>
      </c:scatterChart>
      <c:valAx>
        <c:axId val="99273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U (1/day)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solidFill>
            <a:prstClr val="white"/>
          </a:solidFill>
          <a:ln>
            <a:solidFill>
              <a:srgbClr val="4F81BD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03240832"/>
        <c:crosses val="autoZero"/>
        <c:crossBetween val="midCat"/>
      </c:valAx>
      <c:valAx>
        <c:axId val="1032408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b="1" dirty="0"/>
                  <a:t>1/</a:t>
                </a:r>
                <a:r>
                  <a:rPr lang="en-US" sz="2000" b="1" i="0" u="none" strike="noStrike" baseline="0" dirty="0" err="1"/>
                  <a:t>θc</a:t>
                </a:r>
                <a:r>
                  <a:rPr lang="en-US" sz="2000" b="1" i="0" u="none" strike="noStrike" baseline="0" dirty="0"/>
                  <a:t> (1/day</a:t>
                </a:r>
                <a:r>
                  <a:rPr lang="en-US" sz="1000" b="1" i="0" u="none" strike="noStrike" baseline="0" dirty="0"/>
                  <a:t>)</a:t>
                </a:r>
                <a:r>
                  <a:rPr lang="en-US" dirty="0"/>
                  <a:t>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992733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Y</c:v>
                </c:pt>
              </c:strCache>
            </c:strRef>
          </c:tx>
          <c:marker>
            <c:symbol val="none"/>
          </c:marker>
          <c:xVal>
            <c:numRef>
              <c:f>Sheet2!$A$2:$A$12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Sheet2!$B$2:$B$12</c:f>
              <c:numCache>
                <c:formatCode>General</c:formatCode>
                <c:ptCount val="11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089472"/>
        <c:axId val="104091648"/>
      </c:scatterChart>
      <c:valAx>
        <c:axId val="104089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1/Se (1/ {mg/L</a:t>
                </a:r>
                <a:r>
                  <a:rPr lang="en-US" sz="2000" baseline="0" dirty="0"/>
                  <a:t> of BOD})</a:t>
                </a:r>
                <a:endParaRPr lang="en-US" sz="20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solidFill>
            <a:prstClr val="white"/>
          </a:solidFill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04091648"/>
        <c:crosses val="autoZero"/>
        <c:crossBetween val="midCat"/>
      </c:valAx>
      <c:valAx>
        <c:axId val="104091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dirty="0"/>
                  <a:t>1/U (day</a:t>
                </a:r>
                <a:r>
                  <a:rPr lang="en-US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solidFill>
            <a:prstClr val="white"/>
          </a:solidFill>
        </c:spPr>
        <c:txPr>
          <a:bodyPr/>
          <a:lstStyle/>
          <a:p>
            <a:pPr>
              <a:defRPr sz="900">
                <a:solidFill>
                  <a:schemeClr val="bg1"/>
                </a:solidFill>
              </a:defRPr>
            </a:pPr>
            <a:endParaRPr lang="en-US"/>
          </a:p>
        </c:txPr>
        <c:crossAx val="1040894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DO</a:t>
            </a:r>
            <a:r>
              <a:rPr lang="en-US" baseline="0" dirty="0"/>
              <a:t> </a:t>
            </a:r>
            <a:r>
              <a:rPr lang="en-US" dirty="0"/>
              <a:t>Concentration (ppm)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DO!$B$1</c:f>
              <c:strCache>
                <c:ptCount val="1"/>
                <c:pt idx="0">
                  <c:v>Concentration (ppm)</c:v>
                </c:pt>
              </c:strCache>
            </c:strRef>
          </c:tx>
          <c:xVal>
            <c:numRef>
              <c:f>DO!$A$2:$A$31</c:f>
              <c:numCache>
                <c:formatCode>d\-mmm</c:formatCode>
                <c:ptCount val="30"/>
                <c:pt idx="0">
                  <c:v>40992</c:v>
                </c:pt>
                <c:pt idx="1">
                  <c:v>40993</c:v>
                </c:pt>
                <c:pt idx="2">
                  <c:v>40994</c:v>
                </c:pt>
                <c:pt idx="3">
                  <c:v>40995</c:v>
                </c:pt>
                <c:pt idx="4">
                  <c:v>40996</c:v>
                </c:pt>
                <c:pt idx="5">
                  <c:v>40997</c:v>
                </c:pt>
                <c:pt idx="6">
                  <c:v>40998</c:v>
                </c:pt>
                <c:pt idx="7">
                  <c:v>40999</c:v>
                </c:pt>
                <c:pt idx="8">
                  <c:v>41000</c:v>
                </c:pt>
                <c:pt idx="9">
                  <c:v>41001</c:v>
                </c:pt>
                <c:pt idx="10">
                  <c:v>41002</c:v>
                </c:pt>
                <c:pt idx="11">
                  <c:v>41003</c:v>
                </c:pt>
                <c:pt idx="12">
                  <c:v>41004</c:v>
                </c:pt>
                <c:pt idx="13">
                  <c:v>41005</c:v>
                </c:pt>
                <c:pt idx="14">
                  <c:v>41006</c:v>
                </c:pt>
                <c:pt idx="15">
                  <c:v>41007</c:v>
                </c:pt>
                <c:pt idx="16">
                  <c:v>41008</c:v>
                </c:pt>
                <c:pt idx="17">
                  <c:v>41009</c:v>
                </c:pt>
                <c:pt idx="18">
                  <c:v>41010</c:v>
                </c:pt>
                <c:pt idx="19">
                  <c:v>41011</c:v>
                </c:pt>
                <c:pt idx="20">
                  <c:v>41012</c:v>
                </c:pt>
                <c:pt idx="21">
                  <c:v>41013</c:v>
                </c:pt>
                <c:pt idx="22">
                  <c:v>41014</c:v>
                </c:pt>
                <c:pt idx="23">
                  <c:v>41015</c:v>
                </c:pt>
                <c:pt idx="24">
                  <c:v>41016</c:v>
                </c:pt>
                <c:pt idx="25">
                  <c:v>41017</c:v>
                </c:pt>
                <c:pt idx="26">
                  <c:v>41018</c:v>
                </c:pt>
                <c:pt idx="27">
                  <c:v>41019</c:v>
                </c:pt>
                <c:pt idx="28">
                  <c:v>41020</c:v>
                </c:pt>
                <c:pt idx="29">
                  <c:v>41021</c:v>
                </c:pt>
              </c:numCache>
            </c:numRef>
          </c:xVal>
          <c:yVal>
            <c:numRef>
              <c:f>DO!$B$2:$B$31</c:f>
              <c:numCache>
                <c:formatCode>General</c:formatCode>
                <c:ptCount val="30"/>
                <c:pt idx="0">
                  <c:v>7.77</c:v>
                </c:pt>
                <c:pt idx="1">
                  <c:v>8.84</c:v>
                </c:pt>
                <c:pt idx="2">
                  <c:v>7.37</c:v>
                </c:pt>
                <c:pt idx="3">
                  <c:v>7.93</c:v>
                </c:pt>
                <c:pt idx="4">
                  <c:v>8.59</c:v>
                </c:pt>
                <c:pt idx="5">
                  <c:v>9.9700000000000006</c:v>
                </c:pt>
                <c:pt idx="6">
                  <c:v>6.44</c:v>
                </c:pt>
                <c:pt idx="7">
                  <c:v>8.1300000000000008</c:v>
                </c:pt>
                <c:pt idx="8">
                  <c:v>7.56</c:v>
                </c:pt>
                <c:pt idx="9">
                  <c:v>7.11</c:v>
                </c:pt>
                <c:pt idx="10">
                  <c:v>7.51</c:v>
                </c:pt>
                <c:pt idx="11">
                  <c:v>7.43</c:v>
                </c:pt>
                <c:pt idx="12">
                  <c:v>7.55</c:v>
                </c:pt>
                <c:pt idx="13">
                  <c:v>6.81</c:v>
                </c:pt>
                <c:pt idx="14">
                  <c:v>7.54</c:v>
                </c:pt>
                <c:pt idx="15">
                  <c:v>7.82</c:v>
                </c:pt>
                <c:pt idx="16">
                  <c:v>7.11</c:v>
                </c:pt>
                <c:pt idx="17">
                  <c:v>7.53</c:v>
                </c:pt>
                <c:pt idx="18">
                  <c:v>7.8</c:v>
                </c:pt>
                <c:pt idx="19">
                  <c:v>7.53</c:v>
                </c:pt>
                <c:pt idx="20">
                  <c:v>7.62</c:v>
                </c:pt>
                <c:pt idx="21">
                  <c:v>7.73</c:v>
                </c:pt>
                <c:pt idx="22">
                  <c:v>7.48</c:v>
                </c:pt>
                <c:pt idx="23">
                  <c:v>7.88</c:v>
                </c:pt>
                <c:pt idx="24">
                  <c:v>7.95</c:v>
                </c:pt>
                <c:pt idx="25">
                  <c:v>7.83</c:v>
                </c:pt>
                <c:pt idx="26">
                  <c:v>7.92</c:v>
                </c:pt>
                <c:pt idx="27">
                  <c:v>8.11</c:v>
                </c:pt>
                <c:pt idx="28">
                  <c:v>8.15</c:v>
                </c:pt>
                <c:pt idx="29">
                  <c:v>8.0299999999999994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107008"/>
        <c:axId val="104141952"/>
      </c:scatterChart>
      <c:valAx>
        <c:axId val="104107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Date</a:t>
                </a:r>
              </a:p>
            </c:rich>
          </c:tx>
          <c:layout>
            <c:manualLayout>
              <c:xMode val="edge"/>
              <c:yMode val="edge"/>
              <c:x val="0.48408092738407699"/>
              <c:y val="0.87868037328667248"/>
            </c:manualLayout>
          </c:layout>
          <c:overlay val="0"/>
        </c:title>
        <c:numFmt formatCode="d\-mmm" sourceLinked="1"/>
        <c:majorTickMark val="out"/>
        <c:minorTickMark val="none"/>
        <c:tickLblPos val="nextTo"/>
        <c:crossAx val="104141952"/>
        <c:crosses val="autoZero"/>
        <c:crossBetween val="midCat"/>
      </c:valAx>
      <c:valAx>
        <c:axId val="104141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dirty="0"/>
                  <a:t>Concentration</a:t>
                </a:r>
                <a:r>
                  <a:rPr lang="en-US" sz="2000" baseline="0" dirty="0"/>
                  <a:t> (ppm)</a:t>
                </a:r>
                <a:endParaRPr lang="en-US" sz="20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1070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Suspended Solids Concentration (after Primary Sedimentation) (</a:t>
            </a:r>
            <a:r>
              <a:rPr lang="en-US" dirty="0"/>
              <a:t>ppm)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'Suspended Solids'!$B$1</c:f>
              <c:strCache>
                <c:ptCount val="1"/>
                <c:pt idx="0">
                  <c:v>Concentration (ppm)</c:v>
                </c:pt>
              </c:strCache>
            </c:strRef>
          </c:tx>
          <c:xVal>
            <c:numRef>
              <c:f>('Suspended Solids'!$A$2:$A$21,'Suspended Solids'!$A$23:$A$32)</c:f>
              <c:numCache>
                <c:formatCode>d\-mmm</c:formatCode>
                <c:ptCount val="30"/>
                <c:pt idx="0">
                  <c:v>40987</c:v>
                </c:pt>
                <c:pt idx="1">
                  <c:v>40988</c:v>
                </c:pt>
                <c:pt idx="2">
                  <c:v>40994</c:v>
                </c:pt>
                <c:pt idx="3">
                  <c:v>40995</c:v>
                </c:pt>
                <c:pt idx="4">
                  <c:v>40996</c:v>
                </c:pt>
                <c:pt idx="5">
                  <c:v>40997</c:v>
                </c:pt>
                <c:pt idx="6">
                  <c:v>40998</c:v>
                </c:pt>
                <c:pt idx="7">
                  <c:v>40999</c:v>
                </c:pt>
                <c:pt idx="8">
                  <c:v>41000</c:v>
                </c:pt>
                <c:pt idx="9">
                  <c:v>41001</c:v>
                </c:pt>
                <c:pt idx="10">
                  <c:v>41002</c:v>
                </c:pt>
                <c:pt idx="11">
                  <c:v>41003</c:v>
                </c:pt>
                <c:pt idx="12">
                  <c:v>41004</c:v>
                </c:pt>
                <c:pt idx="13">
                  <c:v>41005</c:v>
                </c:pt>
                <c:pt idx="14">
                  <c:v>41006</c:v>
                </c:pt>
                <c:pt idx="15">
                  <c:v>41007</c:v>
                </c:pt>
                <c:pt idx="16">
                  <c:v>41008</c:v>
                </c:pt>
                <c:pt idx="17">
                  <c:v>41009</c:v>
                </c:pt>
                <c:pt idx="18">
                  <c:v>41010</c:v>
                </c:pt>
                <c:pt idx="19">
                  <c:v>41011</c:v>
                </c:pt>
                <c:pt idx="20">
                  <c:v>41012</c:v>
                </c:pt>
                <c:pt idx="21">
                  <c:v>41013</c:v>
                </c:pt>
                <c:pt idx="22">
                  <c:v>41014</c:v>
                </c:pt>
                <c:pt idx="23">
                  <c:v>41015</c:v>
                </c:pt>
                <c:pt idx="24">
                  <c:v>41016</c:v>
                </c:pt>
                <c:pt idx="25">
                  <c:v>41017</c:v>
                </c:pt>
                <c:pt idx="26">
                  <c:v>41018</c:v>
                </c:pt>
                <c:pt idx="27">
                  <c:v>41019</c:v>
                </c:pt>
                <c:pt idx="28">
                  <c:v>41020</c:v>
                </c:pt>
                <c:pt idx="29">
                  <c:v>41021</c:v>
                </c:pt>
              </c:numCache>
            </c:numRef>
          </c:xVal>
          <c:yVal>
            <c:numRef>
              <c:f>('Suspended Solids'!$B$2:$B$21,'Suspended Solids'!$B$23:$B$32)</c:f>
              <c:numCache>
                <c:formatCode>General</c:formatCode>
                <c:ptCount val="30"/>
                <c:pt idx="0">
                  <c:v>2000</c:v>
                </c:pt>
                <c:pt idx="1">
                  <c:v>2500</c:v>
                </c:pt>
                <c:pt idx="2">
                  <c:v>5400</c:v>
                </c:pt>
                <c:pt idx="3">
                  <c:v>2800</c:v>
                </c:pt>
                <c:pt idx="4">
                  <c:v>6700</c:v>
                </c:pt>
                <c:pt idx="5">
                  <c:v>3400</c:v>
                </c:pt>
                <c:pt idx="6">
                  <c:v>6000</c:v>
                </c:pt>
                <c:pt idx="7">
                  <c:v>6500</c:v>
                </c:pt>
                <c:pt idx="8">
                  <c:v>3350</c:v>
                </c:pt>
                <c:pt idx="9">
                  <c:v>3700</c:v>
                </c:pt>
                <c:pt idx="10">
                  <c:v>3800</c:v>
                </c:pt>
                <c:pt idx="11">
                  <c:v>3200</c:v>
                </c:pt>
                <c:pt idx="12">
                  <c:v>4700</c:v>
                </c:pt>
                <c:pt idx="13">
                  <c:v>3800</c:v>
                </c:pt>
                <c:pt idx="14">
                  <c:v>3100</c:v>
                </c:pt>
                <c:pt idx="15">
                  <c:v>5400</c:v>
                </c:pt>
                <c:pt idx="16">
                  <c:v>4800</c:v>
                </c:pt>
                <c:pt idx="17">
                  <c:v>3900</c:v>
                </c:pt>
                <c:pt idx="18">
                  <c:v>4100</c:v>
                </c:pt>
                <c:pt idx="19">
                  <c:v>3600</c:v>
                </c:pt>
                <c:pt idx="20">
                  <c:v>3700</c:v>
                </c:pt>
                <c:pt idx="21">
                  <c:v>3700</c:v>
                </c:pt>
                <c:pt idx="22">
                  <c:v>3800</c:v>
                </c:pt>
                <c:pt idx="23">
                  <c:v>3500</c:v>
                </c:pt>
                <c:pt idx="24">
                  <c:v>3400</c:v>
                </c:pt>
                <c:pt idx="25">
                  <c:v>3200</c:v>
                </c:pt>
                <c:pt idx="26">
                  <c:v>3500</c:v>
                </c:pt>
                <c:pt idx="27">
                  <c:v>3300</c:v>
                </c:pt>
                <c:pt idx="28">
                  <c:v>3200</c:v>
                </c:pt>
                <c:pt idx="29">
                  <c:v>3200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896256"/>
        <c:axId val="44898176"/>
      </c:scatterChart>
      <c:valAx>
        <c:axId val="44896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 smtClean="0"/>
                  <a:t>Date</a:t>
                </a:r>
                <a:endParaRPr lang="en-US" sz="2000" dirty="0"/>
              </a:p>
            </c:rich>
          </c:tx>
          <c:layout/>
          <c:overlay val="0"/>
        </c:title>
        <c:numFmt formatCode="d\-mmm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44898176"/>
        <c:crosses val="autoZero"/>
        <c:crossBetween val="midCat"/>
        <c:majorUnit val="2"/>
      </c:valAx>
      <c:valAx>
        <c:axId val="44898176"/>
        <c:scaling>
          <c:orientation val="minMax"/>
          <c:max val="7000"/>
          <c:min val="1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 b="1"/>
                </a:pPr>
                <a:r>
                  <a:rPr lang="en-US" sz="2000" b="1" dirty="0" smtClean="0"/>
                  <a:t>Concentration (ppm)</a:t>
                </a:r>
                <a:endParaRPr lang="en-US" sz="2000" b="1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44896256"/>
        <c:crosses val="autoZero"/>
        <c:crossBetween val="midCat"/>
        <c:majorUnit val="5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COD Influent</a:t>
            </a:r>
            <a:r>
              <a:rPr lang="en-US" baseline="0" dirty="0" smtClean="0"/>
              <a:t> &amp; Effluent Concentration (ppm)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Influent</c:v>
          </c:tx>
          <c:marker>
            <c:symbol val="none"/>
          </c:marker>
          <c:cat>
            <c:numRef>
              <c:f>COD!$A$5:$A$29</c:f>
              <c:numCache>
                <c:formatCode>d\-mmm</c:formatCode>
                <c:ptCount val="25"/>
                <c:pt idx="0">
                  <c:v>40987</c:v>
                </c:pt>
                <c:pt idx="1">
                  <c:v>40988</c:v>
                </c:pt>
                <c:pt idx="2">
                  <c:v>40989</c:v>
                </c:pt>
                <c:pt idx="3">
                  <c:v>40990</c:v>
                </c:pt>
                <c:pt idx="4">
                  <c:v>40991</c:v>
                </c:pt>
                <c:pt idx="5">
                  <c:v>40992</c:v>
                </c:pt>
                <c:pt idx="6">
                  <c:v>40993</c:v>
                </c:pt>
                <c:pt idx="7">
                  <c:v>40994</c:v>
                </c:pt>
                <c:pt idx="8">
                  <c:v>40995</c:v>
                </c:pt>
                <c:pt idx="9">
                  <c:v>40996</c:v>
                </c:pt>
                <c:pt idx="10">
                  <c:v>40997</c:v>
                </c:pt>
                <c:pt idx="11">
                  <c:v>40998</c:v>
                </c:pt>
                <c:pt idx="12">
                  <c:v>40999</c:v>
                </c:pt>
                <c:pt idx="13">
                  <c:v>41000</c:v>
                </c:pt>
                <c:pt idx="14">
                  <c:v>41001</c:v>
                </c:pt>
                <c:pt idx="15">
                  <c:v>41002</c:v>
                </c:pt>
                <c:pt idx="16">
                  <c:v>41003</c:v>
                </c:pt>
                <c:pt idx="17">
                  <c:v>41004</c:v>
                </c:pt>
                <c:pt idx="18">
                  <c:v>41005</c:v>
                </c:pt>
                <c:pt idx="19">
                  <c:v>41006</c:v>
                </c:pt>
                <c:pt idx="20">
                  <c:v>41007</c:v>
                </c:pt>
                <c:pt idx="21">
                  <c:v>41008</c:v>
                </c:pt>
                <c:pt idx="22">
                  <c:v>41009</c:v>
                </c:pt>
                <c:pt idx="23">
                  <c:v>41010</c:v>
                </c:pt>
                <c:pt idx="24">
                  <c:v>41011</c:v>
                </c:pt>
              </c:numCache>
            </c:numRef>
          </c:cat>
          <c:val>
            <c:numRef>
              <c:f>COD!$B$5:$B$29</c:f>
              <c:numCache>
                <c:formatCode>General</c:formatCode>
                <c:ptCount val="25"/>
                <c:pt idx="0">
                  <c:v>230</c:v>
                </c:pt>
                <c:pt idx="1">
                  <c:v>282</c:v>
                </c:pt>
                <c:pt idx="2">
                  <c:v>217</c:v>
                </c:pt>
                <c:pt idx="3">
                  <c:v>188</c:v>
                </c:pt>
                <c:pt idx="4">
                  <c:v>695</c:v>
                </c:pt>
                <c:pt idx="5">
                  <c:v>273</c:v>
                </c:pt>
                <c:pt idx="6">
                  <c:v>1732</c:v>
                </c:pt>
                <c:pt idx="7">
                  <c:v>2166</c:v>
                </c:pt>
                <c:pt idx="8">
                  <c:v>1708</c:v>
                </c:pt>
                <c:pt idx="9">
                  <c:v>531</c:v>
                </c:pt>
                <c:pt idx="10">
                  <c:v>2116</c:v>
                </c:pt>
                <c:pt idx="11">
                  <c:v>244</c:v>
                </c:pt>
                <c:pt idx="12">
                  <c:v>469</c:v>
                </c:pt>
                <c:pt idx="13">
                  <c:v>468</c:v>
                </c:pt>
                <c:pt idx="14">
                  <c:v>627</c:v>
                </c:pt>
                <c:pt idx="15">
                  <c:v>370</c:v>
                </c:pt>
                <c:pt idx="16">
                  <c:v>321</c:v>
                </c:pt>
                <c:pt idx="17">
                  <c:v>489</c:v>
                </c:pt>
                <c:pt idx="18">
                  <c:v>501</c:v>
                </c:pt>
                <c:pt idx="19">
                  <c:v>397</c:v>
                </c:pt>
                <c:pt idx="20">
                  <c:v>521</c:v>
                </c:pt>
                <c:pt idx="21">
                  <c:v>350</c:v>
                </c:pt>
                <c:pt idx="22">
                  <c:v>1032</c:v>
                </c:pt>
                <c:pt idx="23">
                  <c:v>422</c:v>
                </c:pt>
                <c:pt idx="24">
                  <c:v>723</c:v>
                </c:pt>
              </c:numCache>
            </c:numRef>
          </c:val>
          <c:smooth val="0"/>
        </c:ser>
        <c:ser>
          <c:idx val="1"/>
          <c:order val="1"/>
          <c:tx>
            <c:v>Effluent</c:v>
          </c:tx>
          <c:marker>
            <c:symbol val="none"/>
          </c:marker>
          <c:cat>
            <c:numRef>
              <c:f>COD!$A$5:$A$29</c:f>
              <c:numCache>
                <c:formatCode>d\-mmm</c:formatCode>
                <c:ptCount val="25"/>
                <c:pt idx="0">
                  <c:v>40987</c:v>
                </c:pt>
                <c:pt idx="1">
                  <c:v>40988</c:v>
                </c:pt>
                <c:pt idx="2">
                  <c:v>40989</c:v>
                </c:pt>
                <c:pt idx="3">
                  <c:v>40990</c:v>
                </c:pt>
                <c:pt idx="4">
                  <c:v>40991</c:v>
                </c:pt>
                <c:pt idx="5">
                  <c:v>40992</c:v>
                </c:pt>
                <c:pt idx="6">
                  <c:v>40993</c:v>
                </c:pt>
                <c:pt idx="7">
                  <c:v>40994</c:v>
                </c:pt>
                <c:pt idx="8">
                  <c:v>40995</c:v>
                </c:pt>
                <c:pt idx="9">
                  <c:v>40996</c:v>
                </c:pt>
                <c:pt idx="10">
                  <c:v>40997</c:v>
                </c:pt>
                <c:pt idx="11">
                  <c:v>40998</c:v>
                </c:pt>
                <c:pt idx="12">
                  <c:v>40999</c:v>
                </c:pt>
                <c:pt idx="13">
                  <c:v>41000</c:v>
                </c:pt>
                <c:pt idx="14">
                  <c:v>41001</c:v>
                </c:pt>
                <c:pt idx="15">
                  <c:v>41002</c:v>
                </c:pt>
                <c:pt idx="16">
                  <c:v>41003</c:v>
                </c:pt>
                <c:pt idx="17">
                  <c:v>41004</c:v>
                </c:pt>
                <c:pt idx="18">
                  <c:v>41005</c:v>
                </c:pt>
                <c:pt idx="19">
                  <c:v>41006</c:v>
                </c:pt>
                <c:pt idx="20">
                  <c:v>41007</c:v>
                </c:pt>
                <c:pt idx="21">
                  <c:v>41008</c:v>
                </c:pt>
                <c:pt idx="22">
                  <c:v>41009</c:v>
                </c:pt>
                <c:pt idx="23">
                  <c:v>41010</c:v>
                </c:pt>
                <c:pt idx="24">
                  <c:v>41011</c:v>
                </c:pt>
              </c:numCache>
            </c:numRef>
          </c:cat>
          <c:val>
            <c:numRef>
              <c:f>COD!$C$5:$C$29</c:f>
              <c:numCache>
                <c:formatCode>General</c:formatCode>
                <c:ptCount val="25"/>
                <c:pt idx="0">
                  <c:v>145</c:v>
                </c:pt>
                <c:pt idx="1">
                  <c:v>130</c:v>
                </c:pt>
                <c:pt idx="2">
                  <c:v>180</c:v>
                </c:pt>
                <c:pt idx="3">
                  <c:v>27</c:v>
                </c:pt>
                <c:pt idx="4">
                  <c:v>114</c:v>
                </c:pt>
                <c:pt idx="5">
                  <c:v>67</c:v>
                </c:pt>
                <c:pt idx="6">
                  <c:v>177</c:v>
                </c:pt>
                <c:pt idx="7">
                  <c:v>948</c:v>
                </c:pt>
                <c:pt idx="8">
                  <c:v>1196</c:v>
                </c:pt>
                <c:pt idx="9">
                  <c:v>220</c:v>
                </c:pt>
                <c:pt idx="10">
                  <c:v>301</c:v>
                </c:pt>
                <c:pt idx="11">
                  <c:v>172</c:v>
                </c:pt>
                <c:pt idx="12">
                  <c:v>210</c:v>
                </c:pt>
                <c:pt idx="13">
                  <c:v>152</c:v>
                </c:pt>
                <c:pt idx="14">
                  <c:v>152</c:v>
                </c:pt>
                <c:pt idx="15">
                  <c:v>153</c:v>
                </c:pt>
                <c:pt idx="16">
                  <c:v>100</c:v>
                </c:pt>
                <c:pt idx="17">
                  <c:v>233</c:v>
                </c:pt>
                <c:pt idx="18">
                  <c:v>161</c:v>
                </c:pt>
                <c:pt idx="19">
                  <c:v>161</c:v>
                </c:pt>
                <c:pt idx="20">
                  <c:v>183</c:v>
                </c:pt>
                <c:pt idx="21">
                  <c:v>136</c:v>
                </c:pt>
                <c:pt idx="22">
                  <c:v>134</c:v>
                </c:pt>
                <c:pt idx="23">
                  <c:v>133</c:v>
                </c:pt>
                <c:pt idx="24">
                  <c:v>114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572416"/>
        <c:axId val="102574336"/>
      </c:lineChart>
      <c:dateAx>
        <c:axId val="102572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 smtClean="0"/>
                  <a:t>Date</a:t>
                </a:r>
                <a:endParaRPr lang="en-US" sz="2000" dirty="0"/>
              </a:p>
            </c:rich>
          </c:tx>
          <c:layout/>
          <c:overlay val="0"/>
        </c:title>
        <c:numFmt formatCode="d\-mmm" sourceLinked="1"/>
        <c:majorTickMark val="out"/>
        <c:minorTickMark val="none"/>
        <c:tickLblPos val="nextTo"/>
        <c:crossAx val="102574336"/>
        <c:crosses val="autoZero"/>
        <c:auto val="1"/>
        <c:lblOffset val="100"/>
        <c:baseTimeUnit val="days"/>
      </c:dateAx>
      <c:valAx>
        <c:axId val="102574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dirty="0" smtClean="0"/>
                  <a:t>Concentration (ppm)</a:t>
                </a:r>
                <a:endParaRPr lang="en-US" sz="20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572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Efficiency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Efficincy</c:v>
          </c:tx>
          <c:marker>
            <c:symbol val="none"/>
          </c:marker>
          <c:cat>
            <c:numRef>
              <c:f>COD!$A$5:$A$29</c:f>
              <c:numCache>
                <c:formatCode>d\-mmm</c:formatCode>
                <c:ptCount val="25"/>
                <c:pt idx="0">
                  <c:v>40987</c:v>
                </c:pt>
                <c:pt idx="1">
                  <c:v>40988</c:v>
                </c:pt>
                <c:pt idx="2">
                  <c:v>40989</c:v>
                </c:pt>
                <c:pt idx="3">
                  <c:v>40990</c:v>
                </c:pt>
                <c:pt idx="4">
                  <c:v>40991</c:v>
                </c:pt>
                <c:pt idx="5">
                  <c:v>40992</c:v>
                </c:pt>
                <c:pt idx="6">
                  <c:v>40993</c:v>
                </c:pt>
                <c:pt idx="7">
                  <c:v>40994</c:v>
                </c:pt>
                <c:pt idx="8">
                  <c:v>40995</c:v>
                </c:pt>
                <c:pt idx="9">
                  <c:v>40996</c:v>
                </c:pt>
                <c:pt idx="10">
                  <c:v>40997</c:v>
                </c:pt>
                <c:pt idx="11">
                  <c:v>40998</c:v>
                </c:pt>
                <c:pt idx="12">
                  <c:v>40999</c:v>
                </c:pt>
                <c:pt idx="13">
                  <c:v>41000</c:v>
                </c:pt>
                <c:pt idx="14">
                  <c:v>41001</c:v>
                </c:pt>
                <c:pt idx="15">
                  <c:v>41002</c:v>
                </c:pt>
                <c:pt idx="16">
                  <c:v>41003</c:v>
                </c:pt>
                <c:pt idx="17">
                  <c:v>41004</c:v>
                </c:pt>
                <c:pt idx="18">
                  <c:v>41005</c:v>
                </c:pt>
                <c:pt idx="19">
                  <c:v>41006</c:v>
                </c:pt>
                <c:pt idx="20">
                  <c:v>41007</c:v>
                </c:pt>
                <c:pt idx="21">
                  <c:v>41008</c:v>
                </c:pt>
                <c:pt idx="22">
                  <c:v>41009</c:v>
                </c:pt>
                <c:pt idx="23">
                  <c:v>41010</c:v>
                </c:pt>
                <c:pt idx="24">
                  <c:v>41011</c:v>
                </c:pt>
              </c:numCache>
            </c:numRef>
          </c:cat>
          <c:val>
            <c:numRef>
              <c:f>COD!$E$5:$E$29</c:f>
              <c:numCache>
                <c:formatCode>0.0</c:formatCode>
                <c:ptCount val="25"/>
                <c:pt idx="0">
                  <c:v>36.95652173913043</c:v>
                </c:pt>
                <c:pt idx="1">
                  <c:v>53.900709219858157</c:v>
                </c:pt>
                <c:pt idx="2">
                  <c:v>17.050691244239633</c:v>
                </c:pt>
                <c:pt idx="3">
                  <c:v>85.638297872340431</c:v>
                </c:pt>
                <c:pt idx="4">
                  <c:v>83.597122302158283</c:v>
                </c:pt>
                <c:pt idx="5">
                  <c:v>75.45787545787546</c:v>
                </c:pt>
                <c:pt idx="6">
                  <c:v>89.780600461893769</c:v>
                </c:pt>
                <c:pt idx="7">
                  <c:v>56.232686980609415</c:v>
                </c:pt>
                <c:pt idx="8">
                  <c:v>29.976580796252929</c:v>
                </c:pt>
                <c:pt idx="9">
                  <c:v>58.568738229755176</c:v>
                </c:pt>
                <c:pt idx="10">
                  <c:v>85.775047258979214</c:v>
                </c:pt>
                <c:pt idx="11">
                  <c:v>29.508196721311474</c:v>
                </c:pt>
                <c:pt idx="12">
                  <c:v>55.223880597014926</c:v>
                </c:pt>
                <c:pt idx="13">
                  <c:v>67.521367521367523</c:v>
                </c:pt>
                <c:pt idx="14">
                  <c:v>75.757575757575751</c:v>
                </c:pt>
                <c:pt idx="15">
                  <c:v>58.648648648648646</c:v>
                </c:pt>
                <c:pt idx="16">
                  <c:v>68.847352024922117</c:v>
                </c:pt>
                <c:pt idx="17">
                  <c:v>52.351738241308801</c:v>
                </c:pt>
                <c:pt idx="18">
                  <c:v>67.86427145708582</c:v>
                </c:pt>
                <c:pt idx="19">
                  <c:v>59.445843828715361</c:v>
                </c:pt>
                <c:pt idx="20">
                  <c:v>64.875239923224569</c:v>
                </c:pt>
                <c:pt idx="21">
                  <c:v>61.142857142857146</c:v>
                </c:pt>
                <c:pt idx="22">
                  <c:v>87.015503875968989</c:v>
                </c:pt>
                <c:pt idx="23">
                  <c:v>68.483412322274887</c:v>
                </c:pt>
                <c:pt idx="24">
                  <c:v>84.232365145228215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163968"/>
        <c:axId val="104178432"/>
      </c:lineChart>
      <c:dateAx>
        <c:axId val="104163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 smtClean="0"/>
                  <a:t>Date</a:t>
                </a:r>
                <a:endParaRPr lang="en-US" sz="2000" dirty="0"/>
              </a:p>
            </c:rich>
          </c:tx>
          <c:layout/>
          <c:overlay val="0"/>
        </c:title>
        <c:numFmt formatCode="d\-mmm" sourceLinked="1"/>
        <c:majorTickMark val="out"/>
        <c:minorTickMark val="none"/>
        <c:tickLblPos val="nextTo"/>
        <c:crossAx val="104178432"/>
        <c:crosses val="autoZero"/>
        <c:auto val="1"/>
        <c:lblOffset val="100"/>
        <c:baseTimeUnit val="days"/>
      </c:dateAx>
      <c:valAx>
        <c:axId val="104178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dirty="0" smtClean="0"/>
                  <a:t>Efficiency (%) </a:t>
                </a:r>
                <a:endParaRPr lang="en-US" sz="2000" dirty="0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04163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1.6823709536307966E-2"/>
                  <c:y val="0.31552347623213772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2000" baseline="0" dirty="0">
                        <a:solidFill>
                          <a:srgbClr val="FF0000"/>
                        </a:solidFill>
                      </a:rPr>
                      <a:t>y = 0.180x + 0.154</a:t>
                    </a:r>
                    <a:endParaRPr lang="en-US" sz="2000" dirty="0">
                      <a:solidFill>
                        <a:srgbClr val="FF0000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Sheet1!$I$16:$I$23</c:f>
              <c:numCache>
                <c:formatCode>General</c:formatCode>
                <c:ptCount val="8"/>
                <c:pt idx="0">
                  <c:v>0.16627311205168188</c:v>
                </c:pt>
                <c:pt idx="1">
                  <c:v>0.14273249138920782</c:v>
                </c:pt>
                <c:pt idx="2">
                  <c:v>0.5192386690401205</c:v>
                </c:pt>
                <c:pt idx="3">
                  <c:v>0.31434089811685173</c:v>
                </c:pt>
                <c:pt idx="4">
                  <c:v>0.2998243216865118</c:v>
                </c:pt>
                <c:pt idx="5">
                  <c:v>0.49251569290197972</c:v>
                </c:pt>
                <c:pt idx="6">
                  <c:v>0.41905889316365785</c:v>
                </c:pt>
                <c:pt idx="7">
                  <c:v>0.34454638124362896</c:v>
                </c:pt>
              </c:numCache>
            </c:numRef>
          </c:xVal>
          <c:yVal>
            <c:numRef>
              <c:f>Sheet1!$N$16:$N$22</c:f>
              <c:numCache>
                <c:formatCode>General</c:formatCode>
                <c:ptCount val="7"/>
                <c:pt idx="0">
                  <c:v>0.16785671641791042</c:v>
                </c:pt>
                <c:pt idx="1">
                  <c:v>0.16515692307692306</c:v>
                </c:pt>
                <c:pt idx="2">
                  <c:v>0.23194746268656713</c:v>
                </c:pt>
                <c:pt idx="3">
                  <c:v>0.20582526315789473</c:v>
                </c:pt>
                <c:pt idx="4">
                  <c:v>0.25342468085106379</c:v>
                </c:pt>
                <c:pt idx="5">
                  <c:v>0.21658736842105261</c:v>
                </c:pt>
                <c:pt idx="6">
                  <c:v>0.26549419354838705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225792"/>
        <c:axId val="104236160"/>
      </c:scatterChart>
      <c:valAx>
        <c:axId val="104225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b="1" i="0" baseline="0" dirty="0" smtClean="0">
                    <a:effectLst/>
                    <a:latin typeface="+mj-lt"/>
                  </a:rPr>
                  <a:t>U (per day)</a:t>
                </a:r>
                <a:endParaRPr lang="en-US" sz="2000" dirty="0">
                  <a:effectLst/>
                  <a:latin typeface="+mj-lt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4236160"/>
        <c:crosses val="autoZero"/>
        <c:crossBetween val="midCat"/>
      </c:valAx>
      <c:valAx>
        <c:axId val="104236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b="1" i="0" baseline="0" dirty="0" smtClean="0">
                    <a:effectLst/>
                    <a:latin typeface="+mj-lt"/>
                  </a:rPr>
                  <a:t>1/SRT (per day)</a:t>
                </a:r>
                <a:endParaRPr lang="en-US" sz="2000" dirty="0">
                  <a:effectLst/>
                  <a:latin typeface="+mj-lt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4225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723640148429715E-2"/>
          <c:y val="3.1154032854444458E-2"/>
          <c:w val="0.68490428998099373"/>
          <c:h val="0.89855020909362271"/>
        </c:manualLayout>
      </c:layout>
      <c:scatterChart>
        <c:scatterStyle val="smoothMarker"/>
        <c:varyColors val="0"/>
        <c:ser>
          <c:idx val="1"/>
          <c:order val="1"/>
          <c:tx>
            <c:v>2000</c:v>
          </c:tx>
          <c:xVal>
            <c:numRef>
              <c:f>MCRT!$D$36:$D$40</c:f>
              <c:numCache>
                <c:formatCode>#,##0</c:formatCode>
                <c:ptCount val="5"/>
                <c:pt idx="0">
                  <c:v>49008</c:v>
                </c:pt>
                <c:pt idx="1">
                  <c:v>98016</c:v>
                </c:pt>
                <c:pt idx="2">
                  <c:v>147024</c:v>
                </c:pt>
                <c:pt idx="3">
                  <c:v>196032</c:v>
                </c:pt>
                <c:pt idx="4">
                  <c:v>245040</c:v>
                </c:pt>
              </c:numCache>
            </c:numRef>
          </c:xVal>
          <c:yVal>
            <c:numRef>
              <c:f>MCRT!$C$36:$C$40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yVal>
          <c:smooth val="1"/>
        </c:ser>
        <c:ser>
          <c:idx val="2"/>
          <c:order val="2"/>
          <c:tx>
            <c:v>3000</c:v>
          </c:tx>
          <c:xVal>
            <c:numRef>
              <c:f>MCRT!$D$5:$D$9</c:f>
              <c:numCache>
                <c:formatCode>#,##0</c:formatCode>
                <c:ptCount val="5"/>
                <c:pt idx="0">
                  <c:v>32672</c:v>
                </c:pt>
                <c:pt idx="1">
                  <c:v>65344</c:v>
                </c:pt>
                <c:pt idx="2">
                  <c:v>98688</c:v>
                </c:pt>
                <c:pt idx="3">
                  <c:v>130688</c:v>
                </c:pt>
                <c:pt idx="4">
                  <c:v>163360</c:v>
                </c:pt>
              </c:numCache>
            </c:numRef>
          </c:xVal>
          <c:yVal>
            <c:numRef>
              <c:f>MCRT!$C$5:$C$9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yVal>
          <c:smooth val="1"/>
        </c:ser>
        <c:ser>
          <c:idx val="3"/>
          <c:order val="3"/>
          <c:tx>
            <c:v>4000</c:v>
          </c:tx>
          <c:xVal>
            <c:numRef>
              <c:f>MCRT!$D$51:$D$55</c:f>
              <c:numCache>
                <c:formatCode>#,##0</c:formatCode>
                <c:ptCount val="5"/>
                <c:pt idx="0">
                  <c:v>24504</c:v>
                </c:pt>
                <c:pt idx="1">
                  <c:v>49008</c:v>
                </c:pt>
                <c:pt idx="2">
                  <c:v>75512</c:v>
                </c:pt>
                <c:pt idx="3">
                  <c:v>98016</c:v>
                </c:pt>
                <c:pt idx="4">
                  <c:v>122520</c:v>
                </c:pt>
              </c:numCache>
            </c:numRef>
          </c:xVal>
          <c:yVal>
            <c:numRef>
              <c:f>MCRT!$C$51:$C$55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yVal>
          <c:smooth val="1"/>
        </c:ser>
        <c:ser>
          <c:idx val="4"/>
          <c:order val="4"/>
          <c:tx>
            <c:v>5000</c:v>
          </c:tx>
          <c:xVal>
            <c:numRef>
              <c:f>MCRT!$D$65:$D$69</c:f>
              <c:numCache>
                <c:formatCode>#,##0</c:formatCode>
                <c:ptCount val="5"/>
                <c:pt idx="0">
                  <c:v>19603</c:v>
                </c:pt>
                <c:pt idx="1">
                  <c:v>39206</c:v>
                </c:pt>
                <c:pt idx="2">
                  <c:v>58809</c:v>
                </c:pt>
                <c:pt idx="3">
                  <c:v>78412</c:v>
                </c:pt>
                <c:pt idx="4">
                  <c:v>98016</c:v>
                </c:pt>
              </c:numCache>
            </c:numRef>
          </c:xVal>
          <c:yVal>
            <c:numRef>
              <c:f>MCRT!$C$65:$C$69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yVal>
          <c:smooth val="1"/>
        </c:ser>
        <c:ser>
          <c:idx val="0"/>
          <c:order val="0"/>
          <c:tx>
            <c:v>6000</c:v>
          </c:tx>
          <c:xVal>
            <c:numRef>
              <c:f>MCRT!$D$17:$D$21</c:f>
              <c:numCache>
                <c:formatCode>#,##0</c:formatCode>
                <c:ptCount val="5"/>
                <c:pt idx="0">
                  <c:v>16336</c:v>
                </c:pt>
                <c:pt idx="1">
                  <c:v>32672</c:v>
                </c:pt>
                <c:pt idx="2">
                  <c:v>49008</c:v>
                </c:pt>
                <c:pt idx="3">
                  <c:v>65344</c:v>
                </c:pt>
                <c:pt idx="4">
                  <c:v>81680</c:v>
                </c:pt>
              </c:numCache>
            </c:numRef>
          </c:xVal>
          <c:yVal>
            <c:numRef>
              <c:f>MCRT!$C$17:$C$21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268928"/>
        <c:axId val="104270464"/>
      </c:scatterChart>
      <c:valAx>
        <c:axId val="104268928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crossAx val="104270464"/>
        <c:crosses val="autoZero"/>
        <c:crossBetween val="midCat"/>
      </c:valAx>
      <c:valAx>
        <c:axId val="104270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4268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71264367816093"/>
          <c:y val="0.3871770493925823"/>
          <c:w val="0.14448275862068966"/>
          <c:h val="0.25370622782378027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1"/>
          <c:tx>
            <c:v>10</c:v>
          </c:tx>
          <c:xVal>
            <c:numRef>
              <c:f>X!$C$37:$C$43</c:f>
              <c:numCache>
                <c:formatCode>#,##0</c:formatCode>
                <c:ptCount val="7"/>
                <c:pt idx="0">
                  <c:v>49008</c:v>
                </c:pt>
                <c:pt idx="1">
                  <c:v>32672</c:v>
                </c:pt>
                <c:pt idx="2">
                  <c:v>24504</c:v>
                </c:pt>
                <c:pt idx="3">
                  <c:v>19603</c:v>
                </c:pt>
                <c:pt idx="4">
                  <c:v>16336</c:v>
                </c:pt>
                <c:pt idx="5">
                  <c:v>14002</c:v>
                </c:pt>
                <c:pt idx="6">
                  <c:v>12252</c:v>
                </c:pt>
              </c:numCache>
            </c:numRef>
          </c:xVal>
          <c:yVal>
            <c:numRef>
              <c:f>X!$B$37:$B$43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ser>
          <c:idx val="2"/>
          <c:order val="2"/>
          <c:tx>
            <c:v>15</c:v>
          </c:tx>
          <c:xVal>
            <c:numRef>
              <c:f>X!$C$49:$C$55</c:f>
              <c:numCache>
                <c:formatCode>#,##0</c:formatCode>
                <c:ptCount val="7"/>
                <c:pt idx="0">
                  <c:v>73512</c:v>
                </c:pt>
                <c:pt idx="1">
                  <c:v>49008</c:v>
                </c:pt>
                <c:pt idx="2" formatCode="General">
                  <c:v>36756</c:v>
                </c:pt>
                <c:pt idx="3">
                  <c:v>29404</c:v>
                </c:pt>
                <c:pt idx="4">
                  <c:v>24504</c:v>
                </c:pt>
                <c:pt idx="5">
                  <c:v>21003</c:v>
                </c:pt>
                <c:pt idx="6">
                  <c:v>18378</c:v>
                </c:pt>
              </c:numCache>
            </c:numRef>
          </c:xVal>
          <c:yVal>
            <c:numRef>
              <c:f>X!$B$49:$B$55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ser>
          <c:idx val="3"/>
          <c:order val="3"/>
          <c:tx>
            <c:v>20</c:v>
          </c:tx>
          <c:xVal>
            <c:numRef>
              <c:f>X!$C$61:$C$67</c:f>
              <c:numCache>
                <c:formatCode>#,##0</c:formatCode>
                <c:ptCount val="7"/>
                <c:pt idx="0">
                  <c:v>98016</c:v>
                </c:pt>
                <c:pt idx="1">
                  <c:v>65344</c:v>
                </c:pt>
                <c:pt idx="2">
                  <c:v>49008</c:v>
                </c:pt>
                <c:pt idx="3">
                  <c:v>39206</c:v>
                </c:pt>
                <c:pt idx="4">
                  <c:v>32672</c:v>
                </c:pt>
                <c:pt idx="5">
                  <c:v>28004</c:v>
                </c:pt>
                <c:pt idx="6">
                  <c:v>24504</c:v>
                </c:pt>
              </c:numCache>
            </c:numRef>
          </c:xVal>
          <c:yVal>
            <c:numRef>
              <c:f>X!$B$61:$B$67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X!$C$18</c:f>
              <c:strCache>
                <c:ptCount val="1"/>
                <c:pt idx="0">
                  <c:v>25</c:v>
                </c:pt>
              </c:strCache>
            </c:strRef>
          </c:tx>
          <c:xVal>
            <c:numRef>
              <c:f>X!$C$19:$C$25</c:f>
              <c:numCache>
                <c:formatCode>#,##0</c:formatCode>
                <c:ptCount val="7"/>
                <c:pt idx="0">
                  <c:v>122520</c:v>
                </c:pt>
                <c:pt idx="1">
                  <c:v>81680</c:v>
                </c:pt>
                <c:pt idx="2">
                  <c:v>61260</c:v>
                </c:pt>
                <c:pt idx="3">
                  <c:v>49008</c:v>
                </c:pt>
                <c:pt idx="4">
                  <c:v>40840</c:v>
                </c:pt>
                <c:pt idx="5">
                  <c:v>35005</c:v>
                </c:pt>
                <c:pt idx="6">
                  <c:v>30630</c:v>
                </c:pt>
              </c:numCache>
            </c:numRef>
          </c:xVal>
          <c:yVal>
            <c:numRef>
              <c:f>X!$B$19:$B$25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X!$C$6</c:f>
              <c:strCache>
                <c:ptCount val="1"/>
                <c:pt idx="0">
                  <c:v>50</c:v>
                </c:pt>
              </c:strCache>
            </c:strRef>
          </c:tx>
          <c:xVal>
            <c:numRef>
              <c:f>X!$C$7:$C$13</c:f>
              <c:numCache>
                <c:formatCode>#,##0</c:formatCode>
                <c:ptCount val="7"/>
                <c:pt idx="0">
                  <c:v>245040</c:v>
                </c:pt>
                <c:pt idx="1">
                  <c:v>163360</c:v>
                </c:pt>
                <c:pt idx="2">
                  <c:v>122520</c:v>
                </c:pt>
                <c:pt idx="3">
                  <c:v>98016</c:v>
                </c:pt>
                <c:pt idx="4">
                  <c:v>81680</c:v>
                </c:pt>
                <c:pt idx="5">
                  <c:v>70011</c:v>
                </c:pt>
                <c:pt idx="6">
                  <c:v>61260</c:v>
                </c:pt>
              </c:numCache>
            </c:numRef>
          </c:xVal>
          <c:yVal>
            <c:numRef>
              <c:f>X!$B$7:$B$13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ser>
          <c:idx val="0"/>
          <c:order val="0"/>
          <c:tx>
            <c:v>60</c:v>
          </c:tx>
          <c:xVal>
            <c:numRef>
              <c:f>X!$C$73:$C$79</c:f>
              <c:numCache>
                <c:formatCode>#,##0</c:formatCode>
                <c:ptCount val="7"/>
                <c:pt idx="0">
                  <c:v>294048</c:v>
                </c:pt>
                <c:pt idx="1">
                  <c:v>196032</c:v>
                </c:pt>
                <c:pt idx="2">
                  <c:v>147024</c:v>
                </c:pt>
                <c:pt idx="3">
                  <c:v>117619</c:v>
                </c:pt>
                <c:pt idx="4">
                  <c:v>98016</c:v>
                </c:pt>
                <c:pt idx="5">
                  <c:v>84013</c:v>
                </c:pt>
                <c:pt idx="6">
                  <c:v>73512</c:v>
                </c:pt>
              </c:numCache>
            </c:numRef>
          </c:xVal>
          <c:yVal>
            <c:numRef>
              <c:f>X!$B$73:$B$79</c:f>
              <c:numCache>
                <c:formatCode>General</c:formatCode>
                <c:ptCount val="7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  <c:pt idx="3">
                  <c:v>5000</c:v>
                </c:pt>
                <c:pt idx="4">
                  <c:v>6000</c:v>
                </c:pt>
                <c:pt idx="5">
                  <c:v>7000</c:v>
                </c:pt>
                <c:pt idx="6">
                  <c:v>8000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315904"/>
        <c:axId val="104321792"/>
      </c:scatterChart>
      <c:valAx>
        <c:axId val="104315904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crossAx val="104321792"/>
        <c:crosses val="autoZero"/>
        <c:crossBetween val="midCat"/>
      </c:valAx>
      <c:valAx>
        <c:axId val="104321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3159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0.67308</cdr:x>
      <cdr:y>0.26415</cdr:y>
    </cdr:from>
    <cdr:to>
      <cdr:x>0.90385</cdr:x>
      <cdr:y>0.41509</cdr:y>
    </cdr:to>
    <cdr:sp macro="" textlink="">
      <cdr:nvSpPr>
        <cdr:cNvPr id="6" name="Flowchart: Alternate Process 5"/>
        <cdr:cNvSpPr/>
      </cdr:nvSpPr>
      <cdr:spPr>
        <a:xfrm xmlns:a="http://schemas.openxmlformats.org/drawingml/2006/main">
          <a:off x="5334000" y="1066800"/>
          <a:ext cx="1828800" cy="60960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FF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300" b="1" dirty="0" smtClean="0">
              <a:solidFill>
                <a:srgbClr val="FF0000"/>
              </a:solidFill>
            </a:rPr>
            <a:t>Slope = Y</a:t>
          </a:r>
        </a:p>
      </cdr:txBody>
    </cdr:sp>
  </cdr:relSizeAnchor>
  <cdr:relSizeAnchor xmlns:cdr="http://schemas.openxmlformats.org/drawingml/2006/chartDrawing">
    <cdr:from>
      <cdr:x>0.15385</cdr:x>
      <cdr:y>0.69811</cdr:y>
    </cdr:from>
    <cdr:to>
      <cdr:x>0.40385</cdr:x>
      <cdr:y>0.98113</cdr:y>
    </cdr:to>
    <cdr:sp macro="" textlink="">
      <cdr:nvSpPr>
        <cdr:cNvPr id="12" name="Left Arrow 11"/>
        <cdr:cNvSpPr/>
      </cdr:nvSpPr>
      <cdr:spPr>
        <a:xfrm xmlns:a="http://schemas.openxmlformats.org/drawingml/2006/main">
          <a:off x="1219200" y="2819400"/>
          <a:ext cx="1981200" cy="1143000"/>
        </a:xfrm>
        <a:prstGeom xmlns:a="http://schemas.openxmlformats.org/drawingml/2006/main" prst="leftArrow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FF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/>
        <a:p xmlns:a="http://schemas.openxmlformats.org/drawingml/2006/main">
          <a:pPr marL="0" indent="0" algn="ctr" defTabSz="914400" rtl="0" eaLnBrk="1" latinLnBrk="0" hangingPunct="1"/>
          <a:r>
            <a:rPr lang="en-US" sz="2300" b="1" kern="1200" dirty="0" err="1" smtClean="0">
              <a:solidFill>
                <a:srgbClr val="FF0000"/>
              </a:solidFill>
              <a:latin typeface="Calibri"/>
            </a:rPr>
            <a:t>k</a:t>
          </a:r>
          <a:r>
            <a:rPr lang="en-US" sz="1200" b="1" kern="1200" dirty="0" err="1" smtClean="0">
              <a:solidFill>
                <a:srgbClr val="FF0000"/>
              </a:solidFill>
              <a:latin typeface="Calibri"/>
            </a:rPr>
            <a:t>d</a:t>
          </a:r>
          <a:r>
            <a:rPr lang="en-US" sz="2300" b="1" kern="1200" dirty="0" smtClean="0">
              <a:solidFill>
                <a:srgbClr val="FF0000"/>
              </a:solidFill>
              <a:latin typeface="Calibri"/>
            </a:rPr>
            <a:t>= (1/day)</a:t>
          </a:r>
          <a:endParaRPr lang="en-US" sz="2300" b="1" kern="1200" dirty="0" smtClean="0">
            <a:solidFill>
              <a:srgbClr val="FF0000"/>
            </a:solidFill>
            <a:latin typeface="Calibri"/>
            <a:ea typeface="+mn-ea"/>
            <a:cs typeface="+mn-cs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0.59259</cdr:x>
      <cdr:y>0.28622</cdr:y>
    </cdr:from>
    <cdr:to>
      <cdr:x>0.81481</cdr:x>
      <cdr:y>0.4209</cdr:y>
    </cdr:to>
    <cdr:sp macro="" textlink="">
      <cdr:nvSpPr>
        <cdr:cNvPr id="6" name="Flowchart: Alternate Process 5"/>
        <cdr:cNvSpPr/>
      </cdr:nvSpPr>
      <cdr:spPr>
        <a:xfrm xmlns:a="http://schemas.openxmlformats.org/drawingml/2006/main">
          <a:off x="4876800" y="1295400"/>
          <a:ext cx="1828800" cy="60960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FF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300" b="1" dirty="0" smtClean="0">
              <a:solidFill>
                <a:srgbClr val="FF0000"/>
              </a:solidFill>
            </a:rPr>
            <a:t>Slope = K</a:t>
          </a:r>
          <a:r>
            <a:rPr lang="en-US" sz="1200" b="1" dirty="0" smtClean="0">
              <a:solidFill>
                <a:srgbClr val="FF0000"/>
              </a:solidFill>
            </a:rPr>
            <a:t>s</a:t>
          </a:r>
          <a:r>
            <a:rPr lang="en-US" sz="2300" b="1" dirty="0" smtClean="0">
              <a:solidFill>
                <a:srgbClr val="FF0000"/>
              </a:solidFill>
            </a:rPr>
            <a:t>/k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0.08333</cdr:x>
      <cdr:y>0.37736</cdr:y>
    </cdr:from>
    <cdr:to>
      <cdr:x>0.88333</cdr:x>
      <cdr:y>0.37736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762000" y="1524000"/>
          <a:ext cx="731520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</cdr:x>
      <cdr:y>0.38667</cdr:y>
    </cdr:from>
    <cdr:to>
      <cdr:x>1</cdr:x>
      <cdr:y>0.38667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914400" y="2209800"/>
          <a:ext cx="822960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0.31034</cdr:x>
      <cdr:y>0.08418</cdr:y>
    </cdr:from>
    <cdr:to>
      <cdr:x>0.87931</cdr:x>
      <cdr:y>0.28622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1600" y="381000"/>
          <a:ext cx="25146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0.08621</cdr:x>
      <cdr:y>0.06734</cdr:y>
    </cdr:from>
    <cdr:to>
      <cdr:x>0.75862</cdr:x>
      <cdr:y>0.15153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81000" y="304800"/>
          <a:ext cx="2971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7EBFFF-6A90-4FB8-84A8-2BE32CF1DFB4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819FC-B713-41E0-B128-3C8B3823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8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6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85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62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203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920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04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43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82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34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007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5B89-1228-4AA2-9094-DCBDDA21382D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A6DE2-E753-4EED-8B4B-566ECFF32B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5B89-1228-4AA2-9094-DCBDDA2138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A6DE2-E753-4EED-8B4B-566ECFF32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7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An-Najah National University</a:t>
            </a:r>
            <a:br>
              <a:rPr lang="en-US" sz="3200" dirty="0" smtClean="0"/>
            </a:br>
            <a:r>
              <a:rPr lang="en-US" sz="3200" dirty="0" smtClean="0"/>
              <a:t>Engineering Faculty</a:t>
            </a:r>
            <a:br>
              <a:rPr lang="en-US" sz="3200" dirty="0" smtClean="0"/>
            </a:br>
            <a:r>
              <a:rPr lang="en-US" sz="3200" dirty="0" smtClean="0"/>
              <a:t>Civil Engineering Department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39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Graduation Project  II Presentation</a:t>
            </a:r>
          </a:p>
          <a:p>
            <a:pPr algn="ctr"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3500" dirty="0" smtClean="0"/>
              <a:t>Kinetic Analysis and Design for High Strength Municipal Wastewater</a:t>
            </a:r>
            <a:endParaRPr lang="en-US" sz="3000" dirty="0" smtClean="0"/>
          </a:p>
          <a:p>
            <a:pPr algn="ctr"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2600" dirty="0" smtClean="0"/>
              <a:t>Prepared By: Ahmad Bitar</a:t>
            </a:r>
          </a:p>
          <a:p>
            <a:pPr algn="ctr">
              <a:buNone/>
            </a:pPr>
            <a:r>
              <a:rPr lang="en-US" sz="2600" dirty="0" smtClean="0"/>
              <a:t>                              Ahmad </a:t>
            </a:r>
            <a:r>
              <a:rPr lang="en-US" sz="2600" dirty="0" err="1" smtClean="0"/>
              <a:t>Domaidi</a:t>
            </a:r>
            <a:r>
              <a:rPr lang="en-US" sz="2600" dirty="0" smtClean="0"/>
              <a:t> </a:t>
            </a:r>
          </a:p>
          <a:p>
            <a:pPr algn="ctr">
              <a:buNone/>
            </a:pPr>
            <a:r>
              <a:rPr lang="en-US" sz="2600" dirty="0" smtClean="0"/>
              <a:t>                           Osama </a:t>
            </a:r>
            <a:r>
              <a:rPr lang="en-US" sz="2600" dirty="0" err="1" smtClean="0"/>
              <a:t>Khader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Under the Supervision of: </a:t>
            </a:r>
          </a:p>
          <a:p>
            <a:pPr algn="ctr">
              <a:buNone/>
            </a:pPr>
            <a:r>
              <a:rPr lang="en-US" sz="2600" b="1" dirty="0"/>
              <a:t>Abdel Fattah </a:t>
            </a:r>
            <a:r>
              <a:rPr lang="en-US" sz="2600" b="1" dirty="0" err="1"/>
              <a:t>Hasan</a:t>
            </a:r>
            <a:r>
              <a:rPr lang="en-US" sz="2600" b="1" dirty="0"/>
              <a:t>, Ph.D</a:t>
            </a:r>
            <a:r>
              <a:rPr lang="en-US" sz="2600" b="1" dirty="0" smtClean="0"/>
              <a:t>.</a:t>
            </a:r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n-US" sz="2000" dirty="0" smtClean="0"/>
              <a:t>23/5/2012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pic>
        <p:nvPicPr>
          <p:cNvPr id="3074" name="Picture 2" descr="D:\My Stuff\University\Graduation Project Stuff\Final Stuff\Convet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60" y="1447800"/>
            <a:ext cx="44672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y Stuff\University\Graduation Project Stuff\Final Stuff\Step Ae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60" y="3048000"/>
            <a:ext cx="44672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My Stuff\University\Graduation Project Stuff\Final Stuff\Extended Aer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60" y="4495800"/>
            <a:ext cx="44672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for the Kinetic Constants design, it was developed since it more closely represents the actual kinetic behavior of the microorganisms.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Kinetic Constants give a more conservative design for the aeration tank in the activated sludge treatment system design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short, Kinetic Constants depend on the type of bacteria as well as the concentration of BOD in the wastewater.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effect of industry (main producer of COD), which has a significant presence in Nablus, should be considered as well.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993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Background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The four Kinetic Parameters that need to be determined for the design are: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Y= growth yield, in mg VSS/mg BOD (or mg COD).</a:t>
            </a:r>
          </a:p>
          <a:p>
            <a:pPr lvl="0">
              <a:lnSpc>
                <a:spcPct val="150000"/>
              </a:lnSpc>
            </a:pPr>
            <a:r>
              <a:rPr lang="en-US" sz="2800" dirty="0" err="1" smtClean="0"/>
              <a:t>k</a:t>
            </a:r>
            <a:r>
              <a:rPr lang="en-US" sz="2800" baseline="-25000" dirty="0" err="1" smtClean="0"/>
              <a:t>d</a:t>
            </a:r>
            <a:r>
              <a:rPr lang="en-US" sz="2800" dirty="0" smtClean="0"/>
              <a:t>= microbial decay coefficient, in d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K</a:t>
            </a:r>
            <a:r>
              <a:rPr lang="en-US" sz="2800" baseline="-25000" dirty="0" smtClean="0"/>
              <a:t>s</a:t>
            </a:r>
            <a:r>
              <a:rPr lang="en-US" sz="2800" dirty="0" smtClean="0"/>
              <a:t>= saturation constant, in mg/L of BOD (or COD).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k= maximum rate of substrate utilization per unit mass of biomass, in d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20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following table shows the range of these constants for the USA.</a:t>
            </a:r>
          </a:p>
          <a:p>
            <a:pPr>
              <a:buNone/>
            </a:pPr>
            <a:r>
              <a:rPr lang="en-US" sz="2400" dirty="0" smtClean="0"/>
              <a:t>    Notice that that WW in the USA has a BOD value of about 150 mg/L while this value in Nablus might reach up to 1000 mg/L, so the kinetic constants for Nablus </a:t>
            </a:r>
            <a:r>
              <a:rPr lang="en-US" sz="2400" dirty="0" smtClean="0"/>
              <a:t>should </a:t>
            </a:r>
            <a:r>
              <a:rPr lang="en-US" sz="2400" dirty="0" smtClean="0"/>
              <a:t>be completely different.</a:t>
            </a:r>
          </a:p>
          <a:p>
            <a:pPr algn="ctr">
              <a:buNone/>
            </a:pPr>
            <a:endParaRPr lang="en-US" sz="2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997719"/>
              </p:ext>
            </p:extLst>
          </p:nvPr>
        </p:nvGraphicFramePr>
        <p:xfrm>
          <a:off x="3505200" y="3659505"/>
          <a:ext cx="3743135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535"/>
                <a:gridCol w="1662240"/>
                <a:gridCol w="1102360"/>
              </a:tblGrid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Range</a:t>
                      </a:r>
                    </a:p>
                  </a:txBody>
                  <a:tcPr marL="68580" marR="68580" marT="0" marB="0"/>
                </a:tc>
              </a:tr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mg VSS/mg BOD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0.4 – 0.8</a:t>
                      </a:r>
                    </a:p>
                  </a:txBody>
                  <a:tcPr marL="68580" marR="68580" marT="0" marB="0"/>
                </a:tc>
              </a:tr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mg VSS/mg COD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0.3 – 0.4</a:t>
                      </a:r>
                    </a:p>
                  </a:txBody>
                  <a:tcPr marL="68580" marR="68580" marT="0" marB="0"/>
                </a:tc>
              </a:tr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r>
                        <a:rPr lang="en-US" sz="1400" baseline="-25000"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r>
                        <a:rPr lang="en-US" sz="1400" baseline="30000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0.04 – 0.08</a:t>
                      </a:r>
                    </a:p>
                  </a:txBody>
                  <a:tcPr marL="68580" marR="68580" marT="0" marB="0"/>
                </a:tc>
              </a:tr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r>
                        <a:rPr lang="en-US" sz="1400" baseline="-2500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mg/L of BOD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25 – 100</a:t>
                      </a:r>
                    </a:p>
                  </a:txBody>
                  <a:tcPr marL="68580" marR="68580" marT="0" marB="0"/>
                </a:tc>
              </a:tr>
              <a:tr h="4117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r>
                        <a:rPr lang="en-US" sz="1400" baseline="-2500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mg/L of COD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25 – 100</a:t>
                      </a:r>
                    </a:p>
                  </a:txBody>
                  <a:tcPr marL="68580" marR="68580" marT="0" marB="0"/>
                </a:tc>
              </a:tr>
              <a:tr h="349007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r>
                        <a:rPr lang="en-US" sz="1400" baseline="30000">
                          <a:latin typeface="Times New Roman"/>
                          <a:ea typeface="Calibri"/>
                          <a:cs typeface="Arial"/>
                        </a:rPr>
                        <a:t>-1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4 - 8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are caught between two minds, should we design based on the Kinetic Constants or the Mass Loads?</a:t>
            </a:r>
          </a:p>
          <a:p>
            <a:pPr algn="ctr">
              <a:buNone/>
            </a:pPr>
            <a:endParaRPr lang="en-US" sz="2400" dirty="0"/>
          </a:p>
        </p:txBody>
      </p:sp>
      <p:pic>
        <p:nvPicPr>
          <p:cNvPr id="11" name="Picture 7" descr="Smart Guy Thinking Animation&#10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824080"/>
            <a:ext cx="2305050" cy="268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561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Period was set for 30 years.</a:t>
            </a:r>
          </a:p>
          <a:p>
            <a:r>
              <a:rPr lang="en-US" dirty="0" smtClean="0"/>
              <a:t>The Population and Hydraulic Loads were determined through two approaches: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Approach </a:t>
            </a:r>
            <a:r>
              <a:rPr lang="en-US" sz="3000" dirty="0"/>
              <a:t>(I):</a:t>
            </a:r>
            <a:br>
              <a:rPr lang="en-US" sz="3000" dirty="0"/>
            </a:br>
            <a:r>
              <a:rPr lang="en-US" sz="3000" dirty="0" smtClean="0"/>
              <a:t>Population, assuming a 2.22% growth rate, will be 449,722 in 2042.</a:t>
            </a:r>
            <a:endParaRPr lang="en-US" sz="3000" dirty="0"/>
          </a:p>
          <a:p>
            <a:r>
              <a:rPr lang="en-US" sz="3000" dirty="0"/>
              <a:t>Design Population will be: 450,000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Assuming a 100 L/</a:t>
            </a:r>
            <a:r>
              <a:rPr lang="en-US" sz="3000" dirty="0" err="1" smtClean="0"/>
              <a:t>c.d</a:t>
            </a:r>
            <a:r>
              <a:rPr lang="en-US" sz="3000" dirty="0" smtClean="0"/>
              <a:t> </a:t>
            </a:r>
            <a:r>
              <a:rPr lang="en-US" sz="3000" dirty="0" smtClean="0"/>
              <a:t>water consumption </a:t>
            </a:r>
            <a:r>
              <a:rPr lang="en-US" sz="3000" dirty="0" smtClean="0"/>
              <a:t>rate, the following values will be used for design:</a:t>
            </a:r>
          </a:p>
          <a:p>
            <a:pPr marL="0" indent="0" algn="ctr">
              <a:buNone/>
            </a:pPr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318660"/>
              </p:ext>
            </p:extLst>
          </p:nvPr>
        </p:nvGraphicFramePr>
        <p:xfrm>
          <a:off x="1828800" y="4624578"/>
          <a:ext cx="539051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7555"/>
                <a:gridCol w="822960"/>
              </a:tblGrid>
              <a:tr h="5334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Water Consumption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Per Day (m</a:t>
                      </a:r>
                      <a:r>
                        <a:rPr lang="en-US" sz="1800" b="1" baseline="30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45,000</a:t>
                      </a: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Equivalent Flow from Industry Per Day (m</a:t>
                      </a:r>
                      <a:r>
                        <a:rPr lang="en-US" sz="1800" b="1" baseline="30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10,000</a:t>
                      </a:r>
                    </a:p>
                  </a:txBody>
                  <a:tcPr marL="68580" marR="68580" marT="0" marB="0"/>
                </a:tc>
              </a:tr>
              <a:tr h="449326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Estimated Infiltration Per Day (m</a:t>
                      </a:r>
                      <a:r>
                        <a:rPr lang="en-US" sz="1800" b="1" baseline="30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5,000</a:t>
                      </a:r>
                    </a:p>
                  </a:txBody>
                  <a:tcPr marL="68580" marR="68580" marT="0" marB="0"/>
                </a:tc>
              </a:tr>
              <a:tr h="4414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Total Design Flow Per Day (m</a:t>
                      </a:r>
                      <a:r>
                        <a:rPr lang="en-US" sz="1800" b="1" baseline="3000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60,000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97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Approach (II</a:t>
            </a:r>
            <a:r>
              <a:rPr lang="en-US" sz="3000" dirty="0"/>
              <a:t>):</a:t>
            </a:r>
            <a:br>
              <a:rPr lang="en-US" sz="3000" dirty="0"/>
            </a:br>
            <a:r>
              <a:rPr lang="en-US" sz="3000" dirty="0" smtClean="0"/>
              <a:t>Taking the values for the population and hydraulic loads from the estimations of the original design team (</a:t>
            </a:r>
            <a:r>
              <a:rPr lang="en-US" sz="2800" dirty="0" err="1"/>
              <a:t>Lahmeyer</a:t>
            </a:r>
            <a:r>
              <a:rPr lang="en-US" sz="2800" dirty="0"/>
              <a:t>, Dr. </a:t>
            </a:r>
            <a:r>
              <a:rPr lang="en-US" sz="2800" dirty="0" err="1"/>
              <a:t>Beitelsmann</a:t>
            </a:r>
            <a:r>
              <a:rPr lang="en-US" sz="2800" dirty="0"/>
              <a:t> and </a:t>
            </a:r>
            <a:r>
              <a:rPr lang="en-US" sz="2800" dirty="0" err="1" smtClean="0"/>
              <a:t>Hijjawi</a:t>
            </a:r>
            <a:r>
              <a:rPr lang="en-US" sz="2800" dirty="0" smtClean="0"/>
              <a:t>)</a:t>
            </a:r>
            <a:r>
              <a:rPr lang="en-US" sz="3000" dirty="0" smtClean="0"/>
              <a:t> the following table was created: </a:t>
            </a:r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616716"/>
              </p:ext>
            </p:extLst>
          </p:nvPr>
        </p:nvGraphicFramePr>
        <p:xfrm>
          <a:off x="609600" y="4038600"/>
          <a:ext cx="7965694" cy="183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862"/>
                <a:gridCol w="1579944"/>
                <a:gridCol w="1613027"/>
                <a:gridCol w="231686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Stage 1</a:t>
                      </a:r>
                      <a:r>
                        <a:rPr lang="en-US" sz="1800" baseline="0" dirty="0" smtClean="0"/>
                        <a:t> (2020)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First Extension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Final Extension (2035)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Population Equivalents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150,000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225,000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300,000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Average 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Flow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m</a:t>
                      </a:r>
                      <a:r>
                        <a:rPr lang="en-US" sz="1800" b="1" baseline="300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/d)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14,860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19,707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27,377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Peak 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Flow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m</a:t>
                      </a:r>
                      <a:r>
                        <a:rPr lang="en-US" sz="1800" b="1" baseline="300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/d)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19,037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24,607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34,239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8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The four Kinetic Parameters that need to be determined for the design are: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Y= growth yield, in mg VSS/mg BOD (or mg COD).</a:t>
            </a:r>
          </a:p>
          <a:p>
            <a:pPr lvl="0">
              <a:lnSpc>
                <a:spcPct val="150000"/>
              </a:lnSpc>
            </a:pPr>
            <a:r>
              <a:rPr lang="en-US" sz="2800" dirty="0" err="1" smtClean="0"/>
              <a:t>k</a:t>
            </a:r>
            <a:r>
              <a:rPr lang="en-US" sz="2800" baseline="-25000" dirty="0" err="1" smtClean="0"/>
              <a:t>d</a:t>
            </a:r>
            <a:r>
              <a:rPr lang="en-US" sz="2800" dirty="0" smtClean="0"/>
              <a:t>= microbial decay coefficient, in d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K</a:t>
            </a:r>
            <a:r>
              <a:rPr lang="en-US" sz="2800" baseline="-25000" dirty="0" smtClean="0"/>
              <a:t>s</a:t>
            </a:r>
            <a:r>
              <a:rPr lang="en-US" sz="2800" dirty="0" smtClean="0"/>
              <a:t>= saturation constant, in mg/L of BOD (or COD).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k= maximum rate of substrate utilization per unit mass of biomass, in d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0000" dirty="0" smtClean="0">
                <a:solidFill>
                  <a:srgbClr val="FF0000"/>
                </a:solidFill>
              </a:rPr>
              <a:t>Part A</a:t>
            </a:r>
            <a:endParaRPr lang="en-US" sz="1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800"/>
                <a:ext cx="8229600" cy="5486400"/>
              </a:xfrm>
            </p:spPr>
            <p:txBody>
              <a:bodyPr>
                <a:normAutofit fontScale="47500" lnSpcReduction="20000"/>
              </a:bodyPr>
              <a:lstStyle/>
              <a:p>
                <a:r>
                  <a:rPr lang="en-US" sz="5100" dirty="0" smtClean="0"/>
                  <a:t>Using the Kinetic Parameters we found, the following equation will be used to determine the volume of the Aeration tank:</a:t>
                </a:r>
              </a:p>
              <a:p>
                <a:pPr marL="0" indent="0">
                  <a:buNone/>
                </a:pPr>
                <a:endParaRPr lang="en-US" sz="44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5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en-US" sz="55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55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𝜽</m:t>
                          </m:r>
                          <m:r>
                            <m:rPr>
                              <m:nor/>
                            </m:rPr>
                            <a:rPr lang="en-US" sz="5500" b="1" baseline="-25000">
                              <a:solidFill>
                                <a:srgbClr val="FF0000"/>
                              </a:solidFill>
                            </a:rPr>
                            <m:t>c</m:t>
                          </m:r>
                          <m:r>
                            <m:rPr>
                              <m:nor/>
                            </m:rPr>
                            <a:rPr lang="en-US" sz="550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𝒀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𝑸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(</m:t>
                          </m:r>
                          <m:r>
                            <a:rPr lang="en-US" sz="55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𝑺</m:t>
                          </m:r>
                          <m:r>
                            <m:rPr>
                              <m:nor/>
                            </m:rPr>
                            <a:rPr lang="en-US" sz="5500" b="1" baseline="-25000">
                              <a:solidFill>
                                <a:srgbClr val="FF0000"/>
                              </a:solidFill>
                            </a:rPr>
                            <m:t>0</m:t>
                          </m:r>
                          <m:r>
                            <m:rPr>
                              <m:nor/>
                            </m:rPr>
                            <a:rPr lang="en-US" sz="550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55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𝑺</m:t>
                          </m:r>
                          <m:r>
                            <m:rPr>
                              <m:nor/>
                            </m:rPr>
                            <a:rPr lang="en-US" sz="5500" b="1" baseline="-25000" smtClean="0">
                              <a:solidFill>
                                <a:srgbClr val="FF0000"/>
                              </a:solidFill>
                            </a:rPr>
                            <m:t>e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𝑿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(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55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m:rPr>
                              <m:nor/>
                            </m:rPr>
                            <a:rPr lang="en-US" sz="5500" b="1" baseline="-25000">
                              <a:solidFill>
                                <a:srgbClr val="FF0000"/>
                              </a:solidFill>
                            </a:rPr>
                            <m:t>d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𝜽</m:t>
                          </m:r>
                          <m:r>
                            <m:rPr>
                              <m:nor/>
                            </m:rPr>
                            <a:rPr lang="en-US" sz="5500" b="1" baseline="-25000">
                              <a:solidFill>
                                <a:srgbClr val="FF0000"/>
                              </a:solidFill>
                            </a:rPr>
                            <m:t>c</m:t>
                          </m:r>
                          <m:r>
                            <a:rPr lang="en-US" sz="5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5500" b="1" dirty="0" smtClean="0"/>
              </a:p>
              <a:p>
                <a:pPr>
                  <a:buNone/>
                </a:pPr>
                <a:r>
                  <a:rPr lang="en-US" sz="3400" dirty="0" smtClean="0"/>
                  <a:t>                                        </a:t>
                </a:r>
              </a:p>
              <a:p>
                <a:pPr>
                  <a:buNone/>
                </a:pPr>
                <a:r>
                  <a:rPr lang="en-US" sz="4200" dirty="0" smtClean="0"/>
                  <a:t>where:</a:t>
                </a:r>
              </a:p>
              <a:p>
                <a:pPr lvl="0"/>
                <a:r>
                  <a:rPr lang="el-GR" sz="5100" dirty="0" smtClean="0"/>
                  <a:t>θ</a:t>
                </a:r>
                <a:r>
                  <a:rPr lang="en-US" sz="2500" dirty="0" smtClean="0"/>
                  <a:t>c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mean cell residence time, in time. </a:t>
                </a:r>
              </a:p>
              <a:p>
                <a:pPr lvl="0"/>
                <a:r>
                  <a:rPr lang="en-US" sz="5100" dirty="0" smtClean="0"/>
                  <a:t>Q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rate of influent flow.</a:t>
                </a:r>
              </a:p>
              <a:p>
                <a:pPr lvl="0"/>
                <a:r>
                  <a:rPr lang="en-US" sz="4400" dirty="0" smtClean="0"/>
                  <a:t> </a:t>
                </a:r>
                <a:r>
                  <a:rPr lang="en-US" sz="5100" dirty="0" smtClean="0"/>
                  <a:t>S</a:t>
                </a:r>
                <a:r>
                  <a:rPr lang="en-US" sz="2500" dirty="0" smtClean="0"/>
                  <a:t>0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concentration of substrate in influent flow ( soluble BOD or COD ).</a:t>
                </a:r>
              </a:p>
              <a:p>
                <a:pPr lvl="0"/>
                <a:r>
                  <a:rPr lang="en-US" sz="5100" dirty="0" smtClean="0"/>
                  <a:t>S</a:t>
                </a:r>
                <a:r>
                  <a:rPr lang="en-US" sz="2500" dirty="0" smtClean="0"/>
                  <a:t>e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concentration of substrate in effluent flow, recirculating sludge, and aeration tank ( soluble BOD or COD ).</a:t>
                </a:r>
              </a:p>
              <a:p>
                <a:pPr lvl="0"/>
                <a:r>
                  <a:rPr lang="en-US" sz="5100" dirty="0" smtClean="0"/>
                  <a:t>X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concentration of biomass in aeration tank (MLVSS).</a:t>
                </a:r>
              </a:p>
              <a:p>
                <a:pPr lvl="0"/>
                <a:r>
                  <a:rPr lang="en-US" sz="5100" dirty="0" smtClean="0"/>
                  <a:t>U</a:t>
                </a:r>
                <a:r>
                  <a:rPr lang="en-US" sz="4400" dirty="0" smtClean="0"/>
                  <a:t>: </a:t>
                </a:r>
                <a:r>
                  <a:rPr lang="en-US" sz="4200" dirty="0" smtClean="0"/>
                  <a:t>specific substrate utilization rate, in time </a:t>
                </a:r>
                <a:r>
                  <a:rPr lang="en-US" sz="4200" baseline="30000" dirty="0" smtClean="0"/>
                  <a:t>-1</a:t>
                </a:r>
                <a:r>
                  <a:rPr lang="en-US" sz="42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800"/>
                <a:ext cx="8229600" cy="5486400"/>
              </a:xfrm>
              <a:blipFill rotWithShape="1">
                <a:blip r:embed="rId2"/>
                <a:stretch>
                  <a:fillRect l="-963" t="-2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800"/>
                <a:ext cx="8229600" cy="54864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And those two equations will be used to find </a:t>
                </a:r>
                <a:r>
                  <a:rPr lang="en-US" dirty="0" smtClean="0"/>
                  <a:t>the remaining terms: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/>
                        </a:rPr>
                        <m:t>𝜽</m:t>
                      </m:r>
                      <m:r>
                        <m:rPr>
                          <m:nor/>
                        </m:rPr>
                        <a:rPr lang="en-US" b="1" baseline="-25000">
                          <a:solidFill>
                            <a:srgbClr val="FF0000"/>
                          </a:solidFill>
                        </a:rPr>
                        <m:t>c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𝒀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𝑼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m:rPr>
                              <m:nor/>
                            </m:rPr>
                            <a:rPr lang="en-US" b="1" baseline="-25000">
                              <a:solidFill>
                                <a:srgbClr val="FF0000"/>
                              </a:solidFill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US" b="1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𝑼</m:t>
                          </m:r>
                        </m:den>
                      </m:f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𝑲</m:t>
                              </m:r>
                              <m:r>
                                <m:rPr>
                                  <m:nor/>
                                </m:rPr>
                                <a:rPr lang="en-US" b="1" baseline="-25000">
                                  <a:solidFill>
                                    <a:srgbClr val="FF0000"/>
                                  </a:solidFill>
                                </a:rPr>
                                <m:t>s</m:t>
                              </m:r>
                              <m:r>
                                <m:rPr>
                                  <m:nor/>
                                </m:rPr>
                                <a:rPr lang="en-US" b="1"/>
                                <m:t> </m:t>
                              </m:r>
                            </m:num>
                            <m:den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𝑺</m:t>
                              </m:r>
                              <m:r>
                                <m:rPr>
                                  <m:nor/>
                                </m:rPr>
                                <a:rPr lang="en-US" b="1" baseline="-25000">
                                  <a:solidFill>
                                    <a:srgbClr val="FF0000"/>
                                  </a:solidFill>
                                </a:rPr>
                                <m:t>e</m:t>
                              </m:r>
                            </m:den>
                          </m:f>
                        </m:e>
                      </m:d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𝒌</m:t>
                          </m:r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  <a:p>
                <a:endParaRPr lang="en-US" sz="4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800"/>
                <a:ext cx="8229600" cy="5486400"/>
              </a:xfrm>
              <a:blipFill rotWithShape="1">
                <a:blip r:embed="rId2"/>
                <a:stretch>
                  <a:fillRect l="-1852" t="-1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2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two following curves, the Kinetic Constants can be determined:</a:t>
            </a:r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634088308"/>
              </p:ext>
            </p:extLst>
          </p:nvPr>
        </p:nvGraphicFramePr>
        <p:xfrm>
          <a:off x="533400" y="2590800"/>
          <a:ext cx="7924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Methodology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1243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Left Arrow 8"/>
          <p:cNvSpPr/>
          <p:nvPr/>
        </p:nvSpPr>
        <p:spPr>
          <a:xfrm>
            <a:off x="1295400" y="4191000"/>
            <a:ext cx="1676400" cy="838200"/>
          </a:xfrm>
          <a:prstGeom prst="leftArrow">
            <a:avLst/>
          </a:prstGeom>
          <a:noFill/>
          <a:ln w="25400" cap="flat" cmpd="sng" algn="ctr">
            <a:solidFill>
              <a:srgbClr val="FFFF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en-US" sz="2300" b="1" dirty="0" smtClean="0">
                <a:solidFill>
                  <a:srgbClr val="FF0000"/>
                </a:solidFill>
                <a:latin typeface="Calibri"/>
              </a:rPr>
              <a:t>1/k (day)</a:t>
            </a:r>
            <a:endParaRPr lang="en-US" sz="2300" b="1" kern="1200" dirty="0" smtClean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3" name="Content Placeholder 2" descr="C:\Users\User\Downloads\ElGroub\pic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4" name="Line Callout 2 3"/>
          <p:cNvSpPr/>
          <p:nvPr/>
        </p:nvSpPr>
        <p:spPr>
          <a:xfrm>
            <a:off x="6705600" y="533400"/>
            <a:ext cx="2209800" cy="1066800"/>
          </a:xfrm>
          <a:prstGeom prst="borderCallout2">
            <a:avLst>
              <a:gd name="adj1" fmla="val 47321"/>
              <a:gd name="adj2" fmla="val -6534"/>
              <a:gd name="adj3" fmla="val 73408"/>
              <a:gd name="adj4" fmla="val -22664"/>
              <a:gd name="adj5" fmla="val 127407"/>
              <a:gd name="adj6" fmla="val -17282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Primary Sedimentation Tank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3429000" y="1295400"/>
            <a:ext cx="1676400" cy="914400"/>
          </a:xfrm>
          <a:prstGeom prst="borderCallout1">
            <a:avLst>
              <a:gd name="adj1" fmla="val 52083"/>
              <a:gd name="adj2" fmla="val 107082"/>
              <a:gd name="adj3" fmla="val 124094"/>
              <a:gd name="adj4" fmla="val 129256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Buffer Tank</a:t>
            </a:r>
          </a:p>
        </p:txBody>
      </p:sp>
      <p:sp>
        <p:nvSpPr>
          <p:cNvPr id="6" name="Line Callout 2 5"/>
          <p:cNvSpPr/>
          <p:nvPr/>
        </p:nvSpPr>
        <p:spPr>
          <a:xfrm>
            <a:off x="7315200" y="2743200"/>
            <a:ext cx="1371600" cy="8382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28261"/>
              <a:gd name="adj5" fmla="val 107757"/>
              <a:gd name="adj6" fmla="val -89541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Aerators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172200" y="3124200"/>
            <a:ext cx="1066800" cy="8382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7010400" y="3276600"/>
            <a:ext cx="228600" cy="3810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Line Callout 3 17"/>
          <p:cNvSpPr/>
          <p:nvPr/>
        </p:nvSpPr>
        <p:spPr>
          <a:xfrm>
            <a:off x="1676400" y="2362200"/>
            <a:ext cx="1371600" cy="83820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42688"/>
              <a:gd name="adj6" fmla="val -6039"/>
              <a:gd name="adj7" fmla="val 214149"/>
              <a:gd name="adj8" fmla="val 142392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Aeration Tank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2050" name="Picture 2" descr="C:\Users\User\Downloads\ElGroub\pic5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4" name="Flowchart: Alternate Process 3"/>
          <p:cNvSpPr/>
          <p:nvPr/>
        </p:nvSpPr>
        <p:spPr>
          <a:xfrm>
            <a:off x="4343400" y="3352800"/>
            <a:ext cx="1447800" cy="609600"/>
          </a:xfrm>
          <a:prstGeom prst="flowChartAlternateProcess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b="1" dirty="0" smtClean="0">
                <a:solidFill>
                  <a:srgbClr val="FF0000"/>
                </a:solidFill>
              </a:rPr>
              <a:t>Air Diffusers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114800" y="3962400"/>
            <a:ext cx="304800" cy="7620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648200" y="3962400"/>
            <a:ext cx="76200" cy="8382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53000" y="3962400"/>
            <a:ext cx="0" cy="7620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34000" y="3962400"/>
            <a:ext cx="228600" cy="9906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638800" y="3962400"/>
            <a:ext cx="304800" cy="4572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91200" y="3962400"/>
            <a:ext cx="609600" cy="8382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Line Callout 1 18"/>
          <p:cNvSpPr/>
          <p:nvPr/>
        </p:nvSpPr>
        <p:spPr>
          <a:xfrm>
            <a:off x="5181600" y="1295400"/>
            <a:ext cx="1295400" cy="762000"/>
          </a:xfrm>
          <a:prstGeom prst="borderCallout1">
            <a:avLst>
              <a:gd name="adj1" fmla="val 18750"/>
              <a:gd name="adj2" fmla="val -8333"/>
              <a:gd name="adj3" fmla="val 171630"/>
              <a:gd name="adj4" fmla="val -60839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Aeration</a:t>
            </a:r>
            <a:r>
              <a:rPr lang="en-US" dirty="0" smtClean="0"/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Tank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7086600" y="4495800"/>
            <a:ext cx="1447800" cy="685800"/>
          </a:xfrm>
          <a:prstGeom prst="borderCallout1">
            <a:avLst>
              <a:gd name="adj1" fmla="val 51600"/>
              <a:gd name="adj2" fmla="val -5264"/>
              <a:gd name="adj3" fmla="val 158877"/>
              <a:gd name="adj4" fmla="val -74139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Magnetic Stirrers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343400" y="4648200"/>
            <a:ext cx="2667000" cy="8382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Oval 23"/>
          <p:cNvSpPr/>
          <p:nvPr/>
        </p:nvSpPr>
        <p:spPr>
          <a:xfrm>
            <a:off x="7543800" y="2362200"/>
            <a:ext cx="1447800" cy="5334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Inflow</a:t>
            </a:r>
          </a:p>
        </p:txBody>
      </p:sp>
      <p:cxnSp>
        <p:nvCxnSpPr>
          <p:cNvPr id="26" name="Straight Connector 25"/>
          <p:cNvCxnSpPr>
            <a:stCxn id="24" idx="2"/>
          </p:cNvCxnSpPr>
          <p:nvPr/>
        </p:nvCxnSpPr>
        <p:spPr>
          <a:xfrm flipH="1">
            <a:off x="7239000" y="2628900"/>
            <a:ext cx="304800" cy="1905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Oval 30"/>
          <p:cNvSpPr/>
          <p:nvPr/>
        </p:nvSpPr>
        <p:spPr>
          <a:xfrm>
            <a:off x="0" y="2667000"/>
            <a:ext cx="1752600" cy="5334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Outflow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2438400" y="4572000"/>
            <a:ext cx="457200" cy="3810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Oval 34"/>
          <p:cNvSpPr/>
          <p:nvPr/>
        </p:nvSpPr>
        <p:spPr>
          <a:xfrm>
            <a:off x="533400" y="4191000"/>
            <a:ext cx="1905000" cy="6858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Sludge Removal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1752600" y="3048000"/>
            <a:ext cx="457200" cy="381000"/>
          </a:xfrm>
          <a:prstGeom prst="lin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0" grpId="0" animBg="1"/>
      <p:bldP spid="24" grpId="0" animBg="1"/>
      <p:bldP spid="31" grpId="0" animBg="1"/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Dimensions of the Aeration Tank: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User\Desktop\Traffic Engineering Project\To be submitted\Batch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14062" y="2590800"/>
            <a:ext cx="5853537" cy="395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4" name="Content Placeholder 3" descr="C:\Users\User\Desktop\Traffic Engineering Project\To be submitted\Bench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66800" y="1960630"/>
            <a:ext cx="7086600" cy="4003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system was checked to make sure it provides complete mixing and it has no “dead zones”, and provides complete drainage for the whole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1027" name="Picture 3" descr="G:\IMG_02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3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Outline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</a:p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Experiment Setup</a:t>
            </a:r>
          </a:p>
          <a:p>
            <a:r>
              <a:rPr lang="en-US" dirty="0" smtClean="0"/>
              <a:t>Running the Experiment</a:t>
            </a:r>
          </a:p>
          <a:p>
            <a:r>
              <a:rPr lang="en-US" dirty="0" smtClean="0"/>
              <a:t>Experiment Results</a:t>
            </a:r>
          </a:p>
          <a:p>
            <a:r>
              <a:rPr lang="en-US" dirty="0" smtClean="0"/>
              <a:t>Data Analysis and Design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2050" name="Picture 2" descr="G:\IMG_02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4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3074" name="Picture 2" descr="G:\IMG_02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2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4098" name="Picture 2" descr="G:\IMG_02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85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5122" name="Picture 2" descr="G:\IMG_02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8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Experimental Setup</a:t>
            </a:r>
            <a:endParaRPr lang="en-US" dirty="0"/>
          </a:p>
        </p:txBody>
      </p:sp>
      <p:pic>
        <p:nvPicPr>
          <p:cNvPr id="6146" name="Picture 2" descr="G:\IMG_02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5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Running the Experiment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/>
              <a:t>Samples were taken on a daily basis, during the period from Mar, 19</a:t>
            </a:r>
            <a:r>
              <a:rPr lang="en-US" baseline="30000" dirty="0"/>
              <a:t>th</a:t>
            </a:r>
            <a:r>
              <a:rPr lang="en-US" dirty="0"/>
              <a:t> to April, 12</a:t>
            </a:r>
            <a:r>
              <a:rPr lang="en-US" baseline="30000" dirty="0"/>
              <a:t>th</a:t>
            </a:r>
            <a:r>
              <a:rPr lang="en-US" dirty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Those </a:t>
            </a:r>
            <a:r>
              <a:rPr lang="en-US" dirty="0"/>
              <a:t>samples were used to feed the previously illustrated system to make sure that a continuous flow of 3-8 L/h was maintained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0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mtClean="0">
                <a:solidFill>
                  <a:schemeClr val="accent2"/>
                </a:solidFill>
              </a:rPr>
              <a:t>Sampling Location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176" name="Picture 8" descr="G:\IMG_02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G:\IMG_02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240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G:\IMG_02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51816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000" dirty="0" smtClean="0"/>
              <a:t>About 500 m to the west of </a:t>
            </a:r>
            <a:r>
              <a:rPr lang="en-US" sz="3000" dirty="0" err="1" smtClean="0"/>
              <a:t>Shaghoor</a:t>
            </a:r>
            <a:r>
              <a:rPr lang="en-US" sz="3000" dirty="0" smtClean="0"/>
              <a:t> Swimming Resort.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Collecting the Samples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197" name="Picture 5" descr="G:\IMG_02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673" y="1898073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G:\IMG_0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50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G:\IMG_02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5486400"/>
            <a:ext cx="815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000" dirty="0" smtClean="0"/>
              <a:t>About 100 L were collected daily.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464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Collecting the Samples</a:t>
            </a:r>
          </a:p>
        </p:txBody>
      </p:sp>
      <p:pic>
        <p:nvPicPr>
          <p:cNvPr id="9218" name="Picture 2" descr="G:\IMG_02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865745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IMG_0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65743"/>
            <a:ext cx="2438400" cy="325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:\IMG_0295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1336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6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Packing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0242" name="Picture 2" descr="G:\IMG_0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034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IMG_03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03400"/>
            <a:ext cx="24384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Objectives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300" b="1" u="sng" dirty="0" smtClean="0"/>
              <a:t>Ultimate Goal:</a:t>
            </a:r>
          </a:p>
          <a:p>
            <a:pPr>
              <a:buNone/>
            </a:pPr>
            <a:r>
              <a:rPr lang="en-US" sz="3100" dirty="0" smtClean="0"/>
              <a:t>A healthy environment </a:t>
            </a:r>
            <a:r>
              <a:rPr lang="en-US" sz="3100" dirty="0"/>
              <a:t>for people and </a:t>
            </a:r>
            <a:r>
              <a:rPr lang="en-US" sz="3100" dirty="0" smtClean="0"/>
              <a:t>ecology.</a:t>
            </a:r>
            <a:endParaRPr lang="en-US" sz="3100" dirty="0"/>
          </a:p>
          <a:p>
            <a:pPr>
              <a:buNone/>
            </a:pPr>
            <a:endParaRPr lang="en-US" sz="3100" dirty="0" smtClean="0"/>
          </a:p>
          <a:p>
            <a:pPr>
              <a:buNone/>
            </a:pPr>
            <a:r>
              <a:rPr lang="en-US" sz="3100" dirty="0" smtClean="0"/>
              <a:t>The main objectives for this project are:</a:t>
            </a:r>
          </a:p>
          <a:p>
            <a:pPr>
              <a:lnSpc>
                <a:spcPct val="200000"/>
              </a:lnSpc>
            </a:pPr>
            <a:r>
              <a:rPr lang="en-US" sz="3100" dirty="0" smtClean="0"/>
              <a:t>To </a:t>
            </a:r>
            <a:r>
              <a:rPr lang="en-US" sz="3100" dirty="0"/>
              <a:t>determine the BOD, COD and SS contents of Nablus’ WW</a:t>
            </a:r>
            <a:r>
              <a:rPr lang="en-US" sz="3100" dirty="0" smtClean="0"/>
              <a:t>.</a:t>
            </a:r>
            <a:endParaRPr lang="en-US" sz="3100" dirty="0"/>
          </a:p>
          <a:p>
            <a:pPr lvl="0">
              <a:lnSpc>
                <a:spcPct val="200000"/>
              </a:lnSpc>
            </a:pPr>
            <a:r>
              <a:rPr lang="en-US" sz="3100" dirty="0" smtClean="0"/>
              <a:t>To </a:t>
            </a:r>
            <a:r>
              <a:rPr lang="en-US" sz="3100" dirty="0"/>
              <a:t>determine the Kinetic Parameters of high strength Municipal WW (here for </a:t>
            </a:r>
            <a:r>
              <a:rPr lang="en-US" sz="3100" dirty="0" smtClean="0"/>
              <a:t>Nablus–West</a:t>
            </a:r>
            <a:r>
              <a:rPr lang="en-US" sz="3100" dirty="0"/>
              <a:t>). </a:t>
            </a:r>
          </a:p>
          <a:p>
            <a:pPr lvl="0">
              <a:lnSpc>
                <a:spcPct val="200000"/>
              </a:lnSpc>
            </a:pPr>
            <a:r>
              <a:rPr lang="en-US" sz="3100" dirty="0"/>
              <a:t>To optimize the Aeration Tank of Nablus-West WWTP. </a:t>
            </a:r>
            <a:endParaRPr lang="en-US" sz="3100" dirty="0" smtClean="0"/>
          </a:p>
          <a:p>
            <a:pPr lvl="0">
              <a:lnSpc>
                <a:spcPct val="200000"/>
              </a:lnSpc>
            </a:pPr>
            <a:r>
              <a:rPr lang="en-US" sz="3100" dirty="0" smtClean="0"/>
              <a:t>To </a:t>
            </a:r>
            <a:r>
              <a:rPr lang="en-US" sz="3100" dirty="0"/>
              <a:t>determine the effect of industrial </a:t>
            </a:r>
            <a:r>
              <a:rPr lang="en-US" sz="3100" dirty="0" smtClean="0"/>
              <a:t>WW </a:t>
            </a:r>
            <a:r>
              <a:rPr lang="en-US" sz="3100" dirty="0"/>
              <a:t>on the strength and quality of the influent </a:t>
            </a:r>
            <a:r>
              <a:rPr lang="en-US" sz="3100" dirty="0" smtClean="0"/>
              <a:t>WW.</a:t>
            </a:r>
            <a:endParaRPr lang="en-US" sz="3100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Collecting Samples from the System</a:t>
            </a:r>
          </a:p>
        </p:txBody>
      </p:sp>
      <p:pic>
        <p:nvPicPr>
          <p:cNvPr id="4" name="Content Placeholder 2" descr="C:\Users\User\Downloads\ElGroub\pic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7498080" cy="562356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81200" y="1174172"/>
            <a:ext cx="2971800" cy="1264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88127" y="1174172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Samples were poured into the PST. After settling, they were discharged into the rest of the system.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959927" y="1600200"/>
            <a:ext cx="1059873" cy="17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4959927" y="1774337"/>
            <a:ext cx="221673" cy="2188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1"/>
          </p:cNvCxnSpPr>
          <p:nvPr/>
        </p:nvCxnSpPr>
        <p:spPr>
          <a:xfrm flipH="1">
            <a:off x="1676400" y="1806286"/>
            <a:ext cx="304800" cy="2308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81200" y="1174172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following day, samples from the inflow and outflow were taken to determine their COD  content.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362200" y="2438400"/>
            <a:ext cx="533400" cy="28194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2"/>
          </p:cNvCxnSpPr>
          <p:nvPr/>
        </p:nvCxnSpPr>
        <p:spPr>
          <a:xfrm>
            <a:off x="3467100" y="2438400"/>
            <a:ext cx="190500" cy="28194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48200" y="2438400"/>
            <a:ext cx="152400" cy="26670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1200" y="1174172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81200" y="1174172"/>
            <a:ext cx="2978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Samples from three places in the AT were taken the following day as well to  find  the Avg. SS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8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13" grpId="0"/>
      <p:bldP spid="13" grpId="1"/>
      <p:bldP spid="2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DO values:</a:t>
            </a:r>
            <a:br>
              <a:rPr lang="en-US" dirty="0" smtClean="0"/>
            </a:br>
            <a:r>
              <a:rPr lang="en-US" sz="2000" dirty="0" smtClean="0"/>
              <a:t>Measurements for the DO were carried out daily. The following graph shows the obtained values: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780055"/>
              </p:ext>
            </p:extLst>
          </p:nvPr>
        </p:nvGraphicFramePr>
        <p:xfrm>
          <a:off x="0" y="2819400"/>
          <a:ext cx="91440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717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62328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E:\IMG_02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1"/>
            <a:ext cx="271087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800" y="4876800"/>
            <a:ext cx="309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Avg. Value for Design: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4000 ppm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6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7693223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10200" y="2286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Avg. Inflow COD concentration: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682 ppm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3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404125"/>
              </p:ext>
            </p:extLst>
          </p:nvPr>
        </p:nvGraphicFramePr>
        <p:xfrm>
          <a:off x="0" y="1143000"/>
          <a:ext cx="9144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897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BOD:</a:t>
            </a:r>
          </a:p>
          <a:p>
            <a:pPr marL="0" indent="0">
              <a:buNone/>
            </a:pPr>
            <a:r>
              <a:rPr lang="en-US" dirty="0" smtClean="0"/>
              <a:t>Using a conversion factor of 0.7 the value used for design for the inflow BOD will be equal to:</a:t>
            </a:r>
          </a:p>
          <a:p>
            <a:pPr marL="0" indent="0">
              <a:buNone/>
            </a:pPr>
            <a:r>
              <a:rPr lang="en-US" dirty="0" smtClean="0"/>
              <a:t>0.7*680=  </a:t>
            </a:r>
            <a:r>
              <a:rPr lang="en-US" dirty="0" smtClean="0">
                <a:solidFill>
                  <a:srgbClr val="FF0000"/>
                </a:solidFill>
              </a:rPr>
              <a:t>480 ppm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Final Results for Design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18581"/>
              </p:ext>
            </p:extLst>
          </p:nvPr>
        </p:nvGraphicFramePr>
        <p:xfrm>
          <a:off x="2667000" y="2438400"/>
          <a:ext cx="4429633" cy="304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8985"/>
                <a:gridCol w="2390648"/>
              </a:tblGrid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Parameter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Concentration (ppm)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Suspended Solids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4000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Inflow BOD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480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Outflow BOD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Outflow SS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54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Finding the Kinetic Constants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 Properly organizing and interpreting the results, the following two graphs were obtained: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627648"/>
              </p:ext>
            </p:extLst>
          </p:nvPr>
        </p:nvGraphicFramePr>
        <p:xfrm>
          <a:off x="0" y="2438400"/>
          <a:ext cx="9144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41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Experiment Results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From the graphs, the following results were obtained:</a:t>
            </a:r>
          </a:p>
          <a:p>
            <a:pPr marL="0" indent="0">
              <a:buNone/>
            </a:pPr>
            <a:r>
              <a:rPr lang="en-US" sz="2400" dirty="0" smtClean="0"/>
              <a:t>* COD:                                 *BOD(using a conversion factor of 0.7):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258489"/>
              </p:ext>
            </p:extLst>
          </p:nvPr>
        </p:nvGraphicFramePr>
        <p:xfrm>
          <a:off x="4267200" y="3200400"/>
          <a:ext cx="2852420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70"/>
                <a:gridCol w="2444750"/>
              </a:tblGrid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0.26 mg VSS/mg </a:t>
                      </a:r>
                      <a:r>
                        <a:rPr lang="en-US" sz="2000" dirty="0" smtClean="0">
                          <a:effectLst/>
                        </a:rPr>
                        <a:t>BOD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</a:t>
                      </a:r>
                      <a:r>
                        <a:rPr lang="en-US" sz="2000" baseline="-25000" dirty="0">
                          <a:effectLst/>
                        </a:rPr>
                        <a:t>s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660 mg </a:t>
                      </a:r>
                      <a:r>
                        <a:rPr lang="en-US" sz="2000" dirty="0" smtClean="0">
                          <a:effectLst/>
                        </a:rPr>
                        <a:t>BOD/L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2.56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2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k</a:t>
                      </a:r>
                      <a:r>
                        <a:rPr lang="en-US" sz="2000" baseline="-25000" dirty="0" err="1">
                          <a:effectLst/>
                        </a:rPr>
                        <a:t>d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30202"/>
              </p:ext>
            </p:extLst>
          </p:nvPr>
        </p:nvGraphicFramePr>
        <p:xfrm>
          <a:off x="533400" y="3200400"/>
          <a:ext cx="2852420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70"/>
                <a:gridCol w="2444750"/>
              </a:tblGrid>
              <a:tr h="23649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0.18 mg VSS/mg COD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649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</a:t>
                      </a:r>
                      <a:r>
                        <a:rPr lang="en-US" sz="2000" baseline="-25000">
                          <a:effectLst/>
                        </a:rPr>
                        <a:t>s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940 mg COD/L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649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2.56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649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</a:t>
                      </a:r>
                      <a:r>
                        <a:rPr lang="en-US" sz="2000" baseline="-25000">
                          <a:effectLst/>
                        </a:rPr>
                        <a:t>d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5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following table shows the limitations for this type of design:</a:t>
            </a:r>
          </a:p>
          <a:p>
            <a:endParaRPr lang="en-US" sz="2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759054"/>
              </p:ext>
            </p:extLst>
          </p:nvPr>
        </p:nvGraphicFramePr>
        <p:xfrm>
          <a:off x="152400" y="2590800"/>
          <a:ext cx="8839200" cy="4114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075"/>
                <a:gridCol w="1176694"/>
                <a:gridCol w="1812342"/>
                <a:gridCol w="1826144"/>
                <a:gridCol w="2661945"/>
              </a:tblGrid>
              <a:tr h="587829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Process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BOD Load (g/m</a:t>
                      </a:r>
                      <a:r>
                        <a:rPr lang="en-US" sz="1600" baseline="30000" dirty="0">
                          <a:effectLst/>
                          <a:latin typeface="+mj-lt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.d)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Aeration Period (h)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Maximum Inflow BOD (ppm)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782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Conventional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Lower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320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4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53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87829">
                <a:tc>
                  <a:txBody>
                    <a:bodyPr/>
                    <a:lstStyle/>
                    <a:p>
                      <a:pPr indent="182880"/>
                      <a:endParaRPr lang="en-US" sz="1600">
                        <a:effectLst/>
                        <a:latin typeface="+mj-lt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Upper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640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7.5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200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8782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Step Aeration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Lower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640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107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87829">
                <a:tc>
                  <a:txBody>
                    <a:bodyPr/>
                    <a:lstStyle/>
                    <a:p>
                      <a:pPr indent="182880"/>
                      <a:endParaRPr lang="en-US" sz="1600">
                        <a:effectLst/>
                        <a:latin typeface="+mj-lt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Upper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960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7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280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8782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Extended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Lower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160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133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87829">
                <a:tc>
                  <a:txBody>
                    <a:bodyPr/>
                    <a:lstStyle/>
                    <a:p>
                      <a:pPr indent="182880"/>
                      <a:endParaRPr lang="en-US" sz="1600">
                        <a:effectLst/>
                        <a:latin typeface="+mj-lt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Upper Limit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320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30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400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0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Nablus is one of</a:t>
            </a:r>
          </a:p>
          <a:p>
            <a:pPr>
              <a:buNone/>
            </a:pPr>
            <a:r>
              <a:rPr lang="en-US" dirty="0" smtClean="0"/>
              <a:t> the major cities in</a:t>
            </a:r>
          </a:p>
          <a:p>
            <a:pPr>
              <a:buNone/>
            </a:pPr>
            <a:r>
              <a:rPr lang="en-US" dirty="0" smtClean="0"/>
              <a:t> North of the West</a:t>
            </a:r>
          </a:p>
          <a:p>
            <a:pPr>
              <a:buNone/>
            </a:pPr>
            <a:r>
              <a:rPr lang="en-US" dirty="0" smtClean="0"/>
              <a:t> Bank.</a:t>
            </a:r>
          </a:p>
          <a:p>
            <a:r>
              <a:rPr lang="en-US" dirty="0" smtClean="0"/>
              <a:t>Our main concern</a:t>
            </a:r>
          </a:p>
          <a:p>
            <a:pPr>
              <a:buNone/>
            </a:pPr>
            <a:r>
              <a:rPr lang="en-US" dirty="0" smtClean="0"/>
              <a:t>    will be the west of</a:t>
            </a:r>
          </a:p>
          <a:p>
            <a:pPr>
              <a:buNone/>
            </a:pPr>
            <a:r>
              <a:rPr lang="en-US" dirty="0" smtClean="0"/>
              <a:t>    Nablus area.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endParaRPr lang="en-US" dirty="0"/>
          </a:p>
        </p:txBody>
      </p:sp>
      <p:pic>
        <p:nvPicPr>
          <p:cNvPr id="4" name="Picture 3" descr="C:\Users\User\Desktop\Traffic Engineering Project\To be submitted\WWTP Locations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191000" y="1447800"/>
            <a:ext cx="3990975" cy="479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Using the following two equations, the volumes for the Aeration Tank will be obtained:</a:t>
                </a:r>
              </a:p>
              <a:p>
                <a:endParaRPr lang="en-US" sz="2800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𝑉𝑜𝑙𝑢𝑚𝑒</m:t>
                    </m:r>
                    <m:r>
                      <a:rPr lang="en-US" sz="2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Flow</m:t>
                        </m:r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Rate</m:t>
                        </m:r>
                        <m:r>
                          <a:rPr lang="en-US" sz="2800" i="1"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BOD</m:t>
                        </m:r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Concentration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BOD</m:t>
                        </m:r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Load</m:t>
                        </m:r>
                      </m:den>
                    </m:f>
                  </m:oMath>
                </a14:m>
                <a:endParaRPr lang="en-US" sz="2800" dirty="0"/>
              </a:p>
              <a:p>
                <a:endParaRPr lang="en-US" sz="2800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𝐻𝑦𝑑𝑎𝑟𝑢𝑙𝑖𝑐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𝑅𝑒𝑡𝑒𝑛𝑡𝑖𝑜𝑛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𝑇𝑖𝑚𝑒</m:t>
                    </m:r>
                    <m:r>
                      <a:rPr lang="en-US" sz="2800" i="1">
                        <a:latin typeface="Cambria Math"/>
                      </a:rPr>
                      <m:t> (</m:t>
                    </m:r>
                    <m:r>
                      <a:rPr lang="en-US" sz="2800" i="1">
                        <a:latin typeface="Cambria Math"/>
                      </a:rPr>
                      <m:t>𝐻𝑅𝑇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  <m:r>
                      <a:rPr lang="en-US" sz="2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Volume</m:t>
                        </m:r>
                        <m:r>
                          <a:rPr lang="en-US" sz="2800" i="1">
                            <a:latin typeface="Cambria Math"/>
                          </a:rPr>
                          <m:t>∗</m:t>
                        </m:r>
                        <m:r>
                          <a:rPr lang="en-US" sz="280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Flow</m:t>
                        </m:r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Rate</m:t>
                        </m:r>
                      </m:den>
                    </m:f>
                  </m:oMath>
                </a14:m>
                <a:endParaRPr lang="en-US" sz="2800" dirty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  <a:blipFill rotWithShape="1">
                <a:blip r:embed="rId2"/>
                <a:stretch>
                  <a:fillRect l="-1259" t="-1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210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Approach (I):</a:t>
            </a:r>
            <a:endParaRPr lang="en-US" sz="2800" dirty="0"/>
          </a:p>
          <a:p>
            <a:endParaRPr lang="en-U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26339"/>
              </p:ext>
            </p:extLst>
          </p:nvPr>
        </p:nvGraphicFramePr>
        <p:xfrm>
          <a:off x="609601" y="2209800"/>
          <a:ext cx="7924799" cy="4328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981"/>
                <a:gridCol w="1449551"/>
                <a:gridCol w="2229377"/>
                <a:gridCol w="1553052"/>
                <a:gridCol w="1015838"/>
              </a:tblGrid>
              <a:tr h="481076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Process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BOD Load (g/m</a:t>
                      </a:r>
                      <a:r>
                        <a:rPr lang="en-US" sz="1400" baseline="30000" dirty="0">
                          <a:effectLst/>
                        </a:rPr>
                        <a:t>3</a:t>
                      </a:r>
                      <a:r>
                        <a:rPr lang="en-US" sz="1400" dirty="0">
                          <a:effectLst/>
                        </a:rPr>
                        <a:t>.d)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Volume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HRT (h)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32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Conventional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Lower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90,000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04800">
                <a:tc>
                  <a:txBody>
                    <a:bodyPr/>
                    <a:lstStyle/>
                    <a:p>
                      <a:pPr indent="182880"/>
                      <a:endParaRPr lang="en-US" sz="14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Upper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640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45,000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7716">
                <a:tc>
                  <a:txBody>
                    <a:bodyPr/>
                    <a:lstStyle/>
                    <a:p>
                      <a:pPr indent="182880"/>
                      <a:endParaRPr lang="en-US" sz="14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Average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60,000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24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30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Step Aeration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Lower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640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45,000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45948">
                <a:tc>
                  <a:txBody>
                    <a:bodyPr/>
                    <a:lstStyle/>
                    <a:p>
                      <a:pPr indent="182880"/>
                      <a:endParaRPr lang="en-US" sz="14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Upper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960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5064">
                <a:tc>
                  <a:txBody>
                    <a:bodyPr/>
                    <a:lstStyle/>
                    <a:p>
                      <a:pPr indent="182880"/>
                      <a:endParaRPr lang="en-US" sz="14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800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36,000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14.4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43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Extended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Lower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180,000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0896">
                <a:tc>
                  <a:txBody>
                    <a:bodyPr/>
                    <a:lstStyle/>
                    <a:p>
                      <a:pPr indent="182880"/>
                      <a:endParaRPr lang="en-US" sz="14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Upper Limit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90,000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0012">
                <a:tc>
                  <a:txBody>
                    <a:bodyPr/>
                    <a:lstStyle/>
                    <a:p>
                      <a:pPr indent="182880"/>
                      <a:endParaRPr lang="en-US" sz="14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240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120,000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Flowchart: Process 7"/>
          <p:cNvSpPr/>
          <p:nvPr/>
        </p:nvSpPr>
        <p:spPr>
          <a:xfrm>
            <a:off x="5943600" y="2667000"/>
            <a:ext cx="2590800" cy="2667000"/>
          </a:xfrm>
          <a:prstGeom prst="flowChart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943600" y="2667000"/>
            <a:ext cx="2590800" cy="2667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957455" y="2667000"/>
            <a:ext cx="2576945" cy="2667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3276600" y="3352800"/>
            <a:ext cx="2514600" cy="129540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HRT values don’t apply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2286000" y="5715000"/>
            <a:ext cx="6248400" cy="381000"/>
          </a:xfrm>
          <a:prstGeom prst="flowChart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6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Approach (II):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231757"/>
              </p:ext>
            </p:extLst>
          </p:nvPr>
        </p:nvGraphicFramePr>
        <p:xfrm>
          <a:off x="1219200" y="2438400"/>
          <a:ext cx="7143370" cy="3905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3551"/>
                <a:gridCol w="1292225"/>
                <a:gridCol w="2116963"/>
                <a:gridCol w="1410145"/>
                <a:gridCol w="840486"/>
              </a:tblGrid>
              <a:tr h="1905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Stage 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Process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BOD Load (g/m3.d)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Volume (m3)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HRT (h)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Conventional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Lower Limit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28,555.5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14,277.8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480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19,037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Step Aeration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14,277.8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9,518.5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11,422.2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Extended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57,111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28,555.5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38,074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Flowchart: Process 6"/>
          <p:cNvSpPr/>
          <p:nvPr/>
        </p:nvSpPr>
        <p:spPr>
          <a:xfrm>
            <a:off x="2667000" y="5715000"/>
            <a:ext cx="5715000" cy="3048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74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Approach (II):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613855"/>
              </p:ext>
            </p:extLst>
          </p:nvPr>
        </p:nvGraphicFramePr>
        <p:xfrm>
          <a:off x="762000" y="2305050"/>
          <a:ext cx="7143370" cy="3714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3551"/>
                <a:gridCol w="1292225"/>
                <a:gridCol w="2116963"/>
                <a:gridCol w="1410145"/>
                <a:gridCol w="840486"/>
              </a:tblGrid>
              <a:tr h="1905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Extension 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Process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BOD Load (g/m3.d)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Volume (m3)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HRT (h)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Conventional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36,910.5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18,455.3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480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24,607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Step Aeration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18,455.3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12,303.5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14,764.2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Extended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73,821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320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36,910.5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49,214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Flowchart: Process 6"/>
          <p:cNvSpPr/>
          <p:nvPr/>
        </p:nvSpPr>
        <p:spPr>
          <a:xfrm>
            <a:off x="2209800" y="5410200"/>
            <a:ext cx="5715000" cy="3048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Mass Loads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Approach (II):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060317"/>
              </p:ext>
            </p:extLst>
          </p:nvPr>
        </p:nvGraphicFramePr>
        <p:xfrm>
          <a:off x="1238630" y="2166504"/>
          <a:ext cx="7143370" cy="39294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3551"/>
                <a:gridCol w="1292225"/>
                <a:gridCol w="2116963"/>
                <a:gridCol w="1410145"/>
                <a:gridCol w="840486"/>
              </a:tblGrid>
              <a:tr h="33480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Extension II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48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Process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BOD Load (g/m3.d)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Volume (m3)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HRT (h)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Conventional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51,358.5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Upper Limit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25,679.3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480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34,239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Step Aeration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25,679.3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17,119.5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20,543.4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Extended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Lower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102,717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Upper Limit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51,358.5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48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Average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68,478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Flowchart: Process 6"/>
          <p:cNvSpPr/>
          <p:nvPr/>
        </p:nvSpPr>
        <p:spPr>
          <a:xfrm>
            <a:off x="2663536" y="5396345"/>
            <a:ext cx="5715000" cy="381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5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Kinetic Constants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Approach (I):</a:t>
                </a:r>
                <a:br>
                  <a:rPr lang="en-US" sz="2800" dirty="0" smtClean="0"/>
                </a:br>
                <a:r>
                  <a:rPr lang="en-US" sz="2800" dirty="0" smtClean="0"/>
                  <a:t>Using the following equations, the volume for the Aeration Tank will be obtained: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𝑈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𝐾𝑠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𝑆𝑒</m:t>
                            </m:r>
                          </m:den>
                        </m:f>
                      </m:e>
                    </m:d>
                    <m:r>
                      <a:rPr lang="en-US" sz="2800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endParaRPr lang="en-US" sz="2800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𝜃</m:t>
                    </m:r>
                    <m:r>
                      <a:rPr lang="en-US" sz="2800" i="1">
                        <a:latin typeface="Cambria Math"/>
                      </a:rPr>
                      <m:t>𝑐</m:t>
                    </m:r>
                    <m:r>
                      <a:rPr lang="en-US" sz="28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𝑌</m:t>
                        </m:r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i="1">
                            <a:latin typeface="Cambria Math"/>
                          </a:rPr>
                          <m:t>𝑈</m:t>
                        </m:r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r>
                          <a:rPr lang="en-US" sz="2800" i="1">
                            <a:latin typeface="Cambria Math"/>
                          </a:rPr>
                          <m:t>𝑘𝑑</m:t>
                        </m:r>
                      </m:den>
                    </m:f>
                  </m:oMath>
                </a14:m>
                <a:endParaRPr lang="en-US" sz="2800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𝑉</m:t>
                    </m:r>
                    <m:r>
                      <a:rPr lang="en-US" sz="28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𝜃</m:t>
                        </m:r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i="1">
                            <a:latin typeface="Cambria Math"/>
                          </a:rPr>
                          <m:t>𝑌</m:t>
                        </m:r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i="1">
                            <a:latin typeface="Cambria Math"/>
                          </a:rPr>
                          <m:t>𝑄</m:t>
                        </m:r>
                        <m:r>
                          <a:rPr lang="en-US" sz="2800" i="1">
                            <a:latin typeface="Cambria Math"/>
                          </a:rPr>
                          <m:t> (</m:t>
                        </m:r>
                        <m:r>
                          <a:rPr lang="en-US" sz="2800" i="1">
                            <a:latin typeface="Cambria Math"/>
                          </a:rPr>
                          <m:t>𝑆</m:t>
                        </m:r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r>
                          <a:rPr lang="en-US" sz="2800" i="1">
                            <a:latin typeface="Cambria Math"/>
                          </a:rPr>
                          <m:t>𝑆𝑒</m:t>
                        </m:r>
                        <m:r>
                          <a:rPr lang="en-US" sz="28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𝑋</m:t>
                        </m:r>
                        <m:r>
                          <a:rPr lang="en-US" sz="2800" i="1">
                            <a:latin typeface="Cambria Math"/>
                          </a:rPr>
                          <m:t> (</m:t>
                        </m:r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  <m:r>
                          <a:rPr lang="en-US" sz="2800" i="1">
                            <a:latin typeface="Cambria Math"/>
                          </a:rPr>
                          <m:t>+</m:t>
                        </m:r>
                        <m:r>
                          <a:rPr lang="en-US" sz="2800" i="1">
                            <a:latin typeface="Cambria Math"/>
                          </a:rPr>
                          <m:t>𝑘𝑑</m:t>
                        </m:r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i="1">
                            <a:latin typeface="Cambria Math"/>
                          </a:rPr>
                          <m:t>𝜃</m:t>
                        </m:r>
                        <m:r>
                          <a:rPr lang="en-US" sz="2800" i="1">
                            <a:latin typeface="Cambria Math"/>
                          </a:rPr>
                          <m:t>𝑐</m:t>
                        </m:r>
                        <m:r>
                          <a:rPr lang="en-US" sz="28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800" dirty="0" smtClean="0"/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/>
                      </a:rPr>
                      <m:t>𝑉</m:t>
                    </m:r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91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000</m:t>
                    </m:r>
                    <m:r>
                      <m:rPr>
                        <m:nor/>
                      </m:rPr>
                      <a:rPr lang="en-US" sz="280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US" sz="2800" baseline="30000">
                        <a:solidFill>
                          <a:srgbClr val="FF0000"/>
                        </a:solidFill>
                      </a:rPr>
                      <m:t>3</m:t>
                    </m:r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  <a:blipFill rotWithShape="1">
                <a:blip r:embed="rId2"/>
                <a:stretch>
                  <a:fillRect l="-1259" t="-1233" b="-9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368666"/>
              </p:ext>
            </p:extLst>
          </p:nvPr>
        </p:nvGraphicFramePr>
        <p:xfrm>
          <a:off x="4648200" y="3200400"/>
          <a:ext cx="2852420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70"/>
                <a:gridCol w="2444750"/>
              </a:tblGrid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0.26 mg VSS/mg </a:t>
                      </a:r>
                      <a:r>
                        <a:rPr lang="en-US" sz="2000" dirty="0" smtClean="0">
                          <a:effectLst/>
                        </a:rPr>
                        <a:t>BOD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</a:t>
                      </a:r>
                      <a:r>
                        <a:rPr lang="en-US" sz="2000" baseline="-25000" dirty="0">
                          <a:effectLst/>
                        </a:rPr>
                        <a:t>s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660 mg </a:t>
                      </a:r>
                      <a:r>
                        <a:rPr lang="en-US" sz="2000" dirty="0" smtClean="0">
                          <a:effectLst/>
                        </a:rPr>
                        <a:t>BOD/L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337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2.56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2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k</a:t>
                      </a:r>
                      <a:r>
                        <a:rPr lang="en-US" sz="2000" baseline="-25000" dirty="0" err="1">
                          <a:effectLst/>
                        </a:rPr>
                        <a:t>d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d</a:t>
                      </a:r>
                      <a:r>
                        <a:rPr lang="en-US" sz="2000" baseline="30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97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Kinetic Constants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Using published values with Approach (I):</a:t>
                </a:r>
                <a:br>
                  <a:rPr lang="en-US" sz="2800" dirty="0" smtClean="0"/>
                </a:br>
                <a:r>
                  <a:rPr lang="en-US" sz="2800" dirty="0" smtClean="0"/>
                  <a:t>Using the previous equations with the average of the following Kinetic Constants values, the volume for the Aeration Tank will be obtained:</a:t>
                </a:r>
              </a:p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0000"/>
                        </a:solidFill>
                        <a:latin typeface="Cambria Math"/>
                      </a:rPr>
                      <m:t>𝑉</m:t>
                    </m:r>
                    <m:r>
                      <a:rPr lang="en-US" sz="28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8</m:t>
                    </m:r>
                    <m:r>
                      <a:rPr lang="en-US" sz="2800" i="1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625</m:t>
                    </m:r>
                    <m:r>
                      <m:rPr>
                        <m:nor/>
                      </m:rPr>
                      <a:rPr lang="en-US" sz="280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US" sz="2800" baseline="30000">
                        <a:solidFill>
                          <a:srgbClr val="FF0000"/>
                        </a:solidFill>
                      </a:rPr>
                      <m:t>3</m:t>
                    </m:r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  <a:p>
                <a:endParaRPr lang="en-US" sz="2800" dirty="0" smtClean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  <a:blipFill rotWithShape="1">
                <a:blip r:embed="rId2"/>
                <a:stretch>
                  <a:fillRect l="-1259" t="-1233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590335"/>
              </p:ext>
            </p:extLst>
          </p:nvPr>
        </p:nvGraphicFramePr>
        <p:xfrm>
          <a:off x="4038600" y="3505200"/>
          <a:ext cx="4121403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155"/>
                <a:gridCol w="1723771"/>
                <a:gridCol w="1280477"/>
              </a:tblGrid>
              <a:tr h="0"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Constant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Units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Range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mg VSS/mg BOD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0.4 – 0.8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k</a:t>
                      </a:r>
                      <a:r>
                        <a:rPr lang="en-US" sz="1600" kern="1200" baseline="-25000">
                          <a:effectLst/>
                        </a:rPr>
                        <a:t>d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d</a:t>
                      </a:r>
                      <a:r>
                        <a:rPr lang="en-US" sz="1600" kern="12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0.04 – 0.08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K</a:t>
                      </a:r>
                      <a:r>
                        <a:rPr lang="en-US" sz="1600" kern="1200" baseline="-25000">
                          <a:effectLst/>
                        </a:rPr>
                        <a:t>s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mg/L of BOD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25 – 100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k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d</a:t>
                      </a:r>
                      <a:r>
                        <a:rPr lang="en-US" sz="1600" kern="12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4 - 8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0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Design Based on Kinetic Constants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Approach (II):</a:t>
                </a:r>
              </a:p>
              <a:p>
                <a:r>
                  <a:rPr lang="en-US" sz="2400" dirty="0" smtClean="0"/>
                  <a:t>Stage 1: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𝑉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29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000</m:t>
                    </m:r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US" sz="2400" baseline="30000">
                        <a:solidFill>
                          <a:srgbClr val="FF0000"/>
                        </a:solidFill>
                      </a:rPr>
                      <m:t>3</m:t>
                    </m:r>
                  </m:oMath>
                </a14:m>
                <a:endParaRPr lang="en-US" sz="2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 smtClean="0"/>
                  <a:t>Extension I: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𝑉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37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500</m:t>
                    </m:r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US" sz="2400" baseline="30000">
                        <a:solidFill>
                          <a:srgbClr val="FF0000"/>
                        </a:solidFill>
                      </a:rPr>
                      <m:t>3</m:t>
                    </m:r>
                  </m:oMath>
                </a14:m>
                <a:endParaRPr lang="en-US" sz="2400" dirty="0" smtClean="0">
                  <a:solidFill>
                    <a:srgbClr val="FF0000"/>
                  </a:solidFill>
                </a:endParaRPr>
              </a:p>
              <a:p>
                <a:endParaRPr lang="en-US" sz="2400" dirty="0">
                  <a:solidFill>
                    <a:srgbClr val="FF0000"/>
                  </a:solidFill>
                </a:endParaRPr>
              </a:p>
              <a:p>
                <a:r>
                  <a:rPr lang="en-US" sz="2400" dirty="0" smtClean="0"/>
                  <a:t>Extension II: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𝑉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52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200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US" sz="2400" baseline="30000">
                        <a:solidFill>
                          <a:srgbClr val="FF0000"/>
                        </a:solidFill>
                      </a:rPr>
                      <m:t>3</m:t>
                    </m:r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  <a:p>
                <a:endParaRPr lang="en-US" sz="2400" dirty="0">
                  <a:solidFill>
                    <a:srgbClr val="FF0000"/>
                  </a:solidFill>
                </a:endParaRPr>
              </a:p>
              <a:p>
                <a:endParaRPr lang="en-US" sz="2400" dirty="0">
                  <a:solidFill>
                    <a:srgbClr val="FF0000"/>
                  </a:solidFill>
                </a:endParaRPr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449763"/>
              </a:xfrm>
              <a:blipFill rotWithShape="1">
                <a:blip r:embed="rId2"/>
                <a:stretch>
                  <a:fillRect l="-1630" t="-1781" b="-34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46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Steady Modeling Program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Several runs were carried out using Steady Modeling Program.</a:t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Steady is a program for WWTP modeling.</a:t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It was created by Professors Luis </a:t>
            </a:r>
            <a:r>
              <a:rPr lang="en-US" sz="3000" dirty="0" err="1" smtClean="0"/>
              <a:t>Aburto-Garnica</a:t>
            </a:r>
            <a:r>
              <a:rPr lang="en-US" sz="3000" dirty="0" smtClean="0"/>
              <a:t> and Gerald E. </a:t>
            </a:r>
            <a:r>
              <a:rPr lang="en-US" sz="3000" dirty="0" err="1" smtClean="0"/>
              <a:t>Speitel</a:t>
            </a:r>
            <a:r>
              <a:rPr lang="en-US" sz="3000" dirty="0" smtClean="0"/>
              <a:t> Jr. of the Civil Engineering Department at the University of Texas (Austin). </a:t>
            </a:r>
          </a:p>
        </p:txBody>
      </p:sp>
    </p:spTree>
    <p:extLst>
      <p:ext uri="{BB962C8B-B14F-4D97-AF65-F5344CB8AC3E}">
        <p14:creationId xmlns:p14="http://schemas.microsoft.com/office/powerpoint/2010/main" val="11747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Steady Modeling Program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0577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9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Nablus’ produced wastewater used to be discharged into Wadi </a:t>
            </a:r>
            <a:r>
              <a:rPr lang="en-US" dirty="0" err="1" smtClean="0"/>
              <a:t>Zimar</a:t>
            </a:r>
            <a:r>
              <a:rPr lang="en-US" dirty="0" smtClean="0"/>
              <a:t> to the West &amp; Wadi </a:t>
            </a:r>
            <a:r>
              <a:rPr lang="en-US" dirty="0" err="1" smtClean="0"/>
              <a:t>Badan</a:t>
            </a:r>
            <a:r>
              <a:rPr lang="en-US" dirty="0" smtClean="0"/>
              <a:t> to the East.</a:t>
            </a:r>
          </a:p>
          <a:p>
            <a:r>
              <a:rPr lang="en-US" dirty="0" smtClean="0"/>
              <a:t>Nablus-West will be the first WWTP to directly serve the western area of Nablus.</a:t>
            </a:r>
          </a:p>
          <a:p>
            <a:r>
              <a:rPr lang="en-US" dirty="0" smtClean="0"/>
              <a:t>Nablus WWTP is under construction.</a:t>
            </a:r>
          </a:p>
          <a:p>
            <a:r>
              <a:rPr lang="en-US" dirty="0" smtClean="0"/>
              <a:t>Original design was done by </a:t>
            </a:r>
            <a:r>
              <a:rPr lang="en-US" dirty="0" err="1" smtClean="0"/>
              <a:t>Lahmeyer</a:t>
            </a:r>
            <a:r>
              <a:rPr lang="en-US" dirty="0" smtClean="0"/>
              <a:t>, Dr. </a:t>
            </a:r>
            <a:r>
              <a:rPr lang="en-US" dirty="0" err="1" smtClean="0"/>
              <a:t>Beitelsmann</a:t>
            </a:r>
            <a:r>
              <a:rPr lang="en-US" dirty="0" smtClean="0"/>
              <a:t> and </a:t>
            </a:r>
            <a:r>
              <a:rPr lang="en-US" dirty="0" err="1" smtClean="0"/>
              <a:t>Hijjawi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Steady Modeling Program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sz="2400" b="1" dirty="0"/>
              <a:t>We </a:t>
            </a:r>
            <a:r>
              <a:rPr lang="en-US" sz="2400" b="1" dirty="0" smtClean="0"/>
              <a:t>inserted </a:t>
            </a:r>
            <a:r>
              <a:rPr lang="en-US" sz="2400" b="1" dirty="0"/>
              <a:t>the K</a:t>
            </a:r>
            <a:r>
              <a:rPr lang="en-US" sz="2400" b="1" dirty="0" smtClean="0"/>
              <a:t>inetic Parameters which </a:t>
            </a:r>
            <a:r>
              <a:rPr lang="en-US" sz="2400" b="1" dirty="0"/>
              <a:t>we have gotten from </a:t>
            </a:r>
            <a:r>
              <a:rPr lang="en-US" sz="2400" b="1" dirty="0" smtClean="0"/>
              <a:t>our work </a:t>
            </a:r>
            <a:r>
              <a:rPr lang="en-US" sz="2400" b="1" dirty="0"/>
              <a:t>to the steady program</a:t>
            </a:r>
            <a:r>
              <a:rPr lang="en-US" sz="2400" b="1" dirty="0" smtClean="0"/>
              <a:t>.</a:t>
            </a:r>
          </a:p>
          <a:p>
            <a:r>
              <a:rPr lang="en-US" sz="2400" b="1" dirty="0"/>
              <a:t>We </a:t>
            </a:r>
            <a:r>
              <a:rPr lang="en-US" sz="2400" b="1" dirty="0" smtClean="0"/>
              <a:t>compared </a:t>
            </a:r>
            <a:r>
              <a:rPr lang="en-US" sz="2400" b="1" dirty="0"/>
              <a:t>the </a:t>
            </a:r>
            <a:r>
              <a:rPr lang="en-US" sz="2400" b="1" dirty="0" smtClean="0"/>
              <a:t>variations </a:t>
            </a:r>
            <a:r>
              <a:rPr lang="en-US" sz="2400" b="1" dirty="0"/>
              <a:t>of the volume  for aeration tank with two parameters ( X, MCRT).</a:t>
            </a:r>
          </a:p>
          <a:p>
            <a:endParaRPr lang="en-US" sz="2400" b="1" dirty="0"/>
          </a:p>
          <a:p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650" y="1143000"/>
            <a:ext cx="5058568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Steady Modeling Program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164912"/>
              </p:ext>
            </p:extLst>
          </p:nvPr>
        </p:nvGraphicFramePr>
        <p:xfrm>
          <a:off x="457200" y="1600200"/>
          <a:ext cx="441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4949248"/>
              </p:ext>
            </p:extLst>
          </p:nvPr>
        </p:nvGraphicFramePr>
        <p:xfrm>
          <a:off x="4038600" y="1600200"/>
          <a:ext cx="4953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787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user\Desktop\sche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38400" y="167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DESIGN CHART FOR AT OF NABLUS WEST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8776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Q= 2500 m</a:t>
            </a:r>
            <a:r>
              <a:rPr lang="en-US" b="1" baseline="30000" dirty="0" smtClean="0"/>
              <a:t>3</a:t>
            </a:r>
            <a:r>
              <a:rPr lang="en-US" b="1" dirty="0" smtClean="0"/>
              <a:t>/h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54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030" name="Picture 6" descr="C:\Users\user\Desktop\sche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76200" y="15240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 GENERAL DESIGN CHART FOR AT OF HIGH STRENGHT MUNICIPAL WW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87766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Q= 1 m</a:t>
            </a:r>
            <a:r>
              <a:rPr lang="en-US" b="1" baseline="30000" dirty="0" smtClean="0"/>
              <a:t>3</a:t>
            </a:r>
            <a:r>
              <a:rPr lang="en-US" b="1" dirty="0" smtClean="0"/>
              <a:t>/h</a:t>
            </a:r>
            <a:endParaRPr lang="en-US" b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" y="1905001"/>
            <a:ext cx="9137073" cy="494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9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0000" dirty="0" smtClean="0">
                <a:solidFill>
                  <a:srgbClr val="FF0000"/>
                </a:solidFill>
              </a:rPr>
              <a:t>Part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b="1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 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Industrial Wastewater in Nablus City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 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224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sub 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Determine the amounts of industrial wastewater for a sample of factories .</a:t>
            </a:r>
          </a:p>
          <a:p>
            <a:pPr marL="514350" indent="-514350" algn="ctr">
              <a:buNone/>
            </a:pPr>
            <a:r>
              <a:rPr lang="en-US" sz="4800" dirty="0" smtClean="0"/>
              <a:t>WHY?</a:t>
            </a:r>
          </a:p>
          <a:p>
            <a:pPr marL="514350" indent="-514350"/>
            <a:r>
              <a:rPr lang="en-US" dirty="0" smtClean="0"/>
              <a:t>Industrial wastewater usually is low flow compare to domestic wastewater flow but contains high contamination(BOD,COD,SS).</a:t>
            </a:r>
          </a:p>
        </p:txBody>
      </p:sp>
    </p:spTree>
    <p:extLst>
      <p:ext uri="{BB962C8B-B14F-4D97-AF65-F5344CB8AC3E}">
        <p14:creationId xmlns:p14="http://schemas.microsoft.com/office/powerpoint/2010/main" val="305172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552728" cy="43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2060848"/>
            <a:ext cx="6912768" cy="46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67544" y="404663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Water resources in Nablus: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00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ndalus" pitchFamily="18" charset="-78"/>
                <a:cs typeface="Andalus" pitchFamily="18" charset="-78"/>
              </a:rPr>
              <a:t>Traditional Industries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836713"/>
            <a:ext cx="4038600" cy="648072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b="1" dirty="0" smtClean="0"/>
              <a:t>Soap Industry:</a:t>
            </a:r>
            <a:r>
              <a:rPr lang="en-US" dirty="0" smtClean="0"/>
              <a:t> </a:t>
            </a:r>
          </a:p>
          <a:p>
            <a:pPr lvl="0">
              <a:buFont typeface="Wingdings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D:\مشروع التخرج\Nablus-1229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39388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82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038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b="1" dirty="0" smtClean="0"/>
              <a:t>Vegetable oil:</a:t>
            </a:r>
          </a:p>
          <a:p>
            <a:pPr lvl="0">
              <a:buFont typeface="Wingdings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D:\مشروع التخرج\mgkqizqngq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27896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60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design, two methods stand out: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 Mass Loads Design.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2) Kinetic Constants Design.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These are used for the design of the secondary treatment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0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8640"/>
            <a:ext cx="4038600" cy="4525963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b="1" dirty="0" smtClean="0"/>
              <a:t>Stone Crushing: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D:\مشروع التخرج\4444(12)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488832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965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038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b="1" dirty="0" smtClean="0"/>
              <a:t>Furniture Industry</a:t>
            </a:r>
            <a:r>
              <a:rPr lang="en-US" dirty="0" smtClean="0"/>
              <a:t>:</a:t>
            </a:r>
          </a:p>
          <a:p>
            <a:pPr lvl="0">
              <a:buFont typeface="Wingdings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D:\my pics\pictuer\PHOTOT\2717944000104978023S600x600Q85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560840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868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8640"/>
            <a:ext cx="4038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b="1" dirty="0" smtClean="0"/>
              <a:t>The </a:t>
            </a:r>
            <a:r>
              <a:rPr lang="en-US" b="1" dirty="0" err="1" smtClean="0"/>
              <a:t>Tuhineh</a:t>
            </a:r>
            <a:r>
              <a:rPr lang="en-US" b="1" dirty="0" smtClean="0"/>
              <a:t>:</a:t>
            </a:r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5" name="Content Placeholder 4" descr="D:\مشروع التخرج\f97fe4e4-91d5-499c-88ae-a55a58042a3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71100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20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23" y="188640"/>
            <a:ext cx="4038600" cy="4525963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b="1" smtClean="0"/>
              <a:t>sweet industries:</a:t>
            </a:r>
          </a:p>
          <a:p>
            <a:pPr lvl="0">
              <a:buFont typeface="Wingdings" pitchFamily="2" charset="2"/>
              <a:buChar char="ü"/>
            </a:pPr>
            <a:endParaRPr lang="en-US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D:\مشروع التخرج\confectionery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42297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715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1916832"/>
            <a:ext cx="7239000" cy="26670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Methodology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2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533400"/>
            <a:ext cx="8001000" cy="22098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Methodology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914400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4125742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Collecting data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8321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From municipality of Nablus and chamber of commerce and industry we get: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Main industries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Water consumption for each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38" y="188641"/>
            <a:ext cx="83855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9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90737" cy="645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27679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62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49375" y="1145540"/>
            <a:ext cx="6731000" cy="5486400"/>
            <a:chOff x="571500" y="0"/>
            <a:chExt cx="6731000" cy="6858000"/>
          </a:xfrm>
        </p:grpSpPr>
        <p:pic>
          <p:nvPicPr>
            <p:cNvPr id="13" name="Picture 5" descr="FIGURE 1 - WWTW PROCESS FLOW SHEE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00375" y="0"/>
              <a:ext cx="430212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Left Brace 3"/>
            <p:cNvSpPr>
              <a:spLocks/>
            </p:cNvSpPr>
            <p:nvPr/>
          </p:nvSpPr>
          <p:spPr bwMode="auto">
            <a:xfrm>
              <a:off x="2714625" y="785813"/>
              <a:ext cx="357188" cy="2143125"/>
            </a:xfrm>
            <a:prstGeom prst="leftBrace">
              <a:avLst>
                <a:gd name="adj1" fmla="val 8333"/>
                <a:gd name="adj2" fmla="val 50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en-US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1500" y="1643063"/>
              <a:ext cx="2205038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dirty="0">
                  <a:solidFill>
                    <a:srgbClr val="000000"/>
                  </a:solidFill>
                </a:rPr>
                <a:t>Preliminary treatment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4375" y="4214813"/>
              <a:ext cx="2035175" cy="6461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dirty="0">
                  <a:solidFill>
                    <a:srgbClr val="000000"/>
                  </a:solidFill>
                </a:rPr>
                <a:t>Typically biological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dirty="0">
                  <a:solidFill>
                    <a:srgbClr val="000000"/>
                  </a:solidFill>
                </a:rPr>
                <a:t>treatment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4875" y="3786188"/>
              <a:ext cx="1236663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dirty="0">
                  <a:solidFill>
                    <a:srgbClr val="000000"/>
                  </a:solidFill>
                </a:rPr>
                <a:t>Thickening</a:t>
              </a:r>
            </a:p>
          </p:txBody>
        </p:sp>
        <p:sp>
          <p:nvSpPr>
            <p:cNvPr id="18" name="Right Arrow 8"/>
            <p:cNvSpPr>
              <a:spLocks noChangeArrowheads="1"/>
            </p:cNvSpPr>
            <p:nvPr/>
          </p:nvSpPr>
          <p:spPr bwMode="auto">
            <a:xfrm rot="-2164525">
              <a:off x="5842000" y="3698875"/>
              <a:ext cx="460375" cy="95250"/>
            </a:xfrm>
            <a:prstGeom prst="rightArrow">
              <a:avLst>
                <a:gd name="adj1" fmla="val 50000"/>
                <a:gd name="adj2" fmla="val 5032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en-US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19" name="Right Arrow 9"/>
            <p:cNvSpPr>
              <a:spLocks noChangeArrowheads="1"/>
            </p:cNvSpPr>
            <p:nvPr/>
          </p:nvSpPr>
          <p:spPr bwMode="auto">
            <a:xfrm rot="2164525" flipV="1">
              <a:off x="5842000" y="4198938"/>
              <a:ext cx="460375" cy="95250"/>
            </a:xfrm>
            <a:prstGeom prst="rightArrow">
              <a:avLst>
                <a:gd name="adj1" fmla="val 50000"/>
                <a:gd name="adj2" fmla="val 5032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en-US">
                <a:solidFill>
                  <a:srgbClr val="000000"/>
                </a:solidFill>
                <a:latin typeface="굴림" pitchFamily="50" charset="-127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671094" y="4470400"/>
            <a:ext cx="1967706" cy="71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D:\My Stuff\University\Graduation Project Stuff\Final Stuff\Secondary Un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6" y="2348491"/>
            <a:ext cx="432486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70396" y="3948691"/>
            <a:ext cx="3600698" cy="521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395261" y="3948691"/>
            <a:ext cx="1243539" cy="521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98568" cy="644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02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9466"/>
            <a:ext cx="8568951" cy="653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27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80" y="260648"/>
            <a:ext cx="8489992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2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D:\rec\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922" y="4125742"/>
            <a:ext cx="1608956" cy="2399602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533400" y="533400"/>
            <a:ext cx="8001000" cy="220980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Methodology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914400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4125742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Collecting data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12573" y="4149988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Analyzing data</a:t>
            </a:r>
            <a:endParaRPr lang="en-US" sz="2400" b="1" dirty="0"/>
          </a:p>
        </p:txBody>
      </p:sp>
      <p:sp>
        <p:nvSpPr>
          <p:cNvPr id="18" name="Down Arrow 17"/>
          <p:cNvSpPr/>
          <p:nvPr/>
        </p:nvSpPr>
        <p:spPr>
          <a:xfrm>
            <a:off x="4069773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By assuming the consumed water = wastewater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Classify the industries into sub categories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Summing up all water consumption for each category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6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smtClean="0"/>
              <a:t>Results of data analysis</a:t>
            </a: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54468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/>
              <a:t>From this results we can see that the largest amount of waste water comes from the ( food industries </a:t>
            </a:r>
            <a:r>
              <a:rPr lang="en-US" sz="2400" dirty="0" smtClean="0"/>
              <a:t>)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high BOD  </a:t>
            </a:r>
            <a:r>
              <a:rPr lang="en-US" sz="2400" dirty="0" smtClean="0"/>
              <a:t>and</a:t>
            </a:r>
          </a:p>
          <a:p>
            <a:pPr algn="l"/>
            <a:r>
              <a:rPr lang="en-US" sz="2400" dirty="0" smtClean="0"/>
              <a:t> </a:t>
            </a:r>
            <a:r>
              <a:rPr lang="en-US" sz="2400" dirty="0"/>
              <a:t>( stone crushing </a:t>
            </a:r>
            <a:r>
              <a:rPr lang="en-US" sz="2400" dirty="0" smtClean="0"/>
              <a:t>) </a:t>
            </a:r>
            <a:r>
              <a:rPr lang="en-US" sz="2400" dirty="0" smtClean="0">
                <a:solidFill>
                  <a:srgbClr val="FF0000"/>
                </a:solidFill>
              </a:rPr>
              <a:t>high SS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/>
            <a:r>
              <a:rPr lang="en-US" sz="2400" b="1" dirty="0"/>
              <a:t> 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00015"/>
              </p:ext>
            </p:extLst>
          </p:nvPr>
        </p:nvGraphicFramePr>
        <p:xfrm>
          <a:off x="899592" y="1221219"/>
          <a:ext cx="7704856" cy="3869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699"/>
                <a:gridCol w="5307157"/>
              </a:tblGrid>
              <a:tr h="3252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Industry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Quantity (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4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/month)</a:t>
                      </a:r>
                      <a:endParaRPr lang="en-US" sz="1400" dirty="0"/>
                    </a:p>
                  </a:txBody>
                  <a:tcPr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Constructions, Queries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2500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Tahenah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Halawah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19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Sweets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Food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Chemicals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1500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Leather</a:t>
                      </a:r>
                      <a:r>
                        <a:rPr lang="en-US" sz="1400" baseline="0" dirty="0" smtClean="0"/>
                        <a:t>, Glass, Plastic, Textile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Service Industries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580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761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Other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650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40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732240" y="4056194"/>
            <a:ext cx="1802160" cy="164516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D:\rec\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817" y="4125742"/>
            <a:ext cx="1608956" cy="2399602"/>
          </a:xfrm>
          <a:prstGeom prst="rect">
            <a:avLst/>
          </a:prstGeom>
          <a:noFill/>
        </p:spPr>
      </p:pic>
      <p:pic>
        <p:nvPicPr>
          <p:cNvPr id="12" name="Picture 2" descr="D:\rec\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922" y="4125742"/>
            <a:ext cx="1608956" cy="2399602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533400" y="533400"/>
            <a:ext cx="8001000" cy="220980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Methodology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914400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4125742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Collecting data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12573" y="4160102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Analyzing data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96050" y="4160103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Final</a:t>
            </a:r>
          </a:p>
          <a:p>
            <a:pPr algn="ctr"/>
            <a:r>
              <a:rPr lang="en-US" sz="2400" b="1" dirty="0" smtClean="0"/>
              <a:t> results</a:t>
            </a:r>
            <a:endParaRPr lang="en-US" sz="2400" b="1" dirty="0"/>
          </a:p>
        </p:txBody>
      </p:sp>
      <p:sp>
        <p:nvSpPr>
          <p:cNvPr id="18" name="Down Arrow 17"/>
          <p:cNvSpPr/>
          <p:nvPr/>
        </p:nvSpPr>
        <p:spPr>
          <a:xfrm>
            <a:off x="4069773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258050" y="2895600"/>
            <a:ext cx="685800" cy="10668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smtClean="0"/>
              <a:t>BOD, COD, SS, P, N in Wastewater :</a:t>
            </a:r>
            <a:r>
              <a:rPr lang="en-US" sz="2800" smtClean="0"/>
              <a:t/>
            </a:r>
            <a:br>
              <a:rPr lang="en-US" sz="2800" smtClean="0"/>
            </a:b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798608"/>
              </p:ext>
            </p:extLst>
          </p:nvPr>
        </p:nvGraphicFramePr>
        <p:xfrm>
          <a:off x="179512" y="1340768"/>
          <a:ext cx="8712966" cy="5154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9472"/>
                <a:gridCol w="1410968"/>
                <a:gridCol w="977454"/>
                <a:gridCol w="1019970"/>
                <a:gridCol w="1012691"/>
                <a:gridCol w="884399"/>
                <a:gridCol w="858012"/>
              </a:tblGrid>
              <a:tr h="871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Quantity (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/month)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BOD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Constructions, Queries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2500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Tahenah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Halawah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1975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Sweets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Food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Chemicals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697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Leather</a:t>
                      </a:r>
                      <a:r>
                        <a:rPr lang="en-US" sz="1600" baseline="0" dirty="0" smtClean="0"/>
                        <a:t>, Glass, Plastic, Textile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370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Service Industries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580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Other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650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90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>
          <a:xfrm>
            <a:off x="6363905" y="1218161"/>
            <a:ext cx="1512168" cy="3693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151620" y="1218161"/>
            <a:ext cx="1512168" cy="3693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79512" y="2060848"/>
            <a:ext cx="1512168" cy="3693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119981" y="2060848"/>
            <a:ext cx="1512168" cy="36933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336468" y="2034162"/>
            <a:ext cx="1512168" cy="3693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412303" y="2049040"/>
            <a:ext cx="1512168" cy="36933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707904" y="407546"/>
            <a:ext cx="1512168" cy="3693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51920" y="40754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Nablus city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3816" y="12309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1230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0608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domestic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2258" y="2060848"/>
            <a:ext cx="108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industrial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20608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domestic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4580" y="2060848"/>
            <a:ext cx="108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industrial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483768" y="698460"/>
            <a:ext cx="1152128" cy="532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20072" y="698460"/>
            <a:ext cx="1224136" cy="532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1520" y="2852936"/>
            <a:ext cx="1653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BOD: 55 g/</a:t>
            </a:r>
            <a:r>
              <a:rPr lang="en-US" dirty="0" err="1" smtClean="0"/>
              <a:t>c.d</a:t>
            </a:r>
            <a:endParaRPr lang="en-US" dirty="0" smtClean="0"/>
          </a:p>
          <a:p>
            <a:r>
              <a:rPr lang="en-US" dirty="0" smtClean="0"/>
              <a:t>COD: 75 g/</a:t>
            </a:r>
            <a:r>
              <a:rPr lang="en-US" dirty="0" err="1" smtClean="0"/>
              <a:t>c.d</a:t>
            </a:r>
            <a:endParaRPr lang="en-US" dirty="0" smtClean="0"/>
          </a:p>
          <a:p>
            <a:r>
              <a:rPr lang="en-US" dirty="0" smtClean="0"/>
              <a:t>SS: 80 g/</a:t>
            </a:r>
            <a:r>
              <a:rPr lang="en-US" dirty="0" err="1" smtClean="0"/>
              <a:t>c.d</a:t>
            </a:r>
            <a:endParaRPr lang="en-US" dirty="0" smtClean="0"/>
          </a:p>
          <a:p>
            <a:r>
              <a:rPr lang="en-US" dirty="0" smtClean="0"/>
              <a:t>N: 50 g/</a:t>
            </a:r>
            <a:r>
              <a:rPr lang="en-US" dirty="0" err="1" smtClean="0"/>
              <a:t>c.d</a:t>
            </a:r>
            <a:endParaRPr lang="en-US" dirty="0" smtClean="0"/>
          </a:p>
          <a:p>
            <a:r>
              <a:rPr lang="en-US" dirty="0" smtClean="0"/>
              <a:t>P: 2 g/</a:t>
            </a:r>
            <a:r>
              <a:rPr lang="en-US" dirty="0" err="1" smtClean="0"/>
              <a:t>c.d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Bent-Up Arrow 28"/>
          <p:cNvSpPr/>
          <p:nvPr/>
        </p:nvSpPr>
        <p:spPr>
          <a:xfrm rot="5400000">
            <a:off x="-108520" y="4923395"/>
            <a:ext cx="1656184" cy="432048"/>
          </a:xfrm>
          <a:prstGeom prst="ben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Alternate Process 29"/>
          <p:cNvSpPr/>
          <p:nvPr/>
        </p:nvSpPr>
        <p:spPr>
          <a:xfrm>
            <a:off x="407603" y="6137018"/>
            <a:ext cx="2556284" cy="668931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11560" y="6309320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WWTP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832140" y="2852936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for another group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971600" y="1600324"/>
            <a:ext cx="360040" cy="433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483768" y="1600324"/>
            <a:ext cx="392297" cy="433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228184" y="1600324"/>
            <a:ext cx="216024" cy="433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668344" y="1700808"/>
            <a:ext cx="207729" cy="333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53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Benefits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Political: treating wastewater using Nablus-West WWTP will deprive the Israelis of the revenues they generate through treating Palestinian WW.</a:t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Economical: building and running the WWTP will provide job opportunities on the medium and long term for local workforce.</a:t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2825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 smtClean="0"/>
                  <a:t>For the Mass Loads design, the following table was developed through experience which is used for the design process:</a:t>
                </a:r>
                <a:br>
                  <a:rPr lang="en-US" sz="2600" dirty="0" smtClean="0"/>
                </a:br>
                <a:r>
                  <a:rPr lang="en-US" sz="2600" dirty="0" smtClean="0"/>
                  <a:t/>
                </a:r>
                <a:br>
                  <a:rPr lang="en-US" sz="2600" dirty="0" smtClean="0"/>
                </a:br>
                <a:r>
                  <a:rPr lang="en-US" sz="2600" dirty="0" smtClean="0"/>
                  <a:t/>
                </a:r>
                <a:br>
                  <a:rPr lang="en-US" sz="2600" dirty="0" smtClean="0"/>
                </a:br>
                <a:r>
                  <a:rPr lang="en-US" sz="2600" dirty="0" smtClean="0"/>
                  <a:t/>
                </a:r>
                <a:br>
                  <a:rPr lang="en-US" sz="2600" dirty="0" smtClean="0"/>
                </a:br>
                <a:r>
                  <a:rPr lang="en-US" sz="2600" dirty="0" smtClean="0"/>
                  <a:t/>
                </a:r>
                <a:br>
                  <a:rPr lang="en-US" sz="2600" dirty="0" smtClean="0"/>
                </a:br>
                <a:r>
                  <a:rPr lang="en-US" sz="2600" dirty="0" smtClean="0"/>
                  <a:t/>
                </a:r>
                <a:br>
                  <a:rPr lang="en-US" sz="2600" dirty="0" smtClean="0"/>
                </a:br>
                <a:endParaRPr lang="en-US" sz="2600" dirty="0" smtClean="0"/>
              </a:p>
              <a:p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𝐻𝑦𝑑𝑎𝑟𝑢𝑙𝑖𝑐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𝑅𝑒𝑡𝑒𝑛𝑡𝑖𝑜𝑛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𝑇𝑖𝑚𝑒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𝐻𝑅𝑇</m:t>
                        </m:r>
                      </m:e>
                    </m:d>
                    <m:r>
                      <a:rPr lang="en-US" sz="1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Volume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a:rPr lang="en-US" sz="180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Flow</m:t>
                        </m:r>
                        <m:r>
                          <a:rPr lang="en-US" sz="1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Rate</m:t>
                        </m:r>
                      </m:den>
                    </m:f>
                    <m:r>
                      <a:rPr lang="en-US" sz="1800" b="0" i="0" smtClean="0">
                        <a:latin typeface="Cambria Math"/>
                      </a:rPr>
                      <m:t>                           </m:t>
                    </m:r>
                  </m:oMath>
                </a14:m>
                <a:endParaRPr lang="en-US" sz="1800" b="0" i="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BOD</m:t>
                    </m:r>
                    <m:r>
                      <a:rPr lang="en-US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Load</m:t>
                    </m:r>
                    <m:r>
                      <a:rPr lang="en-US" sz="1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Flow</m:t>
                        </m:r>
                        <m:r>
                          <a:rPr lang="en-US" sz="1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Rate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BOD</m:t>
                        </m:r>
                        <m:r>
                          <a:rPr lang="en-US" sz="1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Concentration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𝑉𝑜𝑙𝑢𝑚𝑒</m:t>
                        </m:r>
                      </m:den>
                    </m:f>
                  </m:oMath>
                </a14:m>
                <a:r>
                  <a:rPr lang="en-US" sz="1800" dirty="0" smtClean="0"/>
                  <a:t>= F/M * MLSS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𝑆𝑙𝑢𝑑𝑔𝑒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𝐴𝑔𝑒</m:t>
                    </m:r>
                    <m:r>
                      <a:rPr lang="en-US" sz="18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𝑀𝐿𝑆𝑆</m:t>
                        </m:r>
                        <m:r>
                          <a:rPr lang="en-US" sz="1800" b="0" i="1" smtClean="0">
                            <a:latin typeface="Cambria Math"/>
                          </a:rPr>
                          <m:t> ∗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𝑉𝑜𝑙𝑢𝑚𝑒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𝑊𝑎𝑠𝑡𝑒𝑎𝑔𝑒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𝑆𝑙𝑢𝑑𝑔𝑒</m:t>
                        </m:r>
                      </m:den>
                    </m:f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1000" t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3591"/>
              </p:ext>
            </p:extLst>
          </p:nvPr>
        </p:nvGraphicFramePr>
        <p:xfrm>
          <a:off x="0" y="2514600"/>
          <a:ext cx="9143997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847"/>
                <a:gridCol w="1195953"/>
                <a:gridCol w="1066800"/>
                <a:gridCol w="1689313"/>
                <a:gridCol w="774915"/>
                <a:gridCol w="929898"/>
                <a:gridCol w="1162373"/>
                <a:gridCol w="929898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AS-Process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BOD Loading (g</a:t>
                      </a:r>
                      <a:r>
                        <a:rPr lang="en-US" sz="1400" baseline="0" dirty="0" smtClean="0"/>
                        <a:t> BOD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dirty="0" smtClean="0"/>
                        <a:t>.d)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MLSS (mg/L)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F/M Ratio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(g BOD/g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MLSS.d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Sludge</a:t>
                      </a:r>
                      <a:r>
                        <a:rPr lang="en-US" sz="1400" baseline="0" dirty="0" smtClean="0"/>
                        <a:t> Age </a:t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(d)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Aeration Period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hr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Return Sludge Rate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BOD Removal Efficiency</a:t>
                      </a:r>
                      <a:r>
                        <a:rPr lang="en-US" sz="1400" baseline="0" dirty="0" smtClean="0"/>
                        <a:t> </a:t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(%)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Conventional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320-640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1,000-3,000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0.2-0.5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5-15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4-7.5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2-40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80-90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 Aeration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640-960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1,500-3,500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0.2-0.5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5-15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4-7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30-50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80-90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Extended Aeration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160-320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2,000-8,000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0.05-0.2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&gt;20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20-30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50-100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85-95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9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Benefits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Social: through building the sewer line that reaches the plant to the west of the city, the unsavory sight of flowing WW would be eliminated</a:t>
            </a:r>
            <a:r>
              <a:rPr lang="en-US" sz="3000" dirty="0" smtClean="0"/>
              <a:t>.</a:t>
            </a:r>
            <a:br>
              <a:rPr lang="en-US" sz="3000" dirty="0" smtClean="0"/>
            </a:br>
            <a:r>
              <a:rPr lang="en-US" sz="3000" dirty="0" smtClean="0"/>
              <a:t>It will be replaced by the view of treated WW flowing in the </a:t>
            </a:r>
            <a:r>
              <a:rPr lang="en-US" sz="3000" dirty="0" err="1" smtClean="0"/>
              <a:t>wadi</a:t>
            </a:r>
            <a:r>
              <a:rPr lang="en-US" sz="3000" dirty="0" smtClean="0"/>
              <a:t> after the WWTP instead.  </a:t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Health: many pathogens that originate from WW would not be exposed anymore, resulting in better health for residents of the nearby area.  </a:t>
            </a:r>
            <a:br>
              <a:rPr lang="en-US" sz="3000" dirty="0" smtClean="0"/>
            </a:b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96099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Benefits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Environmental:</a:t>
            </a:r>
            <a:br>
              <a:rPr lang="en-US" sz="3000" dirty="0" smtClean="0"/>
            </a:br>
            <a:r>
              <a:rPr lang="en-US" sz="3000" dirty="0" smtClean="0"/>
              <a:t>1) Providing water for irrigation purposes in the nearby agricultural areas.</a:t>
            </a:r>
            <a:br>
              <a:rPr lang="en-US" sz="3000" dirty="0" smtClean="0"/>
            </a:br>
            <a:r>
              <a:rPr lang="en-US" sz="3000" dirty="0" smtClean="0"/>
              <a:t>2) Using excess water for groundwater recharge.</a:t>
            </a:r>
            <a:br>
              <a:rPr lang="en-US" sz="3000" dirty="0" smtClean="0"/>
            </a:br>
            <a:r>
              <a:rPr lang="en-US" sz="3000" dirty="0" smtClean="0"/>
              <a:t>3) Dried sludge can be used for fertilizing.</a:t>
            </a:r>
            <a:br>
              <a:rPr lang="en-US" sz="3000" dirty="0" smtClean="0"/>
            </a:b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09829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-M4R2V5wC73A/T2W42Jbk76I/AAAAAAAAA1A/rLY9-h0wIgs/s1600/thank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6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2987</TotalTime>
  <Words>2213</Words>
  <Application>Microsoft Office PowerPoint</Application>
  <PresentationFormat>On-screen Show (4:3)</PresentationFormat>
  <Paragraphs>732</Paragraphs>
  <Slides>92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92</vt:i4>
      </vt:variant>
    </vt:vector>
  </HeadingPairs>
  <TitlesOfParts>
    <vt:vector size="94" baseType="lpstr">
      <vt:lpstr>Office Theme</vt:lpstr>
      <vt:lpstr>1_Office Theme</vt:lpstr>
      <vt:lpstr>An-Najah National University Engineering Faculty Civil Engineering Department</vt:lpstr>
      <vt:lpstr>PowerPoint Presentation</vt:lpstr>
      <vt:lpstr>Outline</vt:lpstr>
      <vt:lpstr>Objectives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Experimental Setup</vt:lpstr>
      <vt:lpstr>Running the Experiment</vt:lpstr>
      <vt:lpstr>Sampling Location</vt:lpstr>
      <vt:lpstr>Collecting the Samples</vt:lpstr>
      <vt:lpstr>Collecting the Samples</vt:lpstr>
      <vt:lpstr>Packing</vt:lpstr>
      <vt:lpstr>Collecting Samples from the System</vt:lpstr>
      <vt:lpstr>Experiment Results</vt:lpstr>
      <vt:lpstr>Experiment Results</vt:lpstr>
      <vt:lpstr>Experiment Results</vt:lpstr>
      <vt:lpstr>Experiment Results</vt:lpstr>
      <vt:lpstr>Experiment Results</vt:lpstr>
      <vt:lpstr>Experiment Results</vt:lpstr>
      <vt:lpstr>Finding the Kinetic Constants</vt:lpstr>
      <vt:lpstr>Experiment Results</vt:lpstr>
      <vt:lpstr>Design Based on Mass Loads</vt:lpstr>
      <vt:lpstr>Design Based on Mass Loads</vt:lpstr>
      <vt:lpstr>Design Based on Mass Loads</vt:lpstr>
      <vt:lpstr>Design Based on Mass Loads</vt:lpstr>
      <vt:lpstr>Design Based on Mass Loads</vt:lpstr>
      <vt:lpstr>Design Based on Mass Loads</vt:lpstr>
      <vt:lpstr>Design Based on Kinetic Constants</vt:lpstr>
      <vt:lpstr>Design Based on Kinetic Constants</vt:lpstr>
      <vt:lpstr>Design Based on Kinetic Constants</vt:lpstr>
      <vt:lpstr>Steady Modeling Program</vt:lpstr>
      <vt:lpstr>Steady Modeling Program</vt:lpstr>
      <vt:lpstr>Steady Modeling Program</vt:lpstr>
      <vt:lpstr>Steady Modeling Program</vt:lpstr>
      <vt:lpstr>PowerPoint Presentation</vt:lpstr>
      <vt:lpstr>PowerPoint Presentation</vt:lpstr>
      <vt:lpstr>PowerPoint Presentation</vt:lpstr>
      <vt:lpstr> </vt:lpstr>
      <vt:lpstr>sub objective:</vt:lpstr>
      <vt:lpstr>PowerPoint Presentation</vt:lpstr>
      <vt:lpstr>Traditional Industries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collection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analysis</vt:lpstr>
      <vt:lpstr>Results of data analysis</vt:lpstr>
      <vt:lpstr>PowerPoint Presentation</vt:lpstr>
      <vt:lpstr>BOD, COD, SS, P, N in Wastewater : </vt:lpstr>
      <vt:lpstr>PowerPoint Presentation</vt:lpstr>
      <vt:lpstr>Benefits</vt:lpstr>
      <vt:lpstr>Benefits</vt:lpstr>
      <vt:lpstr>Benefits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Faculty</dc:title>
  <dc:creator>User</dc:creator>
  <cp:lastModifiedBy>user</cp:lastModifiedBy>
  <cp:revision>182</cp:revision>
  <dcterms:created xsi:type="dcterms:W3CDTF">2012-01-17T19:05:43Z</dcterms:created>
  <dcterms:modified xsi:type="dcterms:W3CDTF">2012-05-23T08:42:48Z</dcterms:modified>
</cp:coreProperties>
</file>