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318" r:id="rId2"/>
    <p:sldId id="329" r:id="rId3"/>
    <p:sldId id="339" r:id="rId4"/>
    <p:sldId id="335" r:id="rId5"/>
    <p:sldId id="341" r:id="rId6"/>
    <p:sldId id="340" r:id="rId7"/>
    <p:sldId id="348" r:id="rId8"/>
    <p:sldId id="353" r:id="rId9"/>
    <p:sldId id="388" r:id="rId10"/>
    <p:sldId id="343" r:id="rId11"/>
    <p:sldId id="383" r:id="rId12"/>
    <p:sldId id="384" r:id="rId13"/>
    <p:sldId id="344" r:id="rId14"/>
    <p:sldId id="345" r:id="rId15"/>
    <p:sldId id="359" r:id="rId16"/>
    <p:sldId id="358" r:id="rId17"/>
    <p:sldId id="360" r:id="rId18"/>
    <p:sldId id="362" r:id="rId19"/>
    <p:sldId id="363" r:id="rId20"/>
    <p:sldId id="364" r:id="rId21"/>
    <p:sldId id="365" r:id="rId22"/>
    <p:sldId id="366" r:id="rId23"/>
    <p:sldId id="390" r:id="rId24"/>
    <p:sldId id="361" r:id="rId25"/>
    <p:sldId id="367" r:id="rId26"/>
    <p:sldId id="369" r:id="rId27"/>
    <p:sldId id="371" r:id="rId28"/>
    <p:sldId id="368" r:id="rId29"/>
    <p:sldId id="370" r:id="rId30"/>
    <p:sldId id="373" r:id="rId31"/>
    <p:sldId id="372" r:id="rId32"/>
    <p:sldId id="389" r:id="rId33"/>
    <p:sldId id="374" r:id="rId34"/>
    <p:sldId id="375" r:id="rId35"/>
    <p:sldId id="376" r:id="rId36"/>
    <p:sldId id="377" r:id="rId37"/>
    <p:sldId id="378" r:id="rId38"/>
    <p:sldId id="379" r:id="rId39"/>
    <p:sldId id="380" r:id="rId40"/>
    <p:sldId id="381" r:id="rId41"/>
    <p:sldId id="357" r:id="rId42"/>
  </p:sldIdLst>
  <p:sldSz cx="12188825" cy="6858000"/>
  <p:notesSz cx="6858000" cy="9144000"/>
  <p:custDataLst>
    <p:tags r:id="rId4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030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1018">
          <p15:clr>
            <a:srgbClr val="A4A3A4"/>
          </p15:clr>
        </p15:guide>
        <p15:guide id="5" orient="horz" pos="3886">
          <p15:clr>
            <a:srgbClr val="A4A3A4"/>
          </p15:clr>
        </p15:guide>
        <p15:guide id="6" orient="horz" pos="2928">
          <p15:clr>
            <a:srgbClr val="A4A3A4"/>
          </p15:clr>
        </p15:guide>
        <p15:guide id="7" orient="horz" pos="3072">
          <p15:clr>
            <a:srgbClr val="A4A3A4"/>
          </p15:clr>
        </p15:guide>
        <p15:guide id="8" orient="horz" pos="407">
          <p15:clr>
            <a:srgbClr val="A4A3A4"/>
          </p15:clr>
        </p15:guide>
        <p15:guide id="9" pos="3839">
          <p15:clr>
            <a:srgbClr val="A4A3A4"/>
          </p15:clr>
        </p15:guide>
        <p15:guide id="10" pos="959">
          <p15:clr>
            <a:srgbClr val="A4A3A4"/>
          </p15:clr>
        </p15:guide>
        <p15:guide id="11" pos="7151">
          <p15:clr>
            <a:srgbClr val="A4A3A4"/>
          </p15:clr>
        </p15:guide>
        <p15:guide id="12" pos="671">
          <p15:clr>
            <a:srgbClr val="A4A3A4"/>
          </p15:clr>
        </p15:guide>
        <p15:guide id="13" pos="4991">
          <p15:clr>
            <a:srgbClr val="A4A3A4"/>
          </p15:clr>
        </p15:guide>
        <p15:guide id="14" pos="7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8282"/>
    <a:srgbClr val="6E90FE"/>
    <a:srgbClr val="8086FC"/>
    <a:srgbClr val="6D6DFB"/>
    <a:srgbClr val="4E78F0"/>
    <a:srgbClr val="F0932C"/>
    <a:srgbClr val="92C610"/>
    <a:srgbClr val="9FD812"/>
    <a:srgbClr val="E05F2C"/>
    <a:srgbClr val="0ABE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29" autoAdjust="0"/>
  </p:normalViewPr>
  <p:slideViewPr>
    <p:cSldViewPr showGuides="1">
      <p:cViewPr varScale="1">
        <p:scale>
          <a:sx n="72" d="100"/>
          <a:sy n="72" d="100"/>
        </p:scale>
        <p:origin x="618" y="78"/>
      </p:cViewPr>
      <p:guideLst>
        <p:guide orient="horz" pos="2160"/>
        <p:guide orient="horz" pos="4030"/>
        <p:guide orient="horz" pos="1152"/>
        <p:guide orient="horz" pos="1018"/>
        <p:guide orient="horz" pos="3886"/>
        <p:guide orient="horz" pos="2928"/>
        <p:guide orient="horz" pos="3072"/>
        <p:guide orient="horz" pos="407"/>
        <p:guide pos="3839"/>
        <p:guide pos="959"/>
        <p:guide pos="7151"/>
        <p:guide pos="671"/>
        <p:guide pos="4991"/>
        <p:guide pos="70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6" d="100"/>
          <a:sy n="66" d="100"/>
        </p:scale>
        <p:origin x="285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9AFDC-7658-4951-B0FF-52DFF2A93C0A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ED99B-9732-49FC-9C16-B56FEB1B1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6626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0824" y="1600200"/>
            <a:ext cx="5945188" cy="30480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0825" y="4898572"/>
            <a:ext cx="5945187" cy="127045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800" cap="none" baseline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E</a:t>
            </a:r>
            <a:r>
              <a:rPr dirty="0"/>
              <a:t>dit Master subtitle style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658936" y="4782971"/>
            <a:ext cx="5654676" cy="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 userDrawn="1"/>
        </p:nvGrpSpPr>
        <p:grpSpPr>
          <a:xfrm>
            <a:off x="7923213" y="0"/>
            <a:ext cx="4265612" cy="6858000"/>
            <a:chOff x="7923213" y="0"/>
            <a:chExt cx="4265612" cy="6858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923213" y="0"/>
              <a:ext cx="4265612" cy="6858000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7923213" y="0"/>
              <a:ext cx="1065213" cy="6858000"/>
            </a:xfrm>
            <a:prstGeom prst="rect">
              <a:avLst/>
            </a:prstGeom>
            <a:gradFill flip="none" rotWithShape="1">
              <a:gsLst>
                <a:gs pos="75000">
                  <a:schemeClr val="tx2">
                    <a:alpha val="0"/>
                  </a:schemeClr>
                </a:gs>
                <a:gs pos="100000">
                  <a:schemeClr val="tx2">
                    <a:alpha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12/20/2018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23412" y="646112"/>
            <a:ext cx="1828801" cy="5522913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2" y="646112"/>
            <a:ext cx="7620000" cy="552291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12/20/2018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  <p:cxnSp>
        <p:nvCxnSpPr>
          <p:cNvPr id="7" name="Straight Connector 6"/>
          <p:cNvCxnSpPr/>
          <p:nvPr/>
        </p:nvCxnSpPr>
        <p:spPr>
          <a:xfrm>
            <a:off x="9371012" y="762000"/>
            <a:ext cx="0" cy="533400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12/20/2018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  <p:cxnSp>
        <p:nvCxnSpPr>
          <p:cNvPr id="7" name="Straight Connector 6"/>
          <p:cNvCxnSpPr/>
          <p:nvPr/>
        </p:nvCxnSpPr>
        <p:spPr>
          <a:xfrm>
            <a:off x="1658936" y="1709058"/>
            <a:ext cx="9617076" cy="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0" y="2237096"/>
            <a:ext cx="8229601" cy="2411103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2" y="4876800"/>
            <a:ext cx="8229601" cy="129222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800" cap="none" baseline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7" name="Group 6"/>
          <p:cNvGrpSpPr/>
          <p:nvPr userDrawn="1"/>
        </p:nvGrpSpPr>
        <p:grpSpPr>
          <a:xfrm>
            <a:off x="11123611" y="0"/>
            <a:ext cx="1065214" cy="6868886"/>
            <a:chOff x="11123611" y="0"/>
            <a:chExt cx="1065214" cy="686888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123611" y="0"/>
              <a:ext cx="1065213" cy="6858000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11123612" y="10886"/>
              <a:ext cx="1065213" cy="6858000"/>
            </a:xfrm>
            <a:prstGeom prst="rect">
              <a:avLst/>
            </a:prstGeom>
            <a:gradFill flip="none" rotWithShape="1">
              <a:gsLst>
                <a:gs pos="75000">
                  <a:schemeClr val="tx2">
                    <a:alpha val="0"/>
                  </a:schemeClr>
                </a:gs>
                <a:gs pos="100000">
                  <a:schemeClr val="tx2">
                    <a:alpha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12/20/2018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  <p:cxnSp>
        <p:nvCxnSpPr>
          <p:cNvPr id="9" name="Straight Connector 8"/>
          <p:cNvCxnSpPr/>
          <p:nvPr/>
        </p:nvCxnSpPr>
        <p:spPr>
          <a:xfrm>
            <a:off x="1658936" y="4782971"/>
            <a:ext cx="8016876" cy="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829798" cy="12192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8168" y="1984248"/>
            <a:ext cx="4800600" cy="418795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51612" y="1984248"/>
            <a:ext cx="4800601" cy="418795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12/20/2018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  <p:cxnSp>
        <p:nvCxnSpPr>
          <p:cNvPr id="8" name="Straight Connector 7"/>
          <p:cNvCxnSpPr/>
          <p:nvPr/>
        </p:nvCxnSpPr>
        <p:spPr>
          <a:xfrm>
            <a:off x="1658936" y="1709058"/>
            <a:ext cx="9617076" cy="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829798" cy="12192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828800"/>
            <a:ext cx="4800600" cy="8382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4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743200"/>
            <a:ext cx="4800600" cy="342582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1613" y="1828800"/>
            <a:ext cx="4800600" cy="8382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4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1613" y="2743200"/>
            <a:ext cx="4800600" cy="342582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12/20/2018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  <p:cxnSp>
        <p:nvCxnSpPr>
          <p:cNvPr id="10" name="Straight Connector 9"/>
          <p:cNvCxnSpPr/>
          <p:nvPr/>
        </p:nvCxnSpPr>
        <p:spPr>
          <a:xfrm>
            <a:off x="1658936" y="1709058"/>
            <a:ext cx="9617076" cy="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12/20/2018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  <p:cxnSp>
        <p:nvCxnSpPr>
          <p:cNvPr id="6" name="Straight Connector 5"/>
          <p:cNvCxnSpPr/>
          <p:nvPr/>
        </p:nvCxnSpPr>
        <p:spPr>
          <a:xfrm>
            <a:off x="1658936" y="1709058"/>
            <a:ext cx="9617076" cy="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12/20/2018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685800"/>
            <a:ext cx="4114800" cy="1925637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000" b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4" y="685800"/>
            <a:ext cx="5257799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2895599"/>
            <a:ext cx="4114800" cy="17526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8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12/20/2018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  <p:cxnSp>
        <p:nvCxnSpPr>
          <p:cNvPr id="8" name="Straight Connector 7"/>
          <p:cNvCxnSpPr/>
          <p:nvPr/>
        </p:nvCxnSpPr>
        <p:spPr>
          <a:xfrm>
            <a:off x="1658936" y="2743200"/>
            <a:ext cx="3902076" cy="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685800"/>
            <a:ext cx="4114800" cy="1925638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000" b="0" i="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6025925" y="-50118"/>
            <a:ext cx="6172198" cy="6857999"/>
          </a:xfrm>
          <a:solidFill>
            <a:schemeClr val="bg2"/>
          </a:solidFill>
          <a:effectLst>
            <a:outerShdw blurRad="152400" dist="50800" dir="10800000" algn="r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2895599"/>
            <a:ext cx="4114800" cy="17526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1658936" y="2743200"/>
            <a:ext cx="3902076" cy="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829799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81200"/>
            <a:ext cx="9829799" cy="4187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</a:t>
            </a:r>
            <a:r>
              <a:rPr dirty="0"/>
              <a:t>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8011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03F41C87-7AD9-4845-A077-840E4A0F3F06}" type="datetimeFigureOut">
              <a:rPr lang="en-US" smtClean="0"/>
              <a:pPr/>
              <a:t>12/20/2018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54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065213" cy="685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" y="0"/>
            <a:ext cx="1065213" cy="6858000"/>
          </a:xfrm>
          <a:prstGeom prst="rect">
            <a:avLst/>
          </a:prstGeom>
          <a:gradFill flip="none" rotWithShape="1">
            <a:gsLst>
              <a:gs pos="75000">
                <a:schemeClr val="tx2">
                  <a:alpha val="0"/>
                </a:schemeClr>
              </a:gs>
              <a:gs pos="100000">
                <a:schemeClr val="tx2">
                  <a:alpha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tx1">
            <a:lumMod val="90000"/>
            <a:lumOff val="10000"/>
          </a:schemeClr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1175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90000"/>
            <a:lumOff val="10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90000"/>
            <a:lumOff val="10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0425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90000"/>
            <a:lumOff val="1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3463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90000"/>
            <a:lumOff val="1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tx1">
            <a:lumMod val="90000"/>
            <a:lumOff val="1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tx1">
            <a:lumMod val="90000"/>
            <a:lumOff val="1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tx1">
            <a:lumMod val="90000"/>
            <a:lumOff val="1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tx1">
            <a:lumMod val="90000"/>
            <a:lumOff val="1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2" y="685800"/>
            <a:ext cx="6858000" cy="19812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Assessment of AL-QUDS OPEN University</a:t>
            </a:r>
            <a:br>
              <a:rPr lang="en-US" sz="6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en-US" sz="31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(Quantity Survey and Cost Estimate)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13" y="3581400"/>
            <a:ext cx="5029200" cy="990600"/>
          </a:xfrm>
        </p:spPr>
        <p:txBody>
          <a:bodyPr/>
          <a:lstStyle/>
          <a:p>
            <a:r>
              <a:rPr lang="en-US" sz="2000" b="1" dirty="0"/>
              <a:t>Prepared by :  </a:t>
            </a:r>
            <a:r>
              <a:rPr lang="en-US" sz="2000" dirty="0"/>
              <a:t>Abdel Majeed Abu Hamda</a:t>
            </a:r>
            <a:br>
              <a:rPr lang="en-US" sz="2000" dirty="0"/>
            </a:br>
            <a:r>
              <a:rPr lang="en-US" sz="2000" dirty="0"/>
              <a:t>                              Osama Abu Joub</a:t>
            </a:r>
            <a:br>
              <a:rPr lang="en-US" sz="2000" dirty="0"/>
            </a:br>
            <a:r>
              <a:rPr lang="en-US" sz="2000" dirty="0"/>
              <a:t>                              </a:t>
            </a:r>
            <a:r>
              <a:rPr lang="en-US" sz="2000" dirty="0" err="1"/>
              <a:t>Yazan</a:t>
            </a:r>
            <a:r>
              <a:rPr lang="en-US" sz="2000" dirty="0"/>
              <a:t> Shraim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293813" y="4914900"/>
            <a:ext cx="4876799" cy="5715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2800" kern="1200" cap="none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Under supervision of</a:t>
            </a:r>
            <a:r>
              <a:rPr lang="en-US" sz="2000" dirty="0"/>
              <a:t>: Eng. </a:t>
            </a:r>
            <a:r>
              <a:rPr lang="en-US" sz="2000" dirty="0" err="1"/>
              <a:t>Reema</a:t>
            </a:r>
            <a:r>
              <a:rPr lang="en-US" sz="2000" dirty="0"/>
              <a:t> </a:t>
            </a:r>
            <a:r>
              <a:rPr lang="en-US" sz="2000" dirty="0" err="1"/>
              <a:t>Nassar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20115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Quantity Survey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C189A95-F3CC-4886-8FD1-246FE8E5D0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791" y="1981200"/>
            <a:ext cx="5301044" cy="4187825"/>
          </a:xfrm>
        </p:spPr>
      </p:pic>
    </p:spTree>
    <p:extLst>
      <p:ext uri="{BB962C8B-B14F-4D97-AF65-F5344CB8AC3E}">
        <p14:creationId xmlns:p14="http://schemas.microsoft.com/office/powerpoint/2010/main" val="929920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Quantity Survey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70000"/>
              </a:lnSpc>
              <a:buNone/>
            </a:pPr>
            <a:r>
              <a:rPr lang="en-US" sz="2200" dirty="0"/>
              <a:t>Importance of quantity survey </a:t>
            </a:r>
          </a:p>
          <a:p>
            <a:pPr marL="0" indent="0">
              <a:lnSpc>
                <a:spcPct val="70000"/>
              </a:lnSpc>
              <a:buNone/>
            </a:pPr>
            <a:endParaRPr lang="en-US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595B07-74FB-4D97-985A-8A51ADE4E8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180" y="2468261"/>
            <a:ext cx="4472464" cy="4075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92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Quantity Survey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70000"/>
              </a:lnSpc>
              <a:buNone/>
            </a:pPr>
            <a:r>
              <a:rPr lang="en-US" sz="2200" dirty="0"/>
              <a:t>Data required for the preparation of an estimate or quantity survey </a:t>
            </a:r>
          </a:p>
          <a:p>
            <a:pPr marL="0" indent="0">
              <a:lnSpc>
                <a:spcPct val="70000"/>
              </a:lnSpc>
              <a:buNone/>
            </a:pPr>
            <a:endParaRPr lang="en-US" sz="2200" dirty="0"/>
          </a:p>
          <a:p>
            <a:pPr>
              <a:lnSpc>
                <a:spcPct val="70000"/>
              </a:lnSpc>
            </a:pPr>
            <a:r>
              <a:rPr lang="en-US" sz="2200" dirty="0"/>
              <a:t>Drawings</a:t>
            </a:r>
          </a:p>
          <a:p>
            <a:pPr marL="0" indent="0">
              <a:lnSpc>
                <a:spcPct val="70000"/>
              </a:lnSpc>
              <a:buNone/>
            </a:pPr>
            <a:endParaRPr lang="en-US" sz="2200" dirty="0"/>
          </a:p>
          <a:p>
            <a:pPr>
              <a:lnSpc>
                <a:spcPct val="70000"/>
              </a:lnSpc>
            </a:pPr>
            <a:r>
              <a:rPr lang="en-US" sz="2200" dirty="0"/>
              <a:t>Specifications</a:t>
            </a:r>
          </a:p>
          <a:p>
            <a:pPr>
              <a:lnSpc>
                <a:spcPct val="70000"/>
              </a:lnSpc>
            </a:pPr>
            <a:endParaRPr lang="en-US" sz="2200" dirty="0"/>
          </a:p>
          <a:p>
            <a:pPr>
              <a:lnSpc>
                <a:spcPct val="70000"/>
              </a:lnSpc>
            </a:pPr>
            <a:r>
              <a:rPr lang="en-US" sz="2200" dirty="0"/>
              <a:t>Rates </a:t>
            </a:r>
          </a:p>
          <a:p>
            <a:pPr marL="0" indent="0">
              <a:lnSpc>
                <a:spcPct val="70000"/>
              </a:lnSpc>
              <a:buNone/>
            </a:pPr>
            <a:endParaRPr lang="en-US" sz="2200" dirty="0"/>
          </a:p>
          <a:p>
            <a:pPr marL="0" indent="0">
              <a:lnSpc>
                <a:spcPct val="70000"/>
              </a:lnSpc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95360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Delivery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2413" y="1981200"/>
            <a:ext cx="9829799" cy="4187825"/>
          </a:xfrm>
        </p:spPr>
        <p:txBody>
          <a:bodyPr>
            <a:normAutofit/>
          </a:bodyPr>
          <a:lstStyle/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en-US" sz="2200" dirty="0"/>
              <a:t>Design-Bid-Build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en-US" sz="2200" dirty="0"/>
              <a:t>Design-Build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en-US" sz="2200" dirty="0"/>
              <a:t>Integrated Project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200" dirty="0"/>
              <a:t> </a:t>
            </a:r>
          </a:p>
          <a:p>
            <a:pPr marL="0" indent="0">
              <a:lnSpc>
                <a:spcPct val="70000"/>
              </a:lnSpc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79291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70000"/>
              </a:lnSpc>
              <a:buNone/>
            </a:pPr>
            <a:r>
              <a:rPr lang="en-US" sz="2200" dirty="0"/>
              <a:t>Types of Contracts</a:t>
            </a:r>
          </a:p>
          <a:p>
            <a:pPr>
              <a:lnSpc>
                <a:spcPct val="70000"/>
              </a:lnSpc>
            </a:pPr>
            <a:r>
              <a:rPr lang="en-US" sz="2200" dirty="0"/>
              <a:t>Lump Sum Contract </a:t>
            </a:r>
          </a:p>
          <a:p>
            <a:pPr>
              <a:lnSpc>
                <a:spcPct val="70000"/>
              </a:lnSpc>
            </a:pPr>
            <a:r>
              <a:rPr lang="en-US" sz="2200" dirty="0"/>
              <a:t>Unit Price Contract </a:t>
            </a:r>
          </a:p>
          <a:p>
            <a:pPr>
              <a:lnSpc>
                <a:spcPct val="70000"/>
              </a:lnSpc>
            </a:pPr>
            <a:r>
              <a:rPr lang="en-US" sz="2200" dirty="0"/>
              <a:t>Cost-Plus Contract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CDEF12-5057-4F52-A241-7396E2986A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412" y="2667000"/>
            <a:ext cx="4330700" cy="2598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21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Introduction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2413" y="2946044"/>
            <a:ext cx="3352800" cy="2489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3838" marR="0" lvl="0" indent="-223838" algn="l" defTabSz="914400" rtl="0" eaLnBrk="1" fontAlgn="auto" latinLnBrk="0" hangingPunct="1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rgbClr val="303030">
                  <a:lumMod val="90000"/>
                  <a:lumOff val="10000"/>
                </a:srgbClr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Project delivery system : </a:t>
            </a:r>
            <a:b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</a:br>
            <a:b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</a:b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Design-Bid-Build </a:t>
            </a:r>
          </a:p>
          <a:p>
            <a:pPr marL="0" marR="0" lvl="0" indent="0" algn="l" defTabSz="914400" rtl="0" eaLnBrk="1" fontAlgn="auto" latinLnBrk="0" hangingPunct="1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rgbClr val="303030">
                  <a:lumMod val="90000"/>
                  <a:lumOff val="10000"/>
                </a:srgbClr>
              </a:buClr>
              <a:buSzPct val="80000"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  <a:p>
            <a:pPr marL="223838" marR="0" lvl="0" indent="-223838" algn="l" defTabSz="914400" rtl="0" eaLnBrk="1" fontAlgn="auto" latinLnBrk="0" hangingPunct="1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rgbClr val="303030">
                  <a:lumMod val="90000"/>
                  <a:lumOff val="10000"/>
                </a:srgbClr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Project contract :</a:t>
            </a:r>
            <a:b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</a:br>
            <a:b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</a:b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Unit price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612" y="2514600"/>
            <a:ext cx="6860983" cy="3581400"/>
          </a:xfrm>
        </p:spPr>
      </p:pic>
    </p:spTree>
    <p:extLst>
      <p:ext uri="{BB962C8B-B14F-4D97-AF65-F5344CB8AC3E}">
        <p14:creationId xmlns:p14="http://schemas.microsoft.com/office/powerpoint/2010/main" val="55257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829799" cy="1219200"/>
          </a:xfrm>
        </p:spPr>
        <p:txBody>
          <a:bodyPr/>
          <a:lstStyle/>
          <a:p>
            <a:r>
              <a:rPr lang="en-US" dirty="0"/>
              <a:t>Quantities Surveying Using Revit Software</a:t>
            </a:r>
          </a:p>
        </p:txBody>
      </p:sp>
      <p:pic>
        <p:nvPicPr>
          <p:cNvPr id="6" name="Picture 5" descr="ÙØªÙØ¬Ø© Ø¨Ø­Ø« Ø§ÙØµÙØ± Ø¹Ù âªrevitâ¬â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612" y="2209800"/>
            <a:ext cx="4770755" cy="43135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1229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Model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2413" y="1981200"/>
            <a:ext cx="4191000" cy="418782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Architectural elements are the unique details and component parts that, together, form the architectural style of buildings</a:t>
            </a:r>
          </a:p>
        </p:txBody>
      </p:sp>
      <p:pic>
        <p:nvPicPr>
          <p:cNvPr id="4" name="Picture 3" descr="{3D}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213" y="1981200"/>
            <a:ext cx="5736999" cy="4187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0106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910" y="1981200"/>
            <a:ext cx="5468806" cy="4187825"/>
          </a:xfrm>
        </p:spPr>
      </p:pic>
    </p:spTree>
    <p:extLst>
      <p:ext uri="{BB962C8B-B14F-4D97-AF65-F5344CB8AC3E}">
        <p14:creationId xmlns:p14="http://schemas.microsoft.com/office/powerpoint/2010/main" val="3458858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Site Modeling </a:t>
            </a:r>
          </a:p>
        </p:txBody>
      </p:sp>
      <p:pic>
        <p:nvPicPr>
          <p:cNvPr id="4" name="Picture 3" descr="Sit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012" y="1905000"/>
            <a:ext cx="6019800" cy="4419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427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List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200" dirty="0"/>
              <a:t>What is project management 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What is project management system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Estimator meting 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Project life cycle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Quantity survey 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Delivery system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Contracts 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Project introduction</a:t>
            </a:r>
          </a:p>
        </p:txBody>
      </p:sp>
    </p:spTree>
    <p:extLst>
      <p:ext uri="{BB962C8B-B14F-4D97-AF65-F5344CB8AC3E}">
        <p14:creationId xmlns:p14="http://schemas.microsoft.com/office/powerpoint/2010/main" val="2717604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Walls</a:t>
            </a:r>
            <a:r>
              <a:rPr lang="en-US" i="1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2413" y="1981200"/>
            <a:ext cx="3657599" cy="3896995"/>
          </a:xfrm>
        </p:spPr>
        <p:txBody>
          <a:bodyPr/>
          <a:lstStyle/>
          <a:p>
            <a:r>
              <a:rPr lang="en-US" dirty="0"/>
              <a:t>Interior Walls </a:t>
            </a:r>
          </a:p>
        </p:txBody>
      </p:sp>
      <p:pic>
        <p:nvPicPr>
          <p:cNvPr id="5" name="Picture 4" descr="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812" y="3200400"/>
            <a:ext cx="4627019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Define Int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013" y="1752600"/>
            <a:ext cx="6095999" cy="4876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115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6212" y="1981200"/>
            <a:ext cx="3352799" cy="4340225"/>
          </a:xfrm>
        </p:spPr>
        <p:txBody>
          <a:bodyPr/>
          <a:lstStyle/>
          <a:p>
            <a:r>
              <a:rPr lang="en-US" dirty="0"/>
              <a:t>Exterior Walls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812" y="3505200"/>
            <a:ext cx="4495800" cy="3183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Define Ext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2" y="1828800"/>
            <a:ext cx="6118860" cy="4860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399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Curtain walls</a:t>
            </a:r>
          </a:p>
        </p:txBody>
      </p:sp>
      <p:pic>
        <p:nvPicPr>
          <p:cNvPr id="4" name="Content Placeholder 3" descr="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612" y="2286000"/>
            <a:ext cx="7848600" cy="3733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426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844660"/>
              </p:ext>
            </p:extLst>
          </p:nvPr>
        </p:nvGraphicFramePr>
        <p:xfrm>
          <a:off x="3351212" y="2609851"/>
          <a:ext cx="6426199" cy="2933703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923413">
                  <a:extLst>
                    <a:ext uri="{9D8B030D-6E8A-4147-A177-3AD203B41FA5}">
                      <a16:colId xmlns:a16="http://schemas.microsoft.com/office/drawing/2014/main" val="1515511697"/>
                    </a:ext>
                  </a:extLst>
                </a:gridCol>
                <a:gridCol w="844967">
                  <a:extLst>
                    <a:ext uri="{9D8B030D-6E8A-4147-A177-3AD203B41FA5}">
                      <a16:colId xmlns:a16="http://schemas.microsoft.com/office/drawing/2014/main" val="1426227518"/>
                    </a:ext>
                  </a:extLst>
                </a:gridCol>
                <a:gridCol w="889439">
                  <a:extLst>
                    <a:ext uri="{9D8B030D-6E8A-4147-A177-3AD203B41FA5}">
                      <a16:colId xmlns:a16="http://schemas.microsoft.com/office/drawing/2014/main" val="314101982"/>
                    </a:ext>
                  </a:extLst>
                </a:gridCol>
                <a:gridCol w="1923413">
                  <a:extLst>
                    <a:ext uri="{9D8B030D-6E8A-4147-A177-3AD203B41FA5}">
                      <a16:colId xmlns:a16="http://schemas.microsoft.com/office/drawing/2014/main" val="768744735"/>
                    </a:ext>
                  </a:extLst>
                </a:gridCol>
                <a:gridCol w="844967">
                  <a:extLst>
                    <a:ext uri="{9D8B030D-6E8A-4147-A177-3AD203B41FA5}">
                      <a16:colId xmlns:a16="http://schemas.microsoft.com/office/drawing/2014/main" val="2303405643"/>
                    </a:ext>
                  </a:extLst>
                </a:gridCol>
              </a:tblGrid>
              <a:tr h="32596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Exterior Walls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Interior Walls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7443253"/>
                  </a:ext>
                </a:extLst>
              </a:tr>
              <a:tr h="3259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Stone A (m²)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3001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Block 10cm (NO.)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53467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8079935"/>
                  </a:ext>
                </a:extLst>
              </a:tr>
              <a:tr h="3259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Stone B (m²)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754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Block 20cm (NO.)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30941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53810735"/>
                  </a:ext>
                </a:extLst>
              </a:tr>
              <a:tr h="3259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Concrete (m³)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938.75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Mortar (m³)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100.63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664859176"/>
                  </a:ext>
                </a:extLst>
              </a:tr>
              <a:tr h="3259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Islulation (m²)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3755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Plaster (m²)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12188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84131786"/>
                  </a:ext>
                </a:extLst>
              </a:tr>
              <a:tr h="3259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Block 10cm (NO.)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12108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Paint (m²)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12188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7619251"/>
                  </a:ext>
                </a:extLst>
              </a:tr>
              <a:tr h="3259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Mortar (m³)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52.35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91359417"/>
                  </a:ext>
                </a:extLst>
              </a:tr>
              <a:tr h="3259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Plaster (m²)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3755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93704521"/>
                  </a:ext>
                </a:extLst>
              </a:tr>
              <a:tr h="3259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Paint (m²)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3755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718185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895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Model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533" y="1981200"/>
            <a:ext cx="6407679" cy="4187825"/>
          </a:xfrm>
        </p:spPr>
      </p:pic>
    </p:spTree>
    <p:extLst>
      <p:ext uri="{BB962C8B-B14F-4D97-AF65-F5344CB8AC3E}">
        <p14:creationId xmlns:p14="http://schemas.microsoft.com/office/powerpoint/2010/main" val="846076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Grid System</a:t>
            </a:r>
          </a:p>
        </p:txBody>
      </p:sp>
      <p:pic>
        <p:nvPicPr>
          <p:cNvPr id="4" name="Content Placeholder 3" descr="grid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3" t="9768" r="7361" b="8429"/>
          <a:stretch/>
        </p:blipFill>
        <p:spPr bwMode="auto">
          <a:xfrm>
            <a:off x="2666441" y="1981200"/>
            <a:ext cx="7541744" cy="4187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37666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Columns</a:t>
            </a:r>
          </a:p>
        </p:txBody>
      </p:sp>
      <p:pic>
        <p:nvPicPr>
          <p:cNvPr id="4" name="Picture 3" descr="Define Column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3" b="1440"/>
          <a:stretch/>
        </p:blipFill>
        <p:spPr bwMode="auto">
          <a:xfrm>
            <a:off x="7313613" y="1828800"/>
            <a:ext cx="4495800" cy="4572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1"/>
          <a:stretch>
            <a:fillRect/>
          </a:stretch>
        </p:blipFill>
        <p:spPr bwMode="auto">
          <a:xfrm>
            <a:off x="1522414" y="1828800"/>
            <a:ext cx="5791199" cy="457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4132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Shear walls</a:t>
            </a:r>
          </a:p>
        </p:txBody>
      </p:sp>
      <p:pic>
        <p:nvPicPr>
          <p:cNvPr id="4" name="Picture 3" descr="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212" y="1828800"/>
            <a:ext cx="4288790" cy="464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774" y="1828800"/>
            <a:ext cx="5997438" cy="464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405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Footings</a:t>
            </a:r>
          </a:p>
        </p:txBody>
      </p:sp>
      <p:pic>
        <p:nvPicPr>
          <p:cNvPr id="4" name="Picture 3" descr="Define Isolated Footi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9334" y="1778726"/>
            <a:ext cx="4418013" cy="4774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apture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1778726"/>
            <a:ext cx="6019800" cy="47744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589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Beams</a:t>
            </a:r>
          </a:p>
        </p:txBody>
      </p:sp>
      <p:pic>
        <p:nvPicPr>
          <p:cNvPr id="5" name="Picture 4" descr="Define Beam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212" y="1828800"/>
            <a:ext cx="4419600" cy="464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2" y="1828800"/>
            <a:ext cx="5791199" cy="464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2623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List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What is BIM ?</a:t>
            </a:r>
          </a:p>
          <a:p>
            <a:r>
              <a:rPr lang="en-US" dirty="0"/>
              <a:t>Benefits of BIM ?</a:t>
            </a:r>
          </a:p>
          <a:p>
            <a:r>
              <a:rPr lang="en-US" dirty="0"/>
              <a:t>Difference between BIM and CAD </a:t>
            </a:r>
          </a:p>
          <a:p>
            <a:r>
              <a:rPr lang="en-US" dirty="0"/>
              <a:t>Industry Foundation Classes</a:t>
            </a:r>
          </a:p>
          <a:p>
            <a:r>
              <a:rPr lang="en-US" dirty="0"/>
              <a:t>Clash Detection </a:t>
            </a:r>
          </a:p>
          <a:p>
            <a:r>
              <a:rPr lang="en-US" dirty="0"/>
              <a:t>Time and Cost Estimation </a:t>
            </a:r>
          </a:p>
          <a:p>
            <a:r>
              <a:rPr lang="en-US" dirty="0"/>
              <a:t>Visualization </a:t>
            </a:r>
          </a:p>
          <a:p>
            <a:r>
              <a:rPr lang="en-US" dirty="0"/>
              <a:t>Case Study</a:t>
            </a:r>
          </a:p>
          <a:p>
            <a:r>
              <a:rPr lang="en-US" dirty="0"/>
              <a:t>Final Project</a:t>
            </a:r>
          </a:p>
        </p:txBody>
      </p:sp>
    </p:spTree>
    <p:extLst>
      <p:ext uri="{BB962C8B-B14F-4D97-AF65-F5344CB8AC3E}">
        <p14:creationId xmlns:p14="http://schemas.microsoft.com/office/powerpoint/2010/main" val="2717604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Slabs</a:t>
            </a:r>
          </a:p>
        </p:txBody>
      </p:sp>
      <p:pic>
        <p:nvPicPr>
          <p:cNvPr id="4" name="Picture 3" descr="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612" y="1905000"/>
            <a:ext cx="6057265" cy="4665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012" y="1938020"/>
            <a:ext cx="4038600" cy="46913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634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Stairs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" t="1131" r="960" b="1131"/>
          <a:stretch/>
        </p:blipFill>
        <p:spPr bwMode="auto">
          <a:xfrm>
            <a:off x="6018212" y="1752600"/>
            <a:ext cx="5801995" cy="4800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0" b="4057"/>
          <a:stretch/>
        </p:blipFill>
        <p:spPr bwMode="auto">
          <a:xfrm>
            <a:off x="1512116" y="1752600"/>
            <a:ext cx="4267200" cy="3124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41" b="5244"/>
          <a:stretch/>
        </p:blipFill>
        <p:spPr bwMode="auto">
          <a:xfrm>
            <a:off x="1141412" y="4421777"/>
            <a:ext cx="4876800" cy="21314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59808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412696"/>
              </p:ext>
            </p:extLst>
          </p:nvPr>
        </p:nvGraphicFramePr>
        <p:xfrm>
          <a:off x="2995612" y="2209800"/>
          <a:ext cx="6883400" cy="346710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638300">
                  <a:extLst>
                    <a:ext uri="{9D8B030D-6E8A-4147-A177-3AD203B41FA5}">
                      <a16:colId xmlns:a16="http://schemas.microsoft.com/office/drawing/2014/main" val="4273372915"/>
                    </a:ext>
                  </a:extLst>
                </a:gridCol>
                <a:gridCol w="1320800">
                  <a:extLst>
                    <a:ext uri="{9D8B030D-6E8A-4147-A177-3AD203B41FA5}">
                      <a16:colId xmlns:a16="http://schemas.microsoft.com/office/drawing/2014/main" val="2514468094"/>
                    </a:ext>
                  </a:extLst>
                </a:gridCol>
                <a:gridCol w="1968500">
                  <a:extLst>
                    <a:ext uri="{9D8B030D-6E8A-4147-A177-3AD203B41FA5}">
                      <a16:colId xmlns:a16="http://schemas.microsoft.com/office/drawing/2014/main" val="1753633903"/>
                    </a:ext>
                  </a:extLst>
                </a:gridCol>
                <a:gridCol w="1955800">
                  <a:extLst>
                    <a:ext uri="{9D8B030D-6E8A-4147-A177-3AD203B41FA5}">
                      <a16:colId xmlns:a16="http://schemas.microsoft.com/office/drawing/2014/main" val="2953503094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Concrete (m³)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Reinforcement (Ton)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Blocks (NO.)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97562310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Plain Concrete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89.75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4621173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Isolated Footings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416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31.079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5552378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Wall Footings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152.85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10.816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0196844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Column Necks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32.93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9.778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90832983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Wal Necks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157.31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18.535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98741599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Tie Beams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100.44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28.532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2309397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Slab on Ground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250.01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8.763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81503045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Columns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244.15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61.978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13755754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Walls 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719.03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79.313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0205841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Stairs 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70.47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12.853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284038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Beams 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361.88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94.526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34588819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Slabs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1101.62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192.26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39225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085232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0666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Schedule Using Primavera Software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212" y="1828800"/>
            <a:ext cx="57912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94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Breakdown Structure (WBS) 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612" y="1828800"/>
            <a:ext cx="9677400" cy="472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0262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</a:t>
            </a:r>
          </a:p>
        </p:txBody>
      </p:sp>
      <p:pic>
        <p:nvPicPr>
          <p:cNvPr id="4" name="Picture 3" descr="C:\Users\ٍِASUS\Desktop\التخرج\مجلد جديد\activitie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812" y="1828800"/>
            <a:ext cx="9677400" cy="48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463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 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979612" y="1752600"/>
            <a:ext cx="8967062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2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Productivity Rate 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674812" y="2057400"/>
            <a:ext cx="96774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89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Schedule</a:t>
            </a:r>
          </a:p>
        </p:txBody>
      </p:sp>
      <p:pic>
        <p:nvPicPr>
          <p:cNvPr id="6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412" y="1752600"/>
            <a:ext cx="10286999" cy="497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15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Critical Path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116" y="1779926"/>
            <a:ext cx="10221096" cy="4928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076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Project Management 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74812" y="1905000"/>
            <a:ext cx="9677400" cy="2673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  <a:spcBef>
                <a:spcPts val="18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</a:pPr>
            <a:r>
              <a:rPr lang="en-US" sz="2200" dirty="0"/>
              <a:t> The main key words have been to recognize :</a:t>
            </a:r>
          </a:p>
          <a:p>
            <a:pPr marL="223838" indent="-223838">
              <a:lnSpc>
                <a:spcPct val="70000"/>
              </a:lnSpc>
              <a:spcBef>
                <a:spcPts val="18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Char char="•"/>
            </a:pPr>
            <a:r>
              <a:rPr lang="en-US" sz="2200" dirty="0"/>
              <a:t>Goals </a:t>
            </a:r>
          </a:p>
          <a:p>
            <a:pPr marL="223838" indent="-223838">
              <a:lnSpc>
                <a:spcPct val="70000"/>
              </a:lnSpc>
              <a:spcBef>
                <a:spcPts val="18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Char char="•"/>
            </a:pPr>
            <a:r>
              <a:rPr lang="en-US" sz="2200" dirty="0"/>
              <a:t>Process </a:t>
            </a:r>
          </a:p>
          <a:p>
            <a:pPr marL="223838" indent="-223838">
              <a:lnSpc>
                <a:spcPct val="70000"/>
              </a:lnSpc>
              <a:spcBef>
                <a:spcPts val="18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Char char="•"/>
            </a:pPr>
            <a:r>
              <a:rPr lang="en-US" sz="2200" dirty="0"/>
              <a:t>Decisions</a:t>
            </a:r>
          </a:p>
          <a:p>
            <a:pPr marL="223838" indent="-223838">
              <a:lnSpc>
                <a:spcPct val="70000"/>
              </a:lnSpc>
              <a:spcBef>
                <a:spcPts val="18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Char char="•"/>
            </a:pPr>
            <a:r>
              <a:rPr lang="en-US" sz="2200" dirty="0"/>
              <a:t>Planning </a:t>
            </a:r>
          </a:p>
          <a:p>
            <a:pPr marL="223838" indent="-223838">
              <a:lnSpc>
                <a:spcPct val="70000"/>
              </a:lnSpc>
              <a:spcBef>
                <a:spcPts val="18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Char char="•"/>
            </a:pPr>
            <a:r>
              <a:rPr lang="en-US" sz="2200" dirty="0"/>
              <a:t>Monitoring </a:t>
            </a:r>
          </a:p>
        </p:txBody>
      </p:sp>
    </p:spTree>
    <p:extLst>
      <p:ext uri="{BB962C8B-B14F-4D97-AF65-F5344CB8AC3E}">
        <p14:creationId xmlns:p14="http://schemas.microsoft.com/office/powerpoint/2010/main" val="10286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4515" y="3810000"/>
            <a:ext cx="9557659" cy="1752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64515" y="5562600"/>
            <a:ext cx="982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After contacting with contractors who implement the structure, the total price was 1800000 $ during 22 months.</a:t>
            </a:r>
            <a:endParaRPr lang="en-US" sz="28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677462"/>
              </p:ext>
            </p:extLst>
          </p:nvPr>
        </p:nvGraphicFramePr>
        <p:xfrm>
          <a:off x="1674812" y="1828800"/>
          <a:ext cx="9547362" cy="1929770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732134">
                  <a:extLst>
                    <a:ext uri="{9D8B030D-6E8A-4147-A177-3AD203B41FA5}">
                      <a16:colId xmlns:a16="http://schemas.microsoft.com/office/drawing/2014/main" val="732274028"/>
                    </a:ext>
                  </a:extLst>
                </a:gridCol>
                <a:gridCol w="1652152">
                  <a:extLst>
                    <a:ext uri="{9D8B030D-6E8A-4147-A177-3AD203B41FA5}">
                      <a16:colId xmlns:a16="http://schemas.microsoft.com/office/drawing/2014/main" val="3961798462"/>
                    </a:ext>
                  </a:extLst>
                </a:gridCol>
                <a:gridCol w="2021794">
                  <a:extLst>
                    <a:ext uri="{9D8B030D-6E8A-4147-A177-3AD203B41FA5}">
                      <a16:colId xmlns:a16="http://schemas.microsoft.com/office/drawing/2014/main" val="1597697014"/>
                    </a:ext>
                  </a:extLst>
                </a:gridCol>
                <a:gridCol w="1395856">
                  <a:extLst>
                    <a:ext uri="{9D8B030D-6E8A-4147-A177-3AD203B41FA5}">
                      <a16:colId xmlns:a16="http://schemas.microsoft.com/office/drawing/2014/main" val="3227721644"/>
                    </a:ext>
                  </a:extLst>
                </a:gridCol>
                <a:gridCol w="1403003">
                  <a:extLst>
                    <a:ext uri="{9D8B030D-6E8A-4147-A177-3AD203B41FA5}">
                      <a16:colId xmlns:a16="http://schemas.microsoft.com/office/drawing/2014/main" val="2306893797"/>
                    </a:ext>
                  </a:extLst>
                </a:gridCol>
                <a:gridCol w="1242690">
                  <a:extLst>
                    <a:ext uri="{9D8B030D-6E8A-4147-A177-3AD203B41FA5}">
                      <a16:colId xmlns:a16="http://schemas.microsoft.com/office/drawing/2014/main" val="1977901652"/>
                    </a:ext>
                  </a:extLst>
                </a:gridCol>
                <a:gridCol w="1099733">
                  <a:extLst>
                    <a:ext uri="{9D8B030D-6E8A-4147-A177-3AD203B41FA5}">
                      <a16:colId xmlns:a16="http://schemas.microsoft.com/office/drawing/2014/main" val="3496142697"/>
                    </a:ext>
                  </a:extLst>
                </a:gridCol>
              </a:tblGrid>
              <a:tr h="192977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Concrete(m</a:t>
                      </a:r>
                      <a:r>
                        <a:rPr lang="en-US" sz="1100" baseline="30000">
                          <a:effectLst/>
                        </a:rPr>
                        <a:t>3</a:t>
                      </a:r>
                      <a:r>
                        <a:rPr lang="en-US" sz="11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Reinforcement(Kg)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Stone(m</a:t>
                      </a:r>
                      <a:r>
                        <a:rPr lang="en-US" sz="1100" baseline="30000">
                          <a:effectLst/>
                        </a:rPr>
                        <a:t>2</a:t>
                      </a:r>
                      <a:r>
                        <a:rPr lang="en-US" sz="11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Plaster(m</a:t>
                      </a:r>
                      <a:r>
                        <a:rPr lang="en-US" sz="1100" baseline="30000">
                          <a:effectLst/>
                        </a:rPr>
                        <a:t>2</a:t>
                      </a:r>
                      <a:r>
                        <a:rPr lang="en-US" sz="11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Paint(m</a:t>
                      </a:r>
                      <a:r>
                        <a:rPr lang="en-US" sz="1100" baseline="30000">
                          <a:effectLst/>
                        </a:rPr>
                        <a:t>2</a:t>
                      </a:r>
                      <a:r>
                        <a:rPr lang="en-US" sz="11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Brick(NO)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5992908"/>
                  </a:ext>
                </a:extLst>
              </a:tr>
              <a:tr h="1929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LL2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204.97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34383.36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266.5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1398.5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1398.5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4604.5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922872181"/>
                  </a:ext>
                </a:extLst>
              </a:tr>
              <a:tr h="1929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LL1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334.09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55794.20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2806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2806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12892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256821672"/>
                  </a:ext>
                </a:extLst>
              </a:tr>
              <a:tr h="1929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359.79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71561.75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417.5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2567.5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2567.5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14780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313926614"/>
                  </a:ext>
                </a:extLst>
              </a:tr>
              <a:tr h="1929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362.94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74767.83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459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2037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2037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13705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967407911"/>
                  </a:ext>
                </a:extLst>
              </a:tr>
              <a:tr h="1929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436.84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88066.48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2123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2123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14134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197531889"/>
                  </a:ext>
                </a:extLst>
              </a:tr>
              <a:tr h="1929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372.56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75435.81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17074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217005924"/>
                  </a:ext>
                </a:extLst>
              </a:tr>
              <a:tr h="1929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290.98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58134.82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14065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54402401"/>
                  </a:ext>
                </a:extLst>
              </a:tr>
              <a:tr h="1929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102.41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17785.88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568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568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688231246"/>
                  </a:ext>
                </a:extLst>
              </a:tr>
              <a:tr h="1929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Sum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2464.58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475930.12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3755.00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15943.00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15943.00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92390.50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5380945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1348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ØµÙØ±Ø© Ø°Ø§Øª ØµÙØ©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2188825" cy="6856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6733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Project Management System ?</a:t>
            </a:r>
          </a:p>
        </p:txBody>
      </p:sp>
      <p:pic>
        <p:nvPicPr>
          <p:cNvPr id="4" name="Picture Placeholder 8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9" r="1949"/>
          <a:stretch>
            <a:fillRect/>
          </a:stretch>
        </p:blipFill>
        <p:spPr>
          <a:xfrm>
            <a:off x="3455987" y="1905000"/>
            <a:ext cx="596265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11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life Cycle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27212" y="1828800"/>
            <a:ext cx="9677400" cy="1732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  <a:spcBef>
                <a:spcPts val="18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</a:pPr>
            <a:r>
              <a:rPr lang="en-US" sz="2200" dirty="0"/>
              <a:t>The basic faces of scheduling are :</a:t>
            </a:r>
          </a:p>
          <a:p>
            <a:pPr marL="223838" indent="-223838">
              <a:lnSpc>
                <a:spcPct val="70000"/>
              </a:lnSpc>
              <a:spcBef>
                <a:spcPts val="18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Char char="•"/>
            </a:pPr>
            <a:r>
              <a:rPr lang="en-US" sz="2200" dirty="0"/>
              <a:t>Planning</a:t>
            </a:r>
          </a:p>
          <a:p>
            <a:pPr marL="223838" indent="-223838">
              <a:lnSpc>
                <a:spcPct val="70000"/>
              </a:lnSpc>
              <a:spcBef>
                <a:spcPts val="18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Char char="•"/>
            </a:pPr>
            <a:r>
              <a:rPr lang="en-US" sz="2200" dirty="0"/>
              <a:t>Scheduling </a:t>
            </a:r>
          </a:p>
          <a:p>
            <a:pPr marL="223838" indent="-223838">
              <a:lnSpc>
                <a:spcPct val="70000"/>
              </a:lnSpc>
              <a:spcBef>
                <a:spcPts val="18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Char char="•"/>
            </a:pPr>
            <a:r>
              <a:rPr lang="en-US" sz="2200" dirty="0"/>
              <a:t>Monitoring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212" y="2514599"/>
            <a:ext cx="6858000" cy="3814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BIM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endParaRPr lang="en-US" sz="2200" dirty="0"/>
          </a:p>
          <a:p>
            <a:pPr marL="0" indent="0" algn="just">
              <a:lnSpc>
                <a:spcPct val="150000"/>
              </a:lnSpc>
              <a:buNone/>
            </a:pPr>
            <a:endParaRPr lang="en-US" sz="22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200" dirty="0"/>
              <a:t>"A digital representation of the physical and functional characteristics of a building displayed as a 3D model, with the added capability to integrate a whole array of design and construction data related to cost, schedule, materials, assembly, maintenance, energy use, and more". (Chuck Eastman, 2008)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27212" y="2209800"/>
            <a:ext cx="89562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</a:t>
            </a:r>
            <a:r>
              <a:rPr lang="en-US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uilding </a:t>
            </a:r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US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nformation </a:t>
            </a:r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US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odeling</a:t>
            </a:r>
            <a:endParaRPr 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838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of BIM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200" dirty="0"/>
              <a:t>Accurate Modeling.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saving Time &amp; Cost 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Navigation.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Accurate Quantity Survey .</a:t>
            </a: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95887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Work break down structure.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Quantity survey using Revit software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Time schedule using Primavera software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Assessment the project using BIM</a:t>
            </a:r>
          </a:p>
        </p:txBody>
      </p:sp>
    </p:spTree>
    <p:extLst>
      <p:ext uri="{BB962C8B-B14F-4D97-AF65-F5344CB8AC3E}">
        <p14:creationId xmlns:p14="http://schemas.microsoft.com/office/powerpoint/2010/main" val="325937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OPEN" val="0"/>
</p:tagLst>
</file>

<file path=ppt/theme/theme1.xml><?xml version="1.0" encoding="utf-8"?>
<a:theme xmlns:a="http://schemas.openxmlformats.org/drawingml/2006/main" name="Currency Symbols 16x9">
  <a:themeElements>
    <a:clrScheme name="Currency Symbols">
      <a:dk1>
        <a:srgbClr val="303030"/>
      </a:dk1>
      <a:lt1>
        <a:sysClr val="window" lastClr="FFFFFF"/>
      </a:lt1>
      <a:dk2>
        <a:srgbClr val="000000"/>
      </a:dk2>
      <a:lt2>
        <a:srgbClr val="E8DEC9"/>
      </a:lt2>
      <a:accent1>
        <a:srgbClr val="F7C547"/>
      </a:accent1>
      <a:accent2>
        <a:srgbClr val="AB3C33"/>
      </a:accent2>
      <a:accent3>
        <a:srgbClr val="506084"/>
      </a:accent3>
      <a:accent4>
        <a:srgbClr val="599EA5"/>
      </a:accent4>
      <a:accent5>
        <a:srgbClr val="758F21"/>
      </a:accent5>
      <a:accent6>
        <a:srgbClr val="894A27"/>
      </a:accent6>
      <a:hlink>
        <a:srgbClr val="506084"/>
      </a:hlink>
      <a:folHlink>
        <a:srgbClr val="828282"/>
      </a:folHlink>
    </a:clrScheme>
    <a:fontScheme name="Currency Symbols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urrency symbols presentation (widescreen).potx" id="{0BEEB329-2C4D-4D02-9858-CA91ACE92AB1}" vid="{944DA297-E844-470D-A85C-00068074ACC2}"/>
    </a:ext>
  </a:extLst>
</a:theme>
</file>

<file path=ppt/theme/theme2.xml><?xml version="1.0" encoding="utf-8"?>
<a:theme xmlns:a="http://schemas.openxmlformats.org/drawingml/2006/main" name="Office Theme">
  <a:themeElements>
    <a:clrScheme name="Currency Symbols">
      <a:dk1>
        <a:srgbClr val="303030"/>
      </a:dk1>
      <a:lt1>
        <a:sysClr val="window" lastClr="FFFFFF"/>
      </a:lt1>
      <a:dk2>
        <a:srgbClr val="000000"/>
      </a:dk2>
      <a:lt2>
        <a:srgbClr val="E8DEC9"/>
      </a:lt2>
      <a:accent1>
        <a:srgbClr val="F7C547"/>
      </a:accent1>
      <a:accent2>
        <a:srgbClr val="AB3C33"/>
      </a:accent2>
      <a:accent3>
        <a:srgbClr val="506084"/>
      </a:accent3>
      <a:accent4>
        <a:srgbClr val="599EA5"/>
      </a:accent4>
      <a:accent5>
        <a:srgbClr val="758F21"/>
      </a:accent5>
      <a:accent6>
        <a:srgbClr val="894A27"/>
      </a:accent6>
      <a:hlink>
        <a:srgbClr val="506084"/>
      </a:hlink>
      <a:folHlink>
        <a:srgbClr val="828282"/>
      </a:folHlink>
    </a:clrScheme>
    <a:fontScheme name="Currency Symbols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urrency Symbols">
      <a:dk1>
        <a:srgbClr val="303030"/>
      </a:dk1>
      <a:lt1>
        <a:sysClr val="window" lastClr="FFFFFF"/>
      </a:lt1>
      <a:dk2>
        <a:srgbClr val="000000"/>
      </a:dk2>
      <a:lt2>
        <a:srgbClr val="E8DEC9"/>
      </a:lt2>
      <a:accent1>
        <a:srgbClr val="F7C547"/>
      </a:accent1>
      <a:accent2>
        <a:srgbClr val="AB3C33"/>
      </a:accent2>
      <a:accent3>
        <a:srgbClr val="506084"/>
      </a:accent3>
      <a:accent4>
        <a:srgbClr val="599EA5"/>
      </a:accent4>
      <a:accent5>
        <a:srgbClr val="758F21"/>
      </a:accent5>
      <a:accent6>
        <a:srgbClr val="894A27"/>
      </a:accent6>
      <a:hlink>
        <a:srgbClr val="506084"/>
      </a:hlink>
      <a:folHlink>
        <a:srgbClr val="828282"/>
      </a:folHlink>
    </a:clrScheme>
    <a:fontScheme name="Currency Symbols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Currency symbols presentation (widescreen)</Template>
  <TotalTime>671</TotalTime>
  <Words>573</Words>
  <Application>Microsoft Office PowerPoint</Application>
  <PresentationFormat>Custom</PresentationFormat>
  <Paragraphs>241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Arial</vt:lpstr>
      <vt:lpstr>Calibri</vt:lpstr>
      <vt:lpstr>Cambria</vt:lpstr>
      <vt:lpstr>Times New Roman</vt:lpstr>
      <vt:lpstr>Currency Symbols 16x9</vt:lpstr>
      <vt:lpstr>Assessment of AL-QUDS OPEN University (Quantity Survey and Cost Estimate)</vt:lpstr>
      <vt:lpstr>Title and Content Layout with List</vt:lpstr>
      <vt:lpstr>Title and Content Layout with List</vt:lpstr>
      <vt:lpstr>What is Project Management ?</vt:lpstr>
      <vt:lpstr>What is Project Management System ?</vt:lpstr>
      <vt:lpstr>Project life Cycle</vt:lpstr>
      <vt:lpstr>What is BIM ?</vt:lpstr>
      <vt:lpstr>Benefits of BIM </vt:lpstr>
      <vt:lpstr>Methodology</vt:lpstr>
      <vt:lpstr>Quantity Survey </vt:lpstr>
      <vt:lpstr>Quantity Survey </vt:lpstr>
      <vt:lpstr>Quantity Survey </vt:lpstr>
      <vt:lpstr>Delivery System</vt:lpstr>
      <vt:lpstr>Contracts</vt:lpstr>
      <vt:lpstr>Project Introduction</vt:lpstr>
      <vt:lpstr>Quantities Surveying Using Revit Software</vt:lpstr>
      <vt:lpstr>Architectural Model </vt:lpstr>
      <vt:lpstr>Levels </vt:lpstr>
      <vt:lpstr>Site Modeling </vt:lpstr>
      <vt:lpstr>Walls </vt:lpstr>
      <vt:lpstr>Walls</vt:lpstr>
      <vt:lpstr>Curtain walls</vt:lpstr>
      <vt:lpstr>Result</vt:lpstr>
      <vt:lpstr>Structural Model </vt:lpstr>
      <vt:lpstr>Grid System</vt:lpstr>
      <vt:lpstr>Columns</vt:lpstr>
      <vt:lpstr>Shear walls</vt:lpstr>
      <vt:lpstr>Footings</vt:lpstr>
      <vt:lpstr>Beams</vt:lpstr>
      <vt:lpstr>Slabs</vt:lpstr>
      <vt:lpstr>Stairs</vt:lpstr>
      <vt:lpstr>Result</vt:lpstr>
      <vt:lpstr>Time Schedule Using Primavera Software</vt:lpstr>
      <vt:lpstr>Work Breakdown Structure (WBS) </vt:lpstr>
      <vt:lpstr>Activities</vt:lpstr>
      <vt:lpstr>Resources </vt:lpstr>
      <vt:lpstr>Productivity Rate </vt:lpstr>
      <vt:lpstr>Time Schedule</vt:lpstr>
      <vt:lpstr>Critical Path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of Al-Quds Open University Project Using BIM</dc:title>
  <dc:creator>Windows User</dc:creator>
  <cp:lastModifiedBy>AHMAD</cp:lastModifiedBy>
  <cp:revision>53</cp:revision>
  <dcterms:created xsi:type="dcterms:W3CDTF">2018-05-15T04:28:21Z</dcterms:created>
  <dcterms:modified xsi:type="dcterms:W3CDTF">2018-12-20T09:11:49Z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