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801600" cy="7315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38668" y="855785"/>
            <a:ext cx="9068927" cy="2710860"/>
          </a:xfrm>
        </p:spPr>
        <p:txBody>
          <a:bodyPr bIns="0" anchor="b">
            <a:normAutofit/>
          </a:bodyPr>
          <a:lstStyle>
            <a:lvl1pPr algn="l">
              <a:defRPr sz="693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38669" y="3766618"/>
            <a:ext cx="9068926" cy="1042796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90" b="0" cap="all" baseline="0">
                <a:solidFill>
                  <a:schemeClr val="tx1"/>
                </a:solidFill>
              </a:defRPr>
            </a:lvl1pPr>
            <a:lvl2pPr marL="480060" indent="0" algn="ctr">
              <a:buNone/>
              <a:defRPr sz="189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AC9AE-ABE9-4435-9374-36B3B51C1F2D}" type="datetimeFigureOut">
              <a:rPr lang="en-US" smtClean="0"/>
              <a:t>28-Dec-16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37325" y="351262"/>
            <a:ext cx="5222611" cy="32981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09548" y="852238"/>
            <a:ext cx="851570" cy="537150"/>
          </a:xfrm>
        </p:spPr>
        <p:txBody>
          <a:bodyPr/>
          <a:lstStyle/>
          <a:p>
            <a:fld id="{FC48E057-AD71-4560-ADE7-FDDF71B0CAD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538669" y="3763778"/>
            <a:ext cx="906892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25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AC9AE-ABE9-4435-9374-36B3B51C1F2D}" type="datetimeFigureOut">
              <a:rPr lang="en-US" smtClean="0"/>
              <a:t>28-Dec-16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E057-AD71-4560-ADE7-FDDF71B0CAD4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526591" y="1970227"/>
            <a:ext cx="1008789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425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11067" y="852239"/>
            <a:ext cx="1696529" cy="4970548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6905" y="852239"/>
            <a:ext cx="8220272" cy="497054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AC9AE-ABE9-4435-9374-36B3B51C1F2D}" type="datetimeFigureOut">
              <a:rPr lang="en-US" smtClean="0"/>
              <a:t>28-Dec-16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E057-AD71-4560-ADE7-FDDF71B0CAD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911067" y="852239"/>
            <a:ext cx="0" cy="4970548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93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AC9AE-ABE9-4435-9374-36B3B51C1F2D}" type="datetimeFigureOut">
              <a:rPr lang="en-US" smtClean="0"/>
              <a:t>28-Dec-16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E057-AD71-4560-ADE7-FDDF71B0CAD4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526591" y="1970227"/>
            <a:ext cx="1008789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40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6951" y="1873206"/>
            <a:ext cx="9075312" cy="2013813"/>
          </a:xfrm>
        </p:spPr>
        <p:txBody>
          <a:bodyPr anchor="b">
            <a:normAutofit/>
          </a:bodyPr>
          <a:lstStyle>
            <a:lvl1pPr algn="l"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6951" y="4059942"/>
            <a:ext cx="9061968" cy="1080458"/>
          </a:xfrm>
        </p:spPr>
        <p:txBody>
          <a:bodyPr tIns="91440">
            <a:normAutofit/>
          </a:bodyPr>
          <a:lstStyle>
            <a:lvl1pPr marL="0" indent="0" algn="l">
              <a:buNone/>
              <a:defRPr sz="1890">
                <a:solidFill>
                  <a:schemeClr val="tx1"/>
                </a:solidFill>
              </a:defRPr>
            </a:lvl1pPr>
            <a:lvl2pPr marL="48006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AC9AE-ABE9-4435-9374-36B3B51C1F2D}" type="datetimeFigureOut">
              <a:rPr lang="en-US" smtClean="0"/>
              <a:t>28-Dec-16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E057-AD71-4560-ADE7-FDDF71B0CAD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526951" y="4058651"/>
            <a:ext cx="906196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576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1678" y="858549"/>
            <a:ext cx="10085917" cy="11299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9697" y="2144937"/>
            <a:ext cx="4877410" cy="36785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34459" y="2151832"/>
            <a:ext cx="4877410" cy="36709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AC9AE-ABE9-4435-9374-36B3B51C1F2D}" type="datetimeFigureOut">
              <a:rPr lang="en-US" smtClean="0"/>
              <a:t>28-Dec-16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E057-AD71-4560-ADE7-FDDF71B0CAD4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526591" y="1970227"/>
            <a:ext cx="1008789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0404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9551" y="857775"/>
            <a:ext cx="10088044" cy="11267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9550" y="2154186"/>
            <a:ext cx="4877410" cy="855406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310" b="0" cap="all" baseline="0">
                <a:solidFill>
                  <a:schemeClr val="accent1"/>
                </a:solidFill>
              </a:defRPr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9550" y="3012554"/>
            <a:ext cx="4877410" cy="28207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32980" y="2157871"/>
            <a:ext cx="4877410" cy="855719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310" b="0" cap="all" baseline="0">
                <a:solidFill>
                  <a:schemeClr val="accent1"/>
                </a:solidFill>
              </a:defRPr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32980" y="3009591"/>
            <a:ext cx="4877410" cy="281319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AC9AE-ABE9-4435-9374-36B3B51C1F2D}" type="datetimeFigureOut">
              <a:rPr lang="en-US" smtClean="0"/>
              <a:t>28-Dec-16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E057-AD71-4560-ADE7-FDDF71B0CAD4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526591" y="1970227"/>
            <a:ext cx="1008789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0986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AC9AE-ABE9-4435-9374-36B3B51C1F2D}" type="datetimeFigureOut">
              <a:rPr lang="en-US" smtClean="0"/>
              <a:t>28-Dec-16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E057-AD71-4560-ADE7-FDDF71B0CAD4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526591" y="1970227"/>
            <a:ext cx="1008789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0379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AC9AE-ABE9-4435-9374-36B3B51C1F2D}" type="datetimeFigureOut">
              <a:rPr lang="en-US" smtClean="0"/>
              <a:t>28-Dec-16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E057-AD71-4560-ADE7-FDDF71B0C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736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6905" y="852238"/>
            <a:ext cx="3436754" cy="2396925"/>
          </a:xfrm>
        </p:spPr>
        <p:txBody>
          <a:bodyPr anchor="b">
            <a:normAutofit/>
          </a:bodyPr>
          <a:lstStyle>
            <a:lvl1pPr algn="l">
              <a:defRPr sz="2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5899" y="852239"/>
            <a:ext cx="6313094" cy="496941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6905" y="3419191"/>
            <a:ext cx="3438764" cy="2398060"/>
          </a:xfrm>
        </p:spPr>
        <p:txBody>
          <a:bodyPr/>
          <a:lstStyle>
            <a:lvl1pPr marL="0" indent="0" algn="l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AC9AE-ABE9-4435-9374-36B3B51C1F2D}" type="datetimeFigureOut">
              <a:rPr lang="en-US" smtClean="0"/>
              <a:t>28-Dec-16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E057-AD71-4560-ADE7-FDDF71B0CAD4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520694" y="3419190"/>
            <a:ext cx="343296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900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851257" y="514315"/>
            <a:ext cx="4278260" cy="5492374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767" y="1204814"/>
            <a:ext cx="5808944" cy="1952623"/>
          </a:xfrm>
        </p:spPr>
        <p:txBody>
          <a:bodyPr anchor="b">
            <a:normAutofit/>
          </a:bodyPr>
          <a:lstStyle>
            <a:lvl1pPr>
              <a:defRPr sz="3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30609" y="1197379"/>
            <a:ext cx="2930730" cy="4124082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846" y="3355725"/>
            <a:ext cx="5800624" cy="2137325"/>
          </a:xfrm>
        </p:spPr>
        <p:txBody>
          <a:bodyPr>
            <a:normAutofit/>
          </a:bodyPr>
          <a:lstStyle>
            <a:lvl1pPr marL="0" indent="0" algn="l">
              <a:buNone/>
              <a:defRPr sz="189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19751" y="5834513"/>
            <a:ext cx="5803719" cy="341465"/>
          </a:xfrm>
        </p:spPr>
        <p:txBody>
          <a:bodyPr/>
          <a:lstStyle>
            <a:lvl1pPr algn="l">
              <a:defRPr/>
            </a:lvl1pPr>
          </a:lstStyle>
          <a:p>
            <a:fld id="{D5BAC9AE-ABE9-4435-9374-36B3B51C1F2D}" type="datetimeFigureOut">
              <a:rPr lang="en-US" smtClean="0"/>
              <a:t>28-Dec-16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19751" y="339883"/>
            <a:ext cx="5818054" cy="34232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E057-AD71-4560-ADE7-FDDF71B0CAD4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519751" y="3353179"/>
            <a:ext cx="580371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077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154108"/>
            <a:ext cx="12801600" cy="437967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534912"/>
            <a:ext cx="12801600" cy="7924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158" y="858154"/>
            <a:ext cx="10083439" cy="11191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158" y="2150115"/>
            <a:ext cx="10083439" cy="3680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31845" y="352395"/>
            <a:ext cx="3675751" cy="329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AC9AE-ABE9-4435-9374-36B3B51C1F2D}" type="datetimeFigureOut">
              <a:rPr lang="en-US" smtClean="0"/>
              <a:t>28-Dec-16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158" y="351262"/>
            <a:ext cx="6235778" cy="329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4064" y="852238"/>
            <a:ext cx="851570" cy="53715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940">
                <a:solidFill>
                  <a:schemeClr val="accent1"/>
                </a:solidFill>
              </a:defRPr>
            </a:lvl1pPr>
          </a:lstStyle>
          <a:p>
            <a:fld id="{FC48E057-AD71-4560-ADE7-FDDF71B0CAD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36974"/>
            <a:ext cx="128016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5589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336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120000"/>
        </a:lnSpc>
        <a:spcBef>
          <a:spcPts val="105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1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120000"/>
        </a:lnSpc>
        <a:spcBef>
          <a:spcPts val="5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9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120000"/>
        </a:lnSpc>
        <a:spcBef>
          <a:spcPts val="5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8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120000"/>
        </a:lnSpc>
        <a:spcBef>
          <a:spcPts val="5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7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120000"/>
        </a:lnSpc>
        <a:spcBef>
          <a:spcPts val="5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6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120000"/>
        </a:lnSpc>
        <a:spcBef>
          <a:spcPts val="5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6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120000"/>
        </a:lnSpc>
        <a:spcBef>
          <a:spcPts val="5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6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120000"/>
        </a:lnSpc>
        <a:spcBef>
          <a:spcPts val="5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6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120000"/>
        </a:lnSpc>
        <a:spcBef>
          <a:spcPts val="52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6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2.png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2150114"/>
            <a:ext cx="12801600" cy="42506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Presentation for Graduation project of :</a:t>
            </a:r>
          </a:p>
          <a:p>
            <a:pPr marL="0" indent="0" algn="ctr">
              <a:buNone/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</a:t>
            </a:r>
          </a:p>
          <a:p>
            <a:pPr marL="0" indent="0" algn="ctr">
              <a:buNone/>
            </a:pPr>
            <a:b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Submitted in partial Fulfilment Of The Requirements For The Degree Of B.Sc. In Mechatronics Engineering.</a:t>
            </a:r>
          </a:p>
          <a:p>
            <a:pPr marL="0" indent="0" algn="ctr">
              <a:buNone/>
            </a:pPr>
            <a:endParaRPr lang="en-US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By: Asem Malayshi         Supervisor: Dr. Bashir Nouri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203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786598"/>
            <a:ext cx="12801600" cy="46142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</a:t>
            </a:r>
            <a:b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Mechanism of Actuation</a:t>
            </a:r>
          </a:p>
          <a:p>
            <a:pPr algn="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 motor is mounted with a specific link and moves a timing belt.</a:t>
            </a:r>
          </a:p>
          <a:p>
            <a:pPr algn="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timing belt is connected to the motor coupling and a gear    .</a:t>
            </a:r>
          </a:p>
          <a:p>
            <a:pPr algn="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gear is mechanically mounted with the next link                  . </a:t>
            </a: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84" y="2031999"/>
            <a:ext cx="4397830" cy="528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88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2150114"/>
            <a:ext cx="12801600" cy="4250685"/>
          </a:xfrm>
        </p:spPr>
        <p:txBody>
          <a:bodyPr/>
          <a:lstStyle/>
          <a:p>
            <a:pPr marL="0" indent="0">
              <a:buNone/>
            </a:pPr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Electrical Aspect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Stepper Motor Actuator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Consists of a permanent magnet cylinder with different poles.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When electricity is applied to a coil, it directs the motor shaft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 a specific position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 specific pulse from the controller could move the motor to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either clockwise or CCW direction.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429" y="2017486"/>
            <a:ext cx="5762171" cy="529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229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2150114"/>
            <a:ext cx="12801600" cy="51650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Aspect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Motor Drivers (L293N)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Provides an interface between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high voltage of the motor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and the low voltage of the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controller.</a:t>
            </a:r>
          </a:p>
          <a:p>
            <a:pPr marL="0" indent="0">
              <a:buNone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380" y="3451602"/>
            <a:ext cx="4086772" cy="30848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667" y="3452497"/>
            <a:ext cx="4166265" cy="308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02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2150114"/>
            <a:ext cx="12801600" cy="4250685"/>
          </a:xfrm>
        </p:spPr>
        <p:txBody>
          <a:bodyPr/>
          <a:lstStyle/>
          <a:p>
            <a:pPr marL="0" indent="0" algn="ctr">
              <a:buNone/>
            </a:pP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97276" y="-1802858"/>
            <a:ext cx="7207047" cy="1102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957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2150114"/>
            <a:ext cx="12801600" cy="42506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Control Aspect</a:t>
            </a:r>
            <a:b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Arduino UNO Microcontroller and Arduino IDE programming language</a:t>
            </a:r>
            <a:b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201" y="3410857"/>
            <a:ext cx="4222856" cy="39043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714" y="3410857"/>
            <a:ext cx="4253087" cy="390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0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843314"/>
            <a:ext cx="12801600" cy="4557485"/>
          </a:xfrm>
        </p:spPr>
        <p:txBody>
          <a:bodyPr/>
          <a:lstStyle/>
          <a:p>
            <a:pPr marL="0" indent="0" algn="ctr">
              <a:buNone/>
            </a:pPr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Control Aspect</a:t>
            </a:r>
            <a:b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Frame Attachment and Link Parameters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87" y="2941826"/>
            <a:ext cx="4335627" cy="34589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057" y="3691805"/>
            <a:ext cx="4995867" cy="220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65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2150114"/>
            <a:ext cx="12801600" cy="4250685"/>
          </a:xfrm>
        </p:spPr>
        <p:txBody>
          <a:bodyPr/>
          <a:lstStyle/>
          <a:p>
            <a:pPr marL="0" indent="0" algn="ctr">
              <a:buNone/>
            </a:pP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07" y="2032000"/>
            <a:ext cx="6710785" cy="52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4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2150114"/>
            <a:ext cx="12801600" cy="42506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Control Aspect</a:t>
            </a:r>
            <a:b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Smooth Speed Curve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 smooth curve of motion has to be chosen, because ON-OFF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signals do not work.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ON-OFF signals will generate high vibrations to the mechanism.</a:t>
            </a:r>
          </a:p>
          <a:p>
            <a:pPr marL="0" indent="0">
              <a:buNone/>
            </a:pPr>
            <a:b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2571" y="2017486"/>
            <a:ext cx="5109029" cy="529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62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860448"/>
            <a:ext cx="12801600" cy="45403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b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Showing a video of the robot while it is ordering objects :</a:t>
            </a:r>
          </a:p>
          <a:p>
            <a:pPr marL="0" indent="0" algn="ctr">
              <a:buNone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VID_20161218_223025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77222" y="3050446"/>
            <a:ext cx="7841557" cy="527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41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8" grpId="0" uiExpand="1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2150114"/>
            <a:ext cx="12801600" cy="42506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Future work</a:t>
            </a:r>
            <a:b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There are many methods of developing the project.</a:t>
            </a:r>
          </a:p>
          <a:p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On one hand, designing other types of end effectors such as a writing end effector.</a:t>
            </a:r>
          </a:p>
          <a:p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On the other, providing the robot with sensor elements such as vision cameras.</a:t>
            </a:r>
          </a:p>
          <a:p>
            <a:pPr marL="0" indent="0">
              <a:buNone/>
            </a:pP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460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2937" y="543824"/>
            <a:ext cx="10088044" cy="1349856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6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6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6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6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6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6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6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6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6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6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1519550" y="2159210"/>
            <a:ext cx="10088045" cy="1075466"/>
          </a:xfrm>
        </p:spPr>
        <p:txBody>
          <a:bodyPr/>
          <a:lstStyle/>
          <a:p>
            <a:pPr algn="ctr"/>
            <a:r>
              <a:rPr lang="en-US" sz="35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ar-EG" sz="3500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519549" y="3041179"/>
            <a:ext cx="4877410" cy="3272988"/>
          </a:xfrm>
        </p:spPr>
        <p:txBody>
          <a:bodyPr>
            <a:normAutofit/>
          </a:bodyPr>
          <a:lstStyle/>
          <a:p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</a:p>
          <a:p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General purpose industrial robot</a:t>
            </a:r>
          </a:p>
          <a:p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</a:t>
            </a:r>
            <a:b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-manipulator</a:t>
            </a:r>
            <a:b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-workspace</a:t>
            </a:r>
            <a:b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-mechanics of actuation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>
          <a:xfrm>
            <a:off x="6655201" y="3009592"/>
            <a:ext cx="5103662" cy="3776219"/>
          </a:xfrm>
        </p:spPr>
        <p:txBody>
          <a:bodyPr>
            <a:normAutofit/>
          </a:bodyPr>
          <a:lstStyle/>
          <a:p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aspect</a:t>
            </a:r>
            <a:b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-stepper motor</a:t>
            </a:r>
            <a:b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-motor drivers</a:t>
            </a:r>
          </a:p>
          <a:p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Control aspect</a:t>
            </a:r>
            <a:b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-Arduino controller</a:t>
            </a:r>
            <a:b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-frame attachment and parameters</a:t>
            </a:r>
          </a:p>
          <a:p>
            <a:r>
              <a:rPr lang="en-US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future work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1582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2150114"/>
            <a:ext cx="12801600" cy="42506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b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  <a:cs typeface="Times New Roman" panose="02020603050405020304" pitchFamily="18" charset="0"/>
              </a:rPr>
              <a:t>Thanks and Appreciation </a:t>
            </a:r>
          </a:p>
        </p:txBody>
      </p:sp>
    </p:spTree>
    <p:extLst>
      <p:ext uri="{BB962C8B-B14F-4D97-AF65-F5344CB8AC3E}">
        <p14:creationId xmlns:p14="http://schemas.microsoft.com/office/powerpoint/2010/main" val="1298588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58129" y="2220453"/>
            <a:ext cx="11085342" cy="4250685"/>
          </a:xfrm>
        </p:spPr>
        <p:txBody>
          <a:bodyPr/>
          <a:lstStyle/>
          <a:p>
            <a:pPr marL="0" indent="0" algn="ctr">
              <a:buNone/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Robots are electro-mechanical machines guided by a computer.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they are consider as good example of mechatronics systems.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They are mechanically moved, the need electricity to be powered, and they are controlled and programmed to do tasks.</a:t>
            </a:r>
          </a:p>
          <a:p>
            <a:pPr marL="0" indent="0">
              <a:buNone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56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1784355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983545"/>
            <a:ext cx="12801600" cy="4797083"/>
          </a:xfrm>
        </p:spPr>
        <p:txBody>
          <a:bodyPr/>
          <a:lstStyle/>
          <a:p>
            <a:pPr marL="0" indent="0" algn="ctr">
              <a:buNone/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General-Purpose Industrial Robot</a:t>
            </a:r>
          </a:p>
          <a:p>
            <a:pPr marL="0" indent="0">
              <a:buNone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6810" y="2806005"/>
            <a:ext cx="2439785" cy="17581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6809" y="4762144"/>
            <a:ext cx="2439785" cy="1820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109" y="2623781"/>
            <a:ext cx="5619310" cy="395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92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2150114"/>
            <a:ext cx="12801600" cy="4250685"/>
          </a:xfrm>
        </p:spPr>
        <p:txBody>
          <a:bodyPr/>
          <a:lstStyle/>
          <a:p>
            <a:pPr marL="0" indent="0" algn="ctr">
              <a:buNone/>
            </a:pPr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 </a:t>
            </a:r>
            <a:b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Manipulator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Set of links connected in series.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They are the hardware of the robot.`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This project consists of four links and four degrees of freedom.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Links and DOF are to be shown while it is working.</a:t>
            </a:r>
          </a:p>
          <a:p>
            <a:pPr marL="0" indent="0">
              <a:buNone/>
            </a:pP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053" y="3488787"/>
            <a:ext cx="4191214" cy="291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16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2150114"/>
            <a:ext cx="12801600" cy="4250685"/>
          </a:xfrm>
        </p:spPr>
        <p:txBody>
          <a:bodyPr/>
          <a:lstStyle/>
          <a:p>
            <a:pPr marL="0" indent="0" algn="ctr">
              <a:buNone/>
            </a:pPr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Workspace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defined as the set of points that the robot can reach.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Project’s robot workspace is a sphere where its center is the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second joint.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sphere has a diameter of 100 cm from the center point.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984" y="2980720"/>
            <a:ext cx="5401429" cy="43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931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2150114"/>
            <a:ext cx="12801600" cy="4250685"/>
          </a:xfrm>
        </p:spPr>
        <p:txBody>
          <a:bodyPr/>
          <a:lstStyle/>
          <a:p>
            <a:pPr marL="0" indent="0" algn="ctr">
              <a:buNone/>
            </a:pPr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 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Changeable End Effector</a:t>
            </a:r>
          </a:p>
          <a:p>
            <a:pPr marL="0" indent="0">
              <a:buNone/>
            </a:pP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849" y="3425372"/>
            <a:ext cx="4138952" cy="28635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001" y="3425372"/>
            <a:ext cx="3976513" cy="286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93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2002970"/>
            <a:ext cx="12801600" cy="5312230"/>
          </a:xfrm>
        </p:spPr>
        <p:txBody>
          <a:bodyPr/>
          <a:lstStyle/>
          <a:p>
            <a:pPr marL="0" indent="0">
              <a:buNone/>
            </a:pP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Aspect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Counter Weight 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 counter weight had to be installed at the second link.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It balances the load at the second link.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It helps second stepper moving the second, third,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 forth link as well as the load.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343" y="2002970"/>
            <a:ext cx="4325257" cy="5312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04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59"/>
            <a:ext cx="12801600" cy="2082019"/>
          </a:xfrm>
        </p:spPr>
        <p:txBody>
          <a:bodyPr>
            <a:normAutofit/>
          </a:bodyPr>
          <a:lstStyle/>
          <a:p>
            <a:pPr algn="ctr"/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Mechanical and Mechatronics Engineering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Control of Multi-Purpose Robot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By: Asem Malayshi          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Dr. Bashir </a:t>
            </a:r>
            <a:r>
              <a:rPr lang="en-US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Nouri</a:t>
            </a:r>
            <a: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01" y="0"/>
            <a:ext cx="914400" cy="90608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2039815"/>
            <a:ext cx="12801600" cy="52753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Mechanical Aspect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Joint Description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Consists of two ball bearings that their outer race is fixed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with the previous link.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Their inner race is fixed with the next link using a screw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When the gear moves, it moves the screw and the next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link while the previous link is still at its position.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809" y="2039814"/>
            <a:ext cx="5359791" cy="527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150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2265</TotalTime>
  <Words>68</Words>
  <Application>Microsoft Office PowerPoint</Application>
  <PresentationFormat>Custom</PresentationFormat>
  <Paragraphs>85</Paragraphs>
  <Slides>20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Gill Sans MT</vt:lpstr>
      <vt:lpstr>Lucida Calligraphy</vt:lpstr>
      <vt:lpstr>Times New Roman</vt:lpstr>
      <vt:lpstr>Gallery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  <vt:lpstr>  An-Najah National University    Department of Mechanical and Mechatronics Engineering Design and Control of Multi-Purpose Robot  By: Asem Malayshi          Supervisor: Dr. Bashir Nouri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   Department of Mechanical and Mechatronics Engineering</dc:title>
  <dc:creator>Asem Malayshi</dc:creator>
  <cp:lastModifiedBy>Asem Malayshi</cp:lastModifiedBy>
  <cp:revision>115</cp:revision>
  <dcterms:created xsi:type="dcterms:W3CDTF">2016-05-07T07:01:28Z</dcterms:created>
  <dcterms:modified xsi:type="dcterms:W3CDTF">2016-12-28T17:23:11Z</dcterms:modified>
</cp:coreProperties>
</file>