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8" r:id="rId3"/>
    <p:sldId id="260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71" r:id="rId12"/>
    <p:sldId id="270" r:id="rId13"/>
  </p:sldIdLst>
  <p:sldSz cx="14630400" cy="8229600"/>
  <p:notesSz cx="8229600" cy="14630400"/>
  <p:embeddedFontLst>
    <p:embeddedFont>
      <p:font typeface="Bitter Medium" panose="020B0604020202020204" charset="0"/>
      <p:regular r:id="rId15"/>
    </p:embeddedFont>
    <p:embeddedFont>
      <p:font typeface="Open Sans" panose="020B0606030504020204" pitchFamily="34" charset="0"/>
      <p:regular r:id="rId16"/>
      <p:bold r:id="rId17"/>
      <p:italic r:id="rId18"/>
      <p:boldItalic r:id="rId19"/>
    </p:embeddedFont>
    <p:embeddedFont>
      <p:font typeface="Roboto" panose="02000000000000000000" pitchFamily="2" charset="0"/>
      <p:regular r:id="rId20"/>
      <p:bold r:id="rId21"/>
      <p:italic r:id="rId22"/>
      <p:boldItalic r:id="rId2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10"/>
  </p:normalViewPr>
  <p:slideViewPr>
    <p:cSldViewPr snapToGrid="0" snapToObjects="1">
      <p:cViewPr varScale="1">
        <p:scale>
          <a:sx n="69" d="100"/>
          <a:sy n="69" d="100"/>
        </p:scale>
        <p:origin x="706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8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42920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9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8F0"/>
          </a:solidFill>
          <a:ln/>
        </p:spPr>
      </p:sp>
      <p:pic>
        <p:nvPicPr>
          <p:cNvPr id="3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0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8F0"/>
          </a:solidFill>
          <a:ln/>
        </p:spPr>
      </p:sp>
      <p:pic>
        <p:nvPicPr>
          <p:cNvPr id="3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1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8F0"/>
          </a:solidFill>
          <a:ln/>
        </p:spPr>
      </p:sp>
      <p:pic>
        <p:nvPicPr>
          <p:cNvPr id="3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2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8F0"/>
          </a:solidFill>
          <a:ln/>
        </p:spPr>
      </p:sp>
      <p:pic>
        <p:nvPicPr>
          <p:cNvPr id="3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3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8F0"/>
          </a:solidFill>
          <a:ln/>
        </p:spPr>
      </p:sp>
      <p:pic>
        <p:nvPicPr>
          <p:cNvPr id="3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4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8F0"/>
          </a:solidFill>
          <a:ln/>
        </p:spPr>
      </p:sp>
      <p:pic>
        <p:nvPicPr>
          <p:cNvPr id="3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5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8F0"/>
          </a:solidFill>
          <a:ln/>
        </p:spPr>
      </p:sp>
      <p:pic>
        <p:nvPicPr>
          <p:cNvPr id="3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8F0"/>
          </a:solidFill>
          <a:ln/>
        </p:spPr>
      </p:sp>
      <p:pic>
        <p:nvPicPr>
          <p:cNvPr id="3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2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8F0"/>
          </a:solidFill>
          <a:ln/>
        </p:spPr>
      </p:sp>
      <p:pic>
        <p:nvPicPr>
          <p:cNvPr id="3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3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8F0"/>
          </a:solidFill>
          <a:ln/>
        </p:spPr>
      </p:sp>
      <p:pic>
        <p:nvPicPr>
          <p:cNvPr id="3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4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8F0"/>
          </a:solidFill>
          <a:ln/>
        </p:spPr>
      </p:sp>
      <p:pic>
        <p:nvPicPr>
          <p:cNvPr id="3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5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8F0"/>
          </a:solidFill>
          <a:ln/>
        </p:spPr>
      </p:sp>
      <p:pic>
        <p:nvPicPr>
          <p:cNvPr id="3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6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8F0"/>
          </a:solidFill>
          <a:ln/>
        </p:spPr>
      </p:sp>
      <p:pic>
        <p:nvPicPr>
          <p:cNvPr id="3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7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8F0"/>
          </a:solidFill>
          <a:ln/>
        </p:spPr>
      </p:sp>
      <p:pic>
        <p:nvPicPr>
          <p:cNvPr id="3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8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8F0"/>
          </a:solidFill>
          <a:ln/>
        </p:spPr>
      </p:sp>
      <p:pic>
        <p:nvPicPr>
          <p:cNvPr id="3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3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5" Type="http://schemas.openxmlformats.org/officeDocument/2006/relationships/image" Target="../media/image21.gif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20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6280190" y="2668905"/>
            <a:ext cx="7556421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850"/>
              </a:lnSpc>
              <a:buNone/>
            </a:pPr>
            <a:r>
              <a:rPr lang="en-US" sz="1750" b="1" dirty="0">
                <a:solidFill>
                  <a:srgbClr val="2B2E3C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E-Commerce</a:t>
            </a:r>
            <a:endParaRPr lang="en-US" sz="1750" dirty="0"/>
          </a:p>
        </p:txBody>
      </p:sp>
      <p:sp>
        <p:nvSpPr>
          <p:cNvPr id="4" name="Text 1"/>
          <p:cNvSpPr/>
          <p:nvPr/>
        </p:nvSpPr>
        <p:spPr>
          <a:xfrm>
            <a:off x="7790140" y="3258622"/>
            <a:ext cx="4536519" cy="5669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4450"/>
              </a:lnSpc>
              <a:buNone/>
            </a:pPr>
            <a:r>
              <a:rPr lang="en-US" sz="3550" b="1" dirty="0">
                <a:solidFill>
                  <a:srgbClr val="2C3F42"/>
                </a:solidFill>
                <a:latin typeface="Bitter Medium" pitchFamily="34" charset="0"/>
                <a:ea typeface="Bitter Medium" pitchFamily="34" charset="-122"/>
                <a:cs typeface="Bitter Medium" pitchFamily="34" charset="-120"/>
              </a:rPr>
              <a:t>Crown Store</a:t>
            </a:r>
            <a:endParaRPr lang="en-US" sz="3550" dirty="0"/>
          </a:p>
        </p:txBody>
      </p:sp>
      <p:sp>
        <p:nvSpPr>
          <p:cNvPr id="5" name="Text 2"/>
          <p:cNvSpPr/>
          <p:nvPr/>
        </p:nvSpPr>
        <p:spPr>
          <a:xfrm>
            <a:off x="6280190" y="4165759"/>
            <a:ext cx="7556421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850"/>
              </a:lnSpc>
              <a:buNone/>
            </a:pPr>
            <a:r>
              <a:rPr lang="en-US" sz="1750" dirty="0">
                <a:solidFill>
                  <a:srgbClr val="2B2E3C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Jehad Abdalhaq</a:t>
            </a:r>
            <a:endParaRPr lang="en-US" sz="1750" dirty="0"/>
          </a:p>
        </p:txBody>
      </p:sp>
      <p:sp>
        <p:nvSpPr>
          <p:cNvPr id="6" name="Text 3"/>
          <p:cNvSpPr/>
          <p:nvPr/>
        </p:nvSpPr>
        <p:spPr>
          <a:xfrm>
            <a:off x="6280190" y="4783812"/>
            <a:ext cx="7556421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850"/>
              </a:lnSpc>
              <a:buNone/>
            </a:pPr>
            <a:r>
              <a:rPr lang="en-US" sz="1750" dirty="0">
                <a:solidFill>
                  <a:srgbClr val="2B2E3C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Abdullah Jawabreh</a:t>
            </a:r>
            <a:endParaRPr lang="en-US" sz="1750" dirty="0"/>
          </a:p>
        </p:txBody>
      </p:sp>
      <p:sp>
        <p:nvSpPr>
          <p:cNvPr id="7" name="Text 4"/>
          <p:cNvSpPr/>
          <p:nvPr/>
        </p:nvSpPr>
        <p:spPr>
          <a:xfrm>
            <a:off x="6280190" y="5401866"/>
            <a:ext cx="7556421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850"/>
              </a:lnSpc>
              <a:buNone/>
            </a:pPr>
            <a:r>
              <a:rPr lang="en-US" sz="1750" dirty="0">
                <a:solidFill>
                  <a:srgbClr val="2B2E3C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Supervised by Dr. Ruba Aways</a:t>
            </a:r>
            <a:endParaRPr lang="en-US" sz="175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0"/>
          <p:cNvSpPr/>
          <p:nvPr/>
        </p:nvSpPr>
        <p:spPr>
          <a:xfrm>
            <a:off x="449699" y="8322707"/>
            <a:ext cx="3212663" cy="4014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3150"/>
              </a:lnSpc>
              <a:buNone/>
            </a:pPr>
            <a:endParaRPr lang="en-US" sz="25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9792C02-CB08-D1B9-3275-0711E8A3C7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768" y="89410"/>
            <a:ext cx="6778781" cy="358353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A981EE8-3032-A188-C9E5-39970A064E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15200" y="89410"/>
            <a:ext cx="6860498" cy="37140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D5A8001-AFC4-37F2-09C4-D1109E4960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9768" y="3672942"/>
            <a:ext cx="6754922" cy="409945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3F5F143-1F06-F0A3-7351-80CA0A5E3E7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15201" y="3798620"/>
            <a:ext cx="6860498" cy="3973779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">
            <a:extLst>
              <a:ext uri="{FF2B5EF4-FFF2-40B4-BE49-F238E27FC236}">
                <a16:creationId xmlns:a16="http://schemas.microsoft.com/office/drawing/2014/main" id="{6457AE51-9981-DFD3-09AE-1CBDE6F85C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4630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1E1A084-FE21-9158-ECDB-53B910EC11AD}"/>
              </a:ext>
            </a:extLst>
          </p:cNvPr>
          <p:cNvSpPr txBox="1"/>
          <p:nvPr/>
        </p:nvSpPr>
        <p:spPr>
          <a:xfrm>
            <a:off x="3423424" y="525594"/>
            <a:ext cx="7315200" cy="5953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lnSpc>
                <a:spcPts val="4100"/>
              </a:lnSpc>
              <a:buNone/>
            </a:pPr>
            <a:r>
              <a:rPr lang="en-US" sz="3200" b="1" dirty="0">
                <a:solidFill>
                  <a:srgbClr val="2C3F42"/>
                </a:solidFill>
                <a:latin typeface="Arial" panose="020B0604020202020204" pitchFamily="34" charset="0"/>
                <a:ea typeface="Bitter Medium" pitchFamily="34" charset="-122"/>
                <a:cs typeface="Arial" panose="020B0604020202020204" pitchFamily="34" charset="0"/>
              </a:rPr>
              <a:t>Crown Application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318E07C8-2E9D-0ED0-C54E-2A7BC4269A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7866" y="1885950"/>
            <a:ext cx="2472733" cy="4798862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A596E2A6-AEBC-A3EC-E1A4-0D24CC0486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9103" y="1919872"/>
            <a:ext cx="2333684" cy="4457701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694F81E4-8A1D-A24A-E178-BA72B23BA3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58902" y="1885950"/>
            <a:ext cx="2409825" cy="445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0073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5223153" y="575191"/>
            <a:ext cx="4183975" cy="5229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4100"/>
              </a:lnSpc>
              <a:buNone/>
            </a:pPr>
            <a:r>
              <a:rPr lang="en-US" sz="3250" b="1" dirty="0">
                <a:solidFill>
                  <a:srgbClr val="2C3F42"/>
                </a:solidFill>
                <a:latin typeface="Bitter Medium" pitchFamily="34" charset="0"/>
                <a:ea typeface="Bitter Medium" pitchFamily="34" charset="-122"/>
                <a:cs typeface="Bitter Medium" pitchFamily="34" charset="-120"/>
              </a:rPr>
              <a:t>Future Plans</a:t>
            </a:r>
            <a:endParaRPr lang="en-US" sz="3250" dirty="0"/>
          </a:p>
        </p:txBody>
      </p:sp>
      <p:sp>
        <p:nvSpPr>
          <p:cNvPr id="3" name="Text 1"/>
          <p:cNvSpPr/>
          <p:nvPr/>
        </p:nvSpPr>
        <p:spPr>
          <a:xfrm>
            <a:off x="766335" y="1676264"/>
            <a:ext cx="6240516" cy="76013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r>
              <a:rPr lang="en-US" dirty="0">
                <a:solidFill>
                  <a:srgbClr val="2B2E3C"/>
                </a:solidFill>
                <a:latin typeface="Arial" panose="020B0604020202020204" pitchFamily="34" charset="0"/>
                <a:ea typeface="Open Sans" pitchFamily="34" charset="-122"/>
                <a:cs typeface="Arial" panose="020B0604020202020204" pitchFamily="34" charset="0"/>
              </a:rPr>
              <a:t>➤ Launch iOS Mobile App the Android app is already developed next step is launching the iOS version to reach more users.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 4"/>
          <p:cNvSpPr/>
          <p:nvPr/>
        </p:nvSpPr>
        <p:spPr>
          <a:xfrm>
            <a:off x="724614" y="2822130"/>
            <a:ext cx="6054328" cy="3346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r>
              <a:rPr lang="en-US" dirty="0">
                <a:solidFill>
                  <a:srgbClr val="2B2E3C"/>
                </a:solidFill>
                <a:latin typeface="Arial" panose="020B0604020202020204" pitchFamily="34" charset="0"/>
                <a:ea typeface="Open Sans" pitchFamily="34" charset="-122"/>
                <a:cs typeface="Arial" panose="020B0604020202020204" pitchFamily="34" charset="0"/>
              </a:rPr>
              <a:t>➤ Create a Custom Clothing Page with 3D Visualization.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 5"/>
          <p:cNvSpPr/>
          <p:nvPr/>
        </p:nvSpPr>
        <p:spPr>
          <a:xfrm>
            <a:off x="732115" y="3326102"/>
            <a:ext cx="6054328" cy="3346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r>
              <a:rPr lang="en-US" dirty="0">
                <a:solidFill>
                  <a:srgbClr val="2B2E3C"/>
                </a:solidFill>
                <a:latin typeface="Arial" panose="020B0604020202020204" pitchFamily="34" charset="0"/>
                <a:ea typeface="Open Sans" pitchFamily="34" charset="-122"/>
                <a:cs typeface="Arial" panose="020B0604020202020204" pitchFamily="34" charset="0"/>
              </a:rPr>
              <a:t>➤ Optimize quotations by linking them to real-time inventory.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 6"/>
          <p:cNvSpPr/>
          <p:nvPr/>
        </p:nvSpPr>
        <p:spPr>
          <a:xfrm>
            <a:off x="732115" y="3922615"/>
            <a:ext cx="6054328" cy="6693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r>
              <a:rPr lang="en-US" dirty="0">
                <a:solidFill>
                  <a:srgbClr val="2B2E3C"/>
                </a:solidFill>
                <a:latin typeface="Arial" panose="020B0604020202020204" pitchFamily="34" charset="0"/>
                <a:ea typeface="Open Sans" pitchFamily="34" charset="-122"/>
                <a:cs typeface="Arial" panose="020B0604020202020204" pitchFamily="34" charset="0"/>
              </a:rPr>
              <a:t>➤ Send SMS messages to customers to confirm orders, ensuring clarity and convenience.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53507" y="1568648"/>
            <a:ext cx="5852279" cy="585227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CEC844D-CA6E-C2C6-C0F9-2C77CA1DACAB}"/>
              </a:ext>
            </a:extLst>
          </p:cNvPr>
          <p:cNvSpPr txBox="1"/>
          <p:nvPr/>
        </p:nvSpPr>
        <p:spPr>
          <a:xfrm>
            <a:off x="673241" y="4990530"/>
            <a:ext cx="6240516" cy="7288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</a:pPr>
            <a:r>
              <a:rPr lang="en-US" dirty="0">
                <a:solidFill>
                  <a:srgbClr val="2B2E3C"/>
                </a:solidFill>
                <a:latin typeface="Arial" panose="020B0604020202020204" pitchFamily="34" charset="0"/>
                <a:ea typeface="Open Sans" pitchFamily="34" charset="-122"/>
                <a:cs typeface="Arial" panose="020B0604020202020204" pitchFamily="34" charset="0"/>
              </a:rPr>
              <a:t>➤ Developing the mobile app for both App Store and Play Store availability.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4479846" y="1345525"/>
            <a:ext cx="5670590" cy="7087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5550"/>
              </a:lnSpc>
              <a:buNone/>
            </a:pPr>
            <a:r>
              <a:rPr lang="en-US" sz="4450" b="1" dirty="0">
                <a:solidFill>
                  <a:srgbClr val="2C3F42"/>
                </a:solidFill>
                <a:latin typeface="Bitter Medium" pitchFamily="34" charset="0"/>
                <a:ea typeface="Bitter Medium" pitchFamily="34" charset="-122"/>
                <a:cs typeface="Bitter Medium" pitchFamily="34" charset="-120"/>
              </a:rPr>
              <a:t>About Crown Store:</a:t>
            </a:r>
            <a:endParaRPr lang="en-US" sz="4450" dirty="0"/>
          </a:p>
        </p:txBody>
      </p:sp>
      <p:pic>
        <p:nvPicPr>
          <p:cNvPr id="3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3790" y="2507933"/>
            <a:ext cx="4158615" cy="2570202"/>
          </a:xfrm>
          <a:prstGeom prst="rect">
            <a:avLst/>
          </a:prstGeom>
        </p:spPr>
      </p:pic>
      <p:sp>
        <p:nvSpPr>
          <p:cNvPr id="4" name="Text 1"/>
          <p:cNvSpPr/>
          <p:nvPr/>
        </p:nvSpPr>
        <p:spPr>
          <a:xfrm>
            <a:off x="793790" y="5304949"/>
            <a:ext cx="3536752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dirty="0">
                <a:solidFill>
                  <a:srgbClr val="2B2E3C"/>
                </a:solidFill>
                <a:latin typeface="Bitter Medium" pitchFamily="34" charset="0"/>
                <a:ea typeface="Bitter Medium" pitchFamily="34" charset="-122"/>
                <a:cs typeface="Bitter Medium" pitchFamily="34" charset="-120"/>
              </a:rPr>
              <a:t>Seamless Online Shopping</a:t>
            </a:r>
            <a:endParaRPr lang="en-US" sz="2200" dirty="0"/>
          </a:p>
        </p:txBody>
      </p:sp>
      <p:sp>
        <p:nvSpPr>
          <p:cNvPr id="5" name="Text 2"/>
          <p:cNvSpPr/>
          <p:nvPr/>
        </p:nvSpPr>
        <p:spPr>
          <a:xfrm>
            <a:off x="793790" y="5795367"/>
            <a:ext cx="4158615" cy="10887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2B2E3C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Easily browse and purchase the latest men's clothing collections from anywhere.</a:t>
            </a:r>
            <a:endParaRPr lang="en-US" sz="1750" dirty="0"/>
          </a:p>
        </p:txBody>
      </p:sp>
      <p:pic>
        <p:nvPicPr>
          <p:cNvPr id="6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5893" y="2507933"/>
            <a:ext cx="4158615" cy="2570202"/>
          </a:xfrm>
          <a:prstGeom prst="rect">
            <a:avLst/>
          </a:prstGeom>
        </p:spPr>
      </p:pic>
      <p:sp>
        <p:nvSpPr>
          <p:cNvPr id="7" name="Text 3"/>
          <p:cNvSpPr/>
          <p:nvPr/>
        </p:nvSpPr>
        <p:spPr>
          <a:xfrm>
            <a:off x="5235893" y="5304949"/>
            <a:ext cx="3545562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dirty="0">
                <a:solidFill>
                  <a:srgbClr val="2B2E3C"/>
                </a:solidFill>
                <a:latin typeface="Bitter Medium" pitchFamily="34" charset="0"/>
                <a:ea typeface="Bitter Medium" pitchFamily="34" charset="-122"/>
                <a:cs typeface="Bitter Medium" pitchFamily="34" charset="-120"/>
              </a:rPr>
              <a:t>Convenient Home Delivery</a:t>
            </a:r>
            <a:endParaRPr lang="en-US" sz="2200" dirty="0"/>
          </a:p>
        </p:txBody>
      </p:sp>
      <p:sp>
        <p:nvSpPr>
          <p:cNvPr id="8" name="Text 4"/>
          <p:cNvSpPr/>
          <p:nvPr/>
        </p:nvSpPr>
        <p:spPr>
          <a:xfrm>
            <a:off x="5235893" y="5795367"/>
            <a:ext cx="4158615" cy="10887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2B2E3C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Enjoy the convenience of having your purchases delivered right to your doorstep.</a:t>
            </a:r>
            <a:endParaRPr lang="en-US" sz="1750" dirty="0"/>
          </a:p>
        </p:txBody>
      </p:sp>
      <p:pic>
        <p:nvPicPr>
          <p:cNvPr id="9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77995" y="2507933"/>
            <a:ext cx="4158615" cy="2570202"/>
          </a:xfrm>
          <a:prstGeom prst="rect">
            <a:avLst/>
          </a:prstGeom>
        </p:spPr>
      </p:pic>
      <p:sp>
        <p:nvSpPr>
          <p:cNvPr id="10" name="Text 5"/>
          <p:cNvSpPr/>
          <p:nvPr/>
        </p:nvSpPr>
        <p:spPr>
          <a:xfrm>
            <a:off x="9677995" y="5304949"/>
            <a:ext cx="3679031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dirty="0">
                <a:solidFill>
                  <a:srgbClr val="2B2E3C"/>
                </a:solidFill>
                <a:latin typeface="Bitter Medium" pitchFamily="34" charset="0"/>
                <a:ea typeface="Bitter Medium" pitchFamily="34" charset="-122"/>
                <a:cs typeface="Bitter Medium" pitchFamily="34" charset="-120"/>
              </a:rPr>
              <a:t>Personalized Style &amp; Pricing</a:t>
            </a:r>
            <a:endParaRPr lang="en-US" sz="2200" dirty="0"/>
          </a:p>
        </p:txBody>
      </p:sp>
      <p:sp>
        <p:nvSpPr>
          <p:cNvPr id="11" name="Text 6"/>
          <p:cNvSpPr/>
          <p:nvPr/>
        </p:nvSpPr>
        <p:spPr>
          <a:xfrm>
            <a:off x="9677995" y="5795367"/>
            <a:ext cx="4158615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2B2E3C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Find your perfect style with customized options and transparent pricing.</a:t>
            </a:r>
            <a:endParaRPr lang="en-US" sz="175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675561" y="606028"/>
            <a:ext cx="4825365" cy="60317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4700"/>
              </a:lnSpc>
              <a:buNone/>
            </a:pPr>
            <a:r>
              <a:rPr lang="en-US" sz="3750" dirty="0">
                <a:solidFill>
                  <a:srgbClr val="2C3F42"/>
                </a:solidFill>
                <a:latin typeface="Bitter Medium" pitchFamily="34" charset="0"/>
                <a:ea typeface="Bitter Medium" pitchFamily="34" charset="-122"/>
                <a:cs typeface="Bitter Medium" pitchFamily="34" charset="-120"/>
              </a:rPr>
              <a:t>Problem &amp; Solution</a:t>
            </a:r>
            <a:endParaRPr lang="en-US" sz="3750" dirty="0"/>
          </a:p>
        </p:txBody>
      </p:sp>
      <p:pic>
        <p:nvPicPr>
          <p:cNvPr id="4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3142" y="1382911"/>
            <a:ext cx="1426131" cy="1426131"/>
          </a:xfrm>
          <a:prstGeom prst="rect">
            <a:avLst/>
          </a:prstGeom>
        </p:spPr>
      </p:pic>
      <p:sp>
        <p:nvSpPr>
          <p:cNvPr id="5" name="Text 1"/>
          <p:cNvSpPr/>
          <p:nvPr/>
        </p:nvSpPr>
        <p:spPr>
          <a:xfrm>
            <a:off x="675561" y="3358872"/>
            <a:ext cx="3661053" cy="61745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500" dirty="0">
                <a:solidFill>
                  <a:srgbClr val="2B2E3C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➤ Declining sales due to ineffective product display.</a:t>
            </a:r>
            <a:endParaRPr lang="en-US" sz="1500" dirty="0"/>
          </a:p>
        </p:txBody>
      </p:sp>
      <p:sp>
        <p:nvSpPr>
          <p:cNvPr id="6" name="Text 2"/>
          <p:cNvSpPr/>
          <p:nvPr/>
        </p:nvSpPr>
        <p:spPr>
          <a:xfrm>
            <a:off x="675561" y="4150042"/>
            <a:ext cx="3661053" cy="61745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500" dirty="0">
                <a:solidFill>
                  <a:srgbClr val="2B2E3C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➤ Lack of transparency in pricing and demand mechanisms.</a:t>
            </a:r>
            <a:endParaRPr lang="en-US" sz="1500" dirty="0"/>
          </a:p>
        </p:txBody>
      </p:sp>
      <p:sp>
        <p:nvSpPr>
          <p:cNvPr id="7" name="Text 3"/>
          <p:cNvSpPr/>
          <p:nvPr/>
        </p:nvSpPr>
        <p:spPr>
          <a:xfrm>
            <a:off x="675561" y="4941213"/>
            <a:ext cx="3661053" cy="61745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500" dirty="0">
                <a:solidFill>
                  <a:srgbClr val="2B2E3C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➤ Lack of customization options for customers.</a:t>
            </a:r>
            <a:endParaRPr lang="en-US" sz="1500" dirty="0"/>
          </a:p>
        </p:txBody>
      </p:sp>
      <p:sp>
        <p:nvSpPr>
          <p:cNvPr id="8" name="Text 4"/>
          <p:cNvSpPr/>
          <p:nvPr/>
        </p:nvSpPr>
        <p:spPr>
          <a:xfrm>
            <a:off x="675561" y="5732383"/>
            <a:ext cx="3661053" cy="92618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500" dirty="0">
                <a:solidFill>
                  <a:srgbClr val="2B2E3C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➤ Managing inventory and ordering products was manual and slow, causing delays and errors.</a:t>
            </a:r>
            <a:endParaRPr lang="en-US" sz="1500" dirty="0"/>
          </a:p>
        </p:txBody>
      </p:sp>
      <p:sp>
        <p:nvSpPr>
          <p:cNvPr id="9" name="Text 5"/>
          <p:cNvSpPr/>
          <p:nvPr/>
        </p:nvSpPr>
        <p:spPr>
          <a:xfrm>
            <a:off x="675561" y="6832283"/>
            <a:ext cx="3661053" cy="61745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500" b="1" dirty="0">
                <a:solidFill>
                  <a:srgbClr val="2B2E3C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➤ </a:t>
            </a:r>
            <a:r>
              <a:rPr lang="en-US" sz="1500" dirty="0">
                <a:solidFill>
                  <a:srgbClr val="2B2E3C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Sales were recorded manually using paper and pen.</a:t>
            </a:r>
            <a:endParaRPr lang="en-US" sz="1500" dirty="0"/>
          </a:p>
        </p:txBody>
      </p:sp>
      <p:pic>
        <p:nvPicPr>
          <p:cNvPr id="10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58236" y="1372196"/>
            <a:ext cx="1436846" cy="1436846"/>
          </a:xfrm>
          <a:prstGeom prst="rect">
            <a:avLst/>
          </a:prstGeom>
        </p:spPr>
      </p:pic>
      <p:sp>
        <p:nvSpPr>
          <p:cNvPr id="11" name="Text 6"/>
          <p:cNvSpPr/>
          <p:nvPr/>
        </p:nvSpPr>
        <p:spPr>
          <a:xfrm>
            <a:off x="4815007" y="3369588"/>
            <a:ext cx="3661053" cy="61745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2400"/>
              </a:lnSpc>
            </a:pPr>
            <a:r>
              <a:rPr lang="en-US" sz="1500" dirty="0">
                <a:solidFill>
                  <a:srgbClr val="2B2E3C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➤ We have made online ordering easy by clearly and attractively displaying the product.</a:t>
            </a:r>
          </a:p>
          <a:p>
            <a:pPr>
              <a:lnSpc>
                <a:spcPts val="2400"/>
              </a:lnSpc>
            </a:pPr>
            <a:endParaRPr lang="en-US" sz="1500" dirty="0">
              <a:solidFill>
                <a:srgbClr val="2B2E3C"/>
              </a:solidFill>
              <a:latin typeface="Open Sans" pitchFamily="34" charset="0"/>
              <a:ea typeface="Open Sans" pitchFamily="34" charset="-122"/>
              <a:cs typeface="Open Sans" pitchFamily="34" charset="-120"/>
            </a:endParaRPr>
          </a:p>
          <a:p>
            <a:pPr>
              <a:lnSpc>
                <a:spcPts val="2400"/>
              </a:lnSpc>
            </a:pPr>
            <a:endParaRPr lang="en-US" sz="1500" dirty="0"/>
          </a:p>
        </p:txBody>
      </p:sp>
      <p:sp>
        <p:nvSpPr>
          <p:cNvPr id="12" name="Text 7"/>
          <p:cNvSpPr/>
          <p:nvPr/>
        </p:nvSpPr>
        <p:spPr>
          <a:xfrm>
            <a:off x="4807169" y="4297998"/>
            <a:ext cx="3661053" cy="61745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500" dirty="0">
                <a:solidFill>
                  <a:srgbClr val="2B2E3C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➤ A clear pricing system and an easy and straightforward ordering mechanism.</a:t>
            </a:r>
            <a:endParaRPr lang="en-US" sz="1500" dirty="0"/>
          </a:p>
        </p:txBody>
      </p:sp>
      <p:sp>
        <p:nvSpPr>
          <p:cNvPr id="13" name="Text 8"/>
          <p:cNvSpPr/>
          <p:nvPr/>
        </p:nvSpPr>
        <p:spPr>
          <a:xfrm>
            <a:off x="4807170" y="5253785"/>
            <a:ext cx="3661053" cy="61745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500" dirty="0">
                <a:solidFill>
                  <a:srgbClr val="2B2E3C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➤ Provide customization options such as color and size.</a:t>
            </a:r>
            <a:endParaRPr lang="en-US" sz="1500" dirty="0"/>
          </a:p>
        </p:txBody>
      </p:sp>
      <p:sp>
        <p:nvSpPr>
          <p:cNvPr id="14" name="Text 9"/>
          <p:cNvSpPr/>
          <p:nvPr/>
        </p:nvSpPr>
        <p:spPr>
          <a:xfrm>
            <a:off x="4815007" y="5916812"/>
            <a:ext cx="3661053" cy="92618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500" dirty="0">
                <a:solidFill>
                  <a:srgbClr val="2B2E3C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➤ A smart digital system to order products and manage inventory easily and quickly from within the site.</a:t>
            </a:r>
            <a:endParaRPr lang="en-US" sz="1500" dirty="0"/>
          </a:p>
        </p:txBody>
      </p:sp>
      <p:sp>
        <p:nvSpPr>
          <p:cNvPr id="15" name="Text 10"/>
          <p:cNvSpPr/>
          <p:nvPr/>
        </p:nvSpPr>
        <p:spPr>
          <a:xfrm>
            <a:off x="4815007" y="6986647"/>
            <a:ext cx="3661053" cy="30872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500" dirty="0">
                <a:solidFill>
                  <a:srgbClr val="2B2E3C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➤ Fully automate sales electronically.</a:t>
            </a:r>
            <a:endParaRPr lang="en-US" sz="1500" dirty="0"/>
          </a:p>
        </p:txBody>
      </p:sp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536E297B-9766-5604-16B1-BFDE737DCB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2409451"/>
              </p:ext>
            </p:extLst>
          </p:nvPr>
        </p:nvGraphicFramePr>
        <p:xfrm>
          <a:off x="0" y="2866310"/>
          <a:ext cx="9144000" cy="49202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981410717"/>
                    </a:ext>
                  </a:extLst>
                </a:gridCol>
                <a:gridCol w="4572000">
                  <a:extLst>
                    <a:ext uri="{9D8B030D-6E8A-4147-A177-3AD203B41FA5}">
                      <a16:colId xmlns:a16="http://schemas.microsoft.com/office/drawing/2014/main" val="2948283081"/>
                    </a:ext>
                  </a:extLst>
                </a:gridCol>
              </a:tblGrid>
              <a:tr h="820044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solidFill>
                            <a:srgbClr val="2C3F42"/>
                          </a:solidFill>
                          <a:latin typeface="Bitter Medium" pitchFamily="34" charset="0"/>
                          <a:ea typeface="Bitter Medium" pitchFamily="34" charset="-122"/>
                          <a:cs typeface="Bitter Medium" pitchFamily="34" charset="-120"/>
                        </a:rPr>
                        <a:t>Problem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solidFill>
                            <a:srgbClr val="2C3F42"/>
                          </a:solidFill>
                          <a:latin typeface="Bitter Medium" pitchFamily="34" charset="0"/>
                          <a:ea typeface="Bitter Medium" pitchFamily="34" charset="-122"/>
                          <a:cs typeface="Bitter Medium" pitchFamily="34" charset="-120"/>
                        </a:rPr>
                        <a:t>Solution</a:t>
                      </a:r>
                      <a:endParaRPr lang="en-US" sz="4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8817913"/>
                  </a:ext>
                </a:extLst>
              </a:tr>
              <a:tr h="820044">
                <a:tc>
                  <a:txBody>
                    <a:bodyPr/>
                    <a:lstStyle/>
                    <a:p>
                      <a:r>
                        <a:rPr lang="en-US" sz="1800" b="1" dirty="0"/>
                        <a:t>Decline in sales due to an ineffective product display.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We have made online ordering easy by clearly and attractively displaying the product.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8637210"/>
                  </a:ext>
                </a:extLst>
              </a:tr>
              <a:tr h="820044">
                <a:tc>
                  <a:txBody>
                    <a:bodyPr/>
                    <a:lstStyle/>
                    <a:p>
                      <a:r>
                        <a:rPr lang="en-US" b="1" dirty="0"/>
                        <a:t>Lack of transparency in pricing and ordering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Simplify the ordering process and clarify prices and discounts.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570197"/>
                  </a:ext>
                </a:extLst>
              </a:tr>
              <a:tr h="820044">
                <a:tc>
                  <a:txBody>
                    <a:bodyPr/>
                    <a:lstStyle/>
                    <a:p>
                      <a:r>
                        <a:rPr lang="en-US" b="1" dirty="0"/>
                        <a:t>No customization options for customers.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Added flexibility to personalize orders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1148495"/>
                  </a:ext>
                </a:extLst>
              </a:tr>
              <a:tr h="820044">
                <a:tc>
                  <a:txBody>
                    <a:bodyPr/>
                    <a:lstStyle/>
                    <a:p>
                      <a:r>
                        <a:rPr lang="en-US" b="1" dirty="0"/>
                        <a:t>Managing inventory and ordering products was manual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A smart digital system for ordering products and managing inventory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4464294"/>
                  </a:ext>
                </a:extLst>
              </a:tr>
              <a:tr h="820044">
                <a:tc>
                  <a:txBody>
                    <a:bodyPr/>
                    <a:lstStyle/>
                    <a:p>
                      <a:r>
                        <a:rPr lang="en-US" b="1" dirty="0"/>
                        <a:t>Sales were recorded manually using paper and pen.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2B2E3C"/>
                          </a:solidFill>
                          <a:latin typeface="Open Sans" pitchFamily="34" charset="0"/>
                          <a:ea typeface="Open Sans" pitchFamily="34" charset="-122"/>
                          <a:cs typeface="Open Sans" pitchFamily="34" charset="-120"/>
                        </a:rPr>
                        <a:t>➤ Fully automate sales electronically.</a:t>
                      </a:r>
                      <a:endParaRPr lang="en-US" sz="1800" b="1" dirty="0"/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962888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5285523" y="150678"/>
            <a:ext cx="4032290" cy="39743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3100"/>
              </a:lnSpc>
              <a:buNone/>
            </a:pPr>
            <a:r>
              <a:rPr lang="en-US" sz="2500" dirty="0">
                <a:solidFill>
                  <a:srgbClr val="2C3F42"/>
                </a:solidFill>
                <a:latin typeface="Bitter Medium" pitchFamily="34" charset="0"/>
                <a:ea typeface="Bitter Medium" pitchFamily="34" charset="-122"/>
                <a:cs typeface="Bitter Medium" pitchFamily="34" charset="-120"/>
              </a:rPr>
              <a:t>Used Technologies &amp; Tools :</a:t>
            </a:r>
            <a:endParaRPr lang="en-US" sz="2500" dirty="0"/>
          </a:p>
        </p:txBody>
      </p:sp>
      <p:pic>
        <p:nvPicPr>
          <p:cNvPr id="3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0500" y="563260"/>
            <a:ext cx="2162651" cy="1216462"/>
          </a:xfrm>
          <a:prstGeom prst="rect">
            <a:avLst/>
          </a:prstGeom>
        </p:spPr>
      </p:pic>
      <p:pic>
        <p:nvPicPr>
          <p:cNvPr id="4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6854" y="1860906"/>
            <a:ext cx="1935951" cy="1265088"/>
          </a:xfrm>
          <a:prstGeom prst="rect">
            <a:avLst/>
          </a:prstGeom>
        </p:spPr>
      </p:pic>
      <p:sp>
        <p:nvSpPr>
          <p:cNvPr id="5" name="Text 1"/>
          <p:cNvSpPr/>
          <p:nvPr/>
        </p:nvSpPr>
        <p:spPr>
          <a:xfrm>
            <a:off x="445175" y="3428881"/>
            <a:ext cx="2638782" cy="2033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1600"/>
              </a:lnSpc>
              <a:buNone/>
            </a:pPr>
            <a:endParaRPr lang="en-US" sz="1000" dirty="0"/>
          </a:p>
        </p:txBody>
      </p:sp>
      <p:sp>
        <p:nvSpPr>
          <p:cNvPr id="6" name="Text 2"/>
          <p:cNvSpPr/>
          <p:nvPr/>
        </p:nvSpPr>
        <p:spPr>
          <a:xfrm>
            <a:off x="445175" y="3746659"/>
            <a:ext cx="2638782" cy="2033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1600"/>
              </a:lnSpc>
              <a:buNone/>
            </a:pPr>
            <a:endParaRPr lang="en-US" sz="1000" dirty="0"/>
          </a:p>
        </p:txBody>
      </p:sp>
      <p:sp>
        <p:nvSpPr>
          <p:cNvPr id="7" name="Text 3"/>
          <p:cNvSpPr/>
          <p:nvPr/>
        </p:nvSpPr>
        <p:spPr>
          <a:xfrm>
            <a:off x="265283" y="3533455"/>
            <a:ext cx="2638782" cy="2033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1600"/>
              </a:lnSpc>
              <a:buNone/>
            </a:pPr>
            <a:r>
              <a:rPr lang="en-US" sz="1600" b="1" dirty="0">
                <a:solidFill>
                  <a:srgbClr val="2B2E3C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WooCommerce</a:t>
            </a:r>
            <a:endParaRPr lang="en-US" sz="1600" dirty="0"/>
          </a:p>
        </p:txBody>
      </p:sp>
      <p:pic>
        <p:nvPicPr>
          <p:cNvPr id="8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64244" y="1860906"/>
            <a:ext cx="1491139" cy="1491139"/>
          </a:xfrm>
          <a:prstGeom prst="rect">
            <a:avLst/>
          </a:prstGeom>
        </p:spPr>
      </p:pic>
      <p:sp>
        <p:nvSpPr>
          <p:cNvPr id="9" name="Text 4"/>
          <p:cNvSpPr/>
          <p:nvPr/>
        </p:nvSpPr>
        <p:spPr>
          <a:xfrm>
            <a:off x="3389293" y="3644979"/>
            <a:ext cx="3008352" cy="2033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1600"/>
              </a:lnSpc>
              <a:buNone/>
            </a:pPr>
            <a:r>
              <a:rPr lang="en-US" sz="1600" b="1" dirty="0">
                <a:solidFill>
                  <a:srgbClr val="2B2E3C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Elementor</a:t>
            </a:r>
            <a:endParaRPr lang="en-US" sz="1600" dirty="0"/>
          </a:p>
        </p:txBody>
      </p:sp>
      <p:pic>
        <p:nvPicPr>
          <p:cNvPr id="10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28818" y="1832663"/>
            <a:ext cx="1611392" cy="1667470"/>
          </a:xfrm>
          <a:prstGeom prst="rect">
            <a:avLst/>
          </a:prstGeom>
        </p:spPr>
      </p:pic>
      <p:sp>
        <p:nvSpPr>
          <p:cNvPr id="11" name="Text 5"/>
          <p:cNvSpPr/>
          <p:nvPr/>
        </p:nvSpPr>
        <p:spPr>
          <a:xfrm>
            <a:off x="6825171" y="3700245"/>
            <a:ext cx="2914174" cy="2033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1600"/>
              </a:lnSpc>
              <a:buNone/>
            </a:pPr>
            <a:r>
              <a:rPr lang="en-US" sz="1600" b="1" dirty="0">
                <a:solidFill>
                  <a:srgbClr val="2B2E3C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Orders Tracking</a:t>
            </a:r>
            <a:endParaRPr lang="en-US" sz="1600" dirty="0"/>
          </a:p>
        </p:txBody>
      </p:sp>
      <p:pic>
        <p:nvPicPr>
          <p:cNvPr id="12" name="Image 4" descr="preencoded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319207" y="1967151"/>
            <a:ext cx="2162651" cy="1208008"/>
          </a:xfrm>
          <a:prstGeom prst="rect">
            <a:avLst/>
          </a:prstGeom>
        </p:spPr>
      </p:pic>
      <p:sp>
        <p:nvSpPr>
          <p:cNvPr id="13" name="Text 6"/>
          <p:cNvSpPr/>
          <p:nvPr/>
        </p:nvSpPr>
        <p:spPr>
          <a:xfrm>
            <a:off x="9960173" y="3791783"/>
            <a:ext cx="4247555" cy="2033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1600"/>
              </a:lnSpc>
              <a:buNone/>
            </a:pPr>
            <a:endParaRPr lang="en-US" sz="1000" dirty="0"/>
          </a:p>
        </p:txBody>
      </p:sp>
      <p:sp>
        <p:nvSpPr>
          <p:cNvPr id="14" name="Text 7"/>
          <p:cNvSpPr/>
          <p:nvPr/>
        </p:nvSpPr>
        <p:spPr>
          <a:xfrm>
            <a:off x="10276754" y="3362843"/>
            <a:ext cx="4247555" cy="2033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1600"/>
              </a:lnSpc>
              <a:buNone/>
            </a:pPr>
            <a:r>
              <a:rPr lang="en-US" sz="1600" b="1" dirty="0">
                <a:solidFill>
                  <a:srgbClr val="2B2E3C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Litespeed Cashe</a:t>
            </a:r>
            <a:endParaRPr lang="en-US" sz="1600" dirty="0"/>
          </a:p>
        </p:txBody>
      </p:sp>
      <p:pic>
        <p:nvPicPr>
          <p:cNvPr id="15" name="Image 5" descr="preencoded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25955" y="3866673"/>
            <a:ext cx="1307426" cy="1307426"/>
          </a:xfrm>
          <a:prstGeom prst="rect">
            <a:avLst/>
          </a:prstGeom>
        </p:spPr>
      </p:pic>
      <p:sp>
        <p:nvSpPr>
          <p:cNvPr id="16" name="Text 8"/>
          <p:cNvSpPr/>
          <p:nvPr/>
        </p:nvSpPr>
        <p:spPr>
          <a:xfrm>
            <a:off x="445175" y="7033736"/>
            <a:ext cx="2643068" cy="2033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1600"/>
              </a:lnSpc>
              <a:buNone/>
            </a:pPr>
            <a:endParaRPr lang="en-US" sz="1000" dirty="0"/>
          </a:p>
        </p:txBody>
      </p:sp>
      <p:sp>
        <p:nvSpPr>
          <p:cNvPr id="17" name="Text 9"/>
          <p:cNvSpPr/>
          <p:nvPr/>
        </p:nvSpPr>
        <p:spPr>
          <a:xfrm>
            <a:off x="209653" y="5350520"/>
            <a:ext cx="2643068" cy="2033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1600"/>
              </a:lnSpc>
              <a:buNone/>
            </a:pPr>
            <a:r>
              <a:rPr lang="en-US" b="1" dirty="0">
                <a:solidFill>
                  <a:srgbClr val="2B2E3C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MailPoet</a:t>
            </a:r>
            <a:endParaRPr lang="en-US" dirty="0"/>
          </a:p>
        </p:txBody>
      </p:sp>
      <p:pic>
        <p:nvPicPr>
          <p:cNvPr id="18" name="Image 6" descr="preencoded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358546" y="3995142"/>
            <a:ext cx="1250871" cy="1250871"/>
          </a:xfrm>
          <a:prstGeom prst="rect">
            <a:avLst/>
          </a:prstGeom>
        </p:spPr>
      </p:pic>
      <p:sp>
        <p:nvSpPr>
          <p:cNvPr id="19" name="Text 10"/>
          <p:cNvSpPr/>
          <p:nvPr/>
        </p:nvSpPr>
        <p:spPr>
          <a:xfrm>
            <a:off x="3406140" y="6249233"/>
            <a:ext cx="2974658" cy="2033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1600"/>
              </a:lnSpc>
              <a:buNone/>
            </a:pPr>
            <a:endParaRPr lang="en-US" sz="1000" dirty="0"/>
          </a:p>
        </p:txBody>
      </p:sp>
      <p:sp>
        <p:nvSpPr>
          <p:cNvPr id="20" name="Text 11"/>
          <p:cNvSpPr/>
          <p:nvPr/>
        </p:nvSpPr>
        <p:spPr>
          <a:xfrm>
            <a:off x="3522484" y="5497830"/>
            <a:ext cx="2974658" cy="2033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1600"/>
              </a:lnSpc>
              <a:buNone/>
            </a:pPr>
            <a:r>
              <a:rPr lang="en-US" sz="1600" b="1" dirty="0">
                <a:solidFill>
                  <a:srgbClr val="2B2E3C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reCAPTCHA</a:t>
            </a:r>
            <a:endParaRPr lang="en-US" sz="1600" dirty="0"/>
          </a:p>
        </p:txBody>
      </p:sp>
      <p:pic>
        <p:nvPicPr>
          <p:cNvPr id="21" name="Image 7" descr="preencoded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565674" y="3933040"/>
            <a:ext cx="1307425" cy="1307425"/>
          </a:xfrm>
          <a:prstGeom prst="rect">
            <a:avLst/>
          </a:prstGeom>
        </p:spPr>
      </p:pic>
      <p:sp>
        <p:nvSpPr>
          <p:cNvPr id="22" name="Text 12"/>
          <p:cNvSpPr/>
          <p:nvPr/>
        </p:nvSpPr>
        <p:spPr>
          <a:xfrm>
            <a:off x="6825171" y="5191234"/>
            <a:ext cx="2818686" cy="40671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1600"/>
              </a:lnSpc>
              <a:buNone/>
            </a:pPr>
            <a:r>
              <a:rPr lang="en-US" sz="1600" b="1" dirty="0">
                <a:solidFill>
                  <a:srgbClr val="2B2E3C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WP 2FA – Two-factor authentication for WordPress</a:t>
            </a:r>
            <a:endParaRPr lang="en-US" sz="1600" dirty="0"/>
          </a:p>
        </p:txBody>
      </p:sp>
      <p:pic>
        <p:nvPicPr>
          <p:cNvPr id="23" name="Image 8" descr="preencoded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1319207" y="3771136"/>
            <a:ext cx="2233255" cy="1336953"/>
          </a:xfrm>
          <a:prstGeom prst="rect">
            <a:avLst/>
          </a:prstGeom>
        </p:spPr>
      </p:pic>
      <p:sp>
        <p:nvSpPr>
          <p:cNvPr id="24" name="Text 13"/>
          <p:cNvSpPr/>
          <p:nvPr/>
        </p:nvSpPr>
        <p:spPr>
          <a:xfrm>
            <a:off x="10249489" y="4982111"/>
            <a:ext cx="4372689" cy="2033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1600"/>
              </a:lnSpc>
              <a:buNone/>
            </a:pPr>
            <a:r>
              <a:rPr lang="en-US" sz="1400" b="1" dirty="0">
                <a:solidFill>
                  <a:srgbClr val="2B2E3C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Google Analytics &amp; Exact Metrics</a:t>
            </a:r>
            <a:endParaRPr lang="en-US" sz="1400" dirty="0"/>
          </a:p>
        </p:txBody>
      </p:sp>
      <p:sp>
        <p:nvSpPr>
          <p:cNvPr id="25" name="Text 14"/>
          <p:cNvSpPr/>
          <p:nvPr/>
        </p:nvSpPr>
        <p:spPr>
          <a:xfrm>
            <a:off x="445175" y="7812405"/>
            <a:ext cx="13740051" cy="2033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1600"/>
              </a:lnSpc>
              <a:buNone/>
            </a:pPr>
            <a:endParaRPr lang="en-US" sz="10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00360EA-22B0-8645-5AC3-9DCE35B386AC}"/>
              </a:ext>
            </a:extLst>
          </p:cNvPr>
          <p:cNvSpPr txBox="1"/>
          <p:nvPr/>
        </p:nvSpPr>
        <p:spPr>
          <a:xfrm>
            <a:off x="209653" y="7264837"/>
            <a:ext cx="248159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Stock manager</a:t>
            </a:r>
            <a:endParaRPr lang="en-U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EBAEA92-08B9-1BEF-F46F-F63A89AD27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854" y="5529711"/>
            <a:ext cx="1711934" cy="1711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6F5D42EA-3CD6-DD93-3346-DB008E1AD1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5595" y="5748722"/>
            <a:ext cx="1407740" cy="1407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C7FC4FA3-EA72-19D5-0107-2D2181C1B080}"/>
              </a:ext>
            </a:extLst>
          </p:cNvPr>
          <p:cNvSpPr txBox="1"/>
          <p:nvPr/>
        </p:nvSpPr>
        <p:spPr>
          <a:xfrm>
            <a:off x="3820218" y="7256627"/>
            <a:ext cx="22702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i="0" dirty="0" err="1">
                <a:solidFill>
                  <a:srgbClr val="1E1E1E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Tawk.To</a:t>
            </a:r>
            <a:r>
              <a:rPr lang="en-US" b="1" i="0" dirty="0">
                <a:solidFill>
                  <a:srgbClr val="1E1E1E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Live Chat</a:t>
            </a:r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A0225CCC-248B-DC3B-2ED4-EF85FC94FB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2190" y="5919567"/>
            <a:ext cx="1322450" cy="1322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DD2CEAB0-9688-3358-C4CB-C25B1AAE34EF}"/>
              </a:ext>
            </a:extLst>
          </p:cNvPr>
          <p:cNvSpPr txBox="1"/>
          <p:nvPr/>
        </p:nvSpPr>
        <p:spPr>
          <a:xfrm>
            <a:off x="7209108" y="7297008"/>
            <a:ext cx="234956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b="1" i="0" dirty="0">
                <a:solidFill>
                  <a:srgbClr val="1E1E1E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Variation Swatches</a:t>
            </a:r>
          </a:p>
        </p:txBody>
      </p:sp>
      <p:pic>
        <p:nvPicPr>
          <p:cNvPr id="1032" name="Picture 8">
            <a:extLst>
              <a:ext uri="{FF2B5EF4-FFF2-40B4-BE49-F238E27FC236}">
                <a16:creationId xmlns:a16="http://schemas.microsoft.com/office/drawing/2014/main" id="{4BF45EB1-EEE6-8D29-3FAB-ACB77460AF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54200" y="5578594"/>
            <a:ext cx="1518060" cy="1518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C32514A0-7084-53E0-5712-663866986176}"/>
              </a:ext>
            </a:extLst>
          </p:cNvPr>
          <p:cNvSpPr txBox="1"/>
          <p:nvPr/>
        </p:nvSpPr>
        <p:spPr>
          <a:xfrm>
            <a:off x="10611293" y="7297619"/>
            <a:ext cx="31892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i="0" dirty="0">
                <a:solidFill>
                  <a:srgbClr val="1E1E1E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Return Refund &amp; Exchange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4479846" y="1223129"/>
            <a:ext cx="5670590" cy="7087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5550"/>
              </a:lnSpc>
              <a:buNone/>
            </a:pPr>
            <a:r>
              <a:rPr lang="en-US" sz="4450" b="1" dirty="0">
                <a:solidFill>
                  <a:srgbClr val="2C3F42"/>
                </a:solidFill>
                <a:latin typeface="Bitter Medium" pitchFamily="34" charset="0"/>
                <a:ea typeface="Bitter Medium" pitchFamily="34" charset="-122"/>
                <a:cs typeface="Bitter Medium" pitchFamily="34" charset="-120"/>
              </a:rPr>
              <a:t>Website Features:</a:t>
            </a:r>
            <a:endParaRPr lang="en-US" sz="4450" dirty="0"/>
          </a:p>
        </p:txBody>
      </p:sp>
      <p:sp>
        <p:nvSpPr>
          <p:cNvPr id="4" name="Shape 2"/>
          <p:cNvSpPr/>
          <p:nvPr/>
        </p:nvSpPr>
        <p:spPr>
          <a:xfrm>
            <a:off x="801410" y="2393156"/>
            <a:ext cx="13027581" cy="657939"/>
          </a:xfrm>
          <a:prstGeom prst="rect">
            <a:avLst/>
          </a:prstGeom>
          <a:solidFill>
            <a:srgbClr val="FFFFFF">
              <a:alpha val="4000"/>
            </a:srgbClr>
          </a:solidFill>
          <a:ln/>
        </p:spPr>
      </p:sp>
      <p:sp>
        <p:nvSpPr>
          <p:cNvPr id="5" name="Text 3"/>
          <p:cNvSpPr/>
          <p:nvPr/>
        </p:nvSpPr>
        <p:spPr>
          <a:xfrm>
            <a:off x="1149251" y="3194803"/>
            <a:ext cx="6056352" cy="3705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00000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✔️</a:t>
            </a:r>
            <a:r>
              <a:rPr lang="en-US" sz="1750" dirty="0">
                <a:solidFill>
                  <a:srgbClr val="2B2E3C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</a:t>
            </a:r>
            <a:r>
              <a:rPr lang="en-US" sz="1750" b="1" dirty="0">
                <a:solidFill>
                  <a:srgbClr val="2B2E3C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Customization</a:t>
            </a:r>
            <a:endParaRPr lang="en-US" sz="1750" dirty="0"/>
          </a:p>
        </p:txBody>
      </p:sp>
      <p:sp>
        <p:nvSpPr>
          <p:cNvPr id="6" name="Text 4"/>
          <p:cNvSpPr/>
          <p:nvPr/>
        </p:nvSpPr>
        <p:spPr>
          <a:xfrm>
            <a:off x="7553444" y="3908384"/>
            <a:ext cx="6056352" cy="3705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00000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✔️</a:t>
            </a:r>
            <a:r>
              <a:rPr lang="en-US" sz="1750" dirty="0">
                <a:solidFill>
                  <a:srgbClr val="2B2E3C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</a:t>
            </a:r>
            <a:r>
              <a:rPr lang="en-US" sz="1750" b="1" dirty="0">
                <a:solidFill>
                  <a:srgbClr val="2B2E3C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Order tracking</a:t>
            </a:r>
            <a:endParaRPr lang="en-US" sz="1750" dirty="0"/>
          </a:p>
        </p:txBody>
      </p:sp>
      <p:sp>
        <p:nvSpPr>
          <p:cNvPr id="7" name="Shape 5"/>
          <p:cNvSpPr/>
          <p:nvPr/>
        </p:nvSpPr>
        <p:spPr>
          <a:xfrm>
            <a:off x="801410" y="3051096"/>
            <a:ext cx="13027581" cy="657939"/>
          </a:xfrm>
          <a:prstGeom prst="rect">
            <a:avLst/>
          </a:prstGeom>
          <a:solidFill>
            <a:srgbClr val="000000">
              <a:alpha val="4000"/>
            </a:srgbClr>
          </a:solidFill>
          <a:ln/>
        </p:spPr>
      </p:sp>
      <p:sp>
        <p:nvSpPr>
          <p:cNvPr id="8" name="Text 6"/>
          <p:cNvSpPr/>
          <p:nvPr/>
        </p:nvSpPr>
        <p:spPr>
          <a:xfrm>
            <a:off x="1107578" y="3859237"/>
            <a:ext cx="6056352" cy="3705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00000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✔️</a:t>
            </a:r>
            <a:r>
              <a:rPr lang="en-US" sz="1750" dirty="0">
                <a:solidFill>
                  <a:srgbClr val="2B2E3C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</a:t>
            </a:r>
            <a:r>
              <a:rPr lang="en-US" sz="1750" b="1" dirty="0">
                <a:solidFill>
                  <a:srgbClr val="2B2E3C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Choose a pickup and delivery date</a:t>
            </a:r>
            <a:endParaRPr lang="en-US" sz="1750" dirty="0"/>
          </a:p>
        </p:txBody>
      </p:sp>
      <p:sp>
        <p:nvSpPr>
          <p:cNvPr id="9" name="Text 7"/>
          <p:cNvSpPr/>
          <p:nvPr/>
        </p:nvSpPr>
        <p:spPr>
          <a:xfrm>
            <a:off x="1149251" y="5826562"/>
            <a:ext cx="1479044" cy="3705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00000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✔️</a:t>
            </a:r>
            <a:r>
              <a:rPr lang="en-US" sz="1750" dirty="0">
                <a:solidFill>
                  <a:srgbClr val="2B2E3C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</a:t>
            </a:r>
            <a:r>
              <a:rPr lang="en-US" sz="1750" b="1" dirty="0">
                <a:solidFill>
                  <a:srgbClr val="2B2E3C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Mailpoet</a:t>
            </a:r>
            <a:endParaRPr lang="en-US" sz="1750" dirty="0"/>
          </a:p>
        </p:txBody>
      </p:sp>
      <p:sp>
        <p:nvSpPr>
          <p:cNvPr id="11" name="Text 9"/>
          <p:cNvSpPr/>
          <p:nvPr/>
        </p:nvSpPr>
        <p:spPr>
          <a:xfrm>
            <a:off x="7553444" y="3205229"/>
            <a:ext cx="6056352" cy="3705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00000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✔️</a:t>
            </a:r>
            <a:r>
              <a:rPr lang="en-US" sz="1750" dirty="0">
                <a:solidFill>
                  <a:srgbClr val="2B2E3C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</a:t>
            </a:r>
            <a:r>
              <a:rPr lang="en-US" sz="1750" b="1" dirty="0">
                <a:solidFill>
                  <a:srgbClr val="2B2E3C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Multiple payment methods</a:t>
            </a:r>
            <a:endParaRPr lang="en-US" sz="1750" dirty="0"/>
          </a:p>
        </p:txBody>
      </p:sp>
      <p:sp>
        <p:nvSpPr>
          <p:cNvPr id="12" name="Text 10"/>
          <p:cNvSpPr/>
          <p:nvPr/>
        </p:nvSpPr>
        <p:spPr>
          <a:xfrm>
            <a:off x="7553444" y="5879832"/>
            <a:ext cx="6056352" cy="3705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00000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✔️</a:t>
            </a:r>
            <a:r>
              <a:rPr lang="en-US" sz="1750" dirty="0">
                <a:solidFill>
                  <a:srgbClr val="2B2E3C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</a:t>
            </a:r>
            <a:r>
              <a:rPr lang="en-US" sz="1750" b="1" dirty="0">
                <a:solidFill>
                  <a:srgbClr val="2B2E3C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Reports</a:t>
            </a:r>
            <a:endParaRPr lang="en-US" sz="1750" dirty="0"/>
          </a:p>
        </p:txBody>
      </p:sp>
      <p:sp>
        <p:nvSpPr>
          <p:cNvPr id="13" name="Shape 11"/>
          <p:cNvSpPr/>
          <p:nvPr/>
        </p:nvSpPr>
        <p:spPr>
          <a:xfrm>
            <a:off x="801410" y="4366974"/>
            <a:ext cx="13027581" cy="657939"/>
          </a:xfrm>
          <a:prstGeom prst="rect">
            <a:avLst/>
          </a:prstGeom>
          <a:solidFill>
            <a:srgbClr val="000000">
              <a:alpha val="4000"/>
            </a:srgbClr>
          </a:solidFill>
          <a:ln/>
        </p:spPr>
      </p:sp>
      <p:sp>
        <p:nvSpPr>
          <p:cNvPr id="14" name="Text 12"/>
          <p:cNvSpPr/>
          <p:nvPr/>
        </p:nvSpPr>
        <p:spPr>
          <a:xfrm>
            <a:off x="1145441" y="4510683"/>
            <a:ext cx="6056352" cy="3705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00000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✔️</a:t>
            </a:r>
            <a:r>
              <a:rPr lang="en-US" sz="1750" dirty="0">
                <a:solidFill>
                  <a:srgbClr val="2B2E3C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</a:t>
            </a:r>
            <a:r>
              <a:rPr lang="en-US" sz="1750" b="1" dirty="0">
                <a:solidFill>
                  <a:srgbClr val="2B2E3C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Stock Manager</a:t>
            </a:r>
            <a:endParaRPr lang="en-US" sz="1750" dirty="0"/>
          </a:p>
        </p:txBody>
      </p:sp>
      <p:sp>
        <p:nvSpPr>
          <p:cNvPr id="15" name="Text 13"/>
          <p:cNvSpPr/>
          <p:nvPr/>
        </p:nvSpPr>
        <p:spPr>
          <a:xfrm>
            <a:off x="7545824" y="4510683"/>
            <a:ext cx="6056352" cy="3705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2B2E3C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</a:t>
            </a:r>
            <a:endParaRPr lang="en-US" sz="1750" dirty="0"/>
          </a:p>
        </p:txBody>
      </p:sp>
      <p:sp>
        <p:nvSpPr>
          <p:cNvPr id="17" name="Text 15"/>
          <p:cNvSpPr/>
          <p:nvPr/>
        </p:nvSpPr>
        <p:spPr>
          <a:xfrm>
            <a:off x="1107578" y="5168622"/>
            <a:ext cx="3298449" cy="3705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2850"/>
              </a:lnSpc>
            </a:pPr>
            <a:r>
              <a:rPr lang="en-US" sz="1750" b="1" dirty="0">
                <a:solidFill>
                  <a:srgbClr val="00000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✔️</a:t>
            </a:r>
            <a:r>
              <a:rPr lang="en-US" sz="1750" b="1" dirty="0">
                <a:solidFill>
                  <a:srgbClr val="2B2E3C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</a:t>
            </a:r>
            <a:r>
              <a:rPr lang="en-US" b="1" dirty="0"/>
              <a:t>Refund and Exchange system</a:t>
            </a:r>
          </a:p>
          <a:p>
            <a:pPr marL="0" indent="0" algn="l">
              <a:lnSpc>
                <a:spcPts val="2850"/>
              </a:lnSpc>
              <a:buNone/>
            </a:pPr>
            <a:endParaRPr lang="en-US" sz="1750" dirty="0"/>
          </a:p>
        </p:txBody>
      </p:sp>
      <p:sp>
        <p:nvSpPr>
          <p:cNvPr id="18" name="Text 16"/>
          <p:cNvSpPr/>
          <p:nvPr/>
        </p:nvSpPr>
        <p:spPr>
          <a:xfrm>
            <a:off x="7553444" y="4566323"/>
            <a:ext cx="1386303" cy="3705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00000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✔️</a:t>
            </a:r>
            <a:r>
              <a:rPr lang="en-US" sz="1750" dirty="0">
                <a:solidFill>
                  <a:srgbClr val="2B2E3C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</a:t>
            </a:r>
            <a:r>
              <a:rPr lang="en-US" sz="1750" b="1" dirty="0">
                <a:solidFill>
                  <a:srgbClr val="2B2E3C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AI Chat </a:t>
            </a:r>
            <a:endParaRPr lang="en-US" sz="1750" dirty="0"/>
          </a:p>
        </p:txBody>
      </p:sp>
      <p:sp>
        <p:nvSpPr>
          <p:cNvPr id="20" name="Text 18"/>
          <p:cNvSpPr/>
          <p:nvPr/>
        </p:nvSpPr>
        <p:spPr>
          <a:xfrm>
            <a:off x="1028224" y="5826562"/>
            <a:ext cx="6056352" cy="3705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endParaRPr lang="en-US" sz="1750" dirty="0"/>
          </a:p>
        </p:txBody>
      </p:sp>
      <p:sp>
        <p:nvSpPr>
          <p:cNvPr id="21" name="Text 19"/>
          <p:cNvSpPr/>
          <p:nvPr/>
        </p:nvSpPr>
        <p:spPr>
          <a:xfrm>
            <a:off x="7545824" y="5826562"/>
            <a:ext cx="6056352" cy="3705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endParaRPr lang="en-US" sz="1750" dirty="0"/>
          </a:p>
        </p:txBody>
      </p:sp>
      <p:sp>
        <p:nvSpPr>
          <p:cNvPr id="24" name="Text 22"/>
          <p:cNvSpPr/>
          <p:nvPr/>
        </p:nvSpPr>
        <p:spPr>
          <a:xfrm>
            <a:off x="7553444" y="2530225"/>
            <a:ext cx="3174029" cy="3705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00000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✔️</a:t>
            </a:r>
            <a:r>
              <a:rPr lang="en-US" sz="1750" b="1" dirty="0">
                <a:solidFill>
                  <a:srgbClr val="2B2E3C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Dynamic user interfaces</a:t>
            </a:r>
            <a:endParaRPr lang="en-US" sz="1750" dirty="0"/>
          </a:p>
        </p:txBody>
      </p:sp>
      <p:sp>
        <p:nvSpPr>
          <p:cNvPr id="3" name="Shape 11">
            <a:extLst>
              <a:ext uri="{FF2B5EF4-FFF2-40B4-BE49-F238E27FC236}">
                <a16:creationId xmlns:a16="http://schemas.microsoft.com/office/drawing/2014/main" id="{FB2C4A02-8788-DCF2-55AB-87DF86020FBE}"/>
              </a:ext>
            </a:extLst>
          </p:cNvPr>
          <p:cNvSpPr/>
          <p:nvPr/>
        </p:nvSpPr>
        <p:spPr>
          <a:xfrm>
            <a:off x="801350" y="5698167"/>
            <a:ext cx="13027581" cy="657939"/>
          </a:xfrm>
          <a:prstGeom prst="rect">
            <a:avLst/>
          </a:prstGeom>
          <a:solidFill>
            <a:srgbClr val="000000">
              <a:alpha val="4000"/>
            </a:srgbClr>
          </a:solidFill>
          <a:ln/>
        </p:spPr>
        <p:txBody>
          <a:bodyPr/>
          <a:lstStyle/>
          <a:p>
            <a:endParaRPr lang="en-US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49D55DB-B8F2-6E09-80F8-0AC422D0EC2D}"/>
              </a:ext>
            </a:extLst>
          </p:cNvPr>
          <p:cNvSpPr txBox="1"/>
          <p:nvPr/>
        </p:nvSpPr>
        <p:spPr>
          <a:xfrm>
            <a:off x="7084576" y="5240627"/>
            <a:ext cx="340112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750" b="1" dirty="0">
                <a:solidFill>
                  <a:srgbClr val="00000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✔️</a:t>
            </a:r>
            <a:r>
              <a:rPr lang="en-US" sz="1750" b="1" dirty="0">
                <a:solidFill>
                  <a:srgbClr val="2B2E3C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</a:t>
            </a:r>
            <a:r>
              <a:rPr lang="en-US" b="1" dirty="0"/>
              <a:t>Send &amp; Receive Quotes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87FAF8A-F949-018E-8B0E-3F7D8513C852}"/>
              </a:ext>
            </a:extLst>
          </p:cNvPr>
          <p:cNvSpPr txBox="1"/>
          <p:nvPr/>
        </p:nvSpPr>
        <p:spPr>
          <a:xfrm>
            <a:off x="1028224" y="2464789"/>
            <a:ext cx="1926849" cy="4316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850"/>
              </a:lnSpc>
            </a:pPr>
            <a:r>
              <a:rPr lang="en-US" b="1" dirty="0">
                <a:solidFill>
                  <a:srgbClr val="00000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✔️</a:t>
            </a:r>
            <a:r>
              <a:rPr lang="en-US" b="1" dirty="0">
                <a:solidFill>
                  <a:srgbClr val="2B2E3C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</a:t>
            </a:r>
            <a:r>
              <a:rPr lang="en-US" b="1" dirty="0"/>
              <a:t>High security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4985861" y="512445"/>
            <a:ext cx="4658558" cy="58233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4550"/>
              </a:lnSpc>
              <a:buNone/>
            </a:pPr>
            <a:r>
              <a:rPr lang="en-US" sz="3650" dirty="0">
                <a:solidFill>
                  <a:srgbClr val="2C3F42"/>
                </a:solidFill>
                <a:latin typeface="Bitter Medium" pitchFamily="34" charset="0"/>
                <a:ea typeface="Bitter Medium" pitchFamily="34" charset="-122"/>
                <a:cs typeface="Bitter Medium" pitchFamily="34" charset="-120"/>
              </a:rPr>
              <a:t>MailPoet</a:t>
            </a:r>
            <a:endParaRPr lang="en-US" sz="3650" dirty="0"/>
          </a:p>
        </p:txBody>
      </p:sp>
      <p:pic>
        <p:nvPicPr>
          <p:cNvPr id="3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8307" y="1094780"/>
            <a:ext cx="9353786" cy="5368620"/>
          </a:xfrm>
          <a:prstGeom prst="rect">
            <a:avLst/>
          </a:prstGeom>
        </p:spPr>
      </p:pic>
      <p:sp>
        <p:nvSpPr>
          <p:cNvPr id="4" name="Text 1"/>
          <p:cNvSpPr/>
          <p:nvPr/>
        </p:nvSpPr>
        <p:spPr>
          <a:xfrm>
            <a:off x="652105" y="6602730"/>
            <a:ext cx="13326189" cy="60388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300"/>
              </a:lnSpc>
              <a:buNone/>
            </a:pPr>
            <a:r>
              <a:rPr lang="en-US" sz="1450" dirty="0">
                <a:solidFill>
                  <a:srgbClr val="00000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📩</a:t>
            </a:r>
            <a:r>
              <a:rPr lang="en-US" sz="1450" dirty="0">
                <a:solidFill>
                  <a:srgbClr val="2B2E3C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When a customer registers on the website, an automatic welcome email is sent to their inbox thanking them for registering. The email also includes a 10% off coupon for their first purchase to encourage engagement and loyalty.</a:t>
            </a:r>
            <a:endParaRPr lang="en-US" sz="1450" dirty="0"/>
          </a:p>
        </p:txBody>
      </p:sp>
      <p:sp>
        <p:nvSpPr>
          <p:cNvPr id="5" name="Text 2"/>
          <p:cNvSpPr/>
          <p:nvPr/>
        </p:nvSpPr>
        <p:spPr>
          <a:xfrm>
            <a:off x="652105" y="7416165"/>
            <a:ext cx="13326189" cy="3057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300"/>
              </a:lnSpc>
              <a:buNone/>
            </a:pPr>
            <a:r>
              <a:rPr lang="en-US" sz="1450" dirty="0">
                <a:solidFill>
                  <a:srgbClr val="2B2E3C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</a:t>
            </a:r>
            <a:r>
              <a:rPr lang="en-US" sz="1450" dirty="0">
                <a:solidFill>
                  <a:srgbClr val="00000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🔑</a:t>
            </a:r>
            <a:r>
              <a:rPr lang="en-US" sz="1450" dirty="0">
                <a:solidFill>
                  <a:srgbClr val="2B2E3C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Coupon code: </a:t>
            </a:r>
            <a:r>
              <a:rPr lang="en-US" sz="1450" dirty="0">
                <a:solidFill>
                  <a:srgbClr val="5E98F1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WELCOME10</a:t>
            </a:r>
            <a:r>
              <a:rPr lang="en-US" sz="1450" dirty="0">
                <a:solidFill>
                  <a:srgbClr val="2B2E3C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.</a:t>
            </a:r>
            <a:endParaRPr lang="en-US" sz="145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5793819" y="334685"/>
            <a:ext cx="3042642" cy="38040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950"/>
              </a:lnSpc>
              <a:buNone/>
            </a:pPr>
            <a:r>
              <a:rPr lang="en-US" sz="2350" dirty="0">
                <a:solidFill>
                  <a:srgbClr val="2C3F42"/>
                </a:solidFill>
                <a:latin typeface="Bitter Medium" pitchFamily="34" charset="0"/>
                <a:ea typeface="Bitter Medium" pitchFamily="34" charset="-122"/>
                <a:cs typeface="Bitter Medium" pitchFamily="34" charset="-120"/>
              </a:rPr>
              <a:t>ExacitMetrics</a:t>
            </a:r>
            <a:endParaRPr lang="en-US" sz="2350" dirty="0"/>
          </a:p>
        </p:txBody>
      </p:sp>
      <p:pic>
        <p:nvPicPr>
          <p:cNvPr id="3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887" y="2035138"/>
            <a:ext cx="12977098" cy="2046208"/>
          </a:xfrm>
          <a:prstGeom prst="rect">
            <a:avLst/>
          </a:prstGeom>
        </p:spPr>
      </p:pic>
      <p:pic>
        <p:nvPicPr>
          <p:cNvPr id="4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6944" y="4081345"/>
            <a:ext cx="8519517" cy="2647117"/>
          </a:xfrm>
          <a:prstGeom prst="rect">
            <a:avLst/>
          </a:prstGeom>
        </p:spPr>
      </p:pic>
      <p:pic>
        <p:nvPicPr>
          <p:cNvPr id="5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36461" y="4081346"/>
            <a:ext cx="4566524" cy="2647117"/>
          </a:xfrm>
          <a:prstGeom prst="rect">
            <a:avLst/>
          </a:prstGeom>
        </p:spPr>
      </p:pic>
      <p:sp>
        <p:nvSpPr>
          <p:cNvPr id="6" name="Text 1"/>
          <p:cNvSpPr/>
          <p:nvPr/>
        </p:nvSpPr>
        <p:spPr>
          <a:xfrm>
            <a:off x="425887" y="8199715"/>
            <a:ext cx="13778627" cy="19466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1500"/>
              </a:lnSpc>
              <a:buNone/>
            </a:pPr>
            <a:endParaRPr lang="en-US" sz="95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8165" y="4308395"/>
            <a:ext cx="7159083" cy="3127457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477083" y="4199334"/>
            <a:ext cx="13676233" cy="2181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1700"/>
              </a:lnSpc>
              <a:buNone/>
            </a:pPr>
            <a:endParaRPr lang="en-US" sz="1050" dirty="0"/>
          </a:p>
        </p:txBody>
      </p:sp>
      <p:pic>
        <p:nvPicPr>
          <p:cNvPr id="4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5122" y="164708"/>
            <a:ext cx="10861288" cy="4034626"/>
          </a:xfrm>
          <a:prstGeom prst="rect">
            <a:avLst/>
          </a:prstGeom>
        </p:spPr>
      </p:pic>
      <p:sp>
        <p:nvSpPr>
          <p:cNvPr id="5" name="Text 1"/>
          <p:cNvSpPr/>
          <p:nvPr/>
        </p:nvSpPr>
        <p:spPr>
          <a:xfrm>
            <a:off x="477083" y="7635954"/>
            <a:ext cx="13676233" cy="2181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1700"/>
              </a:lnSpc>
              <a:buNone/>
            </a:pPr>
            <a:endParaRPr lang="en-US" sz="105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5571053" y="383619"/>
            <a:ext cx="3488293" cy="43600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3400"/>
              </a:lnSpc>
              <a:buNone/>
            </a:pPr>
            <a:r>
              <a:rPr lang="en-US" sz="2700" dirty="0">
                <a:solidFill>
                  <a:srgbClr val="2C3F42"/>
                </a:solidFill>
                <a:latin typeface="Bitter Medium" pitchFamily="34" charset="0"/>
                <a:ea typeface="Bitter Medium" pitchFamily="34" charset="-122"/>
                <a:cs typeface="Bitter Medium" pitchFamily="34" charset="-120"/>
              </a:rPr>
              <a:t>Reports</a:t>
            </a:r>
            <a:endParaRPr lang="en-US" sz="2700" dirty="0"/>
          </a:p>
        </p:txBody>
      </p:sp>
      <p:sp>
        <p:nvSpPr>
          <p:cNvPr id="3" name="Text 1"/>
          <p:cNvSpPr/>
          <p:nvPr/>
        </p:nvSpPr>
        <p:spPr>
          <a:xfrm>
            <a:off x="488275" y="1098590"/>
            <a:ext cx="13653849" cy="44648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750"/>
              </a:lnSpc>
              <a:buNone/>
            </a:pPr>
            <a:r>
              <a:rPr lang="en-US" sz="1600" dirty="0">
                <a:solidFill>
                  <a:srgbClr val="2B2E3C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Reports that include net and gross sales, best-selling products, inventory status, and customer data help optimize store performance by understanding market needs, improving inventory management, and facilitating effective strategic decision-making.</a:t>
            </a:r>
            <a:endParaRPr lang="en-US" sz="1600" dirty="0"/>
          </a:p>
        </p:txBody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275" y="1701998"/>
            <a:ext cx="13653849" cy="3062288"/>
          </a:xfrm>
          <a:prstGeom prst="rect">
            <a:avLst/>
          </a:prstGeom>
        </p:spPr>
      </p:pic>
      <p:pic>
        <p:nvPicPr>
          <p:cNvPr id="5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8274" y="4718804"/>
            <a:ext cx="13653849" cy="3062288"/>
          </a:xfrm>
          <a:prstGeom prst="rect">
            <a:avLst/>
          </a:prstGeom>
        </p:spPr>
      </p:pic>
      <p:sp>
        <p:nvSpPr>
          <p:cNvPr id="6" name="Text 2"/>
          <p:cNvSpPr/>
          <p:nvPr/>
        </p:nvSpPr>
        <p:spPr>
          <a:xfrm>
            <a:off x="488275" y="9469160"/>
            <a:ext cx="13653849" cy="22324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1750"/>
              </a:lnSpc>
              <a:buNone/>
            </a:pPr>
            <a:endParaRPr lang="en-US" sz="105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3211</TotalTime>
  <Words>528</Words>
  <Application>Microsoft Office PowerPoint</Application>
  <PresentationFormat>Custom</PresentationFormat>
  <Paragraphs>86</Paragraphs>
  <Slides>12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Open Sans</vt:lpstr>
      <vt:lpstr>Bitter Medium</vt:lpstr>
      <vt:lpstr>Roboto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PptxGenJS Presentation</dc:title>
  <dc:subject>PptxGenJS Presentation</dc:subject>
  <dc:creator>PptxGenJS</dc:creator>
  <cp:lastModifiedBy>Jehad Al wazani</cp:lastModifiedBy>
  <cp:revision>12</cp:revision>
  <dcterms:created xsi:type="dcterms:W3CDTF">2025-06-11T17:03:54Z</dcterms:created>
  <dcterms:modified xsi:type="dcterms:W3CDTF">2025-06-19T20:16:22Z</dcterms:modified>
</cp:coreProperties>
</file>