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1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</p:sldIdLst>
  <p:sldSz cx="9144000" cy="5143500" type="screen16x9"/>
  <p:notesSz cx="6858000" cy="9144000"/>
  <p:embeddedFontLst>
    <p:embeddedFont>
      <p:font typeface="Malgun Gothic" panose="020B0503020000020004" pitchFamily="34" charset="-127"/>
      <p:regular r:id="rId27"/>
      <p:bold r:id="rId28"/>
    </p:embeddedFont>
    <p:embeddedFont>
      <p:font typeface="Economica" panose="020B0604020202020204" charset="0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</p:embeddedFont>
    <p:embeddedFont>
      <p:font typeface="Comic Sans MS" panose="030F0702030302020204" pitchFamily="66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61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742931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968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7619761379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7619761379_2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4382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7619761379_2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7619761379_2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5103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61976137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61976137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5412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61976137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61976137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8681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61976137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61976137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9360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619761379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619761379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95037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619761379_4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619761379_4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12384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619761379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619761379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6147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619761379_4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7619761379_4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7431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61976137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7619761379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5031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9188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619761379_4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619761379_4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19784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619761379_4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619761379_4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594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7619761379_4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g7619761379_4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0197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29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7619761379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7619761379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8124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7619761379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7619761379_2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2065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7619761379_2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7619761379_2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5045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7619761379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7619761379_2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2269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7619761379_2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7619761379_2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543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body"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3F3F3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body" idx="2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96000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3F3F3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2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96000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free-powerpoint-templates-desig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>
            <a:hlinkClick r:id="rId3"/>
          </p:cNvPr>
          <p:cNvSpPr txBox="1"/>
          <p:nvPr/>
        </p:nvSpPr>
        <p:spPr>
          <a:xfrm>
            <a:off x="0" y="44430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 txBox="1"/>
          <p:nvPr/>
        </p:nvSpPr>
        <p:spPr>
          <a:xfrm>
            <a:off x="5250950" y="3497700"/>
            <a:ext cx="3733500" cy="15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F3F3F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-US" sz="2200" b="1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 Prepared by: </a:t>
            </a:r>
            <a:endParaRPr sz="2200" b="1">
              <a:solidFill>
                <a:srgbClr val="4C113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4C113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Eman Qaqa</a:t>
            </a:r>
            <a:endParaRPr sz="2200" b="1">
              <a:solidFill>
                <a:srgbClr val="4C113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Dunia Saffarini</a:t>
            </a:r>
            <a:endParaRPr sz="2200" b="1">
              <a:solidFill>
                <a:srgbClr val="4C113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" name="Google Shape;21;p5"/>
          <p:cNvSpPr txBox="1"/>
          <p:nvPr/>
        </p:nvSpPr>
        <p:spPr>
          <a:xfrm>
            <a:off x="1483150" y="2350125"/>
            <a:ext cx="32439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Angel</a:t>
            </a:r>
            <a:endParaRPr sz="7200" i="0" u="none" strike="noStrike" cap="none">
              <a:solidFill>
                <a:srgbClr val="4C113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1530975" y="255150"/>
            <a:ext cx="7613100" cy="10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5) The door will open after  specific delay  which is enough to take the dish the door will close 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3925" y="1408775"/>
            <a:ext cx="6178550" cy="288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/>
        </p:nvSpPr>
        <p:spPr>
          <a:xfrm>
            <a:off x="1285800" y="174875"/>
            <a:ext cx="78582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6</a:t>
            </a:r>
            <a:r>
              <a:rPr lang="en-US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if there are  line to inside the room which need to turn right or left  Our Angel can turn based on IR Sensors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5625" y="1216050"/>
            <a:ext cx="6925950" cy="339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Technical choices</a:t>
            </a:r>
            <a:endParaRPr sz="42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2"/>
          </p:nvPr>
        </p:nvSpPr>
        <p:spPr>
          <a:xfrm>
            <a:off x="1279050" y="884402"/>
            <a:ext cx="6912900" cy="39396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1- </a:t>
            </a:r>
            <a:r>
              <a:rPr lang="en-US" sz="18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Moving </a:t>
            </a:r>
            <a:r>
              <a:rPr lang="en-US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wheels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</a:t>
            </a: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●"/>
            </a:pP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DC  motor</a:t>
            </a: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●"/>
            </a:pP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Dual H-Bridge driver</a:t>
            </a: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●"/>
            </a:pP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IR sensors </a:t>
            </a: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2- </a:t>
            </a:r>
            <a:r>
              <a:rPr lang="en-US" sz="18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</a:t>
            </a:r>
            <a:r>
              <a:rPr lang="en-US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Turntable  Disk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</a:t>
            </a:r>
            <a:endParaRPr sz="1800" dirty="0" smtClean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●"/>
            </a:pP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Stepper motor</a:t>
            </a:r>
            <a:endParaRPr dirty="0" smtClean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●"/>
            </a:pPr>
            <a:r>
              <a:rPr lang="en-US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IR 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sensors</a:t>
            </a: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3- </a:t>
            </a:r>
            <a:r>
              <a:rPr lang="en-US" sz="18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</a:t>
            </a:r>
            <a:r>
              <a:rPr lang="en-US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door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 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Servo motor</a:t>
            </a:r>
            <a:r>
              <a:rPr lang="en-US" sz="12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12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4- </a:t>
            </a:r>
            <a:r>
              <a:rPr lang="en-US" sz="18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Controller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:  </a:t>
            </a:r>
            <a:r>
              <a:rPr lang="en-US" dirty="0" err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Arduino</a:t>
            </a:r>
            <a:r>
              <a:rPr lang="en-US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Mega</a:t>
            </a: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135362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sz="4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Movement part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2"/>
          </p:nvPr>
        </p:nvSpPr>
        <p:spPr>
          <a:xfrm>
            <a:off x="1856756" y="1073845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280"/>
              </a:spcBef>
              <a:spcAft>
                <a:spcPts val="0"/>
              </a:spcAft>
              <a:buSzPts val="2400"/>
              <a:buFont typeface="Comic Sans MS"/>
              <a:buAutoNum type="arabicPeriod"/>
            </a:pPr>
            <a:r>
              <a:rPr lang="en-US" sz="2400" dirty="0">
                <a:latin typeface="Comic Sans MS"/>
                <a:ea typeface="Comic Sans MS"/>
                <a:cs typeface="Comic Sans MS"/>
                <a:sym typeface="Comic Sans MS"/>
              </a:rPr>
              <a:t>Line Following Process:</a:t>
            </a:r>
            <a:endParaRPr sz="2400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400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0310" y="1753737"/>
            <a:ext cx="7249191" cy="2537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Movement part</a:t>
            </a:r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1"/>
          </p:nvPr>
        </p:nvSpPr>
        <p:spPr>
          <a:xfrm>
            <a:off x="1925387" y="798724"/>
            <a:ext cx="6912900" cy="460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1-Line Following process(Cont.)</a:t>
            </a:r>
            <a:endParaRPr sz="2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2"/>
          </p:nvPr>
        </p:nvSpPr>
        <p:spPr>
          <a:xfrm>
            <a:off x="1444175" y="1342075"/>
            <a:ext cx="7449600" cy="35730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mic Sans MS"/>
              <a:buChar char="●"/>
            </a:pPr>
            <a:r>
              <a:rPr lang="en-US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We used 2 IR sensor module</a:t>
            </a:r>
            <a:endParaRPr sz="1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dirty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1- IR transmitter and IR receiver.</a:t>
            </a:r>
            <a:endParaRPr sz="1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dirty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2-  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white surface is a reflected surface but the black not.</a:t>
            </a: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225" y="2393300"/>
            <a:ext cx="3922724" cy="2252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9125" y="2571750"/>
            <a:ext cx="3922725" cy="206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Movement part</a:t>
            </a:r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body" idx="2"/>
          </p:nvPr>
        </p:nvSpPr>
        <p:spPr>
          <a:xfrm>
            <a:off x="1534581" y="986595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800">
                <a:latin typeface="Comic Sans MS"/>
                <a:ea typeface="Comic Sans MS"/>
                <a:cs typeface="Comic Sans MS"/>
                <a:sym typeface="Comic Sans MS"/>
              </a:rPr>
              <a:t>2- </a:t>
            </a: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4 DC motors to move the wheels of the Robot.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3- L298n Dual H-Bridge Driver: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●"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interface between arduino and motors.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●"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 2 motors independently in both directions.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9650" y="2799475"/>
            <a:ext cx="2855050" cy="222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6725" y="2910575"/>
            <a:ext cx="2955000" cy="199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body" idx="1"/>
          </p:nvPr>
        </p:nvSpPr>
        <p:spPr>
          <a:xfrm>
            <a:off x="1979712" y="987574"/>
            <a:ext cx="6912900" cy="460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2"/>
          </p:nvPr>
        </p:nvSpPr>
        <p:spPr>
          <a:xfrm>
            <a:off x="1990056" y="1664245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line_follow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" y="0"/>
            <a:ext cx="9143972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Turntable Part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1619675" y="798126"/>
            <a:ext cx="7283400" cy="38619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1- Stepper motor.</a:t>
            </a:r>
            <a:endParaRPr sz="1800" b="1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To achieve  a precise motion control to the turntable part.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2- A4988 stepper motor driver.</a:t>
            </a:r>
            <a:endParaRPr sz="18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●"/>
            </a:pPr>
            <a:r>
              <a:rPr lang="en-US" sz="18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Control rotation of Stepper motor by using 2 pins.</a:t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3-  3 IR sensors.</a:t>
            </a:r>
            <a:endParaRPr sz="1800" b="1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575" y="3236850"/>
            <a:ext cx="2215775" cy="183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7600" y="3236850"/>
            <a:ext cx="2560675" cy="18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1"/>
          </p:nvPr>
        </p:nvSpPr>
        <p:spPr>
          <a:xfrm>
            <a:off x="1979712" y="987574"/>
            <a:ext cx="6912900" cy="460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2"/>
          <p:cNvSpPr txBox="1">
            <a:spLocks noGrp="1"/>
          </p:cNvSpPr>
          <p:nvPr>
            <p:ph type="body" idx="2"/>
          </p:nvPr>
        </p:nvSpPr>
        <p:spPr>
          <a:xfrm>
            <a:off x="1990056" y="1664245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turnable_dis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47767"/>
            <a:ext cx="9143972" cy="5191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1990047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Door</a:t>
            </a:r>
            <a:endParaRPr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2"/>
          </p:nvPr>
        </p:nvSpPr>
        <p:spPr>
          <a:xfrm>
            <a:off x="1990050" y="884401"/>
            <a:ext cx="6912900" cy="37755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1- Servo motor .</a:t>
            </a:r>
            <a:endParaRPr sz="18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push and rotate an object with a specific </a:t>
            </a: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angle.</a:t>
            </a: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●"/>
            </a:pP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open the door: rotate it by </a:t>
            </a: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-180 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degree</a:t>
            </a: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ic Sans MS"/>
              <a:buChar char="●"/>
            </a:pP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close door : rotate by </a:t>
            </a:r>
            <a:r>
              <a:rPr lang="en-US" sz="1800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180 </a:t>
            </a:r>
            <a:r>
              <a:rPr lang="en-US" sz="1800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degree</a:t>
            </a: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41" name="Google Shape;14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7134" y="2770495"/>
            <a:ext cx="2906974" cy="2222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368" y="2784143"/>
            <a:ext cx="2565726" cy="2359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/>
        </p:nvSpPr>
        <p:spPr>
          <a:xfrm>
            <a:off x="902350" y="49675"/>
            <a:ext cx="4955700" cy="10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latin typeface="Comic Sans MS"/>
                <a:ea typeface="Comic Sans MS"/>
                <a:cs typeface="Comic Sans MS"/>
                <a:sym typeface="Comic Sans MS"/>
              </a:rPr>
              <a:t>Outline</a:t>
            </a:r>
            <a:endParaRPr sz="42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7" name="Google Shape;27;p6"/>
          <p:cNvSpPr txBox="1"/>
          <p:nvPr/>
        </p:nvSpPr>
        <p:spPr>
          <a:xfrm>
            <a:off x="1433550" y="950575"/>
            <a:ext cx="8520600" cy="3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is Angel?</a:t>
            </a:r>
            <a:endParaRPr sz="22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Motivation</a:t>
            </a:r>
            <a:endParaRPr sz="22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How does it work?</a:t>
            </a:r>
            <a:endParaRPr sz="22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Technical choices.</a:t>
            </a:r>
            <a:endParaRPr sz="2200">
              <a:solidFill>
                <a:srgbClr val="3F3F3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Constraints.</a:t>
            </a:r>
            <a:endParaRPr sz="2200">
              <a:solidFill>
                <a:srgbClr val="3F3F3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omic Sans MS"/>
              <a:buAutoNum type="arabicPeriod"/>
            </a:pPr>
            <a:r>
              <a:rPr lang="en-US" sz="22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Future work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4"/>
          <p:cNvSpPr txBox="1">
            <a:spLocks noGrp="1"/>
          </p:cNvSpPr>
          <p:nvPr>
            <p:ph type="body" idx="1"/>
          </p:nvPr>
        </p:nvSpPr>
        <p:spPr>
          <a:xfrm>
            <a:off x="1979712" y="987574"/>
            <a:ext cx="6912900" cy="460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4"/>
          <p:cNvSpPr txBox="1">
            <a:spLocks noGrp="1"/>
          </p:cNvSpPr>
          <p:nvPr>
            <p:ph type="body" idx="2"/>
          </p:nvPr>
        </p:nvSpPr>
        <p:spPr>
          <a:xfrm>
            <a:off x="1990056" y="1664245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open_doo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door_clos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" y="0"/>
            <a:ext cx="90689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00" cy="884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</a:t>
            </a:r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body" idx="1"/>
          </p:nvPr>
        </p:nvSpPr>
        <p:spPr>
          <a:xfrm>
            <a:off x="1990062" y="555599"/>
            <a:ext cx="6912900" cy="460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US" sz="4800" b="1" dirty="0">
                <a:latin typeface="Comic Sans MS"/>
                <a:ea typeface="Comic Sans MS"/>
                <a:cs typeface="Comic Sans MS"/>
                <a:sym typeface="Comic Sans MS"/>
              </a:rPr>
              <a:t>Constrains</a:t>
            </a:r>
            <a:endParaRPr sz="4800" b="1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5" name="Google Shape;155;p25"/>
          <p:cNvSpPr txBox="1">
            <a:spLocks noGrp="1"/>
          </p:cNvSpPr>
          <p:nvPr>
            <p:ph type="body" idx="2"/>
          </p:nvPr>
        </p:nvSpPr>
        <p:spPr>
          <a:xfrm>
            <a:off x="1925381" y="1272470"/>
            <a:ext cx="6912900" cy="2995800"/>
          </a:xfrm>
          <a:prstGeom prst="rect">
            <a:avLst/>
          </a:prstGeom>
        </p:spPr>
        <p:txBody>
          <a:bodyPr spcFirstLastPara="1" wrap="square" lIns="396000" tIns="45700" rIns="91425" bIns="4570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800">
                <a:latin typeface="Comic Sans MS"/>
                <a:ea typeface="Comic Sans MS"/>
                <a:cs typeface="Comic Sans MS"/>
                <a:sym typeface="Comic Sans MS"/>
              </a:rPr>
              <a:t>1-  IR sensors can’t detect the right color that because it only detects it by a speciﬁc distance.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800">
                <a:latin typeface="Comic Sans MS"/>
                <a:ea typeface="Comic Sans MS"/>
                <a:cs typeface="Comic Sans MS"/>
                <a:sym typeface="Comic Sans MS"/>
              </a:rPr>
              <a:t>2-The motors and the wheels always need to tied them up.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800">
                <a:latin typeface="Comic Sans MS"/>
                <a:ea typeface="Comic Sans MS"/>
                <a:cs typeface="Comic Sans MS"/>
                <a:sym typeface="Comic Sans MS"/>
              </a:rPr>
              <a:t>3- Fraction of stepper motor with the turntable part.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" y="0"/>
            <a:ext cx="90962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6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 Conclusion and future work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269403" y="1132697"/>
            <a:ext cx="8496944" cy="2995737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1- </a:t>
            </a:r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Adding </a:t>
            </a:r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more rooms to be </a:t>
            </a:r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serviced</a:t>
            </a:r>
          </a:p>
          <a:p>
            <a:endParaRPr lang="en-US" sz="18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2- C</a:t>
            </a:r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ontrolling </a:t>
            </a:r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the movement and the process by a mobile app</a:t>
            </a:r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sz="18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fontAlgn="base"/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3-</a:t>
            </a:r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 Involve image processing system to detect the rooms automatically</a:t>
            </a:r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</a:p>
          <a:p>
            <a:pPr fontAlgn="base"/>
            <a:endParaRPr lang="en-US" sz="18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fontAlgn="base"/>
            <a:r>
              <a:rPr lang="en-US" sz="1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4- Involve </a:t>
            </a:r>
            <a:r>
              <a:rPr 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AI to detect the shortest Path to deliver the food.</a:t>
            </a:r>
          </a:p>
          <a:p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2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/>
        </p:nvSpPr>
        <p:spPr>
          <a:xfrm>
            <a:off x="339800" y="441450"/>
            <a:ext cx="4955700" cy="10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What is </a:t>
            </a:r>
            <a:r>
              <a:rPr lang="en-US" sz="4200">
                <a:latin typeface="Comic Sans MS"/>
                <a:ea typeface="Comic Sans MS"/>
                <a:cs typeface="Comic Sans MS"/>
                <a:sym typeface="Comic Sans MS"/>
              </a:rPr>
              <a:t>Angel</a:t>
            </a:r>
            <a:r>
              <a:rPr lang="en-US" sz="4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?</a:t>
            </a:r>
            <a:endParaRPr sz="42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3" name="Google Shape;33;p7"/>
          <p:cNvSpPr txBox="1"/>
          <p:nvPr/>
        </p:nvSpPr>
        <p:spPr>
          <a:xfrm>
            <a:off x="114950" y="2175925"/>
            <a:ext cx="8520600" cy="18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Ang</a:t>
            </a:r>
            <a:r>
              <a:rPr lang="en-US" sz="2800">
                <a:latin typeface="Comic Sans MS"/>
                <a:ea typeface="Comic Sans MS"/>
                <a:cs typeface="Comic Sans MS"/>
                <a:sym typeface="Comic Sans MS"/>
              </a:rPr>
              <a:t>el</a:t>
            </a:r>
            <a:r>
              <a:rPr lang="en-US" sz="2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is a robot that helps nurses and hospital employees to deliver the appropriate diet to the appropriate patient.</a:t>
            </a:r>
            <a:endParaRPr sz="18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/>
        </p:nvSpPr>
        <p:spPr>
          <a:xfrm>
            <a:off x="1377213" y="175425"/>
            <a:ext cx="74748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Motivation</a:t>
            </a:r>
            <a:endParaRPr sz="42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" name="Google Shape;39;p8"/>
          <p:cNvSpPr txBox="1"/>
          <p:nvPr/>
        </p:nvSpPr>
        <p:spPr>
          <a:xfrm>
            <a:off x="1377225" y="1104050"/>
            <a:ext cx="7766700" cy="34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Save time and efforts. </a:t>
            </a:r>
            <a:endParaRPr sz="2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 Sensitive duties for hospital employees.</a:t>
            </a:r>
            <a:endParaRPr sz="2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•Delivering the appropriate diet to the appropriate patient.</a:t>
            </a:r>
            <a:endParaRPr sz="2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•No errors while delivering the diets.</a:t>
            </a:r>
            <a:endParaRPr sz="2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/>
        </p:nvSpPr>
        <p:spPr>
          <a:xfrm>
            <a:off x="1591800" y="126025"/>
            <a:ext cx="50568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How does it work?</a:t>
            </a:r>
            <a:endParaRPr sz="42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5" name="Google Shape;45;p9"/>
          <p:cNvSpPr txBox="1"/>
          <p:nvPr/>
        </p:nvSpPr>
        <p:spPr>
          <a:xfrm>
            <a:off x="1393975" y="957324"/>
            <a:ext cx="7586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rabicParenR"/>
            </a:pPr>
            <a:r>
              <a:rPr lang="en-US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Our Angel  starts the movement  from  a starting point  Which is the kitchen in  the hospital.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6" name="Google Shape;4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3975" y="1718975"/>
            <a:ext cx="7147175" cy="316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/>
        </p:nvSpPr>
        <p:spPr>
          <a:xfrm>
            <a:off x="1287600" y="322300"/>
            <a:ext cx="7856400" cy="7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2) It will start the movement after putting the diets or the medicine in the turntable part of our robot  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2" name="Google Shape;5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600" y="1247800"/>
            <a:ext cx="7856400" cy="3277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/>
        </p:nvSpPr>
        <p:spPr>
          <a:xfrm>
            <a:off x="1154925" y="120850"/>
            <a:ext cx="7989000" cy="10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3) It will follow a speciﬁc black line and deliver the appropriate  diet to the appropriate  room and determine the rooms by distance 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8" name="Google Shape;5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925" y="1368675"/>
            <a:ext cx="7856400" cy="3277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/>
        </p:nvSpPr>
        <p:spPr>
          <a:xfrm>
            <a:off x="1423550" y="222425"/>
            <a:ext cx="7493700" cy="11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distance between the rooms will be the same, our robot can deliver up to 3 rooms right now </a:t>
            </a:r>
            <a:endParaRPr/>
          </a:p>
        </p:txBody>
      </p:sp>
      <p:pic>
        <p:nvPicPr>
          <p:cNvPr id="64" name="Google Shape;6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925" y="1368675"/>
            <a:ext cx="7856400" cy="3277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/>
        </p:nvSpPr>
        <p:spPr>
          <a:xfrm>
            <a:off x="1530975" y="255150"/>
            <a:ext cx="7613100" cy="10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4) 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In front of each room the turntable  inside the robot will turn until match the right room &amp; the </a:t>
            </a:r>
            <a:r>
              <a:rPr lang="en-US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right</a:t>
            </a:r>
            <a:r>
              <a:rPr lang="en-US" sz="1800">
                <a:latin typeface="Open Sans"/>
                <a:ea typeface="Open Sans"/>
                <a:cs typeface="Open Sans"/>
                <a:sym typeface="Open Sans"/>
              </a:rPr>
              <a:t> dish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4254" y="1316250"/>
            <a:ext cx="5029425" cy="309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492</Words>
  <Application>Microsoft Office PowerPoint</Application>
  <PresentationFormat>عرض على الشاشة (9:16)‏</PresentationFormat>
  <Paragraphs>76</Paragraphs>
  <Slides>24</Slides>
  <Notes>21</Notes>
  <HiddenSlides>0</HiddenSlides>
  <MMClips>5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30" baseType="lpstr">
      <vt:lpstr>Arial</vt:lpstr>
      <vt:lpstr>Malgun Gothic</vt:lpstr>
      <vt:lpstr>Economica</vt:lpstr>
      <vt:lpstr>Open Sans</vt:lpstr>
      <vt:lpstr>Comic Sans MS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Technical choices</vt:lpstr>
      <vt:lpstr> The Movement part</vt:lpstr>
      <vt:lpstr>The Movement part</vt:lpstr>
      <vt:lpstr>The Movement part</vt:lpstr>
      <vt:lpstr>عرض تقديمي في PowerPoint</vt:lpstr>
      <vt:lpstr>The Turntable Part</vt:lpstr>
      <vt:lpstr>عرض تقديمي في PowerPoint</vt:lpstr>
      <vt:lpstr>The Door</vt:lpstr>
      <vt:lpstr>عرض تقديمي في PowerPoint</vt:lpstr>
      <vt:lpstr>عرض تقديمي في PowerPoint</vt:lpstr>
      <vt:lpstr>  </vt:lpstr>
      <vt:lpstr>عرض تقديمي في PowerPoint</vt:lpstr>
      <vt:lpstr> Conclusion and future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eman alaa</cp:lastModifiedBy>
  <cp:revision>9</cp:revision>
  <dcterms:modified xsi:type="dcterms:W3CDTF">2019-12-22T21:30:02Z</dcterms:modified>
</cp:coreProperties>
</file>