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2"/>
  </p:notesMasterIdLst>
  <p:handoutMasterIdLst>
    <p:handoutMasterId r:id="rId103"/>
  </p:handoutMasterIdLst>
  <p:sldIdLst>
    <p:sldId id="332" r:id="rId2"/>
    <p:sldId id="304" r:id="rId3"/>
    <p:sldId id="303" r:id="rId4"/>
    <p:sldId id="305" r:id="rId5"/>
    <p:sldId id="306" r:id="rId6"/>
    <p:sldId id="307" r:id="rId7"/>
    <p:sldId id="308" r:id="rId8"/>
    <p:sldId id="309" r:id="rId9"/>
    <p:sldId id="310" r:id="rId10"/>
    <p:sldId id="311" r:id="rId11"/>
    <p:sldId id="312" r:id="rId12"/>
    <p:sldId id="313" r:id="rId13"/>
    <p:sldId id="314" r:id="rId14"/>
    <p:sldId id="315" r:id="rId15"/>
    <p:sldId id="333" r:id="rId16"/>
    <p:sldId id="334" r:id="rId17"/>
    <p:sldId id="335" r:id="rId18"/>
    <p:sldId id="336" r:id="rId19"/>
    <p:sldId id="337" r:id="rId20"/>
    <p:sldId id="316" r:id="rId21"/>
    <p:sldId id="317" r:id="rId22"/>
    <p:sldId id="390" r:id="rId23"/>
    <p:sldId id="318" r:id="rId24"/>
    <p:sldId id="319" r:id="rId25"/>
    <p:sldId id="320" r:id="rId26"/>
    <p:sldId id="321" r:id="rId27"/>
    <p:sldId id="322" r:id="rId28"/>
    <p:sldId id="323" r:id="rId29"/>
    <p:sldId id="324" r:id="rId30"/>
    <p:sldId id="325" r:id="rId31"/>
    <p:sldId id="326" r:id="rId32"/>
    <p:sldId id="327" r:id="rId33"/>
    <p:sldId id="338" r:id="rId34"/>
    <p:sldId id="339" r:id="rId35"/>
    <p:sldId id="340" r:id="rId36"/>
    <p:sldId id="290" r:id="rId37"/>
    <p:sldId id="291" r:id="rId38"/>
    <p:sldId id="292" r:id="rId39"/>
    <p:sldId id="293" r:id="rId40"/>
    <p:sldId id="295" r:id="rId41"/>
    <p:sldId id="341" r:id="rId42"/>
    <p:sldId id="298" r:id="rId43"/>
    <p:sldId id="276" r:id="rId44"/>
    <p:sldId id="277" r:id="rId45"/>
    <p:sldId id="278" r:id="rId46"/>
    <p:sldId id="279" r:id="rId47"/>
    <p:sldId id="281" r:id="rId48"/>
    <p:sldId id="282" r:id="rId49"/>
    <p:sldId id="283" r:id="rId50"/>
    <p:sldId id="284" r:id="rId51"/>
    <p:sldId id="285" r:id="rId52"/>
    <p:sldId id="372" r:id="rId53"/>
    <p:sldId id="392" r:id="rId54"/>
    <p:sldId id="393" r:id="rId55"/>
    <p:sldId id="394" r:id="rId56"/>
    <p:sldId id="395" r:id="rId57"/>
    <p:sldId id="396" r:id="rId58"/>
    <p:sldId id="397" r:id="rId59"/>
    <p:sldId id="398" r:id="rId60"/>
    <p:sldId id="399" r:id="rId61"/>
    <p:sldId id="400" r:id="rId62"/>
    <p:sldId id="401" r:id="rId63"/>
    <p:sldId id="402" r:id="rId64"/>
    <p:sldId id="403" r:id="rId65"/>
    <p:sldId id="404" r:id="rId66"/>
    <p:sldId id="405" r:id="rId67"/>
    <p:sldId id="343" r:id="rId68"/>
    <p:sldId id="382" r:id="rId69"/>
    <p:sldId id="344" r:id="rId70"/>
    <p:sldId id="345" r:id="rId71"/>
    <p:sldId id="346" r:id="rId72"/>
    <p:sldId id="347" r:id="rId73"/>
    <p:sldId id="348" r:id="rId74"/>
    <p:sldId id="349" r:id="rId75"/>
    <p:sldId id="350" r:id="rId76"/>
    <p:sldId id="351" r:id="rId77"/>
    <p:sldId id="352" r:id="rId78"/>
    <p:sldId id="353" r:id="rId79"/>
    <p:sldId id="354" r:id="rId80"/>
    <p:sldId id="355" r:id="rId81"/>
    <p:sldId id="356" r:id="rId82"/>
    <p:sldId id="374" r:id="rId83"/>
    <p:sldId id="357" r:id="rId84"/>
    <p:sldId id="358" r:id="rId85"/>
    <p:sldId id="359" r:id="rId86"/>
    <p:sldId id="360" r:id="rId87"/>
    <p:sldId id="361" r:id="rId88"/>
    <p:sldId id="362" r:id="rId89"/>
    <p:sldId id="389" r:id="rId90"/>
    <p:sldId id="363" r:id="rId91"/>
    <p:sldId id="364" r:id="rId92"/>
    <p:sldId id="365" r:id="rId93"/>
    <p:sldId id="387" r:id="rId94"/>
    <p:sldId id="388" r:id="rId95"/>
    <p:sldId id="366" r:id="rId96"/>
    <p:sldId id="367" r:id="rId97"/>
    <p:sldId id="368" r:id="rId98"/>
    <p:sldId id="369" r:id="rId99"/>
    <p:sldId id="287" r:id="rId100"/>
    <p:sldId id="288"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76E741-3861-4D9D-857C-1C6F58169931}" type="datetimeFigureOut">
              <a:rPr lang="en-US" smtClean="0"/>
              <a:pPr/>
              <a:t>5/15/2018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EEB7F8-ACF0-4416-A90C-753F56D64C9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82ECD8-F067-43AF-B4D2-A6250CA35733}" type="datetimeFigureOut">
              <a:rPr lang="en-US" smtClean="0"/>
              <a:pPr/>
              <a:t>5/15/2018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858A29-B6A1-4407-908F-8672A289C0E1}"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Slide Number Placeholder 3"/>
          <p:cNvSpPr>
            <a:spLocks noGrp="1"/>
          </p:cNvSpPr>
          <p:nvPr>
            <p:ph type="sldNum" sz="quarter" idx="5"/>
          </p:nvPr>
        </p:nvSpPr>
        <p:spPr/>
        <p:txBody>
          <a:bodyPr/>
          <a:lstStyle/>
          <a:p>
            <a:pPr>
              <a:defRPr/>
            </a:pPr>
            <a:fld id="{0879622B-9D2D-402C-858D-49F3C790CC3F}"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858A29-B6A1-4407-908F-8672A289C0E1}"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EF3C69E-F90E-45B0-9E94-15106400F9D1}"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298AFB8-B070-4D78-8C16-79FA9970216B}" type="datetime1">
              <a:rPr lang="en-US" smtClean="0"/>
              <a:pPr/>
              <a:t>5/15/2018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171963A-4E6D-49B2-87CA-675D3187F3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FEA27C-B3A4-47F6-B00A-58E363BF6FF6}" type="datetime1">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71963A-4E6D-49B2-87CA-675D3187F3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E245EA-77E6-45F4-8101-DBBFEE4B026A}" type="datetime1">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71963A-4E6D-49B2-87CA-675D3187F3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A92FBE-04E4-4CA6-A2D3-5B8066657300}" type="datetime1">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71963A-4E6D-49B2-87CA-675D3187F34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F9A062-3C0B-4623-89C0-29236D93331E}" type="datetime1">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71963A-4E6D-49B2-87CA-675D3187F34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D335F7-DEB3-428F-9976-3CE56A2F28AC}" type="datetime1">
              <a:rPr lang="en-US" smtClean="0"/>
              <a:pPr/>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71963A-4E6D-49B2-87CA-675D3187F34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4A4A0CB-21E0-4D95-B57B-2BB5B1BDED9B}" type="datetime1">
              <a:rPr lang="en-US" smtClean="0"/>
              <a:pPr/>
              <a:t>5/15/2018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171963A-4E6D-49B2-87CA-675D3187F34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87E5309-7FB7-424A-99A9-D4C40F3977D1}" type="datetime1">
              <a:rPr lang="en-US" smtClean="0"/>
              <a:pPr/>
              <a:t>5/15/2018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171963A-4E6D-49B2-87CA-675D3187F34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B858E7-D092-46A7-B548-BE36B073C3EA}" type="datetime1">
              <a:rPr lang="en-US" smtClean="0"/>
              <a:pPr/>
              <a:t>5/15/2018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171963A-4E6D-49B2-87CA-675D3187F3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469DA95-A37C-48BA-A75D-8953457E534A}" type="datetime1">
              <a:rPr lang="en-US" smtClean="0"/>
              <a:pPr/>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71963A-4E6D-49B2-87CA-675D3187F34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A62F6ED-790E-4D7F-A409-4B9C3FC8DCC9}" type="datetime1">
              <a:rPr lang="en-US" smtClean="0"/>
              <a:pPr/>
              <a:t>5/15/2018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171963A-4E6D-49B2-87CA-675D3187F34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094E19-C075-4CB1-94C2-F675DD144A47}" type="datetime1">
              <a:rPr lang="en-US" smtClean="0"/>
              <a:pPr/>
              <a:t>5/15/2018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171963A-4E6D-49B2-87CA-675D3187F3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676400"/>
            <a:ext cx="8229600" cy="1591646"/>
          </a:xfrm>
          <a:scene3d>
            <a:camera prst="obliqueBottomRight"/>
            <a:lightRig rig="threePt" dir="t"/>
          </a:scene3d>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200" dirty="0" smtClean="0">
                <a:latin typeface="Times New Roman" panose="02020603050405020304" pitchFamily="18" charset="0"/>
                <a:cs typeface="Times New Roman" panose="02020603050405020304" pitchFamily="18" charset="0"/>
              </a:rPr>
              <a:t/>
            </a:r>
            <a:br>
              <a:rPr lang="en-US" sz="3200" dirty="0" smtClean="0">
                <a:latin typeface="Times New Roman" panose="02020603050405020304" pitchFamily="18" charset="0"/>
                <a:cs typeface="Times New Roman" panose="02020603050405020304" pitchFamily="18" charset="0"/>
              </a:rPr>
            </a:br>
            <a:r>
              <a:rPr lang="en-US" sz="3200" dirty="0" smtClean="0">
                <a:solidFill>
                  <a:schemeClr val="tx1"/>
                </a:solidFill>
                <a:latin typeface="Times New Roman" panose="02020603050405020304" pitchFamily="18" charset="0"/>
                <a:cs typeface="Times New Roman" panose="02020603050405020304" pitchFamily="18" charset="0"/>
              </a:rPr>
              <a:t>Structural Analysis and Redesign </a:t>
            </a:r>
            <a:r>
              <a:rPr lang="en-US" sz="3200" dirty="0" smtClean="0">
                <a:solidFill>
                  <a:schemeClr val="tx1">
                    <a:lumMod val="95000"/>
                    <a:lumOff val="5000"/>
                  </a:schemeClr>
                </a:solidFill>
                <a:latin typeface="Times New Roman" pitchFamily="18" charset="0"/>
                <a:cs typeface="Times New Roman" pitchFamily="18" charset="0"/>
              </a:rPr>
              <a:t>The Building Of Scientific Center</a:t>
            </a:r>
            <a:r>
              <a:rPr lang="en-US" sz="3200" dirty="0" smtClean="0">
                <a:solidFill>
                  <a:schemeClr val="tx1"/>
                </a:solidFill>
                <a:latin typeface="Times New Roman" panose="02020603050405020304" pitchFamily="18" charset="0"/>
                <a:cs typeface="Times New Roman" panose="02020603050405020304" pitchFamily="18" charset="0"/>
              </a:rPr>
              <a:t/>
            </a:r>
            <a:br>
              <a:rPr lang="en-US" sz="3200" dirty="0" smtClean="0">
                <a:solidFill>
                  <a:schemeClr val="tx1"/>
                </a:solidFill>
                <a:latin typeface="Times New Roman" panose="02020603050405020304" pitchFamily="18" charset="0"/>
                <a:cs typeface="Times New Roman" panose="02020603050405020304" pitchFamily="18" charset="0"/>
              </a:rPr>
            </a:br>
            <a:endParaRPr lang="ar-SA" sz="3200" dirty="0"/>
          </a:p>
        </p:txBody>
      </p:sp>
      <p:sp>
        <p:nvSpPr>
          <p:cNvPr id="3" name="عنوان فرعي 2"/>
          <p:cNvSpPr>
            <a:spLocks noGrp="1"/>
          </p:cNvSpPr>
          <p:nvPr>
            <p:ph type="subTitle" idx="1"/>
          </p:nvPr>
        </p:nvSpPr>
        <p:spPr>
          <a:xfrm>
            <a:off x="2286000" y="381000"/>
            <a:ext cx="4648232" cy="1447800"/>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gn="ctr" eaLnBrk="1" fontAlgn="auto" hangingPunct="1">
              <a:spcAft>
                <a:spcPts val="0"/>
              </a:spcAft>
              <a:buFont typeface="Wingdings 2"/>
              <a:buNone/>
              <a:defRPr/>
            </a:pPr>
            <a:r>
              <a:rPr lang="en-US" sz="2200" b="1" dirty="0" smtClean="0">
                <a:ln w="50800"/>
              </a:rPr>
              <a:t>An-</a:t>
            </a:r>
            <a:r>
              <a:rPr lang="en-US" sz="2200" b="1" dirty="0" err="1" smtClean="0">
                <a:ln w="50800"/>
              </a:rPr>
              <a:t>Najah</a:t>
            </a:r>
            <a:r>
              <a:rPr lang="en-US" sz="2200" b="1" dirty="0" smtClean="0">
                <a:ln w="50800"/>
              </a:rPr>
              <a:t> National University</a:t>
            </a:r>
          </a:p>
          <a:p>
            <a:pPr algn="ctr" eaLnBrk="1" fontAlgn="auto" hangingPunct="1">
              <a:spcAft>
                <a:spcPts val="0"/>
              </a:spcAft>
              <a:buFont typeface="Wingdings 2"/>
              <a:buNone/>
              <a:defRPr/>
            </a:pPr>
            <a:r>
              <a:rPr lang="en-US" sz="2200" b="1" dirty="0" smtClean="0">
                <a:ln w="50800"/>
              </a:rPr>
              <a:t>Faculty of Engineering</a:t>
            </a:r>
          </a:p>
          <a:p>
            <a:pPr algn="ctr" eaLnBrk="1" fontAlgn="auto" hangingPunct="1">
              <a:spcAft>
                <a:spcPts val="0"/>
              </a:spcAft>
              <a:buFont typeface="Wingdings 2"/>
              <a:buNone/>
              <a:defRPr/>
            </a:pPr>
            <a:r>
              <a:rPr lang="en-US" sz="2200" b="1" dirty="0" smtClean="0">
                <a:ln w="50800"/>
              </a:rPr>
              <a:t>Civil Engineering Department</a:t>
            </a:r>
            <a:endParaRPr lang="ar-SA" sz="2200" b="1" dirty="0">
              <a:ln w="50800"/>
            </a:endParaRPr>
          </a:p>
        </p:txBody>
      </p:sp>
      <p:pic>
        <p:nvPicPr>
          <p:cNvPr id="4" name="صورة 3" descr="logo.gif"/>
          <p:cNvPicPr>
            <a:picLocks noChangeAspect="1"/>
          </p:cNvPicPr>
          <p:nvPr/>
        </p:nvPicPr>
        <p:blipFill>
          <a:blip r:embed="rId3" cstate="print"/>
          <a:stretch>
            <a:fillRect/>
          </a:stretch>
        </p:blipFill>
        <p:spPr>
          <a:xfrm>
            <a:off x="357158" y="285728"/>
            <a:ext cx="1143008"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مربع نص 5"/>
          <p:cNvSpPr txBox="1"/>
          <p:nvPr/>
        </p:nvSpPr>
        <p:spPr>
          <a:xfrm>
            <a:off x="1676400" y="3429000"/>
            <a:ext cx="5286412" cy="1569660"/>
          </a:xfrm>
          <a:prstGeom prst="rect">
            <a:avLst/>
          </a:prstGeom>
          <a:noFill/>
        </p:spPr>
        <p:txBody>
          <a:bodyPr rtlCol="1">
            <a:spAutoFit/>
            <a:scene3d>
              <a:camera prst="orthographicFront"/>
              <a:lightRig rig="balanced" dir="t">
                <a:rot lat="0" lon="0" rev="2100000"/>
              </a:lightRig>
            </a:scene3d>
            <a:sp3d extrusionH="57150" prstMaterial="metal">
              <a:bevelT w="38100" h="25400"/>
              <a:contourClr>
                <a:schemeClr val="bg2"/>
              </a:contourClr>
            </a:sp3d>
          </a:bodyPr>
          <a:lstStyle/>
          <a:p>
            <a:pPr algn="l" rtl="0" fontAlgn="auto">
              <a:spcBef>
                <a:spcPts val="0"/>
              </a:spcBef>
              <a:spcAft>
                <a:spcPts val="0"/>
              </a:spcAft>
              <a:defRPr/>
            </a:pPr>
            <a:r>
              <a:rPr lang="en-US" b="1" dirty="0">
                <a:ln w="50800"/>
                <a:latin typeface="+mn-lt"/>
                <a:cs typeface="+mn-cs"/>
              </a:rPr>
              <a:t>           </a:t>
            </a:r>
            <a:r>
              <a:rPr lang="en-US" b="1" dirty="0">
                <a:ln w="50800"/>
                <a:effectLst>
                  <a:outerShdw blurRad="50800" dist="38100" dir="13500000" algn="br" rotWithShape="0">
                    <a:prstClr val="black">
                      <a:alpha val="40000"/>
                    </a:prstClr>
                  </a:outerShdw>
                  <a:reflection blurRad="6350" stA="55000" endA="300" endPos="45500" dir="5400000" sy="-100000" algn="bl" rotWithShape="0"/>
                </a:effectLst>
                <a:latin typeface="+mn-lt"/>
                <a:cs typeface="+mn-cs"/>
              </a:rPr>
              <a:t>Prepared by:              </a:t>
            </a:r>
          </a:p>
          <a:p>
            <a:pPr algn="l" rtl="0" fontAlgn="auto">
              <a:spcBef>
                <a:spcPts val="0"/>
              </a:spcBef>
              <a:spcAft>
                <a:spcPts val="0"/>
              </a:spcAft>
              <a:defRPr/>
            </a:pPr>
            <a:endParaRPr lang="en-US" b="1" dirty="0">
              <a:ln w="50800"/>
              <a:effectLst>
                <a:outerShdw blurRad="50800" dist="38100" dir="13500000" algn="br" rotWithShape="0">
                  <a:prstClr val="black">
                    <a:alpha val="40000"/>
                  </a:prstClr>
                </a:outerShdw>
                <a:reflection blurRad="6350" stA="55000" endA="300" endPos="45500" dir="5400000" sy="-100000" algn="bl" rotWithShape="0"/>
              </a:effectLst>
              <a:latin typeface="+mn-lt"/>
              <a:cs typeface="+mn-cs"/>
            </a:endParaRPr>
          </a:p>
          <a:p>
            <a:pPr>
              <a:defRPr/>
            </a:pPr>
            <a:r>
              <a:rPr lang="en-US" b="1" dirty="0" smtClean="0">
                <a:ln w="50800"/>
                <a:solidFill>
                  <a:schemeClr val="tx1">
                    <a:lumMod val="95000"/>
                  </a:schemeClr>
                </a:solidFill>
                <a:effectLst>
                  <a:outerShdw blurRad="50800" dist="38100" dir="13500000" algn="br" rotWithShape="0">
                    <a:prstClr val="black">
                      <a:alpha val="40000"/>
                    </a:prstClr>
                  </a:outerShdw>
                  <a:reflection blurRad="6350" stA="55000" endA="300" endPos="45500" dir="5400000" sy="-100000" algn="bl" rotWithShape="0"/>
                </a:effectLst>
                <a:latin typeface="+mn-lt"/>
                <a:cs typeface="+mn-cs"/>
              </a:rPr>
              <a:t>          </a:t>
            </a:r>
            <a:r>
              <a:rPr lang="en-US" sz="2000" i="1" dirty="0" smtClean="0">
                <a:ln w="50800"/>
                <a:solidFill>
                  <a:schemeClr val="tx1">
                    <a:lumMod val="95000"/>
                  </a:schemeClr>
                </a:solidFill>
                <a:effectLst>
                  <a:outerShdw blurRad="50800" dist="38100" dir="13500000" algn="br" rotWithShape="0">
                    <a:prstClr val="black">
                      <a:alpha val="40000"/>
                    </a:prstClr>
                  </a:outerShdw>
                  <a:reflection blurRad="6350" stA="55000" endA="300" endPos="45500" dir="5400000" sy="-100000" algn="bl" rotWithShape="0"/>
                </a:effectLst>
                <a:latin typeface="Arial" pitchFamily="34" charset="0"/>
                <a:cs typeface="Arial" pitchFamily="34" charset="0"/>
              </a:rPr>
              <a:t>1</a:t>
            </a:r>
            <a:r>
              <a:rPr lang="en-US" sz="2000" i="1" dirty="0" smtClean="0">
                <a:latin typeface="Arial" pitchFamily="34" charset="0"/>
                <a:cs typeface="Arial" pitchFamily="34" charset="0"/>
              </a:rPr>
              <a:t>.Ayman </a:t>
            </a:r>
            <a:r>
              <a:rPr lang="en-US" sz="2000" i="1" dirty="0" err="1" smtClean="0">
                <a:latin typeface="Arial" pitchFamily="34" charset="0"/>
                <a:cs typeface="Arial" pitchFamily="34" charset="0"/>
              </a:rPr>
              <a:t>Abo</a:t>
            </a:r>
            <a:r>
              <a:rPr lang="en-US" sz="2000" i="1" dirty="0" smtClean="0">
                <a:latin typeface="Arial" pitchFamily="34" charset="0"/>
                <a:cs typeface="Arial" pitchFamily="34" charset="0"/>
              </a:rPr>
              <a:t> Baker.</a:t>
            </a:r>
            <a:endParaRPr lang="en-US" sz="2000" i="1" dirty="0" smtClean="0">
              <a:ln w="50800"/>
              <a:solidFill>
                <a:schemeClr val="tx1">
                  <a:lumMod val="95000"/>
                </a:schemeClr>
              </a:solidFill>
              <a:effectLst>
                <a:outerShdw blurRad="50800" dist="38100" dir="13500000" algn="br" rotWithShape="0">
                  <a:prstClr val="black">
                    <a:alpha val="40000"/>
                  </a:prstClr>
                </a:outerShdw>
                <a:reflection blurRad="6350" stA="55000" endA="300" endPos="45500" dir="5400000" sy="-100000" algn="bl" rotWithShape="0"/>
              </a:effectLst>
              <a:latin typeface="Arial" pitchFamily="34" charset="0"/>
              <a:cs typeface="Arial" pitchFamily="34" charset="0"/>
            </a:endParaRPr>
          </a:p>
          <a:p>
            <a:pPr>
              <a:defRPr/>
            </a:pPr>
            <a:r>
              <a:rPr lang="en-US" sz="2000" i="1" dirty="0" smtClean="0">
                <a:ln w="50800"/>
                <a:solidFill>
                  <a:schemeClr val="tx1">
                    <a:lumMod val="95000"/>
                  </a:schemeClr>
                </a:solidFill>
                <a:effectLst>
                  <a:outerShdw blurRad="50800" dist="38100" dir="13500000" algn="br" rotWithShape="0">
                    <a:prstClr val="black">
                      <a:alpha val="40000"/>
                    </a:prstClr>
                  </a:outerShdw>
                  <a:reflection blurRad="6350" stA="55000" endA="300" endPos="45500" dir="5400000" sy="-100000" algn="bl" rotWithShape="0"/>
                </a:effectLst>
                <a:latin typeface="Arial" pitchFamily="34" charset="0"/>
                <a:cs typeface="Arial" pitchFamily="34" charset="0"/>
              </a:rPr>
              <a:t>           2</a:t>
            </a:r>
            <a:r>
              <a:rPr lang="en-US" sz="2000" i="1" dirty="0" smtClean="0">
                <a:latin typeface="Arial" pitchFamily="34" charset="0"/>
                <a:cs typeface="Arial" pitchFamily="34" charset="0"/>
              </a:rPr>
              <a:t>.Baraa </a:t>
            </a:r>
            <a:r>
              <a:rPr lang="en-US" sz="2000" i="1" dirty="0" err="1" smtClean="0">
                <a:latin typeface="Arial" pitchFamily="34" charset="0"/>
                <a:cs typeface="Arial" pitchFamily="34" charset="0"/>
              </a:rPr>
              <a:t>Bani</a:t>
            </a:r>
            <a:r>
              <a:rPr lang="en-US" sz="2000" i="1" dirty="0" smtClean="0">
                <a:latin typeface="Arial" pitchFamily="34" charset="0"/>
                <a:cs typeface="Arial" pitchFamily="34" charset="0"/>
              </a:rPr>
              <a:t> </a:t>
            </a:r>
            <a:r>
              <a:rPr lang="en-US" sz="2000" i="1" dirty="0" err="1" smtClean="0">
                <a:latin typeface="Arial" pitchFamily="34" charset="0"/>
                <a:cs typeface="Arial" pitchFamily="34" charset="0"/>
              </a:rPr>
              <a:t>Hasan</a:t>
            </a:r>
            <a:r>
              <a:rPr lang="en-US" sz="2000" i="1" dirty="0" smtClean="0">
                <a:latin typeface="Arial" pitchFamily="34" charset="0"/>
                <a:cs typeface="Arial" pitchFamily="34" charset="0"/>
              </a:rPr>
              <a:t>.</a:t>
            </a:r>
            <a:endParaRPr lang="en-US" sz="2000" i="1" dirty="0">
              <a:ln w="1905"/>
              <a:solidFill>
                <a:schemeClr val="tx1">
                  <a:lumMod val="95000"/>
                </a:schemeClr>
              </a:solidFill>
              <a:effectLst>
                <a:innerShdw blurRad="69850" dist="43180" dir="5400000">
                  <a:srgbClr val="000000">
                    <a:alpha val="65000"/>
                  </a:srgbClr>
                </a:innerShdw>
              </a:effectLst>
              <a:latin typeface="Arial" pitchFamily="34" charset="0"/>
              <a:cs typeface="Arial" pitchFamily="34" charset="0"/>
            </a:endParaRPr>
          </a:p>
          <a:p>
            <a:pPr>
              <a:defRPr/>
            </a:pPr>
            <a:r>
              <a:rPr lang="en-US" sz="2000" i="1" dirty="0">
                <a:ln w="1905"/>
                <a:solidFill>
                  <a:schemeClr val="tx1">
                    <a:lumMod val="95000"/>
                  </a:schemeClr>
                </a:solidFill>
                <a:effectLst>
                  <a:innerShdw blurRad="69850" dist="43180" dir="5400000">
                    <a:srgbClr val="000000">
                      <a:alpha val="65000"/>
                    </a:srgbClr>
                  </a:innerShdw>
                </a:effectLst>
                <a:latin typeface="Arial" pitchFamily="34" charset="0"/>
                <a:cs typeface="Arial" pitchFamily="34" charset="0"/>
              </a:rPr>
              <a:t>         </a:t>
            </a:r>
            <a:r>
              <a:rPr lang="en-US" sz="2000" i="1" dirty="0" smtClean="0">
                <a:ln w="1905"/>
                <a:solidFill>
                  <a:schemeClr val="tx1">
                    <a:lumMod val="95000"/>
                  </a:schemeClr>
                </a:solidFill>
                <a:effectLst>
                  <a:innerShdw blurRad="69850" dist="43180" dir="5400000">
                    <a:srgbClr val="000000">
                      <a:alpha val="65000"/>
                    </a:srgbClr>
                  </a:innerShdw>
                </a:effectLst>
                <a:latin typeface="Arial" pitchFamily="34" charset="0"/>
                <a:cs typeface="Arial" pitchFamily="34" charset="0"/>
              </a:rPr>
              <a:t>  3</a:t>
            </a:r>
            <a:r>
              <a:rPr lang="en-US" sz="2000" i="1" dirty="0" smtClean="0">
                <a:latin typeface="Arial" pitchFamily="34" charset="0"/>
                <a:cs typeface="Arial" pitchFamily="34" charset="0"/>
              </a:rPr>
              <a:t>.Mohammad Omar.</a:t>
            </a:r>
            <a:endParaRPr lang="ar-SA" sz="2000" i="1" dirty="0">
              <a:ln w="1905"/>
              <a:solidFill>
                <a:schemeClr val="tx1">
                  <a:lumMod val="95000"/>
                </a:schemeClr>
              </a:solidFill>
              <a:effectLst>
                <a:innerShdw blurRad="69850" dist="43180" dir="5400000">
                  <a:srgbClr val="000000">
                    <a:alpha val="65000"/>
                  </a:srgbClr>
                </a:innerShdw>
              </a:effectLst>
              <a:latin typeface="Arial" pitchFamily="34" charset="0"/>
              <a:cs typeface="Arial" pitchFamily="34" charset="0"/>
            </a:endParaRPr>
          </a:p>
        </p:txBody>
      </p:sp>
      <p:sp>
        <p:nvSpPr>
          <p:cNvPr id="7" name="مربع نص 6"/>
          <p:cNvSpPr txBox="1"/>
          <p:nvPr/>
        </p:nvSpPr>
        <p:spPr>
          <a:xfrm>
            <a:off x="1066800" y="5181600"/>
            <a:ext cx="5257800" cy="1508105"/>
          </a:xfrm>
          <a:prstGeom prst="rect">
            <a:avLst/>
          </a:prstGeom>
          <a:noFill/>
        </p:spPr>
        <p:txBody>
          <a:bodyPr rtlCol="1">
            <a:spAutoFit/>
            <a:scene3d>
              <a:camera prst="orthographicFront"/>
              <a:lightRig rig="balanced" dir="t">
                <a:rot lat="0" lon="0" rev="2100000"/>
              </a:lightRig>
            </a:scene3d>
            <a:sp3d extrusionH="57150" prstMaterial="metal">
              <a:bevelT w="38100" h="25400"/>
              <a:contourClr>
                <a:schemeClr val="bg2"/>
              </a:contourClr>
            </a:sp3d>
          </a:bodyPr>
          <a:lstStyle/>
          <a:p>
            <a:pPr algn="l" rtl="0" fontAlgn="auto">
              <a:spcBef>
                <a:spcPts val="0"/>
              </a:spcBef>
              <a:spcAft>
                <a:spcPts val="0"/>
              </a:spcAft>
              <a:defRPr/>
            </a:pPr>
            <a:endParaRPr lang="en-US" b="1" dirty="0">
              <a:ln w="50800"/>
              <a:latin typeface="+mn-lt"/>
              <a:cs typeface="+mn-cs"/>
            </a:endParaRPr>
          </a:p>
          <a:p>
            <a:pPr algn="l" rtl="0" fontAlgn="auto">
              <a:spcBef>
                <a:spcPts val="0"/>
              </a:spcBef>
              <a:spcAft>
                <a:spcPts val="0"/>
              </a:spcAft>
              <a:defRPr/>
            </a:pPr>
            <a:endParaRPr lang="en-US" b="1" dirty="0">
              <a:ln w="50800"/>
              <a:latin typeface="+mn-lt"/>
              <a:cs typeface="+mn-cs"/>
            </a:endParaRPr>
          </a:p>
          <a:p>
            <a:pPr>
              <a:defRPr/>
            </a:pPr>
            <a:r>
              <a:rPr lang="en-US" b="1" dirty="0">
                <a:ln w="50800"/>
                <a:effectLst>
                  <a:outerShdw blurRad="50800" dist="38100" dir="13500000" algn="br" rotWithShape="0">
                    <a:prstClr val="black">
                      <a:alpha val="40000"/>
                    </a:prstClr>
                  </a:outerShdw>
                  <a:reflection blurRad="6350" stA="55000" endA="300" endPos="45500" dir="5400000" sy="-100000" algn="bl" rotWithShape="0"/>
                </a:effectLst>
                <a:latin typeface="+mn-lt"/>
                <a:cs typeface="+mn-cs"/>
              </a:rPr>
              <a:t>Supervised by: </a:t>
            </a:r>
            <a:r>
              <a:rPr lang="en-US" sz="2000" b="1" dirty="0" err="1" smtClean="0">
                <a:solidFill>
                  <a:srgbClr val="FF0000"/>
                </a:solidFill>
              </a:rPr>
              <a:t>Dr.Mahmoud</a:t>
            </a:r>
            <a:r>
              <a:rPr lang="en-US" sz="2000" b="1" dirty="0" smtClean="0">
                <a:solidFill>
                  <a:srgbClr val="FF0000"/>
                </a:solidFill>
              </a:rPr>
              <a:t> </a:t>
            </a:r>
            <a:r>
              <a:rPr lang="en-US" sz="2000" b="1" dirty="0" err="1" smtClean="0">
                <a:solidFill>
                  <a:srgbClr val="FF0000"/>
                </a:solidFill>
              </a:rPr>
              <a:t>Dweikat</a:t>
            </a:r>
            <a:endParaRPr lang="en-US" sz="2000" b="1" dirty="0">
              <a:ln w="50800"/>
              <a:solidFill>
                <a:srgbClr val="FF0000"/>
              </a:solidFill>
              <a:effectLst>
                <a:outerShdw blurRad="50800" dist="38100" dir="13500000" algn="br" rotWithShape="0">
                  <a:prstClr val="black">
                    <a:alpha val="40000"/>
                  </a:prstClr>
                </a:outerShdw>
                <a:reflection blurRad="6350" stA="55000" endA="300" endPos="45500" dir="5400000" sy="-100000" algn="bl" rotWithShape="0"/>
              </a:effectLst>
              <a:latin typeface="+mn-lt"/>
              <a:cs typeface="+mn-cs"/>
            </a:endParaRPr>
          </a:p>
          <a:p>
            <a:pPr algn="l" rtl="0" fontAlgn="auto">
              <a:spcBef>
                <a:spcPts val="0"/>
              </a:spcBef>
              <a:spcAft>
                <a:spcPts val="0"/>
              </a:spcAft>
              <a:defRPr/>
            </a:pPr>
            <a:endParaRPr lang="en-US" b="1" dirty="0">
              <a:ln w="50800"/>
              <a:effectLst>
                <a:outerShdw blurRad="50800" dist="38100" dir="13500000" algn="br" rotWithShape="0">
                  <a:prstClr val="black">
                    <a:alpha val="40000"/>
                  </a:prstClr>
                </a:outerShdw>
                <a:reflection blurRad="6350" stA="55000" endA="300" endPos="45500" dir="5400000" sy="-100000" algn="bl" rotWithShape="0"/>
              </a:effectLst>
              <a:latin typeface="+mn-lt"/>
              <a:cs typeface="+mn-cs"/>
            </a:endParaRPr>
          </a:p>
          <a:p>
            <a:pPr algn="l" rtl="0" fontAlgn="auto">
              <a:spcBef>
                <a:spcPts val="0"/>
              </a:spcBef>
              <a:spcAft>
                <a:spcPts val="0"/>
              </a:spcAft>
              <a:defRPr/>
            </a:pPr>
            <a:endParaRPr lang="ar-SA" b="1" dirty="0">
              <a:ln w="50800"/>
              <a:latin typeface="+mn-lt"/>
              <a:cs typeface="+mn-cs"/>
            </a:endParaRPr>
          </a:p>
        </p:txBody>
      </p:sp>
      <p:pic>
        <p:nvPicPr>
          <p:cNvPr id="10" name="صورة 3" descr="logo.gif"/>
          <p:cNvPicPr>
            <a:picLocks noChangeAspect="1"/>
          </p:cNvPicPr>
          <p:nvPr/>
        </p:nvPicPr>
        <p:blipFill>
          <a:blip r:embed="rId3" cstate="print"/>
          <a:stretch>
            <a:fillRect/>
          </a:stretch>
        </p:blipFill>
        <p:spPr>
          <a:xfrm>
            <a:off x="7696200" y="381000"/>
            <a:ext cx="1143008"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Slide Number Placeholder 10"/>
          <p:cNvSpPr>
            <a:spLocks noGrp="1"/>
          </p:cNvSpPr>
          <p:nvPr>
            <p:ph type="sldNum" sz="quarter" idx="12"/>
          </p:nvPr>
        </p:nvSpPr>
        <p:spPr/>
        <p:txBody>
          <a:bodyPr/>
          <a:lstStyle/>
          <a:p>
            <a:fld id="{E171963A-4E6D-49B2-87CA-675D3187F344}" type="slidenum">
              <a:rPr lang="en-US" sz="2400" smtClean="0">
                <a:solidFill>
                  <a:srgbClr val="00B0F0"/>
                </a:solidFill>
              </a:rPr>
              <a:pPr/>
              <a:t>1</a:t>
            </a:fld>
            <a:endParaRPr lang="en-US" sz="2400" dirty="0">
              <a:solidFill>
                <a:srgbClr val="00B0F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6.PNG"/>
          <p:cNvPicPr>
            <a:picLocks noGrp="1" noChangeAspect="1"/>
          </p:cNvPicPr>
          <p:nvPr>
            <p:ph idx="1"/>
          </p:nvPr>
        </p:nvPicPr>
        <p:blipFill>
          <a:blip r:embed="rId2" cstate="print"/>
          <a:stretch>
            <a:fillRect/>
          </a:stretch>
        </p:blipFill>
        <p:spPr>
          <a:xfrm>
            <a:off x="838200" y="2108201"/>
            <a:ext cx="6400800" cy="3886743"/>
          </a:xfrm>
        </p:spPr>
      </p:pic>
      <p:sp>
        <p:nvSpPr>
          <p:cNvPr id="2" name="عنوان 1"/>
          <p:cNvSpPr>
            <a:spLocks noGrp="1"/>
          </p:cNvSpPr>
          <p:nvPr>
            <p:ph type="title"/>
          </p:nvPr>
        </p:nvSpPr>
        <p:spPr/>
        <p:txBody>
          <a:bodyPr>
            <a:normAutofit/>
          </a:bodyPr>
          <a:lstStyle/>
          <a:p>
            <a:r>
              <a:rPr lang="en-US" altLang="en-US" sz="2400" dirty="0" smtClean="0">
                <a:effectLst/>
                <a:latin typeface="Dutch801 Rm BT" pitchFamily="18" charset="0"/>
              </a:rPr>
              <a:t>Architectural plan for third floor</a:t>
            </a:r>
            <a:endParaRPr lang="ar-SA" sz="2400"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10</a:t>
            </a:fld>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609600"/>
            <a:ext cx="7498080" cy="4800600"/>
          </a:xfrm>
        </p:spPr>
        <p:txBody>
          <a:bodyPr/>
          <a:lstStyle/>
          <a:p>
            <a:r>
              <a:rPr lang="en-US" dirty="0" smtClean="0"/>
              <a:t>To be prepared for the real life work.</a:t>
            </a:r>
          </a:p>
          <a:p>
            <a:endParaRPr lang="en-US" dirty="0" smtClean="0"/>
          </a:p>
          <a:p>
            <a:r>
              <a:rPr lang="en-US" dirty="0" smtClean="0"/>
              <a:t>We are proud about our work. Also, our engineering sense has increased about numbers and quantities.</a:t>
            </a:r>
          </a:p>
          <a:p>
            <a:endParaRPr lang="en-US" dirty="0" smtClean="0"/>
          </a:p>
          <a:p>
            <a:r>
              <a:rPr lang="en-US" dirty="0" smtClean="0"/>
              <a:t>We hope for all who will open our report to benefit from our project.</a:t>
            </a:r>
          </a:p>
          <a:p>
            <a:endParaRPr lang="ar-SA"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100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altLang="en-US" sz="2800" dirty="0" smtClean="0">
                <a:effectLst/>
                <a:latin typeface="Dutch801 Rm BT" pitchFamily="18" charset="0"/>
              </a:rPr>
              <a:t>Architectural plan for fourth floor</a:t>
            </a:r>
            <a:endParaRPr lang="ar-SA" sz="2800" dirty="0"/>
          </a:p>
        </p:txBody>
      </p:sp>
      <p:pic>
        <p:nvPicPr>
          <p:cNvPr id="4" name="Picture 3" descr="6.PNG"/>
          <p:cNvPicPr>
            <a:picLocks noChangeAspect="1"/>
          </p:cNvPicPr>
          <p:nvPr/>
        </p:nvPicPr>
        <p:blipFill>
          <a:blip r:embed="rId2" cstate="print"/>
          <a:stretch>
            <a:fillRect/>
          </a:stretch>
        </p:blipFill>
        <p:spPr>
          <a:xfrm>
            <a:off x="685800" y="1803400"/>
            <a:ext cx="6705600" cy="4470400"/>
          </a:xfrm>
          <a:prstGeom prst="rect">
            <a:avLst/>
          </a:prstGeom>
        </p:spPr>
      </p:pic>
      <p:sp>
        <p:nvSpPr>
          <p:cNvPr id="8" name="Slide Number Placeholder 7"/>
          <p:cNvSpPr>
            <a:spLocks noGrp="1"/>
          </p:cNvSpPr>
          <p:nvPr>
            <p:ph type="sldNum" sz="quarter" idx="12"/>
          </p:nvPr>
        </p:nvSpPr>
        <p:spPr/>
        <p:txBody>
          <a:bodyPr/>
          <a:lstStyle/>
          <a:p>
            <a:fld id="{E171963A-4E6D-49B2-87CA-675D3187F344}"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altLang="en-US" sz="2800" dirty="0" smtClean="0">
                <a:effectLst/>
                <a:latin typeface="Dutch801 Rm BT" pitchFamily="18" charset="0"/>
              </a:rPr>
              <a:t>Architectural plan for sixth floor</a:t>
            </a:r>
            <a:endParaRPr lang="ar-SA" sz="2800" dirty="0"/>
          </a:p>
        </p:txBody>
      </p:sp>
      <p:pic>
        <p:nvPicPr>
          <p:cNvPr id="4" name="Picture 3" descr="8.PNG"/>
          <p:cNvPicPr>
            <a:picLocks noChangeAspect="1"/>
          </p:cNvPicPr>
          <p:nvPr/>
        </p:nvPicPr>
        <p:blipFill>
          <a:blip r:embed="rId2" cstate="print"/>
          <a:stretch>
            <a:fillRect/>
          </a:stretch>
        </p:blipFill>
        <p:spPr>
          <a:xfrm>
            <a:off x="1143000" y="1644400"/>
            <a:ext cx="6172200" cy="4426200"/>
          </a:xfrm>
          <a:prstGeom prst="rect">
            <a:avLst/>
          </a:prstGeom>
        </p:spPr>
      </p:pic>
      <p:sp>
        <p:nvSpPr>
          <p:cNvPr id="8" name="Slide Number Placeholder 7"/>
          <p:cNvSpPr>
            <a:spLocks noGrp="1"/>
          </p:cNvSpPr>
          <p:nvPr>
            <p:ph type="sldNum" sz="quarter" idx="12"/>
          </p:nvPr>
        </p:nvSpPr>
        <p:spPr/>
        <p:txBody>
          <a:bodyPr/>
          <a:lstStyle/>
          <a:p>
            <a:fld id="{E171963A-4E6D-49B2-87CA-675D3187F344}"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00200"/>
            <a:ext cx="8686800" cy="4873752"/>
          </a:xfrm>
        </p:spPr>
        <p:txBody>
          <a:bodyPr>
            <a:normAutofit/>
          </a:bodyPr>
          <a:lstStyle/>
          <a:p>
            <a:r>
              <a:rPr lang="en-US" sz="2400" dirty="0" smtClean="0">
                <a:latin typeface="Times New Roman" pitchFamily="18" charset="0"/>
                <a:cs typeface="Times New Roman" pitchFamily="18" charset="0"/>
              </a:rPr>
              <a:t>The building consists of one blocks designed as two way soiled slab system.</a:t>
            </a:r>
          </a:p>
          <a:p>
            <a:r>
              <a:rPr lang="en-US" sz="2400" dirty="0" smtClean="0">
                <a:latin typeface="Times New Roman" pitchFamily="18" charset="0"/>
                <a:cs typeface="Times New Roman" pitchFamily="18" charset="0"/>
              </a:rPr>
              <a:t>The materials used in this project are </a:t>
            </a:r>
            <a:r>
              <a:rPr lang="en-US" sz="2400" dirty="0" smtClean="0">
                <a:solidFill>
                  <a:srgbClr val="FF0000"/>
                </a:solidFill>
                <a:latin typeface="Times New Roman" pitchFamily="18" charset="0"/>
                <a:cs typeface="Times New Roman" pitchFamily="18" charset="0"/>
              </a:rPr>
              <a:t>:(Structural Materials)</a:t>
            </a:r>
          </a:p>
          <a:p>
            <a:pPr>
              <a:buNone/>
            </a:pPr>
            <a:r>
              <a:rPr lang="en-US" sz="2400" dirty="0" smtClean="0">
                <a:latin typeface="Times New Roman" pitchFamily="18" charset="0"/>
                <a:cs typeface="Times New Roman" pitchFamily="18" charset="0"/>
              </a:rPr>
              <a:t>1-Concrete with f</a:t>
            </a:r>
            <a:r>
              <a:rPr lang="ar-SA"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 28Mpa , f</a:t>
            </a:r>
            <a:r>
              <a:rPr lang="ar-SA"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 35Mpa</a:t>
            </a:r>
          </a:p>
          <a:p>
            <a:pPr>
              <a:buNone/>
            </a:pPr>
            <a:r>
              <a:rPr lang="en-US" sz="2400" dirty="0" smtClean="0">
                <a:latin typeface="Times New Roman" pitchFamily="18" charset="0"/>
                <a:cs typeface="Times New Roman" pitchFamily="18" charset="0"/>
              </a:rPr>
              <a:t>2-steel with F</a:t>
            </a:r>
            <a:r>
              <a:rPr lang="en-US" sz="2400" baseline="-25000" dirty="0" smtClean="0">
                <a:latin typeface="Times New Roman" pitchFamily="18" charset="0"/>
                <a:cs typeface="Times New Roman" pitchFamily="18" charset="0"/>
              </a:rPr>
              <a:t>y </a:t>
            </a:r>
            <a:r>
              <a:rPr lang="en-US" sz="2400" dirty="0" smtClean="0">
                <a:latin typeface="Times New Roman" pitchFamily="18" charset="0"/>
                <a:cs typeface="Times New Roman" pitchFamily="18" charset="0"/>
              </a:rPr>
              <a:t>= 420Mpa.</a:t>
            </a:r>
          </a:p>
          <a:p>
            <a:r>
              <a:rPr lang="en-US" sz="2400" dirty="0" smtClean="0">
                <a:latin typeface="Times New Roman" pitchFamily="18" charset="0"/>
                <a:cs typeface="Times New Roman" pitchFamily="18" charset="0"/>
              </a:rPr>
              <a:t>Soil properties: </a:t>
            </a:r>
          </a:p>
          <a:p>
            <a:pPr>
              <a:buNone/>
            </a:pPr>
            <a:r>
              <a:rPr lang="en-US" sz="2400" dirty="0" smtClean="0">
                <a:latin typeface="Times New Roman" pitchFamily="18" charset="0"/>
                <a:cs typeface="Times New Roman" pitchFamily="18" charset="0"/>
              </a:rPr>
              <a:t>The bearing capacity of  the soil in the region is estimated to be 3Kg/cm2 .</a:t>
            </a:r>
          </a:p>
          <a:p>
            <a:endParaRPr lang="en-US" sz="2400" dirty="0" smtClean="0">
              <a:latin typeface="Times New Roman" pitchFamily="18" charset="0"/>
              <a:cs typeface="Times New Roman" pitchFamily="18" charset="0"/>
            </a:endParaRPr>
          </a:p>
          <a:p>
            <a:pPr>
              <a:buNone/>
            </a:pPr>
            <a:endParaRPr lang="en-US" dirty="0" smtClean="0">
              <a:latin typeface="Times New Roman" panose="02020603050405020304" pitchFamily="18" charset="0"/>
              <a:cs typeface="Times New Roman" panose="02020603050405020304" pitchFamily="18" charset="0"/>
            </a:endParaRPr>
          </a:p>
          <a:p>
            <a:endParaRPr lang="en-US" dirty="0" smtClean="0"/>
          </a:p>
        </p:txBody>
      </p:sp>
      <p:sp>
        <p:nvSpPr>
          <p:cNvPr id="2" name="عنوان 1"/>
          <p:cNvSpPr>
            <a:spLocks noGrp="1"/>
          </p:cNvSpPr>
          <p:nvPr>
            <p:ph type="title"/>
          </p:nvPr>
        </p:nvSpPr>
        <p:spPr/>
        <p:txBody>
          <a:bodyPr/>
          <a:lstStyle/>
          <a:p>
            <a:pPr algn="ctr"/>
            <a:r>
              <a:rPr lang="en-US" dirty="0" smtClean="0">
                <a:solidFill>
                  <a:schemeClr val="tx1">
                    <a:lumMod val="95000"/>
                    <a:lumOff val="5000"/>
                  </a:schemeClr>
                </a:solidFill>
                <a:effectLst/>
              </a:rPr>
              <a:t>Structural description </a:t>
            </a:r>
            <a:endParaRPr lang="ar-SA" dirty="0">
              <a:solidFill>
                <a:schemeClr val="tx1">
                  <a:lumMod val="95000"/>
                  <a:lumOff val="5000"/>
                </a:schemeClr>
              </a:solidFill>
              <a:effectLst/>
            </a:endParaRPr>
          </a:p>
        </p:txBody>
      </p:sp>
      <p:sp>
        <p:nvSpPr>
          <p:cNvPr id="7" name="Slide Number Placeholder 6"/>
          <p:cNvSpPr>
            <a:spLocks noGrp="1"/>
          </p:cNvSpPr>
          <p:nvPr>
            <p:ph type="sldNum" sz="quarter" idx="12"/>
          </p:nvPr>
        </p:nvSpPr>
        <p:spPr/>
        <p:txBody>
          <a:bodyPr/>
          <a:lstStyle/>
          <a:p>
            <a:fld id="{E171963A-4E6D-49B2-87CA-675D3187F34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dirty="0" smtClean="0"/>
              <a:t>Structural plan:</a:t>
            </a:r>
            <a:endParaRPr lang="ar-SA" sz="3600"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14</a:t>
            </a:fld>
            <a:endParaRPr lang="en-US"/>
          </a:p>
        </p:txBody>
      </p:sp>
      <p:pic>
        <p:nvPicPr>
          <p:cNvPr id="4" name="Picture 3" descr="1111111.PNG"/>
          <p:cNvPicPr>
            <a:picLocks noChangeAspect="1"/>
          </p:cNvPicPr>
          <p:nvPr/>
        </p:nvPicPr>
        <p:blipFill>
          <a:blip r:embed="rId2" cstate="print"/>
          <a:stretch>
            <a:fillRect/>
          </a:stretch>
        </p:blipFill>
        <p:spPr>
          <a:xfrm>
            <a:off x="1447800" y="1066800"/>
            <a:ext cx="6468378" cy="538237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71963A-4E6D-49B2-87CA-675D3187F344}" type="slidenum">
              <a:rPr lang="en-US" smtClean="0"/>
              <a:pPr/>
              <a:t>15</a:t>
            </a:fld>
            <a:endParaRPr lang="en-US"/>
          </a:p>
        </p:txBody>
      </p:sp>
      <p:pic>
        <p:nvPicPr>
          <p:cNvPr id="5" name="Picture 4" descr="22222222222.PNG"/>
          <p:cNvPicPr>
            <a:picLocks noChangeAspect="1"/>
          </p:cNvPicPr>
          <p:nvPr/>
        </p:nvPicPr>
        <p:blipFill>
          <a:blip r:embed="rId2" cstate="print"/>
          <a:stretch>
            <a:fillRect/>
          </a:stretch>
        </p:blipFill>
        <p:spPr>
          <a:xfrm>
            <a:off x="1347337" y="823548"/>
            <a:ext cx="6449326" cy="521090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71963A-4E6D-49B2-87CA-675D3187F344}" type="slidenum">
              <a:rPr lang="en-US" smtClean="0"/>
              <a:pPr/>
              <a:t>16</a:t>
            </a:fld>
            <a:endParaRPr lang="en-US"/>
          </a:p>
        </p:txBody>
      </p:sp>
      <p:pic>
        <p:nvPicPr>
          <p:cNvPr id="5" name="Picture 4" descr="3333333333.PNG"/>
          <p:cNvPicPr>
            <a:picLocks noChangeAspect="1"/>
          </p:cNvPicPr>
          <p:nvPr/>
        </p:nvPicPr>
        <p:blipFill>
          <a:blip r:embed="rId2" cstate="print"/>
          <a:stretch>
            <a:fillRect/>
          </a:stretch>
        </p:blipFill>
        <p:spPr>
          <a:xfrm>
            <a:off x="1399732" y="1433234"/>
            <a:ext cx="6344536" cy="399153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71963A-4E6D-49B2-87CA-675D3187F344}" type="slidenum">
              <a:rPr lang="en-US" smtClean="0"/>
              <a:pPr/>
              <a:t>17</a:t>
            </a:fld>
            <a:endParaRPr lang="en-US"/>
          </a:p>
        </p:txBody>
      </p:sp>
      <p:pic>
        <p:nvPicPr>
          <p:cNvPr id="5" name="Picture 4" descr="444444444.PNG"/>
          <p:cNvPicPr>
            <a:picLocks noChangeAspect="1"/>
          </p:cNvPicPr>
          <p:nvPr/>
        </p:nvPicPr>
        <p:blipFill>
          <a:blip r:embed="rId2" cstate="print"/>
          <a:stretch>
            <a:fillRect/>
          </a:stretch>
        </p:blipFill>
        <p:spPr>
          <a:xfrm>
            <a:off x="1285416" y="609600"/>
            <a:ext cx="6573168" cy="542048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71963A-4E6D-49B2-87CA-675D3187F344}" type="slidenum">
              <a:rPr lang="en-US" smtClean="0"/>
              <a:pPr/>
              <a:t>18</a:t>
            </a:fld>
            <a:endParaRPr lang="en-US"/>
          </a:p>
        </p:txBody>
      </p:sp>
      <p:pic>
        <p:nvPicPr>
          <p:cNvPr id="5" name="Picture 4" descr="66666666666666666.PNG"/>
          <p:cNvPicPr>
            <a:picLocks noChangeAspect="1"/>
          </p:cNvPicPr>
          <p:nvPr/>
        </p:nvPicPr>
        <p:blipFill>
          <a:blip r:embed="rId2" cstate="print"/>
          <a:stretch>
            <a:fillRect/>
          </a:stretch>
        </p:blipFill>
        <p:spPr>
          <a:xfrm>
            <a:off x="1180626" y="799733"/>
            <a:ext cx="6782747" cy="525853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71963A-4E6D-49B2-87CA-675D3187F344}" type="slidenum">
              <a:rPr lang="en-US" smtClean="0"/>
              <a:pPr/>
              <a:t>19</a:t>
            </a:fld>
            <a:endParaRPr lang="en-US"/>
          </a:p>
        </p:txBody>
      </p:sp>
      <p:pic>
        <p:nvPicPr>
          <p:cNvPr id="5" name="Picture 4" descr="777777777777.PNG"/>
          <p:cNvPicPr>
            <a:picLocks noChangeAspect="1"/>
          </p:cNvPicPr>
          <p:nvPr/>
        </p:nvPicPr>
        <p:blipFill>
          <a:blip r:embed="rId2" cstate="print"/>
          <a:stretch>
            <a:fillRect/>
          </a:stretch>
        </p:blipFill>
        <p:spPr>
          <a:xfrm>
            <a:off x="1209205" y="852127"/>
            <a:ext cx="6725589" cy="515374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92200"/>
            <a:ext cx="7467600" cy="4873752"/>
          </a:xfrm>
        </p:spPr>
        <p:txBody>
          <a:bodyPr/>
          <a:lstStyle/>
          <a:p>
            <a:pPr>
              <a:buNone/>
            </a:pPr>
            <a:r>
              <a:rPr lang="en-US" dirty="0" smtClean="0"/>
              <a:t> </a:t>
            </a:r>
            <a:r>
              <a:rPr lang="en-US" sz="3600" b="1" i="1" dirty="0" smtClean="0"/>
              <a:t>Out Line :</a:t>
            </a:r>
          </a:p>
          <a:p>
            <a:pPr>
              <a:buFont typeface="Wingdings" pitchFamily="2" charset="2"/>
              <a:buChar char="Ø"/>
            </a:pPr>
            <a:r>
              <a:rPr lang="en-US" dirty="0" smtClean="0"/>
              <a:t>Project description. </a:t>
            </a:r>
          </a:p>
          <a:p>
            <a:pPr>
              <a:buFont typeface="Wingdings" pitchFamily="2" charset="2"/>
              <a:buChar char="Ø"/>
            </a:pPr>
            <a:r>
              <a:rPr lang="en-US" dirty="0" smtClean="0"/>
              <a:t>Preliminary Design.</a:t>
            </a:r>
          </a:p>
          <a:p>
            <a:pPr>
              <a:buFont typeface="Wingdings" pitchFamily="2" charset="2"/>
              <a:buChar char="Ø"/>
            </a:pPr>
            <a:r>
              <a:rPr lang="en-US" dirty="0" smtClean="0"/>
              <a:t>Project Modeling.</a:t>
            </a:r>
          </a:p>
          <a:p>
            <a:pPr>
              <a:buFont typeface="Wingdings" pitchFamily="2" charset="2"/>
              <a:buChar char="Ø"/>
            </a:pPr>
            <a:r>
              <a:rPr lang="en-US" dirty="0" smtClean="0"/>
              <a:t>Model Checks.</a:t>
            </a:r>
          </a:p>
          <a:p>
            <a:pPr>
              <a:buFont typeface="Wingdings" pitchFamily="2" charset="2"/>
              <a:buChar char="Ø"/>
            </a:pPr>
            <a:r>
              <a:rPr lang="en-US" dirty="0" smtClean="0"/>
              <a:t>3D Dynamic Evaluation.</a:t>
            </a:r>
          </a:p>
          <a:p>
            <a:pPr>
              <a:buFont typeface="Wingdings" pitchFamily="2" charset="2"/>
              <a:buChar char="Ø"/>
            </a:pPr>
            <a:r>
              <a:rPr lang="en-US" dirty="0" smtClean="0"/>
              <a:t>Conclusion. </a:t>
            </a:r>
            <a:endParaRPr lang="ar-SA"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177800"/>
            <a:ext cx="3810000" cy="400110"/>
          </a:xfrm>
          <a:prstGeom prst="rect">
            <a:avLst/>
          </a:prstGeom>
        </p:spPr>
        <p:txBody>
          <a:bodyPr wrap="square">
            <a:spAutoFit/>
          </a:bodyPr>
          <a:lstStyle/>
          <a:p>
            <a:r>
              <a:rPr lang="en-US" sz="2000" b="1" dirty="0" smtClean="0"/>
              <a:t>Non-Structural Materials:</a:t>
            </a:r>
            <a:endParaRPr lang="en-US" sz="2000" b="1" dirty="0"/>
          </a:p>
        </p:txBody>
      </p:sp>
      <p:pic>
        <p:nvPicPr>
          <p:cNvPr id="9" name="Picture 8" descr="10.PNG"/>
          <p:cNvPicPr>
            <a:picLocks noChangeAspect="1"/>
          </p:cNvPicPr>
          <p:nvPr/>
        </p:nvPicPr>
        <p:blipFill>
          <a:blip r:embed="rId2" cstate="print"/>
          <a:stretch>
            <a:fillRect/>
          </a:stretch>
        </p:blipFill>
        <p:spPr>
          <a:xfrm>
            <a:off x="1447801" y="1295401"/>
            <a:ext cx="5677693" cy="3962953"/>
          </a:xfrm>
          <a:prstGeom prst="rect">
            <a:avLst/>
          </a:prstGeom>
        </p:spPr>
      </p:pic>
      <p:sp>
        <p:nvSpPr>
          <p:cNvPr id="7" name="Slide Number Placeholder 6"/>
          <p:cNvSpPr>
            <a:spLocks noGrp="1"/>
          </p:cNvSpPr>
          <p:nvPr>
            <p:ph type="sldNum" sz="quarter" idx="12"/>
          </p:nvPr>
        </p:nvSpPr>
        <p:spPr/>
        <p:txBody>
          <a:bodyPr/>
          <a:lstStyle/>
          <a:p>
            <a:fld id="{E171963A-4E6D-49B2-87CA-675D3187F344}"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rmAutofit fontScale="55000" lnSpcReduction="20000"/>
          </a:bodyPr>
          <a:lstStyle/>
          <a:p>
            <a:r>
              <a:rPr lang="en-US" dirty="0" smtClean="0"/>
              <a:t> ACI Committee 318 (2011 )“Building Code Requirements for Structural Concrete (ACI</a:t>
            </a:r>
          </a:p>
          <a:p>
            <a:r>
              <a:rPr lang="en-US" dirty="0" smtClean="0"/>
              <a:t>318M-11)” American concrete institute, Michigan.</a:t>
            </a:r>
          </a:p>
          <a:p>
            <a:r>
              <a:rPr lang="en-US" dirty="0" smtClean="0"/>
              <a:t> ASCE Committee(2010), “American Society of Civil Engineers, Minimum Design Loads</a:t>
            </a:r>
          </a:p>
          <a:p>
            <a:r>
              <a:rPr lang="en-US" dirty="0" smtClean="0"/>
              <a:t>for Buildings and Other Structures” American Society of Civil Engineers, Virginia</a:t>
            </a:r>
          </a:p>
          <a:p>
            <a:r>
              <a:rPr lang="en-US" dirty="0" smtClean="0"/>
              <a:t>20191,.</a:t>
            </a:r>
          </a:p>
          <a:p>
            <a:r>
              <a:rPr lang="en-US" dirty="0" smtClean="0"/>
              <a:t> </a:t>
            </a:r>
            <a:r>
              <a:rPr lang="en-US" dirty="0" err="1" smtClean="0"/>
              <a:t>Nilson</a:t>
            </a:r>
            <a:r>
              <a:rPr lang="en-US" dirty="0" smtClean="0"/>
              <a:t>, </a:t>
            </a:r>
            <a:r>
              <a:rPr lang="en-US" dirty="0" err="1" smtClean="0"/>
              <a:t>Arther</a:t>
            </a:r>
            <a:r>
              <a:rPr lang="en-US" dirty="0" smtClean="0"/>
              <a:t> H., David Darwin, Charles W. Dolan.” Design of concrete structures.</a:t>
            </a:r>
          </a:p>
          <a:p>
            <a:r>
              <a:rPr lang="en-US" dirty="0" smtClean="0"/>
              <a:t>Fourteenth edition”. New York: McGraw-Hills Companies, Inc., 2010.</a:t>
            </a:r>
          </a:p>
          <a:p>
            <a:r>
              <a:rPr lang="en-US" dirty="0" smtClean="0"/>
              <a:t> A.E. Cardenas, J. M Hanson, W.G. </a:t>
            </a:r>
            <a:r>
              <a:rPr lang="en-US" dirty="0" err="1" smtClean="0"/>
              <a:t>corley</a:t>
            </a:r>
            <a:r>
              <a:rPr lang="en-US" dirty="0" smtClean="0"/>
              <a:t>, and E. </a:t>
            </a:r>
            <a:r>
              <a:rPr lang="en-US" dirty="0" err="1" smtClean="0"/>
              <a:t>Hongnested</a:t>
            </a:r>
            <a:r>
              <a:rPr lang="en-US" dirty="0" smtClean="0"/>
              <a:t> .(1973). “Design</a:t>
            </a:r>
          </a:p>
          <a:p>
            <a:r>
              <a:rPr lang="en-US" dirty="0" smtClean="0"/>
              <a:t>Provision for shear walls”.</a:t>
            </a:r>
          </a:p>
          <a:p>
            <a:r>
              <a:rPr lang="en-US" dirty="0" smtClean="0"/>
              <a:t> CSI (1997).”SAP 2000 integrated finite elements analysis and design of structure</a:t>
            </a:r>
          </a:p>
          <a:p>
            <a:r>
              <a:rPr lang="en-US" dirty="0" smtClean="0"/>
              <a:t> Murat </a:t>
            </a:r>
            <a:r>
              <a:rPr lang="en-US" dirty="0" err="1" smtClean="0"/>
              <a:t>Saaticiogl</a:t>
            </a:r>
            <a:r>
              <a:rPr lang="en-US" dirty="0" smtClean="0"/>
              <a:t>, Design of Slender </a:t>
            </a:r>
            <a:r>
              <a:rPr lang="en-US" dirty="0" err="1" smtClean="0"/>
              <a:t>Columns”Jordanian</a:t>
            </a:r>
            <a:r>
              <a:rPr lang="en-US" dirty="0" smtClean="0"/>
              <a:t> Code( 2012)</a:t>
            </a:r>
          </a:p>
          <a:p>
            <a:r>
              <a:rPr lang="en-US" dirty="0" smtClean="0"/>
              <a:t> UBC Committee , “The Uniform Building Code (UBC)-Volume 2 ” International Council</a:t>
            </a:r>
          </a:p>
          <a:p>
            <a:r>
              <a:rPr lang="en-US" dirty="0" smtClean="0"/>
              <a:t>of Building Officials, California ,1997.</a:t>
            </a:r>
          </a:p>
          <a:p>
            <a:pPr>
              <a:buNone/>
            </a:pPr>
            <a:endParaRPr lang="en-US" dirty="0"/>
          </a:p>
        </p:txBody>
      </p:sp>
      <p:sp>
        <p:nvSpPr>
          <p:cNvPr id="2" name="Title 1"/>
          <p:cNvSpPr>
            <a:spLocks noGrp="1"/>
          </p:cNvSpPr>
          <p:nvPr>
            <p:ph type="title"/>
          </p:nvPr>
        </p:nvSpPr>
        <p:spPr/>
        <p:txBody>
          <a:bodyPr>
            <a:normAutofit/>
          </a:bodyPr>
          <a:lstStyle/>
          <a:p>
            <a:r>
              <a:rPr lang="en-US" sz="2400" dirty="0" smtClean="0"/>
              <a:t>Design Codes and Specification:</a:t>
            </a:r>
            <a:endParaRPr lang="en-US" sz="2400"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04800" y="533400"/>
            <a:ext cx="8382000" cy="5473891"/>
          </a:xfrm>
        </p:spPr>
        <p:txBody>
          <a:bodyPr>
            <a:normAutofit fontScale="70000" lnSpcReduction="20000"/>
          </a:bodyPr>
          <a:lstStyle/>
          <a:p>
            <a:r>
              <a:rPr lang="en-US" dirty="0" smtClean="0"/>
              <a:t>“Design</a:t>
            </a:r>
          </a:p>
          <a:p>
            <a:r>
              <a:rPr lang="en-US" dirty="0" smtClean="0"/>
              <a:t>Provision for shear walls”.</a:t>
            </a:r>
          </a:p>
          <a:p>
            <a:r>
              <a:rPr lang="en-US" dirty="0" smtClean="0"/>
              <a:t> CSI (1997).”SAP 2000 integrated finite elements analysis and design of structure</a:t>
            </a:r>
          </a:p>
          <a:p>
            <a:r>
              <a:rPr lang="en-US" dirty="0" smtClean="0"/>
              <a:t> Murat </a:t>
            </a:r>
            <a:r>
              <a:rPr lang="en-US" dirty="0" err="1" smtClean="0"/>
              <a:t>Saaticiogl</a:t>
            </a:r>
            <a:r>
              <a:rPr lang="en-US" dirty="0" smtClean="0"/>
              <a:t>, Design of Slender </a:t>
            </a:r>
            <a:r>
              <a:rPr lang="en-US" dirty="0" err="1" smtClean="0"/>
              <a:t>Columns”Jordanian</a:t>
            </a:r>
            <a:r>
              <a:rPr lang="en-US" dirty="0" smtClean="0"/>
              <a:t> Code( 2012)</a:t>
            </a:r>
          </a:p>
          <a:p>
            <a:r>
              <a:rPr lang="en-US" dirty="0" smtClean="0"/>
              <a:t> UBC Committee , “The Uniform Building Code (UBC)-Volume 2 ” International Council</a:t>
            </a:r>
          </a:p>
          <a:p>
            <a:r>
              <a:rPr lang="en-US" dirty="0" smtClean="0"/>
              <a:t>of Building Officials, California ,1997.</a:t>
            </a:r>
          </a:p>
          <a:p>
            <a:r>
              <a:rPr lang="en-US" dirty="0" smtClean="0"/>
              <a:t> IBC Committee, “the International Building Code. “ The International Code Council</a:t>
            </a:r>
          </a:p>
          <a:p>
            <a:r>
              <a:rPr lang="en-US" dirty="0" smtClean="0"/>
              <a:t>(ICC), California, 2009.</a:t>
            </a:r>
          </a:p>
          <a:p>
            <a:r>
              <a:rPr lang="en-US" dirty="0" smtClean="0"/>
              <a:t> https://theconstructor.org/structural-engg/strengthening-of-founda􀆟</a:t>
            </a:r>
            <a:r>
              <a:rPr lang="en-US" dirty="0" err="1" smtClean="0"/>
              <a:t>ons</a:t>
            </a:r>
            <a:r>
              <a:rPr lang="en-US" dirty="0" smtClean="0"/>
              <a:t>/1945/, last access</a:t>
            </a:r>
          </a:p>
          <a:p>
            <a:r>
              <a:rPr lang="en-US" dirty="0" smtClean="0"/>
              <a:t>13/5/2017.</a:t>
            </a:r>
          </a:p>
          <a:p>
            <a:r>
              <a:rPr lang="en-US" dirty="0" smtClean="0"/>
              <a:t> ACI </a:t>
            </a:r>
            <a:r>
              <a:rPr lang="en-US" dirty="0" err="1" smtClean="0"/>
              <a:t>Commi</a:t>
            </a:r>
            <a:r>
              <a:rPr lang="en-US" dirty="0" smtClean="0"/>
              <a:t>􀆩</a:t>
            </a:r>
            <a:r>
              <a:rPr lang="en-US" dirty="0" err="1" smtClean="0"/>
              <a:t>ee</a:t>
            </a:r>
            <a:r>
              <a:rPr lang="en-US" dirty="0" smtClean="0"/>
              <a:t> 440 (2008), "Guide for the Design and </a:t>
            </a:r>
            <a:r>
              <a:rPr lang="en-US" dirty="0" err="1" smtClean="0"/>
              <a:t>Constructionof</a:t>
            </a:r>
            <a:r>
              <a:rPr lang="en-US" dirty="0" smtClean="0"/>
              <a:t> Externally Bonded FRP</a:t>
            </a:r>
          </a:p>
          <a:p>
            <a:r>
              <a:rPr lang="en-US" dirty="0" smtClean="0"/>
              <a:t>Systems for Strengthening Concrete Structures (ACI 440, 2R-08)",American concrete institute, Michigan.</a:t>
            </a:r>
          </a:p>
          <a:p>
            <a:endParaRPr lang="ar-SA" dirty="0"/>
          </a:p>
        </p:txBody>
      </p:sp>
      <p:sp>
        <p:nvSpPr>
          <p:cNvPr id="3" name="عنصر نائب لرقم الشريحة 2"/>
          <p:cNvSpPr>
            <a:spLocks noGrp="1"/>
          </p:cNvSpPr>
          <p:nvPr>
            <p:ph type="sldNum" sz="quarter" idx="12"/>
          </p:nvPr>
        </p:nvSpPr>
        <p:spPr/>
        <p:txBody>
          <a:bodyPr/>
          <a:lstStyle/>
          <a:p>
            <a:fld id="{E171963A-4E6D-49B2-87CA-675D3187F344}"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analysis  and design  of the project are  carried out using  finite element (FE)  using  SAP2000, and manual calculations are conducted in parallel and on selected elements to check the validity of the result obtained from SAP2000 models.</a:t>
            </a:r>
            <a:endParaRPr lang="en-US" dirty="0"/>
          </a:p>
        </p:txBody>
      </p:sp>
      <p:sp>
        <p:nvSpPr>
          <p:cNvPr id="2" name="Title 1"/>
          <p:cNvSpPr>
            <a:spLocks noGrp="1"/>
          </p:cNvSpPr>
          <p:nvPr>
            <p:ph type="title"/>
          </p:nvPr>
        </p:nvSpPr>
        <p:spPr/>
        <p:txBody>
          <a:bodyPr/>
          <a:lstStyle/>
          <a:p>
            <a:pPr algn="ctr"/>
            <a:r>
              <a:rPr lang="en-US" dirty="0" smtClean="0"/>
              <a:t>Method of analysis and design:</a:t>
            </a: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001000" cy="4873752"/>
          </a:xfrm>
        </p:spPr>
        <p:txBody>
          <a:bodyPr/>
          <a:lstStyle/>
          <a:p>
            <a:pPr marL="457200" indent="-457200"/>
            <a:r>
              <a:rPr lang="en-US" dirty="0" smtClean="0"/>
              <a:t>Gravity Loads:</a:t>
            </a:r>
          </a:p>
          <a:p>
            <a:pPr marL="457200" indent="-457200">
              <a:buNone/>
            </a:pPr>
            <a:r>
              <a:rPr lang="en-US" b="1" dirty="0" smtClean="0"/>
              <a:t>     </a:t>
            </a:r>
            <a:r>
              <a:rPr lang="en-US" sz="2000" dirty="0" smtClean="0">
                <a:solidFill>
                  <a:schemeClr val="accent2">
                    <a:lumMod val="75000"/>
                  </a:schemeClr>
                </a:solidFill>
              </a:rPr>
              <a:t>1. Dead Loads: </a:t>
            </a:r>
          </a:p>
          <a:p>
            <a:pPr marL="457200" indent="-457200">
              <a:buNone/>
            </a:pPr>
            <a:r>
              <a:rPr lang="en-US" sz="2000" dirty="0" smtClean="0"/>
              <a:t>            </a:t>
            </a:r>
          </a:p>
          <a:p>
            <a:pPr marL="457200" indent="-457200">
              <a:buNone/>
            </a:pPr>
            <a:endParaRPr lang="en-US" sz="2000" dirty="0" smtClean="0"/>
          </a:p>
          <a:p>
            <a:pPr marL="457200" indent="-457200">
              <a:buNone/>
            </a:pPr>
            <a:r>
              <a:rPr lang="en-US" sz="2000" dirty="0" smtClean="0"/>
              <a:t>           The dead loads of each structure are calculated by the multiplying volume of each section with the unit weight.</a:t>
            </a:r>
          </a:p>
          <a:p>
            <a:pPr marL="457200" indent="-457200">
              <a:buNone/>
            </a:pPr>
            <a:endParaRPr lang="en-US" sz="2000" dirty="0" smtClean="0">
              <a:solidFill>
                <a:schemeClr val="accent2">
                  <a:lumMod val="75000"/>
                </a:schemeClr>
              </a:solidFill>
            </a:endParaRPr>
          </a:p>
          <a:p>
            <a:pPr marL="457200" indent="-457200">
              <a:buFont typeface="+mj-lt"/>
              <a:buAutoNum type="arabicPeriod"/>
            </a:pPr>
            <a:endParaRPr lang="en-US" dirty="0"/>
          </a:p>
        </p:txBody>
      </p:sp>
      <p:sp>
        <p:nvSpPr>
          <p:cNvPr id="2" name="Title 1"/>
          <p:cNvSpPr>
            <a:spLocks noGrp="1"/>
          </p:cNvSpPr>
          <p:nvPr>
            <p:ph type="title"/>
          </p:nvPr>
        </p:nvSpPr>
        <p:spPr/>
        <p:txBody>
          <a:bodyPr>
            <a:normAutofit fontScale="90000"/>
          </a:bodyPr>
          <a:lstStyle/>
          <a:p>
            <a:r>
              <a:rPr lang="en-US" dirty="0" smtClean="0"/>
              <a:t>Load Types and Its Calculations:</a:t>
            </a: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447801" y="2819401"/>
            <a:ext cx="5686425" cy="1181100"/>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pPr rtl="1"/>
            <a:r>
              <a:rPr lang="en-US" sz="2000" dirty="0" smtClean="0">
                <a:solidFill>
                  <a:schemeClr val="accent2">
                    <a:lumMod val="75000"/>
                  </a:schemeClr>
                </a:solidFill>
              </a:rPr>
              <a:t>2. Live Loads: </a:t>
            </a:r>
            <a:endParaRPr lang="en-US" sz="2000" dirty="0">
              <a:solidFill>
                <a:schemeClr val="accent2">
                  <a:lumMod val="75000"/>
                </a:schemeClr>
              </a:solidFill>
            </a:endParaRPr>
          </a:p>
        </p:txBody>
      </p:sp>
      <p:sp>
        <p:nvSpPr>
          <p:cNvPr id="7" name="Rectangle 6"/>
          <p:cNvSpPr/>
          <p:nvPr/>
        </p:nvSpPr>
        <p:spPr>
          <a:xfrm>
            <a:off x="609600" y="1498601"/>
            <a:ext cx="6553200" cy="646331"/>
          </a:xfrm>
          <a:prstGeom prst="rect">
            <a:avLst/>
          </a:prstGeom>
        </p:spPr>
        <p:txBody>
          <a:bodyPr wrap="square">
            <a:spAutoFit/>
          </a:bodyPr>
          <a:lstStyle/>
          <a:p>
            <a:r>
              <a:rPr lang="en-US" b="1" dirty="0" smtClean="0"/>
              <a:t>Live Load Values for Each Function in the Structure By ASCE-2010:</a:t>
            </a:r>
            <a:endParaRPr lang="en-US" dirty="0"/>
          </a:p>
        </p:txBody>
      </p:sp>
      <p:sp>
        <p:nvSpPr>
          <p:cNvPr id="1027" name="Rectangle 3"/>
          <p:cNvSpPr>
            <a:spLocks noChangeArrowheads="1"/>
          </p:cNvSpPr>
          <p:nvPr/>
        </p:nvSpPr>
        <p:spPr bwMode="auto">
          <a:xfrm>
            <a:off x="2286001" y="5359400"/>
            <a:ext cx="399340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 maximum value of live load  4.8 KN/m</a:t>
            </a:r>
            <a:r>
              <a:rPr kumimoji="0" lang="en-US" sz="16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E171963A-4E6D-49B2-87CA-675D3187F344}"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7467600" cy="4873752"/>
          </a:xfrm>
        </p:spPr>
        <p:txBody>
          <a:bodyPr>
            <a:normAutofit/>
          </a:bodyPr>
          <a:lstStyle/>
          <a:p>
            <a:pPr>
              <a:buNone/>
            </a:pPr>
            <a:r>
              <a:rPr lang="en-US" sz="2000" dirty="0" smtClean="0"/>
              <a:t>        This type of load come from the weight of all non-structural material like filler material, tiles, partitions, plaster:</a:t>
            </a:r>
          </a:p>
          <a:p>
            <a:pPr>
              <a:buNone/>
            </a:pPr>
            <a:r>
              <a:rPr lang="en-US" sz="1800" dirty="0" smtClean="0">
                <a:solidFill>
                  <a:schemeClr val="accent2">
                    <a:lumMod val="75000"/>
                  </a:schemeClr>
                </a:solidFill>
              </a:rPr>
              <a:t>                                   Superimposed Dead Load Material in the Slab</a:t>
            </a:r>
            <a:endParaRPr lang="en-US" sz="1800" dirty="0">
              <a:solidFill>
                <a:schemeClr val="accent2">
                  <a:lumMod val="75000"/>
                </a:schemeClr>
              </a:solidFill>
            </a:endParaRPr>
          </a:p>
        </p:txBody>
      </p:sp>
      <p:sp>
        <p:nvSpPr>
          <p:cNvPr id="2" name="Title 1"/>
          <p:cNvSpPr>
            <a:spLocks noGrp="1"/>
          </p:cNvSpPr>
          <p:nvPr>
            <p:ph type="title"/>
          </p:nvPr>
        </p:nvSpPr>
        <p:spPr>
          <a:xfrm>
            <a:off x="457200" y="482600"/>
            <a:ext cx="7467600" cy="1143000"/>
          </a:xfrm>
        </p:spPr>
        <p:txBody>
          <a:bodyPr>
            <a:normAutofit/>
          </a:bodyPr>
          <a:lstStyle/>
          <a:p>
            <a:r>
              <a:rPr lang="en-US" sz="2200" b="1" dirty="0" smtClean="0">
                <a:solidFill>
                  <a:schemeClr val="accent2">
                    <a:lumMod val="75000"/>
                  </a:schemeClr>
                </a:solidFill>
              </a:rPr>
              <a:t>3- Super imposed load:</a:t>
            </a:r>
            <a:r>
              <a:rPr lang="en-US" dirty="0" smtClean="0"/>
              <a:t/>
            </a:r>
            <a:br>
              <a:rPr lang="en-US" dirty="0" smtClean="0"/>
            </a:br>
            <a:endParaRPr lang="en-US" dirty="0"/>
          </a:p>
        </p:txBody>
      </p:sp>
      <p:pic>
        <p:nvPicPr>
          <p:cNvPr id="4" name="Picture 3"/>
          <p:cNvPicPr/>
          <p:nvPr/>
        </p:nvPicPr>
        <p:blipFill>
          <a:blip r:embed="rId2" cstate="print"/>
          <a:srcRect/>
          <a:stretch>
            <a:fillRect/>
          </a:stretch>
        </p:blipFill>
        <p:spPr bwMode="auto">
          <a:xfrm>
            <a:off x="2286000" y="3327401"/>
            <a:ext cx="5943600" cy="2583607"/>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E171963A-4E6D-49B2-87CA-675D3187F344}"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cstate="print"/>
          <a:stretch>
            <a:fillRect/>
          </a:stretch>
        </p:blipFill>
        <p:spPr bwMode="auto">
          <a:xfrm>
            <a:off x="1624012" y="2820194"/>
            <a:ext cx="5895975" cy="1847850"/>
          </a:xfrm>
          <a:prstGeom prst="rect">
            <a:avLst/>
          </a:prstGeom>
          <a:noFill/>
          <a:ln w="9525">
            <a:noFill/>
            <a:miter lim="800000"/>
            <a:headEnd/>
            <a:tailEnd/>
          </a:ln>
          <a:effectLst/>
        </p:spPr>
      </p:pic>
      <p:sp>
        <p:nvSpPr>
          <p:cNvPr id="5" name="Rectangle 4"/>
          <p:cNvSpPr/>
          <p:nvPr/>
        </p:nvSpPr>
        <p:spPr>
          <a:xfrm>
            <a:off x="457200" y="685801"/>
            <a:ext cx="4876800" cy="923330"/>
          </a:xfrm>
          <a:prstGeom prst="rect">
            <a:avLst/>
          </a:prstGeom>
        </p:spPr>
        <p:txBody>
          <a:bodyPr wrap="square">
            <a:spAutoFit/>
          </a:bodyPr>
          <a:lstStyle/>
          <a:p>
            <a:r>
              <a:rPr lang="en-US" dirty="0" smtClean="0">
                <a:solidFill>
                  <a:schemeClr val="accent2">
                    <a:lumMod val="75000"/>
                  </a:schemeClr>
                </a:solidFill>
              </a:rPr>
              <a:t>Calculate the super imposed dead load:</a:t>
            </a:r>
          </a:p>
          <a:p>
            <a:r>
              <a:rPr lang="en-US" dirty="0" smtClean="0">
                <a:solidFill>
                  <a:schemeClr val="accent2">
                    <a:lumMod val="75000"/>
                  </a:schemeClr>
                </a:solidFill>
              </a:rPr>
              <a:t> </a:t>
            </a:r>
          </a:p>
          <a:p>
            <a:r>
              <a:rPr lang="en-US" dirty="0" smtClean="0"/>
              <a:t>1- </a:t>
            </a:r>
            <a:r>
              <a:rPr lang="en-US" sz="1400" dirty="0" smtClean="0"/>
              <a:t>Superimposed Dead Load by Material in the Slab:</a:t>
            </a:r>
            <a:endParaRPr lang="en-US" sz="1400"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2600"/>
            <a:ext cx="7467600" cy="4873752"/>
          </a:xfrm>
        </p:spPr>
        <p:txBody>
          <a:bodyPr/>
          <a:lstStyle/>
          <a:p>
            <a:pPr>
              <a:buNone/>
            </a:pPr>
            <a:r>
              <a:rPr lang="en-US" sz="1800" dirty="0" smtClean="0"/>
              <a:t>2- Superimposed Dead Load by partition:</a:t>
            </a:r>
          </a:p>
          <a:p>
            <a:pPr>
              <a:buNone/>
            </a:pPr>
            <a:endParaRPr lang="en-US" sz="1800" dirty="0" smtClean="0"/>
          </a:p>
          <a:p>
            <a:endParaRPr lang="en-US" dirty="0"/>
          </a:p>
        </p:txBody>
      </p:sp>
      <p:pic>
        <p:nvPicPr>
          <p:cNvPr id="4" name="Picture 3" descr="13.PNG"/>
          <p:cNvPicPr>
            <a:picLocks noChangeAspect="1"/>
          </p:cNvPicPr>
          <p:nvPr/>
        </p:nvPicPr>
        <p:blipFill>
          <a:blip r:embed="rId2" cstate="print"/>
          <a:stretch>
            <a:fillRect/>
          </a:stretch>
        </p:blipFill>
        <p:spPr>
          <a:xfrm>
            <a:off x="1066800" y="1092200"/>
            <a:ext cx="6858958" cy="3772427"/>
          </a:xfrm>
          <a:prstGeom prst="rect">
            <a:avLst/>
          </a:prstGeom>
        </p:spPr>
      </p:pic>
      <p:sp>
        <p:nvSpPr>
          <p:cNvPr id="36865" name="Rectangle 1"/>
          <p:cNvSpPr>
            <a:spLocks noChangeArrowheads="1"/>
          </p:cNvSpPr>
          <p:nvPr/>
        </p:nvSpPr>
        <p:spPr bwMode="auto">
          <a:xfrm>
            <a:off x="228600" y="4851400"/>
            <a:ext cx="914400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considered The width of partition = .2 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took the large number to be in safe side if there is any change in future.</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t>
            </a:r>
            <a:r>
              <a:rPr kumimoji="0" lang="en-US" sz="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SD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2.54 + 1.96 = 4.5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Cambria Math" pitchFamily="18" charset="0"/>
              </a:rPr>
              <a:t>𝑚</a:t>
            </a:r>
            <a:r>
              <a:rPr kumimoji="0" lang="en-US" sz="800" b="0" i="0" u="none" strike="noStrike" cap="none" normalizeH="0" baseline="0" dirty="0" smtClean="0">
                <a:ln>
                  <a:noFill/>
                </a:ln>
                <a:solidFill>
                  <a:schemeClr val="tx1"/>
                </a:solidFill>
                <a:effectLst/>
                <a:latin typeface="Calibri" pitchFamily="34" charset="0"/>
                <a:ea typeface="Calibri" pitchFamily="34" charset="0"/>
                <a:cs typeface="Cambria Math" pitchFamily="18" charset="0"/>
              </a:rPr>
              <a:t>2</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Wsd</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=4.8 </a:t>
            </a:r>
            <a:r>
              <a:rPr kumimoji="0" lang="en-US"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1400" b="1" i="0" u="none" strike="noStrike" cap="none" normalizeH="0" baseline="0" dirty="0" smtClean="0">
                <a:ln>
                  <a:noFill/>
                </a:ln>
                <a:solidFill>
                  <a:schemeClr val="tx1"/>
                </a:solidFill>
                <a:effectLst/>
                <a:latin typeface="Calibri"/>
                <a:ea typeface="Calibri" pitchFamily="34" charset="0"/>
                <a:cs typeface="Times New Roman" pitchFamily="18" charset="0"/>
              </a:rPr>
              <a:t>²</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is used for all stories.</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Slide Number Placeholder 7"/>
          <p:cNvSpPr>
            <a:spLocks noGrp="1"/>
          </p:cNvSpPr>
          <p:nvPr>
            <p:ph type="sldNum" sz="quarter" idx="12"/>
          </p:nvPr>
        </p:nvSpPr>
        <p:spPr/>
        <p:txBody>
          <a:bodyPr/>
          <a:lstStyle/>
          <a:p>
            <a:fld id="{E171963A-4E6D-49B2-87CA-675D3187F344}"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7467600" cy="4873752"/>
          </a:xfrm>
        </p:spPr>
        <p:txBody>
          <a:bodyPr>
            <a:normAutofit/>
          </a:bodyPr>
          <a:lstStyle/>
          <a:p>
            <a:pPr>
              <a:buNone/>
            </a:pPr>
            <a:r>
              <a:rPr lang="en-US" sz="1800" dirty="0" smtClean="0"/>
              <a:t>Thickness and Unit Weight of the Material used in external wall:</a:t>
            </a:r>
          </a:p>
          <a:p>
            <a:pPr>
              <a:buNone/>
            </a:pPr>
            <a:endParaRPr lang="en-US" sz="1800" dirty="0"/>
          </a:p>
        </p:txBody>
      </p:sp>
      <p:sp>
        <p:nvSpPr>
          <p:cNvPr id="2" name="Title 1"/>
          <p:cNvSpPr>
            <a:spLocks noGrp="1"/>
          </p:cNvSpPr>
          <p:nvPr>
            <p:ph type="title"/>
          </p:nvPr>
        </p:nvSpPr>
        <p:spPr/>
        <p:txBody>
          <a:bodyPr>
            <a:normAutofit/>
          </a:bodyPr>
          <a:lstStyle/>
          <a:p>
            <a:r>
              <a:rPr lang="en-US" sz="2000" b="1" dirty="0" smtClean="0">
                <a:solidFill>
                  <a:schemeClr val="accent2">
                    <a:lumMod val="75000"/>
                  </a:schemeClr>
                </a:solidFill>
              </a:rPr>
              <a:t>3-External Wall Super Imposed Dead Load:</a:t>
            </a:r>
            <a:br>
              <a:rPr lang="en-US" sz="2000" b="1" dirty="0" smtClean="0">
                <a:solidFill>
                  <a:schemeClr val="accent2">
                    <a:lumMod val="75000"/>
                  </a:schemeClr>
                </a:solidFill>
              </a:rPr>
            </a:br>
            <a:endParaRPr lang="en-US" sz="2000" dirty="0">
              <a:solidFill>
                <a:schemeClr val="accent2">
                  <a:lumMod val="75000"/>
                </a:schemeClr>
              </a:solidFill>
            </a:endParaRPr>
          </a:p>
        </p:txBody>
      </p:sp>
      <p:pic>
        <p:nvPicPr>
          <p:cNvPr id="6" name="Picture 5" descr="15.PNG"/>
          <p:cNvPicPr>
            <a:picLocks noChangeAspect="1"/>
          </p:cNvPicPr>
          <p:nvPr/>
        </p:nvPicPr>
        <p:blipFill>
          <a:blip r:embed="rId2" cstate="print"/>
          <a:stretch>
            <a:fillRect/>
          </a:stretch>
        </p:blipFill>
        <p:spPr>
          <a:xfrm>
            <a:off x="1524001" y="1803400"/>
            <a:ext cx="5677693" cy="3785128"/>
          </a:xfrm>
          <a:prstGeom prst="rect">
            <a:avLst/>
          </a:prstGeom>
        </p:spPr>
      </p:pic>
      <p:sp>
        <p:nvSpPr>
          <p:cNvPr id="38915" name="Rectangle 3"/>
          <p:cNvSpPr>
            <a:spLocks noChangeArrowheads="1"/>
          </p:cNvSpPr>
          <p:nvPr/>
        </p:nvSpPr>
        <p:spPr bwMode="auto">
          <a:xfrm>
            <a:off x="1295401" y="5664200"/>
            <a:ext cx="652351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 it 24.5*0.8=20KN/m to consider the windows and</a:t>
            </a:r>
            <a:r>
              <a:rPr kumimoji="0" lang="en-US" sz="16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other open in wall</a:t>
            </a: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E171963A-4E6D-49B2-87CA-675D3187F34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smtClean="0">
                <a:solidFill>
                  <a:schemeClr val="tx1"/>
                </a:solidFill>
              </a:rPr>
              <a:t>Picture of the project</a:t>
            </a:r>
            <a:endParaRPr lang="ar-SA" sz="3200" b="1" dirty="0">
              <a:solidFill>
                <a:schemeClr val="tx1"/>
              </a:solidFill>
            </a:endParaRPr>
          </a:p>
        </p:txBody>
      </p:sp>
      <p:pic>
        <p:nvPicPr>
          <p:cNvPr id="5" name="صورة 1"/>
          <p:cNvPicPr/>
          <p:nvPr/>
        </p:nvPicPr>
        <p:blipFill>
          <a:blip r:embed="rId3" cstate="print"/>
          <a:srcRect/>
          <a:stretch>
            <a:fillRect/>
          </a:stretch>
        </p:blipFill>
        <p:spPr bwMode="auto">
          <a:xfrm>
            <a:off x="1600200" y="1219200"/>
            <a:ext cx="5537474" cy="52832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E171963A-4E6D-49B2-87CA-675D3187F344}"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000" dirty="0" smtClean="0"/>
              <a:t>Snow load is the downward force on a building's roof by the weight of accumulated snow :</a:t>
            </a:r>
          </a:p>
          <a:p>
            <a:pPr>
              <a:buNone/>
            </a:pPr>
            <a:endParaRPr lang="en-US" sz="2000" dirty="0" smtClean="0"/>
          </a:p>
          <a:p>
            <a:r>
              <a:rPr lang="en-US" sz="2000" b="1" dirty="0" smtClean="0"/>
              <a:t>Ɣ for snow = 3 </a:t>
            </a:r>
            <a:r>
              <a:rPr lang="en-US" sz="2000" b="1" dirty="0" err="1" smtClean="0"/>
              <a:t>kN</a:t>
            </a:r>
            <a:r>
              <a:rPr lang="en-US" sz="2000" b="1" dirty="0" smtClean="0"/>
              <a:t>/m³</a:t>
            </a:r>
            <a:endParaRPr lang="en-US" sz="2000" dirty="0" smtClean="0"/>
          </a:p>
          <a:p>
            <a:r>
              <a:rPr lang="en-US" sz="2000" b="1" dirty="0" smtClean="0"/>
              <a:t>We consider the thickness of snow = 0.5 m</a:t>
            </a:r>
            <a:endParaRPr lang="en-US" sz="2000" dirty="0" smtClean="0"/>
          </a:p>
          <a:p>
            <a:r>
              <a:rPr lang="en-US" sz="2000" b="1" dirty="0" smtClean="0"/>
              <a:t>Ws= 3*.5= 1.5 KN/m2</a:t>
            </a:r>
          </a:p>
          <a:p>
            <a:endParaRPr lang="en-US" sz="2000" b="1" dirty="0" smtClean="0"/>
          </a:p>
          <a:p>
            <a:endParaRPr lang="en-US" sz="2000" b="1" dirty="0" smtClean="0"/>
          </a:p>
          <a:p>
            <a:endParaRPr lang="en-US" sz="2000" b="1" dirty="0" smtClean="0"/>
          </a:p>
          <a:p>
            <a:pPr>
              <a:buNone/>
            </a:pPr>
            <a:endParaRPr lang="en-US" sz="2000" dirty="0" smtClean="0"/>
          </a:p>
          <a:p>
            <a:pPr>
              <a:buNone/>
            </a:pPr>
            <a:endParaRPr lang="en-US" sz="2000" dirty="0"/>
          </a:p>
        </p:txBody>
      </p:sp>
      <p:sp>
        <p:nvSpPr>
          <p:cNvPr id="2" name="Title 1"/>
          <p:cNvSpPr>
            <a:spLocks noGrp="1"/>
          </p:cNvSpPr>
          <p:nvPr>
            <p:ph type="title"/>
          </p:nvPr>
        </p:nvSpPr>
        <p:spPr/>
        <p:txBody>
          <a:bodyPr>
            <a:normAutofit/>
          </a:bodyPr>
          <a:lstStyle/>
          <a:p>
            <a:r>
              <a:rPr lang="en-US" sz="2000" dirty="0" smtClean="0">
                <a:solidFill>
                  <a:schemeClr val="accent2">
                    <a:lumMod val="75000"/>
                  </a:schemeClr>
                </a:solidFill>
              </a:rPr>
              <a:t>4-Snow Loads:</a:t>
            </a:r>
            <a:endParaRPr lang="en-US" sz="2000" dirty="0">
              <a:solidFill>
                <a:schemeClr val="accent2">
                  <a:lumMod val="75000"/>
                </a:schemeClr>
              </a:solidFill>
            </a:endParaRPr>
          </a:p>
        </p:txBody>
      </p:sp>
      <p:sp>
        <p:nvSpPr>
          <p:cNvPr id="7" name="Slide Number Placeholder 6"/>
          <p:cNvSpPr>
            <a:spLocks noGrp="1"/>
          </p:cNvSpPr>
          <p:nvPr>
            <p:ph type="sldNum" sz="quarter" idx="12"/>
          </p:nvPr>
        </p:nvSpPr>
        <p:spPr/>
        <p:txBody>
          <a:bodyPr/>
          <a:lstStyle/>
          <a:p>
            <a:fld id="{E171963A-4E6D-49B2-87CA-675D3187F344}"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95400"/>
            <a:ext cx="7467600" cy="4873752"/>
          </a:xfrm>
        </p:spPr>
        <p:txBody>
          <a:bodyPr>
            <a:normAutofit/>
          </a:bodyPr>
          <a:lstStyle/>
          <a:p>
            <a:pPr>
              <a:buNone/>
            </a:pPr>
            <a:r>
              <a:rPr lang="en-US" sz="4000" dirty="0" smtClean="0"/>
              <a:t>Importance of seismic design in these days</a:t>
            </a:r>
            <a:endParaRPr lang="en-US" sz="4000" dirty="0"/>
          </a:p>
        </p:txBody>
      </p:sp>
      <p:sp>
        <p:nvSpPr>
          <p:cNvPr id="2" name="Title 1"/>
          <p:cNvSpPr>
            <a:spLocks noGrp="1"/>
          </p:cNvSpPr>
          <p:nvPr>
            <p:ph type="title"/>
          </p:nvPr>
        </p:nvSpPr>
        <p:spPr/>
        <p:txBody>
          <a:bodyPr>
            <a:normAutofit/>
          </a:bodyPr>
          <a:lstStyle/>
          <a:p>
            <a:r>
              <a:rPr lang="en-US" sz="2200" dirty="0" smtClean="0">
                <a:solidFill>
                  <a:schemeClr val="accent2">
                    <a:lumMod val="75000"/>
                  </a:schemeClr>
                </a:solidFill>
              </a:rPr>
              <a:t>2-</a:t>
            </a:r>
            <a:r>
              <a:rPr lang="en-US" sz="2200" b="1" dirty="0" smtClean="0">
                <a:solidFill>
                  <a:schemeClr val="accent2">
                    <a:lumMod val="75000"/>
                  </a:schemeClr>
                </a:solidFill>
              </a:rPr>
              <a:t> Lateral Loads:</a:t>
            </a:r>
            <a:r>
              <a:rPr lang="en-US" b="1" dirty="0" smtClean="0"/>
              <a:t/>
            </a:r>
            <a:br>
              <a:rPr lang="en-US" b="1" dirty="0" smtClean="0"/>
            </a:b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681228" indent="-571500">
              <a:buNone/>
            </a:pPr>
            <a:r>
              <a:rPr lang="en-US" b="1" dirty="0" smtClean="0"/>
              <a:t>1-ultimate load combinations</a:t>
            </a:r>
            <a:r>
              <a:rPr lang="en-US" dirty="0" smtClean="0"/>
              <a:t>:</a:t>
            </a:r>
          </a:p>
          <a:p>
            <a:r>
              <a:rPr lang="en-US" dirty="0" smtClean="0"/>
              <a:t>1.4D</a:t>
            </a:r>
            <a:r>
              <a:rPr lang="en-US" sz="2400" dirty="0" smtClean="0"/>
              <a:t> </a:t>
            </a:r>
          </a:p>
          <a:p>
            <a:r>
              <a:rPr lang="en-US" sz="2800" dirty="0" smtClean="0"/>
              <a:t>1.2D+1.6L+0.5 S </a:t>
            </a:r>
            <a:endParaRPr lang="en-US" sz="2400" dirty="0" smtClean="0"/>
          </a:p>
          <a:p>
            <a:r>
              <a:rPr lang="en-US" sz="2800" dirty="0" smtClean="0"/>
              <a:t>D+L </a:t>
            </a:r>
            <a:endParaRPr lang="en-US" sz="2400" dirty="0" smtClean="0"/>
          </a:p>
          <a:p>
            <a:r>
              <a:rPr lang="en-US" sz="2800" dirty="0" smtClean="0"/>
              <a:t>1.2D+1L</a:t>
            </a:r>
            <a:r>
              <a:rPr lang="ar-SA" sz="2800" dirty="0" smtClean="0"/>
              <a:t>+</a:t>
            </a:r>
            <a:r>
              <a:rPr lang="en-US" sz="2800" dirty="0" smtClean="0"/>
              <a:t>1.6 S </a:t>
            </a:r>
            <a:endParaRPr lang="en-US" sz="2400" dirty="0" smtClean="0"/>
          </a:p>
          <a:p>
            <a:r>
              <a:rPr lang="en-US" sz="2800" dirty="0" smtClean="0"/>
              <a:t>1. 2D+1.0E+L+0.2S</a:t>
            </a:r>
            <a:endParaRPr lang="en-US" sz="2400" dirty="0" smtClean="0"/>
          </a:p>
          <a:p>
            <a:r>
              <a:rPr lang="en-US" sz="2800" dirty="0" smtClean="0"/>
              <a:t>D+0.7E </a:t>
            </a:r>
            <a:endParaRPr lang="en-US" sz="2400" dirty="0" smtClean="0"/>
          </a:p>
          <a:p>
            <a:r>
              <a:rPr lang="en-US" sz="2800" dirty="0" smtClean="0"/>
              <a:t>D+0.75L+0.75S</a:t>
            </a:r>
            <a:endParaRPr lang="en-US" sz="2400" dirty="0" smtClean="0"/>
          </a:p>
          <a:p>
            <a:r>
              <a:rPr lang="en-US" sz="2800" dirty="0" smtClean="0"/>
              <a:t>0.9D+1.0E</a:t>
            </a:r>
            <a:endParaRPr lang="en-US" sz="2400" dirty="0" smtClean="0"/>
          </a:p>
          <a:p>
            <a:r>
              <a:rPr lang="en-US" sz="2800" dirty="0" smtClean="0"/>
              <a:t> (1.2+0.2SDs)D+Ʊ QE+L+0.2S</a:t>
            </a:r>
            <a:endParaRPr lang="en-US" sz="2400" dirty="0" smtClean="0"/>
          </a:p>
          <a:p>
            <a:r>
              <a:rPr lang="en-US" sz="2800" dirty="0" smtClean="0"/>
              <a:t> (0.9-0.2SDs)D+Ʊ QE+L</a:t>
            </a:r>
            <a:endParaRPr lang="en-US" sz="2400" dirty="0" smtClean="0"/>
          </a:p>
          <a:p>
            <a:pPr marL="1175004" lvl="2" indent="-571500">
              <a:buFont typeface="Wingdings" pitchFamily="2" charset="2"/>
              <a:buChar char="§"/>
            </a:pPr>
            <a:endParaRPr lang="en-US" dirty="0" smtClean="0"/>
          </a:p>
          <a:p>
            <a:pPr>
              <a:buNone/>
            </a:pPr>
            <a:endParaRPr lang="en-US" dirty="0" smtClean="0"/>
          </a:p>
          <a:p>
            <a:pPr>
              <a:buNone/>
            </a:pPr>
            <a:endParaRPr lang="en-US" dirty="0"/>
          </a:p>
        </p:txBody>
      </p:sp>
      <p:sp>
        <p:nvSpPr>
          <p:cNvPr id="2" name="Title 1"/>
          <p:cNvSpPr>
            <a:spLocks noGrp="1"/>
          </p:cNvSpPr>
          <p:nvPr>
            <p:ph type="title"/>
          </p:nvPr>
        </p:nvSpPr>
        <p:spPr>
          <a:xfrm>
            <a:off x="457200" y="0"/>
            <a:ext cx="8229600" cy="1417638"/>
          </a:xfrm>
        </p:spPr>
        <p:txBody>
          <a:bodyPr>
            <a:normAutofit fontScale="90000"/>
          </a:bodyPr>
          <a:lstStyle/>
          <a:p>
            <a:pPr algn="l"/>
            <a:r>
              <a:rPr lang="en-US" sz="3300" b="1" dirty="0" smtClean="0">
                <a:solidFill>
                  <a:schemeClr val="accent2">
                    <a:lumMod val="75000"/>
                  </a:schemeClr>
                </a:solidFill>
              </a:rPr>
              <a:t/>
            </a:r>
            <a:br>
              <a:rPr lang="en-US" sz="3300" b="1" dirty="0" smtClean="0">
                <a:solidFill>
                  <a:schemeClr val="accent2">
                    <a:lumMod val="75000"/>
                  </a:schemeClr>
                </a:solidFill>
              </a:rPr>
            </a:br>
            <a:r>
              <a:rPr lang="en-US" sz="3300" dirty="0" smtClean="0">
                <a:solidFill>
                  <a:schemeClr val="accent2">
                    <a:lumMod val="75000"/>
                  </a:schemeClr>
                </a:solidFill>
              </a:rPr>
              <a:t/>
            </a:r>
            <a:br>
              <a:rPr lang="en-US" sz="3300" dirty="0" smtClean="0">
                <a:solidFill>
                  <a:schemeClr val="accent2">
                    <a:lumMod val="75000"/>
                  </a:schemeClr>
                </a:solidFill>
              </a:rPr>
            </a:br>
            <a:r>
              <a:rPr lang="en-US" sz="3300" b="1" dirty="0" smtClean="0">
                <a:solidFill>
                  <a:schemeClr val="accent2">
                    <a:lumMod val="75000"/>
                  </a:schemeClr>
                </a:solidFill>
              </a:rPr>
              <a:t>Load Combinations: </a:t>
            </a:r>
            <a:br>
              <a:rPr lang="en-US" sz="3300" b="1" dirty="0" smtClean="0">
                <a:solidFill>
                  <a:schemeClr val="accent2">
                    <a:lumMod val="75000"/>
                  </a:schemeClr>
                </a:solidFill>
              </a:rPr>
            </a:br>
            <a:r>
              <a:rPr lang="en-US" sz="3300" b="1" dirty="0" smtClean="0">
                <a:solidFill>
                  <a:schemeClr val="tx1">
                    <a:lumMod val="95000"/>
                    <a:lumOff val="5000"/>
                  </a:schemeClr>
                </a:solidFill>
              </a:rPr>
              <a:t> </a:t>
            </a:r>
            <a:r>
              <a:rPr lang="en-US" sz="2700" dirty="0" smtClean="0">
                <a:solidFill>
                  <a:schemeClr val="tx1">
                    <a:lumMod val="95000"/>
                    <a:lumOff val="5000"/>
                  </a:schemeClr>
                </a:solidFill>
                <a:effectLst/>
              </a:rPr>
              <a:t>According to the "ACI 318-2015, the load factors that are used in the analysis and redesign are:</a:t>
            </a:r>
            <a:r>
              <a:rPr lang="en-US" dirty="0" smtClean="0"/>
              <a:t/>
            </a:r>
            <a:br>
              <a:rPr lang="en-US" dirty="0" smtClean="0"/>
            </a:br>
            <a:r>
              <a:rPr lang="en-US" b="1" dirty="0" smtClean="0"/>
              <a:t/>
            </a:r>
            <a:br>
              <a:rPr lang="en-US" b="1" dirty="0" smtClean="0"/>
            </a:b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a:bodyPr>
          <a:lstStyle/>
          <a:p>
            <a:pPr>
              <a:buNone/>
            </a:pPr>
            <a:r>
              <a:rPr lang="en-US" dirty="0" smtClean="0"/>
              <a:t>2-</a:t>
            </a:r>
            <a:r>
              <a:rPr lang="en-US" b="1" dirty="0" smtClean="0"/>
              <a:t>service load combinations</a:t>
            </a:r>
            <a:r>
              <a:rPr lang="en-US" dirty="0" smtClean="0"/>
              <a:t>:</a:t>
            </a:r>
          </a:p>
          <a:p>
            <a:r>
              <a:rPr lang="en-US" dirty="0" smtClean="0"/>
              <a:t>D+L</a:t>
            </a:r>
          </a:p>
          <a:p>
            <a:r>
              <a:rPr lang="en-US" dirty="0" smtClean="0"/>
              <a:t>D+S</a:t>
            </a:r>
          </a:p>
          <a:p>
            <a:r>
              <a:rPr lang="en-US" dirty="0" smtClean="0"/>
              <a:t>D+L</a:t>
            </a:r>
          </a:p>
          <a:p>
            <a:r>
              <a:rPr lang="en-US" dirty="0" smtClean="0"/>
              <a:t>D+0.75L+0.75S </a:t>
            </a:r>
          </a:p>
          <a:p>
            <a:r>
              <a:rPr lang="en-US" dirty="0" smtClean="0"/>
              <a:t>D+0.7E </a:t>
            </a:r>
          </a:p>
          <a:p>
            <a:r>
              <a:rPr lang="en-US" dirty="0" smtClean="0"/>
              <a:t>D+0.75L+0.75(0.7E)+0.75S</a:t>
            </a:r>
          </a:p>
          <a:p>
            <a:r>
              <a:rPr lang="en-US" dirty="0" smtClean="0"/>
              <a:t>0.6D+0.7E</a:t>
            </a:r>
          </a:p>
          <a:p>
            <a:pPr>
              <a:buNone/>
            </a:pPr>
            <a:endParaRPr lang="en-US" dirty="0" smtClean="0"/>
          </a:p>
          <a:p>
            <a:pPr>
              <a:buNone/>
            </a:pPr>
            <a:r>
              <a:rPr lang="en-US" dirty="0" smtClean="0"/>
              <a:t>:E = ρ Eh + </a:t>
            </a:r>
            <a:r>
              <a:rPr lang="en-US" dirty="0" err="1" smtClean="0"/>
              <a:t>Ev</a:t>
            </a:r>
            <a:endParaRPr lang="en-US" dirty="0" smtClean="0"/>
          </a:p>
          <a:p>
            <a:pPr>
              <a:buNone/>
            </a:pPr>
            <a:r>
              <a:rPr lang="en-US" dirty="0" smtClean="0"/>
              <a:t>:ρ = Reliability/Redundancy Factor =1 (</a:t>
            </a:r>
            <a:r>
              <a:rPr lang="en-US" dirty="0" smtClean="0">
                <a:solidFill>
                  <a:srgbClr val="FF0000"/>
                </a:solidFill>
              </a:rPr>
              <a:t>because of seismic design category = C</a:t>
            </a:r>
            <a:r>
              <a:rPr lang="en-US" dirty="0" smtClean="0"/>
              <a:t> )</a:t>
            </a:r>
          </a:p>
          <a:p>
            <a:pPr>
              <a:buNone/>
            </a:pPr>
            <a:endParaRPr lang="en-US" dirty="0" smtClean="0"/>
          </a:p>
          <a:p>
            <a:pPr>
              <a:buNone/>
            </a:pPr>
            <a:endParaRPr lang="en-US" dirty="0"/>
          </a:p>
        </p:txBody>
      </p:sp>
      <p:sp>
        <p:nvSpPr>
          <p:cNvPr id="3" name="Slide Number Placeholder 2"/>
          <p:cNvSpPr>
            <a:spLocks noGrp="1"/>
          </p:cNvSpPr>
          <p:nvPr>
            <p:ph type="sldNum" sz="quarter" idx="12"/>
          </p:nvPr>
        </p:nvSpPr>
        <p:spPr/>
        <p:txBody>
          <a:bodyPr/>
          <a:lstStyle/>
          <a:p>
            <a:fld id="{E171963A-4E6D-49B2-87CA-675D3187F344}"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09600"/>
            <a:ext cx="8229600" cy="4525963"/>
          </a:xfrm>
        </p:spPr>
        <p:txBody>
          <a:bodyPr>
            <a:normAutofit/>
          </a:bodyPr>
          <a:lstStyle/>
          <a:p>
            <a:pPr lvl="0">
              <a:buNone/>
            </a:pPr>
            <a:r>
              <a:rPr lang="en-US" sz="2800" b="1" dirty="0" smtClean="0">
                <a:latin typeface="Times New Roman" pitchFamily="18" charset="0"/>
                <a:cs typeface="Times New Roman" pitchFamily="18" charset="0"/>
              </a:rPr>
              <a:t>horizontal earthquake forces in x and y directions:</a:t>
            </a:r>
          </a:p>
          <a:p>
            <a:pPr lvl="0">
              <a:buNone/>
            </a:pPr>
            <a:endParaRPr lang="en-US" dirty="0" smtClean="0"/>
          </a:p>
          <a:p>
            <a:pPr>
              <a:buNone/>
            </a:pPr>
            <a:r>
              <a:rPr lang="en-US" dirty="0" smtClean="0">
                <a:latin typeface="Times New Roman" pitchFamily="18" charset="0"/>
                <a:cs typeface="Times New Roman" pitchFamily="18" charset="0"/>
              </a:rPr>
              <a:t>   Structures shall be designed for ground motion producing structural response and seismic forces in any horizontal direction. The code tries to achieve this by adding 30% of the effect in one direction to 100% of the effect in the other direction. </a:t>
            </a:r>
          </a:p>
          <a:p>
            <a:endParaRPr lang="en-US" dirty="0" smtClean="0"/>
          </a:p>
          <a:p>
            <a:r>
              <a:rPr lang="en-US" dirty="0" smtClean="0"/>
              <a:t>Eh1 = Ex +0.3 </a:t>
            </a:r>
            <a:r>
              <a:rPr lang="en-US" dirty="0" err="1" smtClean="0"/>
              <a:t>Ey</a:t>
            </a:r>
            <a:r>
              <a:rPr lang="en-US" dirty="0" smtClean="0"/>
              <a:t>                                                                                   </a:t>
            </a:r>
          </a:p>
          <a:p>
            <a:r>
              <a:rPr lang="en-US" dirty="0" smtClean="0"/>
              <a:t>Eh2 =0.3 Ex + </a:t>
            </a:r>
            <a:r>
              <a:rPr lang="en-US" dirty="0" err="1" smtClean="0"/>
              <a:t>Ey</a:t>
            </a:r>
            <a:r>
              <a:rPr lang="en-US" dirty="0" smtClean="0"/>
              <a:t> </a:t>
            </a:r>
            <a:endParaRPr lang="en-US" dirty="0"/>
          </a:p>
        </p:txBody>
      </p:sp>
      <p:sp>
        <p:nvSpPr>
          <p:cNvPr id="3" name="Slide Number Placeholder 2"/>
          <p:cNvSpPr>
            <a:spLocks noGrp="1"/>
          </p:cNvSpPr>
          <p:nvPr>
            <p:ph type="sldNum" sz="quarter" idx="12"/>
          </p:nvPr>
        </p:nvSpPr>
        <p:spPr/>
        <p:txBody>
          <a:bodyPr/>
          <a:lstStyle/>
          <a:p>
            <a:fld id="{E171963A-4E6D-49B2-87CA-675D3187F344}"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762000"/>
            <a:ext cx="8153400" cy="5245291"/>
          </a:xfrm>
        </p:spPr>
        <p:txBody>
          <a:bodyPr/>
          <a:lstStyle/>
          <a:p>
            <a:pPr lvl="0">
              <a:buNone/>
            </a:pPr>
            <a:r>
              <a:rPr lang="en-US" sz="2800" b="1" dirty="0" smtClean="0">
                <a:latin typeface="Times New Roman" pitchFamily="18" charset="0"/>
                <a:cs typeface="Times New Roman" pitchFamily="18" charset="0"/>
              </a:rPr>
              <a:t>vertical earthquake effect:</a:t>
            </a:r>
            <a:endParaRPr lang="en-US" sz="2800" dirty="0" smtClean="0">
              <a:latin typeface="Times New Roman" pitchFamily="18" charset="0"/>
              <a:cs typeface="Times New Roman" pitchFamily="18" charset="0"/>
            </a:endParaRPr>
          </a:p>
          <a:p>
            <a:pPr>
              <a:buNone/>
            </a:pPr>
            <a:r>
              <a:rPr lang="en-US" b="1" dirty="0" smtClean="0"/>
              <a:t> </a:t>
            </a:r>
            <a:endParaRPr lang="en-US" dirty="0" smtClean="0"/>
          </a:p>
          <a:p>
            <a:r>
              <a:rPr lang="en-US" dirty="0" err="1" smtClean="0"/>
              <a:t>Ev</a:t>
            </a:r>
            <a:r>
              <a:rPr lang="en-US" dirty="0" smtClean="0"/>
              <a:t> = the load effect resulting from the vertical component of the earthquake ground motion and it is equal to an addition of 0.2SDs*D to the dead load effect :                                                                            </a:t>
            </a:r>
          </a:p>
          <a:p>
            <a:pPr>
              <a:buNone/>
            </a:pPr>
            <a:endParaRPr lang="en-US" dirty="0" smtClean="0"/>
          </a:p>
          <a:p>
            <a:pPr>
              <a:buNone/>
            </a:pPr>
            <a:r>
              <a:rPr lang="en-US" dirty="0" err="1" smtClean="0"/>
              <a:t>Ev</a:t>
            </a:r>
            <a:r>
              <a:rPr lang="en-US" dirty="0" smtClean="0"/>
              <a:t> = 0.2 SDs * D </a:t>
            </a:r>
          </a:p>
          <a:p>
            <a:pPr>
              <a:buNone/>
            </a:pPr>
            <a:r>
              <a:rPr lang="en-US" dirty="0" smtClean="0"/>
              <a:t>    =  0.2*0.334  D   </a:t>
            </a:r>
          </a:p>
          <a:p>
            <a:pPr>
              <a:buNone/>
            </a:pPr>
            <a:r>
              <a:rPr lang="en-US" dirty="0" smtClean="0"/>
              <a:t>    = 0.0668D.</a:t>
            </a:r>
          </a:p>
          <a:p>
            <a:endParaRPr lang="en-US" dirty="0"/>
          </a:p>
        </p:txBody>
      </p:sp>
      <p:sp>
        <p:nvSpPr>
          <p:cNvPr id="3" name="Slide Number Placeholder 2"/>
          <p:cNvSpPr>
            <a:spLocks noGrp="1"/>
          </p:cNvSpPr>
          <p:nvPr>
            <p:ph type="sldNum" sz="quarter" idx="12"/>
          </p:nvPr>
        </p:nvSpPr>
        <p:spPr/>
        <p:txBody>
          <a:bodyPr/>
          <a:lstStyle/>
          <a:p>
            <a:fld id="{E171963A-4E6D-49B2-87CA-675D3187F344}"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Design for Slabs</a:t>
            </a:r>
            <a:endParaRPr lang="en-US"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36</a:t>
            </a:fld>
            <a:endParaRPr lang="en-US"/>
          </a:p>
        </p:txBody>
      </p:sp>
      <p:pic>
        <p:nvPicPr>
          <p:cNvPr id="6" name="Picture 5" descr="444444444.PNG"/>
          <p:cNvPicPr>
            <a:picLocks noChangeAspect="1"/>
          </p:cNvPicPr>
          <p:nvPr/>
        </p:nvPicPr>
        <p:blipFill>
          <a:blip r:embed="rId2" cstate="print"/>
          <a:stretch>
            <a:fillRect/>
          </a:stretch>
        </p:blipFill>
        <p:spPr>
          <a:xfrm>
            <a:off x="1981200" y="1143000"/>
            <a:ext cx="6573168" cy="542048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305800" cy="5473891"/>
          </a:xfrm>
        </p:spPr>
        <p:txBody>
          <a:bodyPr/>
          <a:lstStyle/>
          <a:p>
            <a:r>
              <a:rPr lang="en-US" dirty="0" smtClean="0"/>
              <a:t>Take the panel between this for column (C7 . C8 . C13 .c14)</a:t>
            </a:r>
          </a:p>
          <a:p>
            <a:r>
              <a:rPr lang="en-US" dirty="0" smtClean="0"/>
              <a:t>Assume </a:t>
            </a:r>
            <a:r>
              <a:rPr lang="en-US" dirty="0" err="1" smtClean="0"/>
              <a:t>αfm</a:t>
            </a:r>
            <a:r>
              <a:rPr lang="en-US" dirty="0" smtClean="0"/>
              <a:t> &gt; 2.0, so the minimum slab thickness =23cm</a:t>
            </a:r>
          </a:p>
          <a:p>
            <a:r>
              <a:rPr lang="en-US" dirty="0" smtClean="0"/>
              <a:t>h ≥ 𝑙𝑛×([0.8+(𝑓𝑦/1400)]/36+9𝛽) ≥ 90mm</a:t>
            </a:r>
          </a:p>
          <a:p>
            <a:r>
              <a:rPr lang="en-US" dirty="0" smtClean="0"/>
              <a:t> </a:t>
            </a:r>
          </a:p>
          <a:p>
            <a:r>
              <a:rPr lang="en-US" dirty="0" smtClean="0"/>
              <a:t>𝛽 = 𝑙𝑜𝑛𝑔𝑒𝑟 𝑐𝑙𝑒𝑎𝑟 panel/𝑠ℎ𝑜𝑟𝑡𝑒𝑟 𝑐𝑙𝑒𝑎𝑟 panel = (10-.9)/(6.9-.9)=1.52</a:t>
            </a:r>
          </a:p>
          <a:p>
            <a:r>
              <a:rPr lang="en-US" dirty="0" smtClean="0"/>
              <a:t> </a:t>
            </a:r>
          </a:p>
          <a:p>
            <a:r>
              <a:rPr lang="en-US" dirty="0" smtClean="0"/>
              <a:t>h = 9.1×[0.8+(420/1400)] /(36+9×1.52) = 0.202 m</a:t>
            </a:r>
          </a:p>
          <a:p>
            <a:pPr rtl="1"/>
            <a:r>
              <a:rPr lang="en-US" dirty="0" smtClean="0"/>
              <a:t>So use h = 0.23 m</a:t>
            </a:r>
          </a:p>
          <a:p>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7467600" cy="4873752"/>
          </a:xfrm>
        </p:spPr>
        <p:txBody>
          <a:bodyPr>
            <a:normAutofit lnSpcReduction="10000"/>
          </a:bodyPr>
          <a:lstStyle/>
          <a:p>
            <a:r>
              <a:rPr lang="en-US" dirty="0" err="1" smtClean="0"/>
              <a:t>αf</a:t>
            </a:r>
            <a:r>
              <a:rPr lang="en-US" dirty="0" smtClean="0"/>
              <a:t> = E𝐼/L 𝑏𝑒𝑎𝑚/ E𝐼/L 𝑠𝑙𝑎𝑏</a:t>
            </a:r>
          </a:p>
          <a:p>
            <a:r>
              <a:rPr lang="en-US" dirty="0" err="1" smtClean="0"/>
              <a:t>αfm</a:t>
            </a:r>
            <a:r>
              <a:rPr lang="en-US" dirty="0" smtClean="0"/>
              <a:t> = 1.23 so</a:t>
            </a:r>
          </a:p>
          <a:p>
            <a:r>
              <a:rPr lang="en-US" dirty="0" smtClean="0"/>
              <a:t>2 &gt; </a:t>
            </a:r>
            <a:r>
              <a:rPr lang="en-US" dirty="0" err="1" smtClean="0"/>
              <a:t>αfm</a:t>
            </a:r>
            <a:r>
              <a:rPr lang="en-US" dirty="0" smtClean="0"/>
              <a:t> &gt; 0.2</a:t>
            </a:r>
          </a:p>
          <a:p>
            <a:r>
              <a:rPr lang="en-US" dirty="0" smtClean="0"/>
              <a:t> </a:t>
            </a:r>
          </a:p>
          <a:p>
            <a:r>
              <a:rPr lang="en-US" dirty="0" smtClean="0"/>
              <a:t>The thickness of slab shall not be less than</a:t>
            </a:r>
          </a:p>
          <a:p>
            <a:r>
              <a:rPr lang="en-US" dirty="0" smtClean="0"/>
              <a:t>H= 𝐿(0.8+𝑓𝑦1400)/(36+5𝛽(αfm−0.2))</a:t>
            </a:r>
          </a:p>
          <a:p>
            <a:r>
              <a:rPr lang="en-US" dirty="0" smtClean="0"/>
              <a:t>H= 9.1(0.8+420/1400)/(36+5∗1.52(1.57−0.2) )=216 mm ≥ 125 mm &gt;&gt;&gt;&gt;&gt;&gt;ok</a:t>
            </a:r>
          </a:p>
          <a:p>
            <a:r>
              <a:rPr lang="en-US" dirty="0" smtClean="0"/>
              <a:t>Use h = 23cm</a:t>
            </a: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1981200" y="1143000"/>
            <a:ext cx="5867400" cy="3429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Preliminary Design for Beams</a:t>
            </a:r>
            <a:endParaRPr lang="en-US" dirty="0"/>
          </a:p>
        </p:txBody>
      </p:sp>
      <p:graphicFrame>
        <p:nvGraphicFramePr>
          <p:cNvPr id="5" name="Table 4"/>
          <p:cNvGraphicFramePr>
            <a:graphicFrameLocks noGrp="1"/>
          </p:cNvGraphicFramePr>
          <p:nvPr/>
        </p:nvGraphicFramePr>
        <p:xfrm>
          <a:off x="2057400" y="5029200"/>
          <a:ext cx="5943599" cy="1181100"/>
        </p:xfrm>
        <a:graphic>
          <a:graphicData uri="http://schemas.openxmlformats.org/drawingml/2006/table">
            <a:tbl>
              <a:tblPr rtl="1"/>
              <a:tblGrid>
                <a:gridCol w="1980735"/>
                <a:gridCol w="1981432"/>
                <a:gridCol w="1981432"/>
              </a:tblGrid>
              <a:tr h="393700">
                <a:tc>
                  <a:txBody>
                    <a:bodyPr/>
                    <a:lstStyle/>
                    <a:p>
                      <a:pPr marL="0" marR="0" algn="ctr" rtl="1">
                        <a:lnSpc>
                          <a:spcPts val="2065"/>
                        </a:lnSpc>
                        <a:spcBef>
                          <a:spcPts val="0"/>
                        </a:spcBef>
                        <a:spcAft>
                          <a:spcPts val="0"/>
                        </a:spcAft>
                      </a:pPr>
                      <a:r>
                        <a:rPr lang="en-US" sz="1600" b="1" dirty="0">
                          <a:solidFill>
                            <a:srgbClr val="FFFFFF"/>
                          </a:solidFill>
                          <a:latin typeface="Times New Roman"/>
                          <a:ea typeface="Calibri"/>
                          <a:cs typeface="Arial"/>
                        </a:rPr>
                        <a:t>Width(cm)=l/20</a:t>
                      </a:r>
                      <a:endParaRPr lang="en-US" sz="11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ctr" rtl="1">
                        <a:lnSpc>
                          <a:spcPts val="2065"/>
                        </a:lnSpc>
                        <a:spcBef>
                          <a:spcPts val="0"/>
                        </a:spcBef>
                        <a:spcAft>
                          <a:spcPts val="0"/>
                        </a:spcAft>
                      </a:pPr>
                      <a:r>
                        <a:rPr lang="en-US" sz="1600" b="1" dirty="0">
                          <a:solidFill>
                            <a:srgbClr val="FFFFFF"/>
                          </a:solidFill>
                          <a:latin typeface="Times New Roman"/>
                          <a:ea typeface="Calibri"/>
                          <a:cs typeface="Arial"/>
                        </a:rPr>
                        <a:t>Depth(cm)</a:t>
                      </a:r>
                      <a:endParaRPr lang="en-US" sz="11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ctr" rtl="1">
                        <a:lnSpc>
                          <a:spcPts val="2065"/>
                        </a:lnSpc>
                        <a:spcBef>
                          <a:spcPts val="0"/>
                        </a:spcBef>
                        <a:spcAft>
                          <a:spcPts val="0"/>
                        </a:spcAft>
                      </a:pPr>
                      <a:r>
                        <a:rPr lang="en-US" sz="1600" b="1">
                          <a:solidFill>
                            <a:srgbClr val="FFFFFF"/>
                          </a:solidFill>
                          <a:latin typeface="Times New Roman"/>
                          <a:ea typeface="Calibri"/>
                          <a:cs typeface="Arial"/>
                        </a:rPr>
                        <a:t>Beam</a:t>
                      </a:r>
                      <a:endParaRPr lang="en-US" sz="11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393700">
                <a:tc>
                  <a:txBody>
                    <a:bodyPr/>
                    <a:lstStyle/>
                    <a:p>
                      <a:pPr marL="0" marR="0" algn="ctr" rtl="1">
                        <a:lnSpc>
                          <a:spcPts val="2065"/>
                        </a:lnSpc>
                        <a:spcBef>
                          <a:spcPts val="0"/>
                        </a:spcBef>
                        <a:spcAft>
                          <a:spcPts val="0"/>
                        </a:spcAft>
                      </a:pPr>
                      <a:r>
                        <a:rPr lang="en-US" sz="1600" b="1">
                          <a:latin typeface="Times New Roman"/>
                          <a:ea typeface="Calibri"/>
                          <a:cs typeface="Arial"/>
                        </a:rPr>
                        <a:t>40</a:t>
                      </a:r>
                      <a:endParaRPr lang="en-US" sz="11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ctr" rtl="0">
                        <a:lnSpc>
                          <a:spcPts val="2065"/>
                        </a:lnSpc>
                        <a:spcBef>
                          <a:spcPts val="0"/>
                        </a:spcBef>
                        <a:spcAft>
                          <a:spcPts val="0"/>
                        </a:spcAft>
                      </a:pPr>
                      <a:r>
                        <a:rPr lang="en-US" sz="1600">
                          <a:latin typeface="Times New Roman"/>
                          <a:ea typeface="Calibri"/>
                          <a:cs typeface="Arial"/>
                        </a:rPr>
                        <a:t>55</a:t>
                      </a:r>
                      <a:endParaRPr lang="en-US" sz="11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ctr" rtl="1">
                        <a:lnSpc>
                          <a:spcPts val="2065"/>
                        </a:lnSpc>
                        <a:spcBef>
                          <a:spcPts val="0"/>
                        </a:spcBef>
                        <a:spcAft>
                          <a:spcPts val="0"/>
                        </a:spcAft>
                        <a:tabLst>
                          <a:tab pos="833120" algn="ctr"/>
                          <a:tab pos="1666875" algn="r"/>
                        </a:tabLst>
                      </a:pPr>
                      <a:r>
                        <a:rPr lang="en-US" sz="1600">
                          <a:latin typeface="Times New Roman"/>
                          <a:ea typeface="Calibri"/>
                          <a:cs typeface="Arial"/>
                        </a:rPr>
                        <a:t>=6.9 m	Beam (x)</a:t>
                      </a:r>
                      <a:endParaRPr lang="en-US" sz="11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393700">
                <a:tc>
                  <a:txBody>
                    <a:bodyPr/>
                    <a:lstStyle/>
                    <a:p>
                      <a:pPr marL="0" marR="0" algn="ctr" rtl="1">
                        <a:lnSpc>
                          <a:spcPts val="2065"/>
                        </a:lnSpc>
                        <a:spcBef>
                          <a:spcPts val="0"/>
                        </a:spcBef>
                        <a:spcAft>
                          <a:spcPts val="0"/>
                        </a:spcAft>
                      </a:pPr>
                      <a:r>
                        <a:rPr lang="en-US" sz="1600" b="1">
                          <a:latin typeface="Times New Roman"/>
                          <a:ea typeface="Calibri"/>
                          <a:cs typeface="Arial"/>
                        </a:rPr>
                        <a:t>50</a:t>
                      </a:r>
                      <a:endParaRPr lang="en-US" sz="11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ctr" rtl="0">
                        <a:lnSpc>
                          <a:spcPts val="2065"/>
                        </a:lnSpc>
                        <a:spcBef>
                          <a:spcPts val="0"/>
                        </a:spcBef>
                        <a:spcAft>
                          <a:spcPts val="0"/>
                        </a:spcAft>
                      </a:pPr>
                      <a:r>
                        <a:rPr lang="en-US" sz="1600" dirty="0">
                          <a:latin typeface="Times New Roman"/>
                          <a:ea typeface="Calibri"/>
                          <a:cs typeface="Arial"/>
                        </a:rPr>
                        <a:t>70</a:t>
                      </a:r>
                      <a:endParaRPr lang="en-US" sz="11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ctr" rtl="1">
                        <a:lnSpc>
                          <a:spcPts val="2065"/>
                        </a:lnSpc>
                        <a:spcBef>
                          <a:spcPts val="0"/>
                        </a:spcBef>
                        <a:spcAft>
                          <a:spcPts val="0"/>
                        </a:spcAft>
                      </a:pPr>
                      <a:r>
                        <a:rPr lang="en-US" sz="1600" dirty="0">
                          <a:latin typeface="Times New Roman"/>
                          <a:ea typeface="Calibri"/>
                          <a:cs typeface="Arial"/>
                        </a:rPr>
                        <a:t>Beam (y)=10 m</a:t>
                      </a:r>
                      <a:endParaRPr lang="en-US" sz="11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sp>
        <p:nvSpPr>
          <p:cNvPr id="9" name="Slide Number Placeholder 8"/>
          <p:cNvSpPr>
            <a:spLocks noGrp="1"/>
          </p:cNvSpPr>
          <p:nvPr>
            <p:ph type="sldNum" sz="quarter" idx="12"/>
          </p:nvPr>
        </p:nvSpPr>
        <p:spPr/>
        <p:txBody>
          <a:bodyPr/>
          <a:lstStyle/>
          <a:p>
            <a:fld id="{E171963A-4E6D-49B2-87CA-675D3187F344}"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None/>
            </a:pPr>
            <a:endParaRPr lang="en-US" dirty="0" smtClean="0">
              <a:latin typeface="Times New Roman" panose="02020603050405020304" pitchFamily="18" charset="0"/>
              <a:cs typeface="Times New Roman" panose="02020603050405020304" pitchFamily="18" charset="0"/>
            </a:endParaRPr>
          </a:p>
          <a:p>
            <a:r>
              <a:rPr lang="en-US" sz="2400" dirty="0" smtClean="0">
                <a:latin typeface="Arial" pitchFamily="34" charset="0"/>
                <a:cs typeface="Arial" pitchFamily="34" charset="0"/>
              </a:rPr>
              <a:t>The project addresses  is the analysis and redesign of the building of scientific center located in Nablus with </a:t>
            </a:r>
            <a:r>
              <a:rPr lang="en-US" sz="2400" dirty="0" smtClean="0">
                <a:solidFill>
                  <a:srgbClr val="FF0000"/>
                </a:solidFill>
                <a:latin typeface="Arial" pitchFamily="34" charset="0"/>
                <a:cs typeface="Arial" pitchFamily="34" charset="0"/>
              </a:rPr>
              <a:t>total area 5720 m</a:t>
            </a:r>
            <a:r>
              <a:rPr lang="en-US" sz="2400" baseline="30000" dirty="0" smtClean="0">
                <a:solidFill>
                  <a:srgbClr val="FF0000"/>
                </a:solidFill>
                <a:latin typeface="Arial" pitchFamily="34" charset="0"/>
                <a:cs typeface="Arial" pitchFamily="34" charset="0"/>
              </a:rPr>
              <a:t>2</a:t>
            </a:r>
            <a:r>
              <a:rPr lang="en-US" sz="2400" dirty="0" smtClean="0">
                <a:solidFill>
                  <a:srgbClr val="FF0000"/>
                </a:solidFill>
                <a:latin typeface="Arial" pitchFamily="34" charset="0"/>
                <a:cs typeface="Arial" pitchFamily="34" charset="0"/>
              </a:rPr>
              <a:t>.</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a:t>
            </a:r>
            <a:r>
              <a:rPr lang="en-US" sz="2400" dirty="0" smtClean="0">
                <a:latin typeface="Arial" pitchFamily="34" charset="0"/>
                <a:cs typeface="Arial" pitchFamily="34" charset="0"/>
              </a:rPr>
              <a:t>And it consists of six floors with roof Staircase as shown in the following table: </a:t>
            </a:r>
          </a:p>
          <a:p>
            <a:endParaRPr lang="en-US" dirty="0" smtClean="0">
              <a:latin typeface="Times New Roman" panose="02020603050405020304" pitchFamily="18" charset="0"/>
              <a:cs typeface="Times New Roman" panose="02020603050405020304" pitchFamily="18" charset="0"/>
            </a:endParaRPr>
          </a:p>
          <a:p>
            <a:pPr>
              <a:buNone/>
            </a:pPr>
            <a:endParaRPr lang="ar-JO" dirty="0" smtClean="0">
              <a:latin typeface="Times New Roman" panose="02020603050405020304" pitchFamily="18" charset="0"/>
              <a:cs typeface="Times New Roman" panose="02020603050405020304" pitchFamily="18" charset="0"/>
            </a:endParaRPr>
          </a:p>
          <a:p>
            <a:endParaRPr lang="ar-SA" dirty="0"/>
          </a:p>
        </p:txBody>
      </p:sp>
      <p:sp>
        <p:nvSpPr>
          <p:cNvPr id="2" name="عنوان 1"/>
          <p:cNvSpPr>
            <a:spLocks noGrp="1"/>
          </p:cNvSpPr>
          <p:nvPr>
            <p:ph type="title"/>
          </p:nvPr>
        </p:nvSpPr>
        <p:spPr/>
        <p:txBody>
          <a:bodyPr/>
          <a:lstStyle/>
          <a:p>
            <a:pPr algn="ctr"/>
            <a:r>
              <a:rPr lang="en-US" dirty="0" smtClean="0">
                <a:solidFill>
                  <a:schemeClr val="tx1">
                    <a:lumMod val="95000"/>
                    <a:lumOff val="5000"/>
                  </a:schemeClr>
                </a:solidFill>
              </a:rPr>
              <a:t>Project description </a:t>
            </a:r>
            <a:endParaRPr lang="ar-SA" dirty="0">
              <a:solidFill>
                <a:schemeClr val="tx1">
                  <a:lumMod val="95000"/>
                  <a:lumOff val="5000"/>
                </a:schemeClr>
              </a:solidFill>
            </a:endParaRPr>
          </a:p>
        </p:txBody>
      </p:sp>
      <p:sp>
        <p:nvSpPr>
          <p:cNvPr id="7" name="Slide Number Placeholder 6"/>
          <p:cNvSpPr>
            <a:spLocks noGrp="1"/>
          </p:cNvSpPr>
          <p:nvPr>
            <p:ph type="sldNum" sz="quarter" idx="12"/>
          </p:nvPr>
        </p:nvSpPr>
        <p:spPr/>
        <p:txBody>
          <a:bodyPr/>
          <a:lstStyle/>
          <a:p>
            <a:fld id="{E171963A-4E6D-49B2-87CA-675D3187F344}"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7467600" cy="4873752"/>
          </a:xfrm>
        </p:spPr>
        <p:txBody>
          <a:bodyPr/>
          <a:lstStyle/>
          <a:p>
            <a:r>
              <a:rPr lang="en-US" dirty="0" smtClean="0"/>
              <a:t>Preliminary Design for Columns</a:t>
            </a:r>
            <a:endParaRPr lang="en-US"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40</a:t>
            </a:fld>
            <a:endParaRPr lang="en-US"/>
          </a:p>
        </p:txBody>
      </p:sp>
      <p:pic>
        <p:nvPicPr>
          <p:cNvPr id="6" name="Picture 5" descr="100.PNG"/>
          <p:cNvPicPr>
            <a:picLocks noChangeAspect="1"/>
          </p:cNvPicPr>
          <p:nvPr/>
        </p:nvPicPr>
        <p:blipFill>
          <a:blip r:embed="rId2" cstate="print"/>
          <a:stretch>
            <a:fillRect/>
          </a:stretch>
        </p:blipFill>
        <p:spPr>
          <a:xfrm>
            <a:off x="1676400" y="1066800"/>
            <a:ext cx="5896798" cy="5353925"/>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4525963"/>
          </a:xfrm>
        </p:spPr>
        <p:txBody>
          <a:bodyPr>
            <a:normAutofit fontScale="77500" lnSpcReduction="20000"/>
          </a:bodyPr>
          <a:lstStyle/>
          <a:p>
            <a:pPr>
              <a:buNone/>
            </a:pPr>
            <a:r>
              <a:rPr lang="en-US" b="1" dirty="0" smtClean="0">
                <a:latin typeface="Times New Roman" pitchFamily="18" charset="0"/>
                <a:cs typeface="Times New Roman" pitchFamily="18" charset="0"/>
              </a:rPr>
              <a:t>Take C1 in </a:t>
            </a:r>
            <a:r>
              <a:rPr lang="en-US" b="1" dirty="0" err="1" smtClean="0">
                <a:latin typeface="Times New Roman" pitchFamily="18" charset="0"/>
                <a:cs typeface="Times New Roman" pitchFamily="18" charset="0"/>
              </a:rPr>
              <a:t>basment</a:t>
            </a:r>
            <a:r>
              <a:rPr lang="en-US" b="1" dirty="0" smtClean="0">
                <a:latin typeface="Times New Roman" pitchFamily="18" charset="0"/>
                <a:cs typeface="Times New Roman" pitchFamily="18" charset="0"/>
              </a:rPr>
              <a:t> story as a sample calculation:</a:t>
            </a:r>
          </a:p>
          <a:p>
            <a:r>
              <a:rPr lang="en-US" sz="2900" dirty="0" smtClean="0">
                <a:latin typeface="Times New Roman" pitchFamily="18" charset="0"/>
                <a:cs typeface="Times New Roman" pitchFamily="18" charset="0"/>
              </a:rPr>
              <a:t>C1 is a rectangular column 800*400 mm as a primary dimensions.</a:t>
            </a:r>
          </a:p>
          <a:p>
            <a:r>
              <a:rPr lang="en-US" sz="2900" dirty="0" err="1" smtClean="0">
                <a:latin typeface="Times New Roman" pitchFamily="18" charset="0"/>
                <a:cs typeface="Times New Roman" pitchFamily="18" charset="0"/>
              </a:rPr>
              <a:t>ØPn</a:t>
            </a:r>
            <a:r>
              <a:rPr lang="en-US" sz="2900" dirty="0" smtClean="0">
                <a:latin typeface="Times New Roman" pitchFamily="18" charset="0"/>
                <a:cs typeface="Times New Roman" pitchFamily="18" charset="0"/>
              </a:rPr>
              <a:t> = </a:t>
            </a:r>
            <a:r>
              <a:rPr lang="en-US" sz="2900" dirty="0" err="1" smtClean="0">
                <a:latin typeface="Times New Roman" pitchFamily="18" charset="0"/>
                <a:cs typeface="Times New Roman" pitchFamily="18" charset="0"/>
              </a:rPr>
              <a:t>Øʎ</a:t>
            </a:r>
            <a:r>
              <a:rPr lang="en-US" sz="2900" dirty="0" smtClean="0">
                <a:latin typeface="Times New Roman" pitchFamily="18" charset="0"/>
                <a:cs typeface="Times New Roman" pitchFamily="18" charset="0"/>
              </a:rPr>
              <a:t> (0.85fc’ (Ag - As) + As × </a:t>
            </a:r>
            <a:r>
              <a:rPr lang="en-US" sz="2900" dirty="0" err="1" smtClean="0">
                <a:latin typeface="Times New Roman" pitchFamily="18" charset="0"/>
                <a:cs typeface="Times New Roman" pitchFamily="18" charset="0"/>
              </a:rPr>
              <a:t>fy</a:t>
            </a:r>
            <a:r>
              <a:rPr lang="en-US" sz="2900" dirty="0" smtClean="0">
                <a:latin typeface="Times New Roman" pitchFamily="18" charset="0"/>
                <a:cs typeface="Times New Roman" pitchFamily="18" charset="0"/>
              </a:rPr>
              <a:t>)</a:t>
            </a:r>
          </a:p>
          <a:p>
            <a:r>
              <a:rPr lang="en-US" sz="2900" dirty="0" smtClean="0">
                <a:latin typeface="Times New Roman" pitchFamily="18" charset="0"/>
                <a:cs typeface="Times New Roman" pitchFamily="18" charset="0"/>
              </a:rPr>
              <a:t>Where:</a:t>
            </a:r>
          </a:p>
          <a:p>
            <a:r>
              <a:rPr lang="en-US" sz="2900" dirty="0" smtClean="0">
                <a:latin typeface="Times New Roman" pitchFamily="18" charset="0"/>
                <a:cs typeface="Times New Roman" pitchFamily="18" charset="0"/>
              </a:rPr>
              <a:t>Ø = 0.65</a:t>
            </a:r>
          </a:p>
          <a:p>
            <a:r>
              <a:rPr lang="en-US" sz="2900" dirty="0" smtClean="0">
                <a:latin typeface="Times New Roman" pitchFamily="18" charset="0"/>
                <a:cs typeface="Times New Roman" pitchFamily="18" charset="0"/>
              </a:rPr>
              <a:t>ʎ = 0.8</a:t>
            </a:r>
          </a:p>
          <a:p>
            <a:r>
              <a:rPr lang="en-US" sz="2900" dirty="0" smtClean="0">
                <a:latin typeface="Times New Roman" pitchFamily="18" charset="0"/>
                <a:cs typeface="Times New Roman" pitchFamily="18" charset="0"/>
              </a:rPr>
              <a:t>p=0.05 from SAP200 result</a:t>
            </a:r>
          </a:p>
          <a:p>
            <a:r>
              <a:rPr lang="en-US" sz="2900" dirty="0" err="1" smtClean="0">
                <a:latin typeface="Times New Roman" pitchFamily="18" charset="0"/>
                <a:cs typeface="Times New Roman" pitchFamily="18" charset="0"/>
              </a:rPr>
              <a:t>fc</a:t>
            </a:r>
            <a:r>
              <a:rPr lang="en-US" sz="2900" dirty="0" smtClean="0">
                <a:latin typeface="Times New Roman" pitchFamily="18" charset="0"/>
                <a:cs typeface="Times New Roman" pitchFamily="18" charset="0"/>
              </a:rPr>
              <a:t>’ = 35 </a:t>
            </a:r>
            <a:r>
              <a:rPr lang="en-US" sz="2900" dirty="0" err="1" smtClean="0">
                <a:latin typeface="Times New Roman" pitchFamily="18" charset="0"/>
                <a:cs typeface="Times New Roman" pitchFamily="18" charset="0"/>
              </a:rPr>
              <a:t>Mpa</a:t>
            </a:r>
            <a:endParaRPr lang="en-US" sz="2900" dirty="0" smtClean="0">
              <a:latin typeface="Times New Roman" pitchFamily="18" charset="0"/>
              <a:cs typeface="Times New Roman" pitchFamily="18" charset="0"/>
            </a:endParaRPr>
          </a:p>
          <a:p>
            <a:r>
              <a:rPr lang="en-US" sz="2900" dirty="0" err="1" smtClean="0">
                <a:latin typeface="Times New Roman" pitchFamily="18" charset="0"/>
                <a:cs typeface="Times New Roman" pitchFamily="18" charset="0"/>
              </a:rPr>
              <a:t>fy</a:t>
            </a:r>
            <a:r>
              <a:rPr lang="en-US" sz="2900" dirty="0" smtClean="0">
                <a:latin typeface="Times New Roman" pitchFamily="18" charset="0"/>
                <a:cs typeface="Times New Roman" pitchFamily="18" charset="0"/>
              </a:rPr>
              <a:t> = 420 </a:t>
            </a:r>
            <a:r>
              <a:rPr lang="en-US" sz="2900" dirty="0" err="1" smtClean="0">
                <a:latin typeface="Times New Roman" pitchFamily="18" charset="0"/>
                <a:cs typeface="Times New Roman" pitchFamily="18" charset="0"/>
              </a:rPr>
              <a:t>Mpa</a:t>
            </a:r>
            <a:endParaRPr lang="en-US" sz="2900" dirty="0" smtClean="0">
              <a:latin typeface="Times New Roman" pitchFamily="18" charset="0"/>
              <a:cs typeface="Times New Roman" pitchFamily="18" charset="0"/>
            </a:endParaRPr>
          </a:p>
          <a:p>
            <a:r>
              <a:rPr lang="en-US" sz="2900" dirty="0" smtClean="0">
                <a:latin typeface="Times New Roman" pitchFamily="18" charset="0"/>
                <a:cs typeface="Times New Roman" pitchFamily="18" charset="0"/>
              </a:rPr>
              <a:t>Ag =800*400=320000 𝑚𝑚2</a:t>
            </a:r>
          </a:p>
          <a:p>
            <a:r>
              <a:rPr lang="en-US" sz="2900" dirty="0" smtClean="0">
                <a:latin typeface="Times New Roman" pitchFamily="18" charset="0"/>
                <a:cs typeface="Times New Roman" pitchFamily="18" charset="0"/>
              </a:rPr>
              <a:t>As = 0.05 * Ag = 16000 𝑚𝑚2 (Assume)</a:t>
            </a:r>
          </a:p>
          <a:p>
            <a:r>
              <a:rPr lang="en-US" sz="2900" dirty="0" err="1" smtClean="0">
                <a:latin typeface="Times New Roman" pitchFamily="18" charset="0"/>
                <a:cs typeface="Times New Roman" pitchFamily="18" charset="0"/>
              </a:rPr>
              <a:t>ØPn</a:t>
            </a:r>
            <a:r>
              <a:rPr lang="en-US" sz="2900" dirty="0" smtClean="0">
                <a:latin typeface="Times New Roman" pitchFamily="18" charset="0"/>
                <a:cs typeface="Times New Roman" pitchFamily="18" charset="0"/>
              </a:rPr>
              <a:t> = 0.65 × 0.8 (0.85 × 35 (0.95*320000) + 16000 × 420)</a:t>
            </a:r>
          </a:p>
          <a:p>
            <a:r>
              <a:rPr lang="en-US" sz="2900" dirty="0" smtClean="0">
                <a:latin typeface="Times New Roman" pitchFamily="18" charset="0"/>
                <a:cs typeface="Times New Roman" pitchFamily="18" charset="0"/>
              </a:rPr>
              <a:t>= 8197.2kN &gt; &gt; 4181 </a:t>
            </a:r>
            <a:r>
              <a:rPr lang="en-US" sz="2900" dirty="0" err="1" smtClean="0">
                <a:latin typeface="Times New Roman" pitchFamily="18" charset="0"/>
                <a:cs typeface="Times New Roman" pitchFamily="18" charset="0"/>
              </a:rPr>
              <a:t>kN</a:t>
            </a:r>
            <a:r>
              <a:rPr lang="en-US" sz="2900" dirty="0" smtClean="0">
                <a:latin typeface="Times New Roman" pitchFamily="18" charset="0"/>
                <a:cs typeface="Times New Roman" pitchFamily="18" charset="0"/>
              </a:rPr>
              <a:t>         so it is O.K</a:t>
            </a:r>
            <a:endParaRPr lang="en-US" sz="2900"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E171963A-4E6D-49B2-87CA-675D3187F344}"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External = 50cm</a:t>
            </a:r>
          </a:p>
          <a:p>
            <a:r>
              <a:rPr lang="en-US" dirty="0" smtClean="0"/>
              <a:t>Internal= 40cm</a:t>
            </a:r>
            <a:endParaRPr lang="en-US" dirty="0"/>
          </a:p>
        </p:txBody>
      </p:sp>
      <p:sp>
        <p:nvSpPr>
          <p:cNvPr id="2" name="Title 1"/>
          <p:cNvSpPr>
            <a:spLocks noGrp="1"/>
          </p:cNvSpPr>
          <p:nvPr>
            <p:ph type="title"/>
          </p:nvPr>
        </p:nvSpPr>
        <p:spPr/>
        <p:txBody>
          <a:bodyPr>
            <a:normAutofit/>
          </a:bodyPr>
          <a:lstStyle/>
          <a:p>
            <a:r>
              <a:rPr lang="en-US" sz="2800" dirty="0" smtClean="0"/>
              <a:t>Preliminary Design for The shear walls</a:t>
            </a:r>
            <a:endParaRPr lang="en-US" sz="2800"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Structural Analysis:</a:t>
            </a:r>
            <a:endParaRPr lang="ar-SA"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43</a:t>
            </a:fld>
            <a:endParaRPr lang="en-US"/>
          </a:p>
        </p:txBody>
      </p:sp>
      <p:pic>
        <p:nvPicPr>
          <p:cNvPr id="5" name="صورة 11"/>
          <p:cNvPicPr/>
          <p:nvPr/>
        </p:nvPicPr>
        <p:blipFill>
          <a:blip r:embed="rId2" cstate="print"/>
          <a:srcRect/>
          <a:stretch>
            <a:fillRect/>
          </a:stretch>
        </p:blipFill>
        <p:spPr bwMode="auto">
          <a:xfrm>
            <a:off x="1981200" y="1600200"/>
            <a:ext cx="5181600" cy="4648200"/>
          </a:xfrm>
          <a:prstGeom prst="rect">
            <a:avLst/>
          </a:prstGeom>
          <a:noFill/>
          <a:ln w="9525">
            <a:noFill/>
            <a:miter lim="800000"/>
            <a:headEnd/>
            <a:tailEnd/>
          </a:ln>
        </p:spPr>
      </p:pic>
    </p:spTree>
    <p:extLst>
      <p:ext uri="{BB962C8B-B14F-4D97-AF65-F5344CB8AC3E}">
        <p14:creationId xmlns="" xmlns:p14="http://schemas.microsoft.com/office/powerpoint/2010/main" val="15013133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effectLst/>
              </a:rPr>
              <a:t>Modifiers and Loads Combinations </a:t>
            </a:r>
            <a:endParaRPr lang="ar-SA" sz="2800" dirty="0">
              <a:effectLst/>
            </a:endParaRPr>
          </a:p>
        </p:txBody>
      </p:sp>
      <p:sp>
        <p:nvSpPr>
          <p:cNvPr id="9" name="Slide Number Placeholder 8"/>
          <p:cNvSpPr>
            <a:spLocks noGrp="1"/>
          </p:cNvSpPr>
          <p:nvPr>
            <p:ph type="sldNum" sz="quarter" idx="12"/>
          </p:nvPr>
        </p:nvSpPr>
        <p:spPr/>
        <p:txBody>
          <a:bodyPr/>
          <a:lstStyle/>
          <a:p>
            <a:fld id="{E171963A-4E6D-49B2-87CA-675D3187F344}" type="slidenum">
              <a:rPr lang="en-US" smtClean="0"/>
              <a:pPr/>
              <a:t>44</a:t>
            </a:fld>
            <a:endParaRPr lang="en-US"/>
          </a:p>
        </p:txBody>
      </p:sp>
      <p:pic>
        <p:nvPicPr>
          <p:cNvPr id="5" name="صورة 4"/>
          <p:cNvPicPr/>
          <p:nvPr/>
        </p:nvPicPr>
        <p:blipFill>
          <a:blip r:embed="rId2" cstate="print"/>
          <a:srcRect/>
          <a:stretch>
            <a:fillRect/>
          </a:stretch>
        </p:blipFill>
        <p:spPr bwMode="auto">
          <a:xfrm>
            <a:off x="381000" y="1371600"/>
            <a:ext cx="8229600" cy="3962400"/>
          </a:xfrm>
          <a:prstGeom prst="rect">
            <a:avLst/>
          </a:prstGeom>
          <a:noFill/>
          <a:ln w="9525">
            <a:noFill/>
            <a:miter lim="800000"/>
            <a:headEnd/>
            <a:tailEnd/>
          </a:ln>
        </p:spPr>
      </p:pic>
    </p:spTree>
    <p:extLst>
      <p:ext uri="{BB962C8B-B14F-4D97-AF65-F5344CB8AC3E}">
        <p14:creationId xmlns="" xmlns:p14="http://schemas.microsoft.com/office/powerpoint/2010/main" val="37941435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a:stretch>
            <a:fillRect/>
          </a:stretch>
        </p:blipFill>
        <p:spPr bwMode="auto">
          <a:xfrm>
            <a:off x="838200" y="609600"/>
            <a:ext cx="7755038" cy="5486400"/>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E171963A-4E6D-49B2-87CA-675D3187F344}"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Model Analysis</a:t>
            </a:r>
            <a:br>
              <a:rPr lang="en-US" dirty="0" smtClean="0"/>
            </a:br>
            <a:endParaRPr lang="ar-SA" dirty="0"/>
          </a:p>
        </p:txBody>
      </p:sp>
      <p:sp>
        <p:nvSpPr>
          <p:cNvPr id="5" name="Text Box 2"/>
          <p:cNvSpPr txBox="1">
            <a:spLocks noChangeArrowheads="1"/>
          </p:cNvSpPr>
          <p:nvPr/>
        </p:nvSpPr>
        <p:spPr bwMode="auto">
          <a:xfrm>
            <a:off x="1141426" y="990600"/>
            <a:ext cx="5564174" cy="1016000"/>
          </a:xfrm>
          <a:prstGeom prst="rect">
            <a:avLst/>
          </a:prstGeom>
          <a:noFill/>
          <a:ln>
            <a:noFill/>
          </a:ln>
          <a:effectLst/>
          <a:extLst/>
        </p:spPr>
        <p:txBody>
          <a:bodyPr lIns="36576" tIns="36576" rIns="36576" bIns="36576"/>
          <a:lstStyle/>
          <a:p>
            <a:pPr defTabSz="878969">
              <a:defRPr/>
            </a:pPr>
            <a:r>
              <a:rPr lang="en-US" altLang="en-US" sz="2400" b="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1- </a:t>
            </a: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Compatibility Check</a:t>
            </a:r>
          </a:p>
          <a:p>
            <a:pPr defTabSz="878969">
              <a:defRPr/>
            </a:pPr>
            <a:endParaRPr lang="en-US" altLang="en-US" sz="2400" b="1" dirty="0">
              <a:solidFill>
                <a:prstClr val="black"/>
              </a:solidFill>
              <a:latin typeface="Times New Roman" pitchFamily="18" charset="0"/>
              <a:cs typeface="Times New Roman" pitchFamily="18" charset="0"/>
            </a:endParaRPr>
          </a:p>
        </p:txBody>
      </p:sp>
      <p:sp>
        <p:nvSpPr>
          <p:cNvPr id="6" name="TextBox 5"/>
          <p:cNvSpPr txBox="1">
            <a:spLocks noChangeArrowheads="1"/>
          </p:cNvSpPr>
          <p:nvPr/>
        </p:nvSpPr>
        <p:spPr bwMode="auto">
          <a:xfrm>
            <a:off x="1524000" y="889100"/>
            <a:ext cx="8229600" cy="1323439"/>
          </a:xfrm>
          <a:prstGeom prst="rect">
            <a:avLst/>
          </a:prstGeom>
          <a:noFill/>
          <a:ln w="9525">
            <a:noFill/>
            <a:miter lim="800000"/>
            <a:headEnd/>
            <a:tailEnd/>
          </a:ln>
        </p:spPr>
        <p:txBody>
          <a:bodyPr wrap="square">
            <a:spAutoFit/>
          </a:bodyPr>
          <a:lstStyle/>
          <a:p>
            <a:pPr algn="just" defTabSz="878969">
              <a:spcAft>
                <a:spcPts val="900"/>
              </a:spcAft>
            </a:pPr>
            <a:endParaRPr lang="en-US" altLang="en-US" sz="2400" dirty="0">
              <a:solidFill>
                <a:prstClr val="black"/>
              </a:solidFill>
              <a:latin typeface="Times New Roman" pitchFamily="18" charset="0"/>
              <a:cs typeface="Times New Roman" pitchFamily="18" charset="0"/>
            </a:endParaRPr>
          </a:p>
          <a:p>
            <a:pPr algn="just" defTabSz="878969">
              <a:spcAft>
                <a:spcPts val="900"/>
              </a:spcAft>
            </a:pPr>
            <a:r>
              <a:rPr lang="en-US" altLang="en-US" sz="2400" dirty="0">
                <a:solidFill>
                  <a:prstClr val="black"/>
                </a:solidFill>
                <a:latin typeface="Times New Roman" pitchFamily="18" charset="0"/>
                <a:cs typeface="Times New Roman" pitchFamily="18" charset="0"/>
              </a:rPr>
              <a:t>To ensure that model will behave as one static unit.</a:t>
            </a:r>
          </a:p>
          <a:p>
            <a:pPr defTabSz="878969"/>
            <a:endParaRPr lang="en-US" altLang="en-US" sz="1700" dirty="0">
              <a:solidFill>
                <a:prstClr val="black"/>
              </a:solidFill>
            </a:endParaRPr>
          </a:p>
        </p:txBody>
      </p:sp>
      <p:sp>
        <p:nvSpPr>
          <p:cNvPr id="10" name="Slide Number Placeholder 9"/>
          <p:cNvSpPr>
            <a:spLocks noGrp="1"/>
          </p:cNvSpPr>
          <p:nvPr>
            <p:ph type="sldNum" sz="quarter" idx="12"/>
          </p:nvPr>
        </p:nvSpPr>
        <p:spPr/>
        <p:txBody>
          <a:bodyPr/>
          <a:lstStyle/>
          <a:p>
            <a:fld id="{E171963A-4E6D-49B2-87CA-675D3187F344}" type="slidenum">
              <a:rPr lang="en-US" smtClean="0"/>
              <a:pPr/>
              <a:t>46</a:t>
            </a:fld>
            <a:endParaRPr lang="en-US"/>
          </a:p>
        </p:txBody>
      </p:sp>
      <p:pic>
        <p:nvPicPr>
          <p:cNvPr id="7" name="صورة 14"/>
          <p:cNvPicPr/>
          <p:nvPr/>
        </p:nvPicPr>
        <p:blipFill>
          <a:blip r:embed="rId2" cstate="print"/>
          <a:srcRect/>
          <a:stretch>
            <a:fillRect/>
          </a:stretch>
        </p:blipFill>
        <p:spPr bwMode="auto">
          <a:xfrm>
            <a:off x="2743200" y="2092325"/>
            <a:ext cx="4483100" cy="4232275"/>
          </a:xfrm>
          <a:prstGeom prst="rect">
            <a:avLst/>
          </a:prstGeom>
          <a:noFill/>
          <a:ln w="9525">
            <a:noFill/>
            <a:miter lim="800000"/>
            <a:headEnd/>
            <a:tailEnd/>
          </a:ln>
        </p:spPr>
      </p:pic>
    </p:spTree>
    <p:extLst>
      <p:ext uri="{BB962C8B-B14F-4D97-AF65-F5344CB8AC3E}">
        <p14:creationId xmlns="" xmlns:p14="http://schemas.microsoft.com/office/powerpoint/2010/main" val="28248564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By SAP2000 T=0.7 sec</a:t>
            </a:r>
          </a:p>
          <a:p>
            <a:r>
              <a:rPr lang="en-US" dirty="0" smtClean="0"/>
              <a:t>For all buildings, the value T may be approximated from the following formula: </a:t>
            </a:r>
          </a:p>
          <a:p>
            <a:r>
              <a:rPr lang="en-US" dirty="0" smtClean="0"/>
              <a:t>T = Ct (</a:t>
            </a:r>
            <a:r>
              <a:rPr lang="en-US" dirty="0" err="1" smtClean="0"/>
              <a:t>hn</a:t>
            </a:r>
            <a:r>
              <a:rPr lang="en-US" dirty="0" smtClean="0"/>
              <a:t>)¾</a:t>
            </a:r>
          </a:p>
          <a:p>
            <a:r>
              <a:rPr lang="en-US" dirty="0" smtClean="0"/>
              <a:t>= 0.0488(31.55)¾=0.65</a:t>
            </a:r>
          </a:p>
          <a:p>
            <a:r>
              <a:rPr lang="en-US" dirty="0" smtClean="0"/>
              <a:t>0.7&lt;1.4(0,65) </a:t>
            </a:r>
            <a:r>
              <a:rPr lang="en-US" b="1" dirty="0" smtClean="0"/>
              <a:t>it’s ok!</a:t>
            </a:r>
            <a:endParaRPr lang="en-US" dirty="0" smtClean="0"/>
          </a:p>
          <a:p>
            <a:endParaRPr lang="ar-SA" dirty="0"/>
          </a:p>
        </p:txBody>
      </p:sp>
      <p:sp>
        <p:nvSpPr>
          <p:cNvPr id="2" name="عنوان 1"/>
          <p:cNvSpPr>
            <a:spLocks noGrp="1"/>
          </p:cNvSpPr>
          <p:nvPr>
            <p:ph type="title"/>
          </p:nvPr>
        </p:nvSpPr>
        <p:spPr/>
        <p:txBody>
          <a:bodyPr/>
          <a:lstStyle/>
          <a:p>
            <a:r>
              <a:rPr lang="en-US" altLang="en-US" sz="4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2-Period check:-</a:t>
            </a:r>
            <a:endParaRPr lang="ar-SA"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altLang="en-US" sz="2800" b="1" dirty="0" smtClean="0">
                <a:effectLst>
                  <a:outerShdw blurRad="38100" dist="38100" dir="2700000" algn="tl">
                    <a:srgbClr val="000000">
                      <a:alpha val="43137"/>
                    </a:srgbClr>
                  </a:outerShdw>
                </a:effectLst>
                <a:latin typeface="Times New Roman" pitchFamily="18" charset="0"/>
                <a:cs typeface="Times New Roman" pitchFamily="18" charset="0"/>
              </a:rPr>
              <a:t>3-Equilibrium Checks:</a:t>
            </a:r>
            <a:br>
              <a:rPr lang="en-US" altLang="en-US" sz="2800" b="1" dirty="0" smtClean="0">
                <a:effectLst>
                  <a:outerShdw blurRad="38100" dist="38100" dir="2700000" algn="tl">
                    <a:srgbClr val="000000">
                      <a:alpha val="43137"/>
                    </a:srgbClr>
                  </a:outerShdw>
                </a:effectLst>
                <a:latin typeface="Times New Roman" pitchFamily="18" charset="0"/>
                <a:cs typeface="Times New Roman" pitchFamily="18" charset="0"/>
              </a:rPr>
            </a:br>
            <a:endParaRPr lang="ar-SA" sz="2800" dirty="0"/>
          </a:p>
        </p:txBody>
      </p:sp>
      <p:sp>
        <p:nvSpPr>
          <p:cNvPr id="5" name="مربع نص 4"/>
          <p:cNvSpPr txBox="1"/>
          <p:nvPr/>
        </p:nvSpPr>
        <p:spPr>
          <a:xfrm>
            <a:off x="1447800" y="990632"/>
            <a:ext cx="6858000" cy="3370153"/>
          </a:xfrm>
          <a:prstGeom prst="rect">
            <a:avLst/>
          </a:prstGeom>
          <a:noFill/>
        </p:spPr>
        <p:txBody>
          <a:bodyPr wrap="square" rtlCol="1">
            <a:spAutoFit/>
          </a:bodyPr>
          <a:lstStyle/>
          <a:p>
            <a:pPr defTabSz="878969">
              <a:spcAft>
                <a:spcPts val="900"/>
              </a:spcAft>
            </a:pPr>
            <a:r>
              <a:rPr lang="en-US" altLang="en-US" dirty="0" smtClean="0">
                <a:solidFill>
                  <a:prstClr val="black"/>
                </a:solidFill>
                <a:latin typeface="Times New Roman" pitchFamily="18" charset="0"/>
                <a:cs typeface="Times New Roman" pitchFamily="18" charset="0"/>
              </a:rPr>
              <a:t>To insure that model is satisfied the Newton law for statics and equilibrium objects.</a:t>
            </a:r>
          </a:p>
          <a:p>
            <a:pPr rtl="1"/>
            <a:r>
              <a:rPr lang="en-US" dirty="0" smtClean="0"/>
              <a:t>By hand:</a:t>
            </a:r>
          </a:p>
          <a:p>
            <a:pPr rtl="1"/>
            <a:r>
              <a:rPr lang="en-US" dirty="0" smtClean="0"/>
              <a:t>For Live Load:</a:t>
            </a:r>
          </a:p>
          <a:p>
            <a:pPr rtl="1"/>
            <a:r>
              <a:rPr lang="en-US" dirty="0" smtClean="0"/>
              <a:t>LL=4.8KN/m2 &amp; total area=5558m2</a:t>
            </a:r>
          </a:p>
          <a:p>
            <a:pPr rtl="1"/>
            <a:r>
              <a:rPr lang="en-US" dirty="0" smtClean="0"/>
              <a:t>Reaction = LL*total area</a:t>
            </a:r>
          </a:p>
          <a:p>
            <a:pPr rtl="1"/>
            <a:r>
              <a:rPr lang="en-US" dirty="0" smtClean="0"/>
              <a:t>=5558*4.8=26671KN</a:t>
            </a:r>
          </a:p>
          <a:p>
            <a:pPr rtl="1"/>
            <a:r>
              <a:rPr lang="en-US" dirty="0" smtClean="0"/>
              <a:t>Error=266679-26671/26672 *100% = 0.03%  &lt;5% </a:t>
            </a:r>
          </a:p>
          <a:p>
            <a:pPr rtl="1"/>
            <a:r>
              <a:rPr lang="en-US" dirty="0" smtClean="0"/>
              <a:t>Its ok!</a:t>
            </a:r>
          </a:p>
          <a:p>
            <a:pPr defTabSz="878969">
              <a:spcAft>
                <a:spcPts val="900"/>
              </a:spcAft>
            </a:pPr>
            <a:endParaRPr lang="en-US" altLang="en-US" dirty="0" smtClean="0">
              <a:solidFill>
                <a:prstClr val="black"/>
              </a:solidFill>
              <a:latin typeface="Times New Roman" pitchFamily="18" charset="0"/>
              <a:cs typeface="Times New Roman" pitchFamily="18" charset="0"/>
            </a:endParaRPr>
          </a:p>
          <a:p>
            <a:pPr defTabSz="878969">
              <a:spcAft>
                <a:spcPts val="900"/>
              </a:spcAft>
            </a:pPr>
            <a:endParaRPr lang="en-US" altLang="en-US" dirty="0">
              <a:solidFill>
                <a:prstClr val="black"/>
              </a:solidFill>
              <a:latin typeface="Times New Roman" pitchFamily="18" charset="0"/>
              <a:cs typeface="Times New Roman" pitchFamily="18" charset="0"/>
            </a:endParaRPr>
          </a:p>
        </p:txBody>
      </p:sp>
      <p:pic>
        <p:nvPicPr>
          <p:cNvPr id="6" name="صورة 5"/>
          <p:cNvPicPr/>
          <p:nvPr/>
        </p:nvPicPr>
        <p:blipFill>
          <a:blip r:embed="rId2" cstate="print"/>
          <a:srcRect/>
          <a:stretch>
            <a:fillRect/>
          </a:stretch>
        </p:blipFill>
        <p:spPr bwMode="auto">
          <a:xfrm>
            <a:off x="1600200" y="3657600"/>
            <a:ext cx="6400800" cy="251460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E171963A-4E6D-49B2-87CA-675D3187F344}" type="slidenum">
              <a:rPr lang="en-US" smtClean="0"/>
              <a:pPr/>
              <a:t>48</a:t>
            </a:fld>
            <a:endParaRPr lang="en-US"/>
          </a:p>
        </p:txBody>
      </p:sp>
    </p:spTree>
    <p:extLst>
      <p:ext uri="{BB962C8B-B14F-4D97-AF65-F5344CB8AC3E}">
        <p14:creationId xmlns="" xmlns:p14="http://schemas.microsoft.com/office/powerpoint/2010/main" val="26388161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altLang="en-US" sz="2400" b="1" dirty="0" smtClean="0">
                <a:effectLst>
                  <a:outerShdw blurRad="38100" dist="38100" dir="2700000" algn="tl">
                    <a:srgbClr val="000000">
                      <a:alpha val="43137"/>
                    </a:srgbClr>
                  </a:outerShdw>
                </a:effectLst>
                <a:latin typeface="Times New Roman" pitchFamily="18" charset="0"/>
                <a:cs typeface="Times New Roman" pitchFamily="18" charset="0"/>
              </a:rPr>
              <a:t>4- Stress strain Checks </a:t>
            </a:r>
            <a:br>
              <a:rPr lang="en-US" altLang="en-US" sz="2400" b="1" dirty="0" smtClean="0">
                <a:effectLst>
                  <a:outerShdw blurRad="38100" dist="38100" dir="2700000" algn="tl">
                    <a:srgbClr val="000000">
                      <a:alpha val="43137"/>
                    </a:srgbClr>
                  </a:outerShdw>
                </a:effectLst>
                <a:latin typeface="Times New Roman" pitchFamily="18" charset="0"/>
                <a:cs typeface="Times New Roman" pitchFamily="18" charset="0"/>
              </a:rPr>
            </a:br>
            <a:endParaRPr lang="ar-SA" sz="2400" dirty="0"/>
          </a:p>
        </p:txBody>
      </p:sp>
      <p:sp>
        <p:nvSpPr>
          <p:cNvPr id="4" name="مربع نص 3"/>
          <p:cNvSpPr txBox="1"/>
          <p:nvPr/>
        </p:nvSpPr>
        <p:spPr>
          <a:xfrm>
            <a:off x="1371600" y="1193843"/>
            <a:ext cx="7467600" cy="3762568"/>
          </a:xfrm>
          <a:prstGeom prst="rect">
            <a:avLst/>
          </a:prstGeom>
          <a:noFill/>
        </p:spPr>
        <p:txBody>
          <a:bodyPr wrap="square" rtlCol="1">
            <a:spAutoFit/>
          </a:bodyPr>
          <a:lstStyle/>
          <a:p>
            <a:pPr algn="just" defTabSz="878969">
              <a:spcAft>
                <a:spcPts val="900"/>
              </a:spcAft>
            </a:pPr>
            <a:r>
              <a:rPr lang="en-US" altLang="en-US" dirty="0" smtClean="0">
                <a:solidFill>
                  <a:prstClr val="black"/>
                </a:solidFill>
                <a:latin typeface="Times New Roman" pitchFamily="18" charset="0"/>
                <a:cs typeface="Times New Roman" pitchFamily="18" charset="0"/>
              </a:rPr>
              <a:t>To insure that the loads will be distributed in an expected way in both slabs and beams. </a:t>
            </a:r>
          </a:p>
          <a:p>
            <a:pPr rtl="1"/>
            <a:r>
              <a:rPr lang="en-US" dirty="0" smtClean="0"/>
              <a:t>M-1=24KN.m</a:t>
            </a:r>
          </a:p>
          <a:p>
            <a:pPr rtl="1"/>
            <a:r>
              <a:rPr lang="en-US" dirty="0" smtClean="0"/>
              <a:t>M0=18KN.m</a:t>
            </a:r>
          </a:p>
          <a:p>
            <a:pPr rtl="1"/>
            <a:r>
              <a:rPr lang="en-US" dirty="0" smtClean="0"/>
              <a:t>M+1=507KN.m</a:t>
            </a:r>
          </a:p>
          <a:p>
            <a:pPr rtl="1"/>
            <a:r>
              <a:rPr lang="en-US" dirty="0" err="1" smtClean="0"/>
              <a:t>Mav</a:t>
            </a:r>
            <a:r>
              <a:rPr lang="en-US" dirty="0" smtClean="0"/>
              <a:t>= (24+507)/2  +  18 =  284KN.m</a:t>
            </a:r>
          </a:p>
          <a:p>
            <a:pPr rtl="1"/>
            <a:r>
              <a:rPr lang="en-US" dirty="0" smtClean="0"/>
              <a:t>By hand:</a:t>
            </a:r>
          </a:p>
          <a:p>
            <a:pPr rtl="1"/>
            <a:r>
              <a:rPr lang="en-US" dirty="0" err="1" smtClean="0"/>
              <a:t>Mav</a:t>
            </a:r>
            <a:r>
              <a:rPr lang="en-US" dirty="0" smtClean="0"/>
              <a:t> = 4.8*8.7^2 *6.9/8313KN.m</a:t>
            </a:r>
          </a:p>
          <a:p>
            <a:pPr rtl="1"/>
            <a:r>
              <a:rPr lang="en-US" dirty="0" smtClean="0"/>
              <a:t>Error=9.3% &lt;10% </a:t>
            </a:r>
          </a:p>
          <a:p>
            <a:pPr algn="just" defTabSz="878969">
              <a:spcAft>
                <a:spcPts val="900"/>
              </a:spcAft>
            </a:pPr>
            <a:endParaRPr lang="en-US" altLang="en-US" dirty="0" smtClean="0">
              <a:solidFill>
                <a:prstClr val="black"/>
              </a:solidFill>
              <a:latin typeface="Times New Roman" pitchFamily="18" charset="0"/>
              <a:cs typeface="Times New Roman" pitchFamily="18" charset="0"/>
            </a:endParaRPr>
          </a:p>
          <a:p>
            <a:pPr algn="just" defTabSz="878969">
              <a:spcAft>
                <a:spcPts val="900"/>
              </a:spcAft>
            </a:pPr>
            <a:endParaRPr lang="en-US" altLang="en-US" dirty="0" smtClean="0">
              <a:solidFill>
                <a:prstClr val="black"/>
              </a:solidFill>
              <a:latin typeface="Times New Roman" pitchFamily="18" charset="0"/>
              <a:cs typeface="Times New Roman" pitchFamily="18" charset="0"/>
            </a:endParaRPr>
          </a:p>
          <a:p>
            <a:pPr algn="just" defTabSz="878969">
              <a:spcAft>
                <a:spcPts val="900"/>
              </a:spcAft>
            </a:pPr>
            <a:endParaRPr lang="en-US" altLang="en-US" dirty="0">
              <a:solidFill>
                <a:prstClr val="black"/>
              </a:solidFill>
              <a:latin typeface="Times New Roman" pitchFamily="18" charset="0"/>
              <a:cs typeface="Times New Roman" pitchFamily="18" charset="0"/>
            </a:endParaRPr>
          </a:p>
        </p:txBody>
      </p:sp>
      <p:pic>
        <p:nvPicPr>
          <p:cNvPr id="10" name="صورة 9" descr="https://scontent.fjrs2-1.fna.fbcdn.net/v/t34.0-12/23574429_787431598128525_1039105801_n.png?oh=583c5949c5315b63ef607a03bae5c8e1&amp;oe=5A0A3CFD"/>
          <p:cNvPicPr/>
          <p:nvPr/>
        </p:nvPicPr>
        <p:blipFill>
          <a:blip r:embed="rId2" cstate="print"/>
          <a:srcRect/>
          <a:stretch>
            <a:fillRect/>
          </a:stretch>
        </p:blipFill>
        <p:spPr bwMode="auto">
          <a:xfrm>
            <a:off x="5088890" y="1752631"/>
            <a:ext cx="4055110" cy="3480951"/>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E171963A-4E6D-49B2-87CA-675D3187F344}" type="slidenum">
              <a:rPr lang="en-US" smtClean="0"/>
              <a:pPr/>
              <a:t>49</a:t>
            </a:fld>
            <a:endParaRPr lang="en-US"/>
          </a:p>
        </p:txBody>
      </p:sp>
    </p:spTree>
    <p:extLst>
      <p:ext uri="{BB962C8B-B14F-4D97-AF65-F5344CB8AC3E}">
        <p14:creationId xmlns="" xmlns:p14="http://schemas.microsoft.com/office/powerpoint/2010/main" val="954868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PNG"/>
          <p:cNvPicPr>
            <a:picLocks noChangeAspect="1"/>
          </p:cNvPicPr>
          <p:nvPr/>
        </p:nvPicPr>
        <p:blipFill>
          <a:blip r:embed="rId3" cstate="print"/>
          <a:stretch>
            <a:fillRect/>
          </a:stretch>
        </p:blipFill>
        <p:spPr>
          <a:xfrm>
            <a:off x="1399732" y="787400"/>
            <a:ext cx="6344536" cy="5181600"/>
          </a:xfrm>
          <a:prstGeom prst="rect">
            <a:avLst/>
          </a:prstGeom>
        </p:spPr>
      </p:pic>
      <p:sp>
        <p:nvSpPr>
          <p:cNvPr id="7" name="Slide Number Placeholder 6"/>
          <p:cNvSpPr>
            <a:spLocks noGrp="1"/>
          </p:cNvSpPr>
          <p:nvPr>
            <p:ph type="sldNum" sz="quarter" idx="12"/>
          </p:nvPr>
        </p:nvSpPr>
        <p:spPr/>
        <p:txBody>
          <a:bodyPr/>
          <a:lstStyle/>
          <a:p>
            <a:fld id="{E171963A-4E6D-49B2-87CA-675D3187F344}"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Reaction from SD by SAP2000=internal compression force  =1959KN</a:t>
            </a:r>
          </a:p>
          <a:p>
            <a:pPr rtl="1"/>
            <a:r>
              <a:rPr lang="en-US" dirty="0" smtClean="0"/>
              <a:t>By hand:</a:t>
            </a:r>
          </a:p>
          <a:p>
            <a:pPr rtl="1"/>
            <a:r>
              <a:rPr lang="en-US" dirty="0" smtClean="0"/>
              <a:t>Reaction = #of floor*tributary area*LL</a:t>
            </a:r>
          </a:p>
          <a:p>
            <a:pPr rtl="1"/>
            <a:r>
              <a:rPr lang="en-US" dirty="0" smtClean="0"/>
              <a:t>=6*(10*6.9)*4.8=1987KN</a:t>
            </a:r>
          </a:p>
          <a:p>
            <a:pPr rtl="1"/>
            <a:r>
              <a:rPr lang="en-US" dirty="0" smtClean="0"/>
              <a:t>Error=1.4% its ok!</a:t>
            </a:r>
          </a:p>
          <a:p>
            <a:endParaRPr lang="en-US" dirty="0" smtClean="0"/>
          </a:p>
          <a:p>
            <a:endParaRPr lang="ar-SA" dirty="0"/>
          </a:p>
        </p:txBody>
      </p:sp>
      <p:sp>
        <p:nvSpPr>
          <p:cNvPr id="2" name="عنوان 1"/>
          <p:cNvSpPr>
            <a:spLocks noGrp="1"/>
          </p:cNvSpPr>
          <p:nvPr>
            <p:ph type="title"/>
          </p:nvPr>
        </p:nvSpPr>
        <p:spPr/>
        <p:txBody>
          <a:bodyPr/>
          <a:lstStyle/>
          <a:p>
            <a:r>
              <a:rPr lang="en-US" dirty="0" smtClean="0"/>
              <a:t>For column C7</a:t>
            </a:r>
            <a:endParaRPr lang="ar-SA"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71600" y="1676400"/>
            <a:ext cx="7498080" cy="4800600"/>
          </a:xfrm>
        </p:spPr>
        <p:txBody>
          <a:bodyPr/>
          <a:lstStyle/>
          <a:p>
            <a:pPr rtl="1"/>
            <a:r>
              <a:rPr lang="en-US" dirty="0" smtClean="0"/>
              <a:t>For the critical slab (6.9*10) :</a:t>
            </a:r>
          </a:p>
          <a:p>
            <a:pPr rtl="1"/>
            <a:r>
              <a:rPr lang="en-US" dirty="0" smtClean="0"/>
              <a:t>Deflection=0.048-0.25(0.0067+0.0073+0.010+0.0099)</a:t>
            </a:r>
          </a:p>
          <a:p>
            <a:pPr rtl="1"/>
            <a:r>
              <a:rPr lang="en-US" dirty="0" smtClean="0"/>
              <a:t>=0.039=3.9cm</a:t>
            </a:r>
          </a:p>
          <a:p>
            <a:pPr rtl="1"/>
            <a:r>
              <a:rPr lang="en-US" dirty="0" smtClean="0"/>
              <a:t>Allowable deflection = L/240</a:t>
            </a:r>
          </a:p>
          <a:p>
            <a:pPr rtl="1"/>
            <a:r>
              <a:rPr lang="en-US" dirty="0" smtClean="0"/>
              <a:t>L=(6.9^2+10^2)^0.5=12.15m</a:t>
            </a:r>
          </a:p>
          <a:p>
            <a:pPr rtl="1"/>
            <a:r>
              <a:rPr lang="en-US" dirty="0" smtClean="0"/>
              <a:t>=12.15/240=0.05m=5cm&gt;3.9</a:t>
            </a:r>
          </a:p>
          <a:p>
            <a:r>
              <a:rPr lang="en-US" dirty="0" smtClean="0"/>
              <a:t>Its ok!  </a:t>
            </a:r>
            <a:endParaRPr lang="ar-SA" dirty="0"/>
          </a:p>
        </p:txBody>
      </p:sp>
      <p:sp>
        <p:nvSpPr>
          <p:cNvPr id="2" name="عنوان 1"/>
          <p:cNvSpPr>
            <a:spLocks noGrp="1"/>
          </p:cNvSpPr>
          <p:nvPr>
            <p:ph type="title"/>
          </p:nvPr>
        </p:nvSpPr>
        <p:spPr>
          <a:xfrm>
            <a:off x="1219200" y="1143000"/>
            <a:ext cx="7498080" cy="1244600"/>
          </a:xfrm>
        </p:spPr>
        <p:txBody>
          <a:bodyPr>
            <a:normAutofit fontScale="90000"/>
          </a:bodyPr>
          <a:lstStyle/>
          <a:p>
            <a: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t>5- Deflection Checks:</a:t>
            </a:r>
            <a:b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4000" b="1" dirty="0" smtClean="0"/>
              <a:t>From long term combination load(2D+2SD+1.3L)</a:t>
            </a:r>
            <a:r>
              <a:rPr lang="en-US" sz="4000" dirty="0" smtClean="0"/>
              <a:t/>
            </a:r>
            <a:br>
              <a:rPr lang="en-US" sz="4000" dirty="0" smtClean="0"/>
            </a:br>
            <a: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br>
            <a:endParaRPr lang="ar-SA" dirty="0">
              <a:effectLst>
                <a:outerShdw blurRad="38100" dist="38100" dir="2700000" algn="tl">
                  <a:srgbClr val="000000">
                    <a:alpha val="43137"/>
                  </a:srgbClr>
                </a:outerShdw>
              </a:effectLst>
            </a:endParaRPr>
          </a:p>
        </p:txBody>
      </p:sp>
      <p:pic>
        <p:nvPicPr>
          <p:cNvPr id="13314" name="Picture 2"/>
          <p:cNvPicPr>
            <a:picLocks noChangeAspect="1" noChangeArrowheads="1"/>
          </p:cNvPicPr>
          <p:nvPr/>
        </p:nvPicPr>
        <p:blipFill>
          <a:blip r:embed="rId2" cstate="print"/>
          <a:srcRect/>
          <a:stretch>
            <a:fillRect/>
          </a:stretch>
        </p:blipFill>
        <p:spPr bwMode="auto">
          <a:xfrm>
            <a:off x="5867421" y="5257832"/>
            <a:ext cx="2938585" cy="1343025"/>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E171963A-4E6D-49B2-87CA-675D3187F344}" type="slidenum">
              <a:rPr lang="en-US" smtClean="0"/>
              <a:pPr/>
              <a:t>51</a:t>
            </a:fld>
            <a:endParaRPr lang="en-US"/>
          </a:p>
        </p:txBody>
      </p:sp>
    </p:spTree>
    <p:extLst>
      <p:ext uri="{BB962C8B-B14F-4D97-AF65-F5344CB8AC3E}">
        <p14:creationId xmlns="" xmlns:p14="http://schemas.microsoft.com/office/powerpoint/2010/main" val="33044957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2136339"/>
            <a:ext cx="7086600" cy="1754326"/>
          </a:xfrm>
          <a:prstGeom prst="rect">
            <a:avLst/>
          </a:prstGeom>
        </p:spPr>
        <p:txBody>
          <a:bodyPr wrap="square">
            <a:spAutoFit/>
          </a:bodyPr>
          <a:lstStyle/>
          <a:p>
            <a:pPr algn="just">
              <a:lnSpc>
                <a:spcPct val="150000"/>
              </a:lnSpc>
              <a:spcAft>
                <a:spcPts val="1000"/>
              </a:spcAft>
            </a:pPr>
            <a:r>
              <a:rPr lang="en-US" b="1" dirty="0">
                <a:solidFill>
                  <a:srgbClr val="111111"/>
                </a:solidFill>
                <a:latin typeface="Times New Roman"/>
                <a:ea typeface="Times New Roman"/>
                <a:cs typeface="Arial"/>
              </a:rPr>
              <a:t>The magnitude earthquake load depends up the mass of the structure, the stiffness of the structural system and the acceleration of the surface of the earth. It can be seen that the application of these two types of loads is very different.</a:t>
            </a:r>
            <a:endParaRPr lang="en-US" sz="1600" b="1" dirty="0">
              <a:solidFill>
                <a:prstClr val="black"/>
              </a:solidFill>
              <a:ea typeface="Calibri"/>
              <a:cs typeface="Arial"/>
            </a:endParaRPr>
          </a:p>
        </p:txBody>
      </p:sp>
      <p:grpSp>
        <p:nvGrpSpPr>
          <p:cNvPr id="3" name="Group 5"/>
          <p:cNvGrpSpPr/>
          <p:nvPr/>
        </p:nvGrpSpPr>
        <p:grpSpPr>
          <a:xfrm>
            <a:off x="685804" y="482648"/>
            <a:ext cx="6314789" cy="965152"/>
            <a:chOff x="5558663" y="588986"/>
            <a:chExt cx="3190589" cy="965152"/>
          </a:xfrm>
        </p:grpSpPr>
        <p:sp>
          <p:nvSpPr>
            <p:cNvPr id="7" name="Chevron 6"/>
            <p:cNvSpPr/>
            <p:nvPr/>
          </p:nvSpPr>
          <p:spPr>
            <a:xfrm>
              <a:off x="5558663" y="588986"/>
              <a:ext cx="3190589" cy="965152"/>
            </a:xfrm>
            <a:prstGeom prst="chevron">
              <a:avLst/>
            </a:prstGeom>
          </p:spPr>
          <p:style>
            <a:lnRef idx="1">
              <a:schemeClr val="accent2"/>
            </a:lnRef>
            <a:fillRef idx="2">
              <a:schemeClr val="accent2"/>
            </a:fillRef>
            <a:effectRef idx="1">
              <a:schemeClr val="accent2"/>
            </a:effectRef>
            <a:fontRef idx="minor">
              <a:schemeClr val="dk1"/>
            </a:fontRef>
          </p:style>
        </p:sp>
        <p:sp>
          <p:nvSpPr>
            <p:cNvPr id="8" name="Chevron 4"/>
            <p:cNvSpPr/>
            <p:nvPr/>
          </p:nvSpPr>
          <p:spPr>
            <a:xfrm>
              <a:off x="6041239" y="588986"/>
              <a:ext cx="2225437" cy="9651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endParaRPr lang="en-US" sz="3200" kern="1200" dirty="0">
                <a:solidFill>
                  <a:schemeClr val="tx1"/>
                </a:solidFill>
                <a:latin typeface="Times New Roman" panose="02020603050405020304" pitchFamily="18" charset="0"/>
                <a:cs typeface="Times New Roman" panose="02020603050405020304" pitchFamily="18" charset="0"/>
              </a:endParaRPr>
            </a:p>
          </p:txBody>
        </p:sp>
      </p:grpSp>
      <p:sp>
        <p:nvSpPr>
          <p:cNvPr id="2" name="Rectangle 1"/>
          <p:cNvSpPr/>
          <p:nvPr/>
        </p:nvSpPr>
        <p:spPr>
          <a:xfrm>
            <a:off x="1640917" y="785276"/>
            <a:ext cx="3881575" cy="517065"/>
          </a:xfrm>
          <a:prstGeom prst="rect">
            <a:avLst/>
          </a:prstGeom>
        </p:spPr>
        <p:txBody>
          <a:bodyPr wrap="none">
            <a:spAutoFit/>
          </a:bodyPr>
          <a:lstStyle/>
          <a:p>
            <a:pPr marL="342900" indent="-342900">
              <a:lnSpc>
                <a:spcPct val="115000"/>
              </a:lnSpc>
              <a:spcAft>
                <a:spcPts val="1000"/>
              </a:spcAft>
              <a:buFont typeface="Symbol"/>
              <a:buChar char=""/>
            </a:pPr>
            <a:r>
              <a:rPr lang="en-US" sz="2400" b="1" dirty="0">
                <a:solidFill>
                  <a:srgbClr val="111111"/>
                </a:solidFill>
                <a:latin typeface="Times New Roman"/>
                <a:ea typeface="Times New Roman"/>
                <a:cs typeface="Arial"/>
              </a:rPr>
              <a:t>EARTHQUAKE LOADS</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6215625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None/>
            </a:pPr>
            <a:r>
              <a:rPr lang="en-US" dirty="0" smtClean="0"/>
              <a:t>Why do we design for lateral loads?</a:t>
            </a:r>
          </a:p>
          <a:p>
            <a:pPr algn="l" rtl="0"/>
            <a:r>
              <a:rPr lang="en-US" dirty="0" smtClean="0"/>
              <a:t>The lateral loads will tend to create additional stresses .</a:t>
            </a:r>
          </a:p>
          <a:p>
            <a:pPr algn="l" rtl="0"/>
            <a:r>
              <a:rPr lang="en-US" dirty="0" smtClean="0"/>
              <a:t>The lateral loads could affect the overall stability of the building .</a:t>
            </a:r>
          </a:p>
          <a:p>
            <a:pPr algn="l" rtl="0"/>
            <a:r>
              <a:rPr lang="en-US" dirty="0" smtClean="0"/>
              <a:t>The </a:t>
            </a:r>
            <a:r>
              <a:rPr lang="en-US" dirty="0" err="1" smtClean="0"/>
              <a:t>the</a:t>
            </a:r>
            <a:r>
              <a:rPr lang="en-US" dirty="0" smtClean="0"/>
              <a:t> seismic design is more and more become obligated by law.</a:t>
            </a:r>
          </a:p>
          <a:p>
            <a:pPr algn="l" rtl="0">
              <a:buNone/>
            </a:pPr>
            <a:endParaRPr lang="ar-JO" dirty="0"/>
          </a:p>
        </p:txBody>
      </p:sp>
      <p:sp>
        <p:nvSpPr>
          <p:cNvPr id="3" name="عنوان 2"/>
          <p:cNvSpPr>
            <a:spLocks noGrp="1"/>
          </p:cNvSpPr>
          <p:nvPr>
            <p:ph type="title"/>
          </p:nvPr>
        </p:nvSpPr>
        <p:spPr/>
        <p:txBody>
          <a:bodyPr/>
          <a:lstStyle/>
          <a:p>
            <a:r>
              <a:rPr lang="en-US" dirty="0" smtClean="0"/>
              <a:t>Dynamic Analysis</a:t>
            </a:r>
            <a:endParaRPr lang="ar-JO"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r>
              <a:rPr lang="en-US" dirty="0" smtClean="0"/>
              <a:t>Static analysis:</a:t>
            </a:r>
          </a:p>
          <a:p>
            <a:pPr lvl="0" algn="l" rtl="0">
              <a:buNone/>
            </a:pPr>
            <a:r>
              <a:rPr lang="en-US" dirty="0" smtClean="0"/>
              <a:t>Static (Equivalent lateral force method).</a:t>
            </a:r>
          </a:p>
          <a:p>
            <a:pPr algn="l" rtl="0">
              <a:buNone/>
            </a:pPr>
            <a:endParaRPr lang="en-US" dirty="0" smtClean="0"/>
          </a:p>
          <a:p>
            <a:pPr lvl="0" algn="l" rtl="0"/>
            <a:r>
              <a:rPr lang="en-US" dirty="0" smtClean="0"/>
              <a:t>Dynamic analysis:</a:t>
            </a:r>
          </a:p>
          <a:p>
            <a:pPr lvl="0" algn="l" rtl="0">
              <a:buNone/>
            </a:pPr>
            <a:r>
              <a:rPr lang="en-US" dirty="0" smtClean="0"/>
              <a:t>Modal response spectral analysis.</a:t>
            </a:r>
          </a:p>
          <a:p>
            <a:pPr lvl="0" algn="l" rtl="0">
              <a:buNone/>
            </a:pPr>
            <a:r>
              <a:rPr lang="en-US" dirty="0" smtClean="0"/>
              <a:t>Time history analysis.</a:t>
            </a:r>
          </a:p>
          <a:p>
            <a:pPr algn="l" rtl="0"/>
            <a:endParaRPr lang="ar-JO" dirty="0"/>
          </a:p>
        </p:txBody>
      </p:sp>
      <p:sp>
        <p:nvSpPr>
          <p:cNvPr id="3" name="عنوان 2"/>
          <p:cNvSpPr>
            <a:spLocks noGrp="1"/>
          </p:cNvSpPr>
          <p:nvPr>
            <p:ph type="title"/>
          </p:nvPr>
        </p:nvSpPr>
        <p:spPr/>
        <p:txBody>
          <a:bodyPr>
            <a:normAutofit fontScale="90000"/>
          </a:bodyPr>
          <a:lstStyle/>
          <a:p>
            <a:r>
              <a:rPr lang="en-US" dirty="0" smtClean="0"/>
              <a:t>The method of analysis</a:t>
            </a:r>
            <a:br>
              <a:rPr lang="en-US" dirty="0" smtClean="0"/>
            </a:br>
            <a:endParaRPr lang="ar-JO"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dirty="0" smtClean="0"/>
              <a:t>Base shear  (V) = Cs x W </a:t>
            </a:r>
          </a:p>
          <a:p>
            <a:pPr algn="l" rtl="0">
              <a:buNone/>
            </a:pPr>
            <a:endParaRPr lang="en-US" dirty="0" smtClean="0"/>
          </a:p>
          <a:p>
            <a:pPr algn="l" rtl="0"/>
            <a:r>
              <a:rPr lang="en-US" dirty="0" smtClean="0"/>
              <a:t>Cs= SDs*I/R</a:t>
            </a:r>
          </a:p>
          <a:p>
            <a:pPr algn="l" rtl="0"/>
            <a:endParaRPr lang="en-US" dirty="0" smtClean="0"/>
          </a:p>
          <a:p>
            <a:pPr algn="l" rtl="0"/>
            <a:r>
              <a:rPr lang="en-US" dirty="0" err="1" smtClean="0"/>
              <a:t>Csmax</a:t>
            </a:r>
            <a:r>
              <a:rPr lang="en-US" dirty="0" smtClean="0"/>
              <a:t>= SD1*I/T*R </a:t>
            </a:r>
          </a:p>
          <a:p>
            <a:pPr algn="l" rtl="0"/>
            <a:endParaRPr lang="en-US" dirty="0" smtClean="0"/>
          </a:p>
          <a:p>
            <a:pPr algn="l" rtl="0">
              <a:buNone/>
            </a:pPr>
            <a:endParaRPr lang="ar-JO" dirty="0"/>
          </a:p>
        </p:txBody>
      </p:sp>
      <p:sp>
        <p:nvSpPr>
          <p:cNvPr id="3" name="عنوان 2"/>
          <p:cNvSpPr>
            <a:spLocks noGrp="1"/>
          </p:cNvSpPr>
          <p:nvPr>
            <p:ph type="title"/>
          </p:nvPr>
        </p:nvSpPr>
        <p:spPr/>
        <p:txBody>
          <a:bodyPr/>
          <a:lstStyle/>
          <a:p>
            <a:r>
              <a:rPr lang="en-US" dirty="0" smtClean="0"/>
              <a:t>Response Equations</a:t>
            </a:r>
            <a:endParaRPr lang="ar-JO"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42844" y="1481138"/>
            <a:ext cx="8543956" cy="4525962"/>
          </a:xfrm>
        </p:spPr>
        <p:txBody>
          <a:bodyPr/>
          <a:lstStyle/>
          <a:p>
            <a:pPr algn="l" rtl="0">
              <a:buNone/>
            </a:pPr>
            <a:endParaRPr lang="en-US" b="1" dirty="0" smtClean="0"/>
          </a:p>
          <a:p>
            <a:pPr algn="l" rtl="0">
              <a:buNone/>
            </a:pPr>
            <a:endParaRPr lang="ar-JO" dirty="0"/>
          </a:p>
        </p:txBody>
      </p:sp>
      <p:sp>
        <p:nvSpPr>
          <p:cNvPr id="3" name="عنوان 2"/>
          <p:cNvSpPr>
            <a:spLocks noGrp="1"/>
          </p:cNvSpPr>
          <p:nvPr>
            <p:ph type="title"/>
          </p:nvPr>
        </p:nvSpPr>
        <p:spPr>
          <a:xfrm>
            <a:off x="500034" y="500042"/>
            <a:ext cx="8229600" cy="1143000"/>
          </a:xfrm>
        </p:spPr>
        <p:txBody>
          <a:bodyPr/>
          <a:lstStyle/>
          <a:p>
            <a:r>
              <a:rPr lang="en-US" dirty="0" smtClean="0"/>
              <a:t>IBC Factors </a:t>
            </a:r>
            <a:endParaRPr lang="ar-JO" dirty="0"/>
          </a:p>
        </p:txBody>
      </p:sp>
      <p:pic>
        <p:nvPicPr>
          <p:cNvPr id="1027" name="Picture 3" descr="C:\Users\HP\Documents\Bluetooth Folder\Screenshot_٢٠١٨٠٥١٥-١٥٥١٥٣.png"/>
          <p:cNvPicPr>
            <a:picLocks noChangeAspect="1" noChangeArrowheads="1"/>
          </p:cNvPicPr>
          <p:nvPr/>
        </p:nvPicPr>
        <p:blipFill>
          <a:blip r:embed="rId2" cstate="print"/>
          <a:srcRect/>
          <a:stretch>
            <a:fillRect/>
          </a:stretch>
        </p:blipFill>
        <p:spPr bwMode="auto">
          <a:xfrm>
            <a:off x="928662" y="1500174"/>
            <a:ext cx="7286676" cy="4157101"/>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357158" y="357166"/>
            <a:ext cx="8229600" cy="4525962"/>
          </a:xfrm>
        </p:spPr>
        <p:txBody>
          <a:bodyPr>
            <a:normAutofit fontScale="92500" lnSpcReduction="20000"/>
          </a:bodyPr>
          <a:lstStyle/>
          <a:p>
            <a:pPr algn="l" rtl="0">
              <a:buNone/>
            </a:pPr>
            <a:r>
              <a:rPr lang="en-US" dirty="0" smtClean="0"/>
              <a:t>Dynamic Evaluation </a:t>
            </a:r>
          </a:p>
          <a:p>
            <a:pPr algn="l" rtl="0"/>
            <a:r>
              <a:rPr lang="en-US" dirty="0" smtClean="0"/>
              <a:t>  </a:t>
            </a:r>
            <a:r>
              <a:rPr lang="en-US" dirty="0" err="1" smtClean="0"/>
              <a:t>determinig</a:t>
            </a:r>
            <a:r>
              <a:rPr lang="en-US" dirty="0" smtClean="0"/>
              <a:t> period by method A </a:t>
            </a:r>
          </a:p>
          <a:p>
            <a:pPr algn="l" rtl="0">
              <a:buNone/>
            </a:pPr>
            <a:r>
              <a:rPr lang="en-US" dirty="0" smtClean="0"/>
              <a:t>T = (Ct) (</a:t>
            </a:r>
            <a:r>
              <a:rPr lang="en-US" dirty="0" err="1" smtClean="0"/>
              <a:t>hn</a:t>
            </a:r>
            <a:r>
              <a:rPr lang="en-US" dirty="0" smtClean="0"/>
              <a:t>) ^</a:t>
            </a:r>
            <a:r>
              <a:rPr lang="en-US" baseline="30000" dirty="0" smtClean="0"/>
              <a:t> (3/4)</a:t>
            </a:r>
          </a:p>
          <a:p>
            <a:pPr algn="l" rtl="0">
              <a:buNone/>
            </a:pPr>
            <a:r>
              <a:rPr lang="en-US" dirty="0" smtClean="0"/>
              <a:t>T= (0.0488) (31.55) ^0.75 = 0.65 sec.</a:t>
            </a:r>
          </a:p>
          <a:p>
            <a:pPr algn="l" rtl="0"/>
            <a:r>
              <a:rPr lang="en-US" sz="2000" dirty="0" smtClean="0"/>
              <a:t>Ct =0.0853 for steel moment-resisting frames.</a:t>
            </a:r>
          </a:p>
          <a:p>
            <a:pPr algn="l" rtl="0"/>
            <a:r>
              <a:rPr lang="en-US" sz="2000" dirty="0" smtClean="0"/>
              <a:t>Ct =0.0731 for reinforced concrete moment-resisting frames and eccentrically braced frames.</a:t>
            </a:r>
          </a:p>
          <a:p>
            <a:pPr algn="l" rtl="0"/>
            <a:r>
              <a:rPr lang="en-US" sz="2000" dirty="0" smtClean="0"/>
              <a:t>Ct =0.0488 for all other buildings.</a:t>
            </a:r>
          </a:p>
          <a:p>
            <a:pPr algn="l" rtl="0">
              <a:buNone/>
            </a:pPr>
            <a:endParaRPr lang="en-US" dirty="0" smtClean="0"/>
          </a:p>
          <a:p>
            <a:pPr algn="l" rtl="0"/>
            <a:r>
              <a:rPr lang="en-US" dirty="0" smtClean="0"/>
              <a:t> This value must be more than 1.4 </a:t>
            </a:r>
            <a:r>
              <a:rPr lang="en-US" dirty="0" err="1" smtClean="0"/>
              <a:t>Tsap</a:t>
            </a:r>
            <a:endParaRPr lang="en-US" dirty="0" smtClean="0"/>
          </a:p>
          <a:p>
            <a:pPr algn="l" rtl="0">
              <a:buNone/>
            </a:pPr>
            <a:r>
              <a:rPr lang="en-US" dirty="0" smtClean="0"/>
              <a:t>In X-dir : (1.4)(</a:t>
            </a:r>
            <a:r>
              <a:rPr lang="en-US" dirty="0" err="1" smtClean="0"/>
              <a:t>T</a:t>
            </a:r>
            <a:r>
              <a:rPr lang="en-US" baseline="-25000" dirty="0" err="1" smtClean="0"/>
              <a:t>method</a:t>
            </a:r>
            <a:r>
              <a:rPr lang="en-US" baseline="-25000" dirty="0" smtClean="0"/>
              <a:t> A</a:t>
            </a:r>
            <a:r>
              <a:rPr lang="en-US" dirty="0" smtClean="0"/>
              <a:t>)=0.91&gt; 0.71 Sec … </a:t>
            </a:r>
            <a:r>
              <a:rPr lang="en-US" u="sng" dirty="0" smtClean="0"/>
              <a:t>OK</a:t>
            </a:r>
            <a:endParaRPr lang="en-US" dirty="0" smtClean="0"/>
          </a:p>
          <a:p>
            <a:pPr algn="l" rtl="0">
              <a:buNone/>
            </a:pPr>
            <a:r>
              <a:rPr lang="en-US" dirty="0" smtClean="0"/>
              <a:t>In Y-dir :(1.4)(</a:t>
            </a:r>
            <a:r>
              <a:rPr lang="en-US" dirty="0" err="1" smtClean="0"/>
              <a:t>T</a:t>
            </a:r>
            <a:r>
              <a:rPr lang="en-US" baseline="-25000" dirty="0" err="1" smtClean="0"/>
              <a:t>method</a:t>
            </a:r>
            <a:r>
              <a:rPr lang="en-US" baseline="-25000" dirty="0" smtClean="0"/>
              <a:t> A</a:t>
            </a:r>
            <a:r>
              <a:rPr lang="en-US" dirty="0" smtClean="0"/>
              <a:t>)=0.91 &gt; 0.4Sec … </a:t>
            </a:r>
            <a:r>
              <a:rPr lang="en-US" u="sng" dirty="0" smtClean="0"/>
              <a:t>OK</a:t>
            </a:r>
          </a:p>
          <a:p>
            <a:pPr algn="l" rtl="0">
              <a:buNone/>
            </a:pPr>
            <a:r>
              <a:rPr lang="en-US" u="sng" dirty="0" smtClean="0"/>
              <a:t>The structure is stiff enough.</a:t>
            </a:r>
            <a:endParaRPr lang="en-US" dirty="0" smtClean="0"/>
          </a:p>
          <a:p>
            <a:pPr algn="l" rtl="0">
              <a:buNone/>
            </a:pPr>
            <a:endParaRPr lang="en-US" baseline="30000" dirty="0" smtClean="0"/>
          </a:p>
        </p:txBody>
      </p:sp>
    </p:spTree>
    <p:extLst>
      <p:ext uri="{BB962C8B-B14F-4D97-AF65-F5344CB8AC3E}">
        <p14:creationId xmlns:p14="http://schemas.microsoft.com/office/powerpoint/2010/main" xmlns="" val="16539531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dirty="0" smtClean="0"/>
              <a:t>Seismic zone factor (Z)</a:t>
            </a:r>
            <a:endParaRPr lang="ar-JO" dirty="0"/>
          </a:p>
        </p:txBody>
      </p:sp>
      <p:sp>
        <p:nvSpPr>
          <p:cNvPr id="5" name="عنصر نائب للمحتوى 4"/>
          <p:cNvSpPr>
            <a:spLocks noGrp="1"/>
          </p:cNvSpPr>
          <p:nvPr>
            <p:ph idx="1"/>
          </p:nvPr>
        </p:nvSpPr>
        <p:spPr/>
        <p:txBody>
          <a:bodyPr/>
          <a:lstStyle/>
          <a:p>
            <a:pPr algn="l" rtl="0"/>
            <a:r>
              <a:rPr lang="en-US" dirty="0" smtClean="0"/>
              <a:t>POE = 10% : once each 500 yrs.</a:t>
            </a:r>
          </a:p>
          <a:p>
            <a:pPr algn="l" rtl="0"/>
            <a:r>
              <a:rPr lang="en-US" dirty="0" smtClean="0"/>
              <a:t>Depends on: energy and depth .</a:t>
            </a:r>
          </a:p>
          <a:p>
            <a:pPr algn="l" rtl="0"/>
            <a:r>
              <a:rPr lang="en-US" dirty="0" smtClean="0"/>
              <a:t>Z=Rock acc.</a:t>
            </a:r>
          </a:p>
          <a:p>
            <a:pPr algn="l" rtl="0">
              <a:buNone/>
            </a:pPr>
            <a:r>
              <a:rPr lang="en-US" dirty="0" smtClean="0"/>
              <a:t>              g</a:t>
            </a:r>
          </a:p>
          <a:p>
            <a:pPr algn="l" rtl="0">
              <a:buNone/>
            </a:pPr>
            <a:endParaRPr lang="en-US" dirty="0" smtClean="0"/>
          </a:p>
          <a:p>
            <a:pPr algn="l" rtl="0"/>
            <a:r>
              <a:rPr lang="en-US" dirty="0" smtClean="0"/>
              <a:t>Nablus( zone 2B)</a:t>
            </a:r>
          </a:p>
          <a:p>
            <a:pPr algn="l" rtl="0">
              <a:buNone/>
            </a:pPr>
            <a:r>
              <a:rPr lang="en-US" dirty="0" smtClean="0"/>
              <a:t>Z=.2</a:t>
            </a:r>
          </a:p>
        </p:txBody>
      </p:sp>
      <p:pic>
        <p:nvPicPr>
          <p:cNvPr id="6" name="صورة 5"/>
          <p:cNvPicPr/>
          <p:nvPr/>
        </p:nvPicPr>
        <p:blipFill>
          <a:blip r:embed="rId2" cstate="print"/>
          <a:srcRect/>
          <a:stretch>
            <a:fillRect/>
          </a:stretch>
        </p:blipFill>
        <p:spPr bwMode="auto">
          <a:xfrm>
            <a:off x="3857620" y="2571744"/>
            <a:ext cx="4857784" cy="4000504"/>
          </a:xfrm>
          <a:prstGeom prst="rect">
            <a:avLst/>
          </a:prstGeom>
          <a:noFill/>
          <a:ln w="9525">
            <a:noFill/>
            <a:miter lim="800000"/>
            <a:headEnd/>
            <a:tailEnd/>
          </a:ln>
        </p:spPr>
      </p:pic>
      <p:cxnSp>
        <p:nvCxnSpPr>
          <p:cNvPr id="8" name="رابط مستقيم 7"/>
          <p:cNvCxnSpPr/>
          <p:nvPr/>
        </p:nvCxnSpPr>
        <p:spPr>
          <a:xfrm>
            <a:off x="1357290" y="2786058"/>
            <a:ext cx="164307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638"/>
            <a:ext cx="8229600" cy="1143000"/>
          </a:xfrm>
        </p:spPr>
        <p:txBody>
          <a:bodyPr>
            <a:normAutofit fontScale="90000"/>
          </a:bodyPr>
          <a:lstStyle/>
          <a:p>
            <a:r>
              <a:rPr lang="en-US" i="1" dirty="0" smtClean="0">
                <a:effectLst/>
              </a:rPr>
              <a:t>Site Classification:</a:t>
            </a:r>
            <a:r>
              <a:rPr lang="en-US" i="1" dirty="0">
                <a:effectLst/>
              </a:rPr>
              <a:t/>
            </a:r>
            <a:br>
              <a:rPr lang="en-US" i="1" dirty="0">
                <a:effectLst/>
              </a:rPr>
            </a:br>
            <a:endParaRPr lang="en-US" dirty="0"/>
          </a:p>
        </p:txBody>
      </p:sp>
      <p:sp>
        <p:nvSpPr>
          <p:cNvPr id="4" name="عنصر نائب للمحتوى 3"/>
          <p:cNvSpPr>
            <a:spLocks noGrp="1"/>
          </p:cNvSpPr>
          <p:nvPr>
            <p:ph idx="1"/>
          </p:nvPr>
        </p:nvSpPr>
        <p:spPr/>
        <p:txBody>
          <a:bodyPr/>
          <a:lstStyle/>
          <a:p>
            <a:pPr algn="l" rtl="0"/>
            <a:r>
              <a:rPr lang="en-US" dirty="0" smtClean="0"/>
              <a:t>Rough estimate or shear wave velocity or soil experiments.</a:t>
            </a:r>
          </a:p>
          <a:p>
            <a:pPr algn="l" rtl="0"/>
            <a:endParaRPr lang="ar-JO" dirty="0"/>
          </a:p>
        </p:txBody>
      </p:sp>
      <p:pic>
        <p:nvPicPr>
          <p:cNvPr id="5" name="Content Placeholder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428596" y="2428868"/>
            <a:ext cx="7910834" cy="3276600"/>
          </a:xfrm>
          <a:prstGeom prst="rect">
            <a:avLst/>
          </a:prstGeom>
          <a:noFill/>
          <a:ln w="9525">
            <a:noFill/>
            <a:miter lim="800000"/>
            <a:headEnd/>
            <a:tailEnd/>
          </a:ln>
        </p:spPr>
      </p:pic>
    </p:spTree>
    <p:extLst>
      <p:ext uri="{BB962C8B-B14F-4D97-AF65-F5344CB8AC3E}">
        <p14:creationId xmlns:p14="http://schemas.microsoft.com/office/powerpoint/2010/main" xmlns="" val="2997394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97000"/>
            <a:ext cx="7467600" cy="4873752"/>
          </a:xfrm>
        </p:spPr>
        <p:txBody>
          <a:bodyPr/>
          <a:lstStyle/>
          <a:p>
            <a:pPr>
              <a:buNone/>
            </a:pPr>
            <a:r>
              <a:rPr lang="en-US" altLang="en-US" sz="2300" dirty="0" smtClean="0">
                <a:latin typeface="Dutch801 Rm BT" pitchFamily="18" charset="0"/>
              </a:rPr>
              <a:t>Architectural plan for basement floor</a:t>
            </a:r>
          </a:p>
          <a:p>
            <a:pPr>
              <a:buNone/>
            </a:pPr>
            <a:endParaRPr lang="en-US" altLang="en-US" sz="2300" dirty="0" smtClean="0">
              <a:latin typeface="Dutch801 Rm BT" pitchFamily="18" charset="0"/>
            </a:endParaRPr>
          </a:p>
          <a:p>
            <a:pPr>
              <a:buNone/>
            </a:pPr>
            <a:endParaRPr lang="ar-SA" altLang="en-US" sz="2300" dirty="0" smtClean="0">
              <a:latin typeface="Dutch801 Rm BT" pitchFamily="18" charset="0"/>
            </a:endParaRPr>
          </a:p>
          <a:p>
            <a:pPr>
              <a:buNone/>
            </a:pPr>
            <a:endParaRPr lang="ar-SA" dirty="0"/>
          </a:p>
        </p:txBody>
      </p:sp>
      <p:sp>
        <p:nvSpPr>
          <p:cNvPr id="2" name="عنوان 1"/>
          <p:cNvSpPr>
            <a:spLocks noGrp="1"/>
          </p:cNvSpPr>
          <p:nvPr>
            <p:ph type="title"/>
          </p:nvPr>
        </p:nvSpPr>
        <p:spPr/>
        <p:txBody>
          <a:bodyPr/>
          <a:lstStyle/>
          <a:p>
            <a:r>
              <a:rPr lang="en-US" dirty="0" smtClean="0"/>
              <a:t>Architectural Description: </a:t>
            </a:r>
            <a:endParaRPr lang="ar-SA" dirty="0"/>
          </a:p>
        </p:txBody>
      </p:sp>
      <p:pic>
        <p:nvPicPr>
          <p:cNvPr id="9" name="Picture 8" descr="2.PNG"/>
          <p:cNvPicPr>
            <a:picLocks noChangeAspect="1"/>
          </p:cNvPicPr>
          <p:nvPr/>
        </p:nvPicPr>
        <p:blipFill>
          <a:blip r:embed="rId2" cstate="print"/>
          <a:stretch>
            <a:fillRect/>
          </a:stretch>
        </p:blipFill>
        <p:spPr>
          <a:xfrm>
            <a:off x="637642" y="2006600"/>
            <a:ext cx="7439559" cy="4851400"/>
          </a:xfrm>
          <a:prstGeom prst="rect">
            <a:avLst/>
          </a:prstGeom>
        </p:spPr>
      </p:pic>
      <p:sp>
        <p:nvSpPr>
          <p:cNvPr id="8" name="Slide Number Placeholder 7"/>
          <p:cNvSpPr>
            <a:spLocks noGrp="1"/>
          </p:cNvSpPr>
          <p:nvPr>
            <p:ph type="sldNum" sz="quarter" idx="12"/>
          </p:nvPr>
        </p:nvSpPr>
        <p:spPr/>
        <p:txBody>
          <a:bodyPr/>
          <a:lstStyle/>
          <a:p>
            <a:fld id="{E171963A-4E6D-49B2-87CA-675D3187F344}"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sz="2000" dirty="0"/>
              <a:t>Ss: The mapped spectral accelerations for short </a:t>
            </a:r>
            <a:r>
              <a:rPr lang="en-US" sz="2000" dirty="0" smtClean="0"/>
              <a:t>periods</a:t>
            </a:r>
          </a:p>
          <a:p>
            <a:pPr algn="l" rtl="0"/>
            <a:r>
              <a:rPr lang="en-US" sz="2000" dirty="0" smtClean="0"/>
              <a:t>Ss=2.5*Z =0.5 </a:t>
            </a:r>
          </a:p>
          <a:p>
            <a:pPr algn="l" rtl="0">
              <a:buNone/>
            </a:pPr>
            <a:endParaRPr lang="en-US" sz="2000" dirty="0"/>
          </a:p>
          <a:p>
            <a:pPr algn="l" rtl="0"/>
            <a:r>
              <a:rPr lang="en-US" sz="2000" dirty="0"/>
              <a:t>S1: The mapped spectral accelerations for 1-second </a:t>
            </a:r>
            <a:r>
              <a:rPr lang="en-US" sz="2000" dirty="0" smtClean="0"/>
              <a:t>periods</a:t>
            </a:r>
          </a:p>
          <a:p>
            <a:pPr algn="l" rtl="0"/>
            <a:r>
              <a:rPr lang="en-US" sz="2000" dirty="0" smtClean="0"/>
              <a:t>S1=1.25*Z=0.25 </a:t>
            </a:r>
          </a:p>
          <a:p>
            <a:pPr algn="l" rtl="0">
              <a:buNone/>
            </a:pPr>
            <a:endParaRPr lang="en-US" sz="2000" dirty="0" smtClean="0"/>
          </a:p>
          <a:p>
            <a:pPr algn="l" rtl="0">
              <a:buNone/>
            </a:pPr>
            <a:endParaRPr lang="en-US" sz="2000" dirty="0"/>
          </a:p>
          <a:p>
            <a:pPr algn="l" rtl="0"/>
            <a:endParaRPr lang="en-US" dirty="0"/>
          </a:p>
        </p:txBody>
      </p:sp>
      <p:sp>
        <p:nvSpPr>
          <p:cNvPr id="3" name="Title 2"/>
          <p:cNvSpPr>
            <a:spLocks noGrp="1"/>
          </p:cNvSpPr>
          <p:nvPr>
            <p:ph type="title"/>
          </p:nvPr>
        </p:nvSpPr>
        <p:spPr/>
        <p:txBody>
          <a:bodyPr/>
          <a:lstStyle/>
          <a:p>
            <a:r>
              <a:rPr lang="en-US" sz="4400" dirty="0"/>
              <a:t>Site coefficient</a:t>
            </a:r>
            <a:endParaRPr lang="en-US" dirty="0"/>
          </a:p>
        </p:txBody>
      </p:sp>
    </p:spTree>
    <p:extLst>
      <p:ext uri="{BB962C8B-B14F-4D97-AF65-F5344CB8AC3E}">
        <p14:creationId xmlns:p14="http://schemas.microsoft.com/office/powerpoint/2010/main" xmlns="" val="426909918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t>Site coefficient</a:t>
            </a:r>
            <a:endParaRPr lang="en-US" dirty="0"/>
          </a:p>
        </p:txBody>
      </p:sp>
      <p:sp>
        <p:nvSpPr>
          <p:cNvPr id="5" name="عنصر نائب للمحتوى 4"/>
          <p:cNvSpPr>
            <a:spLocks noGrp="1"/>
          </p:cNvSpPr>
          <p:nvPr>
            <p:ph idx="1"/>
          </p:nvPr>
        </p:nvSpPr>
        <p:spPr/>
        <p:txBody>
          <a:bodyPr/>
          <a:lstStyle/>
          <a:p>
            <a:pPr algn="l">
              <a:buNone/>
            </a:pPr>
            <a:endParaRPr lang="ar-JO" dirty="0"/>
          </a:p>
        </p:txBody>
      </p:sp>
      <p:pic>
        <p:nvPicPr>
          <p:cNvPr id="6" name="صورة 5"/>
          <p:cNvPicPr/>
          <p:nvPr/>
        </p:nvPicPr>
        <p:blipFill>
          <a:blip r:embed="rId2" cstate="print"/>
          <a:srcRect/>
          <a:stretch>
            <a:fillRect/>
          </a:stretch>
        </p:blipFill>
        <p:spPr bwMode="auto">
          <a:xfrm>
            <a:off x="428596" y="1357298"/>
            <a:ext cx="8215369" cy="3928125"/>
          </a:xfrm>
          <a:prstGeom prst="rect">
            <a:avLst/>
          </a:prstGeom>
          <a:noFill/>
          <a:ln w="9525">
            <a:noFill/>
            <a:miter lim="800000"/>
            <a:headEnd/>
            <a:tailEnd/>
          </a:ln>
        </p:spPr>
      </p:pic>
    </p:spTree>
    <p:extLst>
      <p:ext uri="{BB962C8B-B14F-4D97-AF65-F5344CB8AC3E}">
        <p14:creationId xmlns:p14="http://schemas.microsoft.com/office/powerpoint/2010/main" xmlns="" val="29940129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sz="2400" dirty="0" err="1" smtClean="0"/>
              <a:t>Fa</a:t>
            </a:r>
            <a:r>
              <a:rPr lang="en-US" sz="2400" dirty="0" smtClean="0"/>
              <a:t> :Site coefficient for Ss   </a:t>
            </a:r>
            <a:r>
              <a:rPr lang="en-US" sz="2400" dirty="0" err="1" smtClean="0"/>
              <a:t>Fa</a:t>
            </a:r>
            <a:r>
              <a:rPr lang="en-US" sz="2400" dirty="0" smtClean="0"/>
              <a:t>=1</a:t>
            </a:r>
          </a:p>
          <a:p>
            <a:pPr algn="l" rtl="0"/>
            <a:r>
              <a:rPr lang="en-US" sz="2400" dirty="0" smtClean="0"/>
              <a:t>Fv: Site coefficient S1        Fv=1</a:t>
            </a:r>
          </a:p>
          <a:p>
            <a:pPr algn="l" rtl="0">
              <a:buNone/>
            </a:pPr>
            <a:endParaRPr lang="en-US" dirty="0" smtClean="0"/>
          </a:p>
          <a:p>
            <a:pPr algn="l" rtl="0"/>
            <a:r>
              <a:rPr lang="en-US" dirty="0" smtClean="0"/>
              <a:t>SDs = 2/3 *</a:t>
            </a:r>
            <a:r>
              <a:rPr lang="en-US" dirty="0" err="1" smtClean="0"/>
              <a:t>Fa</a:t>
            </a:r>
            <a:r>
              <a:rPr lang="en-US" dirty="0" smtClean="0"/>
              <a:t>*Ss = 0.334</a:t>
            </a:r>
          </a:p>
          <a:p>
            <a:pPr algn="l" rtl="0"/>
            <a:r>
              <a:rPr lang="en-US" dirty="0" smtClean="0"/>
              <a:t>SD1 =2/3 *Fv*S1 = 0.167</a:t>
            </a:r>
          </a:p>
          <a:p>
            <a:endParaRPr lang="ar-JO"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dirty="0" smtClean="0"/>
              <a:t>Risk category : III</a:t>
            </a:r>
            <a:endParaRPr lang="ar-JO" dirty="0"/>
          </a:p>
        </p:txBody>
      </p:sp>
      <p:sp>
        <p:nvSpPr>
          <p:cNvPr id="3" name="عنوان 2"/>
          <p:cNvSpPr>
            <a:spLocks noGrp="1"/>
          </p:cNvSpPr>
          <p:nvPr>
            <p:ph type="title"/>
          </p:nvPr>
        </p:nvSpPr>
        <p:spPr/>
        <p:txBody>
          <a:bodyPr/>
          <a:lstStyle/>
          <a:p>
            <a:r>
              <a:rPr lang="en-US" dirty="0" smtClean="0"/>
              <a:t>Importance Factor</a:t>
            </a:r>
            <a:endParaRPr lang="ar-JO" dirty="0"/>
          </a:p>
        </p:txBody>
      </p:sp>
      <p:pic>
        <p:nvPicPr>
          <p:cNvPr id="4" name="صورة 3"/>
          <p:cNvPicPr/>
          <p:nvPr/>
        </p:nvPicPr>
        <p:blipFill>
          <a:blip r:embed="rId2" cstate="print"/>
          <a:srcRect/>
          <a:stretch>
            <a:fillRect/>
          </a:stretch>
        </p:blipFill>
        <p:spPr bwMode="auto">
          <a:xfrm>
            <a:off x="1214414" y="1928802"/>
            <a:ext cx="6929486" cy="4429156"/>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dirty="0" smtClean="0"/>
              <a:t>Importance Factor</a:t>
            </a:r>
            <a:endParaRPr lang="ar-JO" dirty="0"/>
          </a:p>
        </p:txBody>
      </p:sp>
      <p:pic>
        <p:nvPicPr>
          <p:cNvPr id="4" name="عنصر نائب للمحتوى 3"/>
          <p:cNvPicPr>
            <a:picLocks noGrp="1"/>
          </p:cNvPicPr>
          <p:nvPr>
            <p:ph idx="1"/>
          </p:nvPr>
        </p:nvPicPr>
        <p:blipFill>
          <a:blip r:embed="rId2" cstate="print"/>
          <a:srcRect/>
          <a:stretch>
            <a:fillRect/>
          </a:stretch>
        </p:blipFill>
        <p:spPr bwMode="auto">
          <a:xfrm>
            <a:off x="1571604" y="1857364"/>
            <a:ext cx="6020641" cy="4071966"/>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dirty="0" smtClean="0"/>
              <a:t>From SDs(.334) , SD1(.167) and risk category (III)</a:t>
            </a:r>
          </a:p>
          <a:p>
            <a:pPr algn="l" rtl="0"/>
            <a:r>
              <a:rPr lang="en-US" dirty="0" smtClean="0"/>
              <a:t>Category is C For both</a:t>
            </a:r>
            <a:endParaRPr lang="ar-JO" dirty="0"/>
          </a:p>
        </p:txBody>
      </p:sp>
      <p:sp>
        <p:nvSpPr>
          <p:cNvPr id="3" name="عنوان 2"/>
          <p:cNvSpPr>
            <a:spLocks noGrp="1"/>
          </p:cNvSpPr>
          <p:nvPr>
            <p:ph type="title"/>
          </p:nvPr>
        </p:nvSpPr>
        <p:spPr/>
        <p:txBody>
          <a:bodyPr/>
          <a:lstStyle/>
          <a:p>
            <a:r>
              <a:rPr lang="en-US" dirty="0" smtClean="0"/>
              <a:t>Seismic design </a:t>
            </a:r>
            <a:r>
              <a:rPr lang="en-US" dirty="0" err="1" smtClean="0"/>
              <a:t>ctegory</a:t>
            </a:r>
            <a:endParaRPr lang="ar-JO" dirty="0"/>
          </a:p>
        </p:txBody>
      </p:sp>
      <p:pic>
        <p:nvPicPr>
          <p:cNvPr id="5" name="صورة 4"/>
          <p:cNvPicPr/>
          <p:nvPr/>
        </p:nvPicPr>
        <p:blipFill>
          <a:blip r:embed="rId2" cstate="print"/>
          <a:srcRect/>
          <a:stretch>
            <a:fillRect/>
          </a:stretch>
        </p:blipFill>
        <p:spPr bwMode="auto">
          <a:xfrm>
            <a:off x="3643306" y="2995930"/>
            <a:ext cx="5286412" cy="386207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dirty="0" smtClean="0"/>
              <a:t>Because Ordinary reinforced concrete is used: </a:t>
            </a:r>
          </a:p>
          <a:p>
            <a:pPr algn="l" rtl="0"/>
            <a:r>
              <a:rPr lang="en-US" dirty="0" smtClean="0"/>
              <a:t>R=5</a:t>
            </a:r>
          </a:p>
          <a:p>
            <a:pPr algn="l" rtl="0"/>
            <a:r>
              <a:rPr lang="en-US" dirty="0" smtClean="0"/>
              <a:t>Omega =2.5  </a:t>
            </a:r>
          </a:p>
          <a:p>
            <a:pPr algn="l" rtl="0"/>
            <a:endParaRPr lang="en-US" dirty="0" smtClean="0"/>
          </a:p>
        </p:txBody>
      </p:sp>
      <p:sp>
        <p:nvSpPr>
          <p:cNvPr id="3" name="عنوان 2"/>
          <p:cNvSpPr>
            <a:spLocks noGrp="1"/>
          </p:cNvSpPr>
          <p:nvPr>
            <p:ph type="title"/>
          </p:nvPr>
        </p:nvSpPr>
        <p:spPr/>
        <p:txBody>
          <a:bodyPr/>
          <a:lstStyle/>
          <a:p>
            <a:r>
              <a:rPr lang="en-US" dirty="0" err="1" smtClean="0"/>
              <a:t>Respons</a:t>
            </a:r>
            <a:r>
              <a:rPr lang="en-US" dirty="0" smtClean="0"/>
              <a:t> modification factor (R)</a:t>
            </a:r>
            <a:endParaRPr lang="ar-JO" dirty="0"/>
          </a:p>
        </p:txBody>
      </p:sp>
      <p:pic>
        <p:nvPicPr>
          <p:cNvPr id="4" name="صورة 3"/>
          <p:cNvPicPr/>
          <p:nvPr/>
        </p:nvPicPr>
        <p:blipFill>
          <a:blip r:embed="rId2" cstate="print"/>
          <a:srcRect/>
          <a:stretch>
            <a:fillRect/>
          </a:stretch>
        </p:blipFill>
        <p:spPr bwMode="auto">
          <a:xfrm>
            <a:off x="2590800" y="2819400"/>
            <a:ext cx="4406900" cy="3492837"/>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Response spectrum curve</a:t>
            </a:r>
            <a:endParaRPr lang="ar-SA" dirty="0"/>
          </a:p>
        </p:txBody>
      </p:sp>
      <p:pic>
        <p:nvPicPr>
          <p:cNvPr id="4" name="صورة 3"/>
          <p:cNvPicPr/>
          <p:nvPr/>
        </p:nvPicPr>
        <p:blipFill>
          <a:blip r:embed="rId2" cstate="print"/>
          <a:srcRect/>
          <a:stretch>
            <a:fillRect/>
          </a:stretch>
        </p:blipFill>
        <p:spPr bwMode="auto">
          <a:xfrm>
            <a:off x="1187624" y="1700808"/>
            <a:ext cx="6696744"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28600" y="381000"/>
            <a:ext cx="8458200" cy="5626291"/>
          </a:xfrm>
        </p:spPr>
        <p:txBody>
          <a:bodyPr>
            <a:normAutofit fontScale="92500"/>
          </a:bodyPr>
          <a:lstStyle/>
          <a:p>
            <a:pPr lvl="0">
              <a:buNone/>
            </a:pPr>
            <a:r>
              <a:rPr lang="en-US" b="1" dirty="0" smtClean="0"/>
              <a:t>Base shear (V):</a:t>
            </a:r>
            <a:endParaRPr lang="en-US" dirty="0" smtClean="0"/>
          </a:p>
          <a:p>
            <a:pPr>
              <a:buNone/>
            </a:pPr>
            <a:r>
              <a:rPr lang="en-US" dirty="0" smtClean="0"/>
              <a:t> </a:t>
            </a:r>
          </a:p>
          <a:p>
            <a:pPr>
              <a:buNone/>
            </a:pPr>
            <a:r>
              <a:rPr lang="en-US" b="1" dirty="0" smtClean="0"/>
              <a:t>In X-direction:</a:t>
            </a:r>
            <a:endParaRPr lang="en-US" dirty="0" smtClean="0"/>
          </a:p>
          <a:p>
            <a:pPr>
              <a:buNone/>
            </a:pPr>
            <a:r>
              <a:rPr lang="en-US" b="1" dirty="0" smtClean="0"/>
              <a:t> </a:t>
            </a:r>
            <a:endParaRPr lang="en-US" dirty="0" smtClean="0"/>
          </a:p>
          <a:p>
            <a:pPr>
              <a:buNone/>
            </a:pPr>
            <a:r>
              <a:rPr lang="en-US" dirty="0" smtClean="0"/>
              <a:t>Cs = (SDs*I/R) = 0.334*1.25/5=  0.0835</a:t>
            </a:r>
          </a:p>
          <a:p>
            <a:pPr>
              <a:buNone/>
            </a:pPr>
            <a:r>
              <a:rPr lang="en-US" dirty="0" smtClean="0"/>
              <a:t> </a:t>
            </a:r>
            <a:r>
              <a:rPr lang="en-US" dirty="0" err="1" smtClean="0"/>
              <a:t>Csmax</a:t>
            </a:r>
            <a:r>
              <a:rPr lang="en-US" dirty="0" smtClean="0"/>
              <a:t>= SD1*I/T*R = 0.167*1.25/5*0.7= 0.059</a:t>
            </a:r>
          </a:p>
          <a:p>
            <a:pPr>
              <a:buNone/>
            </a:pPr>
            <a:r>
              <a:rPr lang="en-US" dirty="0" smtClean="0"/>
              <a:t>Cs &gt; Cs max .</a:t>
            </a:r>
          </a:p>
          <a:p>
            <a:pPr>
              <a:buNone/>
            </a:pPr>
            <a:r>
              <a:rPr lang="en-US" dirty="0" smtClean="0"/>
              <a:t>Base shear  (V-x) = </a:t>
            </a:r>
            <a:r>
              <a:rPr lang="en-US" dirty="0" err="1" smtClean="0"/>
              <a:t>Csmax</a:t>
            </a:r>
            <a:r>
              <a:rPr lang="en-US" dirty="0" smtClean="0"/>
              <a:t> * W = 0.059 *126356 = 7455KN  </a:t>
            </a:r>
          </a:p>
          <a:p>
            <a:pPr>
              <a:buNone/>
            </a:pPr>
            <a:r>
              <a:rPr lang="en-US" dirty="0" smtClean="0"/>
              <a:t>   </a:t>
            </a:r>
            <a:r>
              <a:rPr lang="en-US" b="1" dirty="0" smtClean="0"/>
              <a:t>In Y-direction:</a:t>
            </a:r>
            <a:endParaRPr lang="en-US" dirty="0" smtClean="0"/>
          </a:p>
          <a:p>
            <a:pPr>
              <a:buNone/>
            </a:pPr>
            <a:r>
              <a:rPr lang="en-US" dirty="0" smtClean="0"/>
              <a:t>Cs max =  = 0.105 &gt;  Cs then</a:t>
            </a:r>
          </a:p>
          <a:p>
            <a:pPr>
              <a:buNone/>
            </a:pPr>
            <a:r>
              <a:rPr lang="en-US" dirty="0" smtClean="0"/>
              <a:t>Base shear  (V) = (SDs*I/R) W = 0.0835  *126356 = 10550KN  </a:t>
            </a:r>
          </a:p>
          <a:p>
            <a:endParaRPr lang="ar-SA" dirty="0"/>
          </a:p>
        </p:txBody>
      </p:sp>
      <p:sp>
        <p:nvSpPr>
          <p:cNvPr id="3" name="عنصر نائب لرقم الشريحة 2"/>
          <p:cNvSpPr>
            <a:spLocks noGrp="1"/>
          </p:cNvSpPr>
          <p:nvPr>
            <p:ph type="sldNum" sz="quarter" idx="12"/>
          </p:nvPr>
        </p:nvSpPr>
        <p:spPr/>
        <p:txBody>
          <a:bodyPr/>
          <a:lstStyle/>
          <a:p>
            <a:fld id="{E171963A-4E6D-49B2-87CA-675D3187F344}" type="slidenum">
              <a:rPr lang="en-US" smtClean="0"/>
              <a:pPr/>
              <a:t>68</a:t>
            </a:fld>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323528" y="404664"/>
            <a:ext cx="619268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819150" algn="l"/>
              </a:tabLst>
            </a:pPr>
            <a:r>
              <a:rPr kumimoji="0" lang="en-US" sz="2000" b="0"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Equivalent Static shear check:-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819150" algn="l"/>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V-x by hand = 7455KN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819150" algn="l"/>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V-x by SAP2000 = 7508 KN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819150" algn="l"/>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Error = 0.05%  &lt; 5%  so it's ok.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3" name="صورة 6"/>
          <p:cNvPicPr>
            <a:picLocks noChangeAspect="1" noChangeArrowheads="1"/>
          </p:cNvPicPr>
          <p:nvPr/>
        </p:nvPicPr>
        <p:blipFill>
          <a:blip r:embed="rId2" cstate="print"/>
          <a:srcRect/>
          <a:stretch>
            <a:fillRect/>
          </a:stretch>
        </p:blipFill>
        <p:spPr bwMode="auto">
          <a:xfrm>
            <a:off x="323528" y="2060848"/>
            <a:ext cx="5000625" cy="16859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3.PNG"/>
          <p:cNvPicPr>
            <a:picLocks noGrp="1" noChangeAspect="1"/>
          </p:cNvPicPr>
          <p:nvPr>
            <p:ph idx="1"/>
          </p:nvPr>
        </p:nvPicPr>
        <p:blipFill>
          <a:blip r:embed="rId2" cstate="print"/>
          <a:stretch>
            <a:fillRect/>
          </a:stretch>
        </p:blipFill>
        <p:spPr>
          <a:xfrm>
            <a:off x="990601" y="1397001"/>
            <a:ext cx="6400800" cy="5077884"/>
          </a:xfrm>
        </p:spPr>
      </p:pic>
      <p:sp>
        <p:nvSpPr>
          <p:cNvPr id="2" name="عنوان 1"/>
          <p:cNvSpPr>
            <a:spLocks noGrp="1"/>
          </p:cNvSpPr>
          <p:nvPr>
            <p:ph type="title"/>
          </p:nvPr>
        </p:nvSpPr>
        <p:spPr/>
        <p:txBody>
          <a:bodyPr>
            <a:normAutofit fontScale="90000"/>
          </a:bodyPr>
          <a:lstStyle/>
          <a:p>
            <a:r>
              <a:rPr lang="en-US" altLang="en-US" sz="2700" dirty="0" smtClean="0">
                <a:effectLst/>
                <a:latin typeface="Dutch801 Rm BT" pitchFamily="18" charset="0"/>
              </a:rPr>
              <a:t/>
            </a:r>
            <a:br>
              <a:rPr lang="en-US" altLang="en-US" sz="2700" dirty="0" smtClean="0">
                <a:effectLst/>
                <a:latin typeface="Dutch801 Rm BT" pitchFamily="18" charset="0"/>
              </a:rPr>
            </a:br>
            <a:r>
              <a:rPr lang="en-US" altLang="en-US" sz="2700" dirty="0" smtClean="0">
                <a:effectLst/>
                <a:latin typeface="Dutch801 Rm BT" pitchFamily="18" charset="0"/>
              </a:rPr>
              <a:t>Architectural plan for ground floor</a:t>
            </a:r>
            <a:r>
              <a:rPr lang="en-US" altLang="en-US" sz="4400" dirty="0" smtClean="0">
                <a:latin typeface="Dutch801 Rm BT" pitchFamily="18" charset="0"/>
              </a:rPr>
              <a:t/>
            </a:r>
            <a:br>
              <a:rPr lang="en-US" altLang="en-US" sz="4400" dirty="0" smtClean="0">
                <a:latin typeface="Dutch801 Rm BT" pitchFamily="18" charset="0"/>
              </a:rPr>
            </a:br>
            <a:endParaRPr lang="ar-SA"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endParaRPr lang="ar-SA"/>
          </a:p>
        </p:txBody>
      </p:sp>
      <p:pic>
        <p:nvPicPr>
          <p:cNvPr id="25601" name="صورة 11"/>
          <p:cNvPicPr>
            <a:picLocks noChangeAspect="1" noChangeArrowheads="1"/>
          </p:cNvPicPr>
          <p:nvPr/>
        </p:nvPicPr>
        <p:blipFill>
          <a:blip r:embed="rId2" cstate="print"/>
          <a:srcRect/>
          <a:stretch>
            <a:fillRect/>
          </a:stretch>
        </p:blipFill>
        <p:spPr bwMode="auto">
          <a:xfrm>
            <a:off x="1043607" y="404663"/>
            <a:ext cx="5875594" cy="4536505"/>
          </a:xfrm>
          <a:prstGeom prst="rect">
            <a:avLst/>
          </a:prstGeom>
          <a:noFill/>
        </p:spPr>
      </p:pic>
      <p:sp>
        <p:nvSpPr>
          <p:cNvPr id="25603" name="Rectangle 3"/>
          <p:cNvSpPr>
            <a:spLocks noChangeArrowheads="1"/>
          </p:cNvSpPr>
          <p:nvPr/>
        </p:nvSpPr>
        <p:spPr bwMode="auto">
          <a:xfrm>
            <a:off x="1115616" y="4869160"/>
            <a:ext cx="9144000" cy="830900"/>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rPr>
              <a:t>F</a:t>
            </a:r>
            <a:r>
              <a:rPr kumimoji="0" lang="en-US" sz="1600" b="1" i="0" u="none" strike="noStrike" cap="none" normalizeH="0" baseline="0" dirty="0" smtClean="0" bmk="">
                <a:ln>
                  <a:noFill/>
                </a:ln>
                <a:solidFill>
                  <a:srgbClr val="000000"/>
                </a:solidFill>
                <a:effectLst/>
                <a:latin typeface="Cambria" pitchFamily="18" charset="0"/>
                <a:ea typeface="Times New Roman" pitchFamily="18" charset="0"/>
                <a:cs typeface="Times New Roman" pitchFamily="18" charset="0"/>
              </a:rPr>
              <a:t>igure 6.11: Definition of Response Spectrum Function</a:t>
            </a:r>
            <a:endParaRPr kumimoji="0" lang="en-US" sz="1600"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0" y="260648"/>
            <a:ext cx="4708592" cy="3719788"/>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4743780" y="260648"/>
            <a:ext cx="4400220" cy="37951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683568" y="1052736"/>
            <a:ext cx="4032448" cy="4680520"/>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4860032" y="1052736"/>
            <a:ext cx="3960440"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6625" name="صورة 7"/>
          <p:cNvPicPr>
            <a:picLocks noChangeAspect="1" noChangeArrowheads="1"/>
          </p:cNvPicPr>
          <p:nvPr/>
        </p:nvPicPr>
        <p:blipFill>
          <a:blip r:embed="rId2" cstate="print"/>
          <a:srcRect/>
          <a:stretch>
            <a:fillRect/>
          </a:stretch>
        </p:blipFill>
        <p:spPr bwMode="auto">
          <a:xfrm>
            <a:off x="755576" y="404664"/>
            <a:ext cx="7902573" cy="2664296"/>
          </a:xfrm>
          <a:prstGeom prst="rect">
            <a:avLst/>
          </a:prstGeom>
          <a:noFill/>
        </p:spPr>
      </p:pic>
      <p:sp>
        <p:nvSpPr>
          <p:cNvPr id="7" name="مستطيل 6"/>
          <p:cNvSpPr/>
          <p:nvPr/>
        </p:nvSpPr>
        <p:spPr>
          <a:xfrm>
            <a:off x="755576" y="3140968"/>
            <a:ext cx="5400600" cy="523220"/>
          </a:xfrm>
          <a:prstGeom prst="rect">
            <a:avLst/>
          </a:prstGeom>
        </p:spPr>
        <p:txBody>
          <a:bodyPr wrap="square">
            <a:spAutoFit/>
          </a:bodyPr>
          <a:lstStyle/>
          <a:p>
            <a:r>
              <a:rPr lang="en-US" sz="2800" b="1" dirty="0" smtClean="0"/>
              <a:t>Initial </a:t>
            </a:r>
            <a:r>
              <a:rPr lang="en-US" sz="2800" b="1" dirty="0"/>
              <a:t>base shear</a:t>
            </a:r>
          </a:p>
        </p:txBody>
      </p:sp>
      <p:sp>
        <p:nvSpPr>
          <p:cNvPr id="26628" name="Rectangle 4"/>
          <p:cNvSpPr>
            <a:spLocks noChangeArrowheads="1"/>
          </p:cNvSpPr>
          <p:nvPr/>
        </p:nvSpPr>
        <p:spPr bwMode="auto">
          <a:xfrm>
            <a:off x="251520" y="3717032"/>
            <a:ext cx="5443541"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47700" algn="l"/>
              </a:tabLst>
            </a:pPr>
            <a:r>
              <a:rPr kumimoji="0" lang="en-GB" sz="32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**Shear check:-</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According IBC2015 Code</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V by SAP2000  &gt; 0.85 V by hand</a:t>
            </a: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lang="en-GB" sz="3200" dirty="0" smtClean="0">
                <a:latin typeface="Calibri" pitchFamily="34" charset="0"/>
                <a:cs typeface="Arial" pitchFamily="34" charset="0"/>
              </a:rPr>
              <a:t>Not ok!</a:t>
            </a:r>
            <a:endParaRPr kumimoji="0" lang="en-GB"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Modified scale factor</a:t>
            </a:r>
            <a:endParaRPr lang="ar-SA" dirty="0"/>
          </a:p>
        </p:txBody>
      </p:sp>
      <p:pic>
        <p:nvPicPr>
          <p:cNvPr id="4" name="صورة 3"/>
          <p:cNvPicPr/>
          <p:nvPr/>
        </p:nvPicPr>
        <p:blipFill>
          <a:blip r:embed="rId2" cstate="print"/>
          <a:srcRect/>
          <a:stretch>
            <a:fillRect/>
          </a:stretch>
        </p:blipFill>
        <p:spPr bwMode="auto">
          <a:xfrm>
            <a:off x="1259632" y="1484784"/>
            <a:ext cx="6264696"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755576" y="260648"/>
            <a:ext cx="6696744" cy="5904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1403648" y="1124744"/>
            <a:ext cx="6408712" cy="2808312"/>
          </a:xfrm>
          <a:prstGeom prst="rect">
            <a:avLst/>
          </a:prstGeom>
          <a:noFill/>
          <a:ln w="9525">
            <a:noFill/>
            <a:miter lim="800000"/>
            <a:headEnd/>
            <a:tailEnd/>
          </a:ln>
        </p:spPr>
      </p:pic>
      <p:sp>
        <p:nvSpPr>
          <p:cNvPr id="5" name="مستطيل 4"/>
          <p:cNvSpPr/>
          <p:nvPr/>
        </p:nvSpPr>
        <p:spPr>
          <a:xfrm>
            <a:off x="3419872" y="548680"/>
            <a:ext cx="3312368" cy="584775"/>
          </a:xfrm>
          <a:prstGeom prst="rect">
            <a:avLst/>
          </a:prstGeom>
        </p:spPr>
        <p:txBody>
          <a:bodyPr wrap="square">
            <a:spAutoFit/>
          </a:bodyPr>
          <a:lstStyle/>
          <a:p>
            <a:r>
              <a:rPr lang="en-US" sz="3200" dirty="0">
                <a:solidFill>
                  <a:schemeClr val="tx2">
                    <a:lumMod val="60000"/>
                    <a:lumOff val="40000"/>
                  </a:schemeClr>
                </a:solidFill>
              </a:rPr>
              <a:t>Final base reaction</a:t>
            </a:r>
            <a:endParaRPr lang="ar-SA" sz="3200" dirty="0">
              <a:solidFill>
                <a:schemeClr val="tx2">
                  <a:lumMod val="60000"/>
                  <a:lumOff val="40000"/>
                </a:schemeClr>
              </a:solidFill>
            </a:endParaRPr>
          </a:p>
        </p:txBody>
      </p:sp>
      <p:sp>
        <p:nvSpPr>
          <p:cNvPr id="29697" name="Rectangle 1"/>
          <p:cNvSpPr>
            <a:spLocks noChangeArrowheads="1"/>
          </p:cNvSpPr>
          <p:nvPr/>
        </p:nvSpPr>
        <p:spPr bwMode="auto">
          <a:xfrm>
            <a:off x="251520" y="4509120"/>
            <a:ext cx="6485109"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47700" algn="l"/>
              </a:tabLst>
            </a:pPr>
            <a:r>
              <a:rPr kumimoji="0" lang="en-US"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 new &gt; 0.85 V by hand  so its ok</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u="sng" dirty="0"/>
              <a:t> Modes and </a:t>
            </a:r>
            <a:r>
              <a:rPr lang="en-US" b="1" u="sng" dirty="0" smtClean="0"/>
              <a:t>Torsion Check</a:t>
            </a:r>
            <a:r>
              <a:rPr lang="en-US" dirty="0"/>
              <a:t/>
            </a:r>
            <a:br>
              <a:rPr lang="en-US" dirty="0"/>
            </a:br>
            <a:endParaRPr lang="ar-SA" dirty="0"/>
          </a:p>
        </p:txBody>
      </p:sp>
      <p:pic>
        <p:nvPicPr>
          <p:cNvPr id="4" name="صورة 3"/>
          <p:cNvPicPr/>
          <p:nvPr/>
        </p:nvPicPr>
        <p:blipFill>
          <a:blip r:embed="rId2" cstate="print"/>
          <a:srcRect/>
          <a:stretch>
            <a:fillRect/>
          </a:stretch>
        </p:blipFill>
        <p:spPr bwMode="auto">
          <a:xfrm>
            <a:off x="899592" y="1340768"/>
            <a:ext cx="7884368"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1547664" y="404664"/>
            <a:ext cx="5040560" cy="3312368"/>
          </a:xfrm>
          <a:prstGeom prst="rect">
            <a:avLst/>
          </a:prstGeom>
          <a:noFill/>
          <a:ln w="9525">
            <a:noFill/>
            <a:miter lim="800000"/>
            <a:headEnd/>
            <a:tailEnd/>
          </a:ln>
        </p:spPr>
      </p:pic>
      <p:sp>
        <p:nvSpPr>
          <p:cNvPr id="32769" name="Rectangle 1"/>
          <p:cNvSpPr>
            <a:spLocks noChangeArrowheads="1"/>
          </p:cNvSpPr>
          <p:nvPr/>
        </p:nvSpPr>
        <p:spPr bwMode="auto">
          <a:xfrm>
            <a:off x="611560" y="4341003"/>
            <a:ext cx="7200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647700" algn="l"/>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torsion mode is not in the two first modes.</a:t>
            </a:r>
          </a:p>
          <a:p>
            <a:pPr marL="0" marR="0" lvl="0" indent="0" algn="l" defTabSz="914400" rtl="0" eaLnBrk="1" fontAlgn="base" latinLnBrk="0" hangingPunct="1">
              <a:lnSpc>
                <a:spcPct val="100000"/>
              </a:lnSpc>
              <a:spcBef>
                <a:spcPct val="0"/>
              </a:spcBef>
              <a:spcAft>
                <a:spcPct val="0"/>
              </a:spcAft>
              <a:buClrTx/>
              <a:buSzTx/>
              <a:tabLst>
                <a:tab pos="647700" algn="l"/>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,and the percent of torsion in the first and second mode is less than (10%)</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b="1" dirty="0"/>
              <a:t>Drift check:-</a:t>
            </a:r>
            <a:r>
              <a:rPr lang="en-US" dirty="0"/>
              <a:t/>
            </a:r>
            <a:br>
              <a:rPr lang="en-US" dirty="0"/>
            </a:br>
            <a:endParaRPr lang="ar-SA" dirty="0"/>
          </a:p>
        </p:txBody>
      </p:sp>
      <p:pic>
        <p:nvPicPr>
          <p:cNvPr id="4" name="صورة 3"/>
          <p:cNvPicPr/>
          <p:nvPr/>
        </p:nvPicPr>
        <p:blipFill>
          <a:blip r:embed="rId2" cstate="print"/>
          <a:srcRect/>
          <a:stretch>
            <a:fillRect/>
          </a:stretch>
        </p:blipFill>
        <p:spPr bwMode="auto">
          <a:xfrm>
            <a:off x="2051720" y="1484784"/>
            <a:ext cx="5184576"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4.PNG"/>
          <p:cNvPicPr>
            <a:picLocks noGrp="1" noChangeAspect="1"/>
          </p:cNvPicPr>
          <p:nvPr>
            <p:ph idx="1"/>
          </p:nvPr>
        </p:nvPicPr>
        <p:blipFill>
          <a:blip r:embed="rId2" cstate="print"/>
          <a:stretch>
            <a:fillRect/>
          </a:stretch>
        </p:blipFill>
        <p:spPr>
          <a:xfrm>
            <a:off x="990600" y="1295401"/>
            <a:ext cx="6248400" cy="5179484"/>
          </a:xfrm>
        </p:spPr>
      </p:pic>
      <p:sp>
        <p:nvSpPr>
          <p:cNvPr id="2" name="عنوان 1"/>
          <p:cNvSpPr>
            <a:spLocks noGrp="1"/>
          </p:cNvSpPr>
          <p:nvPr>
            <p:ph type="title"/>
          </p:nvPr>
        </p:nvSpPr>
        <p:spPr/>
        <p:txBody>
          <a:bodyPr>
            <a:normAutofit fontScale="90000"/>
          </a:bodyPr>
          <a:lstStyle/>
          <a:p>
            <a:r>
              <a:rPr lang="en-US" altLang="en-US" sz="2700" dirty="0" smtClean="0">
                <a:effectLst/>
                <a:latin typeface="Dutch801 Rm BT" pitchFamily="18" charset="0"/>
              </a:rPr>
              <a:t/>
            </a:r>
            <a:br>
              <a:rPr lang="en-US" altLang="en-US" sz="2700" dirty="0" smtClean="0">
                <a:effectLst/>
                <a:latin typeface="Dutch801 Rm BT" pitchFamily="18" charset="0"/>
              </a:rPr>
            </a:br>
            <a:r>
              <a:rPr lang="en-US" altLang="en-US" sz="2700" dirty="0" smtClean="0">
                <a:effectLst/>
                <a:latin typeface="Dutch801 Rm BT" pitchFamily="18" charset="0"/>
              </a:rPr>
              <a:t>Architectural plan for first floor</a:t>
            </a:r>
            <a:r>
              <a:rPr lang="en-US" altLang="en-US" sz="4400" dirty="0" smtClean="0">
                <a:latin typeface="Dutch801 Rm BT" pitchFamily="18" charset="0"/>
              </a:rPr>
              <a:t/>
            </a:r>
            <a:br>
              <a:rPr lang="en-US" altLang="en-US" sz="4400" dirty="0" smtClean="0">
                <a:latin typeface="Dutch801 Rm BT" pitchFamily="18" charset="0"/>
              </a:rPr>
            </a:br>
            <a:endParaRPr lang="ar-SA"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827584" y="260648"/>
          <a:ext cx="5328591" cy="3528395"/>
        </p:xfrm>
        <a:graphic>
          <a:graphicData uri="http://schemas.openxmlformats.org/drawingml/2006/table">
            <a:tbl>
              <a:tblPr/>
              <a:tblGrid>
                <a:gridCol w="770667"/>
                <a:gridCol w="764298"/>
                <a:gridCol w="764298"/>
                <a:gridCol w="1013491"/>
                <a:gridCol w="752356"/>
                <a:gridCol w="1263481"/>
              </a:tblGrid>
              <a:tr h="271415">
                <a:tc>
                  <a:txBody>
                    <a:bodyPr/>
                    <a:lstStyle/>
                    <a:p>
                      <a:pPr algn="l" rtl="0">
                        <a:lnSpc>
                          <a:spcPct val="115000"/>
                        </a:lnSpc>
                        <a:spcAft>
                          <a:spcPts val="0"/>
                        </a:spcAft>
                      </a:pPr>
                      <a:r>
                        <a:rPr lang="en-US" sz="1100" dirty="0">
                          <a:solidFill>
                            <a:srgbClr val="000000"/>
                          </a:solidFill>
                          <a:latin typeface="Calibri"/>
                          <a:ea typeface="Times New Roman"/>
                          <a:cs typeface="Times New Roman"/>
                        </a:rPr>
                        <a:t>---</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Times New Roman"/>
                          <a:ea typeface="Times New Roman"/>
                          <a:cs typeface="Arial"/>
                        </a:rPr>
                        <a:t>ᶋ</a:t>
                      </a:r>
                      <a:r>
                        <a:rPr lang="en-US" sz="1100">
                          <a:solidFill>
                            <a:srgbClr val="000000"/>
                          </a:solidFill>
                          <a:latin typeface="Calibri"/>
                          <a:ea typeface="Times New Roman"/>
                          <a:cs typeface="Times New Roman"/>
                        </a:rPr>
                        <a:t>xe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Cd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Height (m)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Times New Roman"/>
                          <a:ea typeface="Times New Roman"/>
                          <a:cs typeface="Arial"/>
                        </a:rPr>
                        <a:t>ᶋ</a:t>
                      </a:r>
                      <a:r>
                        <a:rPr lang="en-US" sz="1100">
                          <a:solidFill>
                            <a:srgbClr val="000000"/>
                          </a:solidFill>
                          <a:latin typeface="Calibri"/>
                          <a:ea typeface="Times New Roman"/>
                          <a:cs typeface="Times New Roman"/>
                        </a:rPr>
                        <a:t>x(m)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Allowable (m)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5.55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0.00036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0.0832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0.00072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0.0021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0.00756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0.0027</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0.00972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0.0031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0.01116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830">
                <a:tc>
                  <a:txBody>
                    <a:bodyPr/>
                    <a:lstStyle/>
                    <a:p>
                      <a:pPr algn="l" rtl="0">
                        <a:lnSpc>
                          <a:spcPct val="115000"/>
                        </a:lnSpc>
                        <a:spcAft>
                          <a:spcPts val="0"/>
                        </a:spcAft>
                      </a:pPr>
                      <a:r>
                        <a:rPr lang="en-US" sz="1100">
                          <a:solidFill>
                            <a:srgbClr val="000000"/>
                          </a:solidFill>
                          <a:latin typeface="Calibri"/>
                          <a:ea typeface="Times New Roman"/>
                          <a:cs typeface="Times New Roman"/>
                        </a:rPr>
                        <a:t>Story 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dirty="0">
                          <a:solidFill>
                            <a:srgbClr val="000000"/>
                          </a:solidFill>
                          <a:latin typeface="Calibri"/>
                          <a:ea typeface="Times New Roman"/>
                          <a:cs typeface="Times New Roman"/>
                        </a:rPr>
                        <a:t>4.5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0.01116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dirty="0">
                          <a:solidFill>
                            <a:srgbClr val="000000"/>
                          </a:solidFill>
                          <a:latin typeface="Calibri"/>
                          <a:ea typeface="Times New Roman"/>
                          <a:cs typeface="Times New Roman"/>
                        </a:rPr>
                        <a:t>0.0675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7" name="Rectangle 1"/>
          <p:cNvSpPr>
            <a:spLocks noChangeArrowheads="1"/>
          </p:cNvSpPr>
          <p:nvPr/>
        </p:nvSpPr>
        <p:spPr bwMode="auto">
          <a:xfrm>
            <a:off x="0" y="3923343"/>
            <a:ext cx="5512215" cy="620642"/>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1F20"/>
                </a:solidFill>
                <a:effectLst/>
                <a:latin typeface="Cambria" pitchFamily="18" charset="0"/>
                <a:ea typeface="Times New Roman" pitchFamily="18" charset="0"/>
                <a:cs typeface="Times New Roman" pitchFamily="18" charset="0"/>
              </a:rPr>
              <a:t>                                 </a:t>
            </a:r>
            <a:r>
              <a:rPr kumimoji="0" lang="en-GB" sz="1400" b="1"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T</a:t>
            </a:r>
            <a:r>
              <a:rPr kumimoji="0" lang="en-GB" sz="1400" b="1" i="0" u="none" strike="noStrike" cap="none" normalizeH="0" baseline="0" dirty="0" smtClean="0" bmk="">
                <a:ln>
                  <a:noFill/>
                </a:ln>
                <a:solidFill>
                  <a:srgbClr val="000000"/>
                </a:solidFill>
                <a:effectLst/>
                <a:latin typeface="Cambria" pitchFamily="18" charset="0"/>
                <a:ea typeface="Calibri" pitchFamily="34" charset="0"/>
                <a:cs typeface="Times New Roman" pitchFamily="18" charset="0"/>
              </a:rPr>
              <a:t>able 4.11:Inelastic Response Displacement in X</a:t>
            </a:r>
            <a:endParaRPr kumimoji="0" lang="en-US" sz="1400"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755576" y="548680"/>
          <a:ext cx="6408711" cy="3600401"/>
        </p:xfrm>
        <a:graphic>
          <a:graphicData uri="http://schemas.openxmlformats.org/drawingml/2006/table">
            <a:tbl>
              <a:tblPr/>
              <a:tblGrid>
                <a:gridCol w="918263"/>
                <a:gridCol w="918263"/>
                <a:gridCol w="918263"/>
                <a:gridCol w="1217655"/>
                <a:gridCol w="918263"/>
                <a:gridCol w="1518004"/>
              </a:tblGrid>
              <a:tr h="514343">
                <a:tc>
                  <a:txBody>
                    <a:bodyPr/>
                    <a:lstStyle/>
                    <a:p>
                      <a:pPr algn="l" rtl="0">
                        <a:lnSpc>
                          <a:spcPct val="115000"/>
                        </a:lnSpc>
                        <a:spcAft>
                          <a:spcPts val="0"/>
                        </a:spcAft>
                      </a:pPr>
                      <a:r>
                        <a:rPr lang="en-US" sz="1100">
                          <a:solidFill>
                            <a:srgbClr val="000000"/>
                          </a:solidFill>
                          <a:latin typeface="Calibri"/>
                          <a:ea typeface="Times New Roman"/>
                          <a:cs typeface="Times New Roman"/>
                        </a:rPr>
                        <a:t>---</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Times New Roman"/>
                          <a:ea typeface="Times New Roman"/>
                          <a:cs typeface="Arial"/>
                        </a:rPr>
                        <a:t>ᶋ</a:t>
                      </a:r>
                      <a:r>
                        <a:rPr lang="en-US" sz="1100">
                          <a:solidFill>
                            <a:srgbClr val="000000"/>
                          </a:solidFill>
                          <a:latin typeface="Calibri"/>
                          <a:ea typeface="Times New Roman"/>
                          <a:cs typeface="Times New Roman"/>
                        </a:rPr>
                        <a:t>xe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Cd</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Height (m)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Times New Roman"/>
                          <a:ea typeface="Times New Roman"/>
                          <a:cs typeface="Arial"/>
                        </a:rPr>
                        <a:t>ᶋ</a:t>
                      </a:r>
                      <a:r>
                        <a:rPr lang="en-US" sz="1100">
                          <a:solidFill>
                            <a:srgbClr val="000000"/>
                          </a:solidFill>
                          <a:latin typeface="Calibri"/>
                          <a:ea typeface="Times New Roman"/>
                          <a:cs typeface="Times New Roman"/>
                        </a:rPr>
                        <a:t>x(m)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Allowable (m)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5.55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0.00108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0.0832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0.0006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0.00216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0.0036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0.0013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0.00468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0.0016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0.00576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0.0675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lgn="l" rtl="0">
                        <a:lnSpc>
                          <a:spcPct val="115000"/>
                        </a:lnSpc>
                        <a:spcAft>
                          <a:spcPts val="0"/>
                        </a:spcAft>
                      </a:pPr>
                      <a:r>
                        <a:rPr lang="en-US" sz="1100">
                          <a:solidFill>
                            <a:srgbClr val="000000"/>
                          </a:solidFill>
                          <a:latin typeface="Calibri"/>
                          <a:ea typeface="Times New Roman"/>
                          <a:cs typeface="Times New Roman"/>
                        </a:rPr>
                        <a:t>Story 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0.0013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4.5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solidFill>
                            <a:srgbClr val="000000"/>
                          </a:solidFill>
                          <a:latin typeface="Calibri"/>
                          <a:ea typeface="Times New Roman"/>
                          <a:cs typeface="Times New Roman"/>
                        </a:rPr>
                        <a:t>0.00468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dirty="0">
                          <a:solidFill>
                            <a:srgbClr val="000000"/>
                          </a:solidFill>
                          <a:latin typeface="Calibri"/>
                          <a:ea typeface="Times New Roman"/>
                          <a:cs typeface="Times New Roman"/>
                        </a:rPr>
                        <a:t>0.0675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6865" name="Rectangle 1"/>
          <p:cNvSpPr>
            <a:spLocks noChangeArrowheads="1"/>
          </p:cNvSpPr>
          <p:nvPr/>
        </p:nvSpPr>
        <p:spPr bwMode="auto">
          <a:xfrm>
            <a:off x="899592" y="4267994"/>
            <a:ext cx="4860433" cy="651420"/>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31F20"/>
                </a:solidFill>
                <a:effectLst/>
                <a:latin typeface="Cambria" pitchFamily="18" charset="0"/>
                <a:ea typeface="Times New Roman" pitchFamily="18" charset="0"/>
                <a:cs typeface="Times New Roman" pitchFamily="18" charset="0"/>
              </a:rPr>
              <a:t>    </a:t>
            </a:r>
            <a:r>
              <a:rPr kumimoji="0" lang="en-GB" sz="1600" b="1" i="0" u="none" strike="noStrike" cap="none" normalizeH="0" baseline="0" dirty="0" smtClean="0">
                <a:ln>
                  <a:noFill/>
                </a:ln>
                <a:solidFill>
                  <a:srgbClr val="000000"/>
                </a:solidFill>
                <a:effectLst/>
                <a:latin typeface="Cambria" pitchFamily="18" charset="0"/>
                <a:ea typeface="Calibri" pitchFamily="34" charset="0"/>
                <a:cs typeface="Times New Roman" pitchFamily="18" charset="0"/>
              </a:rPr>
              <a:t>T</a:t>
            </a:r>
            <a:r>
              <a:rPr kumimoji="0" lang="en-GB" sz="1600" b="1" i="0" u="none" strike="noStrike" cap="none" normalizeH="0" baseline="0" dirty="0" smtClean="0" bmk="">
                <a:ln>
                  <a:noFill/>
                </a:ln>
                <a:solidFill>
                  <a:srgbClr val="000000"/>
                </a:solidFill>
                <a:effectLst/>
                <a:latin typeface="Cambria" pitchFamily="18" charset="0"/>
                <a:ea typeface="Calibri" pitchFamily="34" charset="0"/>
                <a:cs typeface="Times New Roman" pitchFamily="18" charset="0"/>
              </a:rPr>
              <a:t>able 6.1: Inelastic Response Displacement in Y</a:t>
            </a:r>
            <a:endParaRPr kumimoji="0" lang="en-US" sz="1600"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6" name="Rectangle 2"/>
          <p:cNvSpPr>
            <a:spLocks noChangeArrowheads="1"/>
          </p:cNvSpPr>
          <p:nvPr/>
        </p:nvSpPr>
        <p:spPr bwMode="auto">
          <a:xfrm>
            <a:off x="251520" y="4972571"/>
            <a:ext cx="69127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31F20"/>
                </a:solidFill>
                <a:effectLst/>
                <a:latin typeface="Times New Roman" pitchFamily="18" charset="0"/>
                <a:ea typeface="Calibri" pitchFamily="34" charset="0"/>
                <a:cs typeface="Times New Roman" pitchFamily="18" charset="0"/>
              </a:rPr>
              <a:t>As we can see from the upper calculations the inelastic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31F20"/>
                </a:solidFill>
                <a:effectLst/>
                <a:latin typeface="Times New Roman" pitchFamily="18" charset="0"/>
                <a:ea typeface="Calibri" pitchFamily="34" charset="0"/>
                <a:cs typeface="Times New Roman" pitchFamily="18" charset="0"/>
              </a:rPr>
              <a:t>Response displacement is </a:t>
            </a:r>
            <a:r>
              <a:rPr kumimoji="0" lang="en-US" sz="2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ok </a:t>
            </a:r>
            <a:r>
              <a:rPr kumimoji="0" lang="en-US" sz="2400" b="0" i="0" u="none" strike="noStrike" cap="none" normalizeH="0" baseline="0" dirty="0" smtClean="0">
                <a:ln>
                  <a:noFill/>
                </a:ln>
                <a:solidFill>
                  <a:srgbClr val="231F20"/>
                </a:solidFill>
                <a:effectLst/>
                <a:latin typeface="Times New Roman" pitchFamily="18" charset="0"/>
                <a:ea typeface="Calibri" pitchFamily="34" charset="0"/>
                <a:cs typeface="Times New Roman" pitchFamily="18" charset="0"/>
              </a:rPr>
              <a:t>and less than the maximum limit.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After build the 3D model using SAP2000 and make the checks, then we can make the design process and preparing the detailing sheets for all members. In project one we will show the design for one beam, column and one slab because of the analysis process exclude the lateral forces, where after take over the lateral forces, changes in the models maybe occurs. The full design will be ready in project two.</a:t>
            </a:r>
            <a:endParaRPr lang="en-US" dirty="0"/>
          </a:p>
        </p:txBody>
      </p:sp>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Design</a:t>
            </a:r>
            <a:r>
              <a:rPr lang="en-US" dirty="0" smtClean="0"/>
              <a:t/>
            </a:r>
            <a:br>
              <a:rPr lang="en-US" dirty="0" smtClean="0"/>
            </a:br>
            <a:endParaRPr lang="en-US" dirty="0"/>
          </a:p>
        </p:txBody>
      </p:sp>
      <p:sp>
        <p:nvSpPr>
          <p:cNvPr id="7" name="Slide Number Placeholder 6"/>
          <p:cNvSpPr>
            <a:spLocks noGrp="1"/>
          </p:cNvSpPr>
          <p:nvPr>
            <p:ph type="sldNum" sz="quarter" idx="12"/>
          </p:nvPr>
        </p:nvSpPr>
        <p:spPr/>
        <p:txBody>
          <a:bodyPr/>
          <a:lstStyle/>
          <a:p>
            <a:fld id="{E171963A-4E6D-49B2-87CA-675D3187F344}" type="slidenum">
              <a:rPr lang="en-US" smtClean="0"/>
              <a:pPr/>
              <a:t>82</a:t>
            </a:fld>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76672"/>
            <a:ext cx="7772400" cy="1470025"/>
          </a:xfrm>
        </p:spPr>
        <p:txBody>
          <a:bodyPr/>
          <a:lstStyle/>
          <a:p>
            <a:r>
              <a:rPr lang="en-US" dirty="0" smtClean="0">
                <a:solidFill>
                  <a:schemeClr val="tx2">
                    <a:lumMod val="60000"/>
                    <a:lumOff val="40000"/>
                  </a:schemeClr>
                </a:solidFill>
              </a:rPr>
              <a:t>Design</a:t>
            </a:r>
            <a:endParaRPr lang="ar-SA" dirty="0">
              <a:solidFill>
                <a:schemeClr val="tx2">
                  <a:lumMod val="60000"/>
                  <a:lumOff val="40000"/>
                </a:schemeClr>
              </a:solidFill>
            </a:endParaRPr>
          </a:p>
        </p:txBody>
      </p:sp>
      <p:sp>
        <p:nvSpPr>
          <p:cNvPr id="3" name="عنوان فرعي 2"/>
          <p:cNvSpPr>
            <a:spLocks noGrp="1"/>
          </p:cNvSpPr>
          <p:nvPr>
            <p:ph type="subTitle" idx="1"/>
          </p:nvPr>
        </p:nvSpPr>
        <p:spPr>
          <a:xfrm>
            <a:off x="251520" y="1556792"/>
            <a:ext cx="2048272" cy="622920"/>
          </a:xfrm>
        </p:spPr>
        <p:txBody>
          <a:bodyPr>
            <a:normAutofit fontScale="85000" lnSpcReduction="10000"/>
          </a:bodyPr>
          <a:lstStyle/>
          <a:p>
            <a:r>
              <a:rPr lang="en-US" dirty="0" smtClean="0"/>
              <a:t>Beam design</a:t>
            </a:r>
            <a:endParaRPr lang="ar-SA"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صورة 10"/>
          <p:cNvPicPr>
            <a:picLocks noChangeAspect="1" noChangeArrowheads="1"/>
          </p:cNvPicPr>
          <p:nvPr/>
        </p:nvPicPr>
        <p:blipFill>
          <a:blip r:embed="rId2" cstate="print"/>
          <a:srcRect/>
          <a:stretch>
            <a:fillRect/>
          </a:stretch>
        </p:blipFill>
        <p:spPr bwMode="auto">
          <a:xfrm>
            <a:off x="323528" y="2276872"/>
            <a:ext cx="3312368" cy="2874610"/>
          </a:xfrm>
          <a:prstGeom prst="rect">
            <a:avLst/>
          </a:prstGeom>
          <a:noFill/>
        </p:spPr>
      </p:pic>
      <p:sp>
        <p:nvSpPr>
          <p:cNvPr id="7" name="مستطيل 6"/>
          <p:cNvSpPr/>
          <p:nvPr/>
        </p:nvSpPr>
        <p:spPr>
          <a:xfrm>
            <a:off x="251520" y="5157192"/>
            <a:ext cx="2106667" cy="369332"/>
          </a:xfrm>
          <a:prstGeom prst="rect">
            <a:avLst/>
          </a:prstGeom>
        </p:spPr>
        <p:txBody>
          <a:bodyPr wrap="none">
            <a:spAutoFit/>
          </a:bodyPr>
          <a:lstStyle/>
          <a:p>
            <a:pPr lvl="0" algn="l" fontAlgn="base">
              <a:spcBef>
                <a:spcPct val="0"/>
              </a:spcBef>
              <a:spcAft>
                <a:spcPct val="0"/>
              </a:spcAft>
            </a:pPr>
            <a:r>
              <a:rPr kumimoji="0" lang="en-US" b="1" i="0" u="none" strike="noStrike" cap="none" normalizeH="0" baseline="0" dirty="0" smtClean="0" bmk="">
                <a:ln>
                  <a:noFill/>
                </a:ln>
                <a:solidFill>
                  <a:srgbClr val="000000"/>
                </a:solidFill>
                <a:effectLst/>
                <a:latin typeface="Cambria" pitchFamily="18" charset="0"/>
                <a:ea typeface="Times New Roman" pitchFamily="18" charset="0"/>
                <a:cs typeface="Times New Roman" pitchFamily="18" charset="0"/>
              </a:rPr>
              <a:t>Beam Y6 detailing</a:t>
            </a:r>
            <a:endParaRPr kumimoji="0" lang="en-US" b="1" i="0" u="none" strike="noStrike" cap="none" normalizeH="0" baseline="0" dirty="0" smtClean="0">
              <a:ln>
                <a:noFill/>
              </a:ln>
              <a:solidFill>
                <a:srgbClr val="000000"/>
              </a:solidFill>
              <a:effectLst/>
              <a:latin typeface="Cambria" pitchFamily="18" charset="0"/>
              <a:ea typeface="Times New Roman" pitchFamily="18" charset="0"/>
              <a:cs typeface="Times New Roman" pitchFamily="18"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صورة 11"/>
          <p:cNvPicPr>
            <a:picLocks noChangeAspect="1" noChangeArrowheads="1"/>
          </p:cNvPicPr>
          <p:nvPr/>
        </p:nvPicPr>
        <p:blipFill>
          <a:blip r:embed="rId3" cstate="print"/>
          <a:srcRect/>
          <a:stretch>
            <a:fillRect/>
          </a:stretch>
        </p:blipFill>
        <p:spPr bwMode="auto">
          <a:xfrm>
            <a:off x="4571122" y="2348880"/>
            <a:ext cx="3942438" cy="2952328"/>
          </a:xfrm>
          <a:prstGeom prst="rect">
            <a:avLst/>
          </a:prstGeom>
          <a:noFill/>
        </p:spPr>
      </p:pic>
      <p:sp>
        <p:nvSpPr>
          <p:cNvPr id="11" name="مستطيل 10"/>
          <p:cNvSpPr/>
          <p:nvPr/>
        </p:nvSpPr>
        <p:spPr>
          <a:xfrm>
            <a:off x="4716016" y="5301208"/>
            <a:ext cx="2109872" cy="369332"/>
          </a:xfrm>
          <a:prstGeom prst="rect">
            <a:avLst/>
          </a:prstGeom>
        </p:spPr>
        <p:txBody>
          <a:bodyPr wrap="none">
            <a:spAutoFit/>
          </a:bodyPr>
          <a:lstStyle/>
          <a:p>
            <a:r>
              <a:rPr kumimoji="0" lang="en-US" b="1" i="0" u="none" strike="noStrike" cap="none" normalizeH="0" baseline="0" dirty="0" smtClean="0" bmk="">
                <a:ln>
                  <a:noFill/>
                </a:ln>
                <a:solidFill>
                  <a:srgbClr val="000000"/>
                </a:solidFill>
                <a:effectLst/>
                <a:latin typeface="Cambria" pitchFamily="18" charset="0"/>
                <a:ea typeface="Times New Roman" pitchFamily="18" charset="0"/>
                <a:cs typeface="Times New Roman" pitchFamily="18" charset="0"/>
              </a:rPr>
              <a:t>Beam X7 detailing</a:t>
            </a:r>
            <a:endParaRPr lang="ar-SA"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0"/>
            <a:ext cx="3538736" cy="994122"/>
          </a:xfrm>
        </p:spPr>
        <p:txBody>
          <a:bodyPr>
            <a:normAutofit/>
          </a:bodyPr>
          <a:lstStyle/>
          <a:p>
            <a:r>
              <a:rPr lang="en-US" sz="2800" dirty="0" smtClean="0"/>
              <a:t>Column design (C16)</a:t>
            </a:r>
            <a:endParaRPr lang="ar-SA" sz="2800" dirty="0"/>
          </a:p>
        </p:txBody>
      </p:sp>
      <p:pic>
        <p:nvPicPr>
          <p:cNvPr id="1026" name="Picture 2"/>
          <p:cNvPicPr>
            <a:picLocks noChangeAspect="1" noChangeArrowheads="1"/>
          </p:cNvPicPr>
          <p:nvPr/>
        </p:nvPicPr>
        <p:blipFill>
          <a:blip r:embed="rId2" cstate="print"/>
          <a:srcRect/>
          <a:stretch>
            <a:fillRect/>
          </a:stretch>
        </p:blipFill>
        <p:spPr bwMode="auto">
          <a:xfrm>
            <a:off x="609600" y="1143000"/>
            <a:ext cx="7635405"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5410944" cy="778098"/>
          </a:xfrm>
        </p:spPr>
        <p:txBody>
          <a:bodyPr>
            <a:normAutofit/>
          </a:bodyPr>
          <a:lstStyle/>
          <a:p>
            <a:r>
              <a:rPr lang="en-US" sz="2800" dirty="0" smtClean="0"/>
              <a:t>Column C16 before redesign</a:t>
            </a:r>
            <a:endParaRPr lang="ar-SA" sz="2800" dirty="0"/>
          </a:p>
        </p:txBody>
      </p:sp>
      <p:pic>
        <p:nvPicPr>
          <p:cNvPr id="5122" name="Picture 2"/>
          <p:cNvPicPr>
            <a:picLocks noChangeAspect="1" noChangeArrowheads="1"/>
          </p:cNvPicPr>
          <p:nvPr/>
        </p:nvPicPr>
        <p:blipFill>
          <a:blip r:embed="rId2" cstate="print"/>
          <a:srcRect/>
          <a:stretch>
            <a:fillRect/>
          </a:stretch>
        </p:blipFill>
        <p:spPr bwMode="auto">
          <a:xfrm>
            <a:off x="971600" y="1124744"/>
            <a:ext cx="3384376" cy="5173568"/>
          </a:xfrm>
          <a:prstGeom prst="rect">
            <a:avLst/>
          </a:prstGeom>
          <a:noFill/>
          <a:ln w="9525">
            <a:noFill/>
            <a:miter lim="800000"/>
            <a:headEnd/>
            <a:tailEnd/>
          </a:ln>
        </p:spPr>
      </p:pic>
      <p:sp>
        <p:nvSpPr>
          <p:cNvPr id="6" name="مربع نص 5"/>
          <p:cNvSpPr txBox="1"/>
          <p:nvPr/>
        </p:nvSpPr>
        <p:spPr>
          <a:xfrm>
            <a:off x="5220072" y="4797152"/>
            <a:ext cx="2376264" cy="954107"/>
          </a:xfrm>
          <a:prstGeom prst="rect">
            <a:avLst/>
          </a:prstGeom>
          <a:noFill/>
        </p:spPr>
        <p:txBody>
          <a:bodyPr wrap="square" rtlCol="1">
            <a:spAutoFit/>
          </a:bodyPr>
          <a:lstStyle/>
          <a:p>
            <a:r>
              <a:rPr lang="en-US" sz="2800" dirty="0" smtClean="0"/>
              <a:t>Ro = 3.16%</a:t>
            </a:r>
          </a:p>
          <a:p>
            <a:r>
              <a:rPr lang="en-US" sz="2800" dirty="0" smtClean="0"/>
              <a:t>80cm*70cm</a:t>
            </a:r>
            <a:endParaRPr lang="ar-SA" sz="2800" dirty="0"/>
          </a:p>
        </p:txBody>
      </p:sp>
      <p:sp>
        <p:nvSpPr>
          <p:cNvPr id="7" name="مربع نص 6"/>
          <p:cNvSpPr txBox="1"/>
          <p:nvPr/>
        </p:nvSpPr>
        <p:spPr>
          <a:xfrm>
            <a:off x="5436096" y="1340768"/>
            <a:ext cx="2376264" cy="954107"/>
          </a:xfrm>
          <a:prstGeom prst="rect">
            <a:avLst/>
          </a:prstGeom>
          <a:noFill/>
        </p:spPr>
        <p:txBody>
          <a:bodyPr wrap="square" rtlCol="1">
            <a:spAutoFit/>
          </a:bodyPr>
          <a:lstStyle/>
          <a:p>
            <a:r>
              <a:rPr lang="en-US" sz="2800" dirty="0" smtClean="0"/>
              <a:t>Ro = 2.4%</a:t>
            </a:r>
          </a:p>
          <a:p>
            <a:r>
              <a:rPr lang="en-US" sz="2800" dirty="0" smtClean="0"/>
              <a:t>80cm*70cm</a:t>
            </a:r>
            <a:endParaRPr lang="ar-SA" sz="28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5410944" cy="994122"/>
          </a:xfrm>
        </p:spPr>
        <p:txBody>
          <a:bodyPr>
            <a:normAutofit/>
          </a:bodyPr>
          <a:lstStyle/>
          <a:p>
            <a:r>
              <a:rPr lang="en-US" sz="2800" dirty="0" smtClean="0"/>
              <a:t>Column C16 after redesign</a:t>
            </a:r>
            <a:endParaRPr lang="ar-SA" sz="2800" dirty="0"/>
          </a:p>
        </p:txBody>
      </p:sp>
      <p:pic>
        <p:nvPicPr>
          <p:cNvPr id="6147" name="Picture 3"/>
          <p:cNvPicPr>
            <a:picLocks noChangeAspect="1" noChangeArrowheads="1"/>
          </p:cNvPicPr>
          <p:nvPr/>
        </p:nvPicPr>
        <p:blipFill>
          <a:blip r:embed="rId2" cstate="print"/>
          <a:srcRect/>
          <a:stretch>
            <a:fillRect/>
          </a:stretch>
        </p:blipFill>
        <p:spPr bwMode="auto">
          <a:xfrm>
            <a:off x="395536" y="1268760"/>
            <a:ext cx="5303825" cy="3528392"/>
          </a:xfrm>
          <a:prstGeom prst="rect">
            <a:avLst/>
          </a:prstGeom>
          <a:noFill/>
          <a:ln w="9525">
            <a:noFill/>
            <a:miter lim="800000"/>
            <a:headEnd/>
            <a:tailEnd/>
          </a:ln>
        </p:spPr>
      </p:pic>
      <p:sp>
        <p:nvSpPr>
          <p:cNvPr id="6" name="مربع نص 5"/>
          <p:cNvSpPr txBox="1"/>
          <p:nvPr/>
        </p:nvSpPr>
        <p:spPr>
          <a:xfrm>
            <a:off x="6084168" y="2564904"/>
            <a:ext cx="2376264" cy="954107"/>
          </a:xfrm>
          <a:prstGeom prst="rect">
            <a:avLst/>
          </a:prstGeom>
          <a:noFill/>
        </p:spPr>
        <p:txBody>
          <a:bodyPr wrap="square" rtlCol="1">
            <a:spAutoFit/>
          </a:bodyPr>
          <a:lstStyle/>
          <a:p>
            <a:r>
              <a:rPr lang="en-US" sz="2800" dirty="0" smtClean="0"/>
              <a:t>Ro = 1%</a:t>
            </a:r>
          </a:p>
          <a:p>
            <a:r>
              <a:rPr lang="en-US" sz="2800" dirty="0" smtClean="0"/>
              <a:t>110cm*60cm</a:t>
            </a:r>
            <a:endParaRPr lang="ar-SA" sz="28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Slab Design</a:t>
            </a:r>
            <a:endParaRPr lang="ar-SA" dirty="0"/>
          </a:p>
        </p:txBody>
      </p:sp>
      <p:sp>
        <p:nvSpPr>
          <p:cNvPr id="4" name="مربع نص 3"/>
          <p:cNvSpPr txBox="1"/>
          <p:nvPr/>
        </p:nvSpPr>
        <p:spPr>
          <a:xfrm>
            <a:off x="251520" y="1268760"/>
            <a:ext cx="5692080" cy="523220"/>
          </a:xfrm>
          <a:prstGeom prst="rect">
            <a:avLst/>
          </a:prstGeom>
          <a:noFill/>
        </p:spPr>
        <p:txBody>
          <a:bodyPr wrap="square" rtlCol="1">
            <a:spAutoFit/>
          </a:bodyPr>
          <a:lstStyle/>
          <a:p>
            <a:r>
              <a:rPr lang="en-US" sz="2800" dirty="0" smtClean="0"/>
              <a:t>For Axial and moment</a:t>
            </a:r>
            <a:endParaRPr lang="ar-SA" sz="2800" dirty="0"/>
          </a:p>
        </p:txBody>
      </p:sp>
      <p:pic>
        <p:nvPicPr>
          <p:cNvPr id="7170" name="Picture 2"/>
          <p:cNvPicPr>
            <a:picLocks noChangeAspect="1" noChangeArrowheads="1"/>
          </p:cNvPicPr>
          <p:nvPr/>
        </p:nvPicPr>
        <p:blipFill>
          <a:blip r:embed="rId2" cstate="print"/>
          <a:srcRect/>
          <a:stretch>
            <a:fillRect/>
          </a:stretch>
        </p:blipFill>
        <p:spPr bwMode="auto">
          <a:xfrm>
            <a:off x="304800" y="1828800"/>
            <a:ext cx="8064498"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55576" y="476672"/>
            <a:ext cx="7515530" cy="597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E171963A-4E6D-49B2-87CA-675D3187F344}" type="slidenum">
              <a:rPr lang="en-US" smtClean="0"/>
              <a:pPr/>
              <a:t>89</a:t>
            </a:fld>
            <a:endParaRPr lang="en-US"/>
          </a:p>
        </p:txBody>
      </p:sp>
      <p:sp>
        <p:nvSpPr>
          <p:cNvPr id="4" name="عنوان 3"/>
          <p:cNvSpPr>
            <a:spLocks noGrp="1"/>
          </p:cNvSpPr>
          <p:nvPr>
            <p:ph type="title"/>
          </p:nvPr>
        </p:nvSpPr>
        <p:spPr/>
        <p:txBody>
          <a:bodyPr>
            <a:normAutofit fontScale="90000"/>
          </a:bodyPr>
          <a:lstStyle/>
          <a:p>
            <a:r>
              <a:rPr lang="en-US" dirty="0" smtClean="0"/>
              <a:t>Shear wall design</a:t>
            </a:r>
            <a:br>
              <a:rPr lang="en-US" dirty="0" smtClean="0"/>
            </a:br>
            <a:r>
              <a:rPr lang="en-US" dirty="0" smtClean="0"/>
              <a:t>(Before)</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914400" y="1676400"/>
            <a:ext cx="7086600" cy="48402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5.PNG"/>
          <p:cNvPicPr>
            <a:picLocks noGrp="1" noChangeAspect="1"/>
          </p:cNvPicPr>
          <p:nvPr>
            <p:ph idx="1"/>
          </p:nvPr>
        </p:nvPicPr>
        <p:blipFill>
          <a:blip r:embed="rId2" cstate="print"/>
          <a:stretch>
            <a:fillRect/>
          </a:stretch>
        </p:blipFill>
        <p:spPr>
          <a:xfrm>
            <a:off x="838200" y="1295401"/>
            <a:ext cx="6781800" cy="4691879"/>
          </a:xfrm>
        </p:spPr>
      </p:pic>
      <p:sp>
        <p:nvSpPr>
          <p:cNvPr id="2" name="عنوان 1"/>
          <p:cNvSpPr>
            <a:spLocks noGrp="1"/>
          </p:cNvSpPr>
          <p:nvPr>
            <p:ph type="title"/>
          </p:nvPr>
        </p:nvSpPr>
        <p:spPr/>
        <p:txBody>
          <a:bodyPr>
            <a:normAutofit fontScale="90000"/>
          </a:bodyPr>
          <a:lstStyle/>
          <a:p>
            <a:r>
              <a:rPr lang="en-US" altLang="en-US" sz="2700" dirty="0" smtClean="0">
                <a:effectLst/>
                <a:latin typeface="Dutch801 Rm BT" pitchFamily="18" charset="0"/>
              </a:rPr>
              <a:t/>
            </a:r>
            <a:br>
              <a:rPr lang="en-US" altLang="en-US" sz="2700" dirty="0" smtClean="0">
                <a:effectLst/>
                <a:latin typeface="Dutch801 Rm BT" pitchFamily="18" charset="0"/>
              </a:rPr>
            </a:br>
            <a:r>
              <a:rPr lang="en-US" altLang="en-US" sz="2700" dirty="0" smtClean="0">
                <a:effectLst/>
                <a:latin typeface="Dutch801 Rm BT" pitchFamily="18" charset="0"/>
              </a:rPr>
              <a:t>Architectural plan for second floor</a:t>
            </a:r>
            <a:r>
              <a:rPr lang="en-US" altLang="en-US" sz="4400" dirty="0" smtClean="0">
                <a:latin typeface="Dutch801 Rm BT" pitchFamily="18" charset="0"/>
              </a:rPr>
              <a:t/>
            </a:r>
            <a:br>
              <a:rPr lang="en-US" altLang="en-US" sz="4400" dirty="0" smtClean="0">
                <a:latin typeface="Dutch801 Rm BT" pitchFamily="18" charset="0"/>
              </a:rPr>
            </a:br>
            <a:endParaRPr lang="ar-SA" dirty="0"/>
          </a:p>
        </p:txBody>
      </p:sp>
      <p:sp>
        <p:nvSpPr>
          <p:cNvPr id="8" name="Slide Number Placeholder 7"/>
          <p:cNvSpPr>
            <a:spLocks noGrp="1"/>
          </p:cNvSpPr>
          <p:nvPr>
            <p:ph type="sldNum" sz="quarter" idx="12"/>
          </p:nvPr>
        </p:nvSpPr>
        <p:spPr/>
        <p:txBody>
          <a:bodyPr/>
          <a:lstStyle/>
          <a:p>
            <a:fld id="{E171963A-4E6D-49B2-87CA-675D3187F344}" type="slidenum">
              <a:rPr lang="en-US" smtClean="0"/>
              <a:pPr/>
              <a:t>9</a:t>
            </a:fld>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60648"/>
            <a:ext cx="5796136" cy="936104"/>
          </a:xfrm>
        </p:spPr>
        <p:txBody>
          <a:bodyPr>
            <a:normAutofit fontScale="90000"/>
          </a:bodyPr>
          <a:lstStyle/>
          <a:p>
            <a:r>
              <a:rPr lang="en-US" dirty="0" smtClean="0"/>
              <a:t>Shear wall design</a:t>
            </a:r>
            <a:br>
              <a:rPr lang="en-US" dirty="0" smtClean="0"/>
            </a:br>
            <a:r>
              <a:rPr lang="en-US" dirty="0" smtClean="0"/>
              <a:t>After</a:t>
            </a:r>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1524000" y="1143000"/>
            <a:ext cx="6324600" cy="54909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242065"/>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1" eaLnBrk="1" fontAlgn="base" latinLnBrk="0" hangingPunct="1">
              <a:lnSpc>
                <a:spcPct val="100000"/>
              </a:lnSpc>
              <a:spcBef>
                <a:spcPct val="0"/>
              </a:spcBef>
              <a:spcAft>
                <a:spcPct val="0"/>
              </a:spcAft>
              <a:buClrTx/>
              <a:buSzTx/>
              <a:buFont typeface="Symbol" pitchFamily="18" charset="2"/>
              <a:buChar char=""/>
              <a:tabLst/>
            </a:pPr>
            <a:endParaRPr kumimoji="0" lang="ar-SA"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457200" marR="0" lvl="1" indent="0" algn="l" defTabSz="914400" rtl="1" eaLnBrk="1" fontAlgn="base" latinLnBrk="0" hangingPunct="1">
              <a:lnSpc>
                <a:spcPct val="100000"/>
              </a:lnSpc>
              <a:spcBef>
                <a:spcPct val="0"/>
              </a:spcBef>
              <a:spcAft>
                <a:spcPct val="0"/>
              </a:spcAft>
              <a:buClrTx/>
              <a:buSzTx/>
              <a:buFont typeface="Symbol" pitchFamily="18" charset="2"/>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Proportion the wall such that </a:t>
            </a:r>
            <a:r>
              <a:rPr kumimoji="0" lang="en-US" sz="3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a:t>
            </a:r>
            <a:r>
              <a:rPr kumimoji="0" lang="en-US" sz="32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x</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ar-SA" sz="3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r>
              <a:rPr kumimoji="0" lang="en-US" sz="3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a:t>
            </a:r>
            <a:r>
              <a:rPr kumimoji="0" lang="en-US" sz="32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c</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endParaRPr kumimoji="0" lang="en-US" sz="320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Design for </a:t>
            </a:r>
            <a:r>
              <a:rPr kumimoji="0" lang="en-US" sz="3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V</a:t>
            </a:r>
            <a:r>
              <a:rPr kumimoji="0" lang="en-US" sz="32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y</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in a way similar to beams.</a:t>
            </a: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endParaRPr kumimoji="0" lang="en-US" sz="320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Design for </a:t>
            </a:r>
            <a:r>
              <a:rPr kumimoji="0" lang="en-US" sz="3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M</a:t>
            </a:r>
            <a:r>
              <a:rPr kumimoji="0" lang="en-US" sz="3200"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y</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can be carried out by assuming two equal areas of steel on both faces of the wall working as a couple (one is in tension and the other is in compression).</a:t>
            </a: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endParaRPr kumimoji="0" lang="en-US" sz="320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Design for </a:t>
            </a:r>
            <a:r>
              <a:rPr kumimoji="0" lang="en-US" sz="3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P</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and </a:t>
            </a:r>
            <a:r>
              <a:rPr kumimoji="0" lang="en-US" sz="3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M</a:t>
            </a:r>
            <a:r>
              <a:rPr kumimoji="0" lang="en-US" sz="32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x</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in a way similar to columns.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2411760" y="260648"/>
            <a:ext cx="4536504" cy="59766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lstStyle/>
          <a:p>
            <a:r>
              <a:rPr lang="en-US" dirty="0" smtClean="0"/>
              <a:t>Stair design</a:t>
            </a:r>
            <a:endParaRPr lang="en-US" dirty="0"/>
          </a:p>
        </p:txBody>
      </p:sp>
      <p:pic>
        <p:nvPicPr>
          <p:cNvPr id="4" name="صورة 2"/>
          <p:cNvPicPr/>
          <p:nvPr/>
        </p:nvPicPr>
        <p:blipFill>
          <a:blip r:embed="rId2" cstate="print"/>
          <a:srcRect/>
          <a:stretch>
            <a:fillRect/>
          </a:stretch>
        </p:blipFill>
        <p:spPr bwMode="auto">
          <a:xfrm>
            <a:off x="685800" y="1524000"/>
            <a:ext cx="5124450" cy="512445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E171963A-4E6D-49B2-87CA-675D3187F344}" type="slidenum">
              <a:rPr lang="en-US" smtClean="0"/>
              <a:pPr/>
              <a:t>93</a:t>
            </a:fld>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Stair beam  design</a:t>
            </a:r>
            <a:endParaRPr lang="en-US" dirty="0"/>
          </a:p>
        </p:txBody>
      </p:sp>
      <p:pic>
        <p:nvPicPr>
          <p:cNvPr id="4" name="صورة 12"/>
          <p:cNvPicPr/>
          <p:nvPr/>
        </p:nvPicPr>
        <p:blipFill>
          <a:blip r:embed="rId2" cstate="print"/>
          <a:srcRect/>
          <a:stretch>
            <a:fillRect/>
          </a:stretch>
        </p:blipFill>
        <p:spPr bwMode="auto">
          <a:xfrm>
            <a:off x="990600" y="1828800"/>
            <a:ext cx="4572000" cy="40386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E171963A-4E6D-49B2-87CA-675D3187F344}" type="slidenum">
              <a:rPr lang="en-US" smtClean="0"/>
              <a:pPr/>
              <a:t>94</a:t>
            </a:fld>
            <a:endParaRPr lang="en-U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Footing design</a:t>
            </a:r>
            <a:endParaRPr lang="ar-SA" dirty="0"/>
          </a:p>
        </p:txBody>
      </p:sp>
      <p:pic>
        <p:nvPicPr>
          <p:cNvPr id="20482" name="Picture 2"/>
          <p:cNvPicPr>
            <a:picLocks noChangeAspect="1" noChangeArrowheads="1"/>
          </p:cNvPicPr>
          <p:nvPr/>
        </p:nvPicPr>
        <p:blipFill>
          <a:blip r:embed="rId2" cstate="print"/>
          <a:srcRect/>
          <a:stretch>
            <a:fillRect/>
          </a:stretch>
        </p:blipFill>
        <p:spPr bwMode="auto">
          <a:xfrm>
            <a:off x="251520" y="3429000"/>
            <a:ext cx="8325484" cy="3096344"/>
          </a:xfrm>
          <a:prstGeom prst="rect">
            <a:avLst/>
          </a:prstGeom>
          <a:noFill/>
          <a:ln w="9525">
            <a:noFill/>
            <a:miter lim="800000"/>
            <a:headEnd/>
            <a:tailEnd/>
          </a:ln>
        </p:spPr>
      </p:pic>
      <p:sp>
        <p:nvSpPr>
          <p:cNvPr id="4" name="مربع نص 3"/>
          <p:cNvSpPr txBox="1"/>
          <p:nvPr/>
        </p:nvSpPr>
        <p:spPr>
          <a:xfrm>
            <a:off x="251520" y="1700808"/>
            <a:ext cx="4687553" cy="1661993"/>
          </a:xfrm>
          <a:prstGeom prst="rect">
            <a:avLst/>
          </a:prstGeom>
          <a:noFill/>
        </p:spPr>
        <p:txBody>
          <a:bodyPr wrap="square" rtlCol="1">
            <a:spAutoFit/>
          </a:bodyPr>
          <a:lstStyle/>
          <a:p>
            <a:r>
              <a:rPr lang="ar-SA" sz="2800" dirty="0" smtClean="0"/>
              <a:t>  </a:t>
            </a:r>
            <a:r>
              <a:rPr lang="en-US" sz="2800" dirty="0" smtClean="0"/>
              <a:t>Footing type (Single)                        </a:t>
            </a:r>
          </a:p>
          <a:p>
            <a:r>
              <a:rPr lang="en-US" sz="2800" dirty="0" smtClean="0"/>
              <a:t>Area footing &lt;70% total area </a:t>
            </a:r>
          </a:p>
          <a:p>
            <a:endParaRPr lang="ar-SA"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p:cNvPicPr>
            <a:picLocks noChangeAspect="1" noChangeArrowheads="1"/>
          </p:cNvPicPr>
          <p:nvPr/>
        </p:nvPicPr>
        <p:blipFill>
          <a:blip r:embed="rId2" cstate="print"/>
          <a:srcRect/>
          <a:stretch>
            <a:fillRect/>
          </a:stretch>
        </p:blipFill>
        <p:spPr bwMode="auto">
          <a:xfrm>
            <a:off x="2267744" y="476672"/>
            <a:ext cx="4968552" cy="57313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1419225" y="1419225"/>
            <a:ext cx="6305550" cy="4019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Footing plan</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381000" y="1204425"/>
            <a:ext cx="7391400" cy="565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dirty="0" smtClean="0"/>
              <a:t>As a result of this project, we found out that the solid slab with drop beam system was the best  system for this structure .</a:t>
            </a:r>
          </a:p>
          <a:p>
            <a:endParaRPr lang="en-US" dirty="0" smtClean="0"/>
          </a:p>
          <a:p>
            <a:r>
              <a:rPr lang="en-US" dirty="0" smtClean="0"/>
              <a:t>We learned many things from this project:</a:t>
            </a:r>
          </a:p>
          <a:p>
            <a:r>
              <a:rPr lang="en-US" dirty="0" smtClean="0"/>
              <a:t>- Knowledge about SAP2000 program. </a:t>
            </a:r>
          </a:p>
          <a:p>
            <a:endParaRPr lang="ar-SA" dirty="0"/>
          </a:p>
        </p:txBody>
      </p:sp>
      <p:sp>
        <p:nvSpPr>
          <p:cNvPr id="2" name="عنوان 1"/>
          <p:cNvSpPr>
            <a:spLocks noGrp="1"/>
          </p:cNvSpPr>
          <p:nvPr>
            <p:ph type="title"/>
          </p:nvPr>
        </p:nvSpPr>
        <p:spPr/>
        <p:txBody>
          <a:bodyPr/>
          <a:lstStyle/>
          <a:p>
            <a:r>
              <a:rPr lang="en-US" dirty="0" smtClean="0">
                <a:solidFill>
                  <a:srgbClr val="FF0000"/>
                </a:solidFill>
              </a:rPr>
              <a:t>conclusion</a:t>
            </a:r>
            <a:endParaRPr lang="ar-SA" dirty="0">
              <a:solidFill>
                <a:srgbClr val="FF0000"/>
              </a:solidFill>
            </a:endParaRPr>
          </a:p>
        </p:txBody>
      </p:sp>
      <p:sp>
        <p:nvSpPr>
          <p:cNvPr id="7" name="Slide Number Placeholder 6"/>
          <p:cNvSpPr>
            <a:spLocks noGrp="1"/>
          </p:cNvSpPr>
          <p:nvPr>
            <p:ph type="sldNum" sz="quarter" idx="12"/>
          </p:nvPr>
        </p:nvSpPr>
        <p:spPr/>
        <p:txBody>
          <a:bodyPr/>
          <a:lstStyle/>
          <a:p>
            <a:fld id="{E171963A-4E6D-49B2-87CA-675D3187F344}" type="slidenum">
              <a:rPr lang="en-US" smtClean="0"/>
              <a:pPr/>
              <a:t>99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370</TotalTime>
  <Words>2329</Words>
  <Application>Microsoft Office PowerPoint</Application>
  <PresentationFormat>عرض على الشاشة (3:4)‏</PresentationFormat>
  <Paragraphs>519</Paragraphs>
  <Slides>100</Slides>
  <Notes>3</Notes>
  <HiddenSlides>0</HiddenSlides>
  <MMClips>0</MMClips>
  <ScaleCrop>false</ScaleCrop>
  <HeadingPairs>
    <vt:vector size="4" baseType="variant">
      <vt:variant>
        <vt:lpstr>سمة</vt:lpstr>
      </vt:variant>
      <vt:variant>
        <vt:i4>1</vt:i4>
      </vt:variant>
      <vt:variant>
        <vt:lpstr>عناوين الشرائح</vt:lpstr>
      </vt:variant>
      <vt:variant>
        <vt:i4>100</vt:i4>
      </vt:variant>
    </vt:vector>
  </HeadingPairs>
  <TitlesOfParts>
    <vt:vector size="101" baseType="lpstr">
      <vt:lpstr>Concourse</vt:lpstr>
      <vt:lpstr> Structural Analysis and Redesign The Building Of Scientific Center </vt:lpstr>
      <vt:lpstr>الشريحة 2</vt:lpstr>
      <vt:lpstr>Picture of the project</vt:lpstr>
      <vt:lpstr>Project description </vt:lpstr>
      <vt:lpstr>الشريحة 5</vt:lpstr>
      <vt:lpstr>Architectural Description: </vt:lpstr>
      <vt:lpstr> Architectural plan for ground floor </vt:lpstr>
      <vt:lpstr> Architectural plan for first floor </vt:lpstr>
      <vt:lpstr> Architectural plan for second floor </vt:lpstr>
      <vt:lpstr>Architectural plan for third floor</vt:lpstr>
      <vt:lpstr>Architectural plan for fourth floor</vt:lpstr>
      <vt:lpstr>Architectural plan for sixth floor</vt:lpstr>
      <vt:lpstr>Structural description </vt:lpstr>
      <vt:lpstr>Structural plan:</vt:lpstr>
      <vt:lpstr>الشريحة 15</vt:lpstr>
      <vt:lpstr>الشريحة 16</vt:lpstr>
      <vt:lpstr>الشريحة 17</vt:lpstr>
      <vt:lpstr>الشريحة 18</vt:lpstr>
      <vt:lpstr>الشريحة 19</vt:lpstr>
      <vt:lpstr>الشريحة 20</vt:lpstr>
      <vt:lpstr>Design Codes and Specification:</vt:lpstr>
      <vt:lpstr>الشريحة 22</vt:lpstr>
      <vt:lpstr>Method of analysis and design:</vt:lpstr>
      <vt:lpstr>Load Types and Its Calculations:</vt:lpstr>
      <vt:lpstr>2. Live Loads: </vt:lpstr>
      <vt:lpstr>3- Super imposed load: </vt:lpstr>
      <vt:lpstr>الشريحة 27</vt:lpstr>
      <vt:lpstr>الشريحة 28</vt:lpstr>
      <vt:lpstr>3-External Wall Super Imposed Dead Load: </vt:lpstr>
      <vt:lpstr>4-Snow Loads:</vt:lpstr>
      <vt:lpstr>2- Lateral Loads: </vt:lpstr>
      <vt:lpstr>  Load Combinations:   According to the "ACI 318-2015, the load factors that are used in the analysis and redesign are:  </vt:lpstr>
      <vt:lpstr>الشريحة 33</vt:lpstr>
      <vt:lpstr>الشريحة 34</vt:lpstr>
      <vt:lpstr>الشريحة 35</vt:lpstr>
      <vt:lpstr>Preliminary Design for Slabs</vt:lpstr>
      <vt:lpstr>الشريحة 37</vt:lpstr>
      <vt:lpstr>الشريحة 38</vt:lpstr>
      <vt:lpstr>Preliminary Design for Beams</vt:lpstr>
      <vt:lpstr>الشريحة 40</vt:lpstr>
      <vt:lpstr>الشريحة 41</vt:lpstr>
      <vt:lpstr>Preliminary Design for The shear walls</vt:lpstr>
      <vt:lpstr>Structural Analysis:</vt:lpstr>
      <vt:lpstr>Modifiers and Loads Combinations </vt:lpstr>
      <vt:lpstr>الشريحة 45</vt:lpstr>
      <vt:lpstr>Model Analysis </vt:lpstr>
      <vt:lpstr>2-Period check:-</vt:lpstr>
      <vt:lpstr>3-Equilibrium Checks: </vt:lpstr>
      <vt:lpstr>4- Stress strain Checks  </vt:lpstr>
      <vt:lpstr>For column C7</vt:lpstr>
      <vt:lpstr>5- Deflection Checks: From long term combination load(2D+2SD+1.3L)   </vt:lpstr>
      <vt:lpstr>الشريحة 52</vt:lpstr>
      <vt:lpstr>Dynamic Analysis</vt:lpstr>
      <vt:lpstr>The method of analysis </vt:lpstr>
      <vt:lpstr>Response Equations</vt:lpstr>
      <vt:lpstr>IBC Factors </vt:lpstr>
      <vt:lpstr>الشريحة 57</vt:lpstr>
      <vt:lpstr>Seismic zone factor (Z)</vt:lpstr>
      <vt:lpstr>Site Classification: </vt:lpstr>
      <vt:lpstr>Site coefficient</vt:lpstr>
      <vt:lpstr>Site coefficient</vt:lpstr>
      <vt:lpstr>الشريحة 62</vt:lpstr>
      <vt:lpstr>Importance Factor</vt:lpstr>
      <vt:lpstr>Importance Factor</vt:lpstr>
      <vt:lpstr>Seismic design ctegory</vt:lpstr>
      <vt:lpstr>Respons modification factor (R)</vt:lpstr>
      <vt:lpstr>Response spectrum curve</vt:lpstr>
      <vt:lpstr>الشريحة 68</vt:lpstr>
      <vt:lpstr>الشريحة 69</vt:lpstr>
      <vt:lpstr>الشريحة 70</vt:lpstr>
      <vt:lpstr>الشريحة 71</vt:lpstr>
      <vt:lpstr>الشريحة 72</vt:lpstr>
      <vt:lpstr>الشريحة 73</vt:lpstr>
      <vt:lpstr>Modified scale factor</vt:lpstr>
      <vt:lpstr>الشريحة 75</vt:lpstr>
      <vt:lpstr>الشريحة 76</vt:lpstr>
      <vt:lpstr> Modes and Torsion Check </vt:lpstr>
      <vt:lpstr>الشريحة 78</vt:lpstr>
      <vt:lpstr>Drift check:- </vt:lpstr>
      <vt:lpstr>الشريحة 80</vt:lpstr>
      <vt:lpstr>الشريحة 81</vt:lpstr>
      <vt:lpstr>Design </vt:lpstr>
      <vt:lpstr>Design</vt:lpstr>
      <vt:lpstr>Column design (C16)</vt:lpstr>
      <vt:lpstr>Column C16 before redesign</vt:lpstr>
      <vt:lpstr>Column C16 after redesign</vt:lpstr>
      <vt:lpstr>Slab Design</vt:lpstr>
      <vt:lpstr>الشريحة 88</vt:lpstr>
      <vt:lpstr>Shear wall design (Before)</vt:lpstr>
      <vt:lpstr>Shear wall design After</vt:lpstr>
      <vt:lpstr>الشريحة 91</vt:lpstr>
      <vt:lpstr>الشريحة 92</vt:lpstr>
      <vt:lpstr>Stair design</vt:lpstr>
      <vt:lpstr>Stair beam  design</vt:lpstr>
      <vt:lpstr>Footing design</vt:lpstr>
      <vt:lpstr>الشريحة 96</vt:lpstr>
      <vt:lpstr>الشريحة 97</vt:lpstr>
      <vt:lpstr>Footing plan</vt:lpstr>
      <vt:lpstr>conclusion</vt:lpstr>
      <vt:lpstr>الشريحة 100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MIDITECH</cp:lastModifiedBy>
  <cp:revision>99</cp:revision>
  <dcterms:created xsi:type="dcterms:W3CDTF">2017-12-19T21:53:34Z</dcterms:created>
  <dcterms:modified xsi:type="dcterms:W3CDTF">2018-05-15T19:10:04Z</dcterms:modified>
</cp:coreProperties>
</file>