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57" r:id="rId3"/>
    <p:sldId id="258" r:id="rId4"/>
    <p:sldId id="265" r:id="rId5"/>
    <p:sldId id="259" r:id="rId6"/>
    <p:sldId id="261" r:id="rId7"/>
    <p:sldId id="260" r:id="rId8"/>
    <p:sldId id="262" r:id="rId9"/>
    <p:sldId id="263" r:id="rId10"/>
    <p:sldId id="264"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3088" autoAdjust="0"/>
    <p:restoredTop sz="94660"/>
  </p:normalViewPr>
  <p:slideViewPr>
    <p:cSldViewPr>
      <p:cViewPr varScale="1">
        <p:scale>
          <a:sx n="70" d="100"/>
          <a:sy n="70" d="100"/>
        </p:scale>
        <p:origin x="7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ED923428-9AB3-4EED-AA4F-02336403C4A0}"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D923428-9AB3-4EED-AA4F-02336403C4A0}"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ED923428-9AB3-4EED-AA4F-02336403C4A0}"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D923428-9AB3-4EED-AA4F-02336403C4A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0B11BF9-6039-4D55-981E-6C274E4385C6}" type="datetimeFigureOut">
              <a:rPr lang="ar-SA" smtClean="0"/>
              <a:pPr/>
              <a:t>24/05/1438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D923428-9AB3-4EED-AA4F-02336403C4A0}"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0B11BF9-6039-4D55-981E-6C274E4385C6}" type="datetimeFigureOut">
              <a:rPr lang="ar-SA" smtClean="0"/>
              <a:pPr/>
              <a:t>24/05/1438</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D923428-9AB3-4EED-AA4F-02336403C4A0}"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321687" y="1880977"/>
            <a:ext cx="5643602" cy="523220"/>
          </a:xfrm>
          <a:prstGeom prst="rect">
            <a:avLst/>
          </a:prstGeom>
          <a:noFill/>
        </p:spPr>
        <p:txBody>
          <a:bodyPr wrap="square" rtlCol="1">
            <a:spAutoFit/>
          </a:bodyPr>
          <a:lstStyle/>
          <a:p>
            <a:pPr algn="ctr" rtl="0"/>
            <a:r>
              <a:rPr lang="en-US" sz="2800" dirty="0" smtClean="0">
                <a:latin typeface="Times New Roman" pitchFamily="18" charset="0"/>
                <a:cs typeface="Times New Roman" pitchFamily="18" charset="0"/>
              </a:rPr>
              <a:t>An-</a:t>
            </a:r>
            <a:r>
              <a:rPr lang="en-US" sz="2800" dirty="0" err="1" smtClean="0">
                <a:latin typeface="Times New Roman" pitchFamily="18" charset="0"/>
                <a:cs typeface="Times New Roman" pitchFamily="18" charset="0"/>
              </a:rPr>
              <a:t>Najah</a:t>
            </a:r>
            <a:r>
              <a:rPr lang="en-US" sz="2800" dirty="0" smtClean="0">
                <a:latin typeface="Times New Roman" pitchFamily="18" charset="0"/>
                <a:cs typeface="Times New Roman" pitchFamily="18" charset="0"/>
              </a:rPr>
              <a:t> National University </a:t>
            </a:r>
            <a:endParaRPr lang="ar-SA"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3500430" y="1"/>
            <a:ext cx="2428892" cy="2000240"/>
          </a:xfrm>
          <a:prstGeom prst="rect">
            <a:avLst/>
          </a:prstGeom>
          <a:noFill/>
          <a:ln w="9525">
            <a:noFill/>
            <a:miter lim="800000"/>
            <a:headEnd/>
            <a:tailEnd/>
          </a:ln>
          <a:effectLst/>
        </p:spPr>
      </p:pic>
      <p:sp>
        <p:nvSpPr>
          <p:cNvPr id="7" name="مربع نص 6"/>
          <p:cNvSpPr txBox="1"/>
          <p:nvPr/>
        </p:nvSpPr>
        <p:spPr>
          <a:xfrm>
            <a:off x="3035232" y="2464478"/>
            <a:ext cx="4286280" cy="461665"/>
          </a:xfrm>
          <a:prstGeom prst="rect">
            <a:avLst/>
          </a:prstGeom>
          <a:noFill/>
        </p:spPr>
        <p:txBody>
          <a:bodyPr wrap="square" rtlCol="1">
            <a:spAutoFit/>
          </a:bodyPr>
          <a:lstStyle/>
          <a:p>
            <a:pPr algn="ctr" rtl="0"/>
            <a:r>
              <a:rPr lang="en-US" sz="2400" dirty="0" smtClean="0">
                <a:latin typeface="Times New Roman" pitchFamily="18" charset="0"/>
                <a:cs typeface="Times New Roman" pitchFamily="18" charset="0"/>
              </a:rPr>
              <a:t>Faculty of Engineering </a:t>
            </a:r>
            <a:endParaRPr lang="ar-SA" sz="2400" dirty="0">
              <a:latin typeface="Times New Roman" pitchFamily="18" charset="0"/>
              <a:cs typeface="Times New Roman" pitchFamily="18" charset="0"/>
            </a:endParaRPr>
          </a:p>
        </p:txBody>
      </p:sp>
      <p:sp>
        <p:nvSpPr>
          <p:cNvPr id="9" name="مربع نص 8"/>
          <p:cNvSpPr txBox="1"/>
          <p:nvPr/>
        </p:nvSpPr>
        <p:spPr>
          <a:xfrm>
            <a:off x="2974566" y="2854865"/>
            <a:ext cx="4143404" cy="461665"/>
          </a:xfrm>
          <a:prstGeom prst="rect">
            <a:avLst/>
          </a:prstGeom>
          <a:noFill/>
        </p:spPr>
        <p:txBody>
          <a:bodyPr wrap="square" rtlCol="1">
            <a:spAutoFit/>
          </a:bodyPr>
          <a:lstStyle/>
          <a:p>
            <a:pPr algn="ctr" rtl="0"/>
            <a:r>
              <a:rPr lang="en-US" sz="2400" dirty="0" smtClean="0">
                <a:latin typeface="Times New Roman" pitchFamily="18" charset="0"/>
                <a:cs typeface="Times New Roman" pitchFamily="18" charset="0"/>
              </a:rPr>
              <a:t>Graduation Project  </a:t>
            </a:r>
            <a:endParaRPr lang="ar-SA" sz="2400" dirty="0">
              <a:latin typeface="Times New Roman" pitchFamily="18" charset="0"/>
              <a:cs typeface="Times New Roman" pitchFamily="18" charset="0"/>
            </a:endParaRPr>
          </a:p>
        </p:txBody>
      </p:sp>
      <p:sp>
        <p:nvSpPr>
          <p:cNvPr id="10" name="مربع نص 9"/>
          <p:cNvSpPr txBox="1"/>
          <p:nvPr/>
        </p:nvSpPr>
        <p:spPr>
          <a:xfrm>
            <a:off x="1045756" y="3428659"/>
            <a:ext cx="8001024" cy="830997"/>
          </a:xfrm>
          <a:prstGeom prst="rect">
            <a:avLst/>
          </a:prstGeom>
          <a:noFill/>
        </p:spPr>
        <p:txBody>
          <a:bodyPr wrap="square" rtlCol="1">
            <a:spAutoFit/>
          </a:bodyPr>
          <a:lstStyle/>
          <a:p>
            <a:pPr algn="ctr" rtl="0"/>
            <a:r>
              <a:rPr lang="en-US" sz="2400" b="1" dirty="0" smtClean="0">
                <a:latin typeface="Times New Roman" pitchFamily="18" charset="0"/>
                <a:cs typeface="Times New Roman" pitchFamily="18" charset="0"/>
              </a:rPr>
              <a:t>Bearing Capacity of soil </a:t>
            </a:r>
          </a:p>
          <a:p>
            <a:pPr algn="ctr" rtl="0"/>
            <a:r>
              <a:rPr lang="en-US" sz="2400" b="1" dirty="0" smtClean="0">
                <a:latin typeface="Times New Roman" pitchFamily="18" charset="0"/>
                <a:cs typeface="Times New Roman" pitchFamily="18" charset="0"/>
              </a:rPr>
              <a:t>(Comparison between Field and Lab Tests)</a:t>
            </a:r>
            <a:endParaRPr lang="ar-SA" sz="2400" b="1" dirty="0">
              <a:latin typeface="Times New Roman" pitchFamily="18" charset="0"/>
              <a:cs typeface="Times New Roman" pitchFamily="18" charset="0"/>
            </a:endParaRPr>
          </a:p>
        </p:txBody>
      </p:sp>
      <p:sp>
        <p:nvSpPr>
          <p:cNvPr id="12" name="مربع نص 11"/>
          <p:cNvSpPr txBox="1"/>
          <p:nvPr/>
        </p:nvSpPr>
        <p:spPr>
          <a:xfrm>
            <a:off x="3357554" y="6215082"/>
            <a:ext cx="3071834" cy="430887"/>
          </a:xfrm>
          <a:prstGeom prst="rect">
            <a:avLst/>
          </a:prstGeom>
          <a:noFill/>
        </p:spPr>
        <p:txBody>
          <a:bodyPr wrap="square" rtlCol="1">
            <a:spAutoFit/>
          </a:bodyPr>
          <a:lstStyle/>
          <a:p>
            <a:pPr algn="ctr"/>
            <a:r>
              <a:rPr lang="en-US" sz="2200" dirty="0" smtClean="0">
                <a:latin typeface="Times New Roman" pitchFamily="18" charset="0"/>
                <a:cs typeface="Times New Roman" pitchFamily="18" charset="0"/>
              </a:rPr>
              <a:t>Spring 2016</a:t>
            </a:r>
            <a:endParaRPr lang="ar-SA" sz="2200" dirty="0">
              <a:latin typeface="Times New Roman" pitchFamily="18" charset="0"/>
              <a:cs typeface="Times New Roman" pitchFamily="18" charset="0"/>
            </a:endParaRPr>
          </a:p>
        </p:txBody>
      </p:sp>
      <p:sp>
        <p:nvSpPr>
          <p:cNvPr id="8" name="مربع نص 9"/>
          <p:cNvSpPr txBox="1"/>
          <p:nvPr/>
        </p:nvSpPr>
        <p:spPr>
          <a:xfrm>
            <a:off x="1177860" y="4526932"/>
            <a:ext cx="8001024" cy="1631216"/>
          </a:xfrm>
          <a:prstGeom prst="rect">
            <a:avLst/>
          </a:prstGeom>
          <a:noFill/>
        </p:spPr>
        <p:txBody>
          <a:bodyPr wrap="square" rtlCol="1">
            <a:spAutoFit/>
          </a:bodyPr>
          <a:lstStyle/>
          <a:p>
            <a:pPr algn="ctr" rtl="0"/>
            <a:r>
              <a:rPr lang="en-US" sz="2400" b="1" dirty="0" smtClean="0">
                <a:latin typeface="Times New Roman" pitchFamily="18" charset="0"/>
                <a:cs typeface="Times New Roman" pitchFamily="18" charset="0"/>
              </a:rPr>
              <a:t>1- </a:t>
            </a:r>
            <a:r>
              <a:rPr lang="en-US" sz="2400" b="1" dirty="0" err="1" smtClean="0">
                <a:latin typeface="Times New Roman" pitchFamily="18" charset="0"/>
                <a:cs typeface="Times New Roman" pitchFamily="18" charset="0"/>
              </a:rPr>
              <a:t>Ameed</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Hamarsheh</a:t>
            </a:r>
            <a:endParaRPr lang="en-US" sz="2400" b="1" dirty="0" smtClean="0">
              <a:latin typeface="Times New Roman" pitchFamily="18" charset="0"/>
              <a:cs typeface="Times New Roman" pitchFamily="18" charset="0"/>
            </a:endParaRPr>
          </a:p>
          <a:p>
            <a:pPr algn="ctr" rtl="0"/>
            <a:r>
              <a:rPr lang="en-US" sz="2400" b="1" dirty="0" smtClean="0">
                <a:latin typeface="Times New Roman" pitchFamily="18" charset="0"/>
                <a:cs typeface="Times New Roman" pitchFamily="18" charset="0"/>
              </a:rPr>
              <a:t>2- </a:t>
            </a:r>
            <a:r>
              <a:rPr lang="en-US" sz="2400" b="1" dirty="0" err="1" smtClean="0">
                <a:latin typeface="Times New Roman" pitchFamily="18" charset="0"/>
                <a:cs typeface="Times New Roman" pitchFamily="18" charset="0"/>
              </a:rPr>
              <a:t>Amjad</a:t>
            </a:r>
            <a:r>
              <a:rPr lang="en-US" sz="2400" b="1" dirty="0" smtClean="0">
                <a:latin typeface="Times New Roman" pitchFamily="18" charset="0"/>
                <a:cs typeface="Times New Roman" pitchFamily="18" charset="0"/>
              </a:rPr>
              <a:t> Al-Hasan</a:t>
            </a:r>
          </a:p>
          <a:p>
            <a:pPr algn="ctr" rtl="0"/>
            <a:r>
              <a:rPr lang="en-US" sz="2400" b="1" dirty="0" smtClean="0">
                <a:latin typeface="Times New Roman" pitchFamily="18" charset="0"/>
                <a:cs typeface="Times New Roman" pitchFamily="18" charset="0"/>
              </a:rPr>
              <a:t>3- </a:t>
            </a:r>
            <a:r>
              <a:rPr lang="en-US" sz="2400" b="1" dirty="0" err="1" smtClean="0">
                <a:latin typeface="Times New Roman" pitchFamily="18" charset="0"/>
                <a:cs typeface="Times New Roman" pitchFamily="18" charset="0"/>
              </a:rPr>
              <a:t>Mohmmed</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Sbaih</a:t>
            </a:r>
            <a:r>
              <a:rPr lang="en-US" sz="2400" b="1" dirty="0" smtClean="0">
                <a:latin typeface="Times New Roman" pitchFamily="18" charset="0"/>
                <a:cs typeface="Times New Roman" pitchFamily="18" charset="0"/>
              </a:rPr>
              <a:t>.</a:t>
            </a:r>
            <a:endParaRPr lang="en-US" sz="2400" b="1" dirty="0" smtClean="0">
              <a:latin typeface="Times New Roman" pitchFamily="18" charset="0"/>
              <a:cs typeface="Times New Roman" pitchFamily="18" charset="0"/>
            </a:endParaRPr>
          </a:p>
          <a:p>
            <a:pPr algn="ctr" rtl="0"/>
            <a:endParaRPr lang="ar-S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latin typeface="Times New Roman" pitchFamily="18" charset="0"/>
                <a:cs typeface="Times New Roman" pitchFamily="18" charset="0"/>
              </a:rPr>
              <a:t>Lab Tests</a:t>
            </a:r>
            <a:endParaRPr lang="ar-SA" dirty="0">
              <a:latin typeface="Times New Roman" pitchFamily="18" charset="0"/>
              <a:cs typeface="Times New Roman" pitchFamily="18" charset="0"/>
            </a:endParaRPr>
          </a:p>
        </p:txBody>
      </p:sp>
      <p:sp>
        <p:nvSpPr>
          <p:cNvPr id="4" name="مربع نص 3"/>
          <p:cNvSpPr txBox="1"/>
          <p:nvPr/>
        </p:nvSpPr>
        <p:spPr>
          <a:xfrm>
            <a:off x="3571868" y="1714488"/>
            <a:ext cx="3357586" cy="584775"/>
          </a:xfrm>
          <a:prstGeom prst="rect">
            <a:avLst/>
          </a:prstGeom>
          <a:noFill/>
        </p:spPr>
        <p:txBody>
          <a:bodyPr wrap="square" rtlCol="1">
            <a:spAutoFit/>
          </a:bodyPr>
          <a:lstStyle/>
          <a:p>
            <a:pPr algn="ctr" rtl="0"/>
            <a:r>
              <a:rPr lang="en-US" sz="3200" dirty="0" smtClean="0">
                <a:latin typeface="Times New Roman" pitchFamily="18" charset="0"/>
                <a:cs typeface="Times New Roman" pitchFamily="18" charset="0"/>
              </a:rPr>
              <a:t>Direct shear Test</a:t>
            </a:r>
            <a:endParaRPr lang="ar-SA" sz="3200" dirty="0">
              <a:latin typeface="Times New Roman" pitchFamily="18" charset="0"/>
              <a:cs typeface="Times New Roman" pitchFamily="18" charset="0"/>
            </a:endParaRPr>
          </a:p>
        </p:txBody>
      </p:sp>
      <p:pic>
        <p:nvPicPr>
          <p:cNvPr id="5" name="Picture 2" descr="Capture7.PNG"/>
          <p:cNvPicPr/>
          <p:nvPr/>
        </p:nvPicPr>
        <p:blipFill>
          <a:blip r:embed="rId2"/>
          <a:stretch>
            <a:fillRect/>
          </a:stretch>
        </p:blipFill>
        <p:spPr>
          <a:xfrm>
            <a:off x="4429124" y="2857496"/>
            <a:ext cx="4714876" cy="4000504"/>
          </a:xfrm>
          <a:prstGeom prst="rect">
            <a:avLst/>
          </a:prstGeom>
        </p:spPr>
      </p:pic>
      <p:pic>
        <p:nvPicPr>
          <p:cNvPr id="6" name="Picture 1"/>
          <p:cNvPicPr/>
          <p:nvPr/>
        </p:nvPicPr>
        <p:blipFill>
          <a:blip r:embed="rId3"/>
          <a:srcRect/>
          <a:stretch>
            <a:fillRect/>
          </a:stretch>
        </p:blipFill>
        <p:spPr bwMode="auto">
          <a:xfrm>
            <a:off x="1000100" y="3071786"/>
            <a:ext cx="3429024"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latin typeface="Times New Roman" pitchFamily="18" charset="0"/>
                <a:cs typeface="Times New Roman" pitchFamily="18" charset="0"/>
              </a:rPr>
              <a:t>Project Two</a:t>
            </a:r>
            <a:endParaRPr lang="ar-SA" dirty="0">
              <a:latin typeface="Times New Roman" pitchFamily="18" charset="0"/>
              <a:cs typeface="Times New Roman" pitchFamily="18" charset="0"/>
            </a:endParaRPr>
          </a:p>
        </p:txBody>
      </p:sp>
      <p:sp>
        <p:nvSpPr>
          <p:cNvPr id="21505" name="Rectangle 1"/>
          <p:cNvSpPr>
            <a:spLocks noChangeArrowheads="1"/>
          </p:cNvSpPr>
          <p:nvPr/>
        </p:nvSpPr>
        <p:spPr bwMode="auto">
          <a:xfrm>
            <a:off x="1071538" y="1857364"/>
            <a:ext cx="8072462"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project two of this project, plate bearing test will be performed in site, and the same time samples will be taken from the site to carry laboratory test to compare the results between field and lab.</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latin typeface="Times New Roman" pitchFamily="18" charset="0"/>
                <a:cs typeface="Times New Roman" pitchFamily="18" charset="0"/>
              </a:rPr>
              <a:t>General Definition </a:t>
            </a:r>
            <a:endParaRPr lang="ar-SA" dirty="0">
              <a:latin typeface="Times New Roman" pitchFamily="18" charset="0"/>
              <a:cs typeface="Times New Roman" pitchFamily="18" charset="0"/>
            </a:endParaRPr>
          </a:p>
        </p:txBody>
      </p:sp>
      <p:sp>
        <p:nvSpPr>
          <p:cNvPr id="4" name="مربع نص 3"/>
          <p:cNvSpPr txBox="1"/>
          <p:nvPr/>
        </p:nvSpPr>
        <p:spPr>
          <a:xfrm>
            <a:off x="1643042" y="1714488"/>
            <a:ext cx="7215238" cy="4031873"/>
          </a:xfrm>
          <a:prstGeom prst="rect">
            <a:avLst/>
          </a:prstGeom>
          <a:noFill/>
        </p:spPr>
        <p:txBody>
          <a:bodyPr wrap="square" rtlCol="1">
            <a:spAutoFit/>
          </a:bodyPr>
          <a:lstStyle/>
          <a:p>
            <a:pPr algn="just" rtl="0"/>
            <a:r>
              <a:rPr lang="en-US" sz="3200" dirty="0" smtClean="0">
                <a:latin typeface="Times New Roman" pitchFamily="18" charset="0"/>
                <a:cs typeface="Times New Roman" pitchFamily="18" charset="0"/>
              </a:rPr>
              <a:t>The project Represent a measurement of bearing capacity of soil, and after that make a soil treatment recommendation for the soil depending on results, the field test available on our country is plate bearing test and the lab test performing to calculate the shear strength parameter (c,</a:t>
            </a:r>
            <a:r>
              <a:rPr lang="el-GR" sz="3200" dirty="0" smtClean="0">
                <a:latin typeface="Times New Roman" pitchFamily="18" charset="0"/>
                <a:cs typeface="Times New Roman" pitchFamily="18" charset="0"/>
              </a:rPr>
              <a:t>φ</a:t>
            </a:r>
            <a:r>
              <a:rPr lang="en-US" sz="3200" dirty="0" smtClean="0">
                <a:latin typeface="Times New Roman" pitchFamily="18" charset="0"/>
                <a:cs typeface="Times New Roman" pitchFamily="18" charset="0"/>
              </a:rPr>
              <a:t>). </a:t>
            </a:r>
          </a:p>
          <a:p>
            <a:pPr algn="just" rtl="0"/>
            <a:r>
              <a:rPr lang="en-US" sz="3200" dirty="0" smtClean="0">
                <a:latin typeface="Times New Roman" pitchFamily="18" charset="0"/>
                <a:cs typeface="Times New Roman" pitchFamily="18" charset="0"/>
              </a:rPr>
              <a:t>   </a:t>
            </a:r>
            <a:endParaRPr lang="ar-SA"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ar-SA"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Bearing Capacity of soil</a:t>
            </a: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435608" y="1447800"/>
            <a:ext cx="7422672" cy="1909762"/>
          </a:xfrm>
        </p:spPr>
        <p:txBody>
          <a:bodyPr/>
          <a:lstStyle/>
          <a:p>
            <a:pPr algn="l" rtl="0">
              <a:buNone/>
            </a:pPr>
            <a:r>
              <a:rPr lang="en-US" dirty="0" smtClean="0">
                <a:latin typeface="Times New Roman" pitchFamily="18" charset="0"/>
                <a:cs typeface="Times New Roman" pitchFamily="18" charset="0"/>
              </a:rPr>
              <a:t>It’s the potential of soil to hold the forces from super structure without undergoing shear failure or excessive settlement.  </a:t>
            </a:r>
            <a:endParaRPr lang="ar-SA" dirty="0">
              <a:latin typeface="Times New Roman" pitchFamily="18" charset="0"/>
              <a:cs typeface="Times New Roman" pitchFamily="18" charset="0"/>
            </a:endParaRPr>
          </a:p>
        </p:txBody>
      </p:sp>
      <p:pic>
        <p:nvPicPr>
          <p:cNvPr id="4" name="صورة 3" descr="fs.PNG"/>
          <p:cNvPicPr/>
          <p:nvPr/>
        </p:nvPicPr>
        <p:blipFill>
          <a:blip r:embed="rId2"/>
          <a:stretch>
            <a:fillRect/>
          </a:stretch>
        </p:blipFill>
        <p:spPr>
          <a:xfrm>
            <a:off x="2214546" y="3429000"/>
            <a:ext cx="6286544" cy="3429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latin typeface="Times New Roman" pitchFamily="18" charset="0"/>
                <a:cs typeface="Times New Roman" pitchFamily="18" charset="0"/>
              </a:rPr>
              <a:t>Lab Tests</a:t>
            </a:r>
            <a:endParaRPr lang="ar-SA" dirty="0">
              <a:latin typeface="Times New Roman" pitchFamily="18" charset="0"/>
              <a:cs typeface="Times New Roman" pitchFamily="18" charset="0"/>
            </a:endParaRPr>
          </a:p>
        </p:txBody>
      </p:sp>
      <p:sp>
        <p:nvSpPr>
          <p:cNvPr id="4" name="مربع نص 3"/>
          <p:cNvSpPr txBox="1"/>
          <p:nvPr/>
        </p:nvSpPr>
        <p:spPr>
          <a:xfrm>
            <a:off x="2786050" y="1785926"/>
            <a:ext cx="5643602" cy="523220"/>
          </a:xfrm>
          <a:prstGeom prst="rect">
            <a:avLst/>
          </a:prstGeom>
          <a:noFill/>
        </p:spPr>
        <p:txBody>
          <a:bodyPr wrap="square" rtlCol="1">
            <a:spAutoFit/>
          </a:bodyPr>
          <a:lstStyle/>
          <a:p>
            <a:pPr algn="l" rtl="0"/>
            <a:r>
              <a:rPr lang="en-US" sz="2800" dirty="0" smtClean="0"/>
              <a:t>Unconfined Compression Test</a:t>
            </a:r>
            <a:endParaRPr lang="ar-SA" sz="2800" dirty="0"/>
          </a:p>
        </p:txBody>
      </p:sp>
      <p:pic>
        <p:nvPicPr>
          <p:cNvPr id="5" name="Picture 4"/>
          <p:cNvPicPr/>
          <p:nvPr/>
        </p:nvPicPr>
        <p:blipFill>
          <a:blip r:embed="rId2"/>
          <a:srcRect/>
          <a:stretch>
            <a:fillRect/>
          </a:stretch>
        </p:blipFill>
        <p:spPr bwMode="auto">
          <a:xfrm>
            <a:off x="5143504" y="2500306"/>
            <a:ext cx="4000496" cy="1785950"/>
          </a:xfrm>
          <a:prstGeom prst="rect">
            <a:avLst/>
          </a:prstGeom>
          <a:noFill/>
          <a:ln w="9525">
            <a:noFill/>
            <a:miter lim="800000"/>
            <a:headEnd/>
            <a:tailEnd/>
          </a:ln>
        </p:spPr>
      </p:pic>
      <p:pic>
        <p:nvPicPr>
          <p:cNvPr id="6" name="Picture 7"/>
          <p:cNvPicPr/>
          <p:nvPr/>
        </p:nvPicPr>
        <p:blipFill>
          <a:blip r:embed="rId3"/>
          <a:srcRect/>
          <a:stretch>
            <a:fillRect/>
          </a:stretch>
        </p:blipFill>
        <p:spPr bwMode="auto">
          <a:xfrm>
            <a:off x="1000100" y="2868432"/>
            <a:ext cx="4194503" cy="3989568"/>
          </a:xfrm>
          <a:prstGeom prst="rect">
            <a:avLst/>
          </a:prstGeom>
          <a:noFill/>
          <a:ln w="9525">
            <a:noFill/>
            <a:miter lim="800000"/>
            <a:headEnd/>
            <a:tailEnd/>
          </a:ln>
        </p:spPr>
      </p:pic>
      <p:pic>
        <p:nvPicPr>
          <p:cNvPr id="7" name="Picture 10"/>
          <p:cNvPicPr/>
          <p:nvPr/>
        </p:nvPicPr>
        <p:blipFill>
          <a:blip r:embed="rId4"/>
          <a:srcRect/>
          <a:stretch>
            <a:fillRect/>
          </a:stretch>
        </p:blipFill>
        <p:spPr bwMode="auto">
          <a:xfrm>
            <a:off x="5214942" y="4286256"/>
            <a:ext cx="3929058" cy="257174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latin typeface="Times New Roman" pitchFamily="18" charset="0"/>
                <a:cs typeface="Times New Roman" pitchFamily="18" charset="0"/>
              </a:rPr>
              <a:t>Why Bearing capacity of soil </a:t>
            </a:r>
            <a:endParaRPr lang="ar-SA" dirty="0">
              <a:latin typeface="Times New Roman" pitchFamily="18" charset="0"/>
              <a:cs typeface="Times New Roman" pitchFamily="18" charset="0"/>
            </a:endParaRPr>
          </a:p>
        </p:txBody>
      </p:sp>
      <p:pic>
        <p:nvPicPr>
          <p:cNvPr id="4" name="صورة 3" descr="main-qimg-2bf6ee1375ce62539db2e960fe782184.jpg"/>
          <p:cNvPicPr>
            <a:picLocks noChangeAspect="1"/>
          </p:cNvPicPr>
          <p:nvPr/>
        </p:nvPicPr>
        <p:blipFill>
          <a:blip r:embed="rId2"/>
          <a:stretch>
            <a:fillRect/>
          </a:stretch>
        </p:blipFill>
        <p:spPr>
          <a:xfrm>
            <a:off x="4643438" y="1500174"/>
            <a:ext cx="4857752" cy="5357826"/>
          </a:xfrm>
          <a:prstGeom prst="rect">
            <a:avLst/>
          </a:prstGeom>
        </p:spPr>
      </p:pic>
      <p:pic>
        <p:nvPicPr>
          <p:cNvPr id="5" name="صورة 4" descr="shear failure.PNG"/>
          <p:cNvPicPr>
            <a:picLocks noChangeAspect="1"/>
          </p:cNvPicPr>
          <p:nvPr/>
        </p:nvPicPr>
        <p:blipFill>
          <a:blip r:embed="rId3"/>
          <a:stretch>
            <a:fillRect/>
          </a:stretch>
        </p:blipFill>
        <p:spPr>
          <a:xfrm>
            <a:off x="0" y="1418994"/>
            <a:ext cx="4714876" cy="3224452"/>
          </a:xfrm>
          <a:prstGeom prst="rect">
            <a:avLst/>
          </a:prstGeom>
        </p:spPr>
      </p:pic>
      <p:pic>
        <p:nvPicPr>
          <p:cNvPr id="6" name="صورة 5" descr="Bearing failure.PNG"/>
          <p:cNvPicPr>
            <a:picLocks noChangeAspect="1"/>
          </p:cNvPicPr>
          <p:nvPr/>
        </p:nvPicPr>
        <p:blipFill>
          <a:blip r:embed="rId4"/>
          <a:stretch>
            <a:fillRect/>
          </a:stretch>
        </p:blipFill>
        <p:spPr>
          <a:xfrm>
            <a:off x="0" y="4143380"/>
            <a:ext cx="4714876" cy="292458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latin typeface="Times New Roman" pitchFamily="18" charset="0"/>
                <a:cs typeface="Times New Roman" pitchFamily="18" charset="0"/>
              </a:rPr>
              <a:t>Plate Bearing Test </a:t>
            </a:r>
            <a:endParaRPr lang="ar-SA" dirty="0">
              <a:latin typeface="Times New Roman" pitchFamily="18" charset="0"/>
              <a:cs typeface="Times New Roman" pitchFamily="18" charset="0"/>
            </a:endParaRPr>
          </a:p>
        </p:txBody>
      </p:sp>
      <p:sp>
        <p:nvSpPr>
          <p:cNvPr id="5" name="مربع نص 4"/>
          <p:cNvSpPr txBox="1"/>
          <p:nvPr/>
        </p:nvSpPr>
        <p:spPr>
          <a:xfrm>
            <a:off x="1500166" y="1428736"/>
            <a:ext cx="4357718" cy="584775"/>
          </a:xfrm>
          <a:prstGeom prst="rect">
            <a:avLst/>
          </a:prstGeom>
          <a:noFill/>
        </p:spPr>
        <p:txBody>
          <a:bodyPr wrap="square" rtlCol="1">
            <a:spAutoFit/>
          </a:bodyPr>
          <a:lstStyle/>
          <a:p>
            <a:pPr algn="l" rtl="0"/>
            <a:r>
              <a:rPr lang="en-US" sz="3200" i="1" dirty="0" smtClean="0">
                <a:latin typeface="Times New Roman" pitchFamily="18" charset="0"/>
                <a:cs typeface="Times New Roman" pitchFamily="18" charset="0"/>
              </a:rPr>
              <a:t>Characteristics of plate </a:t>
            </a:r>
            <a:endParaRPr lang="ar-SA" sz="3200" i="1" dirty="0">
              <a:latin typeface="Times New Roman" pitchFamily="18" charset="0"/>
              <a:cs typeface="Times New Roman" pitchFamily="18" charset="0"/>
            </a:endParaRPr>
          </a:p>
        </p:txBody>
      </p:sp>
      <p:sp>
        <p:nvSpPr>
          <p:cNvPr id="8" name="مستطيل 7"/>
          <p:cNvSpPr/>
          <p:nvPr/>
        </p:nvSpPr>
        <p:spPr>
          <a:xfrm>
            <a:off x="1285852" y="2000240"/>
            <a:ext cx="7143800" cy="2246769"/>
          </a:xfrm>
          <a:prstGeom prst="rect">
            <a:avLst/>
          </a:prstGeom>
        </p:spPr>
        <p:txBody>
          <a:bodyPr wrap="square">
            <a:spAutoFit/>
          </a:bodyPr>
          <a:lstStyle/>
          <a:p>
            <a:pPr algn="l" rtl="0"/>
            <a:r>
              <a:rPr lang="en-US" sz="2800" dirty="0" smtClean="0">
                <a:latin typeface="Times New Roman" pitchFamily="18" charset="0"/>
                <a:cs typeface="Times New Roman" pitchFamily="18" charset="0"/>
              </a:rPr>
              <a:t>The plates that are used for tests in the field are usually made of steel and are 25 mm thick and 150 mm to 762 mm in diameter. Occasionally, square plates that are 305mm× 305mm are also used.</a:t>
            </a:r>
            <a:endParaRPr lang="ar-SA" dirty="0"/>
          </a:p>
        </p:txBody>
      </p:sp>
      <p:pic>
        <p:nvPicPr>
          <p:cNvPr id="6" name="صورة 5" descr="tt.PNG"/>
          <p:cNvPicPr>
            <a:picLocks noChangeAspect="1"/>
          </p:cNvPicPr>
          <p:nvPr/>
        </p:nvPicPr>
        <p:blipFill>
          <a:blip r:embed="rId2"/>
          <a:stretch>
            <a:fillRect/>
          </a:stretch>
        </p:blipFill>
        <p:spPr>
          <a:xfrm>
            <a:off x="2071670" y="3929066"/>
            <a:ext cx="7072330" cy="292893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00" y="285728"/>
            <a:ext cx="8143900" cy="1143000"/>
          </a:xfrm>
        </p:spPr>
        <p:txBody>
          <a:bodyPr>
            <a:normAutofit fontScale="90000"/>
          </a:bodyPr>
          <a:lstStyle/>
          <a:p>
            <a:pPr algn="ctr" rtl="0"/>
            <a:r>
              <a:rPr lang="en-US" dirty="0" smtClean="0">
                <a:latin typeface="Times New Roman" pitchFamily="18" charset="0"/>
                <a:cs typeface="Times New Roman" pitchFamily="18" charset="0"/>
              </a:rPr>
              <a:t>How to  measure bearing capacity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due to plate bearing test</a:t>
            </a:r>
            <a:endParaRPr lang="ar-SA" dirty="0">
              <a:latin typeface="Times New Roman" pitchFamily="18" charset="0"/>
              <a:cs typeface="Times New Roman" pitchFamily="18" charset="0"/>
            </a:endParaRPr>
          </a:p>
        </p:txBody>
      </p:sp>
      <p:pic>
        <p:nvPicPr>
          <p:cNvPr id="4" name="صورة 3" descr="plate ci.PNG"/>
          <p:cNvPicPr>
            <a:picLocks noChangeAspect="1"/>
          </p:cNvPicPr>
          <p:nvPr/>
        </p:nvPicPr>
        <p:blipFill>
          <a:blip r:embed="rId2"/>
          <a:stretch>
            <a:fillRect/>
          </a:stretch>
        </p:blipFill>
        <p:spPr>
          <a:xfrm>
            <a:off x="1000100" y="1643050"/>
            <a:ext cx="8143900" cy="52149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latin typeface="Times New Roman" pitchFamily="18" charset="0"/>
                <a:cs typeface="Times New Roman" pitchFamily="18" charset="0"/>
              </a:rPr>
              <a:t>Mechanism of plate bearing </a:t>
            </a:r>
            <a:endParaRPr lang="ar-SA"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1000100" y="1495425"/>
            <a:ext cx="7786742" cy="36480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5852" y="274638"/>
            <a:ext cx="7858148" cy="1368412"/>
          </a:xfrm>
        </p:spPr>
        <p:txBody>
          <a:bodyPr>
            <a:normAutofit fontScale="90000"/>
          </a:bodyPr>
          <a:lstStyle/>
          <a:p>
            <a:pPr algn="ctr"/>
            <a:r>
              <a:rPr lang="en-US" dirty="0" smtClean="0">
                <a:latin typeface="Times New Roman" pitchFamily="18" charset="0"/>
                <a:cs typeface="Times New Roman" pitchFamily="18" charset="0"/>
              </a:rPr>
              <a:t>Shear characteristics of soil Parameter (c,</a:t>
            </a:r>
            <a:r>
              <a:rPr lang="el-GR" dirty="0" smtClean="0">
                <a:latin typeface="Times New Roman" pitchFamily="18" charset="0"/>
                <a:cs typeface="Times New Roman" pitchFamily="18" charset="0"/>
              </a:rPr>
              <a:t>φ</a:t>
            </a:r>
            <a:r>
              <a:rPr lang="en-US" dirty="0" smtClean="0">
                <a:latin typeface="Times New Roman" pitchFamily="18" charset="0"/>
                <a:cs typeface="Times New Roman" pitchFamily="18" charset="0"/>
              </a:rPr>
              <a:t>)</a:t>
            </a:r>
            <a:endParaRPr lang="ar-SA" dirty="0">
              <a:latin typeface="Times New Roman" pitchFamily="18" charset="0"/>
              <a:cs typeface="Times New Roman" pitchFamily="18" charset="0"/>
            </a:endParaRPr>
          </a:p>
        </p:txBody>
      </p:sp>
      <p:sp>
        <p:nvSpPr>
          <p:cNvPr id="1025" name="Rectangle 1"/>
          <p:cNvSpPr>
            <a:spLocks noChangeArrowheads="1"/>
          </p:cNvSpPr>
          <p:nvPr/>
        </p:nvSpPr>
        <p:spPr bwMode="auto">
          <a:xfrm>
            <a:off x="1000100" y="2071678"/>
            <a:ext cx="81439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i="0" u="none" strike="noStrike" cap="none" normalizeH="0" baseline="0" dirty="0" smtClean="0">
                <a:ln>
                  <a:noFill/>
                </a:ln>
                <a:solidFill>
                  <a:srgbClr val="424142"/>
                </a:solidFill>
                <a:effectLst/>
                <a:latin typeface="Times New Roman" pitchFamily="18" charset="0"/>
                <a:ea typeface="Times New Roman" pitchFamily="18" charset="0"/>
                <a:cs typeface="Times New Roman" pitchFamily="18" charset="0"/>
              </a:rPr>
              <a:t>The shear strength of soil is basically made up of the following components:</a:t>
            </a:r>
            <a:endParaRPr kumimoji="0" lang="en-US" sz="3200"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3"/>
          <p:cNvSpPr/>
          <p:nvPr/>
        </p:nvSpPr>
        <p:spPr>
          <a:xfrm>
            <a:off x="2269224" y="3244334"/>
            <a:ext cx="3711272" cy="523220"/>
          </a:xfrm>
          <a:prstGeom prst="rect">
            <a:avLst/>
          </a:prstGeom>
        </p:spPr>
        <p:txBody>
          <a:bodyPr wrap="none">
            <a:spAutoFit/>
          </a:bodyPr>
          <a:lstStyle/>
          <a:p>
            <a:pPr algn="l" rtl="0"/>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 Frictional component</a:t>
            </a:r>
            <a:endParaRPr lang="ar-SA" sz="2800" dirty="0">
              <a:latin typeface="Times New Roman" pitchFamily="18" charset="0"/>
              <a:cs typeface="Times New Roman" pitchFamily="18" charset="0"/>
            </a:endParaRPr>
          </a:p>
        </p:txBody>
      </p:sp>
      <p:sp>
        <p:nvSpPr>
          <p:cNvPr id="5" name="مستطيل 4"/>
          <p:cNvSpPr/>
          <p:nvPr/>
        </p:nvSpPr>
        <p:spPr>
          <a:xfrm>
            <a:off x="2214546" y="4214818"/>
            <a:ext cx="3751348" cy="523220"/>
          </a:xfrm>
          <a:prstGeom prst="rect">
            <a:avLst/>
          </a:prstGeom>
        </p:spPr>
        <p:txBody>
          <a:bodyPr wrap="none">
            <a:spAutoFit/>
          </a:bodyPr>
          <a:lstStyle/>
          <a:p>
            <a:pPr algn="l" rtl="0"/>
            <a:r>
              <a:rPr lang="en-US" sz="2800" dirty="0" smtClean="0">
                <a:latin typeface="Times New Roman" pitchFamily="18" charset="0"/>
                <a:cs typeface="Times New Roman" pitchFamily="18" charset="0"/>
              </a:rPr>
              <a:t>(ii) Cohesion component</a:t>
            </a:r>
            <a:endParaRPr lang="ar-SA" sz="28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193</TotalTime>
  <Words>255</Words>
  <Application>Microsoft Office PowerPoint</Application>
  <PresentationFormat>On-screen Show (4:3)</PresentationFormat>
  <Paragraphs>30</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Gill Sans MT</vt:lpstr>
      <vt:lpstr>Majalla UI</vt:lpstr>
      <vt:lpstr>Times New Roman</vt:lpstr>
      <vt:lpstr>Verdana</vt:lpstr>
      <vt:lpstr>Wingdings 2</vt:lpstr>
      <vt:lpstr>انقلاب</vt:lpstr>
      <vt:lpstr>PowerPoint Presentation</vt:lpstr>
      <vt:lpstr>General Definition </vt:lpstr>
      <vt:lpstr> Bearing Capacity of soil</vt:lpstr>
      <vt:lpstr>Lab Tests</vt:lpstr>
      <vt:lpstr>Why Bearing capacity of soil </vt:lpstr>
      <vt:lpstr>Plate Bearing Test </vt:lpstr>
      <vt:lpstr>How to  measure bearing capacity due to plate bearing test</vt:lpstr>
      <vt:lpstr>Mechanism of plate bearing </vt:lpstr>
      <vt:lpstr>Shear characteristics of soil Parameter (c,φ)</vt:lpstr>
      <vt:lpstr>Lab Tests</vt:lpstr>
      <vt:lpstr>Project Two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 falak</dc:creator>
  <cp:lastModifiedBy>Zakaria</cp:lastModifiedBy>
  <cp:revision>22</cp:revision>
  <dcterms:created xsi:type="dcterms:W3CDTF">2016-05-17T13:33:59Z</dcterms:created>
  <dcterms:modified xsi:type="dcterms:W3CDTF">2017-02-20T08:24:29Z</dcterms:modified>
</cp:coreProperties>
</file>