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58" r:id="rId3"/>
    <p:sldId id="260" r:id="rId4"/>
    <p:sldId id="261" r:id="rId5"/>
    <p:sldId id="262" r:id="rId6"/>
    <p:sldId id="263" r:id="rId7"/>
    <p:sldId id="264" r:id="rId8"/>
    <p:sldId id="266" r:id="rId9"/>
    <p:sldId id="265" r:id="rId10"/>
    <p:sldId id="267" r:id="rId11"/>
    <p:sldId id="268" r:id="rId12"/>
    <p:sldId id="269" r:id="rId13"/>
    <p:sldId id="270" r:id="rId14"/>
    <p:sldId id="272" r:id="rId15"/>
    <p:sldId id="271" r:id="rId16"/>
    <p:sldId id="276" r:id="rId17"/>
    <p:sldId id="275" r:id="rId18"/>
    <p:sldId id="273" r:id="rId19"/>
    <p:sldId id="274" r:id="rId20"/>
    <p:sldId id="277" r:id="rId21"/>
    <p:sldId id="302" r:id="rId22"/>
    <p:sldId id="279" r:id="rId23"/>
    <p:sldId id="278" r:id="rId24"/>
    <p:sldId id="280" r:id="rId25"/>
    <p:sldId id="281" r:id="rId26"/>
    <p:sldId id="282" r:id="rId27"/>
    <p:sldId id="283" r:id="rId28"/>
    <p:sldId id="284" r:id="rId29"/>
    <p:sldId id="285" r:id="rId30"/>
    <p:sldId id="286" r:id="rId31"/>
    <p:sldId id="288" r:id="rId32"/>
    <p:sldId id="289" r:id="rId33"/>
    <p:sldId id="290" r:id="rId34"/>
    <p:sldId id="309" r:id="rId35"/>
    <p:sldId id="310" r:id="rId36"/>
    <p:sldId id="311" r:id="rId37"/>
    <p:sldId id="312" r:id="rId38"/>
    <p:sldId id="313" r:id="rId39"/>
    <p:sldId id="314" r:id="rId40"/>
    <p:sldId id="315" r:id="rId41"/>
    <p:sldId id="316" r:id="rId42"/>
    <p:sldId id="317" r:id="rId43"/>
    <p:sldId id="291" r:id="rId44"/>
    <p:sldId id="292" r:id="rId45"/>
    <p:sldId id="293" r:id="rId46"/>
    <p:sldId id="294" r:id="rId47"/>
    <p:sldId id="295" r:id="rId48"/>
    <p:sldId id="296" r:id="rId49"/>
    <p:sldId id="297" r:id="rId50"/>
    <p:sldId id="298" r:id="rId51"/>
    <p:sldId id="299" r:id="rId52"/>
    <p:sldId id="300" r:id="rId53"/>
    <p:sldId id="301" r:id="rId54"/>
    <p:sldId id="303" r:id="rId55"/>
    <p:sldId id="305" r:id="rId56"/>
    <p:sldId id="304" r:id="rId57"/>
    <p:sldId id="306" r:id="rId58"/>
    <p:sldId id="307" r:id="rId59"/>
    <p:sldId id="308" r:id="rId6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>
        <p:scale>
          <a:sx n="100" d="100"/>
          <a:sy n="100" d="100"/>
        </p:scale>
        <p:origin x="990" y="2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5" Type="http://schemas.openxmlformats.org/officeDocument/2006/relationships/slide" Target="slides/slide4.xml"/><Relationship Id="rId61" Type="http://schemas.openxmlformats.org/officeDocument/2006/relationships/presProps" Target="presProps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F5980AA-E0C0-4760-8A9E-031AD34A5625}" type="doc">
      <dgm:prSet loTypeId="urn:microsoft.com/office/officeart/2005/8/layout/chevron1" loCatId="process" qsTypeId="urn:microsoft.com/office/officeart/2005/8/quickstyle/simple1" qsCatId="simple" csTypeId="urn:microsoft.com/office/officeart/2005/8/colors/accent0_1" csCatId="mainScheme" phldr="1"/>
      <dgm:spPr/>
    </dgm:pt>
    <dgm:pt modelId="{4F0655DF-BC63-422E-8AFA-CE97D978B104}">
      <dgm:prSet phldrT="[Text]"/>
      <dgm:spPr/>
      <dgm:t>
        <a:bodyPr/>
        <a:lstStyle/>
        <a:p>
          <a:r>
            <a:rPr lang="en-US"/>
            <a:t>Slabs</a:t>
          </a:r>
        </a:p>
      </dgm:t>
    </dgm:pt>
    <dgm:pt modelId="{2809F8B4-4A30-444C-88D2-C399814CFBD9}" type="parTrans" cxnId="{46E55D5B-9A20-443C-9775-43083CBABB05}">
      <dgm:prSet/>
      <dgm:spPr/>
      <dgm:t>
        <a:bodyPr/>
        <a:lstStyle/>
        <a:p>
          <a:endParaRPr lang="en-US"/>
        </a:p>
      </dgm:t>
    </dgm:pt>
    <dgm:pt modelId="{7236E9C0-55F5-4DD3-8316-363403A6C748}" type="sibTrans" cxnId="{46E55D5B-9A20-443C-9775-43083CBABB05}">
      <dgm:prSet/>
      <dgm:spPr/>
      <dgm:t>
        <a:bodyPr/>
        <a:lstStyle/>
        <a:p>
          <a:endParaRPr lang="en-US"/>
        </a:p>
      </dgm:t>
    </dgm:pt>
    <dgm:pt modelId="{CE434B19-41D0-4DDE-99FA-03AE87839945}">
      <dgm:prSet phldrT="[Text]"/>
      <dgm:spPr/>
      <dgm:t>
        <a:bodyPr/>
        <a:lstStyle/>
        <a:p>
          <a:r>
            <a:rPr lang="en-US"/>
            <a:t>Beams</a:t>
          </a:r>
        </a:p>
      </dgm:t>
    </dgm:pt>
    <dgm:pt modelId="{7376EA66-222E-4CD4-992B-158AC0A01578}" type="parTrans" cxnId="{71E7B72F-9F49-4767-BA45-3EFED2894806}">
      <dgm:prSet/>
      <dgm:spPr/>
      <dgm:t>
        <a:bodyPr/>
        <a:lstStyle/>
        <a:p>
          <a:endParaRPr lang="en-US"/>
        </a:p>
      </dgm:t>
    </dgm:pt>
    <dgm:pt modelId="{E3168E68-D4E0-4F3B-B754-8A621B32429C}" type="sibTrans" cxnId="{71E7B72F-9F49-4767-BA45-3EFED2894806}">
      <dgm:prSet/>
      <dgm:spPr/>
      <dgm:t>
        <a:bodyPr/>
        <a:lstStyle/>
        <a:p>
          <a:endParaRPr lang="en-US"/>
        </a:p>
      </dgm:t>
    </dgm:pt>
    <dgm:pt modelId="{2E6B0C9D-3736-41D5-9319-119DC49DC01C}">
      <dgm:prSet phldrT="[Text]"/>
      <dgm:spPr/>
      <dgm:t>
        <a:bodyPr/>
        <a:lstStyle/>
        <a:p>
          <a:r>
            <a:rPr lang="en-US"/>
            <a:t>Columns</a:t>
          </a:r>
        </a:p>
      </dgm:t>
    </dgm:pt>
    <dgm:pt modelId="{71BDFA5A-95EA-42B4-A826-1477D484F395}" type="parTrans" cxnId="{49B48B25-88CA-4A20-B3D5-503E458542F8}">
      <dgm:prSet/>
      <dgm:spPr/>
      <dgm:t>
        <a:bodyPr/>
        <a:lstStyle/>
        <a:p>
          <a:endParaRPr lang="en-US"/>
        </a:p>
      </dgm:t>
    </dgm:pt>
    <dgm:pt modelId="{5F6D2389-F192-4A87-89C8-C318ECB92C09}" type="sibTrans" cxnId="{49B48B25-88CA-4A20-B3D5-503E458542F8}">
      <dgm:prSet/>
      <dgm:spPr/>
      <dgm:t>
        <a:bodyPr/>
        <a:lstStyle/>
        <a:p>
          <a:endParaRPr lang="en-US"/>
        </a:p>
      </dgm:t>
    </dgm:pt>
    <dgm:pt modelId="{75117199-7E97-4EC5-B592-954AFF4EE623}">
      <dgm:prSet phldrT="[Text]"/>
      <dgm:spPr/>
      <dgm:t>
        <a:bodyPr/>
        <a:lstStyle/>
        <a:p>
          <a:r>
            <a:rPr lang="en-US"/>
            <a:t>Footings</a:t>
          </a:r>
        </a:p>
      </dgm:t>
    </dgm:pt>
    <dgm:pt modelId="{6748D381-9C24-466B-A207-E26AD3F57C06}" type="parTrans" cxnId="{399CE362-474F-4C68-BB95-F06C0E56B1F8}">
      <dgm:prSet/>
      <dgm:spPr/>
      <dgm:t>
        <a:bodyPr/>
        <a:lstStyle/>
        <a:p>
          <a:endParaRPr lang="en-US"/>
        </a:p>
      </dgm:t>
    </dgm:pt>
    <dgm:pt modelId="{0DF5437E-B7DF-484E-B336-421A4FFD2EAC}" type="sibTrans" cxnId="{399CE362-474F-4C68-BB95-F06C0E56B1F8}">
      <dgm:prSet/>
      <dgm:spPr/>
      <dgm:t>
        <a:bodyPr/>
        <a:lstStyle/>
        <a:p>
          <a:endParaRPr lang="en-US"/>
        </a:p>
      </dgm:t>
    </dgm:pt>
    <dgm:pt modelId="{0D05B3C0-62CC-42DD-AE58-928772BD6B68}">
      <dgm:prSet phldrT="[Text]"/>
      <dgm:spPr/>
      <dgm:t>
        <a:bodyPr/>
        <a:lstStyle/>
        <a:p>
          <a:r>
            <a:rPr lang="en-US"/>
            <a:t>Soil</a:t>
          </a:r>
        </a:p>
      </dgm:t>
    </dgm:pt>
    <dgm:pt modelId="{0F0F5B8C-9EC0-474F-A2C5-60AFD61557FE}" type="parTrans" cxnId="{BA2E2DAC-5EF3-485A-B5BF-F6F75A18AA32}">
      <dgm:prSet/>
      <dgm:spPr/>
      <dgm:t>
        <a:bodyPr/>
        <a:lstStyle/>
        <a:p>
          <a:endParaRPr lang="en-US"/>
        </a:p>
      </dgm:t>
    </dgm:pt>
    <dgm:pt modelId="{6BA17ED7-CA63-49FB-B074-229318FFA659}" type="sibTrans" cxnId="{BA2E2DAC-5EF3-485A-B5BF-F6F75A18AA32}">
      <dgm:prSet/>
      <dgm:spPr/>
      <dgm:t>
        <a:bodyPr/>
        <a:lstStyle/>
        <a:p>
          <a:endParaRPr lang="en-US"/>
        </a:p>
      </dgm:t>
    </dgm:pt>
    <dgm:pt modelId="{BDD15C69-E68A-49EF-AA09-C4DB252F4772}" type="pres">
      <dgm:prSet presAssocID="{AF5980AA-E0C0-4760-8A9E-031AD34A5625}" presName="Name0" presStyleCnt="0">
        <dgm:presLayoutVars>
          <dgm:dir/>
          <dgm:animLvl val="lvl"/>
          <dgm:resizeHandles val="exact"/>
        </dgm:presLayoutVars>
      </dgm:prSet>
      <dgm:spPr/>
    </dgm:pt>
    <dgm:pt modelId="{AF5E79AD-251F-424C-ABCA-6BA41D2C1DE4}" type="pres">
      <dgm:prSet presAssocID="{4F0655DF-BC63-422E-8AFA-CE97D978B104}" presName="parTxOnly" presStyleLbl="node1" presStyleIdx="0" presStyleCnt="5">
        <dgm:presLayoutVars>
          <dgm:chMax val="0"/>
          <dgm:chPref val="0"/>
          <dgm:bulletEnabled val="1"/>
        </dgm:presLayoutVars>
      </dgm:prSet>
      <dgm:spPr/>
    </dgm:pt>
    <dgm:pt modelId="{F59D0942-D125-4C89-A42D-8144890A9697}" type="pres">
      <dgm:prSet presAssocID="{7236E9C0-55F5-4DD3-8316-363403A6C748}" presName="parTxOnlySpace" presStyleCnt="0"/>
      <dgm:spPr/>
    </dgm:pt>
    <dgm:pt modelId="{8674C85B-206E-45EC-B03E-DB405EE41471}" type="pres">
      <dgm:prSet presAssocID="{CE434B19-41D0-4DDE-99FA-03AE87839945}" presName="parTxOnly" presStyleLbl="node1" presStyleIdx="1" presStyleCnt="5">
        <dgm:presLayoutVars>
          <dgm:chMax val="0"/>
          <dgm:chPref val="0"/>
          <dgm:bulletEnabled val="1"/>
        </dgm:presLayoutVars>
      </dgm:prSet>
      <dgm:spPr/>
    </dgm:pt>
    <dgm:pt modelId="{901C6771-7694-47E0-953E-BB06BAF326FE}" type="pres">
      <dgm:prSet presAssocID="{E3168E68-D4E0-4F3B-B754-8A621B32429C}" presName="parTxOnlySpace" presStyleCnt="0"/>
      <dgm:spPr/>
    </dgm:pt>
    <dgm:pt modelId="{10BDE128-8E16-44DE-AFB4-9A7063948B16}" type="pres">
      <dgm:prSet presAssocID="{2E6B0C9D-3736-41D5-9319-119DC49DC01C}" presName="parTxOnly" presStyleLbl="node1" presStyleIdx="2" presStyleCnt="5">
        <dgm:presLayoutVars>
          <dgm:chMax val="0"/>
          <dgm:chPref val="0"/>
          <dgm:bulletEnabled val="1"/>
        </dgm:presLayoutVars>
      </dgm:prSet>
      <dgm:spPr/>
    </dgm:pt>
    <dgm:pt modelId="{893AC379-CD7B-4937-91A0-4C0789312929}" type="pres">
      <dgm:prSet presAssocID="{5F6D2389-F192-4A87-89C8-C318ECB92C09}" presName="parTxOnlySpace" presStyleCnt="0"/>
      <dgm:spPr/>
    </dgm:pt>
    <dgm:pt modelId="{D630B898-31C7-48FF-BC18-C7A6986BDF50}" type="pres">
      <dgm:prSet presAssocID="{75117199-7E97-4EC5-B592-954AFF4EE623}" presName="parTxOnly" presStyleLbl="node1" presStyleIdx="3" presStyleCnt="5">
        <dgm:presLayoutVars>
          <dgm:chMax val="0"/>
          <dgm:chPref val="0"/>
          <dgm:bulletEnabled val="1"/>
        </dgm:presLayoutVars>
      </dgm:prSet>
      <dgm:spPr/>
    </dgm:pt>
    <dgm:pt modelId="{52BCC8D4-5230-491A-AE1E-B54FF273A40B}" type="pres">
      <dgm:prSet presAssocID="{0DF5437E-B7DF-484E-B336-421A4FFD2EAC}" presName="parTxOnlySpace" presStyleCnt="0"/>
      <dgm:spPr/>
    </dgm:pt>
    <dgm:pt modelId="{4446D7C1-9E66-4980-8801-A00E624F3A20}" type="pres">
      <dgm:prSet presAssocID="{0D05B3C0-62CC-42DD-AE58-928772BD6B68}" presName="parTxOnly" presStyleLbl="node1" presStyleIdx="4" presStyleCnt="5">
        <dgm:presLayoutVars>
          <dgm:chMax val="0"/>
          <dgm:chPref val="0"/>
          <dgm:bulletEnabled val="1"/>
        </dgm:presLayoutVars>
      </dgm:prSet>
      <dgm:spPr/>
    </dgm:pt>
  </dgm:ptLst>
  <dgm:cxnLst>
    <dgm:cxn modelId="{D1608503-4B17-44DA-80DA-2AC8C936EFE7}" type="presOf" srcId="{75117199-7E97-4EC5-B592-954AFF4EE623}" destId="{D630B898-31C7-48FF-BC18-C7A6986BDF50}" srcOrd="0" destOrd="0" presId="urn:microsoft.com/office/officeart/2005/8/layout/chevron1"/>
    <dgm:cxn modelId="{49B86517-FE0F-4E74-827B-10FF1E487298}" type="presOf" srcId="{AF5980AA-E0C0-4760-8A9E-031AD34A5625}" destId="{BDD15C69-E68A-49EF-AA09-C4DB252F4772}" srcOrd="0" destOrd="0" presId="urn:microsoft.com/office/officeart/2005/8/layout/chevron1"/>
    <dgm:cxn modelId="{49B48B25-88CA-4A20-B3D5-503E458542F8}" srcId="{AF5980AA-E0C0-4760-8A9E-031AD34A5625}" destId="{2E6B0C9D-3736-41D5-9319-119DC49DC01C}" srcOrd="2" destOrd="0" parTransId="{71BDFA5A-95EA-42B4-A826-1477D484F395}" sibTransId="{5F6D2389-F192-4A87-89C8-C318ECB92C09}"/>
    <dgm:cxn modelId="{71E7B72F-9F49-4767-BA45-3EFED2894806}" srcId="{AF5980AA-E0C0-4760-8A9E-031AD34A5625}" destId="{CE434B19-41D0-4DDE-99FA-03AE87839945}" srcOrd="1" destOrd="0" parTransId="{7376EA66-222E-4CD4-992B-158AC0A01578}" sibTransId="{E3168E68-D4E0-4F3B-B754-8A621B32429C}"/>
    <dgm:cxn modelId="{48BF463A-A913-4FFF-8A56-4E1EBAB55759}" type="presOf" srcId="{4F0655DF-BC63-422E-8AFA-CE97D978B104}" destId="{AF5E79AD-251F-424C-ABCA-6BA41D2C1DE4}" srcOrd="0" destOrd="0" presId="urn:microsoft.com/office/officeart/2005/8/layout/chevron1"/>
    <dgm:cxn modelId="{46E55D5B-9A20-443C-9775-43083CBABB05}" srcId="{AF5980AA-E0C0-4760-8A9E-031AD34A5625}" destId="{4F0655DF-BC63-422E-8AFA-CE97D978B104}" srcOrd="0" destOrd="0" parTransId="{2809F8B4-4A30-444C-88D2-C399814CFBD9}" sibTransId="{7236E9C0-55F5-4DD3-8316-363403A6C748}"/>
    <dgm:cxn modelId="{399CE362-474F-4C68-BB95-F06C0E56B1F8}" srcId="{AF5980AA-E0C0-4760-8A9E-031AD34A5625}" destId="{75117199-7E97-4EC5-B592-954AFF4EE623}" srcOrd="3" destOrd="0" parTransId="{6748D381-9C24-466B-A207-E26AD3F57C06}" sibTransId="{0DF5437E-B7DF-484E-B336-421A4FFD2EAC}"/>
    <dgm:cxn modelId="{E1CD899C-9C0D-4015-ADEB-E0A9629DB256}" type="presOf" srcId="{0D05B3C0-62CC-42DD-AE58-928772BD6B68}" destId="{4446D7C1-9E66-4980-8801-A00E624F3A20}" srcOrd="0" destOrd="0" presId="urn:microsoft.com/office/officeart/2005/8/layout/chevron1"/>
    <dgm:cxn modelId="{BA2E2DAC-5EF3-485A-B5BF-F6F75A18AA32}" srcId="{AF5980AA-E0C0-4760-8A9E-031AD34A5625}" destId="{0D05B3C0-62CC-42DD-AE58-928772BD6B68}" srcOrd="4" destOrd="0" parTransId="{0F0F5B8C-9EC0-474F-A2C5-60AFD61557FE}" sibTransId="{6BA17ED7-CA63-49FB-B074-229318FFA659}"/>
    <dgm:cxn modelId="{14EAD3BB-5A46-4798-8CE6-55C17FCB0BB7}" type="presOf" srcId="{CE434B19-41D0-4DDE-99FA-03AE87839945}" destId="{8674C85B-206E-45EC-B03E-DB405EE41471}" srcOrd="0" destOrd="0" presId="urn:microsoft.com/office/officeart/2005/8/layout/chevron1"/>
    <dgm:cxn modelId="{832A3DF2-36BA-4017-BFCD-1639D0B9FDF6}" type="presOf" srcId="{2E6B0C9D-3736-41D5-9319-119DC49DC01C}" destId="{10BDE128-8E16-44DE-AFB4-9A7063948B16}" srcOrd="0" destOrd="0" presId="urn:microsoft.com/office/officeart/2005/8/layout/chevron1"/>
    <dgm:cxn modelId="{E3CA5FEF-FB1C-4A8D-8DFC-DD8C4507FA07}" type="presParOf" srcId="{BDD15C69-E68A-49EF-AA09-C4DB252F4772}" destId="{AF5E79AD-251F-424C-ABCA-6BA41D2C1DE4}" srcOrd="0" destOrd="0" presId="urn:microsoft.com/office/officeart/2005/8/layout/chevron1"/>
    <dgm:cxn modelId="{BD01A81D-E7B8-4815-8527-E94BA728673D}" type="presParOf" srcId="{BDD15C69-E68A-49EF-AA09-C4DB252F4772}" destId="{F59D0942-D125-4C89-A42D-8144890A9697}" srcOrd="1" destOrd="0" presId="urn:microsoft.com/office/officeart/2005/8/layout/chevron1"/>
    <dgm:cxn modelId="{9B1362F7-639B-490F-9EE5-6FFE19CC2A24}" type="presParOf" srcId="{BDD15C69-E68A-49EF-AA09-C4DB252F4772}" destId="{8674C85B-206E-45EC-B03E-DB405EE41471}" srcOrd="2" destOrd="0" presId="urn:microsoft.com/office/officeart/2005/8/layout/chevron1"/>
    <dgm:cxn modelId="{D828EF47-80F2-4DA5-9A36-7A2562862572}" type="presParOf" srcId="{BDD15C69-E68A-49EF-AA09-C4DB252F4772}" destId="{901C6771-7694-47E0-953E-BB06BAF326FE}" srcOrd="3" destOrd="0" presId="urn:microsoft.com/office/officeart/2005/8/layout/chevron1"/>
    <dgm:cxn modelId="{E239C016-6D56-4C74-8A28-557FDE9C6E2E}" type="presParOf" srcId="{BDD15C69-E68A-49EF-AA09-C4DB252F4772}" destId="{10BDE128-8E16-44DE-AFB4-9A7063948B16}" srcOrd="4" destOrd="0" presId="urn:microsoft.com/office/officeart/2005/8/layout/chevron1"/>
    <dgm:cxn modelId="{3995C2A8-8AA2-48BE-A094-554AC8E218C3}" type="presParOf" srcId="{BDD15C69-E68A-49EF-AA09-C4DB252F4772}" destId="{893AC379-CD7B-4937-91A0-4C0789312929}" srcOrd="5" destOrd="0" presId="urn:microsoft.com/office/officeart/2005/8/layout/chevron1"/>
    <dgm:cxn modelId="{6D1C0CDA-82DF-41C8-8083-9E56796B339F}" type="presParOf" srcId="{BDD15C69-E68A-49EF-AA09-C4DB252F4772}" destId="{D630B898-31C7-48FF-BC18-C7A6986BDF50}" srcOrd="6" destOrd="0" presId="urn:microsoft.com/office/officeart/2005/8/layout/chevron1"/>
    <dgm:cxn modelId="{94F06B85-AA8E-4A7D-ABD2-4098C26D7F06}" type="presParOf" srcId="{BDD15C69-E68A-49EF-AA09-C4DB252F4772}" destId="{52BCC8D4-5230-491A-AE1E-B54FF273A40B}" srcOrd="7" destOrd="0" presId="urn:microsoft.com/office/officeart/2005/8/layout/chevron1"/>
    <dgm:cxn modelId="{9613C05E-1613-477B-9F06-1F5B2746CD35}" type="presParOf" srcId="{BDD15C69-E68A-49EF-AA09-C4DB252F4772}" destId="{4446D7C1-9E66-4980-8801-A00E624F3A20}" srcOrd="8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F366848-878C-4312-835D-BEFA0B8D6E5D}" type="doc">
      <dgm:prSet loTypeId="urn:microsoft.com/office/officeart/2005/8/layout/orgChart1" loCatId="hierarchy" qsTypeId="urn:microsoft.com/office/officeart/2005/8/quickstyle/simple1" qsCatId="simple" csTypeId="urn:microsoft.com/office/officeart/2005/8/colors/accent0_3" csCatId="mainScheme" phldr="1"/>
      <dgm:spPr/>
      <dgm:t>
        <a:bodyPr/>
        <a:lstStyle/>
        <a:p>
          <a:endParaRPr lang="en-US"/>
        </a:p>
      </dgm:t>
    </dgm:pt>
    <dgm:pt modelId="{2769C296-6C3C-4FB6-899E-45B23B278C0A}">
      <dgm:prSet phldrT="[Text]"/>
      <dgm:spPr/>
      <dgm:t>
        <a:bodyPr/>
        <a:lstStyle/>
        <a:p>
          <a:r>
            <a:rPr lang="en-GB" dirty="0"/>
            <a:t>Checks</a:t>
          </a:r>
          <a:endParaRPr lang="en-US" dirty="0"/>
        </a:p>
      </dgm:t>
    </dgm:pt>
    <dgm:pt modelId="{EB201B6A-A279-4791-BA27-378FC1EFBCDB}" type="parTrans" cxnId="{BBFDEDD9-854A-4F29-9505-22EDD975D970}">
      <dgm:prSet/>
      <dgm:spPr/>
      <dgm:t>
        <a:bodyPr/>
        <a:lstStyle/>
        <a:p>
          <a:endParaRPr lang="en-US"/>
        </a:p>
      </dgm:t>
    </dgm:pt>
    <dgm:pt modelId="{ED60D79E-849B-499D-8878-A5665C1EB238}" type="sibTrans" cxnId="{BBFDEDD9-854A-4F29-9505-22EDD975D970}">
      <dgm:prSet/>
      <dgm:spPr/>
      <dgm:t>
        <a:bodyPr/>
        <a:lstStyle/>
        <a:p>
          <a:endParaRPr lang="en-US"/>
        </a:p>
      </dgm:t>
    </dgm:pt>
    <dgm:pt modelId="{AD0EFFA8-1B59-445B-AB88-F63436B62951}">
      <dgm:prSet phldrT="[Text]"/>
      <dgm:spPr/>
      <dgm:t>
        <a:bodyPr/>
        <a:lstStyle/>
        <a:p>
          <a:r>
            <a:rPr lang="en-GB" dirty="0"/>
            <a:t>Analysis Checks</a:t>
          </a:r>
          <a:endParaRPr lang="en-US" dirty="0"/>
        </a:p>
      </dgm:t>
    </dgm:pt>
    <dgm:pt modelId="{1AC9F464-0FFB-416A-A55D-68AF7D9BC8E4}" type="parTrans" cxnId="{8EAD3201-E9EF-4FA1-869F-841A879302E9}">
      <dgm:prSet/>
      <dgm:spPr/>
      <dgm:t>
        <a:bodyPr/>
        <a:lstStyle/>
        <a:p>
          <a:endParaRPr lang="en-US"/>
        </a:p>
      </dgm:t>
    </dgm:pt>
    <dgm:pt modelId="{A67A21BF-F5DB-45E2-803D-57C2EECF95FC}" type="sibTrans" cxnId="{8EAD3201-E9EF-4FA1-869F-841A879302E9}">
      <dgm:prSet/>
      <dgm:spPr/>
      <dgm:t>
        <a:bodyPr/>
        <a:lstStyle/>
        <a:p>
          <a:endParaRPr lang="en-US"/>
        </a:p>
      </dgm:t>
    </dgm:pt>
    <dgm:pt modelId="{28B22CFA-01E9-44DE-906E-ECCCD76115A7}">
      <dgm:prSet phldrT="[Text]"/>
      <dgm:spPr/>
      <dgm:t>
        <a:bodyPr/>
        <a:lstStyle/>
        <a:p>
          <a:r>
            <a:rPr lang="en-GB" dirty="0"/>
            <a:t>Design Checks</a:t>
          </a:r>
          <a:endParaRPr lang="en-US" dirty="0"/>
        </a:p>
      </dgm:t>
    </dgm:pt>
    <dgm:pt modelId="{DC448F7F-4A02-4C5E-85A3-9D140C2E7F06}" type="parTrans" cxnId="{64B9784B-DEF9-4E31-B0F1-DBFB3D7C57E3}">
      <dgm:prSet/>
      <dgm:spPr/>
      <dgm:t>
        <a:bodyPr/>
        <a:lstStyle/>
        <a:p>
          <a:endParaRPr lang="en-US"/>
        </a:p>
      </dgm:t>
    </dgm:pt>
    <dgm:pt modelId="{09DD94F6-A85D-478C-9776-EE8DAD141DF4}" type="sibTrans" cxnId="{64B9784B-DEF9-4E31-B0F1-DBFB3D7C57E3}">
      <dgm:prSet/>
      <dgm:spPr/>
      <dgm:t>
        <a:bodyPr/>
        <a:lstStyle/>
        <a:p>
          <a:endParaRPr lang="en-US"/>
        </a:p>
      </dgm:t>
    </dgm:pt>
    <dgm:pt modelId="{2D9DDB5A-D059-4821-B8BC-45698972F96B}" type="pres">
      <dgm:prSet presAssocID="{8F366848-878C-4312-835D-BEFA0B8D6E5D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B7335E8C-A677-429B-AD08-B8E328E7F662}" type="pres">
      <dgm:prSet presAssocID="{2769C296-6C3C-4FB6-899E-45B23B278C0A}" presName="hierRoot1" presStyleCnt="0">
        <dgm:presLayoutVars>
          <dgm:hierBranch val="init"/>
        </dgm:presLayoutVars>
      </dgm:prSet>
      <dgm:spPr/>
    </dgm:pt>
    <dgm:pt modelId="{9AB010BB-CDAA-4805-9B63-9C2D0C788288}" type="pres">
      <dgm:prSet presAssocID="{2769C296-6C3C-4FB6-899E-45B23B278C0A}" presName="rootComposite1" presStyleCnt="0"/>
      <dgm:spPr/>
    </dgm:pt>
    <dgm:pt modelId="{5F9AB8AC-278D-4CE6-9119-853CE9F062E6}" type="pres">
      <dgm:prSet presAssocID="{2769C296-6C3C-4FB6-899E-45B23B278C0A}" presName="rootText1" presStyleLbl="node0" presStyleIdx="0" presStyleCnt="1" custScaleX="137469">
        <dgm:presLayoutVars>
          <dgm:chPref val="3"/>
        </dgm:presLayoutVars>
      </dgm:prSet>
      <dgm:spPr>
        <a:prstGeom prst="roundRect">
          <a:avLst/>
        </a:prstGeom>
      </dgm:spPr>
    </dgm:pt>
    <dgm:pt modelId="{26160BB0-B5D6-40AF-942C-E5BC26980CD5}" type="pres">
      <dgm:prSet presAssocID="{2769C296-6C3C-4FB6-899E-45B23B278C0A}" presName="rootConnector1" presStyleLbl="node1" presStyleIdx="0" presStyleCnt="0"/>
      <dgm:spPr/>
    </dgm:pt>
    <dgm:pt modelId="{210861A7-627E-42E1-8EC7-DD0D11C9E7EF}" type="pres">
      <dgm:prSet presAssocID="{2769C296-6C3C-4FB6-899E-45B23B278C0A}" presName="hierChild2" presStyleCnt="0"/>
      <dgm:spPr/>
    </dgm:pt>
    <dgm:pt modelId="{CDCEC181-E613-42D2-93D1-BE6A248FCD66}" type="pres">
      <dgm:prSet presAssocID="{1AC9F464-0FFB-416A-A55D-68AF7D9BC8E4}" presName="Name37" presStyleLbl="parChTrans1D2" presStyleIdx="0" presStyleCnt="2"/>
      <dgm:spPr/>
    </dgm:pt>
    <dgm:pt modelId="{A78FDEF7-D447-427C-9450-523047CD4879}" type="pres">
      <dgm:prSet presAssocID="{AD0EFFA8-1B59-445B-AB88-F63436B62951}" presName="hierRoot2" presStyleCnt="0">
        <dgm:presLayoutVars>
          <dgm:hierBranch val="init"/>
        </dgm:presLayoutVars>
      </dgm:prSet>
      <dgm:spPr/>
    </dgm:pt>
    <dgm:pt modelId="{DB03E5AF-47CF-4D89-B6D1-25D4B5C56719}" type="pres">
      <dgm:prSet presAssocID="{AD0EFFA8-1B59-445B-AB88-F63436B62951}" presName="rootComposite" presStyleCnt="0"/>
      <dgm:spPr/>
    </dgm:pt>
    <dgm:pt modelId="{6551D3CF-F1C2-4349-A918-02090757784C}" type="pres">
      <dgm:prSet presAssocID="{AD0EFFA8-1B59-445B-AB88-F63436B62951}" presName="rootText" presStyleLbl="node2" presStyleIdx="0" presStyleCnt="2" custScaleX="238376">
        <dgm:presLayoutVars>
          <dgm:chPref val="3"/>
        </dgm:presLayoutVars>
      </dgm:prSet>
      <dgm:spPr>
        <a:prstGeom prst="roundRect">
          <a:avLst/>
        </a:prstGeom>
      </dgm:spPr>
    </dgm:pt>
    <dgm:pt modelId="{3A45B694-3831-4626-9FE8-A1F18D6D5BB3}" type="pres">
      <dgm:prSet presAssocID="{AD0EFFA8-1B59-445B-AB88-F63436B62951}" presName="rootConnector" presStyleLbl="node2" presStyleIdx="0" presStyleCnt="2"/>
      <dgm:spPr/>
    </dgm:pt>
    <dgm:pt modelId="{2B13ADD5-876A-44A7-AF2F-D1B25D3692D8}" type="pres">
      <dgm:prSet presAssocID="{AD0EFFA8-1B59-445B-AB88-F63436B62951}" presName="hierChild4" presStyleCnt="0"/>
      <dgm:spPr/>
    </dgm:pt>
    <dgm:pt modelId="{EBD2FBB5-DCB5-4202-B133-8E3E9B85B158}" type="pres">
      <dgm:prSet presAssocID="{AD0EFFA8-1B59-445B-AB88-F63436B62951}" presName="hierChild5" presStyleCnt="0"/>
      <dgm:spPr/>
    </dgm:pt>
    <dgm:pt modelId="{B84F5439-8C90-4928-B7BE-281DDCCC285D}" type="pres">
      <dgm:prSet presAssocID="{DC448F7F-4A02-4C5E-85A3-9D140C2E7F06}" presName="Name37" presStyleLbl="parChTrans1D2" presStyleIdx="1" presStyleCnt="2"/>
      <dgm:spPr/>
    </dgm:pt>
    <dgm:pt modelId="{D681B50E-F435-4503-B0BA-2BA77DA88F9F}" type="pres">
      <dgm:prSet presAssocID="{28B22CFA-01E9-44DE-906E-ECCCD76115A7}" presName="hierRoot2" presStyleCnt="0">
        <dgm:presLayoutVars>
          <dgm:hierBranch val="init"/>
        </dgm:presLayoutVars>
      </dgm:prSet>
      <dgm:spPr/>
    </dgm:pt>
    <dgm:pt modelId="{ABDDBF9F-834E-4B40-B39E-69A5468C5EB6}" type="pres">
      <dgm:prSet presAssocID="{28B22CFA-01E9-44DE-906E-ECCCD76115A7}" presName="rootComposite" presStyleCnt="0"/>
      <dgm:spPr/>
    </dgm:pt>
    <dgm:pt modelId="{4A033613-EB0E-47D8-8689-A95F1995C538}" type="pres">
      <dgm:prSet presAssocID="{28B22CFA-01E9-44DE-906E-ECCCD76115A7}" presName="rootText" presStyleLbl="node2" presStyleIdx="1" presStyleCnt="2" custScaleX="238376">
        <dgm:presLayoutVars>
          <dgm:chPref val="3"/>
        </dgm:presLayoutVars>
      </dgm:prSet>
      <dgm:spPr>
        <a:prstGeom prst="roundRect">
          <a:avLst/>
        </a:prstGeom>
      </dgm:spPr>
    </dgm:pt>
    <dgm:pt modelId="{A512792F-22C4-4C06-8BE2-CF198D1B2F01}" type="pres">
      <dgm:prSet presAssocID="{28B22CFA-01E9-44DE-906E-ECCCD76115A7}" presName="rootConnector" presStyleLbl="node2" presStyleIdx="1" presStyleCnt="2"/>
      <dgm:spPr/>
    </dgm:pt>
    <dgm:pt modelId="{0A0AE302-A4CD-4594-A764-02BE4F6DA2FA}" type="pres">
      <dgm:prSet presAssocID="{28B22CFA-01E9-44DE-906E-ECCCD76115A7}" presName="hierChild4" presStyleCnt="0"/>
      <dgm:spPr/>
    </dgm:pt>
    <dgm:pt modelId="{A48DFA6B-FC9A-4214-AA51-87600261BC63}" type="pres">
      <dgm:prSet presAssocID="{28B22CFA-01E9-44DE-906E-ECCCD76115A7}" presName="hierChild5" presStyleCnt="0"/>
      <dgm:spPr/>
    </dgm:pt>
    <dgm:pt modelId="{29115340-C642-4E47-992A-B0C5AA1A9B2F}" type="pres">
      <dgm:prSet presAssocID="{2769C296-6C3C-4FB6-899E-45B23B278C0A}" presName="hierChild3" presStyleCnt="0"/>
      <dgm:spPr/>
    </dgm:pt>
  </dgm:ptLst>
  <dgm:cxnLst>
    <dgm:cxn modelId="{8EAD3201-E9EF-4FA1-869F-841A879302E9}" srcId="{2769C296-6C3C-4FB6-899E-45B23B278C0A}" destId="{AD0EFFA8-1B59-445B-AB88-F63436B62951}" srcOrd="0" destOrd="0" parTransId="{1AC9F464-0FFB-416A-A55D-68AF7D9BC8E4}" sibTransId="{A67A21BF-F5DB-45E2-803D-57C2EECF95FC}"/>
    <dgm:cxn modelId="{B3593005-07F7-47FB-93EE-2894B2C2A044}" type="presOf" srcId="{2769C296-6C3C-4FB6-899E-45B23B278C0A}" destId="{5F9AB8AC-278D-4CE6-9119-853CE9F062E6}" srcOrd="0" destOrd="0" presId="urn:microsoft.com/office/officeart/2005/8/layout/orgChart1"/>
    <dgm:cxn modelId="{E4A8EE2C-0208-43FC-A92D-4D9DBF00E9D4}" type="presOf" srcId="{1AC9F464-0FFB-416A-A55D-68AF7D9BC8E4}" destId="{CDCEC181-E613-42D2-93D1-BE6A248FCD66}" srcOrd="0" destOrd="0" presId="urn:microsoft.com/office/officeart/2005/8/layout/orgChart1"/>
    <dgm:cxn modelId="{64B9784B-DEF9-4E31-B0F1-DBFB3D7C57E3}" srcId="{2769C296-6C3C-4FB6-899E-45B23B278C0A}" destId="{28B22CFA-01E9-44DE-906E-ECCCD76115A7}" srcOrd="1" destOrd="0" parTransId="{DC448F7F-4A02-4C5E-85A3-9D140C2E7F06}" sibTransId="{09DD94F6-A85D-478C-9776-EE8DAD141DF4}"/>
    <dgm:cxn modelId="{80583C8D-AA50-4C2C-9827-3E3C4A3B7C44}" type="presOf" srcId="{28B22CFA-01E9-44DE-906E-ECCCD76115A7}" destId="{4A033613-EB0E-47D8-8689-A95F1995C538}" srcOrd="0" destOrd="0" presId="urn:microsoft.com/office/officeart/2005/8/layout/orgChart1"/>
    <dgm:cxn modelId="{6050C98D-57D0-48F4-8BCB-329773A5193E}" type="presOf" srcId="{AD0EFFA8-1B59-445B-AB88-F63436B62951}" destId="{3A45B694-3831-4626-9FE8-A1F18D6D5BB3}" srcOrd="1" destOrd="0" presId="urn:microsoft.com/office/officeart/2005/8/layout/orgChart1"/>
    <dgm:cxn modelId="{8AD7DB91-461A-48FC-B75D-2E1D1914DA01}" type="presOf" srcId="{8F366848-878C-4312-835D-BEFA0B8D6E5D}" destId="{2D9DDB5A-D059-4821-B8BC-45698972F96B}" srcOrd="0" destOrd="0" presId="urn:microsoft.com/office/officeart/2005/8/layout/orgChart1"/>
    <dgm:cxn modelId="{89401198-70A2-4E67-AB1F-39D84DC6EB85}" type="presOf" srcId="{AD0EFFA8-1B59-445B-AB88-F63436B62951}" destId="{6551D3CF-F1C2-4349-A918-02090757784C}" srcOrd="0" destOrd="0" presId="urn:microsoft.com/office/officeart/2005/8/layout/orgChart1"/>
    <dgm:cxn modelId="{BBFDEDD9-854A-4F29-9505-22EDD975D970}" srcId="{8F366848-878C-4312-835D-BEFA0B8D6E5D}" destId="{2769C296-6C3C-4FB6-899E-45B23B278C0A}" srcOrd="0" destOrd="0" parTransId="{EB201B6A-A279-4791-BA27-378FC1EFBCDB}" sibTransId="{ED60D79E-849B-499D-8878-A5665C1EB238}"/>
    <dgm:cxn modelId="{0BB930DC-DD54-4713-9F96-B9A748D4E936}" type="presOf" srcId="{DC448F7F-4A02-4C5E-85A3-9D140C2E7F06}" destId="{B84F5439-8C90-4928-B7BE-281DDCCC285D}" srcOrd="0" destOrd="0" presId="urn:microsoft.com/office/officeart/2005/8/layout/orgChart1"/>
    <dgm:cxn modelId="{7DF937F4-10AE-4DC9-A8CB-0ADC1702BA23}" type="presOf" srcId="{2769C296-6C3C-4FB6-899E-45B23B278C0A}" destId="{26160BB0-B5D6-40AF-942C-E5BC26980CD5}" srcOrd="1" destOrd="0" presId="urn:microsoft.com/office/officeart/2005/8/layout/orgChart1"/>
    <dgm:cxn modelId="{8A9CA6FD-1576-4909-8B8F-024B062F0EC2}" type="presOf" srcId="{28B22CFA-01E9-44DE-906E-ECCCD76115A7}" destId="{A512792F-22C4-4C06-8BE2-CF198D1B2F01}" srcOrd="1" destOrd="0" presId="urn:microsoft.com/office/officeart/2005/8/layout/orgChart1"/>
    <dgm:cxn modelId="{352CAA15-B61D-4316-9B41-947AC5DC61FE}" type="presParOf" srcId="{2D9DDB5A-D059-4821-B8BC-45698972F96B}" destId="{B7335E8C-A677-429B-AD08-B8E328E7F662}" srcOrd="0" destOrd="0" presId="urn:microsoft.com/office/officeart/2005/8/layout/orgChart1"/>
    <dgm:cxn modelId="{63AA6BCA-D1FB-4846-95B0-2AD9E0B6C022}" type="presParOf" srcId="{B7335E8C-A677-429B-AD08-B8E328E7F662}" destId="{9AB010BB-CDAA-4805-9B63-9C2D0C788288}" srcOrd="0" destOrd="0" presId="urn:microsoft.com/office/officeart/2005/8/layout/orgChart1"/>
    <dgm:cxn modelId="{EB8A600D-A895-44DD-928C-18E364EBCB4A}" type="presParOf" srcId="{9AB010BB-CDAA-4805-9B63-9C2D0C788288}" destId="{5F9AB8AC-278D-4CE6-9119-853CE9F062E6}" srcOrd="0" destOrd="0" presId="urn:microsoft.com/office/officeart/2005/8/layout/orgChart1"/>
    <dgm:cxn modelId="{B46D6B62-8623-4A8D-9D7E-61CEB4CBB913}" type="presParOf" srcId="{9AB010BB-CDAA-4805-9B63-9C2D0C788288}" destId="{26160BB0-B5D6-40AF-942C-E5BC26980CD5}" srcOrd="1" destOrd="0" presId="urn:microsoft.com/office/officeart/2005/8/layout/orgChart1"/>
    <dgm:cxn modelId="{347A8858-249E-41D7-BBC8-91056743E344}" type="presParOf" srcId="{B7335E8C-A677-429B-AD08-B8E328E7F662}" destId="{210861A7-627E-42E1-8EC7-DD0D11C9E7EF}" srcOrd="1" destOrd="0" presId="urn:microsoft.com/office/officeart/2005/8/layout/orgChart1"/>
    <dgm:cxn modelId="{C9002262-049D-451F-9ADB-685482AFACBB}" type="presParOf" srcId="{210861A7-627E-42E1-8EC7-DD0D11C9E7EF}" destId="{CDCEC181-E613-42D2-93D1-BE6A248FCD66}" srcOrd="0" destOrd="0" presId="urn:microsoft.com/office/officeart/2005/8/layout/orgChart1"/>
    <dgm:cxn modelId="{38A727D5-163A-434F-80F5-DAA46FE5CDB9}" type="presParOf" srcId="{210861A7-627E-42E1-8EC7-DD0D11C9E7EF}" destId="{A78FDEF7-D447-427C-9450-523047CD4879}" srcOrd="1" destOrd="0" presId="urn:microsoft.com/office/officeart/2005/8/layout/orgChart1"/>
    <dgm:cxn modelId="{F04DD5B8-00E0-41FD-8A03-83C275EA9675}" type="presParOf" srcId="{A78FDEF7-D447-427C-9450-523047CD4879}" destId="{DB03E5AF-47CF-4D89-B6D1-25D4B5C56719}" srcOrd="0" destOrd="0" presId="urn:microsoft.com/office/officeart/2005/8/layout/orgChart1"/>
    <dgm:cxn modelId="{8644DB5F-8B1B-4199-8129-A3E61C4C9C3C}" type="presParOf" srcId="{DB03E5AF-47CF-4D89-B6D1-25D4B5C56719}" destId="{6551D3CF-F1C2-4349-A918-02090757784C}" srcOrd="0" destOrd="0" presId="urn:microsoft.com/office/officeart/2005/8/layout/orgChart1"/>
    <dgm:cxn modelId="{6103B6AC-E9E3-44EC-951A-623C899A6230}" type="presParOf" srcId="{DB03E5AF-47CF-4D89-B6D1-25D4B5C56719}" destId="{3A45B694-3831-4626-9FE8-A1F18D6D5BB3}" srcOrd="1" destOrd="0" presId="urn:microsoft.com/office/officeart/2005/8/layout/orgChart1"/>
    <dgm:cxn modelId="{7B4ABF0D-815B-40B6-B895-8B0745C386CA}" type="presParOf" srcId="{A78FDEF7-D447-427C-9450-523047CD4879}" destId="{2B13ADD5-876A-44A7-AF2F-D1B25D3692D8}" srcOrd="1" destOrd="0" presId="urn:microsoft.com/office/officeart/2005/8/layout/orgChart1"/>
    <dgm:cxn modelId="{41FDB770-6D0E-4698-9B10-AB6D16151ED4}" type="presParOf" srcId="{A78FDEF7-D447-427C-9450-523047CD4879}" destId="{EBD2FBB5-DCB5-4202-B133-8E3E9B85B158}" srcOrd="2" destOrd="0" presId="urn:microsoft.com/office/officeart/2005/8/layout/orgChart1"/>
    <dgm:cxn modelId="{5FC6D12A-E2DB-46F2-98D2-AF6FDB02E1A7}" type="presParOf" srcId="{210861A7-627E-42E1-8EC7-DD0D11C9E7EF}" destId="{B84F5439-8C90-4928-B7BE-281DDCCC285D}" srcOrd="2" destOrd="0" presId="urn:microsoft.com/office/officeart/2005/8/layout/orgChart1"/>
    <dgm:cxn modelId="{765E211E-A526-4A01-BCF2-9EB48B13EA6B}" type="presParOf" srcId="{210861A7-627E-42E1-8EC7-DD0D11C9E7EF}" destId="{D681B50E-F435-4503-B0BA-2BA77DA88F9F}" srcOrd="3" destOrd="0" presId="urn:microsoft.com/office/officeart/2005/8/layout/orgChart1"/>
    <dgm:cxn modelId="{FFA32A84-A25D-4426-8690-0E7CE17E8537}" type="presParOf" srcId="{D681B50E-F435-4503-B0BA-2BA77DA88F9F}" destId="{ABDDBF9F-834E-4B40-B39E-69A5468C5EB6}" srcOrd="0" destOrd="0" presId="urn:microsoft.com/office/officeart/2005/8/layout/orgChart1"/>
    <dgm:cxn modelId="{E6FBA56C-A71B-42ED-824F-57B4820C5275}" type="presParOf" srcId="{ABDDBF9F-834E-4B40-B39E-69A5468C5EB6}" destId="{4A033613-EB0E-47D8-8689-A95F1995C538}" srcOrd="0" destOrd="0" presId="urn:microsoft.com/office/officeart/2005/8/layout/orgChart1"/>
    <dgm:cxn modelId="{950962A4-D0B0-4BCB-AD13-5267EDC9F1D4}" type="presParOf" srcId="{ABDDBF9F-834E-4B40-B39E-69A5468C5EB6}" destId="{A512792F-22C4-4C06-8BE2-CF198D1B2F01}" srcOrd="1" destOrd="0" presId="urn:microsoft.com/office/officeart/2005/8/layout/orgChart1"/>
    <dgm:cxn modelId="{22003917-1E0E-4114-BF7C-5038B8217D7E}" type="presParOf" srcId="{D681B50E-F435-4503-B0BA-2BA77DA88F9F}" destId="{0A0AE302-A4CD-4594-A764-02BE4F6DA2FA}" srcOrd="1" destOrd="0" presId="urn:microsoft.com/office/officeart/2005/8/layout/orgChart1"/>
    <dgm:cxn modelId="{6763D4C8-E19C-4961-9F5E-C29AEF716312}" type="presParOf" srcId="{D681B50E-F435-4503-B0BA-2BA77DA88F9F}" destId="{A48DFA6B-FC9A-4214-AA51-87600261BC63}" srcOrd="2" destOrd="0" presId="urn:microsoft.com/office/officeart/2005/8/layout/orgChart1"/>
    <dgm:cxn modelId="{3AF78786-571C-42BC-B895-192A6BF36366}" type="presParOf" srcId="{B7335E8C-A677-429B-AD08-B8E328E7F662}" destId="{29115340-C642-4E47-992A-B0C5AA1A9B2F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F5E79AD-251F-424C-ABCA-6BA41D2C1DE4}">
      <dsp:nvSpPr>
        <dsp:cNvPr id="0" name=""/>
        <dsp:cNvSpPr/>
      </dsp:nvSpPr>
      <dsp:spPr>
        <a:xfrm>
          <a:off x="2507" y="775883"/>
          <a:ext cx="2231238" cy="892495"/>
        </a:xfrm>
        <a:prstGeom prst="chevron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0013" tIns="33338" rIns="33338" bIns="33338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/>
            <a:t>Slabs</a:t>
          </a:r>
        </a:p>
      </dsp:txBody>
      <dsp:txXfrm>
        <a:off x="448755" y="775883"/>
        <a:ext cx="1338743" cy="892495"/>
      </dsp:txXfrm>
    </dsp:sp>
    <dsp:sp modelId="{8674C85B-206E-45EC-B03E-DB405EE41471}">
      <dsp:nvSpPr>
        <dsp:cNvPr id="0" name=""/>
        <dsp:cNvSpPr/>
      </dsp:nvSpPr>
      <dsp:spPr>
        <a:xfrm>
          <a:off x="2010621" y="775883"/>
          <a:ext cx="2231238" cy="892495"/>
        </a:xfrm>
        <a:prstGeom prst="chevron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0013" tIns="33338" rIns="33338" bIns="33338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/>
            <a:t>Beams</a:t>
          </a:r>
        </a:p>
      </dsp:txBody>
      <dsp:txXfrm>
        <a:off x="2456869" y="775883"/>
        <a:ext cx="1338743" cy="892495"/>
      </dsp:txXfrm>
    </dsp:sp>
    <dsp:sp modelId="{10BDE128-8E16-44DE-AFB4-9A7063948B16}">
      <dsp:nvSpPr>
        <dsp:cNvPr id="0" name=""/>
        <dsp:cNvSpPr/>
      </dsp:nvSpPr>
      <dsp:spPr>
        <a:xfrm>
          <a:off x="4018736" y="775883"/>
          <a:ext cx="2231238" cy="892495"/>
        </a:xfrm>
        <a:prstGeom prst="chevron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0013" tIns="33338" rIns="33338" bIns="33338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/>
            <a:t>Columns</a:t>
          </a:r>
        </a:p>
      </dsp:txBody>
      <dsp:txXfrm>
        <a:off x="4464984" y="775883"/>
        <a:ext cx="1338743" cy="892495"/>
      </dsp:txXfrm>
    </dsp:sp>
    <dsp:sp modelId="{D630B898-31C7-48FF-BC18-C7A6986BDF50}">
      <dsp:nvSpPr>
        <dsp:cNvPr id="0" name=""/>
        <dsp:cNvSpPr/>
      </dsp:nvSpPr>
      <dsp:spPr>
        <a:xfrm>
          <a:off x="6026851" y="775883"/>
          <a:ext cx="2231238" cy="892495"/>
        </a:xfrm>
        <a:prstGeom prst="chevron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0013" tIns="33338" rIns="33338" bIns="33338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/>
            <a:t>Footings</a:t>
          </a:r>
        </a:p>
      </dsp:txBody>
      <dsp:txXfrm>
        <a:off x="6473099" y="775883"/>
        <a:ext cx="1338743" cy="892495"/>
      </dsp:txXfrm>
    </dsp:sp>
    <dsp:sp modelId="{4446D7C1-9E66-4980-8801-A00E624F3A20}">
      <dsp:nvSpPr>
        <dsp:cNvPr id="0" name=""/>
        <dsp:cNvSpPr/>
      </dsp:nvSpPr>
      <dsp:spPr>
        <a:xfrm>
          <a:off x="8034966" y="775883"/>
          <a:ext cx="2231238" cy="892495"/>
        </a:xfrm>
        <a:prstGeom prst="chevron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0013" tIns="33338" rIns="33338" bIns="33338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/>
            <a:t>Soil</a:t>
          </a:r>
        </a:p>
      </dsp:txBody>
      <dsp:txXfrm>
        <a:off x="8481214" y="775883"/>
        <a:ext cx="1338743" cy="89249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84F5439-8C90-4928-B7BE-281DDCCC285D}">
      <dsp:nvSpPr>
        <dsp:cNvPr id="0" name=""/>
        <dsp:cNvSpPr/>
      </dsp:nvSpPr>
      <dsp:spPr>
        <a:xfrm>
          <a:off x="5134355" y="1138154"/>
          <a:ext cx="2674186" cy="43302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16511"/>
              </a:lnTo>
              <a:lnTo>
                <a:pt x="2674186" y="216511"/>
              </a:lnTo>
              <a:lnTo>
                <a:pt x="2674186" y="433023"/>
              </a:lnTo>
            </a:path>
          </a:pathLst>
        </a:custGeom>
        <a:noFill/>
        <a:ln w="127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DCEC181-E613-42D2-93D1-BE6A248FCD66}">
      <dsp:nvSpPr>
        <dsp:cNvPr id="0" name=""/>
        <dsp:cNvSpPr/>
      </dsp:nvSpPr>
      <dsp:spPr>
        <a:xfrm>
          <a:off x="2460169" y="1138154"/>
          <a:ext cx="2674186" cy="433023"/>
        </a:xfrm>
        <a:custGeom>
          <a:avLst/>
          <a:gdLst/>
          <a:ahLst/>
          <a:cxnLst/>
          <a:rect l="0" t="0" r="0" b="0"/>
          <a:pathLst>
            <a:path>
              <a:moveTo>
                <a:pt x="2674186" y="0"/>
              </a:moveTo>
              <a:lnTo>
                <a:pt x="2674186" y="216511"/>
              </a:lnTo>
              <a:lnTo>
                <a:pt x="0" y="216511"/>
              </a:lnTo>
              <a:lnTo>
                <a:pt x="0" y="433023"/>
              </a:lnTo>
            </a:path>
          </a:pathLst>
        </a:custGeom>
        <a:noFill/>
        <a:ln w="127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F9AB8AC-278D-4CE6-9119-853CE9F062E6}">
      <dsp:nvSpPr>
        <dsp:cNvPr id="0" name=""/>
        <dsp:cNvSpPr/>
      </dsp:nvSpPr>
      <dsp:spPr>
        <a:xfrm>
          <a:off x="3717039" y="107147"/>
          <a:ext cx="2834631" cy="1031007"/>
        </a:xfrm>
        <a:prstGeom prst="round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marL="0" lvl="0" indent="0" algn="ctr" defTabSz="2400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5400" kern="1200" dirty="0"/>
            <a:t>Checks</a:t>
          </a:r>
          <a:endParaRPr lang="en-US" sz="5400" kern="1200" dirty="0"/>
        </a:p>
      </dsp:txBody>
      <dsp:txXfrm>
        <a:off x="3767369" y="157477"/>
        <a:ext cx="2733971" cy="930347"/>
      </dsp:txXfrm>
    </dsp:sp>
    <dsp:sp modelId="{6551D3CF-F1C2-4349-A918-02090757784C}">
      <dsp:nvSpPr>
        <dsp:cNvPr id="0" name=""/>
        <dsp:cNvSpPr/>
      </dsp:nvSpPr>
      <dsp:spPr>
        <a:xfrm>
          <a:off x="2494" y="1571178"/>
          <a:ext cx="4915349" cy="1031007"/>
        </a:xfrm>
        <a:prstGeom prst="round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marL="0" lvl="0" indent="0" algn="ctr" defTabSz="2400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5400" kern="1200" dirty="0"/>
            <a:t>Analysis Checks</a:t>
          </a:r>
          <a:endParaRPr lang="en-US" sz="5400" kern="1200" dirty="0"/>
        </a:p>
      </dsp:txBody>
      <dsp:txXfrm>
        <a:off x="52824" y="1621508"/>
        <a:ext cx="4814689" cy="930347"/>
      </dsp:txXfrm>
    </dsp:sp>
    <dsp:sp modelId="{4A033613-EB0E-47D8-8689-A95F1995C538}">
      <dsp:nvSpPr>
        <dsp:cNvPr id="0" name=""/>
        <dsp:cNvSpPr/>
      </dsp:nvSpPr>
      <dsp:spPr>
        <a:xfrm>
          <a:off x="5350867" y="1571178"/>
          <a:ext cx="4915349" cy="1031007"/>
        </a:xfrm>
        <a:prstGeom prst="round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marL="0" lvl="0" indent="0" algn="ctr" defTabSz="2400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5400" kern="1200" dirty="0"/>
            <a:t>Design Checks</a:t>
          </a:r>
          <a:endParaRPr lang="en-US" sz="5400" kern="1200" dirty="0"/>
        </a:p>
      </dsp:txBody>
      <dsp:txXfrm>
        <a:off x="5401197" y="1621508"/>
        <a:ext cx="4814689" cy="93034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09A1C012-8297-4361-ACE8-A2509FB18911}"/>
              </a:ext>
            </a:extLst>
          </p:cNvPr>
          <p:cNvSpPr/>
          <p:nvPr/>
        </p:nvSpPr>
        <p:spPr>
          <a:xfrm>
            <a:off x="0" y="4206240"/>
            <a:ext cx="12192000" cy="265176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4EC2572-8518-46FF-8F60-FE2963DF4A6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60120" y="640080"/>
            <a:ext cx="10268712" cy="3227832"/>
          </a:xfrm>
        </p:spPr>
        <p:txBody>
          <a:bodyPr anchor="b">
            <a:normAutofit/>
          </a:bodyPr>
          <a:lstStyle>
            <a:lvl1pPr algn="ctr">
              <a:defRPr sz="8800" baseline="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7A0C76A-7715-48A4-8CF5-14BBF61962A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60120" y="4526280"/>
            <a:ext cx="10268712" cy="1508760"/>
          </a:xfrm>
        </p:spPr>
        <p:txBody>
          <a:bodyPr>
            <a:normAutofit/>
          </a:bodyPr>
          <a:lstStyle>
            <a:lvl1pPr marL="0" indent="0" algn="ctr">
              <a:buNone/>
              <a:defRPr sz="36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52D4EF84-F7DF-49C5-9285-301284ADB9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algn="r"/>
            <a:fld id="{A37D6D71-8B28-4ED6-B932-04B197003D23}" type="datetimeFigureOut">
              <a:rPr lang="en-US" smtClean="0"/>
              <a:pPr algn="r"/>
              <a:t>2023-08-19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1266E04-79AF-49EF-86BC-DB29D304BB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90DF5B53-9A9A-46CE-A910-25ADA58753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algn="l"/>
            <a:fld id="{F97E8200-1950-409B-82E7-99938E7AE355}" type="slidenum">
              <a:rPr lang="en-US" smtClean="0"/>
              <a:pPr algn="l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21405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6327B9-64C6-4AFE-8E67-F60CD17A80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692656D-F600-4D76-8A0F-BDBE78759BD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6A13412-4939-4879-B91F-BB5B029B6C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A37D6D71-8B28-4ED6-B932-04B197003D23}" type="datetimeFigureOut">
              <a:rPr lang="en-US" smtClean="0"/>
              <a:pPr algn="r"/>
              <a:t>2023-08-19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5237DB9-DE7D-4687-82D7-612600F06C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C819356-0444-4C23-82D3-E2FDE28D3D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F97E8200-1950-409B-82E7-99938E7AE355}" type="slidenum">
              <a:rPr lang="en-US" smtClean="0"/>
              <a:pPr algn="l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17260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8EB51B7C-D548-4AB7-90A4-C196105E6D56}"/>
              </a:ext>
            </a:extLst>
          </p:cNvPr>
          <p:cNvSpPr/>
          <p:nvPr/>
        </p:nvSpPr>
        <p:spPr>
          <a:xfrm>
            <a:off x="7108274" y="0"/>
            <a:ext cx="5083725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>
            <a:extLst>
              <a:ext uri="{FF2B5EF4-FFF2-40B4-BE49-F238E27FC236}">
                <a16:creationId xmlns:a16="http://schemas.microsoft.com/office/drawing/2014/main" id="{32DC521B-8B54-4843-9FF4-B2C30FA0043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7751740" y="643467"/>
            <a:ext cx="3477092" cy="5533495"/>
          </a:xfrm>
        </p:spPr>
        <p:txBody>
          <a:bodyPr vert="eaVert" tIns="91440" bIns="9144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10E3F10-9E27-41E6-A965-4243E37BE3D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960120" y="643467"/>
            <a:ext cx="5504687" cy="5533496"/>
          </a:xfrm>
        </p:spPr>
        <p:txBody>
          <a:bodyPr vert="eaVert" tIns="91440" bIns="9144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341D62D-51A0-4AD7-8027-BF548FB6AAF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17898" y="6356350"/>
            <a:ext cx="2522798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algn="r"/>
            <a:fld id="{A37D6D71-8B28-4ED6-B932-04B197003D23}" type="datetimeFigureOut">
              <a:rPr lang="en-US" smtClean="0"/>
              <a:pPr algn="r"/>
              <a:t>2023-08-19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5857492-A701-44A1-B1D5-7B2C8CD065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ED2E8AE-F1AA-4D19-A434-102501D3B4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algn="l"/>
            <a:fld id="{F97E8200-1950-409B-82E7-99938E7AE355}" type="slidenum">
              <a:rPr lang="en-US" smtClean="0"/>
              <a:pPr algn="l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96893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380910-921F-4143-AB01-0F0AFC2908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E0182FC-5A0B-4C24-A6ED-990ED5BA908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B6172F4-3DB0-4AE3-8926-081B78034C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A37D6D71-8B28-4ED6-B932-04B197003D23}" type="datetimeFigureOut">
              <a:rPr lang="en-US" smtClean="0"/>
              <a:pPr algn="r"/>
              <a:t>2023-08-19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25F1358-C731-465B-BCB1-2CCBFD6ECF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8D59536-57D3-4C8A-A207-568465A32E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F97E8200-1950-409B-82E7-99938E7AE355}" type="slidenum">
              <a:rPr lang="en-US" smtClean="0"/>
              <a:pPr algn="l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90553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B81E0804-8E9E-4C6E-B18D-44FE715B239E}"/>
              </a:ext>
            </a:extLst>
          </p:cNvPr>
          <p:cNvSpPr/>
          <p:nvPr/>
        </p:nvSpPr>
        <p:spPr>
          <a:xfrm>
            <a:off x="0" y="0"/>
            <a:ext cx="12192000" cy="4224973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C278AA1-17A5-44BF-8791-EACDA31F5D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0120" y="768096"/>
            <a:ext cx="10268712" cy="3136392"/>
          </a:xfrm>
        </p:spPr>
        <p:txBody>
          <a:bodyPr anchor="b">
            <a:normAutofit/>
          </a:bodyPr>
          <a:lstStyle>
            <a:lvl1pPr>
              <a:defRPr sz="72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01203A5-DA79-4778-AB85-15036574849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60120" y="4544568"/>
            <a:ext cx="10268712" cy="1545336"/>
          </a:xfrm>
        </p:spPr>
        <p:txBody>
          <a:bodyPr>
            <a:normAutofit/>
          </a:bodyPr>
          <a:lstStyle>
            <a:lvl1pPr marL="0" indent="0">
              <a:buNone/>
              <a:defRPr sz="36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Date Placeholder 8">
            <a:extLst>
              <a:ext uri="{FF2B5EF4-FFF2-40B4-BE49-F238E27FC236}">
                <a16:creationId xmlns:a16="http://schemas.microsoft.com/office/drawing/2014/main" id="{CE3B1B5E-0912-44AE-BAED-70B980E539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A37D6D71-8B28-4ED6-B932-04B197003D23}" type="datetimeFigureOut">
              <a:rPr lang="en-US" smtClean="0"/>
              <a:pPr algn="r"/>
              <a:t>2023-08-19</a:t>
            </a:fld>
            <a:endParaRPr lang="en-US" dirty="0"/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346C82F1-A7B2-4F03-A26B-59D79BF5BF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B1DC1ABC-47A9-477B-A29D-F6690EE6B5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F97E8200-1950-409B-82E7-99938E7AE355}" type="slidenum">
              <a:rPr lang="en-US" smtClean="0"/>
              <a:pPr algn="l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14763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35F398-F05F-4793-9FA5-5B817EB95A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17F1CD-2CD4-4BBB-AB36-73A20B1A8D6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960120" y="2587752"/>
            <a:ext cx="4815840" cy="359359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67BBE02-B884-4CCC-9CBD-13B792BBA2B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412992" y="2583371"/>
            <a:ext cx="4815840" cy="359359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2" name="Date Placeholder 11">
            <a:extLst>
              <a:ext uri="{FF2B5EF4-FFF2-40B4-BE49-F238E27FC236}">
                <a16:creationId xmlns:a16="http://schemas.microsoft.com/office/drawing/2014/main" id="{B7FBE509-AA68-4D63-A589-AD5DE7FFFE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A37D6D71-8B28-4ED6-B932-04B197003D23}" type="datetimeFigureOut">
              <a:rPr lang="en-US" smtClean="0"/>
              <a:pPr algn="r"/>
              <a:t>2023-08-19</a:t>
            </a:fld>
            <a:endParaRPr lang="en-US" dirty="0"/>
          </a:p>
        </p:txBody>
      </p:sp>
      <p:sp>
        <p:nvSpPr>
          <p:cNvPr id="13" name="Footer Placeholder 12">
            <a:extLst>
              <a:ext uri="{FF2B5EF4-FFF2-40B4-BE49-F238E27FC236}">
                <a16:creationId xmlns:a16="http://schemas.microsoft.com/office/drawing/2014/main" id="{9C1A4D52-57E4-4F45-BC2C-9FD73E9CEC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E76AD5E1-358D-4236-85AE-74713259EF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F97E8200-1950-409B-82E7-99938E7AE355}" type="slidenum">
              <a:rPr lang="en-US" smtClean="0"/>
              <a:pPr algn="l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49160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287D32C-166A-4FBE-B24D-C2576909542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60121" y="2587752"/>
            <a:ext cx="4818888" cy="892048"/>
          </a:xfrm>
        </p:spPr>
        <p:txBody>
          <a:bodyPr anchor="ctr"/>
          <a:lstStyle>
            <a:lvl1pPr marL="0" indent="0">
              <a:buNone/>
              <a:defRPr sz="2600" b="0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A9EC567-F249-462A-B71A-9C40D50E26A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960120" y="3594538"/>
            <a:ext cx="4818888" cy="25868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BB7D2C6-69D1-4DE4-BF68-5FB0623DB9E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409944" y="2587752"/>
            <a:ext cx="4818888" cy="892048"/>
          </a:xfrm>
        </p:spPr>
        <p:txBody>
          <a:bodyPr anchor="ctr"/>
          <a:lstStyle>
            <a:lvl1pPr marL="0" indent="0">
              <a:buNone/>
              <a:defRPr sz="2600" b="0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3367CC7-ED09-4F8D-A39A-C5969D33B9F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409944" y="3594538"/>
            <a:ext cx="4818888" cy="25868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5F92A44F-DE98-4FB5-B474-5DCCDD267A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A37D6D71-8B28-4ED6-B932-04B197003D23}" type="datetimeFigureOut">
              <a:rPr lang="en-US" smtClean="0"/>
              <a:pPr algn="r"/>
              <a:t>2023-08-19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3ACC79DA-A9E4-4E93-93F1-81907A901B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404DFE57-AA80-4ED8-AD77-35CC56F3FB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F97E8200-1950-409B-82E7-99938E7AE355}" type="slidenum">
              <a:rPr lang="en-US" smtClean="0"/>
              <a:pPr algn="l"/>
              <a:t>‹#›</a:t>
            </a:fld>
            <a:endParaRPr lang="en-US" dirty="0"/>
          </a:p>
        </p:txBody>
      </p:sp>
      <p:sp>
        <p:nvSpPr>
          <p:cNvPr id="13" name="Title 12">
            <a:extLst>
              <a:ext uri="{FF2B5EF4-FFF2-40B4-BE49-F238E27FC236}">
                <a16:creationId xmlns:a16="http://schemas.microsoft.com/office/drawing/2014/main" id="{FB62259C-ADDF-4293-AD3B-AB2E04A748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9336284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BC7BA0-DC57-452F-85B7-C979AA6909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F1C53797-8D72-4774-AC93-EB9FDD650C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A37D6D71-8B28-4ED6-B932-04B197003D23}" type="datetimeFigureOut">
              <a:rPr lang="en-US" smtClean="0"/>
              <a:pPr algn="r"/>
              <a:t>2023-08-19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9E945AB7-1A32-4516-ABF9-B40958AE2E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B22923C3-1D67-4089-A6B1-9A10315E80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F97E8200-1950-409B-82E7-99938E7AE355}" type="slidenum">
              <a:rPr lang="en-US" smtClean="0"/>
              <a:pPr algn="l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85582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C0A8DC1-14F6-453B-A724-D6493F063F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A37D6D71-8B28-4ED6-B932-04B197003D23}" type="datetimeFigureOut">
              <a:rPr lang="en-US" smtClean="0"/>
              <a:pPr algn="r"/>
              <a:t>2023-08-19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6E63FF0-1A91-4698-B12A-112D053735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E066D53-44B3-4F04-93FD-9756A60139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F97E8200-1950-409B-82E7-99938E7AE355}" type="slidenum">
              <a:rPr lang="en-US" smtClean="0"/>
              <a:pPr algn="l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56066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083A0FE-F7E3-433E-9A29-D778690D223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2591850"/>
            <a:ext cx="6045644" cy="359359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794B15D-55F5-4208-AF40-41CAFEB56F4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960120" y="2591850"/>
            <a:ext cx="3811905" cy="3277137"/>
          </a:xfrm>
        </p:spPr>
        <p:txBody>
          <a:bodyPr anchor="ctr"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8A46CE7-2F0F-4C85-B633-B9FCB8347A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A37D6D71-8B28-4ED6-B932-04B197003D23}" type="datetimeFigureOut">
              <a:rPr lang="en-US" smtClean="0"/>
              <a:pPr algn="r"/>
              <a:t>2023-08-19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D0900919-3A73-4918-9D97-8DBE7ABB7A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08BC1001-E44E-4A9A-9E60-2E319A844F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F97E8200-1950-409B-82E7-99938E7AE355}" type="slidenum">
              <a:rPr lang="en-US" smtClean="0"/>
              <a:pPr algn="l"/>
              <a:t>‹#›</a:t>
            </a:fld>
            <a:endParaRPr lang="en-US" dirty="0"/>
          </a:p>
        </p:txBody>
      </p:sp>
      <p:sp>
        <p:nvSpPr>
          <p:cNvPr id="11" name="Title 10">
            <a:extLst>
              <a:ext uri="{FF2B5EF4-FFF2-40B4-BE49-F238E27FC236}">
                <a16:creationId xmlns:a16="http://schemas.microsoft.com/office/drawing/2014/main" id="{A125AC31-022C-40AA-B65C-C9AC48395A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1255867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797A575-703F-410E-9A84-F9B578FEAE8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0" y="2267712"/>
            <a:ext cx="6571469" cy="4590288"/>
          </a:xfrm>
          <a:solidFill>
            <a:schemeClr val="bg1">
              <a:lumMod val="85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518B509-934D-400A-A922-45B61AC6EDD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7235971" y="2587752"/>
            <a:ext cx="3992856" cy="3593592"/>
          </a:xfrm>
        </p:spPr>
        <p:txBody>
          <a:bodyPr anchor="ctr"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99813C51-6954-4F3A-A043-D1BCC8B50F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A37D6D71-8B28-4ED6-B932-04B197003D23}" type="datetimeFigureOut">
              <a:rPr lang="en-US" smtClean="0"/>
              <a:pPr algn="r"/>
              <a:t>2023-08-19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C0AC32FB-49A3-40E4-9D24-1775970436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</a:defRPr>
            </a:lvl1pPr>
          </a:lstStyle>
          <a:p>
            <a:endParaRPr lang="en-US" dirty="0">
              <a:effectLst>
                <a:outerShdw blurRad="50800" dist="38100" dir="2700000" algn="tl" rotWithShape="0">
                  <a:prstClr val="black">
                    <a:alpha val="43000"/>
                  </a:prstClr>
                </a:outerShdw>
              </a:effectLst>
            </a:endParaRP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EC93F5E6-DAE6-447B-8038-5F4C9A799F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F97E8200-1950-409B-82E7-99938E7AE355}" type="slidenum">
              <a:rPr lang="en-US" smtClean="0"/>
              <a:pPr algn="l"/>
              <a:t>‹#›</a:t>
            </a:fld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BFF97FB-514D-4FE8-A9A4-E9A111A56E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3142417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1D153959-30FA-4987-A094-7243641F474B}"/>
              </a:ext>
            </a:extLst>
          </p:cNvPr>
          <p:cNvSpPr/>
          <p:nvPr/>
        </p:nvSpPr>
        <p:spPr>
          <a:xfrm>
            <a:off x="0" y="0"/>
            <a:ext cx="12192000" cy="226498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0216229-A6DB-436A-B327-667E80F0A5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0120" y="317814"/>
            <a:ext cx="10268712" cy="17007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B2B351D-270D-480D-8AF5-6A213ED2B3F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60120" y="2587752"/>
            <a:ext cx="10268712" cy="35935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EB0E73-3310-4A8F-BB4A-7A6A99121A6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903720" y="6356350"/>
            <a:ext cx="323697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just">
              <a:defRPr sz="1200" spc="50" baseline="0">
                <a:solidFill>
                  <a:schemeClr val="tx1"/>
                </a:solidFill>
              </a:defRPr>
            </a:lvl1pPr>
          </a:lstStyle>
          <a:p>
            <a:pPr algn="r"/>
            <a:fld id="{A37D6D71-8B28-4ED6-B932-04B197003D23}" type="datetimeFigureOut">
              <a:rPr lang="en-US" smtClean="0"/>
              <a:pPr algn="r"/>
              <a:t>2023-08-19</a:t>
            </a:fld>
            <a:endParaRPr lang="en-US" spc="5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381C4C0-515B-4404-A780-C31E7DFE54A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960120" y="6356350"/>
            <a:ext cx="55046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cap="all" spc="50" baseline="0">
                <a:solidFill>
                  <a:schemeClr val="tx1"/>
                </a:solidFill>
              </a:defRPr>
            </a:lvl1pPr>
          </a:lstStyle>
          <a:p>
            <a:endParaRPr lang="en-US" spc="5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44C30C7-F013-428C-A6F7-A8CCCD14CEF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296144" y="6356350"/>
            <a:ext cx="9326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pPr algn="l"/>
            <a:fld id="{F97E8200-1950-409B-82E7-99938E7AE355}" type="slidenum">
              <a:rPr lang="en-US" smtClean="0"/>
              <a:pPr algn="l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06495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6600" kern="1200" cap="all" spc="120" baseline="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1000"/>
        </a:lnSpc>
        <a:spcBef>
          <a:spcPts val="700"/>
        </a:spcBef>
        <a:spcAft>
          <a:spcPts val="700"/>
        </a:spcAft>
        <a:buFont typeface="Arial" panose="020B0604020202020204" pitchFamily="34" charset="0"/>
        <a:buNone/>
        <a:defRPr sz="2600" kern="1200" spc="50" baseline="0">
          <a:solidFill>
            <a:schemeClr val="tx1"/>
          </a:solidFill>
          <a:latin typeface="+mn-lt"/>
          <a:ea typeface="+mn-ea"/>
          <a:cs typeface="+mn-cs"/>
        </a:defRPr>
      </a:lvl1pPr>
      <a:lvl2pPr marL="274320" indent="-274320" algn="l" defTabSz="914400" rtl="0" eaLnBrk="1" latinLnBrk="0" hangingPunct="1">
        <a:lnSpc>
          <a:spcPct val="101000"/>
        </a:lnSpc>
        <a:spcBef>
          <a:spcPts val="400"/>
        </a:spcBef>
        <a:spcAft>
          <a:spcPts val="400"/>
        </a:spcAft>
        <a:buClrTx/>
        <a:buFont typeface="Wingdings" panose="05000000000000000000" pitchFamily="2" charset="2"/>
        <a:buChar char="§"/>
        <a:defRPr sz="2300" kern="1200" spc="50" baseline="0">
          <a:solidFill>
            <a:schemeClr val="tx1"/>
          </a:solidFill>
          <a:latin typeface="+mn-lt"/>
          <a:ea typeface="+mn-ea"/>
          <a:cs typeface="+mn-cs"/>
        </a:defRPr>
      </a:lvl2pPr>
      <a:lvl3pPr marL="274320" indent="0" algn="l" defTabSz="914400" rtl="0" eaLnBrk="1" latinLnBrk="0" hangingPunct="1">
        <a:lnSpc>
          <a:spcPct val="101000"/>
        </a:lnSpc>
        <a:spcBef>
          <a:spcPts val="400"/>
        </a:spcBef>
        <a:spcAft>
          <a:spcPts val="400"/>
        </a:spcAft>
        <a:buFont typeface="Arial" panose="020B0604020202020204" pitchFamily="34" charset="0"/>
        <a:buNone/>
        <a:defRPr sz="1800" b="1" kern="1200" spc="50" baseline="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274320" algn="l" defTabSz="914400" rtl="0" eaLnBrk="1" latinLnBrk="0" hangingPunct="1">
        <a:lnSpc>
          <a:spcPct val="101000"/>
        </a:lnSpc>
        <a:spcBef>
          <a:spcPts val="400"/>
        </a:spcBef>
        <a:spcAft>
          <a:spcPts val="400"/>
        </a:spcAft>
        <a:buClrTx/>
        <a:buFont typeface="Wingdings" panose="05000000000000000000" pitchFamily="2" charset="2"/>
        <a:buChar char="§"/>
        <a:defRPr sz="1800" kern="1200" spc="50" baseline="0">
          <a:solidFill>
            <a:schemeClr val="tx1"/>
          </a:solidFill>
          <a:latin typeface="+mn-lt"/>
          <a:ea typeface="+mn-ea"/>
          <a:cs typeface="+mn-cs"/>
        </a:defRPr>
      </a:lvl4pPr>
      <a:lvl5pPr marL="594360" indent="0" algn="l" defTabSz="914400" rtl="0" eaLnBrk="1" latinLnBrk="0" hangingPunct="1">
        <a:lnSpc>
          <a:spcPct val="101000"/>
        </a:lnSpc>
        <a:spcBef>
          <a:spcPts val="400"/>
        </a:spcBef>
        <a:spcAft>
          <a:spcPts val="400"/>
        </a:spcAft>
        <a:buFont typeface="Arial" panose="020B0604020202020204" pitchFamily="34" charset="0"/>
        <a:buNone/>
        <a:defRPr sz="1800" b="1" kern="1200" spc="5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png"/><Relationship Id="rId4" Type="http://schemas.openxmlformats.org/officeDocument/2006/relationships/image" Target="../media/image23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emf"/><Relationship Id="rId4" Type="http://schemas.openxmlformats.org/officeDocument/2006/relationships/image" Target="../media/image26.emf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emf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3.emf"/><Relationship Id="rId4" Type="http://schemas.openxmlformats.org/officeDocument/2006/relationships/image" Target="../media/image32.emf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7.emf"/><Relationship Id="rId4" Type="http://schemas.openxmlformats.org/officeDocument/2006/relationships/image" Target="../media/image36.emf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6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7.em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emf"/><Relationship Id="rId3" Type="http://schemas.openxmlformats.org/officeDocument/2006/relationships/image" Target="../media/image39.emf"/><Relationship Id="rId7" Type="http://schemas.openxmlformats.org/officeDocument/2006/relationships/image" Target="../media/image43.emf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2.emf"/><Relationship Id="rId5" Type="http://schemas.openxmlformats.org/officeDocument/2006/relationships/image" Target="../media/image41.emf"/><Relationship Id="rId4" Type="http://schemas.openxmlformats.org/officeDocument/2006/relationships/image" Target="../media/image40.emf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7.emf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0.png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7.png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2F1A4F89-2ED1-4140-A2C9-FEDFBFFFC99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60120" y="2760785"/>
            <a:ext cx="10268712" cy="1230220"/>
          </a:xfrm>
        </p:spPr>
        <p:txBody>
          <a:bodyPr>
            <a:noAutofit/>
          </a:bodyPr>
          <a:lstStyle/>
          <a:p>
            <a:r>
              <a:rPr lang="en-US" sz="4000" b="1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Analysis And Design of A Residential Building For Gravity Load</a:t>
            </a:r>
            <a:endParaRPr lang="en-US" sz="4000" dirty="0"/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597ABC12-98AE-45D6-A15F-DE07A64ACF0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61644" y="4673638"/>
            <a:ext cx="10268712" cy="1771124"/>
          </a:xfrm>
        </p:spPr>
        <p:txBody>
          <a:bodyPr>
            <a:normAutofit fontScale="62500" lnSpcReduction="20000"/>
          </a:bodyPr>
          <a:lstStyle/>
          <a:p>
            <a:pPr algn="l">
              <a:lnSpc>
                <a:spcPct val="150000"/>
              </a:lnSpc>
              <a:spcBef>
                <a:spcPts val="500"/>
              </a:spcBef>
              <a:spcAft>
                <a:spcPts val="500"/>
              </a:spcAft>
            </a:pPr>
            <a:r>
              <a:rPr lang="en-US" sz="3600" dirty="0"/>
              <a:t>By:		Iyad S. </a:t>
            </a:r>
            <a:r>
              <a:rPr lang="en-US" sz="3600" dirty="0" err="1"/>
              <a:t>Dkaidek</a:t>
            </a:r>
            <a:endParaRPr lang="en-US" sz="3600" dirty="0"/>
          </a:p>
          <a:p>
            <a:pPr algn="l">
              <a:lnSpc>
                <a:spcPct val="150000"/>
              </a:lnSpc>
              <a:spcBef>
                <a:spcPts val="500"/>
              </a:spcBef>
              <a:spcAft>
                <a:spcPts val="500"/>
              </a:spcAft>
            </a:pPr>
            <a:r>
              <a:rPr lang="en-US" sz="3600" dirty="0"/>
              <a:t>		</a:t>
            </a:r>
            <a:r>
              <a:rPr lang="en-US" sz="3600" dirty="0" err="1"/>
              <a:t>Muath</a:t>
            </a:r>
            <a:r>
              <a:rPr lang="en-US" sz="3600" dirty="0"/>
              <a:t> M. Basheer</a:t>
            </a:r>
          </a:p>
          <a:p>
            <a:pPr algn="l">
              <a:lnSpc>
                <a:spcPct val="150000"/>
              </a:lnSpc>
              <a:spcBef>
                <a:spcPts val="500"/>
              </a:spcBef>
              <a:spcAft>
                <a:spcPts val="500"/>
              </a:spcAft>
            </a:pPr>
            <a:r>
              <a:rPr lang="en-US" sz="3600" dirty="0"/>
              <a:t>Supervisor: 	Dr. </a:t>
            </a:r>
            <a:r>
              <a:rPr lang="en-US" sz="3600" dirty="0" err="1"/>
              <a:t>Monther</a:t>
            </a:r>
            <a:r>
              <a:rPr lang="en-US" sz="3600" dirty="0"/>
              <a:t> Diab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8FD1DA5-0051-4FC1-94D5-229E152715C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23334" y="351253"/>
            <a:ext cx="1342284" cy="1343216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Title 3">
            <a:extLst>
              <a:ext uri="{FF2B5EF4-FFF2-40B4-BE49-F238E27FC236}">
                <a16:creationId xmlns:a16="http://schemas.microsoft.com/office/drawing/2014/main" id="{C87F5221-EF20-4407-B323-7BD582F2BC12}"/>
              </a:ext>
            </a:extLst>
          </p:cNvPr>
          <p:cNvSpPr txBox="1">
            <a:spLocks/>
          </p:cNvSpPr>
          <p:nvPr/>
        </p:nvSpPr>
        <p:spPr>
          <a:xfrm>
            <a:off x="960120" y="1924292"/>
            <a:ext cx="10268712" cy="60667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8800" kern="1200" cap="all" spc="12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Bef>
                <a:spcPts val="500"/>
              </a:spcBef>
              <a:spcAft>
                <a:spcPts val="500"/>
              </a:spcAft>
            </a:pPr>
            <a:r>
              <a:rPr lang="en-US" sz="3200" b="1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Graduation Project II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69496326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CD7D53-CA8F-4173-AAEE-D0545CA0E2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07970E0-4E16-4B4A-ADCB-84CF06FAB27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Materials:</a:t>
            </a:r>
          </a:p>
          <a:p>
            <a:endParaRPr lang="en-US" b="1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/>
              <a:t>Y-Tong Block</a:t>
            </a:r>
          </a:p>
          <a:p>
            <a:r>
              <a:rPr lang="en-GB" dirty="0"/>
              <a:t>	Dimensions = 60 cm X 30 cm X 25 cm</a:t>
            </a:r>
          </a:p>
          <a:p>
            <a:r>
              <a:rPr lang="en-GB" dirty="0"/>
              <a:t>	Weight per Unit Volume = 5.7 </a:t>
            </a:r>
            <a:r>
              <a:rPr lang="en-GB" dirty="0" err="1"/>
              <a:t>kN</a:t>
            </a:r>
            <a:r>
              <a:rPr lang="en-GB" dirty="0"/>
              <a:t>/m3</a:t>
            </a:r>
          </a:p>
          <a:p>
            <a:endParaRPr lang="en-GB" dirty="0"/>
          </a:p>
        </p:txBody>
      </p:sp>
      <p:pic>
        <p:nvPicPr>
          <p:cNvPr id="7" name="Picture 6" descr="Ytong Blok C2/350 - 60 x 30 x 25 cm G + HG | Bouwkampioen">
            <a:extLst>
              <a:ext uri="{FF2B5EF4-FFF2-40B4-BE49-F238E27FC236}">
                <a16:creationId xmlns:a16="http://schemas.microsoft.com/office/drawing/2014/main" id="{6AC88D59-72FB-4B12-A126-BE21BFB58F46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410" b="14046"/>
          <a:stretch/>
        </p:blipFill>
        <p:spPr bwMode="auto">
          <a:xfrm>
            <a:off x="8323090" y="3341475"/>
            <a:ext cx="3361885" cy="250716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419350583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CD7D53-CA8F-4173-AAEE-D0545CA0E2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07970E0-4E16-4B4A-ADCB-84CF06FAB27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Materials:</a:t>
            </a:r>
          </a:p>
          <a:p>
            <a:endParaRPr lang="en-US" b="1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/>
              <a:t>Concrete Hollow Block</a:t>
            </a:r>
          </a:p>
          <a:p>
            <a:r>
              <a:rPr lang="en-GB" dirty="0"/>
              <a:t>	Dimensions 40 cm X 20 cm X Various W.</a:t>
            </a:r>
          </a:p>
          <a:p>
            <a:r>
              <a:rPr lang="en-GB" dirty="0"/>
              <a:t>	Weight per Unit Volume 12-15 </a:t>
            </a:r>
            <a:r>
              <a:rPr lang="en-GB" dirty="0" err="1"/>
              <a:t>kN</a:t>
            </a:r>
            <a:r>
              <a:rPr lang="en-GB" dirty="0"/>
              <a:t>/m3</a:t>
            </a:r>
          </a:p>
          <a:p>
            <a:endParaRPr lang="en-GB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5D01DFB-17D4-46A8-BAE3-5933362B21C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30895" y="3078957"/>
            <a:ext cx="3306836" cy="261118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92922186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CD7D53-CA8F-4173-AAEE-D0545CA0E2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07970E0-4E16-4B4A-ADCB-84CF06FAB27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Loads:</a:t>
            </a:r>
          </a:p>
          <a:p>
            <a:endParaRPr lang="en-US" b="1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400" dirty="0"/>
              <a:t>Live Load. LL = 2.5 </a:t>
            </a:r>
            <a:r>
              <a:rPr lang="en-GB" sz="2400" dirty="0" err="1"/>
              <a:t>kN</a:t>
            </a:r>
            <a:r>
              <a:rPr lang="en-GB" sz="2400" dirty="0"/>
              <a:t>/m2 for apartments, and 5 </a:t>
            </a:r>
            <a:r>
              <a:rPr lang="en-GB" sz="2400" dirty="0" err="1"/>
              <a:t>kN</a:t>
            </a:r>
            <a:r>
              <a:rPr lang="en-GB" sz="2400" dirty="0"/>
              <a:t>/m2 for garage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400" dirty="0"/>
              <a:t>Dead Load. DL is calculated by the program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400" dirty="0"/>
              <a:t>Super Imposed Dead Load for slabs 2kN/m2</a:t>
            </a:r>
          </a:p>
        </p:txBody>
      </p:sp>
    </p:spTree>
    <p:extLst>
      <p:ext uri="{BB962C8B-B14F-4D97-AF65-F5344CB8AC3E}">
        <p14:creationId xmlns:p14="http://schemas.microsoft.com/office/powerpoint/2010/main" val="117570016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CD7D53-CA8F-4173-AAEE-D0545CA0E2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07970E0-4E16-4B4A-ADCB-84CF06FAB27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0368" y="3275815"/>
            <a:ext cx="5504960" cy="2554616"/>
          </a:xfrm>
        </p:spPr>
        <p:txBody>
          <a:bodyPr>
            <a:normAutofit/>
          </a:bodyPr>
          <a:lstStyle/>
          <a:p>
            <a:pPr marL="0" marR="0" algn="justLow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Load combinations for allowable stress design</a:t>
            </a:r>
          </a:p>
          <a:p>
            <a:pPr marL="342900" marR="0" lvl="0" indent="-342900" algn="justLow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1.0 D</a:t>
            </a:r>
          </a:p>
          <a:p>
            <a:pPr marL="342900" marR="0" lvl="0" indent="-342900" algn="justLow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1.0 D + 1.0 L</a:t>
            </a:r>
          </a:p>
          <a:p>
            <a:pPr marL="342900" marR="0" lvl="0" indent="-342900" algn="justLow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1.0 D + 0.7 </a:t>
            </a:r>
            <a:r>
              <a:rPr lang="en-US" sz="20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Ev</a:t>
            </a:r>
            <a:r>
              <a:rPr lang="en-US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+ 0.7 Eh</a:t>
            </a:r>
          </a:p>
          <a:p>
            <a:pPr marL="342900" marR="0" lvl="0" indent="-342900" algn="justLow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1.0 D + 0.525 </a:t>
            </a:r>
            <a:r>
              <a:rPr lang="en-US" sz="20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Ev</a:t>
            </a:r>
            <a:r>
              <a:rPr lang="en-US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+ 0.525 Eh + 0.75 L + 0.75 S</a:t>
            </a:r>
          </a:p>
          <a:p>
            <a:pPr marL="342900" marR="0" lvl="0" indent="-342900" algn="justLow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en-US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0.6 D – 0.7 </a:t>
            </a:r>
            <a:r>
              <a:rPr lang="en-US" sz="20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Ev</a:t>
            </a:r>
            <a:r>
              <a:rPr lang="en-US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+ 0.7 Eh</a:t>
            </a:r>
          </a:p>
        </p:txBody>
      </p:sp>
      <p:sp>
        <p:nvSpPr>
          <p:cNvPr id="4" name="Content Placeholder 4">
            <a:extLst>
              <a:ext uri="{FF2B5EF4-FFF2-40B4-BE49-F238E27FC236}">
                <a16:creationId xmlns:a16="http://schemas.microsoft.com/office/drawing/2014/main" id="{CB8F5E38-758E-448D-A08C-45ECA8BE3140}"/>
              </a:ext>
            </a:extLst>
          </p:cNvPr>
          <p:cNvSpPr txBox="1">
            <a:spLocks/>
          </p:cNvSpPr>
          <p:nvPr/>
        </p:nvSpPr>
        <p:spPr>
          <a:xfrm>
            <a:off x="6116674" y="3275815"/>
            <a:ext cx="5504960" cy="25546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01000"/>
              </a:lnSpc>
              <a:spcBef>
                <a:spcPts val="700"/>
              </a:spcBef>
              <a:spcAft>
                <a:spcPts val="700"/>
              </a:spcAft>
              <a:buFont typeface="Arial" panose="020B0604020202020204" pitchFamily="34" charset="0"/>
              <a:buNone/>
              <a:defRPr sz="2600" kern="1200" spc="5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74320" indent="-274320" algn="l" defTabSz="914400" rtl="0" eaLnBrk="1" latinLnBrk="0" hangingPunct="1">
              <a:lnSpc>
                <a:spcPct val="101000"/>
              </a:lnSpc>
              <a:spcBef>
                <a:spcPts val="400"/>
              </a:spcBef>
              <a:spcAft>
                <a:spcPts val="400"/>
              </a:spcAft>
              <a:buClrTx/>
              <a:buFont typeface="Wingdings" panose="05000000000000000000" pitchFamily="2" charset="2"/>
              <a:buChar char="§"/>
              <a:defRPr sz="2300" kern="1200" spc="5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74320" indent="0" algn="l" defTabSz="914400" rtl="0" eaLnBrk="1" latinLnBrk="0" hangingPunct="1">
              <a:lnSpc>
                <a:spcPct val="101000"/>
              </a:lnSpc>
              <a:spcBef>
                <a:spcPts val="400"/>
              </a:spcBef>
              <a:spcAft>
                <a:spcPts val="400"/>
              </a:spcAft>
              <a:buFont typeface="Arial" panose="020B0604020202020204" pitchFamily="34" charset="0"/>
              <a:buNone/>
              <a:defRPr sz="1800" b="1" kern="1200" spc="5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94360" indent="-274320" algn="l" defTabSz="914400" rtl="0" eaLnBrk="1" latinLnBrk="0" hangingPunct="1">
              <a:lnSpc>
                <a:spcPct val="101000"/>
              </a:lnSpc>
              <a:spcBef>
                <a:spcPts val="400"/>
              </a:spcBef>
              <a:spcAft>
                <a:spcPts val="400"/>
              </a:spcAft>
              <a:buClrTx/>
              <a:buFont typeface="Wingdings" panose="05000000000000000000" pitchFamily="2" charset="2"/>
              <a:buChar char="§"/>
              <a:defRPr sz="1800" kern="1200" spc="5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94360" indent="0" algn="l" defTabSz="914400" rtl="0" eaLnBrk="1" latinLnBrk="0" hangingPunct="1">
              <a:lnSpc>
                <a:spcPct val="101000"/>
              </a:lnSpc>
              <a:spcBef>
                <a:spcPts val="400"/>
              </a:spcBef>
              <a:spcAft>
                <a:spcPts val="400"/>
              </a:spcAft>
              <a:buFont typeface="Arial" panose="020B0604020202020204" pitchFamily="34" charset="0"/>
              <a:buNone/>
              <a:defRPr sz="1800" b="1" kern="1200" spc="5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Low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2000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Load combinations for Strength design</a:t>
            </a:r>
          </a:p>
          <a:p>
            <a:pPr marL="342900" indent="-342900" algn="justLow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2000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1.4 D</a:t>
            </a:r>
          </a:p>
          <a:p>
            <a:pPr marL="342900" indent="-342900" algn="justLow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2000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1.2 D + 1.6 L</a:t>
            </a:r>
          </a:p>
          <a:p>
            <a:pPr marL="342900" indent="-342900" algn="justLow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2000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1.2 D + 1.0 </a:t>
            </a:r>
            <a:r>
              <a:rPr lang="en-US" sz="2000" dirty="0" err="1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Ev</a:t>
            </a:r>
            <a:r>
              <a:rPr lang="en-US" sz="2000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+ 1.0 Eh + 1.0 L + 0.2 S</a:t>
            </a:r>
          </a:p>
          <a:p>
            <a:pPr marL="342900" indent="-342900" algn="justLow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2000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0.9 D – </a:t>
            </a:r>
            <a:r>
              <a:rPr lang="en-US" sz="2000" dirty="0" err="1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Ev</a:t>
            </a:r>
            <a:r>
              <a:rPr lang="en-US" sz="2000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+ Eh</a:t>
            </a:r>
          </a:p>
          <a:p>
            <a:pPr marL="342900" indent="-342900" algn="justLow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2000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1.2 D + 1.0 </a:t>
            </a:r>
            <a:r>
              <a:rPr lang="en-US" sz="2000" dirty="0" err="1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Ev</a:t>
            </a:r>
            <a:r>
              <a:rPr lang="en-US" sz="2000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+ 1.0 </a:t>
            </a:r>
            <a:r>
              <a:rPr lang="en-US" sz="2000" dirty="0" err="1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Emh</a:t>
            </a:r>
            <a:r>
              <a:rPr lang="en-US" sz="2000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+ 1.0 L + 0.2 S</a:t>
            </a:r>
          </a:p>
          <a:p>
            <a:pPr marL="342900" indent="-342900" algn="justLow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en-US" sz="2000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0.9 D – </a:t>
            </a:r>
            <a:r>
              <a:rPr lang="en-US" sz="2000" dirty="0" err="1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Ev</a:t>
            </a:r>
            <a:r>
              <a:rPr lang="en-US" sz="2000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+ </a:t>
            </a:r>
            <a:r>
              <a:rPr lang="en-US" sz="2000" dirty="0" err="1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Emh</a:t>
            </a:r>
            <a:endParaRPr lang="en-US" sz="20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1284839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3EE6677-908B-4A3A-B1C0-329FEFDD7B0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60120" y="4544567"/>
            <a:ext cx="10268712" cy="1952947"/>
          </a:xfrm>
        </p:spPr>
        <p:txBody>
          <a:bodyPr anchor="ctr">
            <a:normAutofit/>
          </a:bodyPr>
          <a:lstStyle/>
          <a:p>
            <a:r>
              <a:rPr lang="en-US" sz="6000" b="1" dirty="0"/>
              <a:t>PRELIMINARY DESIGN</a:t>
            </a:r>
            <a:endParaRPr lang="en-US" sz="8800" b="1" dirty="0"/>
          </a:p>
        </p:txBody>
      </p:sp>
    </p:spTree>
    <p:extLst>
      <p:ext uri="{BB962C8B-B14F-4D97-AF65-F5344CB8AC3E}">
        <p14:creationId xmlns:p14="http://schemas.microsoft.com/office/powerpoint/2010/main" val="360858703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CD7D53-CA8F-4173-AAEE-D0545CA0E2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b="1" dirty="0"/>
              <a:t>PRELIMINARY DESIGN</a:t>
            </a:r>
            <a:endParaRPr lang="en-US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07970E0-4E16-4B4A-ADCB-84CF06FAB27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60120" y="2587752"/>
            <a:ext cx="10268712" cy="1008302"/>
          </a:xfrm>
        </p:spPr>
        <p:txBody>
          <a:bodyPr>
            <a:normAutofit/>
          </a:bodyPr>
          <a:lstStyle/>
          <a:p>
            <a:r>
              <a:rPr lang="en-US" b="1" dirty="0"/>
              <a:t>Introduction:</a:t>
            </a:r>
          </a:p>
          <a:p>
            <a:endParaRPr lang="en-US" b="1" dirty="0"/>
          </a:p>
        </p:txBody>
      </p:sp>
      <p:graphicFrame>
        <p:nvGraphicFramePr>
          <p:cNvPr id="8" name="Diagram 7">
            <a:extLst>
              <a:ext uri="{FF2B5EF4-FFF2-40B4-BE49-F238E27FC236}">
                <a16:creationId xmlns:a16="http://schemas.microsoft.com/office/drawing/2014/main" id="{9B2FDB07-DCD5-4322-B265-E335C8617E4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788627261"/>
              </p:ext>
            </p:extLst>
          </p:nvPr>
        </p:nvGraphicFramePr>
        <p:xfrm>
          <a:off x="960120" y="3596054"/>
          <a:ext cx="10268712" cy="24442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13635240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CD7D53-CA8F-4173-AAEE-D0545CA0E2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b="1" dirty="0"/>
              <a:t>PRELIMINARY DESIGN</a:t>
            </a:r>
            <a:endParaRPr lang="en-US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07970E0-4E16-4B4A-ADCB-84CF06FAB27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60120" y="2587752"/>
            <a:ext cx="10268712" cy="577479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en-US" b="1" dirty="0"/>
              <a:t>Beam Depth:</a:t>
            </a:r>
          </a:p>
          <a:p>
            <a:endParaRPr lang="en-US" b="1" dirty="0"/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9E0EC9E5-7305-41E9-B5DD-0129FD51109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23197189"/>
              </p:ext>
            </p:extLst>
          </p:nvPr>
        </p:nvGraphicFramePr>
        <p:xfrm>
          <a:off x="960121" y="3428999"/>
          <a:ext cx="10268710" cy="3015764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2053742">
                  <a:extLst>
                    <a:ext uri="{9D8B030D-6E8A-4147-A177-3AD203B41FA5}">
                      <a16:colId xmlns:a16="http://schemas.microsoft.com/office/drawing/2014/main" val="3471162700"/>
                    </a:ext>
                  </a:extLst>
                </a:gridCol>
                <a:gridCol w="2053742">
                  <a:extLst>
                    <a:ext uri="{9D8B030D-6E8A-4147-A177-3AD203B41FA5}">
                      <a16:colId xmlns:a16="http://schemas.microsoft.com/office/drawing/2014/main" val="1728356368"/>
                    </a:ext>
                  </a:extLst>
                </a:gridCol>
                <a:gridCol w="2053742">
                  <a:extLst>
                    <a:ext uri="{9D8B030D-6E8A-4147-A177-3AD203B41FA5}">
                      <a16:colId xmlns:a16="http://schemas.microsoft.com/office/drawing/2014/main" val="1543504071"/>
                    </a:ext>
                  </a:extLst>
                </a:gridCol>
                <a:gridCol w="2053742">
                  <a:extLst>
                    <a:ext uri="{9D8B030D-6E8A-4147-A177-3AD203B41FA5}">
                      <a16:colId xmlns:a16="http://schemas.microsoft.com/office/drawing/2014/main" val="2275232155"/>
                    </a:ext>
                  </a:extLst>
                </a:gridCol>
                <a:gridCol w="2053742">
                  <a:extLst>
                    <a:ext uri="{9D8B030D-6E8A-4147-A177-3AD203B41FA5}">
                      <a16:colId xmlns:a16="http://schemas.microsoft.com/office/drawing/2014/main" val="4201788057"/>
                    </a:ext>
                  </a:extLst>
                </a:gridCol>
              </a:tblGrid>
              <a:tr h="121251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 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Simply Supported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One-End Continuous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Both-End continuous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Cantilever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632920200"/>
                  </a:ext>
                </a:extLst>
              </a:tr>
              <a:tr h="121251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One-Way Ribbed Slabs and Beams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L/16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L/18.5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L/21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L/8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927067067"/>
                  </a:ext>
                </a:extLst>
              </a:tr>
              <a:tr h="59074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Minimum Depth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Not Applicable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8.95/18.5=0.48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8.4/21=0.4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Not Applicable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07601294"/>
                  </a:ext>
                </a:extLst>
              </a:tr>
            </a:tbl>
          </a:graphicData>
        </a:graphic>
      </p:graphicFrame>
      <p:sp>
        <p:nvSpPr>
          <p:cNvPr id="8" name="Arrow: Right 7">
            <a:extLst>
              <a:ext uri="{FF2B5EF4-FFF2-40B4-BE49-F238E27FC236}">
                <a16:creationId xmlns:a16="http://schemas.microsoft.com/office/drawing/2014/main" id="{39283A66-1354-48C1-99F5-88777624FBDE}"/>
              </a:ext>
            </a:extLst>
          </p:cNvPr>
          <p:cNvSpPr/>
          <p:nvPr/>
        </p:nvSpPr>
        <p:spPr>
          <a:xfrm rot="5400000">
            <a:off x="5900165" y="2945950"/>
            <a:ext cx="388620" cy="577479"/>
          </a:xfrm>
          <a:prstGeom prst="rightArrow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034418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CD7D53-CA8F-4173-AAEE-D0545CA0E2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b="1" dirty="0"/>
              <a:t>PRELIMINARY DESIGN</a:t>
            </a:r>
            <a:endParaRPr lang="en-US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07970E0-4E16-4B4A-ADCB-84CF06FAB27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60120" y="2587752"/>
            <a:ext cx="10268712" cy="577479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en-US" b="1" dirty="0"/>
              <a:t>Beam Depth:</a:t>
            </a:r>
          </a:p>
          <a:p>
            <a:endParaRPr lang="en-US" b="1" dirty="0"/>
          </a:p>
        </p:txBody>
      </p:sp>
      <p:sp>
        <p:nvSpPr>
          <p:cNvPr id="7" name="Content Placeholder 4">
            <a:extLst>
              <a:ext uri="{FF2B5EF4-FFF2-40B4-BE49-F238E27FC236}">
                <a16:creationId xmlns:a16="http://schemas.microsoft.com/office/drawing/2014/main" id="{D460B2F2-6E3E-4EC9-BD4F-F5490A44FC96}"/>
              </a:ext>
            </a:extLst>
          </p:cNvPr>
          <p:cNvSpPr txBox="1">
            <a:spLocks/>
          </p:cNvSpPr>
          <p:nvPr/>
        </p:nvSpPr>
        <p:spPr>
          <a:xfrm>
            <a:off x="960120" y="3164000"/>
            <a:ext cx="3233811" cy="325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01000"/>
              </a:lnSpc>
              <a:spcBef>
                <a:spcPts val="700"/>
              </a:spcBef>
              <a:spcAft>
                <a:spcPts val="700"/>
              </a:spcAft>
              <a:buFont typeface="Arial" panose="020B0604020202020204" pitchFamily="34" charset="0"/>
              <a:buNone/>
              <a:defRPr sz="2600" kern="1200" spc="5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74320" indent="-274320" algn="l" defTabSz="914400" rtl="0" eaLnBrk="1" latinLnBrk="0" hangingPunct="1">
              <a:lnSpc>
                <a:spcPct val="101000"/>
              </a:lnSpc>
              <a:spcBef>
                <a:spcPts val="400"/>
              </a:spcBef>
              <a:spcAft>
                <a:spcPts val="400"/>
              </a:spcAft>
              <a:buClrTx/>
              <a:buFont typeface="Wingdings" panose="05000000000000000000" pitchFamily="2" charset="2"/>
              <a:buChar char="§"/>
              <a:defRPr sz="2300" kern="1200" spc="5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74320" indent="0" algn="l" defTabSz="914400" rtl="0" eaLnBrk="1" latinLnBrk="0" hangingPunct="1">
              <a:lnSpc>
                <a:spcPct val="101000"/>
              </a:lnSpc>
              <a:spcBef>
                <a:spcPts val="400"/>
              </a:spcBef>
              <a:spcAft>
                <a:spcPts val="400"/>
              </a:spcAft>
              <a:buFont typeface="Arial" panose="020B0604020202020204" pitchFamily="34" charset="0"/>
              <a:buNone/>
              <a:defRPr sz="1800" b="1" kern="1200" spc="5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94360" indent="-274320" algn="l" defTabSz="914400" rtl="0" eaLnBrk="1" latinLnBrk="0" hangingPunct="1">
              <a:lnSpc>
                <a:spcPct val="101000"/>
              </a:lnSpc>
              <a:spcBef>
                <a:spcPts val="400"/>
              </a:spcBef>
              <a:spcAft>
                <a:spcPts val="400"/>
              </a:spcAft>
              <a:buClrTx/>
              <a:buFont typeface="Wingdings" panose="05000000000000000000" pitchFamily="2" charset="2"/>
              <a:buChar char="§"/>
              <a:defRPr sz="1800" kern="1200" spc="5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94360" indent="0" algn="l" defTabSz="914400" rtl="0" eaLnBrk="1" latinLnBrk="0" hangingPunct="1">
              <a:lnSpc>
                <a:spcPct val="101000"/>
              </a:lnSpc>
              <a:spcBef>
                <a:spcPts val="400"/>
              </a:spcBef>
              <a:spcAft>
                <a:spcPts val="400"/>
              </a:spcAft>
              <a:buFont typeface="Arial" panose="020B0604020202020204" pitchFamily="34" charset="0"/>
              <a:buNone/>
              <a:defRPr sz="1800" b="1" kern="1200" spc="5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endParaRPr lang="en-US" dirty="0"/>
          </a:p>
          <a:p>
            <a:pPr>
              <a:lnSpc>
                <a:spcPct val="100000"/>
              </a:lnSpc>
            </a:pPr>
            <a:r>
              <a:rPr lang="en-US" dirty="0"/>
              <a:t>h min = 480 mm</a:t>
            </a:r>
          </a:p>
          <a:p>
            <a:pPr>
              <a:lnSpc>
                <a:spcPct val="100000"/>
              </a:lnSpc>
            </a:pPr>
            <a:endParaRPr lang="en-US" dirty="0"/>
          </a:p>
          <a:p>
            <a:pPr>
              <a:lnSpc>
                <a:spcPct val="100000"/>
              </a:lnSpc>
            </a:pPr>
            <a:r>
              <a:rPr lang="en-US" dirty="0"/>
              <a:t>Take:</a:t>
            </a:r>
          </a:p>
          <a:p>
            <a:pPr>
              <a:lnSpc>
                <a:spcPct val="100000"/>
              </a:lnSpc>
            </a:pPr>
            <a:r>
              <a:rPr lang="en-US" dirty="0"/>
              <a:t>h = 600 mm</a:t>
            </a:r>
          </a:p>
          <a:p>
            <a:endParaRPr lang="en-US" b="1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9708445-5BAE-4BFD-982B-70FA760C8B5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4476" y="2587752"/>
            <a:ext cx="5323518" cy="38074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116474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CD7D53-CA8F-4173-AAEE-D0545CA0E2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b="1" dirty="0"/>
              <a:t>PRELIMINARY DESIGN</a:t>
            </a:r>
            <a:endParaRPr lang="en-US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07970E0-4E16-4B4A-ADCB-84CF06FAB27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60120" y="2587752"/>
            <a:ext cx="10268712" cy="577479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en-US" b="1" dirty="0"/>
              <a:t>Slab Thickness:</a:t>
            </a:r>
          </a:p>
          <a:p>
            <a:endParaRPr lang="en-US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3" name="Table 2">
                <a:extLst>
                  <a:ext uri="{FF2B5EF4-FFF2-40B4-BE49-F238E27FC236}">
                    <a16:creationId xmlns:a16="http://schemas.microsoft.com/office/drawing/2014/main" id="{E484AB4F-029E-4042-A227-D409A6B4E155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776589214"/>
                  </p:ext>
                </p:extLst>
              </p:nvPr>
            </p:nvGraphicFramePr>
            <p:xfrm>
              <a:off x="960882" y="3165230"/>
              <a:ext cx="10267950" cy="3508130"/>
            </p:xfrm>
            <a:graphic>
              <a:graphicData uri="http://schemas.openxmlformats.org/drawingml/2006/table">
                <a:tbl>
                  <a:tblPr firstRow="1" firstCol="1" bandRow="1">
                    <a:tableStyleId>{2D5ABB26-0587-4C30-8999-92F81FD0307C}</a:tableStyleId>
                  </a:tblPr>
                  <a:tblGrid>
                    <a:gridCol w="4747900">
                      <a:extLst>
                        <a:ext uri="{9D8B030D-6E8A-4147-A177-3AD203B41FA5}">
                          <a16:colId xmlns:a16="http://schemas.microsoft.com/office/drawing/2014/main" val="1113724926"/>
                        </a:ext>
                      </a:extLst>
                    </a:gridCol>
                    <a:gridCol w="2562880">
                      <a:extLst>
                        <a:ext uri="{9D8B030D-6E8A-4147-A177-3AD203B41FA5}">
                          <a16:colId xmlns:a16="http://schemas.microsoft.com/office/drawing/2014/main" val="1113412063"/>
                        </a:ext>
                      </a:extLst>
                    </a:gridCol>
                    <a:gridCol w="2957170">
                      <a:extLst>
                        <a:ext uri="{9D8B030D-6E8A-4147-A177-3AD203B41FA5}">
                          <a16:colId xmlns:a16="http://schemas.microsoft.com/office/drawing/2014/main" val="2549087643"/>
                        </a:ext>
                      </a:extLst>
                    </a:gridCol>
                  </a:tblGrid>
                  <a:tr h="550212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 b="1">
                              <a:effectLst/>
                            </a:rPr>
                            <a:t>α</a:t>
                          </a:r>
                          <a:r>
                            <a:rPr lang="en-US" sz="2000" b="1" baseline="-25000">
                              <a:effectLst/>
                            </a:rPr>
                            <a:t>f</a:t>
                          </a:r>
                          <a:endParaRPr lang="en-US" sz="2800" b="1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gridSpan="2"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 b="1" dirty="0">
                              <a:effectLst/>
                            </a:rPr>
                            <a:t>Minimum h, mm</a:t>
                          </a:r>
                          <a:endParaRPr lang="en-US" sz="2800" b="1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983931443"/>
                      </a:ext>
                    </a:extLst>
                  </a:tr>
                  <a:tr h="382260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 dirty="0">
                              <a:effectLst/>
                            </a:rPr>
                            <a:t>α</a:t>
                          </a:r>
                          <a:r>
                            <a:rPr lang="en-US" sz="1800" baseline="-25000" dirty="0">
                              <a:effectLst/>
                            </a:rPr>
                            <a:t>f</a:t>
                          </a:r>
                          <a:r>
                            <a:rPr lang="en-US" sz="1800" dirty="0">
                              <a:effectLst/>
                            </a:rPr>
                            <a:t> &lt; 0.2</a:t>
                          </a:r>
                          <a:endParaRPr lang="en-US" sz="24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gridSpan="2"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effectLst/>
                            </a:rPr>
                            <a:t>8.3.1.1 applies</a:t>
                          </a:r>
                          <a:endParaRPr lang="en-US" sz="24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058532110"/>
                      </a:ext>
                    </a:extLst>
                  </a:tr>
                  <a:tr h="969729">
                    <a:tc rowSpan="2"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effectLst/>
                            </a:rPr>
                            <a:t>0.2 &lt; α</a:t>
                          </a:r>
                          <a:r>
                            <a:rPr lang="en-US" sz="1800" baseline="-25000">
                              <a:effectLst/>
                            </a:rPr>
                            <a:t>f</a:t>
                          </a:r>
                          <a:r>
                            <a:rPr lang="en-US" sz="1800">
                              <a:effectLst/>
                            </a:rPr>
                            <a:t> &lt; 2</a:t>
                          </a:r>
                          <a:endParaRPr lang="en-US" sz="24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rowSpan="2"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effectLst/>
                            </a:rPr>
                            <a:t>Greater of</a:t>
                          </a:r>
                          <a:endParaRPr lang="en-US" sz="24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en-US" sz="1800" i="1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sz="18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𝑙𝑛</m:t>
                                    </m:r>
                                    <m:d>
                                      <m:dPr>
                                        <m:ctrlPr>
                                          <a:rPr lang="en-US" sz="1800" i="1"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en-US" sz="1800"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  <m:t>0.8+</m:t>
                                        </m:r>
                                        <m:f>
                                          <m:fPr>
                                            <m:ctrlPr>
                                              <a:rPr lang="en-US" sz="1800" i="1">
                                                <a:effectLst/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fPr>
                                          <m:num>
                                            <m:r>
                                              <a:rPr lang="en-US" sz="1800">
                                                <a:effectLst/>
                                                <a:latin typeface="Cambria Math" panose="02040503050406030204" pitchFamily="18" charset="0"/>
                                              </a:rPr>
                                              <m:t>𝑓𝑦</m:t>
                                            </m:r>
                                          </m:num>
                                          <m:den>
                                            <m:r>
                                              <a:rPr lang="en-US" sz="1800">
                                                <a:effectLst/>
                                                <a:latin typeface="Cambria Math" panose="02040503050406030204" pitchFamily="18" charset="0"/>
                                              </a:rPr>
                                              <m:t>1400</m:t>
                                            </m:r>
                                          </m:den>
                                        </m:f>
                                      </m:e>
                                    </m:d>
                                  </m:num>
                                  <m:den>
                                    <m:r>
                                      <a:rPr lang="en-US" sz="18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36+5</m:t>
                                    </m:r>
                                    <m:r>
                                      <a:rPr lang="en-US" sz="18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𝛽</m:t>
                                    </m:r>
                                    <m:d>
                                      <m:dPr>
                                        <m:ctrlPr>
                                          <a:rPr lang="en-US" sz="1800" i="1"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m:rPr>
                                            <m:sty m:val="p"/>
                                          </m:rPr>
                                          <a:rPr lang="en-US" sz="1800"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  <m:t>α</m:t>
                                        </m:r>
                                        <m:r>
                                          <m:rPr>
                                            <m:sty m:val="p"/>
                                          </m:rPr>
                                          <a:rPr lang="en-US" sz="1800" baseline="-25000"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  <m:t>fm</m:t>
                                        </m:r>
                                        <m:r>
                                          <a:rPr lang="en-US" sz="1800" baseline="-25000"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  <m:t>−0.2</m:t>
                                        </m:r>
                                      </m:e>
                                    </m:d>
                                  </m:den>
                                </m:f>
                              </m:oMath>
                            </m:oMathPara>
                          </a14:m>
                          <a:endParaRPr lang="en-US" sz="24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3256253958"/>
                      </a:ext>
                    </a:extLst>
                  </a:tr>
                  <a:tr h="318100">
                    <a:tc v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effectLst/>
                            </a:rPr>
                            <a:t>125</a:t>
                          </a:r>
                          <a:endParaRPr lang="en-US" sz="24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522066021"/>
                      </a:ext>
                    </a:extLst>
                  </a:tr>
                  <a:tr h="969729">
                    <a:tc rowSpan="2"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 dirty="0">
                              <a:effectLst/>
                            </a:rPr>
                            <a:t>α</a:t>
                          </a:r>
                          <a:r>
                            <a:rPr lang="en-US" sz="1800" baseline="-25000" dirty="0">
                              <a:effectLst/>
                            </a:rPr>
                            <a:t>f</a:t>
                          </a:r>
                          <a:r>
                            <a:rPr lang="en-US" sz="1800" dirty="0">
                              <a:effectLst/>
                            </a:rPr>
                            <a:t> &gt; 2</a:t>
                          </a:r>
                          <a:endParaRPr lang="en-US" sz="24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rowSpan="2"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 dirty="0">
                              <a:effectLst/>
                            </a:rPr>
                            <a:t>Greater of</a:t>
                          </a:r>
                          <a:endParaRPr lang="en-US" sz="24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en-US" sz="1800" i="1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sz="18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𝑙𝑛</m:t>
                                    </m:r>
                                    <m:d>
                                      <m:dPr>
                                        <m:ctrlPr>
                                          <a:rPr lang="en-US" sz="1800" i="1"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en-US" sz="1800"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  <m:t>0.8+</m:t>
                                        </m:r>
                                        <m:f>
                                          <m:fPr>
                                            <m:ctrlPr>
                                              <a:rPr lang="en-US" sz="1800" i="1">
                                                <a:effectLst/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fPr>
                                          <m:num>
                                            <m:r>
                                              <a:rPr lang="en-US" sz="1800">
                                                <a:effectLst/>
                                                <a:latin typeface="Cambria Math" panose="02040503050406030204" pitchFamily="18" charset="0"/>
                                              </a:rPr>
                                              <m:t>𝑓𝑦</m:t>
                                            </m:r>
                                          </m:num>
                                          <m:den>
                                            <m:r>
                                              <a:rPr lang="en-US" sz="1800">
                                                <a:effectLst/>
                                                <a:latin typeface="Cambria Math" panose="02040503050406030204" pitchFamily="18" charset="0"/>
                                              </a:rPr>
                                              <m:t>1400</m:t>
                                            </m:r>
                                          </m:den>
                                        </m:f>
                                      </m:e>
                                    </m:d>
                                  </m:num>
                                  <m:den>
                                    <m:r>
                                      <a:rPr lang="en-US" sz="18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36+9</m:t>
                                    </m:r>
                                    <m:r>
                                      <a:rPr lang="en-US" sz="18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𝛽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en-US" sz="24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872249083"/>
                      </a:ext>
                    </a:extLst>
                  </a:tr>
                  <a:tr h="318100">
                    <a:tc v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 dirty="0">
                              <a:effectLst/>
                            </a:rPr>
                            <a:t>90</a:t>
                          </a:r>
                          <a:endParaRPr lang="en-US" sz="24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4057277965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3" name="Table 2">
                <a:extLst>
                  <a:ext uri="{FF2B5EF4-FFF2-40B4-BE49-F238E27FC236}">
                    <a16:creationId xmlns:a16="http://schemas.microsoft.com/office/drawing/2014/main" id="{E484AB4F-029E-4042-A227-D409A6B4E155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776589214"/>
                  </p:ext>
                </p:extLst>
              </p:nvPr>
            </p:nvGraphicFramePr>
            <p:xfrm>
              <a:off x="960882" y="3165230"/>
              <a:ext cx="10267950" cy="3508130"/>
            </p:xfrm>
            <a:graphic>
              <a:graphicData uri="http://schemas.openxmlformats.org/drawingml/2006/table">
                <a:tbl>
                  <a:tblPr firstRow="1" firstCol="1" bandRow="1">
                    <a:tableStyleId>{2D5ABB26-0587-4C30-8999-92F81FD0307C}</a:tableStyleId>
                  </a:tblPr>
                  <a:tblGrid>
                    <a:gridCol w="4747900">
                      <a:extLst>
                        <a:ext uri="{9D8B030D-6E8A-4147-A177-3AD203B41FA5}">
                          <a16:colId xmlns:a16="http://schemas.microsoft.com/office/drawing/2014/main" val="1113724926"/>
                        </a:ext>
                      </a:extLst>
                    </a:gridCol>
                    <a:gridCol w="2562880">
                      <a:extLst>
                        <a:ext uri="{9D8B030D-6E8A-4147-A177-3AD203B41FA5}">
                          <a16:colId xmlns:a16="http://schemas.microsoft.com/office/drawing/2014/main" val="1113412063"/>
                        </a:ext>
                      </a:extLst>
                    </a:gridCol>
                    <a:gridCol w="2957170">
                      <a:extLst>
                        <a:ext uri="{9D8B030D-6E8A-4147-A177-3AD203B41FA5}">
                          <a16:colId xmlns:a16="http://schemas.microsoft.com/office/drawing/2014/main" val="2549087643"/>
                        </a:ext>
                      </a:extLst>
                    </a:gridCol>
                  </a:tblGrid>
                  <a:tr h="550212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 b="1">
                              <a:effectLst/>
                            </a:rPr>
                            <a:t>α</a:t>
                          </a:r>
                          <a:r>
                            <a:rPr lang="en-US" sz="2000" b="1" baseline="-25000">
                              <a:effectLst/>
                            </a:rPr>
                            <a:t>f</a:t>
                          </a:r>
                          <a:endParaRPr lang="en-US" sz="2800" b="1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gridSpan="2"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 b="1" dirty="0">
                              <a:effectLst/>
                            </a:rPr>
                            <a:t>Minimum h, mm</a:t>
                          </a:r>
                          <a:endParaRPr lang="en-US" sz="2800" b="1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983931443"/>
                      </a:ext>
                    </a:extLst>
                  </a:tr>
                  <a:tr h="382260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 dirty="0">
                              <a:effectLst/>
                            </a:rPr>
                            <a:t>α</a:t>
                          </a:r>
                          <a:r>
                            <a:rPr lang="en-US" sz="1800" baseline="-25000" dirty="0">
                              <a:effectLst/>
                            </a:rPr>
                            <a:t>f</a:t>
                          </a:r>
                          <a:r>
                            <a:rPr lang="en-US" sz="1800" dirty="0">
                              <a:effectLst/>
                            </a:rPr>
                            <a:t> &lt; 0.2</a:t>
                          </a:r>
                          <a:endParaRPr lang="en-US" sz="24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gridSpan="2"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effectLst/>
                            </a:rPr>
                            <a:t>8.3.1.1 applies</a:t>
                          </a:r>
                          <a:endParaRPr lang="en-US" sz="24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058532110"/>
                      </a:ext>
                    </a:extLst>
                  </a:tr>
                  <a:tr h="969729">
                    <a:tc rowSpan="2"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effectLst/>
                            </a:rPr>
                            <a:t>0.2 &lt; α</a:t>
                          </a:r>
                          <a:r>
                            <a:rPr lang="en-US" sz="1800" baseline="-25000">
                              <a:effectLst/>
                            </a:rPr>
                            <a:t>f</a:t>
                          </a:r>
                          <a:r>
                            <a:rPr lang="en-US" sz="1800">
                              <a:effectLst/>
                            </a:rPr>
                            <a:t> &lt; 2</a:t>
                          </a:r>
                          <a:endParaRPr lang="en-US" sz="24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rowSpan="2"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effectLst/>
                            </a:rPr>
                            <a:t>Greater of</a:t>
                          </a:r>
                          <a:endParaRPr lang="en-US" sz="24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  <a:stretch>
                            <a:fillRect l="-247629" t="-96855" r="-619" b="-177987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256253958"/>
                      </a:ext>
                    </a:extLst>
                  </a:tr>
                  <a:tr h="318100">
                    <a:tc v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effectLst/>
                            </a:rPr>
                            <a:t>125</a:t>
                          </a:r>
                          <a:endParaRPr lang="en-US" sz="24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522066021"/>
                      </a:ext>
                    </a:extLst>
                  </a:tr>
                  <a:tr h="969729">
                    <a:tc rowSpan="2"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 dirty="0">
                              <a:effectLst/>
                            </a:rPr>
                            <a:t>α</a:t>
                          </a:r>
                          <a:r>
                            <a:rPr lang="en-US" sz="1800" baseline="-25000" dirty="0">
                              <a:effectLst/>
                            </a:rPr>
                            <a:t>f</a:t>
                          </a:r>
                          <a:r>
                            <a:rPr lang="en-US" sz="1800" dirty="0">
                              <a:effectLst/>
                            </a:rPr>
                            <a:t> &gt; 2</a:t>
                          </a:r>
                          <a:endParaRPr lang="en-US" sz="24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rowSpan="2"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 dirty="0">
                              <a:effectLst/>
                            </a:rPr>
                            <a:t>Greater of</a:t>
                          </a:r>
                          <a:endParaRPr lang="en-US" sz="24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  <a:stretch>
                            <a:fillRect l="-247629" t="-230189" r="-619" b="-44654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872249083"/>
                      </a:ext>
                    </a:extLst>
                  </a:tr>
                  <a:tr h="318100">
                    <a:tc v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 dirty="0">
                              <a:effectLst/>
                            </a:rPr>
                            <a:t>90</a:t>
                          </a:r>
                          <a:endParaRPr lang="en-US" sz="24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4057277965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4" name="Arrow: Right 3">
            <a:extLst>
              <a:ext uri="{FF2B5EF4-FFF2-40B4-BE49-F238E27FC236}">
                <a16:creationId xmlns:a16="http://schemas.microsoft.com/office/drawing/2014/main" id="{4E7E9024-45DD-477D-B38C-C4CFD6DC5C32}"/>
              </a:ext>
            </a:extLst>
          </p:cNvPr>
          <p:cNvSpPr/>
          <p:nvPr/>
        </p:nvSpPr>
        <p:spPr>
          <a:xfrm>
            <a:off x="571881" y="5807142"/>
            <a:ext cx="388620" cy="577479"/>
          </a:xfrm>
          <a:prstGeom prst="rightArrow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272731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CD7D53-CA8F-4173-AAEE-D0545CA0E2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b="1" dirty="0"/>
              <a:t>PRELIMINARY DESIGN</a:t>
            </a:r>
            <a:endParaRPr lang="en-US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07970E0-4E16-4B4A-ADCB-84CF06FAB27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60120" y="2587752"/>
            <a:ext cx="10268712" cy="577479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en-US" b="1" dirty="0"/>
              <a:t>Slab Thickness:</a:t>
            </a:r>
          </a:p>
          <a:p>
            <a:endParaRPr lang="en-US" b="1" dirty="0"/>
          </a:p>
        </p:txBody>
      </p:sp>
      <p:sp>
        <p:nvSpPr>
          <p:cNvPr id="7" name="Content Placeholder 4">
            <a:extLst>
              <a:ext uri="{FF2B5EF4-FFF2-40B4-BE49-F238E27FC236}">
                <a16:creationId xmlns:a16="http://schemas.microsoft.com/office/drawing/2014/main" id="{D460B2F2-6E3E-4EC9-BD4F-F5490A44FC96}"/>
              </a:ext>
            </a:extLst>
          </p:cNvPr>
          <p:cNvSpPr txBox="1">
            <a:spLocks/>
          </p:cNvSpPr>
          <p:nvPr/>
        </p:nvSpPr>
        <p:spPr>
          <a:xfrm>
            <a:off x="960120" y="3164000"/>
            <a:ext cx="3233811" cy="3250600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0" indent="0" algn="l" defTabSz="914400" rtl="0" eaLnBrk="1" latinLnBrk="0" hangingPunct="1">
              <a:lnSpc>
                <a:spcPct val="101000"/>
              </a:lnSpc>
              <a:spcBef>
                <a:spcPts val="700"/>
              </a:spcBef>
              <a:spcAft>
                <a:spcPts val="700"/>
              </a:spcAft>
              <a:buFont typeface="Arial" panose="020B0604020202020204" pitchFamily="34" charset="0"/>
              <a:buNone/>
              <a:defRPr sz="2600" kern="1200" spc="5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74320" indent="-274320" algn="l" defTabSz="914400" rtl="0" eaLnBrk="1" latinLnBrk="0" hangingPunct="1">
              <a:lnSpc>
                <a:spcPct val="101000"/>
              </a:lnSpc>
              <a:spcBef>
                <a:spcPts val="400"/>
              </a:spcBef>
              <a:spcAft>
                <a:spcPts val="400"/>
              </a:spcAft>
              <a:buClrTx/>
              <a:buFont typeface="Wingdings" panose="05000000000000000000" pitchFamily="2" charset="2"/>
              <a:buChar char="§"/>
              <a:defRPr sz="2300" kern="1200" spc="5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74320" indent="0" algn="l" defTabSz="914400" rtl="0" eaLnBrk="1" latinLnBrk="0" hangingPunct="1">
              <a:lnSpc>
                <a:spcPct val="101000"/>
              </a:lnSpc>
              <a:spcBef>
                <a:spcPts val="400"/>
              </a:spcBef>
              <a:spcAft>
                <a:spcPts val="400"/>
              </a:spcAft>
              <a:buFont typeface="Arial" panose="020B0604020202020204" pitchFamily="34" charset="0"/>
              <a:buNone/>
              <a:defRPr sz="1800" b="1" kern="1200" spc="5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94360" indent="-274320" algn="l" defTabSz="914400" rtl="0" eaLnBrk="1" latinLnBrk="0" hangingPunct="1">
              <a:lnSpc>
                <a:spcPct val="101000"/>
              </a:lnSpc>
              <a:spcBef>
                <a:spcPts val="400"/>
              </a:spcBef>
              <a:spcAft>
                <a:spcPts val="400"/>
              </a:spcAft>
              <a:buClrTx/>
              <a:buFont typeface="Wingdings" panose="05000000000000000000" pitchFamily="2" charset="2"/>
              <a:buChar char="§"/>
              <a:defRPr sz="1800" kern="1200" spc="5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94360" indent="0" algn="l" defTabSz="914400" rtl="0" eaLnBrk="1" latinLnBrk="0" hangingPunct="1">
              <a:lnSpc>
                <a:spcPct val="101000"/>
              </a:lnSpc>
              <a:spcBef>
                <a:spcPts val="400"/>
              </a:spcBef>
              <a:spcAft>
                <a:spcPts val="400"/>
              </a:spcAft>
              <a:buFont typeface="Arial" panose="020B0604020202020204" pitchFamily="34" charset="0"/>
              <a:buNone/>
              <a:defRPr sz="1800" b="1" kern="1200" spc="5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endParaRPr lang="en-US" dirty="0"/>
          </a:p>
          <a:p>
            <a:pPr>
              <a:lnSpc>
                <a:spcPct val="100000"/>
              </a:lnSpc>
            </a:pPr>
            <a:r>
              <a:rPr lang="pt-BR" sz="2400" dirty="0"/>
              <a:t>αfm =  27</a:t>
            </a:r>
          </a:p>
          <a:p>
            <a:pPr>
              <a:lnSpc>
                <a:spcPct val="100000"/>
              </a:lnSpc>
            </a:pPr>
            <a:endParaRPr lang="pt-BR" sz="2400" dirty="0"/>
          </a:p>
          <a:p>
            <a:pPr>
              <a:lnSpc>
                <a:spcPct val="100000"/>
              </a:lnSpc>
            </a:pPr>
            <a:r>
              <a:rPr lang="en-US" sz="2400" dirty="0"/>
              <a:t>h min = 130 mm</a:t>
            </a:r>
          </a:p>
          <a:p>
            <a:pPr>
              <a:lnSpc>
                <a:spcPct val="100000"/>
              </a:lnSpc>
            </a:pPr>
            <a:endParaRPr lang="en-US" sz="2400" dirty="0"/>
          </a:p>
          <a:p>
            <a:pPr>
              <a:lnSpc>
                <a:spcPct val="100000"/>
              </a:lnSpc>
            </a:pPr>
            <a:r>
              <a:rPr lang="en-US" sz="2400" dirty="0"/>
              <a:t>Take:</a:t>
            </a:r>
          </a:p>
          <a:p>
            <a:pPr>
              <a:lnSpc>
                <a:spcPct val="100000"/>
              </a:lnSpc>
            </a:pPr>
            <a:r>
              <a:rPr lang="en-US" sz="2400" dirty="0"/>
              <a:t>h =  200 mm</a:t>
            </a:r>
          </a:p>
          <a:p>
            <a:endParaRPr lang="en-US" b="1" dirty="0"/>
          </a:p>
        </p:txBody>
      </p:sp>
      <p:pic>
        <p:nvPicPr>
          <p:cNvPr id="8" name="Picture 7" descr="Moment of Inertial Calculation of Two Way Slab">
            <a:extLst>
              <a:ext uri="{FF2B5EF4-FFF2-40B4-BE49-F238E27FC236}">
                <a16:creationId xmlns:a16="http://schemas.microsoft.com/office/drawing/2014/main" id="{753AA175-9B50-4620-A691-9AE841EDFF5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1836" y="3164000"/>
            <a:ext cx="6066044" cy="253650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5092119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3EE6677-908B-4A3A-B1C0-329FEFDD7B0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60120" y="4544567"/>
            <a:ext cx="10268712" cy="1952947"/>
          </a:xfrm>
        </p:spPr>
        <p:txBody>
          <a:bodyPr anchor="ctr">
            <a:normAutofit/>
          </a:bodyPr>
          <a:lstStyle/>
          <a:p>
            <a:r>
              <a:rPr lang="en-US" sz="6000" b="1" dirty="0"/>
              <a:t>INTRODUCTION</a:t>
            </a:r>
            <a:endParaRPr lang="en-US" sz="8800" b="1" dirty="0"/>
          </a:p>
        </p:txBody>
      </p:sp>
    </p:spTree>
    <p:extLst>
      <p:ext uri="{BB962C8B-B14F-4D97-AF65-F5344CB8AC3E}">
        <p14:creationId xmlns:p14="http://schemas.microsoft.com/office/powerpoint/2010/main" val="259650028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CD7D53-CA8F-4173-AAEE-D0545CA0E2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b="1" dirty="0"/>
              <a:t>PRELIMINARY DESIGN</a:t>
            </a:r>
            <a:endParaRPr lang="en-US" dirty="0"/>
          </a:p>
        </p:txBody>
      </p:sp>
      <p:sp>
        <p:nvSpPr>
          <p:cNvPr id="11" name="Content Placeholder 4">
            <a:extLst>
              <a:ext uri="{FF2B5EF4-FFF2-40B4-BE49-F238E27FC236}">
                <a16:creationId xmlns:a16="http://schemas.microsoft.com/office/drawing/2014/main" id="{66DD7B6F-0FA8-42B2-906E-8C7C3F0EB14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60120" y="2587752"/>
            <a:ext cx="10268712" cy="3593592"/>
          </a:xfrm>
        </p:spPr>
        <p:txBody>
          <a:bodyPr>
            <a:normAutofit/>
          </a:bodyPr>
          <a:lstStyle/>
          <a:p>
            <a:r>
              <a:rPr lang="en-GB" b="1" dirty="0"/>
              <a:t>Column Dimensions: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/>
              <a:t>Load is determined for columns tributary area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/>
              <a:t>Required dimensions is then determined for calculated load</a:t>
            </a:r>
          </a:p>
          <a:p>
            <a:endParaRPr lang="en-US" b="1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C28D839B-6E7A-4F5E-B51C-D876ADF14CF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12444" y="4472955"/>
            <a:ext cx="8164064" cy="514422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60FEC85E-7DD1-4683-95D7-4A844C55C46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50946" y="5239275"/>
            <a:ext cx="5087060" cy="419158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CDB19364-20B1-4064-BEC6-7C05B19EEDE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13132" y="5908321"/>
            <a:ext cx="2962688" cy="685896"/>
          </a:xfrm>
          <a:prstGeom prst="rect">
            <a:avLst/>
          </a:prstGeom>
        </p:spPr>
      </p:pic>
      <p:sp>
        <p:nvSpPr>
          <p:cNvPr id="18" name="Flowchart: Process 17">
            <a:extLst>
              <a:ext uri="{FF2B5EF4-FFF2-40B4-BE49-F238E27FC236}">
                <a16:creationId xmlns:a16="http://schemas.microsoft.com/office/drawing/2014/main" id="{CD022D1B-79FA-47D2-AAEB-F3F228D3C9CD}"/>
              </a:ext>
            </a:extLst>
          </p:cNvPr>
          <p:cNvSpPr/>
          <p:nvPr/>
        </p:nvSpPr>
        <p:spPr>
          <a:xfrm>
            <a:off x="2012444" y="4387362"/>
            <a:ext cx="8164064" cy="2206855"/>
          </a:xfrm>
          <a:prstGeom prst="flowChartProcess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Arrow: Down 20">
            <a:extLst>
              <a:ext uri="{FF2B5EF4-FFF2-40B4-BE49-F238E27FC236}">
                <a16:creationId xmlns:a16="http://schemas.microsoft.com/office/drawing/2014/main" id="{5970618C-D2A7-45A9-935F-E3CDEC03C08F}"/>
              </a:ext>
            </a:extLst>
          </p:cNvPr>
          <p:cNvSpPr/>
          <p:nvPr/>
        </p:nvSpPr>
        <p:spPr>
          <a:xfrm>
            <a:off x="1582616" y="4730166"/>
            <a:ext cx="254977" cy="589085"/>
          </a:xfrm>
          <a:prstGeom prst="downArrow">
            <a:avLst>
              <a:gd name="adj1" fmla="val 43104"/>
              <a:gd name="adj2" fmla="val 50000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Arrow: Down 22">
            <a:extLst>
              <a:ext uri="{FF2B5EF4-FFF2-40B4-BE49-F238E27FC236}">
                <a16:creationId xmlns:a16="http://schemas.microsoft.com/office/drawing/2014/main" id="{848F9E57-C364-4785-B3A6-0FD62D37B4F9}"/>
              </a:ext>
            </a:extLst>
          </p:cNvPr>
          <p:cNvSpPr/>
          <p:nvPr/>
        </p:nvSpPr>
        <p:spPr>
          <a:xfrm>
            <a:off x="1582616" y="5592259"/>
            <a:ext cx="254977" cy="589085"/>
          </a:xfrm>
          <a:prstGeom prst="downArrow">
            <a:avLst>
              <a:gd name="adj1" fmla="val 43104"/>
              <a:gd name="adj2" fmla="val 50000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880670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CD7D53-CA8F-4173-AAEE-D0545CA0E2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b="1" dirty="0"/>
              <a:t>PRELIMINARY DESIGN</a:t>
            </a:r>
            <a:endParaRPr lang="en-US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07970E0-4E16-4B4A-ADCB-84CF06FAB27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60120" y="2587752"/>
            <a:ext cx="10268712" cy="577479"/>
          </a:xfrm>
        </p:spPr>
        <p:txBody>
          <a:bodyPr>
            <a:normAutofit/>
          </a:bodyPr>
          <a:lstStyle/>
          <a:p>
            <a:r>
              <a:rPr lang="en-GB" b="1" dirty="0"/>
              <a:t>Column Dimensions: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861AD6A-C27E-4764-A491-ABA8784747B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0117" y="3801345"/>
            <a:ext cx="10268712" cy="21634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152623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3EE6677-908B-4A3A-B1C0-329FEFDD7B0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60120" y="4544567"/>
            <a:ext cx="10268712" cy="1952947"/>
          </a:xfrm>
        </p:spPr>
        <p:txBody>
          <a:bodyPr anchor="ctr">
            <a:normAutofit/>
          </a:bodyPr>
          <a:lstStyle/>
          <a:p>
            <a:r>
              <a:rPr lang="en-GB" sz="6000" b="1" dirty="0"/>
              <a:t>3</a:t>
            </a:r>
            <a:r>
              <a:rPr lang="en-US" sz="6000" b="1" dirty="0"/>
              <a:t>D MODELLING AND CHECKS</a:t>
            </a:r>
            <a:endParaRPr lang="en-US" sz="8800" b="1" dirty="0"/>
          </a:p>
        </p:txBody>
      </p:sp>
    </p:spTree>
    <p:extLst>
      <p:ext uri="{BB962C8B-B14F-4D97-AF65-F5344CB8AC3E}">
        <p14:creationId xmlns:p14="http://schemas.microsoft.com/office/powerpoint/2010/main" val="382157555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CD7D53-CA8F-4173-AAEE-D0545CA0E2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6600" b="1" dirty="0"/>
              <a:t>3</a:t>
            </a:r>
            <a:r>
              <a:rPr lang="en-US" sz="6600" b="1" dirty="0"/>
              <a:t>D MODELLING AND CHECKS</a:t>
            </a:r>
            <a:endParaRPr lang="en-US" sz="9600" b="1" dirty="0"/>
          </a:p>
        </p:txBody>
      </p:sp>
      <p:sp>
        <p:nvSpPr>
          <p:cNvPr id="11" name="Content Placeholder 4">
            <a:extLst>
              <a:ext uri="{FF2B5EF4-FFF2-40B4-BE49-F238E27FC236}">
                <a16:creationId xmlns:a16="http://schemas.microsoft.com/office/drawing/2014/main" id="{66DD7B6F-0FA8-42B2-906E-8C7C3F0EB14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60120" y="2587752"/>
            <a:ext cx="10268712" cy="3593592"/>
          </a:xfrm>
        </p:spPr>
        <p:txBody>
          <a:bodyPr>
            <a:normAutofit/>
          </a:bodyPr>
          <a:lstStyle/>
          <a:p>
            <a:r>
              <a:rPr lang="en-GB" b="1" dirty="0"/>
              <a:t>Remember:</a:t>
            </a:r>
          </a:p>
        </p:txBody>
      </p:sp>
      <p:pic>
        <p:nvPicPr>
          <p:cNvPr id="8" name="Content Placeholder 3">
            <a:extLst>
              <a:ext uri="{FF2B5EF4-FFF2-40B4-BE49-F238E27FC236}">
                <a16:creationId xmlns:a16="http://schemas.microsoft.com/office/drawing/2014/main" id="{77066B7B-58AB-43C4-ADC7-EF29E8DEB01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0120" y="3307178"/>
            <a:ext cx="10267950" cy="30644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389287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CD7D53-CA8F-4173-AAEE-D0545CA0E2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6600" b="1" dirty="0"/>
              <a:t>3</a:t>
            </a:r>
            <a:r>
              <a:rPr lang="en-US" sz="6600" b="1" dirty="0"/>
              <a:t>D MODELLING AND CHECKS</a:t>
            </a:r>
            <a:endParaRPr lang="en-US" sz="9600" b="1" dirty="0"/>
          </a:p>
        </p:txBody>
      </p:sp>
      <p:sp>
        <p:nvSpPr>
          <p:cNvPr id="11" name="Content Placeholder 4">
            <a:extLst>
              <a:ext uri="{FF2B5EF4-FFF2-40B4-BE49-F238E27FC236}">
                <a16:creationId xmlns:a16="http://schemas.microsoft.com/office/drawing/2014/main" id="{66DD7B6F-0FA8-42B2-906E-8C7C3F0EB14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60120" y="2587752"/>
            <a:ext cx="10268712" cy="3593592"/>
          </a:xfrm>
        </p:spPr>
        <p:txBody>
          <a:bodyPr>
            <a:normAutofit/>
          </a:bodyPr>
          <a:lstStyle/>
          <a:p>
            <a:r>
              <a:rPr lang="en-GB" b="1" dirty="0"/>
              <a:t>3D Modelling:</a:t>
            </a:r>
          </a:p>
          <a:p>
            <a:endParaRPr lang="en-GB" b="1" dirty="0"/>
          </a:p>
          <a:p>
            <a:endParaRPr lang="en-GB" b="1" dirty="0"/>
          </a:p>
          <a:p>
            <a:r>
              <a:rPr lang="en-GB" b="1" dirty="0"/>
              <a:t>Model was prepared using ETABS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5A785F6-5518-4205-90E6-B64682400F3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886291" y="2431103"/>
            <a:ext cx="3912135" cy="44264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097103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CD7D53-CA8F-4173-AAEE-D0545CA0E2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6600" b="1" dirty="0"/>
              <a:t>3</a:t>
            </a:r>
            <a:r>
              <a:rPr lang="en-US" sz="6600" b="1" dirty="0"/>
              <a:t>D MODELLING AND CHECKS</a:t>
            </a:r>
            <a:endParaRPr lang="en-US" sz="9600" b="1" dirty="0"/>
          </a:p>
        </p:txBody>
      </p:sp>
      <p:sp>
        <p:nvSpPr>
          <p:cNvPr id="11" name="Content Placeholder 4">
            <a:extLst>
              <a:ext uri="{FF2B5EF4-FFF2-40B4-BE49-F238E27FC236}">
                <a16:creationId xmlns:a16="http://schemas.microsoft.com/office/drawing/2014/main" id="{66DD7B6F-0FA8-42B2-906E-8C7C3F0EB14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60120" y="2587752"/>
            <a:ext cx="10268712" cy="3593592"/>
          </a:xfrm>
        </p:spPr>
        <p:txBody>
          <a:bodyPr>
            <a:normAutofit/>
          </a:bodyPr>
          <a:lstStyle/>
          <a:p>
            <a:r>
              <a:rPr lang="en-GB" b="1" dirty="0"/>
              <a:t>Checks:</a:t>
            </a:r>
          </a:p>
        </p:txBody>
      </p:sp>
      <p:graphicFrame>
        <p:nvGraphicFramePr>
          <p:cNvPr id="3" name="Diagram 2">
            <a:extLst>
              <a:ext uri="{FF2B5EF4-FFF2-40B4-BE49-F238E27FC236}">
                <a16:creationId xmlns:a16="http://schemas.microsoft.com/office/drawing/2014/main" id="{68EA4A11-2CA9-4CEA-A0C9-37FB7E7127C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06199121"/>
              </p:ext>
            </p:extLst>
          </p:nvPr>
        </p:nvGraphicFramePr>
        <p:xfrm>
          <a:off x="960119" y="3429000"/>
          <a:ext cx="10268711" cy="270933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92433910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CD7D53-CA8F-4173-AAEE-D0545CA0E2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6600" b="1" dirty="0"/>
              <a:t>3</a:t>
            </a:r>
            <a:r>
              <a:rPr lang="en-US" sz="6600" b="1" dirty="0"/>
              <a:t>D MODELLING AND CHECKS</a:t>
            </a:r>
            <a:endParaRPr lang="en-US" sz="9600" b="1" dirty="0"/>
          </a:p>
        </p:txBody>
      </p:sp>
      <p:sp>
        <p:nvSpPr>
          <p:cNvPr id="11" name="Content Placeholder 4">
            <a:extLst>
              <a:ext uri="{FF2B5EF4-FFF2-40B4-BE49-F238E27FC236}">
                <a16:creationId xmlns:a16="http://schemas.microsoft.com/office/drawing/2014/main" id="{66DD7B6F-0FA8-42B2-906E-8C7C3F0EB14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60120" y="2587752"/>
            <a:ext cx="10268712" cy="3593592"/>
          </a:xfrm>
        </p:spPr>
        <p:txBody>
          <a:bodyPr>
            <a:normAutofit/>
          </a:bodyPr>
          <a:lstStyle/>
          <a:p>
            <a:r>
              <a:rPr lang="en-GB" b="1" dirty="0"/>
              <a:t>Analysis Checks:</a:t>
            </a:r>
          </a:p>
          <a:p>
            <a:r>
              <a:rPr lang="en-GB" dirty="0"/>
              <a:t>Compatibility Check: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2002A54-2BF4-4750-81E5-8ACBBC8E036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36153" y="2474119"/>
            <a:ext cx="4292679" cy="40660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544417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CD7D53-CA8F-4173-AAEE-D0545CA0E2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6600" b="1" dirty="0"/>
              <a:t>3</a:t>
            </a:r>
            <a:r>
              <a:rPr lang="en-US" sz="6600" b="1" dirty="0"/>
              <a:t>D MODELLING AND CHECKS</a:t>
            </a:r>
            <a:endParaRPr lang="en-US" sz="9600" b="1" dirty="0"/>
          </a:p>
        </p:txBody>
      </p:sp>
      <p:sp>
        <p:nvSpPr>
          <p:cNvPr id="11" name="Content Placeholder 4">
            <a:extLst>
              <a:ext uri="{FF2B5EF4-FFF2-40B4-BE49-F238E27FC236}">
                <a16:creationId xmlns:a16="http://schemas.microsoft.com/office/drawing/2014/main" id="{66DD7B6F-0FA8-42B2-906E-8C7C3F0EB14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60120" y="2587752"/>
            <a:ext cx="10268712" cy="3952434"/>
          </a:xfrm>
        </p:spPr>
        <p:txBody>
          <a:bodyPr>
            <a:normAutofit/>
          </a:bodyPr>
          <a:lstStyle/>
          <a:p>
            <a:r>
              <a:rPr lang="en-GB" b="1" dirty="0"/>
              <a:t>Analysis Checks:</a:t>
            </a:r>
          </a:p>
          <a:p>
            <a:r>
              <a:rPr lang="en-GB" dirty="0"/>
              <a:t>Equilibrium Check:</a:t>
            </a:r>
          </a:p>
          <a:p>
            <a:endParaRPr lang="en-GB" dirty="0"/>
          </a:p>
          <a:p>
            <a:endParaRPr lang="en-GB" dirty="0"/>
          </a:p>
          <a:p>
            <a:r>
              <a:rPr lang="en-GB" dirty="0"/>
              <a:t>Manual building weight 	= 104049.5 </a:t>
            </a:r>
            <a:r>
              <a:rPr lang="en-GB" dirty="0" err="1"/>
              <a:t>kN</a:t>
            </a:r>
            <a:endParaRPr lang="en-GB" dirty="0"/>
          </a:p>
          <a:p>
            <a:r>
              <a:rPr lang="en-GB" dirty="0"/>
              <a:t>ETABS Base Reactions 	= 109111.8 </a:t>
            </a:r>
            <a:r>
              <a:rPr lang="en-GB" dirty="0" err="1"/>
              <a:t>kN</a:t>
            </a:r>
            <a:endParaRPr lang="en-GB" dirty="0"/>
          </a:p>
          <a:p>
            <a:r>
              <a:rPr lang="en-GB" dirty="0"/>
              <a:t>Error = 4.86 %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B8D8D60-4F1F-4501-BF15-F40336CE57E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235036" y="5087975"/>
            <a:ext cx="4253355" cy="666115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3" name="Table 2">
                <a:extLst>
                  <a:ext uri="{FF2B5EF4-FFF2-40B4-BE49-F238E27FC236}">
                    <a16:creationId xmlns:a16="http://schemas.microsoft.com/office/drawing/2014/main" id="{FA2A115F-2ED0-40F6-8796-116DEDFDF61D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034451843"/>
                  </p:ext>
                </p:extLst>
              </p:nvPr>
            </p:nvGraphicFramePr>
            <p:xfrm>
              <a:off x="5710464" y="2853397"/>
              <a:ext cx="5937250" cy="1792163"/>
            </p:xfrm>
            <a:graphic>
              <a:graphicData uri="http://schemas.openxmlformats.org/drawingml/2006/table">
                <a:tbl>
                  <a:tblPr firstRow="1" firstCol="1" bandRow="1">
                    <a:tableStyleId>{073A0DAA-6AF3-43AB-8588-CEC1D06C72B9}</a:tableStyleId>
                  </a:tblPr>
                  <a:tblGrid>
                    <a:gridCol w="1082675">
                      <a:extLst>
                        <a:ext uri="{9D8B030D-6E8A-4147-A177-3AD203B41FA5}">
                          <a16:colId xmlns:a16="http://schemas.microsoft.com/office/drawing/2014/main" val="2204963145"/>
                        </a:ext>
                      </a:extLst>
                    </a:gridCol>
                    <a:gridCol w="3371850">
                      <a:extLst>
                        <a:ext uri="{9D8B030D-6E8A-4147-A177-3AD203B41FA5}">
                          <a16:colId xmlns:a16="http://schemas.microsoft.com/office/drawing/2014/main" val="2722959143"/>
                        </a:ext>
                      </a:extLst>
                    </a:gridCol>
                    <a:gridCol w="1482725">
                      <a:extLst>
                        <a:ext uri="{9D8B030D-6E8A-4147-A177-3AD203B41FA5}">
                          <a16:colId xmlns:a16="http://schemas.microsoft.com/office/drawing/2014/main" val="2632754929"/>
                        </a:ext>
                      </a:extLst>
                    </a:gridCol>
                  </a:tblGrid>
                  <a:tr h="0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Element</a:t>
                          </a:r>
                          <a:endParaRPr lang="en-US" sz="14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Calculations</a:t>
                          </a:r>
                          <a:endParaRPr lang="en-US" sz="14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Result</a:t>
                          </a:r>
                          <a:endParaRPr lang="en-US" sz="14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val="4260100849"/>
                      </a:ext>
                    </a:extLst>
                  </a:tr>
                  <a:tr h="0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Slabs</a:t>
                          </a:r>
                          <a:endParaRPr lang="en-US" sz="14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d>
                                  <m:dPr>
                                    <m:begChr m:val="["/>
                                    <m:endChr m:val="]"/>
                                    <m:ctrlPr>
                                      <a:rPr lang="en-US" sz="1400">
                                        <a:effectLst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1400">
                                        <a:effectLst/>
                                      </a:rPr>
                                      <m:t>7208.8</m:t>
                                    </m:r>
                                  </m:e>
                                </m:d>
                                <m:r>
                                  <a:rPr lang="en-US" sz="1400">
                                    <a:effectLst/>
                                  </a:rPr>
                                  <m:t>×</m:t>
                                </m:r>
                                <m:d>
                                  <m:dPr>
                                    <m:begChr m:val="["/>
                                    <m:endChr m:val="]"/>
                                    <m:ctrlPr>
                                      <a:rPr lang="en-US" sz="1400">
                                        <a:effectLst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1400">
                                        <a:effectLst/>
                                      </a:rPr>
                                      <m:t>5+2+2.5</m:t>
                                    </m:r>
                                  </m:e>
                                </m:d>
                              </m:oMath>
                            </m:oMathPara>
                          </a14:m>
                          <a:endParaRPr lang="en-US" sz="14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67849.2 kN</a:t>
                          </a:r>
                          <a:endParaRPr lang="en-US" sz="14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val="2777150009"/>
                      </a:ext>
                    </a:extLst>
                  </a:tr>
                  <a:tr h="0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Columns</a:t>
                          </a:r>
                          <a:endParaRPr lang="en-US" sz="14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d>
                                  <m:dPr>
                                    <m:begChr m:val="["/>
                                    <m:endChr m:val="]"/>
                                    <m:ctrlPr>
                                      <a:rPr lang="en-US" sz="1400">
                                        <a:effectLst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1400">
                                        <a:effectLst/>
                                      </a:rPr>
                                      <m:t>6.24×3.2</m:t>
                                    </m:r>
                                  </m:e>
                                </m:d>
                                <m:r>
                                  <a:rPr lang="en-US" sz="1400">
                                    <a:effectLst/>
                                  </a:rPr>
                                  <m:t>×9×</m:t>
                                </m:r>
                                <m:d>
                                  <m:dPr>
                                    <m:begChr m:val="["/>
                                    <m:endChr m:val="]"/>
                                    <m:ctrlPr>
                                      <a:rPr lang="en-US" sz="1400">
                                        <a:effectLst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1400">
                                        <a:effectLst/>
                                      </a:rPr>
                                      <m:t>25</m:t>
                                    </m:r>
                                  </m:e>
                                </m:d>
                              </m:oMath>
                            </m:oMathPara>
                          </a14:m>
                          <a:endParaRPr lang="en-US" sz="14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4492.8 kN</a:t>
                          </a:r>
                          <a:endParaRPr lang="en-US" sz="14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val="731172"/>
                      </a:ext>
                    </a:extLst>
                  </a:tr>
                  <a:tr h="0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Shear Waals</a:t>
                          </a:r>
                          <a:endParaRPr lang="en-US" sz="14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d>
                                  <m:dPr>
                                    <m:begChr m:val="["/>
                                    <m:endChr m:val="]"/>
                                    <m:ctrlPr>
                                      <a:rPr lang="en-US" sz="1400">
                                        <a:effectLst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1400">
                                        <a:effectLst/>
                                      </a:rPr>
                                      <m:t>11.1945×3.2</m:t>
                                    </m:r>
                                  </m:e>
                                </m:d>
                                <m:r>
                                  <a:rPr lang="en-US" sz="1400">
                                    <a:effectLst/>
                                  </a:rPr>
                                  <m:t>×9×</m:t>
                                </m:r>
                                <m:d>
                                  <m:dPr>
                                    <m:begChr m:val="["/>
                                    <m:endChr m:val="]"/>
                                    <m:ctrlPr>
                                      <a:rPr lang="en-US" sz="1400">
                                        <a:effectLst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1400">
                                        <a:effectLst/>
                                      </a:rPr>
                                      <m:t>25</m:t>
                                    </m:r>
                                  </m:e>
                                </m:d>
                              </m:oMath>
                            </m:oMathPara>
                          </a14:m>
                          <a:endParaRPr lang="en-US" sz="14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8060.0 kN</a:t>
                          </a:r>
                          <a:endParaRPr lang="en-US" sz="14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val="831752859"/>
                      </a:ext>
                    </a:extLst>
                  </a:tr>
                  <a:tr h="0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Beams</a:t>
                          </a:r>
                          <a:endParaRPr lang="en-US" sz="14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d>
                                  <m:dPr>
                                    <m:begChr m:val="["/>
                                    <m:endChr m:val="]"/>
                                    <m:ctrlPr>
                                      <a:rPr lang="en-US" sz="1400">
                                        <a:effectLst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1400">
                                        <a:effectLst/>
                                      </a:rPr>
                                      <m:t>612.5×0.4×0.6</m:t>
                                    </m:r>
                                  </m:e>
                                </m:d>
                                <m:r>
                                  <a:rPr lang="en-US" sz="1400">
                                    <a:effectLst/>
                                  </a:rPr>
                                  <m:t>×9×</m:t>
                                </m:r>
                                <m:d>
                                  <m:dPr>
                                    <m:begChr m:val="["/>
                                    <m:endChr m:val="]"/>
                                    <m:ctrlPr>
                                      <a:rPr lang="en-US" sz="1400">
                                        <a:effectLst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1400">
                                        <a:effectLst/>
                                      </a:rPr>
                                      <m:t>25</m:t>
                                    </m:r>
                                  </m:e>
                                </m:d>
                              </m:oMath>
                            </m:oMathPara>
                          </a14:m>
                          <a:endParaRPr lang="en-US" sz="14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16875 kN</a:t>
                          </a:r>
                          <a:endParaRPr lang="en-US" sz="14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val="28892881"/>
                      </a:ext>
                    </a:extLst>
                  </a:tr>
                  <a:tr h="0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Beams SID</a:t>
                          </a:r>
                          <a:endParaRPr lang="en-US" sz="14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d>
                                  <m:dPr>
                                    <m:begChr m:val="["/>
                                    <m:endChr m:val="]"/>
                                    <m:ctrlPr>
                                      <a:rPr lang="en-US" sz="1400">
                                        <a:effectLst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1400">
                                        <a:effectLst/>
                                      </a:rPr>
                                      <m:t>107.5</m:t>
                                    </m:r>
                                  </m:e>
                                </m:d>
                                <m:r>
                                  <a:rPr lang="en-US" sz="1400">
                                    <a:effectLst/>
                                  </a:rPr>
                                  <m:t>×9×</m:t>
                                </m:r>
                                <m:d>
                                  <m:dPr>
                                    <m:begChr m:val="["/>
                                    <m:endChr m:val="]"/>
                                    <m:ctrlPr>
                                      <a:rPr lang="en-US" sz="1400">
                                        <a:effectLst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1400">
                                        <a:effectLst/>
                                      </a:rPr>
                                      <m:t>25</m:t>
                                    </m:r>
                                  </m:e>
                                </m:d>
                              </m:oMath>
                            </m:oMathPara>
                          </a14:m>
                          <a:endParaRPr lang="en-US" sz="14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6772.5 kN</a:t>
                          </a:r>
                          <a:endParaRPr lang="en-US" sz="14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val="1755544362"/>
                      </a:ext>
                    </a:extLst>
                  </a:tr>
                  <a:tr h="0">
                    <a:tc gridSpan="2"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Sum</a:t>
                          </a:r>
                          <a:endParaRPr lang="en-US" sz="14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effectLst/>
                            </a:rPr>
                            <a:t>104049.5 </a:t>
                          </a:r>
                          <a:r>
                            <a:rPr lang="en-US" sz="1400" dirty="0" err="1">
                              <a:effectLst/>
                            </a:rPr>
                            <a:t>kN</a:t>
                          </a:r>
                          <a:endParaRPr lang="en-US" sz="14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val="2958353015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3" name="Table 2">
                <a:extLst>
                  <a:ext uri="{FF2B5EF4-FFF2-40B4-BE49-F238E27FC236}">
                    <a16:creationId xmlns:a16="http://schemas.microsoft.com/office/drawing/2014/main" id="{FA2A115F-2ED0-40F6-8796-116DEDFDF61D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034451843"/>
                  </p:ext>
                </p:extLst>
              </p:nvPr>
            </p:nvGraphicFramePr>
            <p:xfrm>
              <a:off x="5710464" y="2853397"/>
              <a:ext cx="5937250" cy="1792163"/>
            </p:xfrm>
            <a:graphic>
              <a:graphicData uri="http://schemas.openxmlformats.org/drawingml/2006/table">
                <a:tbl>
                  <a:tblPr firstRow="1" firstCol="1" bandRow="1">
                    <a:tableStyleId>{073A0DAA-6AF3-43AB-8588-CEC1D06C72B9}</a:tableStyleId>
                  </a:tblPr>
                  <a:tblGrid>
                    <a:gridCol w="1082675">
                      <a:extLst>
                        <a:ext uri="{9D8B030D-6E8A-4147-A177-3AD203B41FA5}">
                          <a16:colId xmlns:a16="http://schemas.microsoft.com/office/drawing/2014/main" val="2204963145"/>
                        </a:ext>
                      </a:extLst>
                    </a:gridCol>
                    <a:gridCol w="3371850">
                      <a:extLst>
                        <a:ext uri="{9D8B030D-6E8A-4147-A177-3AD203B41FA5}">
                          <a16:colId xmlns:a16="http://schemas.microsoft.com/office/drawing/2014/main" val="2722959143"/>
                        </a:ext>
                      </a:extLst>
                    </a:gridCol>
                    <a:gridCol w="1482725">
                      <a:extLst>
                        <a:ext uri="{9D8B030D-6E8A-4147-A177-3AD203B41FA5}">
                          <a16:colId xmlns:a16="http://schemas.microsoft.com/office/drawing/2014/main" val="2632754929"/>
                        </a:ext>
                      </a:extLst>
                    </a:gridCol>
                  </a:tblGrid>
                  <a:tr h="216916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Element</a:t>
                          </a:r>
                          <a:endParaRPr lang="en-US" sz="14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Calculations</a:t>
                          </a:r>
                          <a:endParaRPr lang="en-US" sz="14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Result</a:t>
                          </a:r>
                          <a:endParaRPr lang="en-US" sz="14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val="4260100849"/>
                      </a:ext>
                    </a:extLst>
                  </a:tr>
                  <a:tr h="228283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Slabs</a:t>
                          </a:r>
                          <a:endParaRPr lang="en-US" sz="14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 anchor="ctr">
                        <a:blipFill>
                          <a:blip r:embed="rId3"/>
                          <a:stretch>
                            <a:fillRect l="-32310" t="-124324" r="-44585" b="-64054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67849.2 kN</a:t>
                          </a:r>
                          <a:endParaRPr lang="en-US" sz="14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val="2777150009"/>
                      </a:ext>
                    </a:extLst>
                  </a:tr>
                  <a:tr h="228283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Columns</a:t>
                          </a:r>
                          <a:endParaRPr lang="en-US" sz="14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 anchor="ctr">
                        <a:blipFill>
                          <a:blip r:embed="rId3"/>
                          <a:stretch>
                            <a:fillRect l="-32310" t="-218421" r="-44585" b="-52368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4492.8 kN</a:t>
                          </a:r>
                          <a:endParaRPr lang="en-US" sz="14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val="731172"/>
                      </a:ext>
                    </a:extLst>
                  </a:tr>
                  <a:tr h="445199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Shear Waals</a:t>
                          </a:r>
                          <a:endParaRPr lang="en-US" sz="14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 anchor="ctr">
                        <a:blipFill>
                          <a:blip r:embed="rId3"/>
                          <a:stretch>
                            <a:fillRect l="-32310" t="-165753" r="-44585" b="-17260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8060.0 kN</a:t>
                          </a:r>
                          <a:endParaRPr lang="en-US" sz="14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val="831752859"/>
                      </a:ext>
                    </a:extLst>
                  </a:tr>
                  <a:tr h="228283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Beams</a:t>
                          </a:r>
                          <a:endParaRPr lang="en-US" sz="14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 anchor="ctr">
                        <a:blipFill>
                          <a:blip r:embed="rId3"/>
                          <a:stretch>
                            <a:fillRect l="-32310" t="-510526" r="-44585" b="-23157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16875 kN</a:t>
                          </a:r>
                          <a:endParaRPr lang="en-US" sz="14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val="28892881"/>
                      </a:ext>
                    </a:extLst>
                  </a:tr>
                  <a:tr h="228283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Beams SID</a:t>
                          </a:r>
                          <a:endParaRPr lang="en-US" sz="14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 anchor="ctr">
                        <a:blipFill>
                          <a:blip r:embed="rId3"/>
                          <a:stretch>
                            <a:fillRect l="-32310" t="-627027" r="-44585" b="-13783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6772.5 kN</a:t>
                          </a:r>
                          <a:endParaRPr lang="en-US" sz="14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val="1755544362"/>
                      </a:ext>
                    </a:extLst>
                  </a:tr>
                  <a:tr h="216916">
                    <a:tc gridSpan="2"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Sum</a:t>
                          </a:r>
                          <a:endParaRPr lang="en-US" sz="14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effectLst/>
                            </a:rPr>
                            <a:t>104049.5 </a:t>
                          </a:r>
                          <a:r>
                            <a:rPr lang="en-US" sz="1400" dirty="0" err="1">
                              <a:effectLst/>
                            </a:rPr>
                            <a:t>kN</a:t>
                          </a:r>
                          <a:endParaRPr lang="en-US" sz="14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val="2958353015"/>
                      </a:ext>
                    </a:extLst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171062992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CD7D53-CA8F-4173-AAEE-D0545CA0E2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6600" b="1" dirty="0"/>
              <a:t>3</a:t>
            </a:r>
            <a:r>
              <a:rPr lang="en-US" sz="6600" b="1" dirty="0"/>
              <a:t>D MODELLING AND CHECKS</a:t>
            </a:r>
            <a:endParaRPr lang="en-US" sz="9600" b="1" dirty="0"/>
          </a:p>
        </p:txBody>
      </p:sp>
      <p:sp>
        <p:nvSpPr>
          <p:cNvPr id="11" name="Content Placeholder 4">
            <a:extLst>
              <a:ext uri="{FF2B5EF4-FFF2-40B4-BE49-F238E27FC236}">
                <a16:creationId xmlns:a16="http://schemas.microsoft.com/office/drawing/2014/main" id="{66DD7B6F-0FA8-42B2-906E-8C7C3F0EB14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60120" y="2587752"/>
            <a:ext cx="10268712" cy="3952434"/>
          </a:xfrm>
        </p:spPr>
        <p:txBody>
          <a:bodyPr>
            <a:normAutofit/>
          </a:bodyPr>
          <a:lstStyle/>
          <a:p>
            <a:r>
              <a:rPr lang="en-GB" b="1" dirty="0"/>
              <a:t>Analysis Checks:</a:t>
            </a:r>
          </a:p>
          <a:p>
            <a:r>
              <a:rPr lang="en-GB" dirty="0"/>
              <a:t>Slab Frame Section Internal Forces Check:</a:t>
            </a:r>
          </a:p>
          <a:p>
            <a:endParaRPr lang="en-GB" dirty="0"/>
          </a:p>
          <a:p>
            <a:endParaRPr lang="en-GB" dirty="0"/>
          </a:p>
          <a:p>
            <a:r>
              <a:rPr lang="en-GB" dirty="0"/>
              <a:t>Manual Moment	= 664.15 </a:t>
            </a:r>
            <a:r>
              <a:rPr lang="en-GB" dirty="0" err="1"/>
              <a:t>kN.m</a:t>
            </a:r>
            <a:endParaRPr lang="en-GB" dirty="0"/>
          </a:p>
          <a:p>
            <a:r>
              <a:rPr lang="en-GB" dirty="0"/>
              <a:t>ETABS Moment	= 653.6 </a:t>
            </a:r>
            <a:r>
              <a:rPr lang="en-GB" dirty="0" err="1"/>
              <a:t>kN.m</a:t>
            </a:r>
            <a:endParaRPr lang="en-GB" dirty="0"/>
          </a:p>
          <a:p>
            <a:r>
              <a:rPr lang="en-GB" dirty="0"/>
              <a:t>Error = 6.1 %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11EB358-EC14-433F-80E9-E842810380E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" r="70"/>
          <a:stretch/>
        </p:blipFill>
        <p:spPr bwMode="auto">
          <a:xfrm>
            <a:off x="6382820" y="3854972"/>
            <a:ext cx="4846012" cy="2685214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44032011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CD7D53-CA8F-4173-AAEE-D0545CA0E2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6600" b="1" dirty="0"/>
              <a:t>3</a:t>
            </a:r>
            <a:r>
              <a:rPr lang="en-US" sz="6600" b="1" dirty="0"/>
              <a:t>D MODELLING AND CHECKS</a:t>
            </a:r>
            <a:endParaRPr lang="en-US" sz="9600" b="1" dirty="0"/>
          </a:p>
        </p:txBody>
      </p:sp>
      <p:sp>
        <p:nvSpPr>
          <p:cNvPr id="11" name="Content Placeholder 4">
            <a:extLst>
              <a:ext uri="{FF2B5EF4-FFF2-40B4-BE49-F238E27FC236}">
                <a16:creationId xmlns:a16="http://schemas.microsoft.com/office/drawing/2014/main" id="{66DD7B6F-0FA8-42B2-906E-8C7C3F0EB14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60120" y="2587752"/>
            <a:ext cx="10268712" cy="3952434"/>
          </a:xfrm>
        </p:spPr>
        <p:txBody>
          <a:bodyPr>
            <a:normAutofit/>
          </a:bodyPr>
          <a:lstStyle/>
          <a:p>
            <a:r>
              <a:rPr lang="en-GB" b="1" dirty="0"/>
              <a:t>Analysis Checks:</a:t>
            </a:r>
          </a:p>
          <a:p>
            <a:r>
              <a:rPr lang="en-GB" dirty="0"/>
              <a:t>Column Strip Section Internal Forces Check: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/>
              <a:t>Column strip must resist 90% of slab frame moments.</a:t>
            </a:r>
          </a:p>
          <a:p>
            <a:endParaRPr lang="en-GB" dirty="0"/>
          </a:p>
          <a:p>
            <a:r>
              <a:rPr lang="en-GB" dirty="0"/>
              <a:t>Manual Moment	= 597.7 </a:t>
            </a:r>
            <a:r>
              <a:rPr lang="en-GB" dirty="0" err="1"/>
              <a:t>kN.m</a:t>
            </a:r>
            <a:endParaRPr lang="en-GB" dirty="0"/>
          </a:p>
          <a:p>
            <a:r>
              <a:rPr lang="en-GB" dirty="0"/>
              <a:t>ETABS Moment	= 557.9 </a:t>
            </a:r>
            <a:r>
              <a:rPr lang="en-GB" dirty="0" err="1"/>
              <a:t>kN.m</a:t>
            </a:r>
            <a:endParaRPr lang="en-GB" dirty="0"/>
          </a:p>
          <a:p>
            <a:r>
              <a:rPr lang="en-GB" dirty="0"/>
              <a:t>Error = 6.7 %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11EB358-EC14-433F-80E9-E842810380E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160" b="15160"/>
          <a:stretch/>
        </p:blipFill>
        <p:spPr bwMode="auto">
          <a:xfrm>
            <a:off x="6382820" y="4397828"/>
            <a:ext cx="4846012" cy="2142357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3606978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CD7D53-CA8F-4173-AAEE-D0545CA0E2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D464212A-2626-4E8A-B618-AB4DC12726E1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21047190"/>
              </p:ext>
            </p:extLst>
          </p:nvPr>
        </p:nvGraphicFramePr>
        <p:xfrm>
          <a:off x="959994" y="4681221"/>
          <a:ext cx="10268838" cy="1858965"/>
        </p:xfrm>
        <a:graphic>
          <a:graphicData uri="http://schemas.openxmlformats.org/drawingml/2006/table">
            <a:tbl>
              <a:tblPr firstRow="1" firstCol="1" bandRow="1">
                <a:tableStyleId>{7E9639D4-E3E2-4D34-9284-5A2195B3D0D7}</a:tableStyleId>
              </a:tblPr>
              <a:tblGrid>
                <a:gridCol w="3422214">
                  <a:extLst>
                    <a:ext uri="{9D8B030D-6E8A-4147-A177-3AD203B41FA5}">
                      <a16:colId xmlns:a16="http://schemas.microsoft.com/office/drawing/2014/main" val="3474727715"/>
                    </a:ext>
                  </a:extLst>
                </a:gridCol>
                <a:gridCol w="3423312">
                  <a:extLst>
                    <a:ext uri="{9D8B030D-6E8A-4147-A177-3AD203B41FA5}">
                      <a16:colId xmlns:a16="http://schemas.microsoft.com/office/drawing/2014/main" val="3445664091"/>
                    </a:ext>
                  </a:extLst>
                </a:gridCol>
                <a:gridCol w="3423312">
                  <a:extLst>
                    <a:ext uri="{9D8B030D-6E8A-4147-A177-3AD203B41FA5}">
                      <a16:colId xmlns:a16="http://schemas.microsoft.com/office/drawing/2014/main" val="3131785844"/>
                    </a:ext>
                  </a:extLst>
                </a:gridCol>
              </a:tblGrid>
              <a:tr h="320040">
                <a:tc>
                  <a:txBody>
                    <a:bodyPr/>
                    <a:lstStyle/>
                    <a:p>
                      <a:pPr marL="0" marR="0" algn="justLow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Story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Low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Function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Low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Area (m</a:t>
                      </a:r>
                      <a:r>
                        <a:rPr lang="en-US" sz="2400" baseline="30000">
                          <a:effectLst/>
                        </a:rPr>
                        <a:t>2</a:t>
                      </a:r>
                      <a:r>
                        <a:rPr lang="en-US" sz="2400">
                          <a:effectLst/>
                        </a:rPr>
                        <a:t>)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753882721"/>
                  </a:ext>
                </a:extLst>
              </a:tr>
              <a:tr h="320040">
                <a:tc>
                  <a:txBody>
                    <a:bodyPr/>
                    <a:lstStyle/>
                    <a:p>
                      <a:pPr marL="0" marR="0" algn="justLow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Basement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Low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Parking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Low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1064.00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299361092"/>
                  </a:ext>
                </a:extLst>
              </a:tr>
              <a:tr h="320040">
                <a:tc>
                  <a:txBody>
                    <a:bodyPr/>
                    <a:lstStyle/>
                    <a:p>
                      <a:pPr marL="0" marR="0" algn="justLow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Ground Floor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Low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Shops + Parking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Low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788.56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197596563"/>
                  </a:ext>
                </a:extLst>
              </a:tr>
              <a:tr h="320040">
                <a:tc>
                  <a:txBody>
                    <a:bodyPr/>
                    <a:lstStyle/>
                    <a:p>
                      <a:pPr marL="0" marR="0" algn="justLow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1</a:t>
                      </a:r>
                      <a:r>
                        <a:rPr lang="en-US" sz="2400" baseline="30000">
                          <a:effectLst/>
                        </a:rPr>
                        <a:t>st</a:t>
                      </a:r>
                      <a:r>
                        <a:rPr lang="en-US" sz="2400">
                          <a:effectLst/>
                        </a:rPr>
                        <a:t> Floor to 7</a:t>
                      </a:r>
                      <a:r>
                        <a:rPr lang="en-US" sz="2400" baseline="30000">
                          <a:effectLst/>
                        </a:rPr>
                        <a:t>th</a:t>
                      </a:r>
                      <a:r>
                        <a:rPr lang="en-US" sz="2400">
                          <a:effectLst/>
                        </a:rPr>
                        <a:t> Floor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Low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Residential Apartments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Low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860.80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429100085"/>
                  </a:ext>
                </a:extLst>
              </a:tr>
              <a:tr h="320040">
                <a:tc>
                  <a:txBody>
                    <a:bodyPr/>
                    <a:lstStyle/>
                    <a:p>
                      <a:pPr marL="0" marR="0" algn="justLow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Staircase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Low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Access to rooftop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Low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42.68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43251044"/>
                  </a:ext>
                </a:extLst>
              </a:tr>
            </a:tbl>
          </a:graphicData>
        </a:graphic>
      </p:graphicFrame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38F1542F-68BC-4AC7-94E5-34E31A5A0E19}"/>
              </a:ext>
            </a:extLst>
          </p:cNvPr>
          <p:cNvSpPr txBox="1">
            <a:spLocks/>
          </p:cNvSpPr>
          <p:nvPr/>
        </p:nvSpPr>
        <p:spPr>
          <a:xfrm>
            <a:off x="960120" y="2587752"/>
            <a:ext cx="10268712" cy="1858965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0" indent="0" algn="l" defTabSz="914400" rtl="0" eaLnBrk="1" latinLnBrk="0" hangingPunct="1">
              <a:lnSpc>
                <a:spcPct val="101000"/>
              </a:lnSpc>
              <a:spcBef>
                <a:spcPts val="700"/>
              </a:spcBef>
              <a:spcAft>
                <a:spcPts val="700"/>
              </a:spcAft>
              <a:buFont typeface="Arial" panose="020B0604020202020204" pitchFamily="34" charset="0"/>
              <a:buNone/>
              <a:defRPr sz="2600" kern="1200" spc="5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74320" indent="-274320" algn="l" defTabSz="914400" rtl="0" eaLnBrk="1" latinLnBrk="0" hangingPunct="1">
              <a:lnSpc>
                <a:spcPct val="101000"/>
              </a:lnSpc>
              <a:spcBef>
                <a:spcPts val="400"/>
              </a:spcBef>
              <a:spcAft>
                <a:spcPts val="400"/>
              </a:spcAft>
              <a:buClrTx/>
              <a:buFont typeface="Wingdings" panose="05000000000000000000" pitchFamily="2" charset="2"/>
              <a:buChar char="§"/>
              <a:defRPr sz="2300" kern="1200" spc="5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74320" indent="0" algn="l" defTabSz="914400" rtl="0" eaLnBrk="1" latinLnBrk="0" hangingPunct="1">
              <a:lnSpc>
                <a:spcPct val="101000"/>
              </a:lnSpc>
              <a:spcBef>
                <a:spcPts val="400"/>
              </a:spcBef>
              <a:spcAft>
                <a:spcPts val="400"/>
              </a:spcAft>
              <a:buFont typeface="Arial" panose="020B0604020202020204" pitchFamily="34" charset="0"/>
              <a:buNone/>
              <a:defRPr sz="1800" b="1" kern="1200" spc="5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94360" indent="-274320" algn="l" defTabSz="914400" rtl="0" eaLnBrk="1" latinLnBrk="0" hangingPunct="1">
              <a:lnSpc>
                <a:spcPct val="101000"/>
              </a:lnSpc>
              <a:spcBef>
                <a:spcPts val="400"/>
              </a:spcBef>
              <a:spcAft>
                <a:spcPts val="400"/>
              </a:spcAft>
              <a:buClrTx/>
              <a:buFont typeface="Wingdings" panose="05000000000000000000" pitchFamily="2" charset="2"/>
              <a:buChar char="§"/>
              <a:defRPr sz="1800" kern="1200" spc="5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94360" indent="0" algn="l" defTabSz="914400" rtl="0" eaLnBrk="1" latinLnBrk="0" hangingPunct="1">
              <a:lnSpc>
                <a:spcPct val="101000"/>
              </a:lnSpc>
              <a:spcBef>
                <a:spcPts val="400"/>
              </a:spcBef>
              <a:spcAft>
                <a:spcPts val="400"/>
              </a:spcAft>
              <a:buFont typeface="Arial" panose="020B0604020202020204" pitchFamily="34" charset="0"/>
              <a:buNone/>
              <a:defRPr sz="1800" b="1" kern="1200" spc="5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/>
              <a:t>Background: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The building is </a:t>
            </a:r>
            <a:r>
              <a:rPr lang="en-US" dirty="0" err="1"/>
              <a:t>residental</a:t>
            </a:r>
            <a:endParaRPr lang="en-US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Consists of 9 stories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Areas are as the following</a:t>
            </a:r>
          </a:p>
        </p:txBody>
      </p:sp>
    </p:spTree>
    <p:extLst>
      <p:ext uri="{BB962C8B-B14F-4D97-AF65-F5344CB8AC3E}">
        <p14:creationId xmlns:p14="http://schemas.microsoft.com/office/powerpoint/2010/main" val="280637698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CD7D53-CA8F-4173-AAEE-D0545CA0E2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6600" b="1" dirty="0"/>
              <a:t>3</a:t>
            </a:r>
            <a:r>
              <a:rPr lang="en-US" sz="6600" b="1" dirty="0"/>
              <a:t>D MODELLING AND CHECKS</a:t>
            </a:r>
            <a:endParaRPr lang="en-US" sz="9600" b="1" dirty="0"/>
          </a:p>
        </p:txBody>
      </p:sp>
      <p:sp>
        <p:nvSpPr>
          <p:cNvPr id="11" name="Content Placeholder 4">
            <a:extLst>
              <a:ext uri="{FF2B5EF4-FFF2-40B4-BE49-F238E27FC236}">
                <a16:creationId xmlns:a16="http://schemas.microsoft.com/office/drawing/2014/main" id="{66DD7B6F-0FA8-42B2-906E-8C7C3F0EB14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60120" y="2587752"/>
            <a:ext cx="10268712" cy="3952434"/>
          </a:xfrm>
        </p:spPr>
        <p:txBody>
          <a:bodyPr>
            <a:normAutofit/>
          </a:bodyPr>
          <a:lstStyle/>
          <a:p>
            <a:r>
              <a:rPr lang="en-GB" b="1" dirty="0"/>
              <a:t>Analysis Checks:</a:t>
            </a:r>
          </a:p>
          <a:p>
            <a:r>
              <a:rPr lang="en-GB" dirty="0"/>
              <a:t>Column Strip Beam Internal Forces Check: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/>
              <a:t>Beam must resist 85% of column strip frame moments.</a:t>
            </a:r>
          </a:p>
          <a:p>
            <a:endParaRPr lang="en-GB" dirty="0"/>
          </a:p>
          <a:p>
            <a:r>
              <a:rPr lang="en-GB" dirty="0"/>
              <a:t>Manual Moment	= 508.1 </a:t>
            </a:r>
            <a:r>
              <a:rPr lang="en-GB" dirty="0" err="1"/>
              <a:t>kN.m</a:t>
            </a:r>
            <a:endParaRPr lang="en-GB" dirty="0"/>
          </a:p>
          <a:p>
            <a:r>
              <a:rPr lang="en-GB" dirty="0"/>
              <a:t>ETABS Moment	= 533.1 </a:t>
            </a:r>
            <a:r>
              <a:rPr lang="en-GB" dirty="0" err="1"/>
              <a:t>kN.m</a:t>
            </a:r>
            <a:endParaRPr lang="en-GB" dirty="0"/>
          </a:p>
          <a:p>
            <a:r>
              <a:rPr lang="en-GB" dirty="0"/>
              <a:t>Error = 4.7 %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11EB358-EC14-433F-80E9-E842810380E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7" b="77"/>
          <a:stretch/>
        </p:blipFill>
        <p:spPr bwMode="auto">
          <a:xfrm>
            <a:off x="6382820" y="4397828"/>
            <a:ext cx="4846012" cy="2142357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29918912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CD7D53-CA8F-4173-AAEE-D0545CA0E2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6600" b="1" dirty="0"/>
              <a:t>3</a:t>
            </a:r>
            <a:r>
              <a:rPr lang="en-US" sz="6600" b="1" dirty="0"/>
              <a:t>D MODELLING AND CHECKS</a:t>
            </a:r>
            <a:endParaRPr lang="en-US" sz="9600" b="1" dirty="0"/>
          </a:p>
        </p:txBody>
      </p:sp>
      <p:sp>
        <p:nvSpPr>
          <p:cNvPr id="11" name="Content Placeholder 4">
            <a:extLst>
              <a:ext uri="{FF2B5EF4-FFF2-40B4-BE49-F238E27FC236}">
                <a16:creationId xmlns:a16="http://schemas.microsoft.com/office/drawing/2014/main" id="{66DD7B6F-0FA8-42B2-906E-8C7C3F0EB14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60120" y="2587752"/>
            <a:ext cx="10268712" cy="3952434"/>
          </a:xfrm>
        </p:spPr>
        <p:txBody>
          <a:bodyPr>
            <a:normAutofit/>
          </a:bodyPr>
          <a:lstStyle/>
          <a:p>
            <a:r>
              <a:rPr lang="en-GB" b="1" dirty="0"/>
              <a:t>Analysis Checks:</a:t>
            </a:r>
          </a:p>
          <a:p>
            <a:r>
              <a:rPr lang="en-GB" dirty="0"/>
              <a:t>Column Strip Slab Internal Forces Check: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/>
              <a:t>Beam must resist column strip frame moments that beam didn’t resist.</a:t>
            </a:r>
          </a:p>
          <a:p>
            <a:r>
              <a:rPr lang="en-GB" dirty="0"/>
              <a:t>Manual Moment	= 89.6 </a:t>
            </a:r>
            <a:r>
              <a:rPr lang="en-GB" dirty="0" err="1"/>
              <a:t>kN.m</a:t>
            </a:r>
            <a:endParaRPr lang="en-GB" dirty="0"/>
          </a:p>
          <a:p>
            <a:r>
              <a:rPr lang="en-GB" dirty="0"/>
              <a:t>ETABS Moment	= 96.4 </a:t>
            </a:r>
            <a:r>
              <a:rPr lang="en-GB" dirty="0" err="1"/>
              <a:t>kN.m</a:t>
            </a:r>
            <a:endParaRPr lang="en-GB" dirty="0"/>
          </a:p>
          <a:p>
            <a:r>
              <a:rPr lang="en-GB" dirty="0"/>
              <a:t>Error = 7.5 %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11EB358-EC14-433F-80E9-E842810380E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7" b="77"/>
          <a:stretch/>
        </p:blipFill>
        <p:spPr bwMode="auto">
          <a:xfrm>
            <a:off x="6382820" y="4397828"/>
            <a:ext cx="4846012" cy="2142357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912920502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CD7D53-CA8F-4173-AAEE-D0545CA0E2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6600" b="1" dirty="0"/>
              <a:t>3</a:t>
            </a:r>
            <a:r>
              <a:rPr lang="en-US" sz="6600" b="1" dirty="0"/>
              <a:t>D MODELLING AND CHECKS</a:t>
            </a:r>
            <a:endParaRPr lang="en-US" sz="9600" b="1" dirty="0"/>
          </a:p>
        </p:txBody>
      </p:sp>
      <p:sp>
        <p:nvSpPr>
          <p:cNvPr id="11" name="Content Placeholder 4">
            <a:extLst>
              <a:ext uri="{FF2B5EF4-FFF2-40B4-BE49-F238E27FC236}">
                <a16:creationId xmlns:a16="http://schemas.microsoft.com/office/drawing/2014/main" id="{66DD7B6F-0FA8-42B2-906E-8C7C3F0EB14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60120" y="2587752"/>
            <a:ext cx="10268712" cy="3952434"/>
          </a:xfrm>
        </p:spPr>
        <p:txBody>
          <a:bodyPr>
            <a:normAutofit/>
          </a:bodyPr>
          <a:lstStyle/>
          <a:p>
            <a:r>
              <a:rPr lang="en-GB" b="1" dirty="0"/>
              <a:t>Analysis Checks:</a:t>
            </a:r>
          </a:p>
          <a:p>
            <a:r>
              <a:rPr lang="en-GB" dirty="0"/>
              <a:t>Middle Strip Internal Forces Check: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/>
              <a:t>Middle strip must resist slab frame frame moments that column strip didn’t resist</a:t>
            </a:r>
          </a:p>
          <a:p>
            <a:r>
              <a:rPr lang="en-GB" dirty="0"/>
              <a:t>Manual Moment	= 66.4 </a:t>
            </a:r>
            <a:r>
              <a:rPr lang="en-GB" dirty="0" err="1"/>
              <a:t>kN.m</a:t>
            </a:r>
            <a:endParaRPr lang="en-GB" dirty="0"/>
          </a:p>
          <a:p>
            <a:r>
              <a:rPr lang="en-GB" dirty="0"/>
              <a:t>ETABS Moment	= 62.1 </a:t>
            </a:r>
            <a:r>
              <a:rPr lang="en-GB" dirty="0" err="1"/>
              <a:t>kN.m</a:t>
            </a:r>
            <a:endParaRPr lang="en-GB" dirty="0"/>
          </a:p>
          <a:p>
            <a:r>
              <a:rPr lang="en-GB" dirty="0"/>
              <a:t>Error = 6.4 %</a:t>
            </a:r>
          </a:p>
        </p:txBody>
      </p:sp>
    </p:spTree>
    <p:extLst>
      <p:ext uri="{BB962C8B-B14F-4D97-AF65-F5344CB8AC3E}">
        <p14:creationId xmlns:p14="http://schemas.microsoft.com/office/powerpoint/2010/main" val="2800477036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CD7D53-CA8F-4173-AAEE-D0545CA0E2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6600" b="1" dirty="0"/>
              <a:t>3</a:t>
            </a:r>
            <a:r>
              <a:rPr lang="en-US" sz="6600" b="1" dirty="0"/>
              <a:t>D MODELLING AND CHECKS</a:t>
            </a:r>
            <a:endParaRPr lang="en-US" sz="9600" b="1" dirty="0"/>
          </a:p>
        </p:txBody>
      </p:sp>
      <p:sp>
        <p:nvSpPr>
          <p:cNvPr id="11" name="Content Placeholder 4">
            <a:extLst>
              <a:ext uri="{FF2B5EF4-FFF2-40B4-BE49-F238E27FC236}">
                <a16:creationId xmlns:a16="http://schemas.microsoft.com/office/drawing/2014/main" id="{66DD7B6F-0FA8-42B2-906E-8C7C3F0EB14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60120" y="2587752"/>
            <a:ext cx="10268712" cy="3952434"/>
          </a:xfrm>
        </p:spPr>
        <p:txBody>
          <a:bodyPr>
            <a:normAutofit/>
          </a:bodyPr>
          <a:lstStyle/>
          <a:p>
            <a:r>
              <a:rPr lang="en-GB" b="1" dirty="0"/>
              <a:t>Analysis Checks:</a:t>
            </a:r>
          </a:p>
          <a:p>
            <a:r>
              <a:rPr lang="en-GB" dirty="0"/>
              <a:t>Column Internal Forces Check:</a:t>
            </a:r>
          </a:p>
          <a:p>
            <a:endParaRPr lang="en-GB" dirty="0"/>
          </a:p>
          <a:p>
            <a:endParaRPr lang="en-GB" dirty="0"/>
          </a:p>
          <a:p>
            <a:r>
              <a:rPr lang="en-GB" dirty="0"/>
              <a:t>Manual Axial Load	= 1290 </a:t>
            </a:r>
            <a:r>
              <a:rPr lang="en-GB" dirty="0" err="1"/>
              <a:t>kN</a:t>
            </a:r>
            <a:endParaRPr lang="en-GB" dirty="0"/>
          </a:p>
          <a:p>
            <a:r>
              <a:rPr lang="en-GB" dirty="0"/>
              <a:t>ETABS Axial Load	= 1349.7 </a:t>
            </a:r>
            <a:r>
              <a:rPr lang="en-GB" dirty="0" err="1"/>
              <a:t>kN.m</a:t>
            </a:r>
            <a:endParaRPr lang="en-GB" dirty="0"/>
          </a:p>
          <a:p>
            <a:r>
              <a:rPr lang="en-GB" dirty="0"/>
              <a:t>Error = 4.6 %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05D63C1-0F2B-46D2-8C22-BF3BACA7FF5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731" r="9731"/>
          <a:stretch/>
        </p:blipFill>
        <p:spPr bwMode="auto">
          <a:xfrm>
            <a:off x="6347886" y="2587752"/>
            <a:ext cx="4880946" cy="3952434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560188954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CD7D53-CA8F-4173-AAEE-D0545CA0E2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6600" b="1" dirty="0"/>
              <a:t>3</a:t>
            </a:r>
            <a:r>
              <a:rPr lang="en-US" sz="6600" b="1" dirty="0"/>
              <a:t>D MODELLING AND CHECKS</a:t>
            </a:r>
            <a:endParaRPr lang="en-US" sz="9600" b="1" dirty="0"/>
          </a:p>
        </p:txBody>
      </p:sp>
      <p:sp>
        <p:nvSpPr>
          <p:cNvPr id="11" name="Content Placeholder 4">
            <a:extLst>
              <a:ext uri="{FF2B5EF4-FFF2-40B4-BE49-F238E27FC236}">
                <a16:creationId xmlns:a16="http://schemas.microsoft.com/office/drawing/2014/main" id="{66DD7B6F-0FA8-42B2-906E-8C7C3F0EB14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60120" y="2374232"/>
            <a:ext cx="10268712" cy="4165950"/>
          </a:xfrm>
        </p:spPr>
        <p:txBody>
          <a:bodyPr>
            <a:normAutofit/>
          </a:bodyPr>
          <a:lstStyle/>
          <a:p>
            <a:r>
              <a:rPr lang="en-GB" b="1" dirty="0"/>
              <a:t>Seismic Checks:</a:t>
            </a:r>
          </a:p>
          <a:p>
            <a:r>
              <a:rPr lang="en-GB" dirty="0"/>
              <a:t>Amount of Shear Wall Check:</a:t>
            </a:r>
          </a:p>
          <a:p>
            <a:endParaRPr lang="en-GB" dirty="0"/>
          </a:p>
          <a:p>
            <a:endParaRPr lang="en-GB" dirty="0"/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E8507C1A-1873-487D-AC9A-EDACDD5AAB9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18863945"/>
              </p:ext>
            </p:extLst>
          </p:nvPr>
        </p:nvGraphicFramePr>
        <p:xfrm>
          <a:off x="5486400" y="2374232"/>
          <a:ext cx="5741989" cy="4165951"/>
        </p:xfrm>
        <a:graphic>
          <a:graphicData uri="http://schemas.openxmlformats.org/drawingml/2006/table">
            <a:tbl>
              <a:tblPr firstRow="1" firstCol="1" bandRow="1">
                <a:tableStyleId>{073A0DAA-6AF3-43AB-8588-CEC1D06C72B9}</a:tableStyleId>
              </a:tblPr>
              <a:tblGrid>
                <a:gridCol w="1859256">
                  <a:extLst>
                    <a:ext uri="{9D8B030D-6E8A-4147-A177-3AD203B41FA5}">
                      <a16:colId xmlns:a16="http://schemas.microsoft.com/office/drawing/2014/main" val="2990308613"/>
                    </a:ext>
                  </a:extLst>
                </a:gridCol>
                <a:gridCol w="1016332">
                  <a:extLst>
                    <a:ext uri="{9D8B030D-6E8A-4147-A177-3AD203B41FA5}">
                      <a16:colId xmlns:a16="http://schemas.microsoft.com/office/drawing/2014/main" val="3636576961"/>
                    </a:ext>
                  </a:extLst>
                </a:gridCol>
                <a:gridCol w="1016332">
                  <a:extLst>
                    <a:ext uri="{9D8B030D-6E8A-4147-A177-3AD203B41FA5}">
                      <a16:colId xmlns:a16="http://schemas.microsoft.com/office/drawing/2014/main" val="3145590456"/>
                    </a:ext>
                  </a:extLst>
                </a:gridCol>
                <a:gridCol w="968838">
                  <a:extLst>
                    <a:ext uri="{9D8B030D-6E8A-4147-A177-3AD203B41FA5}">
                      <a16:colId xmlns:a16="http://schemas.microsoft.com/office/drawing/2014/main" val="2273074758"/>
                    </a:ext>
                  </a:extLst>
                </a:gridCol>
                <a:gridCol w="881231">
                  <a:extLst>
                    <a:ext uri="{9D8B030D-6E8A-4147-A177-3AD203B41FA5}">
                      <a16:colId xmlns:a16="http://schemas.microsoft.com/office/drawing/2014/main" val="2981260768"/>
                    </a:ext>
                  </a:extLst>
                </a:gridCol>
              </a:tblGrid>
              <a:tr h="361971">
                <a:tc gridSpan="5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Total base shear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94678166"/>
                  </a:ext>
                </a:extLst>
              </a:tr>
              <a:tr h="479732"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Seismic factors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SDs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0.6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SD1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0.2432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611897895"/>
                  </a:ext>
                </a:extLst>
              </a:tr>
              <a:tr h="29559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R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6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Ie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882458604"/>
                  </a:ext>
                </a:extLst>
              </a:tr>
              <a:tr h="47973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Materials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f'c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28 MPa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Fy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420 MPa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301646246"/>
                  </a:ext>
                </a:extLst>
              </a:tr>
              <a:tr h="47973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Total height of building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 gridSpan="4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35.2 m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27646318"/>
                  </a:ext>
                </a:extLst>
              </a:tr>
              <a:tr h="295598"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Fundamental Period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Ta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0.607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Ta Cu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0.992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851879645"/>
                  </a:ext>
                </a:extLst>
              </a:tr>
              <a:tr h="29559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Cu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1.4067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50512956"/>
                  </a:ext>
                </a:extLst>
              </a:tr>
              <a:tr h="295598"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Slab dead +SID  load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9.25 kN/m2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3488103"/>
                  </a:ext>
                </a:extLst>
              </a:tr>
              <a:tr h="295598"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Number of floors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9 floors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96183159"/>
                  </a:ext>
                </a:extLst>
              </a:tr>
              <a:tr h="295598"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Average area of floors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860 m2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95938194"/>
                  </a:ext>
                </a:extLst>
              </a:tr>
              <a:tr h="295598"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Total weight of building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71595 kN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59014809"/>
                  </a:ext>
                </a:extLst>
              </a:tr>
              <a:tr h="295598"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Total base shear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3400.39 </a:t>
                      </a:r>
                      <a:r>
                        <a:rPr lang="en-US" sz="1400" dirty="0" err="1">
                          <a:effectLst/>
                        </a:rPr>
                        <a:t>kN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3480773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12012097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CD7D53-CA8F-4173-AAEE-D0545CA0E2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6600" b="1" dirty="0"/>
              <a:t>3</a:t>
            </a:r>
            <a:r>
              <a:rPr lang="en-US" sz="6600" b="1" dirty="0"/>
              <a:t>D MODELLING AND CHECKS</a:t>
            </a:r>
            <a:endParaRPr lang="en-US" sz="9600" b="1" dirty="0"/>
          </a:p>
        </p:txBody>
      </p:sp>
      <p:sp>
        <p:nvSpPr>
          <p:cNvPr id="11" name="Content Placeholder 4">
            <a:extLst>
              <a:ext uri="{FF2B5EF4-FFF2-40B4-BE49-F238E27FC236}">
                <a16:creationId xmlns:a16="http://schemas.microsoft.com/office/drawing/2014/main" id="{66DD7B6F-0FA8-42B2-906E-8C7C3F0EB14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60120" y="2374232"/>
            <a:ext cx="10268712" cy="4165950"/>
          </a:xfrm>
        </p:spPr>
        <p:txBody>
          <a:bodyPr>
            <a:normAutofit/>
          </a:bodyPr>
          <a:lstStyle/>
          <a:p>
            <a:r>
              <a:rPr lang="en-GB" b="1" dirty="0"/>
              <a:t>Seismic Checks:</a:t>
            </a:r>
          </a:p>
          <a:p>
            <a:r>
              <a:rPr lang="en-GB" dirty="0"/>
              <a:t>Amount of Shear Wall Check: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r>
              <a:rPr lang="en-GB" dirty="0"/>
              <a:t>No Additional Shear Walls Needed</a:t>
            </a:r>
          </a:p>
          <a:p>
            <a:endParaRPr lang="en-GB" dirty="0"/>
          </a:p>
          <a:p>
            <a:endParaRPr lang="en-GB" dirty="0"/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778844D5-D50C-4842-9D43-D86D224186C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8757617"/>
              </p:ext>
            </p:extLst>
          </p:nvPr>
        </p:nvGraphicFramePr>
        <p:xfrm>
          <a:off x="6432884" y="2374232"/>
          <a:ext cx="4795503" cy="4165949"/>
        </p:xfrm>
        <a:graphic>
          <a:graphicData uri="http://schemas.openxmlformats.org/drawingml/2006/table">
            <a:tbl>
              <a:tblPr firstRow="1" firstCol="1" bandRow="1">
                <a:tableStyleId>{073A0DAA-6AF3-43AB-8588-CEC1D06C72B9}</a:tableStyleId>
              </a:tblPr>
              <a:tblGrid>
                <a:gridCol w="2199217">
                  <a:extLst>
                    <a:ext uri="{9D8B030D-6E8A-4147-A177-3AD203B41FA5}">
                      <a16:colId xmlns:a16="http://schemas.microsoft.com/office/drawing/2014/main" val="4117022249"/>
                    </a:ext>
                  </a:extLst>
                </a:gridCol>
                <a:gridCol w="2596286">
                  <a:extLst>
                    <a:ext uri="{9D8B030D-6E8A-4147-A177-3AD203B41FA5}">
                      <a16:colId xmlns:a16="http://schemas.microsoft.com/office/drawing/2014/main" val="3869985421"/>
                    </a:ext>
                  </a:extLst>
                </a:gridCol>
              </a:tblGrid>
              <a:tr h="737969"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Amount of S.W to resist shear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72128847"/>
                  </a:ext>
                </a:extLst>
              </a:tr>
              <a:tr h="68559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Wall width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200 mm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6969677"/>
                  </a:ext>
                </a:extLst>
              </a:tr>
              <a:tr h="68559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dbh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10 mm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081620949"/>
                  </a:ext>
                </a:extLst>
              </a:tr>
              <a:tr h="68559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Av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157 mm2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709656763"/>
                  </a:ext>
                </a:extLst>
              </a:tr>
              <a:tr h="68559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Spacing of shear bars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150 mm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015988478"/>
                  </a:ext>
                </a:extLst>
              </a:tr>
              <a:tr h="68559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Length of walls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9.20 m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3181754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892786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CD7D53-CA8F-4173-AAEE-D0545CA0E2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6600" b="1" dirty="0"/>
              <a:t>3</a:t>
            </a:r>
            <a:r>
              <a:rPr lang="en-US" sz="6600" b="1" dirty="0"/>
              <a:t>D MODELLING AND CHECKS</a:t>
            </a:r>
            <a:endParaRPr lang="en-US" sz="9600" b="1" dirty="0"/>
          </a:p>
        </p:txBody>
      </p:sp>
      <p:sp>
        <p:nvSpPr>
          <p:cNvPr id="11" name="Content Placeholder 4">
            <a:extLst>
              <a:ext uri="{FF2B5EF4-FFF2-40B4-BE49-F238E27FC236}">
                <a16:creationId xmlns:a16="http://schemas.microsoft.com/office/drawing/2014/main" id="{66DD7B6F-0FA8-42B2-906E-8C7C3F0EB14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60120" y="2374232"/>
            <a:ext cx="10268712" cy="4165950"/>
          </a:xfrm>
        </p:spPr>
        <p:txBody>
          <a:bodyPr>
            <a:normAutofit/>
          </a:bodyPr>
          <a:lstStyle/>
          <a:p>
            <a:r>
              <a:rPr lang="en-GB" b="1" dirty="0"/>
              <a:t>Seismic Checks:</a:t>
            </a:r>
          </a:p>
          <a:p>
            <a:r>
              <a:rPr lang="en-GB" dirty="0"/>
              <a:t>Torsional Irregularity Check: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r>
              <a:rPr lang="en-GB" dirty="0"/>
              <a:t>No Irregularity in X Direction</a:t>
            </a:r>
          </a:p>
          <a:p>
            <a:endParaRPr lang="en-GB" dirty="0"/>
          </a:p>
          <a:p>
            <a:endParaRPr lang="en-GB" dirty="0"/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7CFD40FC-8D9A-4062-8F39-DAC26145E42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98543403"/>
              </p:ext>
            </p:extLst>
          </p:nvPr>
        </p:nvGraphicFramePr>
        <p:xfrm>
          <a:off x="6095999" y="2374231"/>
          <a:ext cx="5132391" cy="4165944"/>
        </p:xfrm>
        <a:graphic>
          <a:graphicData uri="http://schemas.openxmlformats.org/drawingml/2006/table">
            <a:tbl>
              <a:tblPr firstRow="1" firstCol="1" bandRow="1">
                <a:tableStyleId>{073A0DAA-6AF3-43AB-8588-CEC1D06C72B9}</a:tableStyleId>
              </a:tblPr>
              <a:tblGrid>
                <a:gridCol w="1047007">
                  <a:extLst>
                    <a:ext uri="{9D8B030D-6E8A-4147-A177-3AD203B41FA5}">
                      <a16:colId xmlns:a16="http://schemas.microsoft.com/office/drawing/2014/main" val="1039625615"/>
                    </a:ext>
                  </a:extLst>
                </a:gridCol>
                <a:gridCol w="787309">
                  <a:extLst>
                    <a:ext uri="{9D8B030D-6E8A-4147-A177-3AD203B41FA5}">
                      <a16:colId xmlns:a16="http://schemas.microsoft.com/office/drawing/2014/main" val="1710626211"/>
                    </a:ext>
                  </a:extLst>
                </a:gridCol>
                <a:gridCol w="787309">
                  <a:extLst>
                    <a:ext uri="{9D8B030D-6E8A-4147-A177-3AD203B41FA5}">
                      <a16:colId xmlns:a16="http://schemas.microsoft.com/office/drawing/2014/main" val="986255329"/>
                    </a:ext>
                  </a:extLst>
                </a:gridCol>
                <a:gridCol w="787309">
                  <a:extLst>
                    <a:ext uri="{9D8B030D-6E8A-4147-A177-3AD203B41FA5}">
                      <a16:colId xmlns:a16="http://schemas.microsoft.com/office/drawing/2014/main" val="3205695093"/>
                    </a:ext>
                  </a:extLst>
                </a:gridCol>
                <a:gridCol w="936148">
                  <a:extLst>
                    <a:ext uri="{9D8B030D-6E8A-4147-A177-3AD203B41FA5}">
                      <a16:colId xmlns:a16="http://schemas.microsoft.com/office/drawing/2014/main" val="3347421085"/>
                    </a:ext>
                  </a:extLst>
                </a:gridCol>
                <a:gridCol w="787309">
                  <a:extLst>
                    <a:ext uri="{9D8B030D-6E8A-4147-A177-3AD203B41FA5}">
                      <a16:colId xmlns:a16="http://schemas.microsoft.com/office/drawing/2014/main" val="2631770578"/>
                    </a:ext>
                  </a:extLst>
                </a:gridCol>
              </a:tblGrid>
              <a:tr h="430586">
                <a:tc gridSpan="6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Torsional Irregularity Check – X Direction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44715850"/>
                  </a:ext>
                </a:extLst>
              </a:tr>
              <a:tr h="57067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Floor Number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Δ 1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Δ 2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Δ avg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Ratio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Check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610376679"/>
                  </a:ext>
                </a:extLst>
              </a:tr>
              <a:tr h="35163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9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79.8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75.2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77.5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1.03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No T.I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988131790"/>
                  </a:ext>
                </a:extLst>
              </a:tr>
              <a:tr h="35163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8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70.1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56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63.05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1.11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No T.I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98687969"/>
                  </a:ext>
                </a:extLst>
              </a:tr>
              <a:tr h="35163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7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59.9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56.2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58.05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1.03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No T.I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739867773"/>
                  </a:ext>
                </a:extLst>
              </a:tr>
              <a:tr h="35163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6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49.3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46.5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47.9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1.03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No T.I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936368100"/>
                  </a:ext>
                </a:extLst>
              </a:tr>
              <a:tr h="35163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5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29.1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35.8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32.45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1.10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No T.I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366814176"/>
                  </a:ext>
                </a:extLst>
              </a:tr>
              <a:tr h="35163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4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28.2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26.1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27.15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1.04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No T.I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073810570"/>
                  </a:ext>
                </a:extLst>
              </a:tr>
              <a:tr h="35163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3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17.9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16.9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17.4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1.03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No T.I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226408006"/>
                  </a:ext>
                </a:extLst>
              </a:tr>
              <a:tr h="35163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2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10.1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8.9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9.5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1.06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No T.I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484939859"/>
                  </a:ext>
                </a:extLst>
              </a:tr>
              <a:tr h="35163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3.3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2.5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2.9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1.14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No T.I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79260515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27906468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CD7D53-CA8F-4173-AAEE-D0545CA0E2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6600" b="1" dirty="0"/>
              <a:t>3</a:t>
            </a:r>
            <a:r>
              <a:rPr lang="en-US" sz="6600" b="1" dirty="0"/>
              <a:t>D MODELLING AND CHECKS</a:t>
            </a:r>
            <a:endParaRPr lang="en-US" sz="9600" b="1" dirty="0"/>
          </a:p>
        </p:txBody>
      </p:sp>
      <p:sp>
        <p:nvSpPr>
          <p:cNvPr id="11" name="Content Placeholder 4">
            <a:extLst>
              <a:ext uri="{FF2B5EF4-FFF2-40B4-BE49-F238E27FC236}">
                <a16:creationId xmlns:a16="http://schemas.microsoft.com/office/drawing/2014/main" id="{66DD7B6F-0FA8-42B2-906E-8C7C3F0EB14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60120" y="2374232"/>
            <a:ext cx="10268712" cy="4165950"/>
          </a:xfrm>
        </p:spPr>
        <p:txBody>
          <a:bodyPr>
            <a:normAutofit/>
          </a:bodyPr>
          <a:lstStyle/>
          <a:p>
            <a:r>
              <a:rPr lang="en-GB" b="1" dirty="0"/>
              <a:t>Seismic Checks:</a:t>
            </a:r>
          </a:p>
          <a:p>
            <a:r>
              <a:rPr lang="en-GB" dirty="0"/>
              <a:t>Torsional Irregularity Check: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r>
              <a:rPr lang="en-GB" dirty="0"/>
              <a:t>No Irregularity in Y Direction</a:t>
            </a:r>
          </a:p>
          <a:p>
            <a:endParaRPr lang="en-GB" dirty="0"/>
          </a:p>
          <a:p>
            <a:endParaRPr lang="en-GB" dirty="0"/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80BE7EC9-E7F3-411D-B42C-CED1B9D927B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35635488"/>
              </p:ext>
            </p:extLst>
          </p:nvPr>
        </p:nvGraphicFramePr>
        <p:xfrm>
          <a:off x="6095999" y="2374232"/>
          <a:ext cx="5132391" cy="4165954"/>
        </p:xfrm>
        <a:graphic>
          <a:graphicData uri="http://schemas.openxmlformats.org/drawingml/2006/table">
            <a:tbl>
              <a:tblPr firstRow="1" firstCol="1" bandRow="1">
                <a:tableStyleId>{073A0DAA-6AF3-43AB-8588-CEC1D06C72B9}</a:tableStyleId>
              </a:tblPr>
              <a:tblGrid>
                <a:gridCol w="1047007">
                  <a:extLst>
                    <a:ext uri="{9D8B030D-6E8A-4147-A177-3AD203B41FA5}">
                      <a16:colId xmlns:a16="http://schemas.microsoft.com/office/drawing/2014/main" val="14889068"/>
                    </a:ext>
                  </a:extLst>
                </a:gridCol>
                <a:gridCol w="787309">
                  <a:extLst>
                    <a:ext uri="{9D8B030D-6E8A-4147-A177-3AD203B41FA5}">
                      <a16:colId xmlns:a16="http://schemas.microsoft.com/office/drawing/2014/main" val="2386514981"/>
                    </a:ext>
                  </a:extLst>
                </a:gridCol>
                <a:gridCol w="787309">
                  <a:extLst>
                    <a:ext uri="{9D8B030D-6E8A-4147-A177-3AD203B41FA5}">
                      <a16:colId xmlns:a16="http://schemas.microsoft.com/office/drawing/2014/main" val="3383425305"/>
                    </a:ext>
                  </a:extLst>
                </a:gridCol>
                <a:gridCol w="787309">
                  <a:extLst>
                    <a:ext uri="{9D8B030D-6E8A-4147-A177-3AD203B41FA5}">
                      <a16:colId xmlns:a16="http://schemas.microsoft.com/office/drawing/2014/main" val="1564795130"/>
                    </a:ext>
                  </a:extLst>
                </a:gridCol>
                <a:gridCol w="936148">
                  <a:extLst>
                    <a:ext uri="{9D8B030D-6E8A-4147-A177-3AD203B41FA5}">
                      <a16:colId xmlns:a16="http://schemas.microsoft.com/office/drawing/2014/main" val="2073506793"/>
                    </a:ext>
                  </a:extLst>
                </a:gridCol>
                <a:gridCol w="787309">
                  <a:extLst>
                    <a:ext uri="{9D8B030D-6E8A-4147-A177-3AD203B41FA5}">
                      <a16:colId xmlns:a16="http://schemas.microsoft.com/office/drawing/2014/main" val="2517751476"/>
                    </a:ext>
                  </a:extLst>
                </a:gridCol>
              </a:tblGrid>
              <a:tr h="430587">
                <a:tc gridSpan="6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Torsional Irregularity Check – Y Direction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35625529"/>
                  </a:ext>
                </a:extLst>
              </a:tr>
              <a:tr h="57067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Floor Number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Δ 1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Δ 2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Δ avg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Ratio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Check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561612211"/>
                  </a:ext>
                </a:extLst>
              </a:tr>
              <a:tr h="35163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9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92.2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72.5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82.35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1.12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No T.I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414943887"/>
                  </a:ext>
                </a:extLst>
              </a:tr>
              <a:tr h="35163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8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82.2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64.6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73.4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1.12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No T.I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01844546"/>
                  </a:ext>
                </a:extLst>
              </a:tr>
              <a:tr h="35163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7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73.3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56.1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64.7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1.13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No T.I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806425737"/>
                  </a:ext>
                </a:extLst>
              </a:tr>
              <a:tr h="35163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6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61.5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46.7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54.1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1.14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No T.I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130733654"/>
                  </a:ext>
                </a:extLst>
              </a:tr>
              <a:tr h="35163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5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46.7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37.5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42.1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1.11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No T.I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742365681"/>
                  </a:ext>
                </a:extLst>
              </a:tr>
              <a:tr h="35163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4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37.2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27.1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32.15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1.16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No T.I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402416536"/>
                  </a:ext>
                </a:extLst>
              </a:tr>
              <a:tr h="35163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3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25.2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18.9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22.05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1.14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No T.I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24120926"/>
                  </a:ext>
                </a:extLst>
              </a:tr>
              <a:tr h="35163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2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13.4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9.9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11.65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1.15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No T.I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089770581"/>
                  </a:ext>
                </a:extLst>
              </a:tr>
              <a:tr h="35163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4.2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3.3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3.75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1.12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No T.I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2724955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90215992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CD7D53-CA8F-4173-AAEE-D0545CA0E2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6600" b="1" dirty="0"/>
              <a:t>3</a:t>
            </a:r>
            <a:r>
              <a:rPr lang="en-US" sz="6600" b="1" dirty="0"/>
              <a:t>D MODELLING AND CHECKS</a:t>
            </a:r>
            <a:endParaRPr lang="en-US" sz="9600" b="1" dirty="0"/>
          </a:p>
        </p:txBody>
      </p:sp>
      <p:sp>
        <p:nvSpPr>
          <p:cNvPr id="11" name="Content Placeholder 4">
            <a:extLst>
              <a:ext uri="{FF2B5EF4-FFF2-40B4-BE49-F238E27FC236}">
                <a16:creationId xmlns:a16="http://schemas.microsoft.com/office/drawing/2014/main" id="{66DD7B6F-0FA8-42B2-906E-8C7C3F0EB14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60120" y="2374232"/>
            <a:ext cx="10268712" cy="4165950"/>
          </a:xfrm>
        </p:spPr>
        <p:txBody>
          <a:bodyPr>
            <a:normAutofit/>
          </a:bodyPr>
          <a:lstStyle/>
          <a:p>
            <a:r>
              <a:rPr lang="en-GB" b="1" dirty="0"/>
              <a:t>Seismic Checks:</a:t>
            </a:r>
          </a:p>
          <a:p>
            <a:r>
              <a:rPr lang="en-GB" dirty="0"/>
              <a:t>Drift Check: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r>
              <a:rPr lang="en-GB" dirty="0"/>
              <a:t>no remedial action needs</a:t>
            </a:r>
          </a:p>
          <a:p>
            <a:r>
              <a:rPr lang="en-GB" dirty="0"/>
              <a:t>to be taken in X Direction</a:t>
            </a:r>
          </a:p>
          <a:p>
            <a:endParaRPr lang="en-GB" dirty="0"/>
          </a:p>
          <a:p>
            <a:endParaRPr lang="en-GB" dirty="0"/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D780A3BE-86D2-49B1-B782-E6F7AEB7CD4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94435142"/>
              </p:ext>
            </p:extLst>
          </p:nvPr>
        </p:nvGraphicFramePr>
        <p:xfrm>
          <a:off x="6096000" y="2374232"/>
          <a:ext cx="5132390" cy="4165952"/>
        </p:xfrm>
        <a:graphic>
          <a:graphicData uri="http://schemas.openxmlformats.org/drawingml/2006/table">
            <a:tbl>
              <a:tblPr firstRow="1" firstCol="1" bandRow="1">
                <a:tableStyleId>{073A0DAA-6AF3-43AB-8588-CEC1D06C72B9}</a:tableStyleId>
              </a:tblPr>
              <a:tblGrid>
                <a:gridCol w="1004922">
                  <a:extLst>
                    <a:ext uri="{9D8B030D-6E8A-4147-A177-3AD203B41FA5}">
                      <a16:colId xmlns:a16="http://schemas.microsoft.com/office/drawing/2014/main" val="3954771205"/>
                    </a:ext>
                  </a:extLst>
                </a:gridCol>
                <a:gridCol w="1071643">
                  <a:extLst>
                    <a:ext uri="{9D8B030D-6E8A-4147-A177-3AD203B41FA5}">
                      <a16:colId xmlns:a16="http://schemas.microsoft.com/office/drawing/2014/main" val="677148199"/>
                    </a:ext>
                  </a:extLst>
                </a:gridCol>
                <a:gridCol w="1187635">
                  <a:extLst>
                    <a:ext uri="{9D8B030D-6E8A-4147-A177-3AD203B41FA5}">
                      <a16:colId xmlns:a16="http://schemas.microsoft.com/office/drawing/2014/main" val="1364366181"/>
                    </a:ext>
                  </a:extLst>
                </a:gridCol>
                <a:gridCol w="1307733">
                  <a:extLst>
                    <a:ext uri="{9D8B030D-6E8A-4147-A177-3AD203B41FA5}">
                      <a16:colId xmlns:a16="http://schemas.microsoft.com/office/drawing/2014/main" val="4151214217"/>
                    </a:ext>
                  </a:extLst>
                </a:gridCol>
                <a:gridCol w="560457">
                  <a:extLst>
                    <a:ext uri="{9D8B030D-6E8A-4147-A177-3AD203B41FA5}">
                      <a16:colId xmlns:a16="http://schemas.microsoft.com/office/drawing/2014/main" val="1665880245"/>
                    </a:ext>
                  </a:extLst>
                </a:gridCol>
              </a:tblGrid>
              <a:tr h="492314">
                <a:tc gridSpan="5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Drift Check – X Direction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10174899"/>
                  </a:ext>
                </a:extLst>
              </a:tr>
              <a:tr h="56124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Floor Number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δx elastic (mm)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δx inelastic (mm)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inelastic drift (mm)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Result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248140410"/>
                  </a:ext>
                </a:extLst>
              </a:tr>
              <a:tr h="34582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9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11.1008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55.504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2.848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SAFE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585517266"/>
                  </a:ext>
                </a:extLst>
              </a:tr>
              <a:tr h="34582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8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11.6704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58.352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2.304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SAFE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484221150"/>
                  </a:ext>
                </a:extLst>
              </a:tr>
              <a:tr h="34582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7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12.1312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60.656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1.056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SAFE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4279727"/>
                  </a:ext>
                </a:extLst>
              </a:tr>
              <a:tr h="34582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6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12.3424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61.712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0.96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SAFE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932773222"/>
                  </a:ext>
                </a:extLst>
              </a:tr>
              <a:tr h="34582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5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12.1504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60.752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3.712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SAFE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706223514"/>
                  </a:ext>
                </a:extLst>
              </a:tr>
              <a:tr h="34582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4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11.408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57.04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7.296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SAFE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272792975"/>
                  </a:ext>
                </a:extLst>
              </a:tr>
              <a:tr h="34582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3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9.9488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49.744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12.72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SAFE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324427018"/>
                  </a:ext>
                </a:extLst>
              </a:tr>
              <a:tr h="34582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2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7.4048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37.024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13.088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SAFE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996935423"/>
                  </a:ext>
                </a:extLst>
              </a:tr>
              <a:tr h="34582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4.7872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23.936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23.936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SAFE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30347788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97547713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CD7D53-CA8F-4173-AAEE-D0545CA0E2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6600" b="1" dirty="0"/>
              <a:t>3</a:t>
            </a:r>
            <a:r>
              <a:rPr lang="en-US" sz="6600" b="1" dirty="0"/>
              <a:t>D MODELLING AND CHECKS</a:t>
            </a:r>
            <a:endParaRPr lang="en-US" sz="9600" b="1" dirty="0"/>
          </a:p>
        </p:txBody>
      </p:sp>
      <p:sp>
        <p:nvSpPr>
          <p:cNvPr id="11" name="Content Placeholder 4">
            <a:extLst>
              <a:ext uri="{FF2B5EF4-FFF2-40B4-BE49-F238E27FC236}">
                <a16:creationId xmlns:a16="http://schemas.microsoft.com/office/drawing/2014/main" id="{66DD7B6F-0FA8-42B2-906E-8C7C3F0EB14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60120" y="2374232"/>
            <a:ext cx="10268712" cy="4165950"/>
          </a:xfrm>
        </p:spPr>
        <p:txBody>
          <a:bodyPr>
            <a:normAutofit/>
          </a:bodyPr>
          <a:lstStyle/>
          <a:p>
            <a:r>
              <a:rPr lang="en-GB" b="1" dirty="0"/>
              <a:t>Seismic Checks:</a:t>
            </a:r>
          </a:p>
          <a:p>
            <a:r>
              <a:rPr lang="en-GB" dirty="0"/>
              <a:t>Drift Check: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r>
              <a:rPr lang="en-GB" dirty="0"/>
              <a:t>no remedial action needs</a:t>
            </a:r>
          </a:p>
          <a:p>
            <a:r>
              <a:rPr lang="en-GB" dirty="0"/>
              <a:t>to be taken in Y Direction</a:t>
            </a:r>
          </a:p>
          <a:p>
            <a:endParaRPr lang="en-GB" dirty="0"/>
          </a:p>
          <a:p>
            <a:endParaRPr lang="en-GB" dirty="0"/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D8D885BC-3018-4F8E-9A90-CBF7CC5557E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61134591"/>
              </p:ext>
            </p:extLst>
          </p:nvPr>
        </p:nvGraphicFramePr>
        <p:xfrm>
          <a:off x="6096000" y="2374232"/>
          <a:ext cx="5132390" cy="4165952"/>
        </p:xfrm>
        <a:graphic>
          <a:graphicData uri="http://schemas.openxmlformats.org/drawingml/2006/table">
            <a:tbl>
              <a:tblPr firstRow="1" firstCol="1" bandRow="1">
                <a:tableStyleId>{073A0DAA-6AF3-43AB-8588-CEC1D06C72B9}</a:tableStyleId>
              </a:tblPr>
              <a:tblGrid>
                <a:gridCol w="1004922">
                  <a:extLst>
                    <a:ext uri="{9D8B030D-6E8A-4147-A177-3AD203B41FA5}">
                      <a16:colId xmlns:a16="http://schemas.microsoft.com/office/drawing/2014/main" val="3423267858"/>
                    </a:ext>
                  </a:extLst>
                </a:gridCol>
                <a:gridCol w="1071643">
                  <a:extLst>
                    <a:ext uri="{9D8B030D-6E8A-4147-A177-3AD203B41FA5}">
                      <a16:colId xmlns:a16="http://schemas.microsoft.com/office/drawing/2014/main" val="2493169521"/>
                    </a:ext>
                  </a:extLst>
                </a:gridCol>
                <a:gridCol w="1187635">
                  <a:extLst>
                    <a:ext uri="{9D8B030D-6E8A-4147-A177-3AD203B41FA5}">
                      <a16:colId xmlns:a16="http://schemas.microsoft.com/office/drawing/2014/main" val="937225291"/>
                    </a:ext>
                  </a:extLst>
                </a:gridCol>
                <a:gridCol w="1307733">
                  <a:extLst>
                    <a:ext uri="{9D8B030D-6E8A-4147-A177-3AD203B41FA5}">
                      <a16:colId xmlns:a16="http://schemas.microsoft.com/office/drawing/2014/main" val="2137366842"/>
                    </a:ext>
                  </a:extLst>
                </a:gridCol>
                <a:gridCol w="560457">
                  <a:extLst>
                    <a:ext uri="{9D8B030D-6E8A-4147-A177-3AD203B41FA5}">
                      <a16:colId xmlns:a16="http://schemas.microsoft.com/office/drawing/2014/main" val="1208059076"/>
                    </a:ext>
                  </a:extLst>
                </a:gridCol>
              </a:tblGrid>
              <a:tr h="492314">
                <a:tc gridSpan="5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Drift Check – Y Direction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33792819"/>
                  </a:ext>
                </a:extLst>
              </a:tr>
              <a:tr h="56124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Floor Number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err="1">
                          <a:effectLst/>
                        </a:rPr>
                        <a:t>δx</a:t>
                      </a:r>
                      <a:r>
                        <a:rPr lang="en-US" sz="1400" dirty="0">
                          <a:effectLst/>
                        </a:rPr>
                        <a:t> elastic (mm)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δx inelastic (mm)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inelastic drift (mm)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Result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74450568"/>
                  </a:ext>
                </a:extLst>
              </a:tr>
              <a:tr h="34582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9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9.9904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49.952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10.848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SAFE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170599729"/>
                  </a:ext>
                </a:extLst>
              </a:tr>
              <a:tr h="34582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8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12.16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60.8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2.416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SAFE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209779631"/>
                  </a:ext>
                </a:extLst>
              </a:tr>
              <a:tr h="34582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7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11.6768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58.384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3.648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SAFE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830246048"/>
                  </a:ext>
                </a:extLst>
              </a:tr>
              <a:tr h="34582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6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12.4064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62.032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1.776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SAFE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481713079"/>
                  </a:ext>
                </a:extLst>
              </a:tr>
              <a:tr h="34582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5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12.7616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63.808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1.408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SAFE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394004548"/>
                  </a:ext>
                </a:extLst>
              </a:tr>
              <a:tr h="34582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4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12.48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62.4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6.08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SAFE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102114070"/>
                  </a:ext>
                </a:extLst>
              </a:tr>
              <a:tr h="34582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3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11.264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56.32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15.92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SAFE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901700111"/>
                  </a:ext>
                </a:extLst>
              </a:tr>
              <a:tr h="34582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2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8.08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40.4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14.592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SAFE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789660903"/>
                  </a:ext>
                </a:extLst>
              </a:tr>
              <a:tr h="34582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5.1616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25.808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25.808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SAFE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34260053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227200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E09FF3D0-8C86-4D0B-B254-313707B25FB8}"/>
              </a:ext>
            </a:extLst>
          </p:cNvPr>
          <p:cNvPicPr>
            <a:picLocks noGrp="1" noChangeAspect="1"/>
          </p:cNvPicPr>
          <p:nvPr>
            <p:ph idx="4294967295"/>
          </p:nvPr>
        </p:nvPicPr>
        <p:blipFill>
          <a:blip r:embed="rId2"/>
          <a:stretch>
            <a:fillRect/>
          </a:stretch>
        </p:blipFill>
        <p:spPr>
          <a:xfrm>
            <a:off x="5392269" y="224589"/>
            <a:ext cx="6380516" cy="6408822"/>
          </a:xfrm>
          <a:prstGeom prst="rect">
            <a:avLst/>
          </a:prstGeom>
        </p:spPr>
      </p:pic>
      <p:sp>
        <p:nvSpPr>
          <p:cNvPr id="10" name="Content Placeholder 4">
            <a:extLst>
              <a:ext uri="{FF2B5EF4-FFF2-40B4-BE49-F238E27FC236}">
                <a16:creationId xmlns:a16="http://schemas.microsoft.com/office/drawing/2014/main" id="{2044847B-9B8C-4949-9C0D-C5696DAD226C}"/>
              </a:ext>
            </a:extLst>
          </p:cNvPr>
          <p:cNvSpPr txBox="1">
            <a:spLocks/>
          </p:cNvSpPr>
          <p:nvPr/>
        </p:nvSpPr>
        <p:spPr>
          <a:xfrm>
            <a:off x="419216" y="224589"/>
            <a:ext cx="4973054" cy="6408822"/>
          </a:xfrm>
          <a:prstGeom prst="rect">
            <a:avLst/>
          </a:prstGeom>
        </p:spPr>
        <p:txBody>
          <a:bodyPr anchor="ctr"/>
          <a:lstStyle>
            <a:lvl1pPr marL="0" indent="0" algn="l" defTabSz="914400" rtl="0" eaLnBrk="1" latinLnBrk="0" hangingPunct="1">
              <a:lnSpc>
                <a:spcPct val="101000"/>
              </a:lnSpc>
              <a:spcBef>
                <a:spcPts val="700"/>
              </a:spcBef>
              <a:spcAft>
                <a:spcPts val="700"/>
              </a:spcAft>
              <a:buFont typeface="Arial" panose="020B0604020202020204" pitchFamily="34" charset="0"/>
              <a:buNone/>
              <a:defRPr sz="2600" kern="1200" spc="5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74320" indent="-274320" algn="l" defTabSz="914400" rtl="0" eaLnBrk="1" latinLnBrk="0" hangingPunct="1">
              <a:lnSpc>
                <a:spcPct val="101000"/>
              </a:lnSpc>
              <a:spcBef>
                <a:spcPts val="400"/>
              </a:spcBef>
              <a:spcAft>
                <a:spcPts val="400"/>
              </a:spcAft>
              <a:buClrTx/>
              <a:buFont typeface="Wingdings" panose="05000000000000000000" pitchFamily="2" charset="2"/>
              <a:buChar char="§"/>
              <a:defRPr sz="2300" kern="1200" spc="5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74320" indent="0" algn="l" defTabSz="914400" rtl="0" eaLnBrk="1" latinLnBrk="0" hangingPunct="1">
              <a:lnSpc>
                <a:spcPct val="101000"/>
              </a:lnSpc>
              <a:spcBef>
                <a:spcPts val="400"/>
              </a:spcBef>
              <a:spcAft>
                <a:spcPts val="400"/>
              </a:spcAft>
              <a:buFont typeface="Arial" panose="020B0604020202020204" pitchFamily="34" charset="0"/>
              <a:buNone/>
              <a:defRPr sz="1800" b="1" kern="1200" spc="5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94360" indent="-274320" algn="l" defTabSz="914400" rtl="0" eaLnBrk="1" latinLnBrk="0" hangingPunct="1">
              <a:lnSpc>
                <a:spcPct val="101000"/>
              </a:lnSpc>
              <a:spcBef>
                <a:spcPts val="400"/>
              </a:spcBef>
              <a:spcAft>
                <a:spcPts val="400"/>
              </a:spcAft>
              <a:buClrTx/>
              <a:buFont typeface="Wingdings" panose="05000000000000000000" pitchFamily="2" charset="2"/>
              <a:buChar char="§"/>
              <a:defRPr sz="1800" kern="1200" spc="5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94360" indent="0" algn="l" defTabSz="914400" rtl="0" eaLnBrk="1" latinLnBrk="0" hangingPunct="1">
              <a:lnSpc>
                <a:spcPct val="101000"/>
              </a:lnSpc>
              <a:spcBef>
                <a:spcPts val="400"/>
              </a:spcBef>
              <a:spcAft>
                <a:spcPts val="400"/>
              </a:spcAft>
              <a:buFont typeface="Arial" panose="020B0604020202020204" pitchFamily="34" charset="0"/>
              <a:buNone/>
              <a:defRPr sz="1800" b="1" kern="1200" spc="5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Elevation of the building</a:t>
            </a:r>
          </a:p>
        </p:txBody>
      </p:sp>
    </p:spTree>
    <p:extLst>
      <p:ext uri="{BB962C8B-B14F-4D97-AF65-F5344CB8AC3E}">
        <p14:creationId xmlns:p14="http://schemas.microsoft.com/office/powerpoint/2010/main" val="3583694306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CD7D53-CA8F-4173-AAEE-D0545CA0E2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6600" b="1" dirty="0"/>
              <a:t>3</a:t>
            </a:r>
            <a:r>
              <a:rPr lang="en-US" sz="6600" b="1" dirty="0"/>
              <a:t>D MODELLING AND CHECKS</a:t>
            </a:r>
            <a:endParaRPr lang="en-US" sz="9600" b="1" dirty="0"/>
          </a:p>
        </p:txBody>
      </p:sp>
      <p:sp>
        <p:nvSpPr>
          <p:cNvPr id="11" name="Content Placeholder 4">
            <a:extLst>
              <a:ext uri="{FF2B5EF4-FFF2-40B4-BE49-F238E27FC236}">
                <a16:creationId xmlns:a16="http://schemas.microsoft.com/office/drawing/2014/main" id="{66DD7B6F-0FA8-42B2-906E-8C7C3F0EB14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60120" y="2374232"/>
            <a:ext cx="10268712" cy="4165950"/>
          </a:xfrm>
        </p:spPr>
        <p:txBody>
          <a:bodyPr>
            <a:normAutofit/>
          </a:bodyPr>
          <a:lstStyle/>
          <a:p>
            <a:r>
              <a:rPr lang="en-GB" b="1" dirty="0"/>
              <a:t>Seismic Checks:</a:t>
            </a:r>
          </a:p>
          <a:p>
            <a:r>
              <a:rPr lang="en-GB" dirty="0"/>
              <a:t>P-Delta Check: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r>
              <a:rPr lang="en-GB" dirty="0"/>
              <a:t>no remedial action needs</a:t>
            </a:r>
          </a:p>
          <a:p>
            <a:r>
              <a:rPr lang="en-GB" dirty="0"/>
              <a:t>to be taken in X Direction</a:t>
            </a:r>
          </a:p>
          <a:p>
            <a:endParaRPr lang="en-GB" dirty="0"/>
          </a:p>
          <a:p>
            <a:endParaRPr lang="en-GB" dirty="0"/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D8D885BC-3018-4F8E-9A90-CBF7CC5557E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48433703"/>
              </p:ext>
            </p:extLst>
          </p:nvPr>
        </p:nvGraphicFramePr>
        <p:xfrm>
          <a:off x="5085347" y="2374232"/>
          <a:ext cx="6143042" cy="4165951"/>
        </p:xfrm>
        <a:graphic>
          <a:graphicData uri="http://schemas.openxmlformats.org/drawingml/2006/table">
            <a:tbl>
              <a:tblPr firstRow="1" firstCol="1" bandRow="1">
                <a:tableStyleId>{073A0DAA-6AF3-43AB-8588-CEC1D06C72B9}</a:tableStyleId>
              </a:tblPr>
              <a:tblGrid>
                <a:gridCol w="1202808">
                  <a:extLst>
                    <a:ext uri="{9D8B030D-6E8A-4147-A177-3AD203B41FA5}">
                      <a16:colId xmlns:a16="http://schemas.microsoft.com/office/drawing/2014/main" val="3423267858"/>
                    </a:ext>
                  </a:extLst>
                </a:gridCol>
                <a:gridCol w="1282667">
                  <a:extLst>
                    <a:ext uri="{9D8B030D-6E8A-4147-A177-3AD203B41FA5}">
                      <a16:colId xmlns:a16="http://schemas.microsoft.com/office/drawing/2014/main" val="2493169521"/>
                    </a:ext>
                  </a:extLst>
                </a:gridCol>
                <a:gridCol w="1421500">
                  <a:extLst>
                    <a:ext uri="{9D8B030D-6E8A-4147-A177-3AD203B41FA5}">
                      <a16:colId xmlns:a16="http://schemas.microsoft.com/office/drawing/2014/main" val="937225291"/>
                    </a:ext>
                  </a:extLst>
                </a:gridCol>
                <a:gridCol w="1565247">
                  <a:extLst>
                    <a:ext uri="{9D8B030D-6E8A-4147-A177-3AD203B41FA5}">
                      <a16:colId xmlns:a16="http://schemas.microsoft.com/office/drawing/2014/main" val="2137366842"/>
                    </a:ext>
                  </a:extLst>
                </a:gridCol>
                <a:gridCol w="670820">
                  <a:extLst>
                    <a:ext uri="{9D8B030D-6E8A-4147-A177-3AD203B41FA5}">
                      <a16:colId xmlns:a16="http://schemas.microsoft.com/office/drawing/2014/main" val="1208059076"/>
                    </a:ext>
                  </a:extLst>
                </a:gridCol>
              </a:tblGrid>
              <a:tr h="398199">
                <a:tc gridSpan="5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P-Delta Check – X Direction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33792819"/>
                  </a:ext>
                </a:extLst>
              </a:tr>
              <a:tr h="39819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Story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Ps (kN)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K (kN/m)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θ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Result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643741909"/>
                  </a:ext>
                </a:extLst>
              </a:tr>
              <a:tr h="30632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9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14103.6689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236787.545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0.018613295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safe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75695367"/>
                  </a:ext>
                </a:extLst>
              </a:tr>
              <a:tr h="30632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8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28104.1497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447125.717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0.019642231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safe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74450568"/>
                  </a:ext>
                </a:extLst>
              </a:tr>
              <a:tr h="30632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7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42104.6305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629071.323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0.020916066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safe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170599729"/>
                  </a:ext>
                </a:extLst>
              </a:tr>
              <a:tr h="30632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6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56105.1113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799736.648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0.021923276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safe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209779631"/>
                  </a:ext>
                </a:extLst>
              </a:tr>
              <a:tr h="30632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5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70105.5921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981848.556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0.022313011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safe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830246048"/>
                  </a:ext>
                </a:extLst>
              </a:tr>
              <a:tr h="30632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4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84106.0729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1211182.963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0.021700394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safe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481713079"/>
                  </a:ext>
                </a:extLst>
              </a:tr>
              <a:tr h="30632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3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98106.5537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1564868.413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0.019591614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safe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394004548"/>
                  </a:ext>
                </a:extLst>
              </a:tr>
              <a:tr h="30632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107323.142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2326506.06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0.014415815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safe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102114070"/>
                  </a:ext>
                </a:extLst>
              </a:tr>
              <a:tr h="30632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82401.1668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5383530.276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0.004783174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safe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901700111"/>
                  </a:ext>
                </a:extLst>
              </a:tr>
              <a:tr h="30632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9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14103.6689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236787.545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0.018613295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safe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789660903"/>
                  </a:ext>
                </a:extLst>
              </a:tr>
              <a:tr h="30632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8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28104.1497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447125.717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0.019642231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safe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34260053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239470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CD7D53-CA8F-4173-AAEE-D0545CA0E2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6600" b="1" dirty="0"/>
              <a:t>3</a:t>
            </a:r>
            <a:r>
              <a:rPr lang="en-US" sz="6600" b="1" dirty="0"/>
              <a:t>D MODELLING AND CHECKS</a:t>
            </a:r>
            <a:endParaRPr lang="en-US" sz="9600" b="1" dirty="0"/>
          </a:p>
        </p:txBody>
      </p:sp>
      <p:sp>
        <p:nvSpPr>
          <p:cNvPr id="11" name="Content Placeholder 4">
            <a:extLst>
              <a:ext uri="{FF2B5EF4-FFF2-40B4-BE49-F238E27FC236}">
                <a16:creationId xmlns:a16="http://schemas.microsoft.com/office/drawing/2014/main" id="{66DD7B6F-0FA8-42B2-906E-8C7C3F0EB14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60120" y="2374232"/>
            <a:ext cx="10268712" cy="4165950"/>
          </a:xfrm>
        </p:spPr>
        <p:txBody>
          <a:bodyPr>
            <a:normAutofit/>
          </a:bodyPr>
          <a:lstStyle/>
          <a:p>
            <a:r>
              <a:rPr lang="en-GB" b="1" dirty="0"/>
              <a:t>Seismic Checks:</a:t>
            </a:r>
          </a:p>
          <a:p>
            <a:r>
              <a:rPr lang="en-GB" dirty="0"/>
              <a:t>P-Delta Check: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r>
              <a:rPr lang="en-GB" dirty="0"/>
              <a:t>no remedial action needs</a:t>
            </a:r>
          </a:p>
          <a:p>
            <a:r>
              <a:rPr lang="en-GB" dirty="0"/>
              <a:t>to be taken in Y Direction</a:t>
            </a:r>
          </a:p>
          <a:p>
            <a:endParaRPr lang="en-GB" dirty="0"/>
          </a:p>
          <a:p>
            <a:endParaRPr lang="en-GB" dirty="0"/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D8D885BC-3018-4F8E-9A90-CBF7CC5557E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49909017"/>
              </p:ext>
            </p:extLst>
          </p:nvPr>
        </p:nvGraphicFramePr>
        <p:xfrm>
          <a:off x="5085347" y="2374232"/>
          <a:ext cx="6143042" cy="4165951"/>
        </p:xfrm>
        <a:graphic>
          <a:graphicData uri="http://schemas.openxmlformats.org/drawingml/2006/table">
            <a:tbl>
              <a:tblPr firstRow="1" firstCol="1" bandRow="1">
                <a:tableStyleId>{073A0DAA-6AF3-43AB-8588-CEC1D06C72B9}</a:tableStyleId>
              </a:tblPr>
              <a:tblGrid>
                <a:gridCol w="1202808">
                  <a:extLst>
                    <a:ext uri="{9D8B030D-6E8A-4147-A177-3AD203B41FA5}">
                      <a16:colId xmlns:a16="http://schemas.microsoft.com/office/drawing/2014/main" val="3423267858"/>
                    </a:ext>
                  </a:extLst>
                </a:gridCol>
                <a:gridCol w="1282667">
                  <a:extLst>
                    <a:ext uri="{9D8B030D-6E8A-4147-A177-3AD203B41FA5}">
                      <a16:colId xmlns:a16="http://schemas.microsoft.com/office/drawing/2014/main" val="2493169521"/>
                    </a:ext>
                  </a:extLst>
                </a:gridCol>
                <a:gridCol w="1421500">
                  <a:extLst>
                    <a:ext uri="{9D8B030D-6E8A-4147-A177-3AD203B41FA5}">
                      <a16:colId xmlns:a16="http://schemas.microsoft.com/office/drawing/2014/main" val="937225291"/>
                    </a:ext>
                  </a:extLst>
                </a:gridCol>
                <a:gridCol w="1565247">
                  <a:extLst>
                    <a:ext uri="{9D8B030D-6E8A-4147-A177-3AD203B41FA5}">
                      <a16:colId xmlns:a16="http://schemas.microsoft.com/office/drawing/2014/main" val="2137366842"/>
                    </a:ext>
                  </a:extLst>
                </a:gridCol>
                <a:gridCol w="670820">
                  <a:extLst>
                    <a:ext uri="{9D8B030D-6E8A-4147-A177-3AD203B41FA5}">
                      <a16:colId xmlns:a16="http://schemas.microsoft.com/office/drawing/2014/main" val="1208059076"/>
                    </a:ext>
                  </a:extLst>
                </a:gridCol>
              </a:tblGrid>
              <a:tr h="398199">
                <a:tc gridSpan="5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P-Delta Check – Y Direction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33792819"/>
                  </a:ext>
                </a:extLst>
              </a:tr>
              <a:tr h="39819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Story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Ps (kN)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K (kN/m)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θ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Result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643741909"/>
                  </a:ext>
                </a:extLst>
              </a:tr>
              <a:tr h="30632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9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14103.6689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263425.68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0.016731082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safe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75695367"/>
                  </a:ext>
                </a:extLst>
              </a:tr>
              <a:tr h="30632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8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28104.1497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491198.947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0.017879816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safe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74450568"/>
                  </a:ext>
                </a:extLst>
              </a:tr>
              <a:tr h="30632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7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42104.6305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681146.242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0.019316993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safe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170599729"/>
                  </a:ext>
                </a:extLst>
              </a:tr>
              <a:tr h="30632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6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56105.1113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851524.054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0.020589961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safe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209779631"/>
                  </a:ext>
                </a:extLst>
              </a:tr>
              <a:tr h="30632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5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70105.5921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1028219.742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0.021306727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safe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830246048"/>
                  </a:ext>
                </a:extLst>
              </a:tr>
              <a:tr h="30632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4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84106.0729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1249854.834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0.02102896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safe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481713079"/>
                  </a:ext>
                </a:extLst>
              </a:tr>
              <a:tr h="30632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3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98106.5537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1597876.186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0.019186905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safe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394004548"/>
                  </a:ext>
                </a:extLst>
              </a:tr>
              <a:tr h="30632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107295.0961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2316274.656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0.014475709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safe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102114070"/>
                  </a:ext>
                </a:extLst>
              </a:tr>
              <a:tr h="30632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81050.7245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6546225.075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0.003869154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safe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901700111"/>
                  </a:ext>
                </a:extLst>
              </a:tr>
              <a:tr h="30632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9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14103.6689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263425.68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0.016731082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safe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789660903"/>
                  </a:ext>
                </a:extLst>
              </a:tr>
              <a:tr h="30632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8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28104.1497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491198.947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0.017879816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safe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34260053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71400786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CD7D53-CA8F-4173-AAEE-D0545CA0E2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6600" b="1" dirty="0"/>
              <a:t>3</a:t>
            </a:r>
            <a:r>
              <a:rPr lang="en-US" sz="6600" b="1" dirty="0"/>
              <a:t>D MODELLING AND CHECKS</a:t>
            </a:r>
            <a:endParaRPr lang="en-US" sz="9600" b="1" dirty="0"/>
          </a:p>
        </p:txBody>
      </p:sp>
      <p:sp>
        <p:nvSpPr>
          <p:cNvPr id="11" name="Content Placeholder 4">
            <a:extLst>
              <a:ext uri="{FF2B5EF4-FFF2-40B4-BE49-F238E27FC236}">
                <a16:creationId xmlns:a16="http://schemas.microsoft.com/office/drawing/2014/main" id="{66DD7B6F-0FA8-42B2-906E-8C7C3F0EB14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60120" y="2374232"/>
            <a:ext cx="10268712" cy="4165950"/>
          </a:xfrm>
        </p:spPr>
        <p:txBody>
          <a:bodyPr>
            <a:normAutofit/>
          </a:bodyPr>
          <a:lstStyle/>
          <a:p>
            <a:r>
              <a:rPr lang="en-GB" b="1" dirty="0"/>
              <a:t>Seismic Checks:</a:t>
            </a:r>
          </a:p>
          <a:p>
            <a:r>
              <a:rPr lang="en-GB" dirty="0"/>
              <a:t>Modal Mass Participation</a:t>
            </a:r>
          </a:p>
          <a:p>
            <a:r>
              <a:rPr lang="en-GB" dirty="0"/>
              <a:t>Ratio Check:</a:t>
            </a:r>
          </a:p>
          <a:p>
            <a:endParaRPr lang="en-GB" dirty="0"/>
          </a:p>
          <a:p>
            <a:endParaRPr lang="en-GB" dirty="0"/>
          </a:p>
          <a:p>
            <a:r>
              <a:rPr lang="en-GB" dirty="0"/>
              <a:t>Proposed modes resample</a:t>
            </a:r>
          </a:p>
          <a:p>
            <a:r>
              <a:rPr lang="en-GB" dirty="0"/>
              <a:t>The structure well enough.</a:t>
            </a:r>
          </a:p>
          <a:p>
            <a:endParaRPr lang="en-GB" dirty="0"/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3022D702-2DCE-4946-9068-C2DF371D48B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27253537"/>
              </p:ext>
            </p:extLst>
          </p:nvPr>
        </p:nvGraphicFramePr>
        <p:xfrm>
          <a:off x="6096000" y="2374232"/>
          <a:ext cx="5132388" cy="4165954"/>
        </p:xfrm>
        <a:graphic>
          <a:graphicData uri="http://schemas.openxmlformats.org/drawingml/2006/table">
            <a:tbl>
              <a:tblPr firstRow="1" firstCol="1" bandRow="1">
                <a:tableStyleId>{073A0DAA-6AF3-43AB-8588-CEC1D06C72B9}</a:tableStyleId>
              </a:tblPr>
              <a:tblGrid>
                <a:gridCol w="997736">
                  <a:extLst>
                    <a:ext uri="{9D8B030D-6E8A-4147-A177-3AD203B41FA5}">
                      <a16:colId xmlns:a16="http://schemas.microsoft.com/office/drawing/2014/main" val="1254827019"/>
                    </a:ext>
                  </a:extLst>
                </a:gridCol>
                <a:gridCol w="1018266">
                  <a:extLst>
                    <a:ext uri="{9D8B030D-6E8A-4147-A177-3AD203B41FA5}">
                      <a16:colId xmlns:a16="http://schemas.microsoft.com/office/drawing/2014/main" val="2501587965"/>
                    </a:ext>
                  </a:extLst>
                </a:gridCol>
                <a:gridCol w="1043928">
                  <a:extLst>
                    <a:ext uri="{9D8B030D-6E8A-4147-A177-3AD203B41FA5}">
                      <a16:colId xmlns:a16="http://schemas.microsoft.com/office/drawing/2014/main" val="1592899567"/>
                    </a:ext>
                  </a:extLst>
                </a:gridCol>
                <a:gridCol w="1041875">
                  <a:extLst>
                    <a:ext uri="{9D8B030D-6E8A-4147-A177-3AD203B41FA5}">
                      <a16:colId xmlns:a16="http://schemas.microsoft.com/office/drawing/2014/main" val="1569739837"/>
                    </a:ext>
                  </a:extLst>
                </a:gridCol>
                <a:gridCol w="1030583">
                  <a:extLst>
                    <a:ext uri="{9D8B030D-6E8A-4147-A177-3AD203B41FA5}">
                      <a16:colId xmlns:a16="http://schemas.microsoft.com/office/drawing/2014/main" val="1698439408"/>
                    </a:ext>
                  </a:extLst>
                </a:gridCol>
              </a:tblGrid>
              <a:tr h="55289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Mode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Period</a:t>
                      </a:r>
                      <a:endParaRPr lang="en-US" sz="1400">
                        <a:effectLst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(Sec)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SumUX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SumUY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SumRZ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854765049"/>
                  </a:ext>
                </a:extLst>
              </a:tr>
              <a:tr h="30108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1.356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0.0736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0.1716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0.4957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763664515"/>
                  </a:ext>
                </a:extLst>
              </a:tr>
              <a:tr h="30108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1.057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0.6642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0.1723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0.5893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504665232"/>
                  </a:ext>
                </a:extLst>
              </a:tr>
              <a:tr h="30108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3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0.952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0.6807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0.68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0.7595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131865649"/>
                  </a:ext>
                </a:extLst>
              </a:tr>
              <a:tr h="30108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4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0.377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0.6869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0.7015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0.8623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491865041"/>
                  </a:ext>
                </a:extLst>
              </a:tr>
              <a:tr h="30108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5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0.23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0.8618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0.7139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0.8776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961890951"/>
                  </a:ext>
                </a:extLst>
              </a:tr>
              <a:tr h="30108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6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0.206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0.8885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0.8658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0.8942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942151725"/>
                  </a:ext>
                </a:extLst>
              </a:tr>
              <a:tr h="30108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7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0.179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0.8898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0.8792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0.9338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357935011"/>
                  </a:ext>
                </a:extLst>
              </a:tr>
              <a:tr h="30108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8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0.107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0.8902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0.8794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0.9621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177739186"/>
                  </a:ext>
                </a:extLst>
              </a:tr>
              <a:tr h="30108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9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0.102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0.9489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0.8813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0.9626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940594522"/>
                  </a:ext>
                </a:extLst>
              </a:tr>
              <a:tr h="30108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10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0.089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0.9508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0.9397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0.9645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032826855"/>
                  </a:ext>
                </a:extLst>
              </a:tr>
              <a:tr h="30108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11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0.074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0.9508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0.9404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0.9807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022932720"/>
                  </a:ext>
                </a:extLst>
              </a:tr>
              <a:tr h="30108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12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0.064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0.9762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0.9405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0.9818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47547129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69526319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CD7D53-CA8F-4173-AAEE-D0545CA0E2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6600" b="1" dirty="0"/>
              <a:t>3</a:t>
            </a:r>
            <a:r>
              <a:rPr lang="en-US" sz="6600" b="1" dirty="0"/>
              <a:t>D MODELLING AND CHECKS</a:t>
            </a:r>
            <a:endParaRPr lang="en-US" sz="9600" b="1" dirty="0"/>
          </a:p>
        </p:txBody>
      </p:sp>
      <p:sp>
        <p:nvSpPr>
          <p:cNvPr id="11" name="Content Placeholder 4">
            <a:extLst>
              <a:ext uri="{FF2B5EF4-FFF2-40B4-BE49-F238E27FC236}">
                <a16:creationId xmlns:a16="http://schemas.microsoft.com/office/drawing/2014/main" id="{66DD7B6F-0FA8-42B2-906E-8C7C3F0EB14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60120" y="2587752"/>
            <a:ext cx="10268712" cy="3952434"/>
          </a:xfrm>
        </p:spPr>
        <p:txBody>
          <a:bodyPr>
            <a:normAutofit/>
          </a:bodyPr>
          <a:lstStyle/>
          <a:p>
            <a:r>
              <a:rPr lang="en-GB" b="1" dirty="0"/>
              <a:t>Design Checks:</a:t>
            </a:r>
          </a:p>
          <a:p>
            <a:r>
              <a:rPr lang="en-GB" dirty="0"/>
              <a:t>Slab Deflection Check:</a:t>
            </a:r>
          </a:p>
          <a:p>
            <a:endParaRPr lang="en-GB" dirty="0"/>
          </a:p>
          <a:p>
            <a:endParaRPr lang="en-GB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7F4F6E6E-AEDB-4565-A0C9-F7BB1C7A239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07688" y="4136033"/>
            <a:ext cx="7973576" cy="73152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F8F23104-EABB-4FA2-A731-ED60A2723D4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38780" y="5338109"/>
            <a:ext cx="3911392" cy="731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1846445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CD7D53-CA8F-4173-AAEE-D0545CA0E2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6600" b="1" dirty="0"/>
              <a:t>3</a:t>
            </a:r>
            <a:r>
              <a:rPr lang="en-US" sz="6600" b="1" dirty="0"/>
              <a:t>D MODELLING AND CHECKS</a:t>
            </a:r>
            <a:endParaRPr lang="en-US" sz="9600" b="1" dirty="0"/>
          </a:p>
        </p:txBody>
      </p:sp>
      <p:sp>
        <p:nvSpPr>
          <p:cNvPr id="11" name="Content Placeholder 4">
            <a:extLst>
              <a:ext uri="{FF2B5EF4-FFF2-40B4-BE49-F238E27FC236}">
                <a16:creationId xmlns:a16="http://schemas.microsoft.com/office/drawing/2014/main" id="{66DD7B6F-0FA8-42B2-906E-8C7C3F0EB14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60120" y="2587752"/>
            <a:ext cx="10268712" cy="3952434"/>
          </a:xfrm>
        </p:spPr>
        <p:txBody>
          <a:bodyPr>
            <a:normAutofit/>
          </a:bodyPr>
          <a:lstStyle/>
          <a:p>
            <a:r>
              <a:rPr lang="en-GB" b="1" dirty="0"/>
              <a:t>Design Checks:</a:t>
            </a:r>
          </a:p>
          <a:p>
            <a:r>
              <a:rPr lang="en-GB" dirty="0"/>
              <a:t>Slab Deflection Check:</a:t>
            </a:r>
          </a:p>
          <a:p>
            <a:endParaRPr lang="en-GB" dirty="0"/>
          </a:p>
          <a:p>
            <a:endParaRPr lang="en-GB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A2C6D36-2018-4118-98BD-2B932DF0E1A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507" b="32487"/>
          <a:stretch/>
        </p:blipFill>
        <p:spPr bwMode="auto">
          <a:xfrm>
            <a:off x="5050461" y="2369744"/>
            <a:ext cx="6473882" cy="2640074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19231887-315B-4A96-BF6E-544B945D9A8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4489" b="-57"/>
          <a:stretch/>
        </p:blipFill>
        <p:spPr bwMode="auto">
          <a:xfrm>
            <a:off x="5050461" y="5009818"/>
            <a:ext cx="6473868" cy="358528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42FF05C5-B62A-4DBF-9DB2-DE8A6696DF9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0105" y="4040056"/>
            <a:ext cx="4366637" cy="400608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A89DC52F-4FDB-4B86-80A2-0F3CA6F9F4A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01396" y="4563969"/>
            <a:ext cx="2757804" cy="515772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BC06D8E1-EDBC-474C-AFC5-EA320ED1DE3B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1558" b="3027"/>
          <a:stretch/>
        </p:blipFill>
        <p:spPr>
          <a:xfrm>
            <a:off x="702807" y="5609495"/>
            <a:ext cx="10786386" cy="10889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2076182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CD7D53-CA8F-4173-AAEE-D0545CA0E2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6600" b="1" dirty="0"/>
              <a:t>3</a:t>
            </a:r>
            <a:r>
              <a:rPr lang="en-US" sz="6600" b="1" dirty="0"/>
              <a:t>D MODELLING AND CHECKS</a:t>
            </a:r>
            <a:endParaRPr lang="en-US" sz="9600" b="1" dirty="0"/>
          </a:p>
        </p:txBody>
      </p:sp>
      <p:sp>
        <p:nvSpPr>
          <p:cNvPr id="11" name="Content Placeholder 4">
            <a:extLst>
              <a:ext uri="{FF2B5EF4-FFF2-40B4-BE49-F238E27FC236}">
                <a16:creationId xmlns:a16="http://schemas.microsoft.com/office/drawing/2014/main" id="{66DD7B6F-0FA8-42B2-906E-8C7C3F0EB14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60120" y="2587752"/>
            <a:ext cx="10268712" cy="3952434"/>
          </a:xfrm>
        </p:spPr>
        <p:txBody>
          <a:bodyPr>
            <a:normAutofit/>
          </a:bodyPr>
          <a:lstStyle/>
          <a:p>
            <a:r>
              <a:rPr lang="en-GB" b="1" dirty="0"/>
              <a:t>Design Checks:</a:t>
            </a:r>
          </a:p>
          <a:p>
            <a:r>
              <a:rPr lang="en-GB" dirty="0"/>
              <a:t>Slab Shear Check:</a:t>
            </a:r>
          </a:p>
          <a:p>
            <a:endParaRPr lang="en-GB" dirty="0"/>
          </a:p>
          <a:p>
            <a:endParaRPr lang="en-GB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67E63EA-CCBA-4B8E-86A0-B335869A82E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59779"/>
          <a:stretch/>
        </p:blipFill>
        <p:spPr>
          <a:xfrm>
            <a:off x="1093283" y="4563969"/>
            <a:ext cx="4868030" cy="867848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614469A3-163E-408C-B242-AD351BC5239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1215" r="20316"/>
          <a:stretch/>
        </p:blipFill>
        <p:spPr>
          <a:xfrm>
            <a:off x="5961313" y="4563969"/>
            <a:ext cx="5722758" cy="8678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2331081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CD7D53-CA8F-4173-AAEE-D0545CA0E2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6600" b="1" dirty="0"/>
              <a:t>3</a:t>
            </a:r>
            <a:r>
              <a:rPr lang="en-US" sz="6600" b="1" dirty="0"/>
              <a:t>D MODELLING AND CHECKS</a:t>
            </a:r>
            <a:endParaRPr lang="en-US" sz="9600" b="1" dirty="0"/>
          </a:p>
        </p:txBody>
      </p:sp>
      <p:sp>
        <p:nvSpPr>
          <p:cNvPr id="11" name="Content Placeholder 4">
            <a:extLst>
              <a:ext uri="{FF2B5EF4-FFF2-40B4-BE49-F238E27FC236}">
                <a16:creationId xmlns:a16="http://schemas.microsoft.com/office/drawing/2014/main" id="{66DD7B6F-0FA8-42B2-906E-8C7C3F0EB14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60120" y="2587752"/>
            <a:ext cx="10268712" cy="3952434"/>
          </a:xfrm>
        </p:spPr>
        <p:txBody>
          <a:bodyPr>
            <a:normAutofit/>
          </a:bodyPr>
          <a:lstStyle/>
          <a:p>
            <a:r>
              <a:rPr lang="en-GB" b="1" dirty="0"/>
              <a:t>Design Checks:</a:t>
            </a:r>
          </a:p>
          <a:p>
            <a:r>
              <a:rPr lang="en-GB" dirty="0"/>
              <a:t>Slab Shear Check:</a:t>
            </a:r>
          </a:p>
          <a:p>
            <a:endParaRPr lang="en-GB" dirty="0"/>
          </a:p>
          <a:p>
            <a:endParaRPr lang="en-GB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4A4C0A7-7220-4630-BBDB-9A637DAF6DC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889828" y="2636268"/>
            <a:ext cx="4029166" cy="3945224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963C2E6-4AC2-4CBA-8282-5A962A0FF5D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918994" y="2612310"/>
            <a:ext cx="4029166" cy="3928435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0BBEA534-3CB5-49CB-8D5D-A3E472EC1C3E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91405"/>
          <a:stretch/>
        </p:blipFill>
        <p:spPr>
          <a:xfrm>
            <a:off x="1093283" y="4563969"/>
            <a:ext cx="1040317" cy="867848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BDDD0809-9EC8-41BA-B123-07F4B5898A5A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66681" r="20316"/>
          <a:stretch/>
        </p:blipFill>
        <p:spPr>
          <a:xfrm>
            <a:off x="2239067" y="4563969"/>
            <a:ext cx="1272744" cy="8678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5963312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CD7D53-CA8F-4173-AAEE-D0545CA0E2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6600" b="1" dirty="0"/>
              <a:t>3</a:t>
            </a:r>
            <a:r>
              <a:rPr lang="en-US" sz="6600" b="1" dirty="0"/>
              <a:t>D MODELLING AND CHECKS</a:t>
            </a:r>
            <a:endParaRPr lang="en-US" sz="9600" b="1" dirty="0"/>
          </a:p>
        </p:txBody>
      </p:sp>
      <p:sp>
        <p:nvSpPr>
          <p:cNvPr id="11" name="Content Placeholder 4">
            <a:extLst>
              <a:ext uri="{FF2B5EF4-FFF2-40B4-BE49-F238E27FC236}">
                <a16:creationId xmlns:a16="http://schemas.microsoft.com/office/drawing/2014/main" id="{66DD7B6F-0FA8-42B2-906E-8C7C3F0EB14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60120" y="2587752"/>
            <a:ext cx="10268712" cy="3952434"/>
          </a:xfrm>
        </p:spPr>
        <p:txBody>
          <a:bodyPr>
            <a:normAutofit lnSpcReduction="10000"/>
          </a:bodyPr>
          <a:lstStyle/>
          <a:p>
            <a:r>
              <a:rPr lang="en-GB" b="1" dirty="0"/>
              <a:t>Design Checks:</a:t>
            </a:r>
          </a:p>
          <a:p>
            <a:r>
              <a:rPr lang="en-GB" dirty="0"/>
              <a:t>Slab Design For Flexure: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r>
              <a:rPr lang="en-GB" sz="2400" dirty="0"/>
              <a:t>Required steel = 680 mm2/m which is 5Ø14/Rib</a:t>
            </a:r>
          </a:p>
          <a:p>
            <a:endParaRPr lang="en-GB" dirty="0"/>
          </a:p>
          <a:p>
            <a:endParaRPr lang="en-GB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D3FAC20E-25E6-4DE1-A6F6-83F7B1879F5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849508" y="2587752"/>
            <a:ext cx="3979366" cy="3952434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D23E3112-F512-46DD-AA84-42124DDD4B3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457" t="70371" r="4946" b="14809"/>
          <a:stretch/>
        </p:blipFill>
        <p:spPr>
          <a:xfrm>
            <a:off x="6879772" y="2423886"/>
            <a:ext cx="2278742" cy="1553028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F04BB2EF-D0A8-4764-A5B9-C2B5779B1A0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7635" r="27975"/>
          <a:stretch/>
        </p:blipFill>
        <p:spPr>
          <a:xfrm>
            <a:off x="960122" y="3783179"/>
            <a:ext cx="4921934" cy="1031757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D13E8AD2-FCC2-4A7E-A55E-861DA69FEE9E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38818" r="38572" b="18409"/>
          <a:stretch/>
        </p:blipFill>
        <p:spPr>
          <a:xfrm>
            <a:off x="960120" y="5244264"/>
            <a:ext cx="2861726" cy="569153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A972949C-AFE6-4854-B73E-33FD555389AA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32125" r="32355" b="36283"/>
          <a:stretch/>
        </p:blipFill>
        <p:spPr>
          <a:xfrm>
            <a:off x="960122" y="4683148"/>
            <a:ext cx="4341524" cy="4292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7058847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CD7D53-CA8F-4173-AAEE-D0545CA0E2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6600" b="1" dirty="0"/>
              <a:t>3</a:t>
            </a:r>
            <a:r>
              <a:rPr lang="en-US" sz="6600" b="1" dirty="0"/>
              <a:t>D MODELLING AND CHECKS</a:t>
            </a:r>
            <a:endParaRPr lang="en-US" sz="9600" b="1" dirty="0"/>
          </a:p>
        </p:txBody>
      </p:sp>
      <p:sp>
        <p:nvSpPr>
          <p:cNvPr id="11" name="Content Placeholder 4">
            <a:extLst>
              <a:ext uri="{FF2B5EF4-FFF2-40B4-BE49-F238E27FC236}">
                <a16:creationId xmlns:a16="http://schemas.microsoft.com/office/drawing/2014/main" id="{66DD7B6F-0FA8-42B2-906E-8C7C3F0EB14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60120" y="2587752"/>
            <a:ext cx="10268712" cy="3952434"/>
          </a:xfrm>
        </p:spPr>
        <p:txBody>
          <a:bodyPr>
            <a:normAutofit/>
          </a:bodyPr>
          <a:lstStyle/>
          <a:p>
            <a:r>
              <a:rPr lang="en-GB" b="1" dirty="0"/>
              <a:t>Design Checks:</a:t>
            </a:r>
          </a:p>
          <a:p>
            <a:r>
              <a:rPr lang="en-GB" dirty="0"/>
              <a:t>Beam Deflection Check:</a:t>
            </a:r>
          </a:p>
          <a:p>
            <a:endParaRPr lang="en-GB" dirty="0"/>
          </a:p>
          <a:p>
            <a:endParaRPr lang="en-GB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A2C6D36-2018-4118-98BD-2B932DF0E1A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859" b="60387"/>
          <a:stretch/>
        </p:blipFill>
        <p:spPr bwMode="auto">
          <a:xfrm>
            <a:off x="5050461" y="2369744"/>
            <a:ext cx="6473882" cy="2640074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19231887-315B-4A96-BF6E-544B945D9A8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5060" b="-692"/>
          <a:stretch/>
        </p:blipFill>
        <p:spPr bwMode="auto">
          <a:xfrm>
            <a:off x="5050461" y="5009818"/>
            <a:ext cx="6473868" cy="358528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CB5BD758-00E2-4020-B276-44DA56C7B20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603062" y="5439871"/>
            <a:ext cx="5368665" cy="1104514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5AFC8D85-48FC-42DD-92E9-E72EFE4A2615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0757" r="44518"/>
          <a:stretch/>
        </p:blipFill>
        <p:spPr>
          <a:xfrm>
            <a:off x="882739" y="4634140"/>
            <a:ext cx="3400865" cy="702943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6C556DFB-9DB7-4322-A61B-3DEAFAD7B1C2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464" t="18005" r="7811" b="51362"/>
          <a:stretch/>
        </p:blipFill>
        <p:spPr>
          <a:xfrm>
            <a:off x="9821008" y="5671037"/>
            <a:ext cx="1148855" cy="52754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E5E9FE78-826F-4345-9C7C-A9097E1B2396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38049" r="37793"/>
          <a:stretch/>
        </p:blipFill>
        <p:spPr>
          <a:xfrm>
            <a:off x="960120" y="5204322"/>
            <a:ext cx="2708984" cy="9942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7471549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CD7D53-CA8F-4173-AAEE-D0545CA0E2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6600" b="1" dirty="0"/>
              <a:t>3</a:t>
            </a:r>
            <a:r>
              <a:rPr lang="en-US" sz="6600" b="1" dirty="0"/>
              <a:t>D MODELLING AND CHECKS</a:t>
            </a:r>
            <a:endParaRPr lang="en-US" sz="9600" b="1" dirty="0"/>
          </a:p>
        </p:txBody>
      </p:sp>
      <p:sp>
        <p:nvSpPr>
          <p:cNvPr id="11" name="Content Placeholder 4">
            <a:extLst>
              <a:ext uri="{FF2B5EF4-FFF2-40B4-BE49-F238E27FC236}">
                <a16:creationId xmlns:a16="http://schemas.microsoft.com/office/drawing/2014/main" id="{66DD7B6F-0FA8-42B2-906E-8C7C3F0EB14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60120" y="2587752"/>
            <a:ext cx="10268712" cy="3952434"/>
          </a:xfrm>
        </p:spPr>
        <p:txBody>
          <a:bodyPr>
            <a:normAutofit/>
          </a:bodyPr>
          <a:lstStyle/>
          <a:p>
            <a:r>
              <a:rPr lang="en-GB" b="1" dirty="0"/>
              <a:t>Design Checks:</a:t>
            </a:r>
          </a:p>
          <a:p>
            <a:r>
              <a:rPr lang="en-GB" dirty="0"/>
              <a:t>Beam Deflection Check:</a:t>
            </a:r>
          </a:p>
          <a:p>
            <a:endParaRPr lang="en-GB" dirty="0"/>
          </a:p>
          <a:p>
            <a:endParaRPr lang="en-GB" dirty="0"/>
          </a:p>
          <a:p>
            <a:r>
              <a:rPr lang="en-GB" dirty="0"/>
              <a:t>Code 24.2.2 in ACI 318-14 states that Limit shall be permitted to be exceeded if measures are taken to prevent damage to supported or attached elements.</a:t>
            </a:r>
          </a:p>
          <a:p>
            <a:endParaRPr lang="en-GB" dirty="0"/>
          </a:p>
          <a:p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AFC8D85-48FC-42DD-92E9-E72EFE4A261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0757" r="44518"/>
          <a:stretch/>
        </p:blipFill>
        <p:spPr>
          <a:xfrm>
            <a:off x="5800504" y="3765891"/>
            <a:ext cx="3304462" cy="683017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385CA18B-1A64-400E-A5C2-F8EBDC08DEC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880053" y="2511980"/>
            <a:ext cx="5368665" cy="1104514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287ED1AA-7113-47AA-A12C-2ADFD430A0E9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464" t="18005" r="7811" b="51362"/>
          <a:stretch/>
        </p:blipFill>
        <p:spPr>
          <a:xfrm>
            <a:off x="10097999" y="2743146"/>
            <a:ext cx="1148855" cy="527540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D657CC42-9B53-4088-965E-78D29597B791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38049" r="37793"/>
          <a:stretch/>
        </p:blipFill>
        <p:spPr>
          <a:xfrm>
            <a:off x="9104966" y="3740682"/>
            <a:ext cx="1684954" cy="6184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88360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CD7D53-CA8F-4173-AAEE-D0545CA0E2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744E7C00-D224-495F-B132-B778F02EB3F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0120" y="3307178"/>
            <a:ext cx="10267950" cy="3064449"/>
          </a:xfrm>
        </p:spPr>
      </p:pic>
      <p:sp>
        <p:nvSpPr>
          <p:cNvPr id="7" name="Content Placeholder 4">
            <a:extLst>
              <a:ext uri="{FF2B5EF4-FFF2-40B4-BE49-F238E27FC236}">
                <a16:creationId xmlns:a16="http://schemas.microsoft.com/office/drawing/2014/main" id="{FC118C67-71C5-4007-B244-55B092443037}"/>
              </a:ext>
            </a:extLst>
          </p:cNvPr>
          <p:cNvSpPr txBox="1">
            <a:spLocks/>
          </p:cNvSpPr>
          <p:nvPr/>
        </p:nvSpPr>
        <p:spPr>
          <a:xfrm>
            <a:off x="960120" y="2587752"/>
            <a:ext cx="10268712" cy="5159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01000"/>
              </a:lnSpc>
              <a:spcBef>
                <a:spcPts val="700"/>
              </a:spcBef>
              <a:spcAft>
                <a:spcPts val="700"/>
              </a:spcAft>
              <a:buFont typeface="Arial" panose="020B0604020202020204" pitchFamily="34" charset="0"/>
              <a:buNone/>
              <a:defRPr sz="2600" kern="1200" spc="5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74320" indent="-274320" algn="l" defTabSz="914400" rtl="0" eaLnBrk="1" latinLnBrk="0" hangingPunct="1">
              <a:lnSpc>
                <a:spcPct val="101000"/>
              </a:lnSpc>
              <a:spcBef>
                <a:spcPts val="400"/>
              </a:spcBef>
              <a:spcAft>
                <a:spcPts val="400"/>
              </a:spcAft>
              <a:buClrTx/>
              <a:buFont typeface="Wingdings" panose="05000000000000000000" pitchFamily="2" charset="2"/>
              <a:buChar char="§"/>
              <a:defRPr sz="2300" kern="1200" spc="5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74320" indent="0" algn="l" defTabSz="914400" rtl="0" eaLnBrk="1" latinLnBrk="0" hangingPunct="1">
              <a:lnSpc>
                <a:spcPct val="101000"/>
              </a:lnSpc>
              <a:spcBef>
                <a:spcPts val="400"/>
              </a:spcBef>
              <a:spcAft>
                <a:spcPts val="400"/>
              </a:spcAft>
              <a:buFont typeface="Arial" panose="020B0604020202020204" pitchFamily="34" charset="0"/>
              <a:buNone/>
              <a:defRPr sz="1800" b="1" kern="1200" spc="5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94360" indent="-274320" algn="l" defTabSz="914400" rtl="0" eaLnBrk="1" latinLnBrk="0" hangingPunct="1">
              <a:lnSpc>
                <a:spcPct val="101000"/>
              </a:lnSpc>
              <a:spcBef>
                <a:spcPts val="400"/>
              </a:spcBef>
              <a:spcAft>
                <a:spcPts val="400"/>
              </a:spcAft>
              <a:buClrTx/>
              <a:buFont typeface="Wingdings" panose="05000000000000000000" pitchFamily="2" charset="2"/>
              <a:buChar char="§"/>
              <a:defRPr sz="1800" kern="1200" spc="5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94360" indent="0" algn="l" defTabSz="914400" rtl="0" eaLnBrk="1" latinLnBrk="0" hangingPunct="1">
              <a:lnSpc>
                <a:spcPct val="101000"/>
              </a:lnSpc>
              <a:spcBef>
                <a:spcPts val="400"/>
              </a:spcBef>
              <a:spcAft>
                <a:spcPts val="400"/>
              </a:spcAft>
              <a:buFont typeface="Arial" panose="020B0604020202020204" pitchFamily="34" charset="0"/>
              <a:buNone/>
              <a:defRPr sz="1800" b="1" kern="1200" spc="5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b="1" dirty="0"/>
              <a:t>Methodology:</a:t>
            </a:r>
          </a:p>
        </p:txBody>
      </p:sp>
    </p:spTree>
    <p:extLst>
      <p:ext uri="{BB962C8B-B14F-4D97-AF65-F5344CB8AC3E}">
        <p14:creationId xmlns:p14="http://schemas.microsoft.com/office/powerpoint/2010/main" val="4127883719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CD7D53-CA8F-4173-AAEE-D0545CA0E2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6600" b="1" dirty="0"/>
              <a:t>3</a:t>
            </a:r>
            <a:r>
              <a:rPr lang="en-US" sz="6600" b="1" dirty="0"/>
              <a:t>D MODELLING AND CHECKS</a:t>
            </a:r>
            <a:endParaRPr lang="en-US" sz="9600" b="1" dirty="0"/>
          </a:p>
        </p:txBody>
      </p:sp>
      <p:sp>
        <p:nvSpPr>
          <p:cNvPr id="11" name="Content Placeholder 4">
            <a:extLst>
              <a:ext uri="{FF2B5EF4-FFF2-40B4-BE49-F238E27FC236}">
                <a16:creationId xmlns:a16="http://schemas.microsoft.com/office/drawing/2014/main" id="{66DD7B6F-0FA8-42B2-906E-8C7C3F0EB14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60120" y="2587752"/>
            <a:ext cx="10268712" cy="3952434"/>
          </a:xfrm>
        </p:spPr>
        <p:txBody>
          <a:bodyPr>
            <a:normAutofit/>
          </a:bodyPr>
          <a:lstStyle/>
          <a:p>
            <a:r>
              <a:rPr lang="en-GB" b="1" dirty="0"/>
              <a:t>Design Checks:</a:t>
            </a:r>
          </a:p>
          <a:p>
            <a:r>
              <a:rPr lang="en-GB" dirty="0"/>
              <a:t>Beam Design For Shear: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3845F92-348D-4763-B594-76AE6F4F365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59317" y="2587751"/>
            <a:ext cx="6169515" cy="103467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D1DC7933-DBA2-4539-AA1A-9D07C7B7CE1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78321" t="20972" r="10421" b="57783"/>
          <a:stretch/>
        </p:blipFill>
        <p:spPr>
          <a:xfrm>
            <a:off x="9891346" y="2804746"/>
            <a:ext cx="1278047" cy="404446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D1C0FEC7-9328-4254-B912-C4DBCCA4C32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598" r="56122"/>
          <a:stretch/>
        </p:blipFill>
        <p:spPr>
          <a:xfrm>
            <a:off x="1038326" y="3914072"/>
            <a:ext cx="4128795" cy="730456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F9D58399-5872-4DD3-B23F-A634A495F2B7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0372" r="58586"/>
          <a:stretch/>
        </p:blipFill>
        <p:spPr>
          <a:xfrm>
            <a:off x="1038326" y="4845028"/>
            <a:ext cx="2156773" cy="932777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35055652-98D8-443F-B8B8-00D1BFF2B243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3596" r="54868"/>
          <a:stretch/>
        </p:blipFill>
        <p:spPr>
          <a:xfrm>
            <a:off x="960120" y="5884485"/>
            <a:ext cx="4257438" cy="65163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7BE6ACA2-E9B2-4DCA-9B58-5B8DC5923E8B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41968" r="41599"/>
          <a:stretch/>
        </p:blipFill>
        <p:spPr>
          <a:xfrm>
            <a:off x="5103876" y="3997466"/>
            <a:ext cx="1676622" cy="566374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EAF8AD9D-A160-490C-BE38-FB277E831242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r="83903"/>
          <a:stretch/>
        </p:blipFill>
        <p:spPr>
          <a:xfrm>
            <a:off x="3341503" y="5019564"/>
            <a:ext cx="1840574" cy="634741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A0BD8049-4F8C-4216-BE07-B4B483F0507A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l="42414" r="41887"/>
          <a:stretch/>
        </p:blipFill>
        <p:spPr>
          <a:xfrm>
            <a:off x="5217558" y="5927113"/>
            <a:ext cx="1601711" cy="5663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626019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CD7D53-CA8F-4173-AAEE-D0545CA0E2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6600" b="1" dirty="0"/>
              <a:t>3</a:t>
            </a:r>
            <a:r>
              <a:rPr lang="en-US" sz="6600" b="1" dirty="0"/>
              <a:t>D MODELLING AND CHECKS</a:t>
            </a:r>
            <a:endParaRPr lang="en-US" sz="9600" b="1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1" name="Content Placeholder 4">
                <a:extLst>
                  <a:ext uri="{FF2B5EF4-FFF2-40B4-BE49-F238E27FC236}">
                    <a16:creationId xmlns:a16="http://schemas.microsoft.com/office/drawing/2014/main" id="{66DD7B6F-0FA8-42B2-906E-8C7C3F0EB14B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960120" y="2587752"/>
                <a:ext cx="10268712" cy="3952434"/>
              </a:xfrm>
            </p:spPr>
            <p:txBody>
              <a:bodyPr>
                <a:normAutofit/>
              </a:bodyPr>
              <a:lstStyle/>
              <a:p>
                <a:r>
                  <a:rPr lang="en-GB" b="1" dirty="0"/>
                  <a:t>Design Checks:</a:t>
                </a:r>
              </a:p>
              <a:p>
                <a:r>
                  <a:rPr lang="en-GB" dirty="0"/>
                  <a:t>Beam Design For Shear:</a:t>
                </a:r>
              </a:p>
              <a:p>
                <a:endParaRPr lang="en-GB" sz="1800" i="1" dirty="0">
                  <a:latin typeface="Cambria Math" panose="02040503050406030204" pitchFamily="18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r>
                  <a:rPr lang="en-GB" sz="1800" i="1" dirty="0">
                    <a:latin typeface="Cambria Math" panose="020405030504060302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S max = </a:t>
                </a:r>
                <a14:m>
                  <m:oMath xmlns:m="http://schemas.openxmlformats.org/officeDocument/2006/math">
                    <m:f>
                      <m:fPr>
                        <m:type m:val="lin"/>
                        <m:ctrlPr>
                          <a:rPr lang="en-US" sz="1800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</m:ctrlPr>
                      </m:fPr>
                      <m:num>
                        <m:r>
                          <a:rPr lang="en-US" sz="1800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𝑑</m:t>
                        </m:r>
                      </m:num>
                      <m:den>
                        <m:r>
                          <a:rPr lang="en-US" sz="1800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2</m:t>
                        </m:r>
                      </m:den>
                    </m:f>
                    <m:r>
                      <a:rPr lang="en-US" sz="1800" i="1">
                        <a:latin typeface="Cambria Math" panose="02040503050406030204" pitchFamily="18" charset="0"/>
                        <a:ea typeface="Calibri" panose="020F0502020204030204" pitchFamily="34" charset="0"/>
                        <a:cs typeface="Arial" panose="020B0604020202020204" pitchFamily="34" charset="0"/>
                      </a:rPr>
                      <m:t>=</m:t>
                    </m:r>
                    <m:f>
                      <m:fPr>
                        <m:type m:val="lin"/>
                        <m:ctrlPr>
                          <a:rPr lang="en-US" sz="1800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</m:ctrlPr>
                      </m:fPr>
                      <m:num>
                        <m:r>
                          <a:rPr lang="en-US" sz="1800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570</m:t>
                        </m:r>
                      </m:num>
                      <m:den>
                        <m:r>
                          <a:rPr lang="en-US" sz="1800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2=285</m:t>
                        </m:r>
                      </m:den>
                    </m:f>
                  </m:oMath>
                </a14:m>
                <a:r>
                  <a:rPr lang="en-US" sz="18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 mm</a:t>
                </a:r>
                <a:endParaRPr lang="en-US" sz="18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800" i="1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</m:ctrlPr>
                        </m:sSubPr>
                        <m:e>
                          <m:r>
                            <a:rPr lang="en-US" sz="1800" i="1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m:t>𝐴</m:t>
                          </m:r>
                        </m:e>
                        <m:sub>
                          <m:r>
                            <a:rPr lang="en-US" sz="1800" i="1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m:t>𝑉</m:t>
                          </m:r>
                          <m:r>
                            <a:rPr lang="en-US" sz="1800" i="1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m:t> </m:t>
                          </m:r>
                          <m:r>
                            <a:rPr lang="en-US" sz="1800" i="1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m:t>𝑚𝑖𝑛</m:t>
                          </m:r>
                        </m:sub>
                      </m:sSub>
                      <m:r>
                        <a:rPr lang="en-US" sz="1800" i="1">
                          <a:latin typeface="Cambria Math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m:t>=0.35×</m:t>
                      </m:r>
                      <m:f>
                        <m:fPr>
                          <m:ctrlPr>
                            <a:rPr lang="en-US" sz="1800" i="1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1800" i="1"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Arial" panose="020B0604020202020204" pitchFamily="34" charset="0"/>
                                </a:rPr>
                              </m:ctrlPr>
                            </m:sSubPr>
                            <m:e>
                              <m:r>
                                <a:rPr lang="en-US" sz="1800" i="1"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Arial" panose="020B0604020202020204" pitchFamily="34" charset="0"/>
                                </a:rPr>
                                <m:t>𝑏</m:t>
                              </m:r>
                            </m:e>
                            <m:sub>
                              <m:r>
                                <a:rPr lang="en-US" sz="1800" i="1"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Arial" panose="020B0604020202020204" pitchFamily="34" charset="0"/>
                                </a:rPr>
                                <m:t>𝑤</m:t>
                              </m:r>
                            </m:sub>
                          </m:sSub>
                          <m:r>
                            <a:rPr lang="en-US" sz="1800" i="1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m:t>×</m:t>
                          </m:r>
                          <m:r>
                            <a:rPr lang="en-US" sz="1800" i="1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m:t>𝑆</m:t>
                          </m:r>
                        </m:num>
                        <m:den>
                          <m:sSub>
                            <m:sSubPr>
                              <m:ctrlPr>
                                <a:rPr lang="en-US" sz="1800" i="1"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Arial" panose="020B0604020202020204" pitchFamily="34" charset="0"/>
                                </a:rPr>
                              </m:ctrlPr>
                            </m:sSubPr>
                            <m:e>
                              <m:r>
                                <a:rPr lang="en-US" sz="1800" i="1"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Arial" panose="020B0604020202020204" pitchFamily="34" charset="0"/>
                                </a:rPr>
                                <m:t>𝑓</m:t>
                              </m:r>
                            </m:e>
                            <m:sub>
                              <m:r>
                                <a:rPr lang="en-US" sz="1800" i="1"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Arial" panose="020B0604020202020204" pitchFamily="34" charset="0"/>
                                </a:rPr>
                                <m:t>𝑦</m:t>
                              </m:r>
                            </m:sub>
                          </m:sSub>
                        </m:den>
                      </m:f>
                      <m:r>
                        <a:rPr lang="en-US" sz="1800" i="1">
                          <a:latin typeface="Cambria Math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m:t>=16.6</m:t>
                      </m:r>
                      <m:r>
                        <a:rPr lang="en-US" sz="1800" i="1">
                          <a:latin typeface="Cambria Math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m:t>𝑚𝑚</m:t>
                      </m:r>
                    </m:oMath>
                  </m:oMathPara>
                </a14:m>
                <a:endParaRPr lang="en-GB" sz="1800" i="1" dirty="0">
                  <a:latin typeface="Cambria Math" panose="02040503050406030204" pitchFamily="18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/>
                <a:r>
                  <a:rPr lang="en-US" sz="18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Arial" panose="020B0604020202020204" pitchFamily="34" charset="0"/>
                  </a:rPr>
                  <a:t>Assume 2</a:t>
                </a:r>
                <a:r>
                  <a:rPr lang="en-US" sz="18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Ø10 stirrup is used every 5 cm</a:t>
                </a:r>
                <a:endParaRPr lang="en-GB" sz="1800" i="1" dirty="0">
                  <a:latin typeface="Cambria Math" panose="02040503050406030204" pitchFamily="18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/>
                <a14:m>
                  <m:oMath xmlns:m="http://schemas.openxmlformats.org/officeDocument/2006/math">
                    <m:sSub>
                      <m:sSubPr>
                        <m:ctrlPr>
                          <a:rPr lang="en-US" sz="1800" i="1" smtClean="0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𝑉</m:t>
                        </m:r>
                      </m:e>
                      <m:sub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𝑠</m:t>
                        </m:r>
                      </m:sub>
                    </m:sSub>
                    <m:r>
                      <a:rPr lang="en-US" sz="18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Arial" panose="020B0604020202020204" pitchFamily="34" charset="0"/>
                      </a:rPr>
                      <m:t>=</m:t>
                    </m:r>
                    <m:f>
                      <m:fPr>
                        <m:ctrlPr>
                          <a:rPr lang="en-US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18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Arial" panose="020B0604020202020204" pitchFamily="34" charset="0"/>
                              </a:rPr>
                            </m:ctrlPr>
                          </m:sSubPr>
                          <m:e>
                            <m:r>
                              <a:rPr lang="en-US" sz="18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Arial" panose="020B0604020202020204" pitchFamily="34" charset="0"/>
                              </a:rPr>
                              <m:t>𝐴</m:t>
                            </m:r>
                          </m:e>
                          <m:sub>
                            <m:r>
                              <a:rPr lang="en-US" sz="18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Arial" panose="020B0604020202020204" pitchFamily="34" charset="0"/>
                              </a:rPr>
                              <m:t>𝑉</m:t>
                            </m:r>
                          </m:sub>
                        </m:sSub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×</m:t>
                        </m:r>
                        <m:sSub>
                          <m:sSubPr>
                            <m:ctrlPr>
                              <a:rPr lang="en-US" sz="18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Arial" panose="020B0604020202020204" pitchFamily="34" charset="0"/>
                              </a:rPr>
                            </m:ctrlPr>
                          </m:sSubPr>
                          <m:e>
                            <m:r>
                              <a:rPr lang="en-US" sz="18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Arial" panose="020B0604020202020204" pitchFamily="34" charset="0"/>
                              </a:rPr>
                              <m:t>𝑓</m:t>
                            </m:r>
                          </m:e>
                          <m:sub>
                            <m:r>
                              <a:rPr lang="en-US" sz="18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Arial" panose="020B0604020202020204" pitchFamily="34" charset="0"/>
                              </a:rPr>
                              <m:t>𝑦</m:t>
                            </m:r>
                          </m:sub>
                        </m:sSub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×</m:t>
                        </m:r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𝑑</m:t>
                        </m:r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×</m:t>
                        </m:r>
                        <m:d>
                          <m:dPr>
                            <m:ctrlPr>
                              <a:rPr lang="en-US" sz="18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Arial" panose="020B0604020202020204" pitchFamily="34" charset="0"/>
                              </a:rPr>
                            </m:ctrlPr>
                          </m:dPr>
                          <m:e>
                            <m:func>
                              <m:funcPr>
                                <m:ctrlPr>
                                  <a:rPr lang="en-US" sz="1800" i="1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Arial" panose="020B0604020202020204" pitchFamily="34" charset="0"/>
                                  </a:rPr>
                                </m:ctrlPr>
                              </m:funcPr>
                              <m:fName>
                                <m:r>
                                  <m:rPr>
                                    <m:sty m:val="p"/>
                                  </m:rPr>
                                  <a:rPr lang="en-US" sz="1800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Arial" panose="020B0604020202020204" pitchFamily="34" charset="0"/>
                                  </a:rPr>
                                  <m:t>sin</m:t>
                                </m:r>
                              </m:fName>
                              <m:e>
                                <m:r>
                                  <a:rPr lang="en-US" sz="1800" i="1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Arial" panose="020B0604020202020204" pitchFamily="34" charset="0"/>
                                  </a:rPr>
                                  <m:t>∝</m:t>
                                </m:r>
                              </m:e>
                            </m:func>
                            <m:r>
                              <a:rPr lang="en-US" sz="18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Arial" panose="020B0604020202020204" pitchFamily="34" charset="0"/>
                              </a:rPr>
                              <m:t>+</m:t>
                            </m:r>
                            <m:func>
                              <m:funcPr>
                                <m:ctrlPr>
                                  <a:rPr lang="en-US" sz="1800" i="1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Arial" panose="020B0604020202020204" pitchFamily="34" charset="0"/>
                                  </a:rPr>
                                </m:ctrlPr>
                              </m:funcPr>
                              <m:fName>
                                <m:r>
                                  <m:rPr>
                                    <m:sty m:val="p"/>
                                  </m:rPr>
                                  <a:rPr lang="en-US" sz="1800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Arial" panose="020B0604020202020204" pitchFamily="34" charset="0"/>
                                  </a:rPr>
                                  <m:t>cos</m:t>
                                </m:r>
                              </m:fName>
                              <m:e>
                                <m:r>
                                  <a:rPr lang="en-US" sz="1800" i="1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Arial" panose="020B0604020202020204" pitchFamily="34" charset="0"/>
                                  </a:rPr>
                                  <m:t>∝</m:t>
                                </m:r>
                              </m:e>
                            </m:func>
                          </m:e>
                        </m:d>
                      </m:num>
                      <m:den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𝑆</m:t>
                        </m:r>
                      </m:den>
                    </m:f>
                    <m:r>
                      <a:rPr lang="en-US" sz="18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Arial" panose="020B0604020202020204" pitchFamily="34" charset="0"/>
                      </a:rPr>
                      <m:t>=</m:t>
                    </m:r>
                    <m:f>
                      <m:fPr>
                        <m:ctrlPr>
                          <a:rPr lang="en-US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</m:ctrlPr>
                      </m:fPr>
                      <m:num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157×420×570×</m:t>
                        </m:r>
                        <m:d>
                          <m:dPr>
                            <m:ctrlPr>
                              <a:rPr lang="en-US" sz="18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Arial" panose="020B0604020202020204" pitchFamily="34" charset="0"/>
                              </a:rPr>
                            </m:ctrlPr>
                          </m:dPr>
                          <m:e>
                            <m:func>
                              <m:funcPr>
                                <m:ctrlPr>
                                  <a:rPr lang="en-US" sz="1800" i="1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Arial" panose="020B0604020202020204" pitchFamily="34" charset="0"/>
                                  </a:rPr>
                                </m:ctrlPr>
                              </m:funcPr>
                              <m:fName>
                                <m:r>
                                  <m:rPr>
                                    <m:sty m:val="p"/>
                                  </m:rPr>
                                  <a:rPr lang="en-US" sz="1800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Arial" panose="020B0604020202020204" pitchFamily="34" charset="0"/>
                                  </a:rPr>
                                  <m:t>sin</m:t>
                                </m:r>
                              </m:fName>
                              <m:e>
                                <m:r>
                                  <a:rPr lang="en-US" sz="1800" i="1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Arial" panose="020B0604020202020204" pitchFamily="34" charset="0"/>
                                  </a:rPr>
                                  <m:t>90</m:t>
                                </m:r>
                              </m:e>
                            </m:func>
                            <m:r>
                              <a:rPr lang="en-US" sz="18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Arial" panose="020B0604020202020204" pitchFamily="34" charset="0"/>
                              </a:rPr>
                              <m:t>+</m:t>
                            </m:r>
                            <m:func>
                              <m:funcPr>
                                <m:ctrlPr>
                                  <a:rPr lang="en-US" sz="1800" i="1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Arial" panose="020B0604020202020204" pitchFamily="34" charset="0"/>
                                  </a:rPr>
                                </m:ctrlPr>
                              </m:funcPr>
                              <m:fName>
                                <m:r>
                                  <m:rPr>
                                    <m:sty m:val="p"/>
                                  </m:rPr>
                                  <a:rPr lang="en-US" sz="1800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Arial" panose="020B0604020202020204" pitchFamily="34" charset="0"/>
                                  </a:rPr>
                                  <m:t>cos</m:t>
                                </m:r>
                              </m:fName>
                              <m:e>
                                <m:r>
                                  <a:rPr lang="en-US" sz="1800" i="1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Arial" panose="020B0604020202020204" pitchFamily="34" charset="0"/>
                                  </a:rPr>
                                  <m:t>90</m:t>
                                </m:r>
                              </m:e>
                            </m:func>
                          </m:e>
                        </m:d>
                      </m:num>
                      <m:den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50</m:t>
                        </m:r>
                      </m:den>
                    </m:f>
                    <m:r>
                      <a:rPr lang="en-US" sz="18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=751.7 </m:t>
                    </m:r>
                    <m:r>
                      <a:rPr lang="en-US" sz="18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𝑘𝑁</m:t>
                    </m:r>
                  </m:oMath>
                </a14:m>
                <a:r>
                  <a:rPr lang="en-US" sz="18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 </a:t>
                </a:r>
                <a:endParaRPr lang="en-GB" dirty="0"/>
              </a:p>
              <a:p>
                <a:endParaRPr lang="en-GB" dirty="0"/>
              </a:p>
              <a:p>
                <a:endParaRPr lang="en-GB" dirty="0"/>
              </a:p>
              <a:p>
                <a:endParaRPr lang="en-GB" dirty="0"/>
              </a:p>
            </p:txBody>
          </p:sp>
        </mc:Choice>
        <mc:Fallback>
          <p:sp>
            <p:nvSpPr>
              <p:cNvPr id="11" name="Content Placeholder 4">
                <a:extLst>
                  <a:ext uri="{FF2B5EF4-FFF2-40B4-BE49-F238E27FC236}">
                    <a16:creationId xmlns:a16="http://schemas.microsoft.com/office/drawing/2014/main" id="{66DD7B6F-0FA8-42B2-906E-8C7C3F0EB14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960120" y="2587752"/>
                <a:ext cx="10268712" cy="3952434"/>
              </a:xfrm>
              <a:blipFill>
                <a:blip r:embed="rId2"/>
                <a:stretch>
                  <a:fillRect l="-1069" t="-200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Picture 7">
            <a:extLst>
              <a:ext uri="{FF2B5EF4-FFF2-40B4-BE49-F238E27FC236}">
                <a16:creationId xmlns:a16="http://schemas.microsoft.com/office/drawing/2014/main" id="{B3845F92-348D-4763-B594-76AE6F4F365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59317" y="2587751"/>
            <a:ext cx="6169515" cy="103467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D1DC7933-DBA2-4539-AA1A-9D07C7B7CE1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78321" t="20972" r="10421" b="57783"/>
          <a:stretch/>
        </p:blipFill>
        <p:spPr>
          <a:xfrm>
            <a:off x="9891346" y="2804746"/>
            <a:ext cx="1278047" cy="4044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8381253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CD7D53-CA8F-4173-AAEE-D0545CA0E2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6600" b="1" dirty="0"/>
              <a:t>3</a:t>
            </a:r>
            <a:r>
              <a:rPr lang="en-US" sz="6600" b="1" dirty="0"/>
              <a:t>D MODELLING AND CHECKS</a:t>
            </a:r>
            <a:endParaRPr lang="en-US" sz="9600" b="1" dirty="0"/>
          </a:p>
        </p:txBody>
      </p:sp>
      <p:sp>
        <p:nvSpPr>
          <p:cNvPr id="11" name="Content Placeholder 4">
            <a:extLst>
              <a:ext uri="{FF2B5EF4-FFF2-40B4-BE49-F238E27FC236}">
                <a16:creationId xmlns:a16="http://schemas.microsoft.com/office/drawing/2014/main" id="{66DD7B6F-0FA8-42B2-906E-8C7C3F0EB14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60120" y="2587752"/>
            <a:ext cx="10268712" cy="3952434"/>
          </a:xfrm>
        </p:spPr>
        <p:txBody>
          <a:bodyPr>
            <a:normAutofit/>
          </a:bodyPr>
          <a:lstStyle/>
          <a:p>
            <a:r>
              <a:rPr lang="en-GB" b="1" dirty="0"/>
              <a:t>Design Checks:</a:t>
            </a:r>
          </a:p>
          <a:p>
            <a:r>
              <a:rPr lang="en-GB" dirty="0"/>
              <a:t>Design Columns For Axial Load: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6A16B81-8B34-479A-9B77-D084BFD09D2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199177" y="2720480"/>
            <a:ext cx="5029656" cy="82151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715CF15A-D605-4F20-B7EF-E81A12FB7C0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0117" y="3801345"/>
            <a:ext cx="10268712" cy="2163420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BCE22350-6DE1-40F2-90A0-E09DE92AD0E0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616" r="2737" b="26337"/>
          <a:stretch/>
        </p:blipFill>
        <p:spPr>
          <a:xfrm>
            <a:off x="960117" y="6217920"/>
            <a:ext cx="10201663" cy="3824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5190030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CD7D53-CA8F-4173-AAEE-D0545CA0E2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6600" b="1" dirty="0"/>
              <a:t>3</a:t>
            </a:r>
            <a:r>
              <a:rPr lang="en-US" sz="6600" b="1" dirty="0"/>
              <a:t>D MODELLING AND CHECKS</a:t>
            </a:r>
            <a:endParaRPr lang="en-US" sz="9600" b="1" dirty="0"/>
          </a:p>
        </p:txBody>
      </p:sp>
      <p:sp>
        <p:nvSpPr>
          <p:cNvPr id="11" name="Content Placeholder 4">
            <a:extLst>
              <a:ext uri="{FF2B5EF4-FFF2-40B4-BE49-F238E27FC236}">
                <a16:creationId xmlns:a16="http://schemas.microsoft.com/office/drawing/2014/main" id="{66DD7B6F-0FA8-42B2-906E-8C7C3F0EB14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60120" y="2587752"/>
            <a:ext cx="10268712" cy="3952434"/>
          </a:xfrm>
        </p:spPr>
        <p:txBody>
          <a:bodyPr>
            <a:normAutofit/>
          </a:bodyPr>
          <a:lstStyle/>
          <a:p>
            <a:r>
              <a:rPr lang="en-GB" b="1" dirty="0"/>
              <a:t>Design Checks:</a:t>
            </a:r>
          </a:p>
          <a:p>
            <a:r>
              <a:rPr lang="en-GB" dirty="0"/>
              <a:t>Design Columns For Shear: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r>
              <a:rPr lang="en-GB" dirty="0"/>
              <a:t>Use Minimum Stirrups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FFAB9F8-8F55-4F9A-8B25-97FA2A89934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46343"/>
          <a:stretch/>
        </p:blipFill>
        <p:spPr>
          <a:xfrm>
            <a:off x="960120" y="4451925"/>
            <a:ext cx="5852584" cy="7773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9DF22686-E311-4360-A86E-52BC970F536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288282" y="2587752"/>
            <a:ext cx="5940550" cy="999991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6BE0A846-3C9E-411A-A6FA-B4055990FBD5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79135" t="22324" r="10426" b="44386"/>
          <a:stretch/>
        </p:blipFill>
        <p:spPr>
          <a:xfrm>
            <a:off x="9952157" y="2808900"/>
            <a:ext cx="1155086" cy="620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1410057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3EE6677-908B-4A3A-B1C0-329FEFDD7B0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60120" y="4544567"/>
            <a:ext cx="10268712" cy="1952947"/>
          </a:xfrm>
        </p:spPr>
        <p:txBody>
          <a:bodyPr anchor="ctr">
            <a:normAutofit/>
          </a:bodyPr>
          <a:lstStyle/>
          <a:p>
            <a:r>
              <a:rPr lang="en-GB" sz="6000" b="1" dirty="0"/>
              <a:t>DETAILING</a:t>
            </a:r>
            <a:endParaRPr lang="en-US" sz="8800" b="1" dirty="0"/>
          </a:p>
        </p:txBody>
      </p:sp>
    </p:spTree>
    <p:extLst>
      <p:ext uri="{BB962C8B-B14F-4D97-AF65-F5344CB8AC3E}">
        <p14:creationId xmlns:p14="http://schemas.microsoft.com/office/powerpoint/2010/main" val="129291236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CD7D53-CA8F-4173-AAEE-D0545CA0E2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6600" b="1" dirty="0"/>
              <a:t>Detailing</a:t>
            </a:r>
            <a:endParaRPr lang="en-US" sz="9600" b="1" dirty="0"/>
          </a:p>
        </p:txBody>
      </p:sp>
      <p:sp>
        <p:nvSpPr>
          <p:cNvPr id="16" name="Content Placeholder 4">
            <a:extLst>
              <a:ext uri="{FF2B5EF4-FFF2-40B4-BE49-F238E27FC236}">
                <a16:creationId xmlns:a16="http://schemas.microsoft.com/office/drawing/2014/main" id="{E907ADAB-4F30-467D-A17A-379F4CFAC67D}"/>
              </a:ext>
            </a:extLst>
          </p:cNvPr>
          <p:cNvSpPr txBox="1">
            <a:spLocks/>
          </p:cNvSpPr>
          <p:nvPr/>
        </p:nvSpPr>
        <p:spPr>
          <a:xfrm>
            <a:off x="960120" y="2587752"/>
            <a:ext cx="10268712" cy="39524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01000"/>
              </a:lnSpc>
              <a:spcBef>
                <a:spcPts val="700"/>
              </a:spcBef>
              <a:spcAft>
                <a:spcPts val="700"/>
              </a:spcAft>
              <a:buFont typeface="Arial" panose="020B0604020202020204" pitchFamily="34" charset="0"/>
              <a:buNone/>
              <a:defRPr sz="2600" kern="1200" spc="5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74320" indent="-274320" algn="l" defTabSz="914400" rtl="0" eaLnBrk="1" latinLnBrk="0" hangingPunct="1">
              <a:lnSpc>
                <a:spcPct val="101000"/>
              </a:lnSpc>
              <a:spcBef>
                <a:spcPts val="400"/>
              </a:spcBef>
              <a:spcAft>
                <a:spcPts val="400"/>
              </a:spcAft>
              <a:buClrTx/>
              <a:buFont typeface="Wingdings" panose="05000000000000000000" pitchFamily="2" charset="2"/>
              <a:buChar char="§"/>
              <a:defRPr sz="2300" kern="1200" spc="5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74320" indent="0" algn="l" defTabSz="914400" rtl="0" eaLnBrk="1" latinLnBrk="0" hangingPunct="1">
              <a:lnSpc>
                <a:spcPct val="101000"/>
              </a:lnSpc>
              <a:spcBef>
                <a:spcPts val="400"/>
              </a:spcBef>
              <a:spcAft>
                <a:spcPts val="400"/>
              </a:spcAft>
              <a:buFont typeface="Arial" panose="020B0604020202020204" pitchFamily="34" charset="0"/>
              <a:buNone/>
              <a:defRPr sz="1800" b="1" kern="1200" spc="5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94360" indent="-274320" algn="l" defTabSz="914400" rtl="0" eaLnBrk="1" latinLnBrk="0" hangingPunct="1">
              <a:lnSpc>
                <a:spcPct val="101000"/>
              </a:lnSpc>
              <a:spcBef>
                <a:spcPts val="400"/>
              </a:spcBef>
              <a:spcAft>
                <a:spcPts val="400"/>
              </a:spcAft>
              <a:buClrTx/>
              <a:buFont typeface="Wingdings" panose="05000000000000000000" pitchFamily="2" charset="2"/>
              <a:buChar char="§"/>
              <a:defRPr sz="1800" kern="1200" spc="5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94360" indent="0" algn="l" defTabSz="914400" rtl="0" eaLnBrk="1" latinLnBrk="0" hangingPunct="1">
              <a:lnSpc>
                <a:spcPct val="101000"/>
              </a:lnSpc>
              <a:spcBef>
                <a:spcPts val="400"/>
              </a:spcBef>
              <a:spcAft>
                <a:spcPts val="400"/>
              </a:spcAft>
              <a:buFont typeface="Arial" panose="020B0604020202020204" pitchFamily="34" charset="0"/>
              <a:buNone/>
              <a:defRPr sz="1800" b="1" kern="1200" spc="5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b="1" dirty="0"/>
              <a:t>Columns Detailing:</a:t>
            </a:r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FEB320A-9ACA-4B35-A647-CEFB3F53E82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79950" y="3197475"/>
            <a:ext cx="6832100" cy="33427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6692796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CD7D53-CA8F-4173-AAEE-D0545CA0E2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6600" b="1" dirty="0"/>
              <a:t>Detailing</a:t>
            </a:r>
            <a:endParaRPr lang="en-US" sz="9600" b="1" dirty="0"/>
          </a:p>
        </p:txBody>
      </p:sp>
      <p:sp>
        <p:nvSpPr>
          <p:cNvPr id="16" name="Content Placeholder 4">
            <a:extLst>
              <a:ext uri="{FF2B5EF4-FFF2-40B4-BE49-F238E27FC236}">
                <a16:creationId xmlns:a16="http://schemas.microsoft.com/office/drawing/2014/main" id="{E907ADAB-4F30-467D-A17A-379F4CFAC67D}"/>
              </a:ext>
            </a:extLst>
          </p:cNvPr>
          <p:cNvSpPr txBox="1">
            <a:spLocks/>
          </p:cNvSpPr>
          <p:nvPr/>
        </p:nvSpPr>
        <p:spPr>
          <a:xfrm>
            <a:off x="960120" y="2587752"/>
            <a:ext cx="10268712" cy="39524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01000"/>
              </a:lnSpc>
              <a:spcBef>
                <a:spcPts val="700"/>
              </a:spcBef>
              <a:spcAft>
                <a:spcPts val="700"/>
              </a:spcAft>
              <a:buFont typeface="Arial" panose="020B0604020202020204" pitchFamily="34" charset="0"/>
              <a:buNone/>
              <a:defRPr sz="2600" kern="1200" spc="5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74320" indent="-274320" algn="l" defTabSz="914400" rtl="0" eaLnBrk="1" latinLnBrk="0" hangingPunct="1">
              <a:lnSpc>
                <a:spcPct val="101000"/>
              </a:lnSpc>
              <a:spcBef>
                <a:spcPts val="400"/>
              </a:spcBef>
              <a:spcAft>
                <a:spcPts val="400"/>
              </a:spcAft>
              <a:buClrTx/>
              <a:buFont typeface="Wingdings" panose="05000000000000000000" pitchFamily="2" charset="2"/>
              <a:buChar char="§"/>
              <a:defRPr sz="2300" kern="1200" spc="5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74320" indent="0" algn="l" defTabSz="914400" rtl="0" eaLnBrk="1" latinLnBrk="0" hangingPunct="1">
              <a:lnSpc>
                <a:spcPct val="101000"/>
              </a:lnSpc>
              <a:spcBef>
                <a:spcPts val="400"/>
              </a:spcBef>
              <a:spcAft>
                <a:spcPts val="400"/>
              </a:spcAft>
              <a:buFont typeface="Arial" panose="020B0604020202020204" pitchFamily="34" charset="0"/>
              <a:buNone/>
              <a:defRPr sz="1800" b="1" kern="1200" spc="5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94360" indent="-274320" algn="l" defTabSz="914400" rtl="0" eaLnBrk="1" latinLnBrk="0" hangingPunct="1">
              <a:lnSpc>
                <a:spcPct val="101000"/>
              </a:lnSpc>
              <a:spcBef>
                <a:spcPts val="400"/>
              </a:spcBef>
              <a:spcAft>
                <a:spcPts val="400"/>
              </a:spcAft>
              <a:buClrTx/>
              <a:buFont typeface="Wingdings" panose="05000000000000000000" pitchFamily="2" charset="2"/>
              <a:buChar char="§"/>
              <a:defRPr sz="1800" kern="1200" spc="5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94360" indent="0" algn="l" defTabSz="914400" rtl="0" eaLnBrk="1" latinLnBrk="0" hangingPunct="1">
              <a:lnSpc>
                <a:spcPct val="101000"/>
              </a:lnSpc>
              <a:spcBef>
                <a:spcPts val="400"/>
              </a:spcBef>
              <a:spcAft>
                <a:spcPts val="400"/>
              </a:spcAft>
              <a:buFont typeface="Arial" panose="020B0604020202020204" pitchFamily="34" charset="0"/>
              <a:buNone/>
              <a:defRPr sz="1800" b="1" kern="1200" spc="5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b="1" dirty="0"/>
              <a:t>Beams Detailing:</a:t>
            </a:r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AFC226A-1649-40B1-9320-6564B3F60A1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38625" y="3170376"/>
            <a:ext cx="6581774" cy="350411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237937C2-B903-4DC4-84D7-544138A6A7E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70845"/>
          <a:stretch/>
        </p:blipFill>
        <p:spPr>
          <a:xfrm>
            <a:off x="1163659" y="3594531"/>
            <a:ext cx="2254063" cy="54878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2097AD3C-A15A-4A67-8AA7-5F06AEC974A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30145"/>
          <a:stretch/>
        </p:blipFill>
        <p:spPr>
          <a:xfrm>
            <a:off x="751191" y="4146937"/>
            <a:ext cx="3079001" cy="17960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5522168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CD7D53-CA8F-4173-AAEE-D0545CA0E2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6600" b="1" dirty="0"/>
              <a:t>Detailing</a:t>
            </a:r>
            <a:endParaRPr lang="en-US" sz="9600" b="1" dirty="0"/>
          </a:p>
        </p:txBody>
      </p:sp>
      <p:sp>
        <p:nvSpPr>
          <p:cNvPr id="16" name="Content Placeholder 4">
            <a:extLst>
              <a:ext uri="{FF2B5EF4-FFF2-40B4-BE49-F238E27FC236}">
                <a16:creationId xmlns:a16="http://schemas.microsoft.com/office/drawing/2014/main" id="{E907ADAB-4F30-467D-A17A-379F4CFAC67D}"/>
              </a:ext>
            </a:extLst>
          </p:cNvPr>
          <p:cNvSpPr txBox="1">
            <a:spLocks/>
          </p:cNvSpPr>
          <p:nvPr/>
        </p:nvSpPr>
        <p:spPr>
          <a:xfrm>
            <a:off x="960120" y="2587752"/>
            <a:ext cx="10268712" cy="39524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01000"/>
              </a:lnSpc>
              <a:spcBef>
                <a:spcPts val="700"/>
              </a:spcBef>
              <a:spcAft>
                <a:spcPts val="700"/>
              </a:spcAft>
              <a:buFont typeface="Arial" panose="020B0604020202020204" pitchFamily="34" charset="0"/>
              <a:buNone/>
              <a:defRPr sz="2600" kern="1200" spc="5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74320" indent="-274320" algn="l" defTabSz="914400" rtl="0" eaLnBrk="1" latinLnBrk="0" hangingPunct="1">
              <a:lnSpc>
                <a:spcPct val="101000"/>
              </a:lnSpc>
              <a:spcBef>
                <a:spcPts val="400"/>
              </a:spcBef>
              <a:spcAft>
                <a:spcPts val="400"/>
              </a:spcAft>
              <a:buClrTx/>
              <a:buFont typeface="Wingdings" panose="05000000000000000000" pitchFamily="2" charset="2"/>
              <a:buChar char="§"/>
              <a:defRPr sz="2300" kern="1200" spc="5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74320" indent="0" algn="l" defTabSz="914400" rtl="0" eaLnBrk="1" latinLnBrk="0" hangingPunct="1">
              <a:lnSpc>
                <a:spcPct val="101000"/>
              </a:lnSpc>
              <a:spcBef>
                <a:spcPts val="400"/>
              </a:spcBef>
              <a:spcAft>
                <a:spcPts val="400"/>
              </a:spcAft>
              <a:buFont typeface="Arial" panose="020B0604020202020204" pitchFamily="34" charset="0"/>
              <a:buNone/>
              <a:defRPr sz="1800" b="1" kern="1200" spc="5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94360" indent="-274320" algn="l" defTabSz="914400" rtl="0" eaLnBrk="1" latinLnBrk="0" hangingPunct="1">
              <a:lnSpc>
                <a:spcPct val="101000"/>
              </a:lnSpc>
              <a:spcBef>
                <a:spcPts val="400"/>
              </a:spcBef>
              <a:spcAft>
                <a:spcPts val="400"/>
              </a:spcAft>
              <a:buClrTx/>
              <a:buFont typeface="Wingdings" panose="05000000000000000000" pitchFamily="2" charset="2"/>
              <a:buChar char="§"/>
              <a:defRPr sz="1800" kern="1200" spc="5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94360" indent="0" algn="l" defTabSz="914400" rtl="0" eaLnBrk="1" latinLnBrk="0" hangingPunct="1">
              <a:lnSpc>
                <a:spcPct val="101000"/>
              </a:lnSpc>
              <a:spcBef>
                <a:spcPts val="400"/>
              </a:spcBef>
              <a:spcAft>
                <a:spcPts val="400"/>
              </a:spcAft>
              <a:buFont typeface="Arial" panose="020B0604020202020204" pitchFamily="34" charset="0"/>
              <a:buNone/>
              <a:defRPr sz="1800" b="1" kern="1200" spc="5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b="1" dirty="0"/>
              <a:t>Slab Detailing:</a:t>
            </a:r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4F3E093-D677-482C-B412-DC5B62CA380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86026" y="3337886"/>
            <a:ext cx="7219948" cy="33826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8756542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CD7D53-CA8F-4173-AAEE-D0545CA0E2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6600" b="1" dirty="0"/>
              <a:t>Detailing</a:t>
            </a:r>
            <a:endParaRPr lang="en-US" sz="9600" b="1" dirty="0"/>
          </a:p>
        </p:txBody>
      </p:sp>
      <p:sp>
        <p:nvSpPr>
          <p:cNvPr id="16" name="Content Placeholder 4">
            <a:extLst>
              <a:ext uri="{FF2B5EF4-FFF2-40B4-BE49-F238E27FC236}">
                <a16:creationId xmlns:a16="http://schemas.microsoft.com/office/drawing/2014/main" id="{E907ADAB-4F30-467D-A17A-379F4CFAC67D}"/>
              </a:ext>
            </a:extLst>
          </p:cNvPr>
          <p:cNvSpPr txBox="1">
            <a:spLocks/>
          </p:cNvSpPr>
          <p:nvPr/>
        </p:nvSpPr>
        <p:spPr>
          <a:xfrm>
            <a:off x="960120" y="2587752"/>
            <a:ext cx="10268712" cy="39524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01000"/>
              </a:lnSpc>
              <a:spcBef>
                <a:spcPts val="700"/>
              </a:spcBef>
              <a:spcAft>
                <a:spcPts val="700"/>
              </a:spcAft>
              <a:buFont typeface="Arial" panose="020B0604020202020204" pitchFamily="34" charset="0"/>
              <a:buNone/>
              <a:defRPr sz="2600" kern="1200" spc="5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74320" indent="-274320" algn="l" defTabSz="914400" rtl="0" eaLnBrk="1" latinLnBrk="0" hangingPunct="1">
              <a:lnSpc>
                <a:spcPct val="101000"/>
              </a:lnSpc>
              <a:spcBef>
                <a:spcPts val="400"/>
              </a:spcBef>
              <a:spcAft>
                <a:spcPts val="400"/>
              </a:spcAft>
              <a:buClrTx/>
              <a:buFont typeface="Wingdings" panose="05000000000000000000" pitchFamily="2" charset="2"/>
              <a:buChar char="§"/>
              <a:defRPr sz="2300" kern="1200" spc="5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74320" indent="0" algn="l" defTabSz="914400" rtl="0" eaLnBrk="1" latinLnBrk="0" hangingPunct="1">
              <a:lnSpc>
                <a:spcPct val="101000"/>
              </a:lnSpc>
              <a:spcBef>
                <a:spcPts val="400"/>
              </a:spcBef>
              <a:spcAft>
                <a:spcPts val="400"/>
              </a:spcAft>
              <a:buFont typeface="Arial" panose="020B0604020202020204" pitchFamily="34" charset="0"/>
              <a:buNone/>
              <a:defRPr sz="1800" b="1" kern="1200" spc="5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94360" indent="-274320" algn="l" defTabSz="914400" rtl="0" eaLnBrk="1" latinLnBrk="0" hangingPunct="1">
              <a:lnSpc>
                <a:spcPct val="101000"/>
              </a:lnSpc>
              <a:spcBef>
                <a:spcPts val="400"/>
              </a:spcBef>
              <a:spcAft>
                <a:spcPts val="400"/>
              </a:spcAft>
              <a:buClrTx/>
              <a:buFont typeface="Wingdings" panose="05000000000000000000" pitchFamily="2" charset="2"/>
              <a:buChar char="§"/>
              <a:defRPr sz="1800" kern="1200" spc="5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94360" indent="0" algn="l" defTabSz="914400" rtl="0" eaLnBrk="1" latinLnBrk="0" hangingPunct="1">
              <a:lnSpc>
                <a:spcPct val="101000"/>
              </a:lnSpc>
              <a:spcBef>
                <a:spcPts val="400"/>
              </a:spcBef>
              <a:spcAft>
                <a:spcPts val="400"/>
              </a:spcAft>
              <a:buFont typeface="Arial" panose="020B0604020202020204" pitchFamily="34" charset="0"/>
              <a:buNone/>
              <a:defRPr sz="1800" b="1" kern="1200" spc="5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b="1" dirty="0"/>
              <a:t>General Detailing:</a:t>
            </a:r>
            <a:endParaRPr lang="en-GB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FF5FA9D-01D1-4512-B922-C1475208446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84502" y="2397973"/>
            <a:ext cx="3945572" cy="4326678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E25C1529-CA01-4C55-BCC0-9643267EE44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33875" y="2819754"/>
            <a:ext cx="4102145" cy="3720432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2974E868-2C06-4C6D-A4BD-C2358EBEE9D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19334" y="3034795"/>
            <a:ext cx="2878455" cy="35053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3850831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3EE6677-908B-4A3A-B1C0-329FEFDD7B0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60120" y="4286251"/>
            <a:ext cx="10268712" cy="2469580"/>
          </a:xfrm>
        </p:spPr>
        <p:txBody>
          <a:bodyPr anchor="ctr">
            <a:normAutofit/>
          </a:bodyPr>
          <a:lstStyle/>
          <a:p>
            <a:pPr algn="r"/>
            <a:r>
              <a:rPr lang="en-GB" sz="15300" b="1" dirty="0"/>
              <a:t>YOU</a:t>
            </a:r>
            <a:endParaRPr lang="en-US" sz="31800" b="1" dirty="0"/>
          </a:p>
        </p:txBody>
      </p:sp>
      <p:sp>
        <p:nvSpPr>
          <p:cNvPr id="4" name="Text Placeholder 4">
            <a:extLst>
              <a:ext uri="{FF2B5EF4-FFF2-40B4-BE49-F238E27FC236}">
                <a16:creationId xmlns:a16="http://schemas.microsoft.com/office/drawing/2014/main" id="{71573378-C7AF-462D-A8FC-FE586B4A164E}"/>
              </a:ext>
            </a:extLst>
          </p:cNvPr>
          <p:cNvSpPr txBox="1">
            <a:spLocks/>
          </p:cNvSpPr>
          <p:nvPr/>
        </p:nvSpPr>
        <p:spPr>
          <a:xfrm>
            <a:off x="960120" y="1581151"/>
            <a:ext cx="10268712" cy="246958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101000"/>
              </a:lnSpc>
              <a:spcBef>
                <a:spcPts val="700"/>
              </a:spcBef>
              <a:spcAft>
                <a:spcPts val="700"/>
              </a:spcAft>
              <a:buFont typeface="Arial" panose="020B0604020202020204" pitchFamily="34" charset="0"/>
              <a:buNone/>
              <a:defRPr sz="3600" kern="1200" spc="5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101000"/>
              </a:lnSpc>
              <a:spcBef>
                <a:spcPts val="400"/>
              </a:spcBef>
              <a:spcAft>
                <a:spcPts val="400"/>
              </a:spcAft>
              <a:buClrTx/>
              <a:buFont typeface="Wingdings" panose="05000000000000000000" pitchFamily="2" charset="2"/>
              <a:buNone/>
              <a:defRPr sz="2000" kern="1200" spc="5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101000"/>
              </a:lnSpc>
              <a:spcBef>
                <a:spcPts val="400"/>
              </a:spcBef>
              <a:spcAft>
                <a:spcPts val="400"/>
              </a:spcAft>
              <a:buFont typeface="Arial" panose="020B0604020202020204" pitchFamily="34" charset="0"/>
              <a:buNone/>
              <a:defRPr sz="1800" b="1" kern="1200" spc="5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101000"/>
              </a:lnSpc>
              <a:spcBef>
                <a:spcPts val="400"/>
              </a:spcBef>
              <a:spcAft>
                <a:spcPts val="400"/>
              </a:spcAft>
              <a:buClrTx/>
              <a:buFont typeface="Wingdings" panose="05000000000000000000" pitchFamily="2" charset="2"/>
              <a:buNone/>
              <a:defRPr sz="1600" kern="1200" spc="5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101000"/>
              </a:lnSpc>
              <a:spcBef>
                <a:spcPts val="400"/>
              </a:spcBef>
              <a:spcAft>
                <a:spcPts val="400"/>
              </a:spcAft>
              <a:buFont typeface="Arial" panose="020B0604020202020204" pitchFamily="34" charset="0"/>
              <a:buNone/>
              <a:defRPr sz="1600" b="1" kern="1200" spc="5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5300" b="1" dirty="0">
                <a:solidFill>
                  <a:schemeClr val="bg1"/>
                </a:solidFill>
              </a:rPr>
              <a:t>THANK</a:t>
            </a:r>
            <a:endParaRPr lang="en-US" sz="318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48406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CD7D53-CA8F-4173-AAEE-D0545CA0E2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07970E0-4E16-4B4A-ADCB-84CF06FAB27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Objectives:</a:t>
            </a:r>
          </a:p>
          <a:p>
            <a:endParaRPr lang="en-US" b="1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apply the acquired knowledge during past academic years.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/>
              <a:t>Study the effect of seismic load and related design steps as will be shown in the following project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600520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CD7D53-CA8F-4173-AAEE-D0545CA0E2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07970E0-4E16-4B4A-ADCB-84CF06FAB27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Codes and standards: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ACI 318-14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ASCE 7-16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dirty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443665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CD7D53-CA8F-4173-AAEE-D0545CA0E2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07970E0-4E16-4B4A-ADCB-84CF06FAB27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Materials: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/>
              <a:t>Concrete (B350)</a:t>
            </a:r>
          </a:p>
          <a:p>
            <a:r>
              <a:rPr lang="en-GB" dirty="0"/>
              <a:t>	Compressive Strength </a:t>
            </a:r>
            <a:r>
              <a:rPr lang="en-GB" dirty="0" err="1"/>
              <a:t>fꞌc</a:t>
            </a:r>
            <a:r>
              <a:rPr lang="en-GB" dirty="0"/>
              <a:t> = 28 MPa</a:t>
            </a:r>
          </a:p>
          <a:p>
            <a:r>
              <a:rPr lang="en-GB" dirty="0"/>
              <a:t>	Weight per Unit Volume = 25 </a:t>
            </a:r>
            <a:r>
              <a:rPr lang="en-GB" dirty="0" err="1"/>
              <a:t>kN</a:t>
            </a:r>
            <a:r>
              <a:rPr lang="en-GB" dirty="0"/>
              <a:t>/m3</a:t>
            </a:r>
          </a:p>
          <a:p>
            <a:r>
              <a:rPr lang="en-GB" dirty="0"/>
              <a:t>	Modulus of Elasticity E = 24.87 </a:t>
            </a:r>
            <a:r>
              <a:rPr lang="en-GB" dirty="0" err="1"/>
              <a:t>kN</a:t>
            </a:r>
            <a:r>
              <a:rPr lang="en-GB" dirty="0"/>
              <a:t>/m2</a:t>
            </a:r>
          </a:p>
          <a:p>
            <a:endParaRPr lang="en-US" dirty="0"/>
          </a:p>
        </p:txBody>
      </p:sp>
      <p:pic>
        <p:nvPicPr>
          <p:cNvPr id="4" name="Content Placeholder 7">
            <a:extLst>
              <a:ext uri="{FF2B5EF4-FFF2-40B4-BE49-F238E27FC236}">
                <a16:creationId xmlns:a16="http://schemas.microsoft.com/office/drawing/2014/main" id="{3008C717-DAA8-4708-8781-675357C5702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4263" b="5776"/>
          <a:stretch/>
        </p:blipFill>
        <p:spPr bwMode="auto">
          <a:xfrm flipH="1">
            <a:off x="7903086" y="2895834"/>
            <a:ext cx="3813790" cy="328551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61412894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CD7D53-CA8F-4173-AAEE-D0545CA0E2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07970E0-4E16-4B4A-ADCB-84CF06FAB27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b="1" dirty="0"/>
              <a:t>Materials: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/>
              <a:t>Steel Rebar</a:t>
            </a:r>
          </a:p>
          <a:p>
            <a:r>
              <a:rPr lang="en-GB" dirty="0"/>
              <a:t>	Minimum Yield Stress. </a:t>
            </a:r>
            <a:r>
              <a:rPr lang="en-GB" dirty="0" err="1"/>
              <a:t>Fy</a:t>
            </a:r>
            <a:r>
              <a:rPr lang="en-GB" dirty="0"/>
              <a:t> = 420 N/mm2</a:t>
            </a:r>
          </a:p>
          <a:p>
            <a:r>
              <a:rPr lang="en-GB" dirty="0"/>
              <a:t>	Minimum Tensile Stress. Fu 525 N/mm2</a:t>
            </a:r>
          </a:p>
          <a:p>
            <a:r>
              <a:rPr lang="en-GB" dirty="0"/>
              <a:t>	Weight per Unit Volume = 78.5 </a:t>
            </a:r>
            <a:r>
              <a:rPr lang="en-GB" dirty="0" err="1"/>
              <a:t>kN</a:t>
            </a:r>
            <a:r>
              <a:rPr lang="en-GB" dirty="0"/>
              <a:t>/m3</a:t>
            </a:r>
          </a:p>
          <a:p>
            <a:r>
              <a:rPr lang="en-GB" dirty="0"/>
              <a:t>	Modulus of Elasticity E = 210 </a:t>
            </a:r>
            <a:r>
              <a:rPr lang="en-GB" dirty="0" err="1"/>
              <a:t>kN</a:t>
            </a:r>
            <a:r>
              <a:rPr lang="en-GB" dirty="0"/>
              <a:t>/m2</a:t>
            </a:r>
            <a:endParaRPr lang="en-US" dirty="0"/>
          </a:p>
        </p:txBody>
      </p:sp>
      <p:pic>
        <p:nvPicPr>
          <p:cNvPr id="6" name="Content Placeholder 10">
            <a:extLst>
              <a:ext uri="{FF2B5EF4-FFF2-40B4-BE49-F238E27FC236}">
                <a16:creationId xmlns:a16="http://schemas.microsoft.com/office/drawing/2014/main" id="{B6209434-B9BC-433C-A29B-162835AA9C3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2280" b="6553"/>
          <a:stretch/>
        </p:blipFill>
        <p:spPr bwMode="auto">
          <a:xfrm>
            <a:off x="8035949" y="3780692"/>
            <a:ext cx="3508543" cy="1793982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473663141"/>
      </p:ext>
    </p:extLst>
  </p:cSld>
  <p:clrMapOvr>
    <a:masterClrMapping/>
  </p:clrMapOvr>
</p:sld>
</file>

<file path=ppt/theme/theme1.xml><?xml version="1.0" encoding="utf-8"?>
<a:theme xmlns:a="http://schemas.openxmlformats.org/drawingml/2006/main" name="JuxtaposeVTI">
  <a:themeElements>
    <a:clrScheme name="Juxtapose">
      <a:dk1>
        <a:sysClr val="windowText" lastClr="000000"/>
      </a:dk1>
      <a:lt1>
        <a:sysClr val="window" lastClr="FFFFFF"/>
      </a:lt1>
      <a:dk2>
        <a:srgbClr val="3F3F3F"/>
      </a:dk2>
      <a:lt2>
        <a:srgbClr val="F8F7F5"/>
      </a:lt2>
      <a:accent1>
        <a:srgbClr val="F99700"/>
      </a:accent1>
      <a:accent2>
        <a:srgbClr val="00BAC7"/>
      </a:accent2>
      <a:accent3>
        <a:srgbClr val="FF5C21"/>
      </a:accent3>
      <a:accent4>
        <a:srgbClr val="6F7EFD"/>
      </a:accent4>
      <a:accent5>
        <a:srgbClr val="ACACAC"/>
      </a:accent5>
      <a:accent6>
        <a:srgbClr val="737373"/>
      </a:accent6>
      <a:hlink>
        <a:srgbClr val="0099FF"/>
      </a:hlink>
      <a:folHlink>
        <a:srgbClr val="868686"/>
      </a:folHlink>
    </a:clrScheme>
    <a:fontScheme name="Custom 167">
      <a:majorFont>
        <a:latin typeface="Franklin Gothic Demi Cond"/>
        <a:ea typeface=""/>
        <a:cs typeface=""/>
      </a:majorFont>
      <a:minorFont>
        <a:latin typeface="Franklin Gothic Medium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JuxtaposeVTI" id="{FBDCC3B4-6EA8-442A-B697-43C068E31FE3}" vid="{090F2E09-E4E2-4F71-A70E-279F5A0D9E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Juxtapose</Template>
  <TotalTime>521</TotalTime>
  <Words>1952</Words>
  <Application>Microsoft Office PowerPoint</Application>
  <PresentationFormat>Widescreen</PresentationFormat>
  <Paragraphs>827</Paragraphs>
  <Slides>59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59</vt:i4>
      </vt:variant>
    </vt:vector>
  </HeadingPairs>
  <TitlesOfParts>
    <vt:vector size="67" baseType="lpstr">
      <vt:lpstr>Arial</vt:lpstr>
      <vt:lpstr>Calibri</vt:lpstr>
      <vt:lpstr>Cambria Math</vt:lpstr>
      <vt:lpstr>Franklin Gothic Demi Cond</vt:lpstr>
      <vt:lpstr>Franklin Gothic Medium</vt:lpstr>
      <vt:lpstr>Symbol</vt:lpstr>
      <vt:lpstr>Wingdings</vt:lpstr>
      <vt:lpstr>JuxtaposeVTI</vt:lpstr>
      <vt:lpstr>Analysis And Design of A Residential Building For Gravity Load</vt:lpstr>
      <vt:lpstr>PowerPoint Presentation</vt:lpstr>
      <vt:lpstr>Introduction</vt:lpstr>
      <vt:lpstr>PowerPoint Presentation</vt:lpstr>
      <vt:lpstr>Introduction</vt:lpstr>
      <vt:lpstr>Introduction</vt:lpstr>
      <vt:lpstr>Introduction</vt:lpstr>
      <vt:lpstr>Introduction</vt:lpstr>
      <vt:lpstr>Introduction</vt:lpstr>
      <vt:lpstr>Introduction</vt:lpstr>
      <vt:lpstr>Introduction</vt:lpstr>
      <vt:lpstr>Introduction</vt:lpstr>
      <vt:lpstr>Introduction</vt:lpstr>
      <vt:lpstr>PowerPoint Presentation</vt:lpstr>
      <vt:lpstr>PRELIMINARY DESIGN</vt:lpstr>
      <vt:lpstr>PRELIMINARY DESIGN</vt:lpstr>
      <vt:lpstr>PRELIMINARY DESIGN</vt:lpstr>
      <vt:lpstr>PRELIMINARY DESIGN</vt:lpstr>
      <vt:lpstr>PRELIMINARY DESIGN</vt:lpstr>
      <vt:lpstr>PRELIMINARY DESIGN</vt:lpstr>
      <vt:lpstr>PRELIMINARY DESIGN</vt:lpstr>
      <vt:lpstr>PowerPoint Presentation</vt:lpstr>
      <vt:lpstr>3D MODELLING AND CHECKS</vt:lpstr>
      <vt:lpstr>3D MODELLING AND CHECKS</vt:lpstr>
      <vt:lpstr>3D MODELLING AND CHECKS</vt:lpstr>
      <vt:lpstr>3D MODELLING AND CHECKS</vt:lpstr>
      <vt:lpstr>3D MODELLING AND CHECKS</vt:lpstr>
      <vt:lpstr>3D MODELLING AND CHECKS</vt:lpstr>
      <vt:lpstr>3D MODELLING AND CHECKS</vt:lpstr>
      <vt:lpstr>3D MODELLING AND CHECKS</vt:lpstr>
      <vt:lpstr>3D MODELLING AND CHECKS</vt:lpstr>
      <vt:lpstr>3D MODELLING AND CHECKS</vt:lpstr>
      <vt:lpstr>3D MODELLING AND CHECKS</vt:lpstr>
      <vt:lpstr>3D MODELLING AND CHECKS</vt:lpstr>
      <vt:lpstr>3D MODELLING AND CHECKS</vt:lpstr>
      <vt:lpstr>3D MODELLING AND CHECKS</vt:lpstr>
      <vt:lpstr>3D MODELLING AND CHECKS</vt:lpstr>
      <vt:lpstr>3D MODELLING AND CHECKS</vt:lpstr>
      <vt:lpstr>3D MODELLING AND CHECKS</vt:lpstr>
      <vt:lpstr>3D MODELLING AND CHECKS</vt:lpstr>
      <vt:lpstr>3D MODELLING AND CHECKS</vt:lpstr>
      <vt:lpstr>3D MODELLING AND CHECKS</vt:lpstr>
      <vt:lpstr>3D MODELLING AND CHECKS</vt:lpstr>
      <vt:lpstr>3D MODELLING AND CHECKS</vt:lpstr>
      <vt:lpstr>3D MODELLING AND CHECKS</vt:lpstr>
      <vt:lpstr>3D MODELLING AND CHECKS</vt:lpstr>
      <vt:lpstr>3D MODELLING AND CHECKS</vt:lpstr>
      <vt:lpstr>3D MODELLING AND CHECKS</vt:lpstr>
      <vt:lpstr>3D MODELLING AND CHECKS</vt:lpstr>
      <vt:lpstr>3D MODELLING AND CHECKS</vt:lpstr>
      <vt:lpstr>3D MODELLING AND CHECKS</vt:lpstr>
      <vt:lpstr>3D MODELLING AND CHECKS</vt:lpstr>
      <vt:lpstr>3D MODELLING AND CHECKS</vt:lpstr>
      <vt:lpstr>PowerPoint Presentation</vt:lpstr>
      <vt:lpstr>Detailing</vt:lpstr>
      <vt:lpstr>Detailing</vt:lpstr>
      <vt:lpstr>Detailing</vt:lpstr>
      <vt:lpstr>Detailing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Analysis And Design of A Residential Building For Gravity Load</dc:title>
  <cp:lastModifiedBy>Yousef Saffarini</cp:lastModifiedBy>
  <cp:revision>13</cp:revision>
  <dcterms:created xsi:type="dcterms:W3CDTF">2023-01-26T18:14:43Z</dcterms:created>
  <dcterms:modified xsi:type="dcterms:W3CDTF">2023-08-19T19:32:55Z</dcterms:modified>
</cp:coreProperties>
</file>