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85" r:id="rId4"/>
    <p:sldId id="287" r:id="rId5"/>
    <p:sldId id="286" r:id="rId6"/>
    <p:sldId id="288" r:id="rId7"/>
    <p:sldId id="289" r:id="rId8"/>
    <p:sldId id="290" r:id="rId9"/>
    <p:sldId id="291" r:id="rId10"/>
    <p:sldId id="292" r:id="rId11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167" autoAdjust="0"/>
  </p:normalViewPr>
  <p:slideViewPr>
    <p:cSldViewPr>
      <p:cViewPr>
        <p:scale>
          <a:sx n="86" d="100"/>
          <a:sy n="86" d="100"/>
        </p:scale>
        <p:origin x="-678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C238408C-6839-46EE-8131-EDA75C487F2E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87D77045-401A-4D5E-BFE3-54C21A8A66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			</a:t>
            </a:r>
            <a:r>
              <a:rPr lang="en-US" dirty="0" err="1" smtClean="0"/>
              <a:t>resultX</a:t>
            </a:r>
            <a:r>
              <a:rPr lang="en-US" dirty="0" smtClean="0"/>
              <a:t> =MAX(resultX,412);</a:t>
            </a:r>
          </a:p>
          <a:p>
            <a:r>
              <a:rPr lang="en-US" dirty="0" smtClean="0"/>
              <a:t>					</a:t>
            </a:r>
            <a:r>
              <a:rPr lang="en-US" dirty="0" err="1" smtClean="0"/>
              <a:t>resultX</a:t>
            </a:r>
            <a:r>
              <a:rPr lang="en-US" dirty="0" smtClean="0"/>
              <a:t> =MIN(resultX,609);</a:t>
            </a:r>
          </a:p>
          <a:p>
            <a:r>
              <a:rPr lang="en-US" dirty="0" smtClean="0"/>
              <a:t>					</a:t>
            </a:r>
            <a:r>
              <a:rPr lang="en-US" dirty="0" err="1" smtClean="0"/>
              <a:t>resultX</a:t>
            </a:r>
            <a:r>
              <a:rPr lang="en-US" dirty="0" smtClean="0"/>
              <a:t>=resultX-410;</a:t>
            </a:r>
          </a:p>
          <a:p>
            <a:r>
              <a:rPr lang="en-US" dirty="0" smtClean="0"/>
              <a:t>					</a:t>
            </a:r>
            <a:r>
              <a:rPr lang="en-US" dirty="0" err="1" smtClean="0"/>
              <a:t>resultX</a:t>
            </a:r>
            <a:r>
              <a:rPr lang="en-US" dirty="0" smtClean="0"/>
              <a:t>=(</a:t>
            </a:r>
            <a:r>
              <a:rPr lang="en-US" dirty="0" err="1" smtClean="0"/>
              <a:t>resultX</a:t>
            </a:r>
            <a:r>
              <a:rPr lang="en-US" dirty="0" smtClean="0"/>
              <a:t>*13)/10;</a:t>
            </a:r>
          </a:p>
          <a:p>
            <a:r>
              <a:rPr lang="en-US" dirty="0" smtClean="0"/>
              <a:t>					</a:t>
            </a:r>
            <a:r>
              <a:rPr lang="en-US" dirty="0" err="1" smtClean="0"/>
              <a:t>resultX</a:t>
            </a:r>
            <a:r>
              <a:rPr lang="en-US" dirty="0" smtClean="0"/>
              <a:t> =MIN(resultX,255);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3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36" name="Shape 35"/>
          <p:cNvSpPr>
            <a:spLocks/>
          </p:cNvSpPr>
          <p:nvPr/>
        </p:nvSpPr>
        <p:spPr bwMode="auto">
          <a:xfrm>
            <a:off x="4821864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43" name="Shape 42"/>
          <p:cNvSpPr>
            <a:spLocks/>
          </p:cNvSpPr>
          <p:nvPr/>
        </p:nvSpPr>
        <p:spPr bwMode="auto">
          <a:xfrm>
            <a:off x="290624" y="-14176"/>
            <a:ext cx="5562600" cy="6553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extLst/>
          </a:lstStyle>
          <a:p>
            <a:fld id="{743653DA-8BF4-4869-96FE-9BCF43372D46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>
              <a:defRPr sz="380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29108-AC8D-4212-9283-60D9E99BF07A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>
              <a:buNone/>
              <a:defRPr lang="en-US" sz="4000" b="1" cap="all" dirty="0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ED3D3-6235-4F4C-B439-DF277FB555A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>
              <a:buFontTx/>
              <a:buNone/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F1E3E-4B2F-4895-B65E-28B2E64F39F6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05044" y="3867144"/>
            <a:ext cx="4533900" cy="160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085435-8225-4333-BFFA-0096413F0D76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3C494-2A87-468C-A21B-CB14FB9ABB00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80FA0-5B31-4864-A2BB-719EA5A679C6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CC0C8-36B8-442A-833D-B6AACE86BB7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20EC5-AC53-4169-941E-EDF10CD23748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8D3816DF-213E-421B-92D3-C068DBB023D6}" type="datetimeFigureOut">
              <a:rPr lang="en-US" smtClean="0">
                <a:solidFill>
                  <a:schemeClr val="tx2"/>
                </a:solidFill>
              </a:rPr>
              <a:pPr/>
              <a:t>5/20/2011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l"/>
              <a:t>‹#›</a:t>
            </a:fld>
            <a:endParaRPr lang="en-US" sz="12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000" kern="1200" spc="-150" baseline="0">
          <a:solidFill>
            <a:schemeClr val="tx2">
              <a:satMod val="200000"/>
            </a:schemeClr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838200" y="1752600"/>
            <a:ext cx="7772400" cy="1974059"/>
          </a:xfrm>
        </p:spPr>
        <p:txBody>
          <a:bodyPr/>
          <a:lstStyle>
            <a:extLst/>
          </a:lstStyle>
          <a:p>
            <a:r>
              <a:rPr lang="en-US" cap="none" dirty="0" smtClean="0"/>
              <a:t>M</a:t>
            </a:r>
            <a:r>
              <a:rPr lang="en-US" cap="none" dirty="0" smtClean="0">
                <a:latin typeface="Gabriola" pitchFamily="82" charset="0"/>
              </a:rPr>
              <a:t>i</a:t>
            </a:r>
            <a:r>
              <a:rPr lang="en-US" cap="none" dirty="0" smtClean="0"/>
              <a:t>W</a:t>
            </a:r>
            <a:r>
              <a:rPr lang="en-US" cap="none" dirty="0" smtClean="0">
                <a:latin typeface="Gabriola" pitchFamily="82" charset="0"/>
              </a:rPr>
              <a:t>i</a:t>
            </a:r>
            <a:r>
              <a:rPr lang="en-US" cap="none" dirty="0" smtClean="0"/>
              <a:t>     </a:t>
            </a:r>
            <a:r>
              <a:rPr smtClean="0"/>
              <a:t>game </a:t>
            </a:r>
            <a:r>
              <a:rPr lang="en-US" cap="none" dirty="0" smtClean="0"/>
              <a:t>CONTROLLER </a:t>
            </a:r>
            <a:br>
              <a:rPr lang="en-US" cap="none" dirty="0" smtClean="0"/>
            </a:b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With accelerometer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3657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Darwesh</a:t>
            </a:r>
          </a:p>
          <a:p>
            <a:pPr algn="ctr"/>
            <a:r>
              <a:rPr lang="en-US" dirty="0" smtClean="0"/>
              <a:t> Shaka’a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3657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Mohammad Alkharraz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en-US" dirty="0" smtClean="0"/>
              <a:t>Problem we solved…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752600"/>
            <a:ext cx="746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MiWi keeps stalling ….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MiWi stop working….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Accelerometer sensitivity…. 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858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Components: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600200"/>
            <a:ext cx="76962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 smtClean="0"/>
              <a:t>1-PIC18F4550  ‘</a:t>
            </a:r>
            <a:r>
              <a:rPr lang="en-US" dirty="0" smtClean="0"/>
              <a:t>has a USB Port</a:t>
            </a:r>
            <a:r>
              <a:rPr lang="en-US" sz="2800" dirty="0" smtClean="0"/>
              <a:t>’.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2-two PIC18LF4620.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3-Adxl335  ±3</a:t>
            </a:r>
            <a:r>
              <a:rPr lang="en-US" sz="3200" dirty="0" smtClean="0">
                <a:latin typeface="Gabriola" pitchFamily="82" charset="0"/>
              </a:rPr>
              <a:t>g</a:t>
            </a:r>
            <a:r>
              <a:rPr lang="en-US" sz="2800" dirty="0" smtClean="0"/>
              <a:t> accelerometer.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4-MIWI mrf24j40 </a:t>
            </a:r>
            <a:r>
              <a:rPr lang="en-US" sz="2400" dirty="0" smtClean="0"/>
              <a:t>“</a:t>
            </a:r>
            <a:r>
              <a:rPr lang="en-US" sz="1600" dirty="0" smtClean="0"/>
              <a:t>30 meter range</a:t>
            </a:r>
            <a:r>
              <a:rPr lang="en-US" sz="2400" dirty="0" smtClean="0"/>
              <a:t>” </a:t>
            </a:r>
            <a:r>
              <a:rPr lang="en-US" sz="2800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en-US" sz="2800" dirty="0" smtClean="0"/>
              <a:t>5-And a PC.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858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PIC to MRF </a:t>
            </a:r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interface</a:t>
            </a:r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:</a:t>
            </a:r>
          </a:p>
        </p:txBody>
      </p:sp>
      <p:pic>
        <p:nvPicPr>
          <p:cNvPr id="2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371600"/>
            <a:ext cx="2628900" cy="1828800"/>
          </a:xfrm>
          <a:prstGeom prst="rect">
            <a:avLst/>
          </a:prstGeom>
          <a:noFill/>
        </p:spPr>
      </p:pic>
      <p:grpSp>
        <p:nvGrpSpPr>
          <p:cNvPr id="2049" name="Group 1"/>
          <p:cNvGrpSpPr>
            <a:grpSpLocks noChangeAspect="1"/>
          </p:cNvGrpSpPr>
          <p:nvPr/>
        </p:nvGrpSpPr>
        <p:grpSpPr bwMode="auto">
          <a:xfrm>
            <a:off x="1752600" y="3200400"/>
            <a:ext cx="5286375" cy="3071813"/>
            <a:chOff x="2527" y="9967"/>
            <a:chExt cx="6937" cy="4146"/>
          </a:xfrm>
        </p:grpSpPr>
        <p:sp>
          <p:nvSpPr>
            <p:cNvPr id="2074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527" y="9967"/>
              <a:ext cx="6937" cy="414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Rounded Rectangle 49"/>
            <p:cNvSpPr>
              <a:spLocks noChangeArrowheads="1"/>
            </p:cNvSpPr>
            <p:nvPr/>
          </p:nvSpPr>
          <p:spPr bwMode="auto">
            <a:xfrm>
              <a:off x="2527" y="9967"/>
              <a:ext cx="2062" cy="4146"/>
            </a:xfrm>
            <a:prstGeom prst="roundRect">
              <a:avLst>
                <a:gd name="adj" fmla="val 16667"/>
              </a:avLst>
            </a:prstGeom>
            <a:solidFill>
              <a:srgbClr val="3891A7"/>
            </a:solidFill>
            <a:ln w="38100">
              <a:solidFill>
                <a:srgbClr val="26697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ounded Rectangle 50"/>
            <p:cNvSpPr>
              <a:spLocks noChangeArrowheads="1"/>
            </p:cNvSpPr>
            <p:nvPr/>
          </p:nvSpPr>
          <p:spPr bwMode="auto">
            <a:xfrm>
              <a:off x="7402" y="9967"/>
              <a:ext cx="2062" cy="4146"/>
            </a:xfrm>
            <a:prstGeom prst="roundRect">
              <a:avLst>
                <a:gd name="adj" fmla="val 16667"/>
              </a:avLst>
            </a:prstGeom>
            <a:solidFill>
              <a:srgbClr val="3891A7"/>
            </a:solidFill>
            <a:ln w="38100">
              <a:solidFill>
                <a:srgbClr val="26697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Straight Arrow Connector 51"/>
            <p:cNvSpPr>
              <a:spLocks noChangeShapeType="1"/>
            </p:cNvSpPr>
            <p:nvPr/>
          </p:nvSpPr>
          <p:spPr bwMode="auto">
            <a:xfrm>
              <a:off x="4495" y="10350"/>
              <a:ext cx="3094" cy="3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Straight Arrow Connector 52"/>
            <p:cNvSpPr>
              <a:spLocks noChangeShapeType="1"/>
            </p:cNvSpPr>
            <p:nvPr/>
          </p:nvSpPr>
          <p:spPr bwMode="auto">
            <a:xfrm>
              <a:off x="4495" y="10834"/>
              <a:ext cx="3094" cy="3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Straight Arrow Connector 53"/>
            <p:cNvSpPr>
              <a:spLocks noChangeShapeType="1"/>
            </p:cNvSpPr>
            <p:nvPr/>
          </p:nvSpPr>
          <p:spPr bwMode="auto">
            <a:xfrm rot="10800000">
              <a:off x="4495" y="11317"/>
              <a:ext cx="3094" cy="2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Straight Arrow Connector 54"/>
            <p:cNvSpPr>
              <a:spLocks noChangeShapeType="1"/>
            </p:cNvSpPr>
            <p:nvPr/>
          </p:nvSpPr>
          <p:spPr bwMode="auto">
            <a:xfrm>
              <a:off x="4495" y="11893"/>
              <a:ext cx="3094" cy="3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Straight Arrow Connector 55"/>
            <p:cNvSpPr>
              <a:spLocks noChangeShapeType="1"/>
            </p:cNvSpPr>
            <p:nvPr/>
          </p:nvSpPr>
          <p:spPr bwMode="auto">
            <a:xfrm rot="10800000">
              <a:off x="4495" y="12472"/>
              <a:ext cx="3094" cy="2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Straight Arrow Connector 56"/>
            <p:cNvSpPr>
              <a:spLocks noChangeShapeType="1"/>
            </p:cNvSpPr>
            <p:nvPr/>
          </p:nvSpPr>
          <p:spPr bwMode="auto">
            <a:xfrm>
              <a:off x="4495" y="12956"/>
              <a:ext cx="3000" cy="2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Straight Arrow Connector 57"/>
            <p:cNvSpPr>
              <a:spLocks noChangeShapeType="1"/>
            </p:cNvSpPr>
            <p:nvPr/>
          </p:nvSpPr>
          <p:spPr bwMode="auto">
            <a:xfrm>
              <a:off x="4495" y="13532"/>
              <a:ext cx="3094" cy="2"/>
            </a:xfrm>
            <a:prstGeom prst="straightConnector1">
              <a:avLst/>
            </a:prstGeom>
            <a:noFill/>
            <a:ln w="12700">
              <a:solidFill>
                <a:srgbClr val="FEB80A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4" name="TextBox 58"/>
            <p:cNvSpPr txBox="1">
              <a:spLocks noChangeArrowheads="1"/>
            </p:cNvSpPr>
            <p:nvPr/>
          </p:nvSpPr>
          <p:spPr bwMode="auto">
            <a:xfrm>
              <a:off x="3652" y="10160"/>
              <a:ext cx="750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I/O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3" name="TextBox 59"/>
            <p:cNvSpPr txBox="1">
              <a:spLocks noChangeArrowheads="1"/>
            </p:cNvSpPr>
            <p:nvPr/>
          </p:nvSpPr>
          <p:spPr bwMode="auto">
            <a:xfrm>
              <a:off x="3558" y="10624"/>
              <a:ext cx="1125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SDO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TextBox 60"/>
            <p:cNvSpPr txBox="1">
              <a:spLocks noChangeArrowheads="1"/>
            </p:cNvSpPr>
            <p:nvPr/>
          </p:nvSpPr>
          <p:spPr bwMode="auto">
            <a:xfrm>
              <a:off x="3652" y="11107"/>
              <a:ext cx="1687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SDI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TextBox 61"/>
            <p:cNvSpPr txBox="1">
              <a:spLocks noChangeArrowheads="1"/>
            </p:cNvSpPr>
            <p:nvPr/>
          </p:nvSpPr>
          <p:spPr bwMode="auto">
            <a:xfrm>
              <a:off x="3652" y="11606"/>
              <a:ext cx="103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SCK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TextBox 62"/>
            <p:cNvSpPr txBox="1">
              <a:spLocks noChangeArrowheads="1"/>
            </p:cNvSpPr>
            <p:nvPr/>
          </p:nvSpPr>
          <p:spPr bwMode="auto">
            <a:xfrm>
              <a:off x="3558" y="12184"/>
              <a:ext cx="1125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INTx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TextBox 63"/>
            <p:cNvSpPr txBox="1">
              <a:spLocks noChangeArrowheads="1"/>
            </p:cNvSpPr>
            <p:nvPr/>
          </p:nvSpPr>
          <p:spPr bwMode="auto">
            <a:xfrm>
              <a:off x="3652" y="12763"/>
              <a:ext cx="750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I/O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Box 64"/>
            <p:cNvSpPr txBox="1">
              <a:spLocks noChangeArrowheads="1"/>
            </p:cNvSpPr>
            <p:nvPr/>
          </p:nvSpPr>
          <p:spPr bwMode="auto">
            <a:xfrm>
              <a:off x="3652" y="13246"/>
              <a:ext cx="75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I/O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Box 65"/>
            <p:cNvSpPr txBox="1">
              <a:spLocks noChangeArrowheads="1"/>
            </p:cNvSpPr>
            <p:nvPr/>
          </p:nvSpPr>
          <p:spPr bwMode="auto">
            <a:xfrm>
              <a:off x="7682" y="10063"/>
              <a:ext cx="1220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CS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TextBox 67"/>
            <p:cNvSpPr txBox="1">
              <a:spLocks noChangeArrowheads="1"/>
            </p:cNvSpPr>
            <p:nvPr/>
          </p:nvSpPr>
          <p:spPr bwMode="auto">
            <a:xfrm>
              <a:off x="7682" y="10546"/>
              <a:ext cx="1688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SDI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TextBox 68"/>
            <p:cNvSpPr txBox="1">
              <a:spLocks noChangeArrowheads="1"/>
            </p:cNvSpPr>
            <p:nvPr/>
          </p:nvSpPr>
          <p:spPr bwMode="auto">
            <a:xfrm>
              <a:off x="7682" y="11027"/>
              <a:ext cx="1125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SDO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TextBox 69"/>
            <p:cNvSpPr txBox="1">
              <a:spLocks noChangeArrowheads="1"/>
            </p:cNvSpPr>
            <p:nvPr/>
          </p:nvSpPr>
          <p:spPr bwMode="auto">
            <a:xfrm>
              <a:off x="7682" y="11606"/>
              <a:ext cx="1032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SCK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TextBox 70"/>
            <p:cNvSpPr txBox="1">
              <a:spLocks noChangeArrowheads="1"/>
            </p:cNvSpPr>
            <p:nvPr/>
          </p:nvSpPr>
          <p:spPr bwMode="auto">
            <a:xfrm>
              <a:off x="7682" y="12184"/>
              <a:ext cx="1125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INT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TextBox 71"/>
            <p:cNvSpPr txBox="1">
              <a:spLocks noChangeArrowheads="1"/>
            </p:cNvSpPr>
            <p:nvPr/>
          </p:nvSpPr>
          <p:spPr bwMode="auto">
            <a:xfrm>
              <a:off x="7682" y="12667"/>
              <a:ext cx="1782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WAKE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1" name="TextBox 72"/>
            <p:cNvSpPr txBox="1">
              <a:spLocks noChangeArrowheads="1"/>
            </p:cNvSpPr>
            <p:nvPr/>
          </p:nvSpPr>
          <p:spPr bwMode="auto">
            <a:xfrm>
              <a:off x="7682" y="13036"/>
              <a:ext cx="1407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_______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0" name="TextBox 73"/>
            <p:cNvSpPr txBox="1">
              <a:spLocks noChangeArrowheads="1"/>
            </p:cNvSpPr>
            <p:nvPr/>
          </p:nvSpPr>
          <p:spPr bwMode="auto">
            <a:xfrm>
              <a:off x="7777" y="13421"/>
              <a:ext cx="1125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Constantia" pitchFamily="18" charset="0"/>
                </a:rPr>
                <a:t>RESET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828800" y="2743200"/>
            <a:ext cx="9906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5867400" y="2743200"/>
            <a:ext cx="9906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mrf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07259"/>
          </a:xfrm>
        </p:spPr>
        <p:txBody>
          <a:bodyPr/>
          <a:lstStyle/>
          <a:p>
            <a:r>
              <a:rPr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PIC to MRF interface:</a:t>
            </a:r>
            <a:endParaRPr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7772400" cy="32004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Low Power  “Total </a:t>
            </a:r>
            <a:r>
              <a:rPr lang="en-US" dirty="0" smtClean="0"/>
              <a:t>power </a:t>
            </a:r>
            <a:r>
              <a:rPr lang="en-US" dirty="0" smtClean="0"/>
              <a:t>dissipation = 1 W &lt;they say&gt;”.</a:t>
            </a:r>
          </a:p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Multiple user can connect at the same time “Network star topology”.</a:t>
            </a:r>
          </a:p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dirty="0" smtClean="0"/>
              <a:t>Suitable data rate ‘250kbps’.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505200"/>
            <a:ext cx="7162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6096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Game Controller Programming</a:t>
            </a:r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:</a:t>
            </a:r>
            <a:endParaRPr lang="en-US" sz="4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0600" y="1752600"/>
            <a:ext cx="7467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1-</a:t>
            </a:r>
            <a:r>
              <a:rPr lang="en-US" sz="3600" b="1" i="1" dirty="0" smtClean="0"/>
              <a:t>HID Report </a:t>
            </a:r>
            <a:r>
              <a:rPr lang="en-US" sz="3600" b="1" i="1" dirty="0" smtClean="0"/>
              <a:t>Descriptor.</a:t>
            </a:r>
          </a:p>
          <a:p>
            <a:endParaRPr lang="en-US" sz="3600" b="1" dirty="0" smtClean="0"/>
          </a:p>
          <a:p>
            <a:r>
              <a:rPr lang="en-US" sz="3600" dirty="0" smtClean="0"/>
              <a:t>2-</a:t>
            </a:r>
            <a:r>
              <a:rPr lang="en-US" sz="3600" b="1" i="1" dirty="0" smtClean="0"/>
              <a:t>Adding the Descriptor to your </a:t>
            </a:r>
            <a:r>
              <a:rPr lang="en-US" sz="3600" b="1" i="1" dirty="0" smtClean="0"/>
              <a:t>Code.</a:t>
            </a:r>
          </a:p>
          <a:p>
            <a:endParaRPr lang="en-US" sz="3600" b="1" dirty="0" smtClean="0"/>
          </a:p>
          <a:p>
            <a:r>
              <a:rPr lang="en-US" sz="3600" dirty="0" smtClean="0"/>
              <a:t>3-</a:t>
            </a:r>
            <a:r>
              <a:rPr lang="en-US" sz="3600" i="1" dirty="0" smtClean="0"/>
              <a:t>Sending Data to the </a:t>
            </a:r>
            <a:r>
              <a:rPr lang="en-US" sz="3600" i="1" dirty="0" smtClean="0"/>
              <a:t>PC.</a:t>
            </a:r>
          </a:p>
          <a:p>
            <a:endParaRPr lang="en-US" sz="3600" i="1" dirty="0" smtClean="0"/>
          </a:p>
          <a:p>
            <a:r>
              <a:rPr lang="en-US" sz="3600" i="1" dirty="0" smtClean="0"/>
              <a:t>4-</a:t>
            </a:r>
            <a:r>
              <a:rPr lang="en-US" sz="3600" b="1" i="1" dirty="0" smtClean="0"/>
              <a:t>The </a:t>
            </a:r>
            <a:r>
              <a:rPr lang="en-US" sz="3600" b="1" i="1" dirty="0" smtClean="0"/>
              <a:t>Hardware.</a:t>
            </a:r>
            <a:endParaRPr lang="en-US" sz="36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33400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Game Controller Programming</a:t>
            </a:r>
            <a:r>
              <a:rPr 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:</a:t>
            </a:r>
          </a:p>
          <a:p>
            <a:r>
              <a:rPr lang="en-US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HID descriptor</a:t>
            </a:r>
            <a:endParaRPr lang="en-US" sz="1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haroni" pitchFamily="2" charset="-79"/>
              <a:cs typeface="Aharoni" pitchFamily="2" charset="-79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524000"/>
            <a:ext cx="7467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HID Report Descriptor is a software created by the USB.org and used to</a:t>
            </a:r>
            <a:r>
              <a:rPr lang="en-US" sz="3600" b="1" i="1" dirty="0" smtClean="0"/>
              <a:t>:-</a:t>
            </a:r>
          </a:p>
          <a:p>
            <a:r>
              <a:rPr lang="en-US" b="1" dirty="0" smtClean="0"/>
              <a:t>Device Class Definition HID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Device Class Definition for HID </a:t>
            </a:r>
            <a:r>
              <a:rPr lang="en-US" dirty="0" smtClean="0"/>
              <a:t> is </a:t>
            </a:r>
            <a:r>
              <a:rPr lang="en-US" dirty="0" smtClean="0"/>
              <a:t>intended to supplement the USB Specification and provide HID manufacturers with the information necessary to build USB-compatible devices. It also specifies how the HID class driver should extract data from USB devices. The primary and underlying goals of the HID class definition are to: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be as compact as possible to save device data space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allow the software application to skip unknown 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be extensible and robust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support nesting and collections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be self-describing to allow generic software </a:t>
            </a:r>
            <a:r>
              <a:rPr lang="en-US" dirty="0" smtClean="0"/>
              <a:t>applications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"/>
            <a:ext cx="7772400" cy="7620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Game Controller Programming</a:t>
            </a:r>
            <a:r>
              <a:rPr lang="en-U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:</a:t>
            </a:r>
          </a:p>
          <a:p>
            <a:r>
              <a:rPr lang="en-US" sz="11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HID </a:t>
            </a:r>
            <a:r>
              <a:rPr lang="en-US" sz="11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haroni" pitchFamily="2" charset="-79"/>
                <a:cs typeface="Aharoni" pitchFamily="2" charset="-79"/>
              </a:rPr>
              <a:t>descriptor example</a:t>
            </a:r>
            <a:endParaRPr lang="en-US" sz="11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haroni" pitchFamily="2" charset="-79"/>
              <a:cs typeface="Aharoni" pitchFamily="2" charset="-79"/>
            </a:endParaRPr>
          </a:p>
          <a:p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33400" y="990600"/>
            <a:ext cx="7772400" cy="2286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dirty="0" smtClean="0"/>
              <a:t>2-</a:t>
            </a:r>
            <a:r>
              <a:rPr lang="en-US" b="1" i="1" dirty="0" smtClean="0"/>
              <a:t>Adding the Descriptor to your Code.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752600"/>
            <a:ext cx="7467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Just import the hid header file to your “MpLab” project.</a:t>
            </a:r>
          </a:p>
          <a:p>
            <a:endParaRPr lang="en-US" sz="2800" dirty="0" smtClean="0"/>
          </a:p>
          <a:p>
            <a:r>
              <a:rPr lang="en-US" sz="2800" dirty="0" smtClean="0"/>
              <a:t>Make sure that the data in the array sent by the ‘hidtxpacket’ is in the same order as the report.</a:t>
            </a:r>
            <a:endParaRPr lang="en-US" sz="2800" dirty="0"/>
          </a:p>
        </p:txBody>
      </p:sp>
      <p:pic>
        <p:nvPicPr>
          <p:cNvPr id="53256" name="Picture 8" descr="C:\Users\darwesh\Desktop\W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038600"/>
            <a:ext cx="47244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772400" cy="685800"/>
          </a:xfrm>
        </p:spPr>
        <p:txBody>
          <a:bodyPr/>
          <a:lstStyle/>
          <a:p>
            <a:r>
              <a:rPr lang="en-US" sz="3600" b="0" dirty="0" smtClean="0"/>
              <a:t>W</a:t>
            </a:r>
            <a:r>
              <a:rPr sz="3600" b="0" smtClean="0"/>
              <a:t>hy </a:t>
            </a:r>
            <a:r>
              <a:rPr lang="en-US" sz="3600" b="0" dirty="0" smtClean="0"/>
              <a:t>±3</a:t>
            </a:r>
            <a:r>
              <a:rPr lang="en-US" sz="3600" b="0" cap="none" dirty="0" smtClean="0">
                <a:latin typeface="Gabriola" pitchFamily="82" charset="0"/>
              </a:rPr>
              <a:t>g ?</a:t>
            </a:r>
            <a:endParaRPr lang="en-US" dirty="0">
              <a:latin typeface="Gabriola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The accelerometer :</a:t>
            </a:r>
            <a:endParaRPr lang="en-US" dirty="0"/>
          </a:p>
        </p:txBody>
      </p:sp>
      <p:pic>
        <p:nvPicPr>
          <p:cNvPr id="54274" name="Picture 2" descr="I:\g for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09800"/>
            <a:ext cx="741203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roducingPowerPoint2007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IntroducingPowerPoint2007</Template>
  <TotalTime>0</TotalTime>
  <Words>221</Words>
  <Application>Microsoft Office PowerPoint</Application>
  <PresentationFormat>On-screen Show (4:3)</PresentationFormat>
  <Paragraphs>73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IntroducingPowerPoint2007</vt:lpstr>
      <vt:lpstr>MiWi     game CONTROLLER  </vt:lpstr>
      <vt:lpstr>Slide 2</vt:lpstr>
      <vt:lpstr>Slide 3</vt:lpstr>
      <vt:lpstr>PIC to MRF interface:</vt:lpstr>
      <vt:lpstr>Slide 5</vt:lpstr>
      <vt:lpstr>Slide 6</vt:lpstr>
      <vt:lpstr>Slide 7</vt:lpstr>
      <vt:lpstr>Slide 8</vt:lpstr>
      <vt:lpstr>Why ±3g ?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2011-05-20T17:16:23Z</dcterms:created>
  <dcterms:modified xsi:type="dcterms:W3CDTF">2011-05-21T18:00:49Z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