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12" r:id="rId1"/>
  </p:sldMasterIdLst>
  <p:sldIdLst>
    <p:sldId id="258" r:id="rId2"/>
    <p:sldId id="256" r:id="rId3"/>
    <p:sldId id="257" r:id="rId4"/>
    <p:sldId id="259" r:id="rId5"/>
    <p:sldId id="260" r:id="rId6"/>
    <p:sldId id="269" r:id="rId7"/>
    <p:sldId id="270" r:id="rId8"/>
    <p:sldId id="313" r:id="rId9"/>
    <p:sldId id="262" r:id="rId10"/>
    <p:sldId id="263" r:id="rId11"/>
    <p:sldId id="264" r:id="rId12"/>
    <p:sldId id="265" r:id="rId13"/>
    <p:sldId id="266" r:id="rId14"/>
    <p:sldId id="267" r:id="rId15"/>
    <p:sldId id="274" r:id="rId16"/>
    <p:sldId id="280" r:id="rId17"/>
    <p:sldId id="281" r:id="rId18"/>
    <p:sldId id="268" r:id="rId19"/>
    <p:sldId id="271" r:id="rId20"/>
    <p:sldId id="272" r:id="rId21"/>
    <p:sldId id="273" r:id="rId22"/>
    <p:sldId id="275" r:id="rId23"/>
    <p:sldId id="276" r:id="rId24"/>
    <p:sldId id="277" r:id="rId25"/>
    <p:sldId id="278" r:id="rId26"/>
    <p:sldId id="279" r:id="rId27"/>
    <p:sldId id="31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301" r:id="rId44"/>
    <p:sldId id="302" r:id="rId45"/>
    <p:sldId id="303" r:id="rId46"/>
    <p:sldId id="304" r:id="rId47"/>
    <p:sldId id="308" r:id="rId48"/>
    <p:sldId id="297" r:id="rId49"/>
    <p:sldId id="298" r:id="rId50"/>
    <p:sldId id="312" r:id="rId51"/>
    <p:sldId id="309" r:id="rId52"/>
    <p:sldId id="305" r:id="rId53"/>
    <p:sldId id="306" r:id="rId54"/>
    <p:sldId id="307" r:id="rId55"/>
    <p:sldId id="310" r:id="rId5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84485" autoAdjust="0"/>
    <p:restoredTop sz="86380" autoAdjust="0"/>
  </p:normalViewPr>
  <p:slideViewPr>
    <p:cSldViewPr>
      <p:cViewPr varScale="1">
        <p:scale>
          <a:sx n="73" d="100"/>
          <a:sy n="73" d="100"/>
        </p:scale>
        <p:origin x="-1296" y="-102"/>
      </p:cViewPr>
      <p:guideLst>
        <p:guide orient="horz" pos="2160"/>
        <p:guide pos="2880"/>
      </p:guideLst>
    </p:cSldViewPr>
  </p:slideViewPr>
  <p:outlineViewPr>
    <p:cViewPr>
      <p:scale>
        <a:sx n="33" d="100"/>
        <a:sy n="33" d="100"/>
      </p:scale>
      <p:origin x="66" y="22287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8B90420-5DEA-4A84-B146-CCF61F77E5BC}" type="datetimeFigureOut">
              <a:rPr lang="ar-SA" smtClean="0"/>
              <a:pPr/>
              <a:t>8/26/1438</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FBA4EA0D-58C6-4940-91AA-0D3BE936A9C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B90420-5DEA-4A84-B146-CCF61F77E5BC}" type="datetimeFigureOut">
              <a:rPr lang="ar-SA" smtClean="0"/>
              <a:pPr/>
              <a:t>8/26/1438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BA4EA0D-58C6-4940-91AA-0D3BE936A9C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B90420-5DEA-4A84-B146-CCF61F77E5BC}" type="datetimeFigureOut">
              <a:rPr lang="ar-SA" smtClean="0"/>
              <a:pPr/>
              <a:t>8/26/1438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BA4EA0D-58C6-4940-91AA-0D3BE936A9C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B90420-5DEA-4A84-B146-CCF61F77E5BC}" type="datetimeFigureOut">
              <a:rPr lang="ar-SA" smtClean="0"/>
              <a:pPr/>
              <a:t>8/26/1438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BA4EA0D-58C6-4940-91AA-0D3BE936A9C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8B90420-5DEA-4A84-B146-CCF61F77E5BC}" type="datetimeFigureOut">
              <a:rPr lang="ar-SA" smtClean="0"/>
              <a:pPr/>
              <a:t>8/26/1438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BA4EA0D-58C6-4940-91AA-0D3BE936A9C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8B90420-5DEA-4A84-B146-CCF61F77E5BC}" type="datetimeFigureOut">
              <a:rPr lang="ar-SA" smtClean="0"/>
              <a:pPr/>
              <a:t>8/26/1438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BA4EA0D-58C6-4940-91AA-0D3BE936A9C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8B90420-5DEA-4A84-B146-CCF61F77E5BC}" type="datetimeFigureOut">
              <a:rPr lang="ar-SA" smtClean="0"/>
              <a:pPr/>
              <a:t>8/26/1438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BA4EA0D-58C6-4940-91AA-0D3BE936A9C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8B90420-5DEA-4A84-B146-CCF61F77E5BC}" type="datetimeFigureOut">
              <a:rPr lang="ar-SA" smtClean="0"/>
              <a:pPr/>
              <a:t>8/26/1438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BA4EA0D-58C6-4940-91AA-0D3BE936A9C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B90420-5DEA-4A84-B146-CCF61F77E5BC}" type="datetimeFigureOut">
              <a:rPr lang="ar-SA" smtClean="0"/>
              <a:pPr/>
              <a:t>8/26/1438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BA4EA0D-58C6-4940-91AA-0D3BE936A9C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8B90420-5DEA-4A84-B146-CCF61F77E5BC}" type="datetimeFigureOut">
              <a:rPr lang="ar-SA" smtClean="0"/>
              <a:pPr/>
              <a:t>8/26/1438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BA4EA0D-58C6-4940-91AA-0D3BE936A9C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8B90420-5DEA-4A84-B146-CCF61F77E5BC}" type="datetimeFigureOut">
              <a:rPr lang="ar-SA" smtClean="0"/>
              <a:pPr/>
              <a:t>8/26/1438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FBA4EA0D-58C6-4940-91AA-0D3BE936A9C1}"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8B90420-5DEA-4A84-B146-CCF61F77E5BC}" type="datetimeFigureOut">
              <a:rPr lang="ar-SA" smtClean="0"/>
              <a:pPr/>
              <a:t>8/26/1438</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BA4EA0D-58C6-4940-91AA-0D3BE936A9C1}"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5.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8.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14414" y="500042"/>
            <a:ext cx="7215238" cy="1477328"/>
          </a:xfrm>
          <a:prstGeom prst="rect">
            <a:avLst/>
          </a:prstGeom>
          <a:noFill/>
        </p:spPr>
        <p:txBody>
          <a:bodyPr wrap="square" rtlCol="1">
            <a:spAutoFit/>
          </a:bodyPr>
          <a:lstStyle/>
          <a:p>
            <a:pPr algn="ctr"/>
            <a:r>
              <a:rPr lang="en-US" sz="2400" dirty="0" smtClean="0">
                <a:latin typeface="Plantagenet Cherokee" pitchFamily="18" charset="0"/>
                <a:cs typeface="+mj-cs"/>
              </a:rPr>
              <a:t>An-</a:t>
            </a:r>
            <a:r>
              <a:rPr lang="en-US" sz="2400" dirty="0" err="1" smtClean="0">
                <a:latin typeface="Plantagenet Cherokee" pitchFamily="18" charset="0"/>
                <a:cs typeface="+mj-cs"/>
              </a:rPr>
              <a:t>Najah</a:t>
            </a:r>
            <a:r>
              <a:rPr lang="en-US" sz="2400" dirty="0" smtClean="0">
                <a:latin typeface="Plantagenet Cherokee" pitchFamily="18" charset="0"/>
                <a:cs typeface="+mj-cs"/>
              </a:rPr>
              <a:t> </a:t>
            </a:r>
            <a:r>
              <a:rPr lang="en-US" sz="2400" dirty="0">
                <a:latin typeface="Plantagenet Cherokee" pitchFamily="18" charset="0"/>
                <a:cs typeface="+mj-cs"/>
              </a:rPr>
              <a:t>National </a:t>
            </a:r>
            <a:r>
              <a:rPr lang="en-US" sz="2400" dirty="0" smtClean="0">
                <a:latin typeface="Plantagenet Cherokee" pitchFamily="18" charset="0"/>
                <a:cs typeface="+mj-cs"/>
              </a:rPr>
              <a:t>University</a:t>
            </a:r>
          </a:p>
          <a:p>
            <a:pPr algn="ctr"/>
            <a:r>
              <a:rPr lang="en-US" sz="2400" dirty="0" smtClean="0">
                <a:latin typeface="Plantagenet Cherokee" pitchFamily="18" charset="0"/>
                <a:cs typeface="+mj-cs"/>
              </a:rPr>
              <a:t>Faculty of Engineering and Information Technology</a:t>
            </a:r>
            <a:endParaRPr lang="en-US" sz="2400" dirty="0">
              <a:latin typeface="Plantagenet Cherokee" pitchFamily="18" charset="0"/>
              <a:cs typeface="+mj-cs"/>
            </a:endParaRPr>
          </a:p>
          <a:p>
            <a:pPr algn="ctr"/>
            <a:r>
              <a:rPr lang="en-US" sz="2400" dirty="0" smtClean="0">
                <a:latin typeface="Plantagenet Cherokee" pitchFamily="18" charset="0"/>
                <a:cs typeface="+mj-cs"/>
              </a:rPr>
              <a:t>Industrial </a:t>
            </a:r>
            <a:r>
              <a:rPr lang="en-US" sz="2400" dirty="0">
                <a:latin typeface="Plantagenet Cherokee" pitchFamily="18" charset="0"/>
                <a:cs typeface="+mj-cs"/>
              </a:rPr>
              <a:t>Engineering department</a:t>
            </a:r>
          </a:p>
          <a:p>
            <a:endParaRPr lang="ar-SA" dirty="0"/>
          </a:p>
        </p:txBody>
      </p:sp>
      <p:pic>
        <p:nvPicPr>
          <p:cNvPr id="3" name="image06.jpg"/>
          <p:cNvPicPr/>
          <p:nvPr/>
        </p:nvPicPr>
        <p:blipFill>
          <a:blip r:embed="rId2"/>
          <a:srcRect/>
          <a:stretch>
            <a:fillRect/>
          </a:stretch>
        </p:blipFill>
        <p:spPr>
          <a:xfrm>
            <a:off x="3571868" y="1643050"/>
            <a:ext cx="1928826" cy="1613647"/>
          </a:xfrm>
          <a:prstGeom prst="rect">
            <a:avLst/>
          </a:prstGeom>
          <a:ln/>
        </p:spPr>
      </p:pic>
      <p:sp>
        <p:nvSpPr>
          <p:cNvPr id="4" name="مربع نص 3"/>
          <p:cNvSpPr txBox="1"/>
          <p:nvPr/>
        </p:nvSpPr>
        <p:spPr>
          <a:xfrm>
            <a:off x="1142976" y="3143248"/>
            <a:ext cx="7000924" cy="2092881"/>
          </a:xfrm>
          <a:prstGeom prst="rect">
            <a:avLst/>
          </a:prstGeom>
          <a:noFill/>
        </p:spPr>
        <p:txBody>
          <a:bodyPr wrap="square" rtlCol="1">
            <a:spAutoFit/>
          </a:bodyPr>
          <a:lstStyle/>
          <a:p>
            <a:pPr algn="ctr"/>
            <a:r>
              <a:rPr lang="en-US" sz="2800" b="1" u="sng" dirty="0" smtClean="0">
                <a:latin typeface="Plantagenet Cherokee" pitchFamily="18" charset="0"/>
              </a:rPr>
              <a:t>Investigation the Implementation </a:t>
            </a:r>
            <a:r>
              <a:rPr lang="en-US" sz="2800" b="1" u="sng" dirty="0">
                <a:latin typeface="Plantagenet Cherokee" pitchFamily="18" charset="0"/>
              </a:rPr>
              <a:t>of </a:t>
            </a:r>
            <a:r>
              <a:rPr lang="en-US" sz="2800" b="1" u="sng" dirty="0" smtClean="0">
                <a:latin typeface="Plantagenet Cherokee" pitchFamily="18" charset="0"/>
              </a:rPr>
              <a:t>Statistical </a:t>
            </a:r>
            <a:r>
              <a:rPr lang="en-US" sz="2800" b="1" u="sng" dirty="0">
                <a:latin typeface="Plantagenet Cherokee" pitchFamily="18" charset="0"/>
              </a:rPr>
              <a:t>P</a:t>
            </a:r>
            <a:r>
              <a:rPr lang="en-US" sz="2800" b="1" u="sng" dirty="0" smtClean="0">
                <a:latin typeface="Plantagenet Cherokee" pitchFamily="18" charset="0"/>
              </a:rPr>
              <a:t>rocess Control </a:t>
            </a:r>
            <a:r>
              <a:rPr lang="en-US" sz="2800" b="1" u="sng" dirty="0">
                <a:latin typeface="Plantagenet Cherokee" pitchFamily="18" charset="0"/>
              </a:rPr>
              <a:t>(SPC) </a:t>
            </a:r>
            <a:r>
              <a:rPr lang="en-US" sz="2800" b="1" u="sng" dirty="0" smtClean="0">
                <a:latin typeface="Plantagenet Cherokee" pitchFamily="18" charset="0"/>
              </a:rPr>
              <a:t>Tools </a:t>
            </a:r>
            <a:r>
              <a:rPr lang="en-US" sz="2800" b="1" u="sng" dirty="0">
                <a:latin typeface="Plantagenet Cherokee" pitchFamily="18" charset="0"/>
              </a:rPr>
              <a:t>in </a:t>
            </a:r>
            <a:r>
              <a:rPr lang="en-US" sz="2800" b="1" u="sng" dirty="0" smtClean="0">
                <a:latin typeface="Plantagenet Cherokee" pitchFamily="18" charset="0"/>
              </a:rPr>
              <a:t>Cosmetics Products </a:t>
            </a:r>
            <a:endParaRPr lang="en-US" sz="2800" u="sng" dirty="0">
              <a:latin typeface="Plantagenet Cherokee" pitchFamily="18" charset="0"/>
            </a:endParaRPr>
          </a:p>
          <a:p>
            <a:pPr algn="ctr"/>
            <a:r>
              <a:rPr lang="en-US" sz="2800" b="1" dirty="0">
                <a:latin typeface="Plantagenet Cherokee" pitchFamily="18" charset="0"/>
              </a:rPr>
              <a:t>( Palkarm Company Case Study ) </a:t>
            </a:r>
            <a:endParaRPr lang="en-US" sz="2800" dirty="0">
              <a:latin typeface="Plantagenet Cherokee" pitchFamily="18" charset="0"/>
            </a:endParaRPr>
          </a:p>
          <a:p>
            <a:endParaRPr lang="ar-SA" dirty="0"/>
          </a:p>
        </p:txBody>
      </p:sp>
      <p:sp>
        <p:nvSpPr>
          <p:cNvPr id="5" name="مربع نص 4"/>
          <p:cNvSpPr txBox="1"/>
          <p:nvPr/>
        </p:nvSpPr>
        <p:spPr>
          <a:xfrm>
            <a:off x="3428992" y="5072074"/>
            <a:ext cx="2357454" cy="523220"/>
          </a:xfrm>
          <a:prstGeom prst="rect">
            <a:avLst/>
          </a:prstGeom>
          <a:noFill/>
        </p:spPr>
        <p:txBody>
          <a:bodyPr wrap="square" rtlCol="1">
            <a:spAutoFit/>
          </a:bodyPr>
          <a:lstStyle/>
          <a:p>
            <a:r>
              <a:rPr lang="en-US" sz="2800" dirty="0" smtClean="0">
                <a:latin typeface="Plantagenet Cherokee" pitchFamily="18" charset="0"/>
              </a:rPr>
              <a:t>Prepared by</a:t>
            </a:r>
            <a:endParaRPr lang="ar-SA" sz="2800" dirty="0">
              <a:latin typeface="Plantagenet Cherokee" pitchFamily="18" charset="0"/>
            </a:endParaRPr>
          </a:p>
        </p:txBody>
      </p:sp>
      <p:cxnSp>
        <p:nvCxnSpPr>
          <p:cNvPr id="7" name="رابط كسهم مستقيم 6"/>
          <p:cNvCxnSpPr/>
          <p:nvPr/>
        </p:nvCxnSpPr>
        <p:spPr>
          <a:xfrm>
            <a:off x="5857884" y="5357826"/>
            <a:ext cx="642942" cy="1588"/>
          </a:xfrm>
          <a:prstGeom prst="straightConnector1">
            <a:avLst/>
          </a:prstGeom>
          <a:ln>
            <a:solidFill>
              <a:srgbClr val="FF99FF"/>
            </a:solidFill>
            <a:tailEnd type="arrow"/>
          </a:ln>
        </p:spPr>
        <p:style>
          <a:lnRef idx="3">
            <a:schemeClr val="accent2"/>
          </a:lnRef>
          <a:fillRef idx="0">
            <a:schemeClr val="accent2"/>
          </a:fillRef>
          <a:effectRef idx="2">
            <a:schemeClr val="accent2"/>
          </a:effectRef>
          <a:fontRef idx="minor">
            <a:schemeClr val="tx1"/>
          </a:fontRef>
        </p:style>
      </p:cxnSp>
      <p:cxnSp>
        <p:nvCxnSpPr>
          <p:cNvPr id="9" name="رابط كسهم مستقيم 8"/>
          <p:cNvCxnSpPr/>
          <p:nvPr/>
        </p:nvCxnSpPr>
        <p:spPr>
          <a:xfrm rot="10800000">
            <a:off x="3071802" y="5357826"/>
            <a:ext cx="571504" cy="1588"/>
          </a:xfrm>
          <a:prstGeom prst="straightConnector1">
            <a:avLst/>
          </a:prstGeom>
          <a:ln>
            <a:solidFill>
              <a:srgbClr val="FF99FF"/>
            </a:solidFill>
            <a:tailEnd type="arrow"/>
          </a:ln>
        </p:spPr>
        <p:style>
          <a:lnRef idx="3">
            <a:schemeClr val="accent2"/>
          </a:lnRef>
          <a:fillRef idx="0">
            <a:schemeClr val="accent2"/>
          </a:fillRef>
          <a:effectRef idx="2">
            <a:schemeClr val="accent2"/>
          </a:effectRef>
          <a:fontRef idx="minor">
            <a:schemeClr val="tx1"/>
          </a:fontRef>
        </p:style>
      </p:cxnSp>
      <p:sp>
        <p:nvSpPr>
          <p:cNvPr id="15" name="مربع نص 14"/>
          <p:cNvSpPr txBox="1"/>
          <p:nvPr/>
        </p:nvSpPr>
        <p:spPr>
          <a:xfrm>
            <a:off x="6429388" y="4929198"/>
            <a:ext cx="2928958" cy="830997"/>
          </a:xfrm>
          <a:prstGeom prst="rect">
            <a:avLst/>
          </a:prstGeom>
          <a:noFill/>
        </p:spPr>
        <p:txBody>
          <a:bodyPr wrap="square" rtlCol="1">
            <a:spAutoFit/>
          </a:bodyPr>
          <a:lstStyle/>
          <a:p>
            <a:pPr algn="l"/>
            <a:r>
              <a:rPr lang="en-US" sz="2400" b="1" dirty="0" smtClean="0">
                <a:latin typeface="Plantagenet Cherokee" pitchFamily="18" charset="0"/>
              </a:rPr>
              <a:t>Lina Shaksheir</a:t>
            </a:r>
          </a:p>
          <a:p>
            <a:pPr algn="l"/>
            <a:r>
              <a:rPr lang="en-US" sz="2400" b="1" dirty="0" smtClean="0">
                <a:latin typeface="Plantagenet Cherokee" pitchFamily="18" charset="0"/>
              </a:rPr>
              <a:t>Raghad Ashour </a:t>
            </a:r>
            <a:endParaRPr lang="ar-SA" sz="2400" b="1" dirty="0">
              <a:latin typeface="Plantagenet Cherokee" pitchFamily="18" charset="0"/>
            </a:endParaRPr>
          </a:p>
        </p:txBody>
      </p:sp>
      <p:sp>
        <p:nvSpPr>
          <p:cNvPr id="16" name="مربع نص 15"/>
          <p:cNvSpPr txBox="1"/>
          <p:nvPr/>
        </p:nvSpPr>
        <p:spPr>
          <a:xfrm>
            <a:off x="357158" y="5000636"/>
            <a:ext cx="3143272" cy="830997"/>
          </a:xfrm>
          <a:prstGeom prst="rect">
            <a:avLst/>
          </a:prstGeom>
          <a:noFill/>
        </p:spPr>
        <p:txBody>
          <a:bodyPr wrap="square" rtlCol="1">
            <a:spAutoFit/>
          </a:bodyPr>
          <a:lstStyle/>
          <a:p>
            <a:pPr algn="l"/>
            <a:r>
              <a:rPr lang="en-US" sz="2400" dirty="0" smtClean="0">
                <a:latin typeface="Plantagenet Cherokee" pitchFamily="18" charset="0"/>
              </a:rPr>
              <a:t>     </a:t>
            </a:r>
            <a:r>
              <a:rPr lang="en-US" sz="2400" b="1" dirty="0" smtClean="0">
                <a:latin typeface="Plantagenet Cherokee" pitchFamily="18" charset="0"/>
              </a:rPr>
              <a:t>Saja </a:t>
            </a:r>
            <a:r>
              <a:rPr lang="en-US" sz="2400" b="1" dirty="0">
                <a:latin typeface="Plantagenet Cherokee" pitchFamily="18" charset="0"/>
              </a:rPr>
              <a:t>Estatiteh</a:t>
            </a:r>
          </a:p>
          <a:p>
            <a:pPr algn="l"/>
            <a:r>
              <a:rPr lang="en-US" sz="2400" b="1" dirty="0">
                <a:latin typeface="Plantagenet Cherokee" pitchFamily="18" charset="0"/>
              </a:rPr>
              <a:t>Mufeeda Abu Safieh</a:t>
            </a:r>
          </a:p>
        </p:txBody>
      </p:sp>
      <p:sp>
        <p:nvSpPr>
          <p:cNvPr id="18" name="مربع نص 17"/>
          <p:cNvSpPr txBox="1"/>
          <p:nvPr/>
        </p:nvSpPr>
        <p:spPr>
          <a:xfrm>
            <a:off x="2428860" y="6119336"/>
            <a:ext cx="4929222" cy="738664"/>
          </a:xfrm>
          <a:prstGeom prst="rect">
            <a:avLst/>
          </a:prstGeom>
          <a:noFill/>
        </p:spPr>
        <p:txBody>
          <a:bodyPr wrap="square" rtlCol="1">
            <a:spAutoFit/>
          </a:bodyPr>
          <a:lstStyle/>
          <a:p>
            <a:pPr algn="ctr"/>
            <a:r>
              <a:rPr lang="en-US" sz="2400" dirty="0" smtClean="0">
                <a:latin typeface="Plantagenet Cherokee" pitchFamily="18" charset="0"/>
              </a:rPr>
              <a:t>Supervisor : </a:t>
            </a:r>
            <a:r>
              <a:rPr lang="en-US" sz="2400" b="1" dirty="0">
                <a:latin typeface="Plantagenet Cherokee" pitchFamily="18" charset="0"/>
              </a:rPr>
              <a:t>Eng. Tamer Haddad</a:t>
            </a:r>
          </a:p>
          <a:p>
            <a:pPr algn="l"/>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Google Tech\Desktop\بدون عنوان.png"/>
          <p:cNvPicPr>
            <a:picLocks noChangeAspect="1" noChangeArrowheads="1"/>
          </p:cNvPicPr>
          <p:nvPr/>
        </p:nvPicPr>
        <p:blipFill>
          <a:blip r:embed="rId2"/>
          <a:srcRect/>
          <a:stretch>
            <a:fillRect/>
          </a:stretch>
        </p:blipFill>
        <p:spPr bwMode="auto">
          <a:xfrm>
            <a:off x="0" y="0"/>
            <a:ext cx="9143999" cy="6858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Google Tech\Desktop\بدون عنوان.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Google Tech\Desktop\flowchart\foundation production line.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Google Tech\Desktop\بدون عنوان.png"/>
          <p:cNvPicPr>
            <a:picLocks noChangeAspect="1" noChangeArrowheads="1"/>
          </p:cNvPicPr>
          <p:nvPr/>
        </p:nvPicPr>
        <p:blipFill>
          <a:blip r:embed="rId2"/>
          <a:srcRect/>
          <a:stretch>
            <a:fillRect/>
          </a:stretch>
        </p:blipFill>
        <p:spPr bwMode="auto">
          <a:xfrm>
            <a:off x="0" y="0"/>
            <a:ext cx="9143999" cy="682037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Google Tech\Desktop\بدون عنوان.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Plantagenet Cherokee" pitchFamily="18" charset="0"/>
              </a:rPr>
              <a:t>Palkarm Tests Methods</a:t>
            </a:r>
            <a:endParaRPr lang="ar-SA" sz="6000" dirty="0"/>
          </a:p>
        </p:txBody>
      </p:sp>
      <p:sp>
        <p:nvSpPr>
          <p:cNvPr id="5" name="Content Placeholder 4"/>
          <p:cNvSpPr>
            <a:spLocks noGrp="1"/>
          </p:cNvSpPr>
          <p:nvPr>
            <p:ph idx="1"/>
          </p:nvPr>
        </p:nvSpPr>
        <p:spPr/>
        <p:txBody>
          <a:bodyPr/>
          <a:lstStyle/>
          <a:p>
            <a:pPr algn="l" rtl="0"/>
            <a:r>
              <a:rPr lang="en-US" dirty="0" smtClean="0">
                <a:latin typeface="Plantagenet Cherokee" pitchFamily="18" charset="0"/>
              </a:rPr>
              <a:t>The characteristics of hand cream :</a:t>
            </a:r>
          </a:p>
          <a:p>
            <a:pPr algn="l" rtl="0"/>
            <a:endParaRPr lang="ar-SA" dirty="0" smtClean="0">
              <a:latin typeface="Plantagenet Cherokee" pitchFamily="18" charset="0"/>
            </a:endParaRPr>
          </a:p>
          <a:p>
            <a:pPr>
              <a:buNone/>
            </a:pPr>
            <a:endParaRPr lang="ar-SA" dirty="0" smtClean="0"/>
          </a:p>
        </p:txBody>
      </p:sp>
      <p:pic>
        <p:nvPicPr>
          <p:cNvPr id="6" name="Picture 5" descr="77.png"/>
          <p:cNvPicPr>
            <a:picLocks noChangeAspect="1"/>
          </p:cNvPicPr>
          <p:nvPr/>
        </p:nvPicPr>
        <p:blipFill>
          <a:blip r:embed="rId2"/>
          <a:stretch>
            <a:fillRect/>
          </a:stretch>
        </p:blipFill>
        <p:spPr>
          <a:xfrm>
            <a:off x="857224" y="2714620"/>
            <a:ext cx="7643866" cy="3714776"/>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Plantagenet Cherokee" pitchFamily="18" charset="0"/>
              </a:rPr>
              <a:t>Palkarm Tests Methods</a:t>
            </a:r>
            <a:endParaRPr lang="ar-SA" sz="6000" dirty="0"/>
          </a:p>
        </p:txBody>
      </p:sp>
      <p:sp>
        <p:nvSpPr>
          <p:cNvPr id="3" name="Content Placeholder 2"/>
          <p:cNvSpPr>
            <a:spLocks noGrp="1"/>
          </p:cNvSpPr>
          <p:nvPr>
            <p:ph idx="1"/>
          </p:nvPr>
        </p:nvSpPr>
        <p:spPr/>
        <p:txBody>
          <a:bodyPr/>
          <a:lstStyle/>
          <a:p>
            <a:pPr algn="l" rtl="0"/>
            <a:r>
              <a:rPr lang="en-US" dirty="0" smtClean="0">
                <a:latin typeface="Plantagenet Cherokee" pitchFamily="18" charset="0"/>
              </a:rPr>
              <a:t>The characteristics of liquid foundation :</a:t>
            </a:r>
          </a:p>
          <a:p>
            <a:pPr algn="l" rtl="0">
              <a:buNone/>
            </a:pPr>
            <a:endParaRPr lang="ar-SA" dirty="0" smtClean="0">
              <a:latin typeface="Plantagenet Cherokee" pitchFamily="18" charset="0"/>
            </a:endParaRPr>
          </a:p>
          <a:p>
            <a:pPr>
              <a:buNone/>
            </a:pPr>
            <a:endParaRPr lang="ar-SA" dirty="0" smtClean="0"/>
          </a:p>
        </p:txBody>
      </p:sp>
      <p:pic>
        <p:nvPicPr>
          <p:cNvPr id="6" name="Picture 5" descr="Untitled.png"/>
          <p:cNvPicPr>
            <a:picLocks noChangeAspect="1"/>
          </p:cNvPicPr>
          <p:nvPr/>
        </p:nvPicPr>
        <p:blipFill>
          <a:blip r:embed="rId2"/>
          <a:stretch>
            <a:fillRect/>
          </a:stretch>
        </p:blipFill>
        <p:spPr>
          <a:xfrm>
            <a:off x="785786" y="2571744"/>
            <a:ext cx="7072362" cy="4286256"/>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Plantagenet Cherokee" pitchFamily="18" charset="0"/>
              </a:rPr>
              <a:t>Palkarm Tests Methods</a:t>
            </a:r>
            <a:endParaRPr lang="ar-SA" sz="6000" dirty="0"/>
          </a:p>
        </p:txBody>
      </p:sp>
      <p:sp>
        <p:nvSpPr>
          <p:cNvPr id="3" name="Content Placeholder 2"/>
          <p:cNvSpPr>
            <a:spLocks noGrp="1"/>
          </p:cNvSpPr>
          <p:nvPr>
            <p:ph idx="1"/>
          </p:nvPr>
        </p:nvSpPr>
        <p:spPr/>
        <p:txBody>
          <a:bodyPr/>
          <a:lstStyle/>
          <a:p>
            <a:pPr algn="l" rtl="0"/>
            <a:r>
              <a:rPr lang="en-US" dirty="0" smtClean="0">
                <a:latin typeface="Plantagenet Cherokee" pitchFamily="18" charset="0"/>
              </a:rPr>
              <a:t>The characteristics of nail polish :</a:t>
            </a:r>
          </a:p>
          <a:p>
            <a:pPr algn="l" rtl="0">
              <a:buNone/>
            </a:pPr>
            <a:r>
              <a:rPr lang="en-US" dirty="0" smtClean="0">
                <a:latin typeface="Plantagenet Cherokee" pitchFamily="18" charset="0"/>
              </a:rPr>
              <a:t> </a:t>
            </a:r>
            <a:endParaRPr lang="ar-SA" dirty="0" smtClean="0">
              <a:latin typeface="Plantagenet Cherokee" pitchFamily="18" charset="0"/>
            </a:endParaRPr>
          </a:p>
          <a:p>
            <a:endParaRPr lang="ar-SA" dirty="0" smtClean="0"/>
          </a:p>
        </p:txBody>
      </p:sp>
      <p:pic>
        <p:nvPicPr>
          <p:cNvPr id="4" name="Picture 3" descr="q13.png"/>
          <p:cNvPicPr>
            <a:picLocks noChangeAspect="1"/>
          </p:cNvPicPr>
          <p:nvPr/>
        </p:nvPicPr>
        <p:blipFill>
          <a:blip r:embed="rId2"/>
          <a:stretch>
            <a:fillRect/>
          </a:stretch>
        </p:blipFill>
        <p:spPr>
          <a:xfrm>
            <a:off x="857224" y="2500306"/>
            <a:ext cx="7535327" cy="435769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Plantagenet Cherokee" pitchFamily="18" charset="0"/>
              </a:rPr>
              <a:t>Palkarm Tests Methods</a:t>
            </a:r>
            <a:endParaRPr lang="ar-SA" sz="6000" dirty="0">
              <a:latin typeface="Plantagenet Cherokee" pitchFamily="18" charset="0"/>
            </a:endParaRPr>
          </a:p>
        </p:txBody>
      </p:sp>
      <p:sp>
        <p:nvSpPr>
          <p:cNvPr id="3" name="Content Placeholder 2"/>
          <p:cNvSpPr>
            <a:spLocks noGrp="1"/>
          </p:cNvSpPr>
          <p:nvPr>
            <p:ph idx="1"/>
          </p:nvPr>
        </p:nvSpPr>
        <p:spPr>
          <a:xfrm>
            <a:off x="457200" y="1935480"/>
            <a:ext cx="8229600" cy="4922520"/>
          </a:xfrm>
        </p:spPr>
        <p:txBody>
          <a:bodyPr>
            <a:normAutofit/>
          </a:bodyPr>
          <a:lstStyle/>
          <a:p>
            <a:pPr algn="l" rtl="0"/>
            <a:r>
              <a:rPr lang="en-US" dirty="0" smtClean="0">
                <a:latin typeface="Plantagenet Cherokee" pitchFamily="18" charset="0"/>
              </a:rPr>
              <a:t>Hand Cream &amp; Liquid Foundation Tests: </a:t>
            </a:r>
          </a:p>
          <a:p>
            <a:pPr algn="justLow" rtl="0">
              <a:buNone/>
            </a:pPr>
            <a:r>
              <a:rPr lang="en-US" dirty="0" smtClean="0">
                <a:latin typeface="Plantagenet Cherokee" pitchFamily="18" charset="0"/>
              </a:rPr>
              <a:t>1- PH test : </a:t>
            </a:r>
            <a:endParaRPr lang="ar-SA" dirty="0" smtClean="0">
              <a:latin typeface="Plantagenet Cherokee" pitchFamily="18" charset="0"/>
            </a:endParaRPr>
          </a:p>
          <a:p>
            <a:pPr algn="justLow" rtl="0">
              <a:buNone/>
            </a:pPr>
            <a:r>
              <a:rPr lang="en-US" dirty="0" smtClean="0">
                <a:latin typeface="Plantagenet Cherokee" pitchFamily="18" charset="0"/>
              </a:rPr>
              <a:t>   PH level for the sample is measured by a device called PH meter.</a:t>
            </a:r>
          </a:p>
          <a:p>
            <a:pPr algn="justLow" rtl="0">
              <a:buNone/>
            </a:pPr>
            <a:endParaRPr lang="en-US" sz="1800" dirty="0" smtClean="0"/>
          </a:p>
          <a:p>
            <a:pPr algn="l" rtl="0">
              <a:buNone/>
            </a:pPr>
            <a:endParaRPr lang="en-US" dirty="0" smtClean="0"/>
          </a:p>
          <a:p>
            <a:pPr algn="l" rtl="0"/>
            <a:endParaRPr lang="ar-SA" dirty="0" smtClean="0"/>
          </a:p>
          <a:p>
            <a:endParaRPr lang="ar-SA" dirty="0" smtClean="0"/>
          </a:p>
        </p:txBody>
      </p:sp>
      <p:pic>
        <p:nvPicPr>
          <p:cNvPr id="7" name="Picture 3"/>
          <p:cNvPicPr>
            <a:picLocks noChangeAspect="1" noChangeArrowheads="1"/>
          </p:cNvPicPr>
          <p:nvPr/>
        </p:nvPicPr>
        <p:blipFill>
          <a:blip r:embed="rId2"/>
          <a:srcRect/>
          <a:stretch>
            <a:fillRect/>
          </a:stretch>
        </p:blipFill>
        <p:spPr bwMode="auto">
          <a:xfrm>
            <a:off x="2143108" y="3929066"/>
            <a:ext cx="4786346" cy="29289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Plantagenet Cherokee" pitchFamily="18" charset="0"/>
              </a:rPr>
              <a:t>Palkarm Tests Methods</a:t>
            </a:r>
            <a:endParaRPr lang="ar-SA" sz="6000" dirty="0"/>
          </a:p>
        </p:txBody>
      </p:sp>
      <p:sp>
        <p:nvSpPr>
          <p:cNvPr id="3" name="Content Placeholder 2"/>
          <p:cNvSpPr>
            <a:spLocks noGrp="1"/>
          </p:cNvSpPr>
          <p:nvPr>
            <p:ph idx="1"/>
          </p:nvPr>
        </p:nvSpPr>
        <p:spPr/>
        <p:txBody>
          <a:bodyPr/>
          <a:lstStyle/>
          <a:p>
            <a:pPr algn="l" rtl="0">
              <a:buNone/>
            </a:pPr>
            <a:r>
              <a:rPr lang="en-US" dirty="0" smtClean="0">
                <a:latin typeface="Plantagenet Cherokee" pitchFamily="18" charset="0"/>
              </a:rPr>
              <a:t>2- The Product Weight :</a:t>
            </a:r>
            <a:endParaRPr lang="ar-SA" dirty="0" smtClean="0"/>
          </a:p>
          <a:p>
            <a:pPr algn="justLow" rtl="0">
              <a:buNone/>
            </a:pPr>
            <a:r>
              <a:rPr lang="en-US" dirty="0" smtClean="0"/>
              <a:t>    This test is performed on the final products by taking                   one sample with a size of 10 products using a </a:t>
            </a:r>
          </a:p>
          <a:p>
            <a:pPr algn="justLow" rtl="0">
              <a:buNone/>
            </a:pPr>
            <a:r>
              <a:rPr lang="en-US" dirty="0" smtClean="0"/>
              <a:t>    compact scale .</a:t>
            </a:r>
          </a:p>
          <a:p>
            <a:pPr algn="justLow" rtl="0">
              <a:buNone/>
            </a:pPr>
            <a:endParaRPr lang="en-US" dirty="0" smtClean="0">
              <a:latin typeface="Plantagenet Cherokee" pitchFamily="18" charset="0"/>
            </a:endParaRPr>
          </a:p>
          <a:p>
            <a:pPr algn="l" rtl="0">
              <a:buNone/>
            </a:pPr>
            <a:endParaRPr lang="ar-SA" dirty="0"/>
          </a:p>
        </p:txBody>
      </p:sp>
      <p:pic>
        <p:nvPicPr>
          <p:cNvPr id="6" name="Picture 2"/>
          <p:cNvPicPr>
            <a:picLocks noChangeAspect="1" noChangeArrowheads="1"/>
          </p:cNvPicPr>
          <p:nvPr/>
        </p:nvPicPr>
        <p:blipFill>
          <a:blip r:embed="rId2"/>
          <a:srcRect/>
          <a:stretch>
            <a:fillRect/>
          </a:stretch>
        </p:blipFill>
        <p:spPr bwMode="auto">
          <a:xfrm>
            <a:off x="2428860" y="4143380"/>
            <a:ext cx="4214842" cy="27146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7200" dirty="0" smtClean="0">
                <a:latin typeface="Plantagenet Cherokee" pitchFamily="18" charset="0"/>
              </a:rPr>
              <a:t>Outline</a:t>
            </a:r>
            <a:endParaRPr lang="ar-SA" sz="7200" dirty="0">
              <a:latin typeface="Plantagenet Cherokee" pitchFamily="18" charset="0"/>
            </a:endParaRPr>
          </a:p>
        </p:txBody>
      </p:sp>
      <p:sp>
        <p:nvSpPr>
          <p:cNvPr id="10" name="Content Placeholder 9"/>
          <p:cNvSpPr>
            <a:spLocks noGrp="1"/>
          </p:cNvSpPr>
          <p:nvPr>
            <p:ph idx="1"/>
          </p:nvPr>
        </p:nvSpPr>
        <p:spPr>
          <a:xfrm>
            <a:off x="457200" y="1935480"/>
            <a:ext cx="8229600" cy="4708230"/>
          </a:xfrm>
        </p:spPr>
        <p:txBody>
          <a:bodyPr>
            <a:normAutofit fontScale="55000" lnSpcReduction="20000"/>
          </a:bodyPr>
          <a:lstStyle/>
          <a:p>
            <a:pPr algn="l" rtl="0"/>
            <a:r>
              <a:rPr lang="en-US" sz="4400" dirty="0" smtClean="0">
                <a:latin typeface="Plantagenet Cherokee" pitchFamily="18" charset="0"/>
              </a:rPr>
              <a:t>Palkarm Company</a:t>
            </a:r>
          </a:p>
          <a:p>
            <a:pPr algn="l" rtl="0"/>
            <a:r>
              <a:rPr lang="en-US" sz="4400" dirty="0" smtClean="0">
                <a:latin typeface="Plantagenet Cherokee" pitchFamily="18" charset="0"/>
              </a:rPr>
              <a:t>Problem statement</a:t>
            </a:r>
          </a:p>
          <a:p>
            <a:pPr algn="l" rtl="0"/>
            <a:r>
              <a:rPr lang="en-US" sz="4400" dirty="0" smtClean="0">
                <a:latin typeface="Plantagenet Cherokee" pitchFamily="18" charset="0"/>
              </a:rPr>
              <a:t>Objectives</a:t>
            </a:r>
          </a:p>
          <a:p>
            <a:pPr algn="l" rtl="0"/>
            <a:r>
              <a:rPr lang="en-US" sz="4400" dirty="0" smtClean="0">
                <a:latin typeface="Plantagenet Cherokee" pitchFamily="18" charset="0"/>
              </a:rPr>
              <a:t>Literature review </a:t>
            </a:r>
          </a:p>
          <a:p>
            <a:pPr algn="l" rtl="0"/>
            <a:r>
              <a:rPr lang="en-US" sz="4400" dirty="0" smtClean="0">
                <a:latin typeface="Plantagenet Cherokee" pitchFamily="18" charset="0"/>
              </a:rPr>
              <a:t>Methodology</a:t>
            </a:r>
          </a:p>
          <a:p>
            <a:pPr algn="l" rtl="0"/>
            <a:r>
              <a:rPr lang="en-US" sz="4400" dirty="0" smtClean="0">
                <a:latin typeface="Plantagenet Cherokee" pitchFamily="18" charset="0"/>
              </a:rPr>
              <a:t>Palkarm Manufacturing Processes</a:t>
            </a:r>
          </a:p>
          <a:p>
            <a:pPr algn="l" rtl="0"/>
            <a:r>
              <a:rPr lang="en-US" sz="4400" dirty="0" smtClean="0">
                <a:latin typeface="Plantagenet Cherokee" pitchFamily="18" charset="0"/>
              </a:rPr>
              <a:t>Palkarm Tests Methods</a:t>
            </a:r>
          </a:p>
          <a:p>
            <a:pPr algn="l" rtl="0"/>
            <a:r>
              <a:rPr lang="en-US" sz="4400" dirty="0" smtClean="0">
                <a:latin typeface="Plantagenet Cherokee" pitchFamily="18" charset="0"/>
              </a:rPr>
              <a:t>Data Collection and Analysis</a:t>
            </a:r>
          </a:p>
          <a:p>
            <a:pPr algn="l" rtl="0"/>
            <a:r>
              <a:rPr lang="en-US" sz="4400" dirty="0" smtClean="0">
                <a:latin typeface="Plantagenet Cherokee" pitchFamily="18" charset="0"/>
              </a:rPr>
              <a:t>OCAP</a:t>
            </a:r>
          </a:p>
          <a:p>
            <a:pPr algn="l" rtl="0"/>
            <a:r>
              <a:rPr lang="en-US" sz="4400" dirty="0" smtClean="0">
                <a:latin typeface="Plantagenet Cherokee" pitchFamily="18" charset="0"/>
              </a:rPr>
              <a:t>SPC Tools</a:t>
            </a:r>
          </a:p>
          <a:p>
            <a:pPr algn="l" rtl="0"/>
            <a:r>
              <a:rPr lang="en-US" sz="4400" dirty="0" smtClean="0">
                <a:latin typeface="Plantagenet Cherokee" pitchFamily="18" charset="0"/>
              </a:rPr>
              <a:t>Modified Forms and Work Procedures</a:t>
            </a:r>
          </a:p>
          <a:p>
            <a:pPr algn="l" rtl="0"/>
            <a:r>
              <a:rPr lang="en-US" sz="4400" dirty="0" smtClean="0">
                <a:latin typeface="Plantagenet Cherokee" pitchFamily="18" charset="0"/>
              </a:rPr>
              <a:t>Conclusion &amp; Recommendations</a:t>
            </a:r>
          </a:p>
          <a:p>
            <a:pPr algn="l" rtl="0"/>
            <a:endParaRPr lang="ar-SA" dirty="0"/>
          </a:p>
        </p:txBody>
      </p:sp>
      <p:pic>
        <p:nvPicPr>
          <p:cNvPr id="11" name="Picture 4" descr="نتيجة بحث الصور عن ‪cosmetics png‬‏"/>
          <p:cNvPicPr>
            <a:picLocks noChangeAspect="1" noChangeArrowheads="1"/>
          </p:cNvPicPr>
          <p:nvPr/>
        </p:nvPicPr>
        <p:blipFill>
          <a:blip r:embed="rId2"/>
          <a:srcRect/>
          <a:stretch>
            <a:fillRect/>
          </a:stretch>
        </p:blipFill>
        <p:spPr bwMode="auto">
          <a:xfrm rot="5400000">
            <a:off x="4500554" y="2214560"/>
            <a:ext cx="6072209" cy="3214676"/>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6000" dirty="0" smtClean="0">
                <a:latin typeface="Plantagenet Cherokee" pitchFamily="18" charset="0"/>
              </a:rPr>
              <a:t>Palkarm Tests Methods</a:t>
            </a:r>
            <a:endParaRPr lang="ar-SA" sz="6000" dirty="0"/>
          </a:p>
        </p:txBody>
      </p:sp>
      <p:sp>
        <p:nvSpPr>
          <p:cNvPr id="3" name="Content Placeholder 2"/>
          <p:cNvSpPr>
            <a:spLocks noGrp="1"/>
          </p:cNvSpPr>
          <p:nvPr>
            <p:ph idx="1"/>
          </p:nvPr>
        </p:nvSpPr>
        <p:spPr/>
        <p:txBody>
          <a:bodyPr/>
          <a:lstStyle/>
          <a:p>
            <a:pPr algn="l" rtl="0">
              <a:buNone/>
            </a:pPr>
            <a:r>
              <a:rPr lang="en-US" dirty="0" smtClean="0">
                <a:latin typeface="Plantagenet Cherokee" pitchFamily="18" charset="0"/>
              </a:rPr>
              <a:t>3- The Microbiological tests :</a:t>
            </a:r>
          </a:p>
          <a:p>
            <a:pPr algn="justLow" rtl="0">
              <a:buNone/>
            </a:pPr>
            <a:r>
              <a:rPr lang="en-US" dirty="0" smtClean="0"/>
              <a:t>    These tests should be done to make sure that the product is free from micro-organisms that cause diseases.</a:t>
            </a:r>
          </a:p>
          <a:p>
            <a:pPr algn="l" rtl="0">
              <a:buNone/>
            </a:pPr>
            <a:endParaRPr lang="ar-SA" dirty="0"/>
          </a:p>
        </p:txBody>
      </p:sp>
      <p:pic>
        <p:nvPicPr>
          <p:cNvPr id="4" name="Picture 2"/>
          <p:cNvPicPr>
            <a:picLocks noChangeAspect="1" noChangeArrowheads="1"/>
          </p:cNvPicPr>
          <p:nvPr/>
        </p:nvPicPr>
        <p:blipFill>
          <a:blip r:embed="rId2"/>
          <a:srcRect/>
          <a:stretch>
            <a:fillRect/>
          </a:stretch>
        </p:blipFill>
        <p:spPr bwMode="auto">
          <a:xfrm>
            <a:off x="2714612" y="3786191"/>
            <a:ext cx="3786214" cy="307181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Plantagenet Cherokee" pitchFamily="18" charset="0"/>
              </a:rPr>
              <a:t>Palkarm Tests Methods</a:t>
            </a:r>
            <a:endParaRPr lang="ar-SA" sz="6000" dirty="0"/>
          </a:p>
        </p:txBody>
      </p:sp>
      <p:sp>
        <p:nvSpPr>
          <p:cNvPr id="5" name="Content Placeholder 4"/>
          <p:cNvSpPr>
            <a:spLocks noGrp="1"/>
          </p:cNvSpPr>
          <p:nvPr>
            <p:ph idx="1"/>
          </p:nvPr>
        </p:nvSpPr>
        <p:spPr/>
        <p:txBody>
          <a:bodyPr/>
          <a:lstStyle/>
          <a:p>
            <a:pPr algn="l" rtl="0">
              <a:buNone/>
            </a:pPr>
            <a:r>
              <a:rPr lang="en-US" dirty="0" smtClean="0">
                <a:latin typeface="Plantagenet Cherokee" pitchFamily="18" charset="0"/>
              </a:rPr>
              <a:t>4-The general tests: </a:t>
            </a:r>
          </a:p>
          <a:p>
            <a:pPr algn="justLow" rtl="0">
              <a:buNone/>
            </a:pPr>
            <a:r>
              <a:rPr lang="en-US" dirty="0" smtClean="0">
                <a:latin typeface="Plantagenet Cherokee" pitchFamily="18" charset="0"/>
              </a:rPr>
              <a:t>   </a:t>
            </a:r>
            <a:r>
              <a:rPr lang="en-US" dirty="0" smtClean="0"/>
              <a:t>These types of tests depend on the senses to decide whether the product should be accepted or not. </a:t>
            </a:r>
            <a:endParaRPr lang="ar-SA" dirty="0"/>
          </a:p>
        </p:txBody>
      </p:sp>
      <p:pic>
        <p:nvPicPr>
          <p:cNvPr id="6" name="Content Placeholder 3" descr="whipped-cream-foundation.jpg"/>
          <p:cNvPicPr>
            <a:picLocks noChangeAspect="1"/>
          </p:cNvPicPr>
          <p:nvPr/>
        </p:nvPicPr>
        <p:blipFill>
          <a:blip r:embed="rId2"/>
          <a:stretch>
            <a:fillRect/>
          </a:stretch>
        </p:blipFill>
        <p:spPr>
          <a:xfrm>
            <a:off x="2143108" y="3714752"/>
            <a:ext cx="4896388" cy="3143248"/>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Plantagenet Cherokee" pitchFamily="18" charset="0"/>
              </a:rPr>
              <a:t>Palkarm Tests Methods</a:t>
            </a:r>
            <a:endParaRPr lang="ar-SA" sz="6000" dirty="0"/>
          </a:p>
        </p:txBody>
      </p:sp>
      <p:sp>
        <p:nvSpPr>
          <p:cNvPr id="3" name="Content Placeholder 2"/>
          <p:cNvSpPr>
            <a:spLocks noGrp="1"/>
          </p:cNvSpPr>
          <p:nvPr>
            <p:ph idx="1"/>
          </p:nvPr>
        </p:nvSpPr>
        <p:spPr>
          <a:xfrm>
            <a:off x="457200" y="1935480"/>
            <a:ext cx="8229600" cy="4922520"/>
          </a:xfrm>
        </p:spPr>
        <p:txBody>
          <a:bodyPr>
            <a:normAutofit fontScale="85000" lnSpcReduction="20000"/>
          </a:bodyPr>
          <a:lstStyle/>
          <a:p>
            <a:pPr algn="l" rtl="0"/>
            <a:r>
              <a:rPr lang="en-US" sz="3400" dirty="0" smtClean="0">
                <a:latin typeface="Plantagenet Cherokee" pitchFamily="18" charset="0"/>
              </a:rPr>
              <a:t>Nail Polish Tests: </a:t>
            </a:r>
          </a:p>
          <a:p>
            <a:pPr algn="l" rtl="0">
              <a:buNone/>
            </a:pPr>
            <a:r>
              <a:rPr lang="en-US" sz="3400" dirty="0" smtClean="0">
                <a:latin typeface="Plantagenet Cherokee" pitchFamily="18" charset="0"/>
              </a:rPr>
              <a:t>1-The determination of the non-volatile material:</a:t>
            </a:r>
            <a:endParaRPr lang="ar-SA" sz="3400" dirty="0" smtClean="0"/>
          </a:p>
          <a:p>
            <a:pPr algn="l" rtl="0">
              <a:buNone/>
            </a:pPr>
            <a:r>
              <a:rPr lang="en-US" sz="3400" dirty="0" smtClean="0"/>
              <a:t>    </a:t>
            </a:r>
          </a:p>
          <a:p>
            <a:pPr algn="l" rtl="0">
              <a:buNone/>
            </a:pPr>
            <a:r>
              <a:rPr lang="en-US" sz="3400" dirty="0" smtClean="0"/>
              <a:t>   The non-volatile material (%) = ((w2_w1)/w) *100 , where: </a:t>
            </a:r>
            <a:endParaRPr lang="ar-SA" sz="3400" dirty="0" smtClean="0"/>
          </a:p>
          <a:p>
            <a:pPr algn="justLow" rtl="0">
              <a:buFont typeface="Wingdings" pitchFamily="2" charset="2"/>
              <a:buChar char="v"/>
            </a:pPr>
            <a:r>
              <a:rPr lang="en-US" sz="3400" dirty="0" smtClean="0"/>
              <a:t> W: the weight of the material taken to be tested          (gm). </a:t>
            </a:r>
          </a:p>
          <a:p>
            <a:pPr algn="justLow" rtl="0">
              <a:buFont typeface="Wingdings" pitchFamily="2" charset="2"/>
              <a:buChar char="v"/>
            </a:pPr>
            <a:r>
              <a:rPr lang="en-US" sz="3400" dirty="0" smtClean="0"/>
              <a:t> W1: the weight of the empty glass vessel used in the          test (gm). </a:t>
            </a:r>
          </a:p>
          <a:p>
            <a:pPr algn="justLow" rtl="0">
              <a:buFont typeface="Wingdings" pitchFamily="2" charset="2"/>
              <a:buChar char="v"/>
            </a:pPr>
            <a:r>
              <a:rPr lang="en-US" sz="3400" dirty="0" smtClean="0"/>
              <a:t> W2: the weight of the glass vessel containing the material after drying (gm). </a:t>
            </a:r>
            <a:endParaRPr lang="ar-SA" sz="3400" dirty="0" smtClean="0">
              <a:latin typeface="Plantagenet Cherokee" pitchFamily="18" charset="0"/>
            </a:endParaRPr>
          </a:p>
          <a:p>
            <a:endParaRPr lang="ar-SA"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Plantagenet Cherokee" pitchFamily="18" charset="0"/>
              </a:rPr>
              <a:t>Palkarm Tests Methods</a:t>
            </a:r>
            <a:endParaRPr lang="ar-SA" sz="6000" dirty="0"/>
          </a:p>
        </p:txBody>
      </p:sp>
      <p:sp>
        <p:nvSpPr>
          <p:cNvPr id="3" name="Content Placeholder 2"/>
          <p:cNvSpPr>
            <a:spLocks noGrp="1"/>
          </p:cNvSpPr>
          <p:nvPr>
            <p:ph idx="1"/>
          </p:nvPr>
        </p:nvSpPr>
        <p:spPr/>
        <p:txBody>
          <a:bodyPr/>
          <a:lstStyle/>
          <a:p>
            <a:pPr algn="l" rtl="0">
              <a:buNone/>
            </a:pPr>
            <a:r>
              <a:rPr lang="en-US" dirty="0" smtClean="0">
                <a:latin typeface="Plantagenet Cherokee" pitchFamily="18" charset="0"/>
              </a:rPr>
              <a:t>2-The determination of drying time: </a:t>
            </a:r>
          </a:p>
          <a:p>
            <a:pPr algn="l" rtl="0">
              <a:buNone/>
            </a:pPr>
            <a:r>
              <a:rPr lang="en-US" dirty="0" smtClean="0"/>
              <a:t>    A digital timer is needed to record the time spent by the sample to completely dry .</a:t>
            </a:r>
            <a:endParaRPr lang="ar-SA" dirty="0"/>
          </a:p>
        </p:txBody>
      </p:sp>
      <p:pic>
        <p:nvPicPr>
          <p:cNvPr id="4" name="Picture 2"/>
          <p:cNvPicPr>
            <a:picLocks noChangeAspect="1" noChangeArrowheads="1"/>
          </p:cNvPicPr>
          <p:nvPr/>
        </p:nvPicPr>
        <p:blipFill>
          <a:blip r:embed="rId2"/>
          <a:srcRect/>
          <a:stretch>
            <a:fillRect/>
          </a:stretch>
        </p:blipFill>
        <p:spPr bwMode="auto">
          <a:xfrm>
            <a:off x="2143108" y="3714752"/>
            <a:ext cx="4676775" cy="27860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Plantagenet Cherokee" pitchFamily="18" charset="0"/>
              </a:rPr>
              <a:t>Palkarm Tests Methods</a:t>
            </a:r>
            <a:endParaRPr lang="ar-SA" sz="6000" dirty="0"/>
          </a:p>
        </p:txBody>
      </p:sp>
      <p:sp>
        <p:nvSpPr>
          <p:cNvPr id="5" name="Content Placeholder 4"/>
          <p:cNvSpPr>
            <a:spLocks noGrp="1"/>
          </p:cNvSpPr>
          <p:nvPr>
            <p:ph idx="1"/>
          </p:nvPr>
        </p:nvSpPr>
        <p:spPr/>
        <p:txBody>
          <a:bodyPr/>
          <a:lstStyle/>
          <a:p>
            <a:pPr algn="l" rtl="0">
              <a:buNone/>
            </a:pPr>
            <a:r>
              <a:rPr lang="en-US" dirty="0" smtClean="0">
                <a:latin typeface="Plantagenet Cherokee" pitchFamily="18" charset="0"/>
              </a:rPr>
              <a:t>3- Adhesion test : </a:t>
            </a:r>
          </a:p>
          <a:p>
            <a:pPr algn="justLow" rtl="0">
              <a:buNone/>
            </a:pPr>
            <a:r>
              <a:rPr lang="en-US" dirty="0" smtClean="0">
                <a:latin typeface="Plantagenet Cherokee" pitchFamily="18" charset="0"/>
              </a:rPr>
              <a:t>   The material passes the test if more than 10% of        material doesn’t peel. </a:t>
            </a:r>
          </a:p>
          <a:p>
            <a:pPr algn="justLow" rtl="0">
              <a:buNone/>
            </a:pPr>
            <a:endParaRPr lang="en-US" dirty="0" smtClean="0">
              <a:latin typeface="Plantagenet Cherokee" pitchFamily="18" charset="0"/>
            </a:endParaRPr>
          </a:p>
          <a:p>
            <a:pPr algn="l" rtl="0">
              <a:buNone/>
            </a:pPr>
            <a:endParaRPr lang="ar-SA" dirty="0"/>
          </a:p>
        </p:txBody>
      </p:sp>
      <p:pic>
        <p:nvPicPr>
          <p:cNvPr id="6" name="Picture 5" descr="step-by-step-instructions-d9740ed3.png"/>
          <p:cNvPicPr>
            <a:picLocks noChangeAspect="1"/>
          </p:cNvPicPr>
          <p:nvPr/>
        </p:nvPicPr>
        <p:blipFill>
          <a:blip r:embed="rId2"/>
          <a:stretch>
            <a:fillRect/>
          </a:stretch>
        </p:blipFill>
        <p:spPr>
          <a:xfrm>
            <a:off x="2357422" y="3929066"/>
            <a:ext cx="4286280" cy="2643206"/>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Plantagenet Cherokee" pitchFamily="18" charset="0"/>
              </a:rPr>
              <a:t>Palkarm Tests Methods</a:t>
            </a:r>
            <a:endParaRPr lang="ar-SA" sz="6000" dirty="0"/>
          </a:p>
        </p:txBody>
      </p:sp>
      <p:sp>
        <p:nvSpPr>
          <p:cNvPr id="3" name="Content Placeholder 2"/>
          <p:cNvSpPr>
            <a:spLocks noGrp="1"/>
          </p:cNvSpPr>
          <p:nvPr>
            <p:ph idx="1"/>
          </p:nvPr>
        </p:nvSpPr>
        <p:spPr>
          <a:xfrm>
            <a:off x="457200" y="1935480"/>
            <a:ext cx="8229600" cy="4922520"/>
          </a:xfrm>
        </p:spPr>
        <p:txBody>
          <a:bodyPr>
            <a:normAutofit/>
          </a:bodyPr>
          <a:lstStyle/>
          <a:p>
            <a:pPr algn="l" rtl="0">
              <a:buNone/>
            </a:pPr>
            <a:r>
              <a:rPr lang="en-US" dirty="0" smtClean="0">
                <a:latin typeface="Plantagenet Cherokee" pitchFamily="18" charset="0"/>
              </a:rPr>
              <a:t>4-Scratch test: </a:t>
            </a:r>
          </a:p>
          <a:p>
            <a:pPr algn="justLow" rtl="0">
              <a:buNone/>
            </a:pPr>
            <a:r>
              <a:rPr lang="en-US" dirty="0" smtClean="0">
                <a:latin typeface="Plantagenet Cherokee" pitchFamily="18" charset="0"/>
              </a:rPr>
              <a:t>   The material passes this test if the surface of the slide doesn't appear down the needle path line. </a:t>
            </a:r>
          </a:p>
          <a:p>
            <a:pPr algn="justLow" rtl="0">
              <a:buNone/>
            </a:pPr>
            <a:endParaRPr lang="en-US" dirty="0" smtClean="0">
              <a:latin typeface="Plantagenet Cherokee" pitchFamily="18" charset="0"/>
            </a:endParaRPr>
          </a:p>
          <a:p>
            <a:pPr algn="justLow" rtl="0">
              <a:buNone/>
            </a:pPr>
            <a:r>
              <a:rPr lang="en-US" dirty="0" smtClean="0">
                <a:latin typeface="Plantagenet Cherokee" pitchFamily="18" charset="0"/>
              </a:rPr>
              <a:t>5-Testing the color change in water (Blush test): </a:t>
            </a:r>
          </a:p>
          <a:p>
            <a:pPr algn="justLow" rtl="0">
              <a:buNone/>
            </a:pPr>
            <a:r>
              <a:rPr lang="en-US" dirty="0" smtClean="0">
                <a:latin typeface="Plantagenet Cherokee" pitchFamily="18" charset="0"/>
              </a:rPr>
              <a:t>   The material is poured on 5cm×15cm area of a tin slide .The slide is placed in the vessel, so that the water covers half of the slide and the other half is exposed to the atmosphere, then is left for 24 hours. </a:t>
            </a:r>
          </a:p>
          <a:p>
            <a:pPr algn="l" rtl="0">
              <a:buNone/>
            </a:pPr>
            <a:endParaRPr lang="en-US" dirty="0" smtClean="0"/>
          </a:p>
          <a:p>
            <a:pPr algn="l" rtl="0">
              <a:buNone/>
            </a:pPr>
            <a:endParaRPr lang="en-US" b="1" dirty="0" smtClean="0"/>
          </a:p>
          <a:p>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Plantagenet Cherokee" pitchFamily="18" charset="0"/>
              </a:rPr>
              <a:t>Palkarm Tests Methods</a:t>
            </a:r>
            <a:endParaRPr lang="ar-SA" sz="6000" dirty="0"/>
          </a:p>
        </p:txBody>
      </p:sp>
      <p:sp>
        <p:nvSpPr>
          <p:cNvPr id="3" name="Content Placeholder 2"/>
          <p:cNvSpPr>
            <a:spLocks noGrp="1"/>
          </p:cNvSpPr>
          <p:nvPr>
            <p:ph idx="1"/>
          </p:nvPr>
        </p:nvSpPr>
        <p:spPr/>
        <p:txBody>
          <a:bodyPr/>
          <a:lstStyle/>
          <a:p>
            <a:pPr algn="l" rtl="0">
              <a:buNone/>
            </a:pPr>
            <a:r>
              <a:rPr lang="en-US" dirty="0" smtClean="0">
                <a:latin typeface="Plantagenet Cherokee" pitchFamily="18" charset="0"/>
              </a:rPr>
              <a:t>6-The general tests: </a:t>
            </a:r>
          </a:p>
          <a:p>
            <a:pPr algn="l" rtl="0">
              <a:buNone/>
            </a:pPr>
            <a:r>
              <a:rPr lang="en-US" dirty="0" smtClean="0"/>
              <a:t>   These tests include the tests of the color, odor and smoothness of flow of the product. </a:t>
            </a:r>
            <a:endParaRPr lang="en-US" dirty="0" smtClean="0">
              <a:latin typeface="Plantagenet Cherokee" pitchFamily="18" charset="0"/>
            </a:endParaRPr>
          </a:p>
          <a:p>
            <a:pPr algn="l" rtl="0">
              <a:buNone/>
            </a:pPr>
            <a:endParaRPr lang="ar-SA" dirty="0"/>
          </a:p>
        </p:txBody>
      </p:sp>
      <p:pic>
        <p:nvPicPr>
          <p:cNvPr id="4" name="Picture 3" descr="images.jpg"/>
          <p:cNvPicPr>
            <a:picLocks noChangeAspect="1"/>
          </p:cNvPicPr>
          <p:nvPr/>
        </p:nvPicPr>
        <p:blipFill>
          <a:blip r:embed="rId2"/>
          <a:stretch>
            <a:fillRect/>
          </a:stretch>
        </p:blipFill>
        <p:spPr>
          <a:xfrm>
            <a:off x="2143108" y="4357694"/>
            <a:ext cx="4429156" cy="2357454"/>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00042"/>
            <a:ext cx="8229600" cy="1143000"/>
          </a:xfrm>
        </p:spPr>
        <p:txBody>
          <a:bodyPr>
            <a:noAutofit/>
          </a:bodyPr>
          <a:lstStyle/>
          <a:p>
            <a:pPr algn="ctr"/>
            <a:r>
              <a:rPr lang="en-US" sz="5400" dirty="0" smtClean="0">
                <a:latin typeface="Plantagenet Cherokee" pitchFamily="18" charset="0"/>
              </a:rPr>
              <a:t>Control chart construction</a:t>
            </a:r>
            <a:endParaRPr lang="ar-SA" sz="5400" dirty="0">
              <a:latin typeface="Plantagenet Cherokee" pitchFamily="18" charset="0"/>
            </a:endParaRPr>
          </a:p>
        </p:txBody>
      </p:sp>
      <p:pic>
        <p:nvPicPr>
          <p:cNvPr id="4" name="Picture 2" descr="G:\مشروع تخرج\Untitled.png"/>
          <p:cNvPicPr>
            <a:picLocks noGrp="1" noChangeAspect="1" noChangeArrowheads="1"/>
          </p:cNvPicPr>
          <p:nvPr>
            <p:ph idx="1"/>
          </p:nvPr>
        </p:nvPicPr>
        <p:blipFill>
          <a:blip r:embed="rId2"/>
          <a:srcRect/>
          <a:stretch>
            <a:fillRect/>
          </a:stretch>
        </p:blipFill>
        <p:spPr bwMode="auto">
          <a:xfrm>
            <a:off x="1357290" y="1714489"/>
            <a:ext cx="6143668" cy="5143512"/>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857232"/>
            <a:ext cx="8229600" cy="1143000"/>
          </a:xfrm>
        </p:spPr>
        <p:txBody>
          <a:bodyPr>
            <a:noAutofit/>
          </a:bodyPr>
          <a:lstStyle/>
          <a:p>
            <a:pPr algn="ctr"/>
            <a:r>
              <a:rPr lang="en-US" sz="6000" dirty="0" smtClean="0">
                <a:latin typeface="Plantagenet Cherokee" pitchFamily="18" charset="0"/>
              </a:rPr>
              <a:t>Data Collection and Analysis</a:t>
            </a:r>
            <a:endParaRPr lang="ar-SA" sz="6000" dirty="0">
              <a:latin typeface="Plantagenet Cherokee" pitchFamily="18" charset="0"/>
            </a:endParaRPr>
          </a:p>
        </p:txBody>
      </p:sp>
      <p:sp>
        <p:nvSpPr>
          <p:cNvPr id="5" name="Content Placeholder 4"/>
          <p:cNvSpPr>
            <a:spLocks noGrp="1"/>
          </p:cNvSpPr>
          <p:nvPr>
            <p:ph idx="1"/>
          </p:nvPr>
        </p:nvSpPr>
        <p:spPr/>
        <p:txBody>
          <a:bodyPr/>
          <a:lstStyle/>
          <a:p>
            <a:pPr algn="l" rtl="0"/>
            <a:r>
              <a:rPr lang="en-US" dirty="0" smtClean="0">
                <a:latin typeface="Plantagenet Cherokee" pitchFamily="18" charset="0"/>
              </a:rPr>
              <a:t>Hand Cream: </a:t>
            </a:r>
          </a:p>
          <a:p>
            <a:pPr algn="l" rtl="0"/>
            <a:endParaRPr lang="en-US" dirty="0" smtClean="0">
              <a:latin typeface="Plantagenet Cherokee" pitchFamily="18" charset="0"/>
            </a:endParaRPr>
          </a:p>
          <a:p>
            <a:pPr algn="l" rtl="0"/>
            <a:r>
              <a:rPr lang="en-US" dirty="0" smtClean="0">
                <a:latin typeface="Plantagenet Cherokee" pitchFamily="18" charset="0"/>
              </a:rPr>
              <a:t>22 samples</a:t>
            </a:r>
          </a:p>
          <a:p>
            <a:pPr algn="l" rtl="0">
              <a:buNone/>
            </a:pPr>
            <a:endParaRPr lang="en-US" dirty="0" smtClean="0">
              <a:latin typeface="Plantagenet Cherokee" pitchFamily="18" charset="0"/>
            </a:endParaRPr>
          </a:p>
          <a:p>
            <a:pPr algn="l" rtl="0"/>
            <a:r>
              <a:rPr lang="en-US" dirty="0" smtClean="0">
                <a:latin typeface="Plantagenet Cherokee" pitchFamily="18" charset="0"/>
              </a:rPr>
              <a:t>From 2/10/2016 </a:t>
            </a:r>
          </a:p>
          <a:p>
            <a:pPr algn="l" rtl="0">
              <a:buNone/>
            </a:pPr>
            <a:r>
              <a:rPr lang="en-US" dirty="0" smtClean="0">
                <a:latin typeface="Plantagenet Cherokee" pitchFamily="18" charset="0"/>
              </a:rPr>
              <a:t>    to 30/1/2017</a:t>
            </a:r>
            <a:r>
              <a:rPr lang="en-US" dirty="0" smtClean="0"/>
              <a:t>.</a:t>
            </a:r>
            <a:endParaRPr lang="en-US" dirty="0" smtClean="0">
              <a:latin typeface="Plantagenet Cherokee" pitchFamily="18" charset="0"/>
            </a:endParaRPr>
          </a:p>
          <a:p>
            <a:pPr algn="l" rtl="0">
              <a:buNone/>
            </a:pPr>
            <a:endParaRPr lang="ar-SA" dirty="0" smtClean="0">
              <a:latin typeface="Plantagenet Cherokee" pitchFamily="18" charset="0"/>
            </a:endParaRPr>
          </a:p>
          <a:p>
            <a:endParaRPr lang="ar-SA" dirty="0" smtClean="0"/>
          </a:p>
        </p:txBody>
      </p:sp>
      <p:pic>
        <p:nvPicPr>
          <p:cNvPr id="7" name="Picture 6" descr="Untitled.png"/>
          <p:cNvPicPr>
            <a:picLocks noChangeAspect="1"/>
          </p:cNvPicPr>
          <p:nvPr/>
        </p:nvPicPr>
        <p:blipFill>
          <a:blip r:embed="rId2"/>
          <a:stretch>
            <a:fillRect/>
          </a:stretch>
        </p:blipFill>
        <p:spPr>
          <a:xfrm>
            <a:off x="3286116" y="2000240"/>
            <a:ext cx="5500726" cy="485776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latin typeface="Plantagenet Cherokee" pitchFamily="18" charset="0"/>
              </a:rPr>
              <a:t>Data Collection and Analysis</a:t>
            </a:r>
            <a:endParaRPr lang="ar-SA" sz="6000" dirty="0"/>
          </a:p>
        </p:txBody>
      </p:sp>
      <p:sp>
        <p:nvSpPr>
          <p:cNvPr id="5" name="Content Placeholder 4"/>
          <p:cNvSpPr>
            <a:spLocks noGrp="1"/>
          </p:cNvSpPr>
          <p:nvPr>
            <p:ph idx="1"/>
          </p:nvPr>
        </p:nvSpPr>
        <p:spPr/>
        <p:txBody>
          <a:bodyPr/>
          <a:lstStyle/>
          <a:p>
            <a:pPr algn="l" rtl="0"/>
            <a:r>
              <a:rPr lang="en-US" dirty="0" smtClean="0"/>
              <a:t>Normality test and control chart for hand cream’s data  :</a:t>
            </a:r>
          </a:p>
          <a:p>
            <a:pPr algn="l" rtl="0">
              <a:buNone/>
            </a:pPr>
            <a:endParaRPr lang="en-US" dirty="0" smtClean="0"/>
          </a:p>
        </p:txBody>
      </p:sp>
      <p:sp>
        <p:nvSpPr>
          <p:cNvPr id="1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28" name="Object 4"/>
          <p:cNvGraphicFramePr>
            <a:graphicFrameLocks noChangeAspect="1"/>
          </p:cNvGraphicFramePr>
          <p:nvPr/>
        </p:nvGraphicFramePr>
        <p:xfrm>
          <a:off x="0" y="2714620"/>
          <a:ext cx="4572032" cy="3286148"/>
        </p:xfrm>
        <a:graphic>
          <a:graphicData uri="http://schemas.openxmlformats.org/presentationml/2006/ole">
            <p:oleObj spid="_x0000_s1028" name="Graph" r:id="rId3" imgW="5486400" imgH="3657600" progId="MtbGraph.Document.16">
              <p:embed/>
            </p:oleObj>
          </a:graphicData>
        </a:graphic>
      </p:graphicFrame>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030" name="Object 6"/>
          <p:cNvGraphicFramePr>
            <a:graphicFrameLocks noChangeAspect="1"/>
          </p:cNvGraphicFramePr>
          <p:nvPr/>
        </p:nvGraphicFramePr>
        <p:xfrm>
          <a:off x="4800600" y="2714620"/>
          <a:ext cx="4343400" cy="3286148"/>
        </p:xfrm>
        <a:graphic>
          <a:graphicData uri="http://schemas.openxmlformats.org/presentationml/2006/ole">
            <p:oleObj spid="_x0000_s1030" name="Graph" r:id="rId4" imgW="5486400" imgH="3657600" progId="MtbGraph.Document.16">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7200" dirty="0" smtClean="0">
                <a:latin typeface="Plantagenet Cherokee" pitchFamily="18" charset="0"/>
              </a:rPr>
              <a:t>Palkarm Company </a:t>
            </a:r>
            <a:endParaRPr lang="ar-SA" sz="7200" dirty="0">
              <a:latin typeface="Plantagenet Cherokee" pitchFamily="18" charset="0"/>
            </a:endParaRPr>
          </a:p>
        </p:txBody>
      </p:sp>
      <p:sp>
        <p:nvSpPr>
          <p:cNvPr id="3" name="Content Placeholder 2"/>
          <p:cNvSpPr>
            <a:spLocks noGrp="1"/>
          </p:cNvSpPr>
          <p:nvPr>
            <p:ph idx="1"/>
          </p:nvPr>
        </p:nvSpPr>
        <p:spPr/>
        <p:txBody>
          <a:bodyPr/>
          <a:lstStyle/>
          <a:p>
            <a:pPr algn="l" rtl="0"/>
            <a:r>
              <a:rPr lang="en-US" sz="2800" dirty="0" smtClean="0">
                <a:latin typeface="Plantagenet Cherokee" pitchFamily="18" charset="0"/>
              </a:rPr>
              <a:t>Founded in 1988.</a:t>
            </a:r>
          </a:p>
          <a:p>
            <a:pPr algn="l" rtl="0"/>
            <a:r>
              <a:rPr lang="en-US" sz="2800" dirty="0" smtClean="0">
                <a:latin typeface="Plantagenet Cherokee" pitchFamily="18" charset="0"/>
              </a:rPr>
              <a:t>Palkarm cosmetics company is considered as the </a:t>
            </a:r>
            <a:r>
              <a:rPr lang="ar-SA" sz="2800" dirty="0" smtClean="0">
                <a:latin typeface="Plantagenet Cherokee" pitchFamily="18" charset="0"/>
              </a:rPr>
              <a:t> </a:t>
            </a:r>
            <a:r>
              <a:rPr lang="en-US" sz="2800" dirty="0" smtClean="0">
                <a:latin typeface="Plantagenet Cherokee" pitchFamily="18" charset="0"/>
              </a:rPr>
              <a:t>largest cosmetics company in Nablus.</a:t>
            </a:r>
          </a:p>
          <a:p>
            <a:pPr algn="l" rtl="0">
              <a:buNone/>
            </a:pPr>
            <a:endParaRPr lang="ar-SA" dirty="0"/>
          </a:p>
        </p:txBody>
      </p:sp>
      <p:pic>
        <p:nvPicPr>
          <p:cNvPr id="4" name="Picture 3" descr="cosmetics.jpg"/>
          <p:cNvPicPr>
            <a:picLocks noChangeAspect="1"/>
          </p:cNvPicPr>
          <p:nvPr/>
        </p:nvPicPr>
        <p:blipFill>
          <a:blip r:embed="rId2"/>
          <a:stretch>
            <a:fillRect/>
          </a:stretch>
        </p:blipFill>
        <p:spPr>
          <a:xfrm>
            <a:off x="1643042" y="3429000"/>
            <a:ext cx="5929322" cy="3093575"/>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latin typeface="Plantagenet Cherokee" pitchFamily="18" charset="0"/>
              </a:rPr>
              <a:t>Data Collection and Analysis</a:t>
            </a:r>
            <a:endParaRPr lang="ar-SA" sz="6000" dirty="0"/>
          </a:p>
        </p:txBody>
      </p:sp>
      <p:sp>
        <p:nvSpPr>
          <p:cNvPr id="3" name="Content Placeholder 2"/>
          <p:cNvSpPr>
            <a:spLocks noGrp="1"/>
          </p:cNvSpPr>
          <p:nvPr>
            <p:ph idx="1"/>
          </p:nvPr>
        </p:nvSpPr>
        <p:spPr/>
        <p:txBody>
          <a:bodyPr/>
          <a:lstStyle/>
          <a:p>
            <a:pPr algn="l" rtl="0"/>
            <a:r>
              <a:rPr lang="en-US" dirty="0" smtClean="0"/>
              <a:t>Box-</a:t>
            </a:r>
            <a:r>
              <a:rPr lang="en-US" dirty="0" err="1" smtClean="0"/>
              <a:t>cox</a:t>
            </a:r>
            <a:r>
              <a:rPr lang="en-US" dirty="0" smtClean="0"/>
              <a:t> transformation for hand cream’s data : </a:t>
            </a:r>
          </a:p>
          <a:p>
            <a:pPr algn="l" rtl="0">
              <a:buNone/>
            </a:pPr>
            <a:endParaRPr lang="en-US" dirty="0" smtClean="0"/>
          </a:p>
          <a:p>
            <a:pPr algn="l" rtl="0">
              <a:buNone/>
            </a:pPr>
            <a:r>
              <a:rPr lang="en-US" dirty="0" smtClean="0"/>
              <a:t>.</a:t>
            </a:r>
            <a:endParaRPr lang="ar-SA"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49" name="Object 1"/>
          <p:cNvGraphicFramePr>
            <a:graphicFrameLocks noChangeAspect="1"/>
          </p:cNvGraphicFramePr>
          <p:nvPr/>
        </p:nvGraphicFramePr>
        <p:xfrm>
          <a:off x="1928794" y="2714620"/>
          <a:ext cx="5429250" cy="3643338"/>
        </p:xfrm>
        <a:graphic>
          <a:graphicData uri="http://schemas.openxmlformats.org/presentationml/2006/ole">
            <p:oleObj spid="_x0000_s2049" name="Graph" r:id="rId3" imgW="5486400" imgH="3657600" progId="MtbGraph.Document.16">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latin typeface="Plantagenet Cherokee" pitchFamily="18" charset="0"/>
              </a:rPr>
              <a:t>Data Collection and Analysis</a:t>
            </a:r>
            <a:endParaRPr lang="ar-SA" sz="6000" dirty="0"/>
          </a:p>
        </p:txBody>
      </p:sp>
      <p:sp>
        <p:nvSpPr>
          <p:cNvPr id="3" name="Content Placeholder 2"/>
          <p:cNvSpPr>
            <a:spLocks noGrp="1"/>
          </p:cNvSpPr>
          <p:nvPr>
            <p:ph idx="1"/>
          </p:nvPr>
        </p:nvSpPr>
        <p:spPr/>
        <p:txBody>
          <a:bodyPr/>
          <a:lstStyle/>
          <a:p>
            <a:pPr algn="l" rtl="0">
              <a:buFont typeface="Arial" pitchFamily="34" charset="0"/>
              <a:buChar char="•"/>
            </a:pPr>
            <a:r>
              <a:rPr lang="en-US" dirty="0" smtClean="0">
                <a:latin typeface="Plantagenet Cherokee" pitchFamily="18" charset="0"/>
              </a:rPr>
              <a:t>Liquid Foundation :</a:t>
            </a:r>
          </a:p>
          <a:p>
            <a:endParaRPr lang="ar-SA" dirty="0" smtClean="0">
              <a:latin typeface="Plantagenet Cherokee" pitchFamily="18" charset="0"/>
            </a:endParaRPr>
          </a:p>
          <a:p>
            <a:pPr algn="l" rtl="0"/>
            <a:r>
              <a:rPr lang="en-US" dirty="0" smtClean="0">
                <a:latin typeface="Plantagenet Cherokee" pitchFamily="18" charset="0"/>
              </a:rPr>
              <a:t>27 samples </a:t>
            </a:r>
          </a:p>
          <a:p>
            <a:pPr>
              <a:buNone/>
            </a:pPr>
            <a:endParaRPr lang="ar-SA" dirty="0" smtClean="0">
              <a:latin typeface="Plantagenet Cherokee" pitchFamily="18" charset="0"/>
            </a:endParaRPr>
          </a:p>
          <a:p>
            <a:pPr algn="l" rtl="0"/>
            <a:r>
              <a:rPr lang="en-US" dirty="0" smtClean="0">
                <a:latin typeface="Plantagenet Cherokee" pitchFamily="18" charset="0"/>
              </a:rPr>
              <a:t>From 9/10/2016</a:t>
            </a:r>
          </a:p>
          <a:p>
            <a:pPr algn="l" rtl="0">
              <a:buNone/>
            </a:pPr>
            <a:r>
              <a:rPr lang="en-US" dirty="0" smtClean="0">
                <a:latin typeface="Plantagenet Cherokee" pitchFamily="18" charset="0"/>
              </a:rPr>
              <a:t>   to 18/1/2017. </a:t>
            </a:r>
          </a:p>
          <a:p>
            <a:pPr algn="l" rtl="0"/>
            <a:endParaRPr lang="en-US" dirty="0" smtClean="0">
              <a:latin typeface="Plantagenet Cherokee" pitchFamily="18" charset="0"/>
            </a:endParaRPr>
          </a:p>
        </p:txBody>
      </p:sp>
      <p:sp>
        <p:nvSpPr>
          <p:cNvPr id="430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430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 name="Picture 7" descr="Untitled.png"/>
          <p:cNvPicPr>
            <a:picLocks noChangeAspect="1"/>
          </p:cNvPicPr>
          <p:nvPr/>
        </p:nvPicPr>
        <p:blipFill>
          <a:blip r:embed="rId2"/>
          <a:stretch>
            <a:fillRect/>
          </a:stretch>
        </p:blipFill>
        <p:spPr>
          <a:xfrm>
            <a:off x="4071934" y="1142985"/>
            <a:ext cx="4714908" cy="5715016"/>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latin typeface="Plantagenet Cherokee" pitchFamily="18" charset="0"/>
              </a:rPr>
              <a:t>Data Collection and Analysis</a:t>
            </a:r>
            <a:endParaRPr lang="ar-SA" sz="6000" dirty="0"/>
          </a:p>
        </p:txBody>
      </p:sp>
      <p:sp>
        <p:nvSpPr>
          <p:cNvPr id="3" name="Content Placeholder 2"/>
          <p:cNvSpPr>
            <a:spLocks noGrp="1"/>
          </p:cNvSpPr>
          <p:nvPr>
            <p:ph idx="1"/>
          </p:nvPr>
        </p:nvSpPr>
        <p:spPr/>
        <p:txBody>
          <a:bodyPr/>
          <a:lstStyle/>
          <a:p>
            <a:pPr algn="l" rtl="0"/>
            <a:r>
              <a:rPr lang="en-US" dirty="0" smtClean="0"/>
              <a:t>Normality test and control chart for liquid foundation’ data:</a:t>
            </a:r>
          </a:p>
          <a:p>
            <a:pPr algn="l" rtl="0">
              <a:buNone/>
            </a:pPr>
            <a:endParaRPr lang="ar-SA" dirty="0"/>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4033" name="Object 1"/>
          <p:cNvGraphicFramePr>
            <a:graphicFrameLocks noChangeAspect="1"/>
          </p:cNvGraphicFramePr>
          <p:nvPr/>
        </p:nvGraphicFramePr>
        <p:xfrm>
          <a:off x="214283" y="3143248"/>
          <a:ext cx="4429156" cy="2643206"/>
        </p:xfrm>
        <a:graphic>
          <a:graphicData uri="http://schemas.openxmlformats.org/presentationml/2006/ole">
            <p:oleObj spid="_x0000_s44033" name="Graph" r:id="rId3" imgW="5486400" imgH="3657600" progId="MtbGraph.Document.16">
              <p:embed/>
            </p:oleObj>
          </a:graphicData>
        </a:graphic>
      </p:graphicFrame>
      <p:sp>
        <p:nvSpPr>
          <p:cNvPr id="440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4035" name="Object 3"/>
          <p:cNvGraphicFramePr>
            <a:graphicFrameLocks noChangeAspect="1"/>
          </p:cNvGraphicFramePr>
          <p:nvPr/>
        </p:nvGraphicFramePr>
        <p:xfrm>
          <a:off x="4786314" y="3143248"/>
          <a:ext cx="4143372" cy="2643206"/>
        </p:xfrm>
        <a:graphic>
          <a:graphicData uri="http://schemas.openxmlformats.org/presentationml/2006/ole">
            <p:oleObj spid="_x0000_s44035" name="Graph" r:id="rId4" imgW="5486400" imgH="3657600" progId="MtbGraph.Document.16">
              <p:embed/>
            </p:oleObj>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latin typeface="Plantagenet Cherokee" pitchFamily="18" charset="0"/>
              </a:rPr>
              <a:t>Data Collection and Analysis</a:t>
            </a:r>
            <a:endParaRPr lang="ar-SA" sz="6000" dirty="0"/>
          </a:p>
        </p:txBody>
      </p:sp>
      <p:sp>
        <p:nvSpPr>
          <p:cNvPr id="3" name="Content Placeholder 2"/>
          <p:cNvSpPr>
            <a:spLocks noGrp="1"/>
          </p:cNvSpPr>
          <p:nvPr>
            <p:ph idx="1"/>
          </p:nvPr>
        </p:nvSpPr>
        <p:spPr/>
        <p:txBody>
          <a:bodyPr/>
          <a:lstStyle/>
          <a:p>
            <a:pPr algn="l" rtl="0"/>
            <a:r>
              <a:rPr lang="en-US" dirty="0" smtClean="0"/>
              <a:t>Box-</a:t>
            </a:r>
            <a:r>
              <a:rPr lang="en-US" dirty="0" err="1" smtClean="0"/>
              <a:t>cox</a:t>
            </a:r>
            <a:r>
              <a:rPr lang="en-US" dirty="0" smtClean="0"/>
              <a:t> transformation for liquid foundation’s data : </a:t>
            </a:r>
          </a:p>
          <a:p>
            <a:pPr algn="l" rtl="0">
              <a:buNone/>
            </a:pPr>
            <a:endParaRPr lang="en-US" dirty="0" smtClean="0"/>
          </a:p>
          <a:p>
            <a:pPr algn="l" rtl="0"/>
            <a:endParaRPr lang="ar-SA" dirty="0"/>
          </a:p>
        </p:txBody>
      </p:sp>
      <p:sp>
        <p:nvSpPr>
          <p:cNvPr id="450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5057" name="Object 1"/>
          <p:cNvGraphicFramePr>
            <a:graphicFrameLocks noChangeAspect="1"/>
          </p:cNvGraphicFramePr>
          <p:nvPr/>
        </p:nvGraphicFramePr>
        <p:xfrm>
          <a:off x="1643042" y="2857496"/>
          <a:ext cx="6000792" cy="3643338"/>
        </p:xfrm>
        <a:graphic>
          <a:graphicData uri="http://schemas.openxmlformats.org/presentationml/2006/ole">
            <p:oleObj spid="_x0000_s45057" name="Graph" r:id="rId3" imgW="5486400" imgH="3657600" progId="MtbGraph.Document.16">
              <p:embed/>
            </p:oleObj>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6000" dirty="0" smtClean="0">
                <a:latin typeface="Plantagenet Cherokee" pitchFamily="18" charset="0"/>
              </a:rPr>
              <a:t>Data Collection and Analysis</a:t>
            </a:r>
            <a:endParaRPr lang="ar-SA" sz="6000" dirty="0"/>
          </a:p>
        </p:txBody>
      </p:sp>
      <p:sp>
        <p:nvSpPr>
          <p:cNvPr id="3" name="Content Placeholder 2"/>
          <p:cNvSpPr>
            <a:spLocks noGrp="1"/>
          </p:cNvSpPr>
          <p:nvPr>
            <p:ph idx="1"/>
          </p:nvPr>
        </p:nvSpPr>
        <p:spPr/>
        <p:txBody>
          <a:bodyPr/>
          <a:lstStyle/>
          <a:p>
            <a:pPr algn="l" rtl="0"/>
            <a:r>
              <a:rPr lang="en-US" dirty="0" smtClean="0">
                <a:latin typeface="Plantagenet Cherokee" pitchFamily="18" charset="0"/>
              </a:rPr>
              <a:t>Nail Polish</a:t>
            </a:r>
          </a:p>
          <a:p>
            <a:pPr>
              <a:buNone/>
            </a:pPr>
            <a:endParaRPr lang="ar-SA" dirty="0" smtClean="0">
              <a:latin typeface="Plantagenet Cherokee" pitchFamily="18" charset="0"/>
            </a:endParaRPr>
          </a:p>
          <a:p>
            <a:pPr algn="l" rtl="0"/>
            <a:r>
              <a:rPr lang="en-US" dirty="0" smtClean="0">
                <a:latin typeface="Plantagenet Cherokee" pitchFamily="18" charset="0"/>
              </a:rPr>
              <a:t>27 samples</a:t>
            </a:r>
          </a:p>
          <a:p>
            <a:pPr>
              <a:buNone/>
            </a:pPr>
            <a:endParaRPr lang="ar-SA" dirty="0" smtClean="0">
              <a:latin typeface="Plantagenet Cherokee" pitchFamily="18" charset="0"/>
            </a:endParaRPr>
          </a:p>
          <a:p>
            <a:pPr algn="l" rtl="0"/>
            <a:r>
              <a:rPr lang="en-US" dirty="0" smtClean="0">
                <a:latin typeface="Plantagenet Cherokee" pitchFamily="18" charset="0"/>
              </a:rPr>
              <a:t>From 9/10/2016</a:t>
            </a:r>
          </a:p>
          <a:p>
            <a:pPr algn="l" rtl="0">
              <a:buNone/>
            </a:pPr>
            <a:r>
              <a:rPr lang="en-US" dirty="0" smtClean="0">
                <a:latin typeface="Plantagenet Cherokee" pitchFamily="18" charset="0"/>
              </a:rPr>
              <a:t>    to 181/2017</a:t>
            </a:r>
          </a:p>
          <a:p>
            <a:pPr algn="l" rtl="0"/>
            <a:endParaRPr lang="en-US" dirty="0" smtClean="0"/>
          </a:p>
        </p:txBody>
      </p:sp>
      <p:pic>
        <p:nvPicPr>
          <p:cNvPr id="4" name="Picture 3" descr="Untitled111.png"/>
          <p:cNvPicPr>
            <a:picLocks noChangeAspect="1"/>
          </p:cNvPicPr>
          <p:nvPr/>
        </p:nvPicPr>
        <p:blipFill>
          <a:blip r:embed="rId2"/>
          <a:stretch>
            <a:fillRect/>
          </a:stretch>
        </p:blipFill>
        <p:spPr>
          <a:xfrm>
            <a:off x="3929058" y="1285861"/>
            <a:ext cx="4643470" cy="557214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latin typeface="Plantagenet Cherokee" pitchFamily="18" charset="0"/>
              </a:rPr>
              <a:t>Data Collection and Analysis</a:t>
            </a:r>
            <a:endParaRPr lang="ar-SA" sz="6000" dirty="0"/>
          </a:p>
        </p:txBody>
      </p:sp>
      <p:sp>
        <p:nvSpPr>
          <p:cNvPr id="3" name="Content Placeholder 2"/>
          <p:cNvSpPr>
            <a:spLocks noGrp="1"/>
          </p:cNvSpPr>
          <p:nvPr>
            <p:ph idx="1"/>
          </p:nvPr>
        </p:nvSpPr>
        <p:spPr/>
        <p:txBody>
          <a:bodyPr/>
          <a:lstStyle/>
          <a:p>
            <a:pPr algn="l" rtl="0"/>
            <a:r>
              <a:rPr lang="en-US" dirty="0" smtClean="0"/>
              <a:t>Normality test and control chart for nail polish total drying time’s data :</a:t>
            </a:r>
          </a:p>
          <a:p>
            <a:pPr algn="l" rtl="0">
              <a:buNone/>
            </a:pPr>
            <a:endParaRPr lang="en-US" dirty="0" smtClean="0"/>
          </a:p>
          <a:p>
            <a:pPr algn="l" rtl="0"/>
            <a:endParaRPr lang="ar-SA" dirty="0"/>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6081" name="Object 1"/>
          <p:cNvGraphicFramePr>
            <a:graphicFrameLocks noChangeAspect="1"/>
          </p:cNvGraphicFramePr>
          <p:nvPr/>
        </p:nvGraphicFramePr>
        <p:xfrm>
          <a:off x="214282" y="3071810"/>
          <a:ext cx="4357718" cy="2857520"/>
        </p:xfrm>
        <a:graphic>
          <a:graphicData uri="http://schemas.openxmlformats.org/presentationml/2006/ole">
            <p:oleObj spid="_x0000_s46081" name="Graph" r:id="rId3" imgW="5486400" imgH="3657600" progId="MtbGraph.Document.16">
              <p:embed/>
            </p:oleObj>
          </a:graphicData>
        </a:graphic>
      </p:graphicFrame>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6083" name="Object 3"/>
          <p:cNvGraphicFramePr>
            <a:graphicFrameLocks noChangeAspect="1"/>
          </p:cNvGraphicFramePr>
          <p:nvPr/>
        </p:nvGraphicFramePr>
        <p:xfrm>
          <a:off x="4714876" y="3071811"/>
          <a:ext cx="4214842" cy="2857520"/>
        </p:xfrm>
        <a:graphic>
          <a:graphicData uri="http://schemas.openxmlformats.org/presentationml/2006/ole">
            <p:oleObj spid="_x0000_s46083" name="Graph" r:id="rId4" imgW="5486400" imgH="3657600" progId="MtbGraph.Document.16">
              <p:embed/>
            </p:oleObj>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latin typeface="Plantagenet Cherokee" pitchFamily="18" charset="0"/>
              </a:rPr>
              <a:t>Data Collection and Analysis</a:t>
            </a:r>
            <a:endParaRPr lang="ar-SA" sz="6000" dirty="0"/>
          </a:p>
        </p:txBody>
      </p:sp>
      <p:sp>
        <p:nvSpPr>
          <p:cNvPr id="3" name="Content Placeholder 2"/>
          <p:cNvSpPr>
            <a:spLocks noGrp="1"/>
          </p:cNvSpPr>
          <p:nvPr>
            <p:ph idx="1"/>
          </p:nvPr>
        </p:nvSpPr>
        <p:spPr/>
        <p:txBody>
          <a:bodyPr/>
          <a:lstStyle/>
          <a:p>
            <a:pPr algn="l" rtl="0"/>
            <a:r>
              <a:rPr lang="en-US" dirty="0" smtClean="0"/>
              <a:t>Box-</a:t>
            </a:r>
            <a:r>
              <a:rPr lang="en-US" dirty="0" err="1" smtClean="0"/>
              <a:t>cox</a:t>
            </a:r>
            <a:r>
              <a:rPr lang="en-US" dirty="0" smtClean="0"/>
              <a:t> transformation for nail polish total drying time’s data :</a:t>
            </a:r>
            <a:endParaRPr lang="ar-SA" dirty="0"/>
          </a:p>
        </p:txBody>
      </p:sp>
      <p:sp>
        <p:nvSpPr>
          <p:cNvPr id="481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8129" name="Object 1"/>
          <p:cNvGraphicFramePr>
            <a:graphicFrameLocks noChangeAspect="1"/>
          </p:cNvGraphicFramePr>
          <p:nvPr/>
        </p:nvGraphicFramePr>
        <p:xfrm>
          <a:off x="1643042" y="3000372"/>
          <a:ext cx="5857916" cy="3500462"/>
        </p:xfrm>
        <a:graphic>
          <a:graphicData uri="http://schemas.openxmlformats.org/presentationml/2006/ole">
            <p:oleObj spid="_x0000_s48129" name="Graph" r:id="rId3" imgW="5486400" imgH="3657600" progId="MtbGraph.Document.16">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latin typeface="Plantagenet Cherokee" pitchFamily="18" charset="0"/>
              </a:rPr>
              <a:t>Out of control action plan (OCAP)</a:t>
            </a:r>
            <a:endParaRPr lang="ar-SA" sz="5400" dirty="0">
              <a:latin typeface="Plantagenet Cherokee" pitchFamily="18" charset="0"/>
            </a:endParaRPr>
          </a:p>
        </p:txBody>
      </p:sp>
      <p:sp>
        <p:nvSpPr>
          <p:cNvPr id="3" name="Content Placeholder 2"/>
          <p:cNvSpPr>
            <a:spLocks noGrp="1"/>
          </p:cNvSpPr>
          <p:nvPr>
            <p:ph idx="1"/>
          </p:nvPr>
        </p:nvSpPr>
        <p:spPr/>
        <p:txBody>
          <a:bodyPr/>
          <a:lstStyle/>
          <a:p>
            <a:pPr algn="l" rtl="0"/>
            <a:endParaRPr lang="en-US" dirty="0" smtClean="0">
              <a:latin typeface="Plantagenet Cherokee" pitchFamily="18" charset="0"/>
            </a:endParaRPr>
          </a:p>
          <a:p>
            <a:pPr algn="l" rtl="0"/>
            <a:endParaRPr lang="en-US" dirty="0" smtClean="0">
              <a:latin typeface="Plantagenet Cherokee" pitchFamily="18" charset="0"/>
            </a:endParaRPr>
          </a:p>
          <a:p>
            <a:pPr algn="l" rtl="0"/>
            <a:endParaRPr lang="en-US" dirty="0" smtClean="0">
              <a:latin typeface="Plantagenet Cherokee" pitchFamily="18" charset="0"/>
            </a:endParaRPr>
          </a:p>
          <a:p>
            <a:pPr algn="l" rtl="0"/>
            <a:r>
              <a:rPr lang="en-US" dirty="0" smtClean="0">
                <a:latin typeface="Plantagenet Cherokee" pitchFamily="18" charset="0"/>
              </a:rPr>
              <a:t>OCAP for hand cream </a:t>
            </a:r>
          </a:p>
          <a:p>
            <a:pPr algn="l" rtl="0">
              <a:buNone/>
            </a:pPr>
            <a:r>
              <a:rPr lang="en-US" dirty="0" smtClean="0">
                <a:latin typeface="Plantagenet Cherokee" pitchFamily="18" charset="0"/>
              </a:rPr>
              <a:t>and liquid foundation.</a:t>
            </a:r>
          </a:p>
          <a:p>
            <a:pPr algn="l" rtl="0"/>
            <a:endParaRPr lang="en-US" dirty="0" smtClean="0">
              <a:latin typeface="Plantagenet Cherokee" pitchFamily="18" charset="0"/>
            </a:endParaRPr>
          </a:p>
          <a:p>
            <a:pPr rtl="0">
              <a:buNone/>
            </a:pPr>
            <a:endParaRPr lang="en-US" dirty="0" smtClean="0"/>
          </a:p>
        </p:txBody>
      </p:sp>
      <p:pic>
        <p:nvPicPr>
          <p:cNvPr id="4" name="Picture 3" descr="18052634_10210088686828594_693802298_n.png"/>
          <p:cNvPicPr/>
          <p:nvPr/>
        </p:nvPicPr>
        <p:blipFill>
          <a:blip r:embed="rId2"/>
          <a:stretch>
            <a:fillRect/>
          </a:stretch>
        </p:blipFill>
        <p:spPr>
          <a:xfrm>
            <a:off x="4214810" y="1071546"/>
            <a:ext cx="4929190" cy="5786454"/>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6000" dirty="0" smtClean="0">
                <a:latin typeface="Plantagenet Cherokee" pitchFamily="18" charset="0"/>
              </a:rPr>
              <a:t>Out of control action plan (OCAP</a:t>
            </a:r>
            <a:r>
              <a:rPr lang="en-US" sz="7200" dirty="0" smtClean="0">
                <a:latin typeface="Plantagenet Cherokee" pitchFamily="18" charset="0"/>
              </a:rPr>
              <a:t>)</a:t>
            </a:r>
            <a:endParaRPr lang="ar-SA" sz="7200" dirty="0">
              <a:latin typeface="Plantagenet Cherokee" pitchFamily="18" charset="0"/>
            </a:endParaRPr>
          </a:p>
        </p:txBody>
      </p:sp>
      <p:sp>
        <p:nvSpPr>
          <p:cNvPr id="3" name="Content Placeholder 2"/>
          <p:cNvSpPr>
            <a:spLocks noGrp="1"/>
          </p:cNvSpPr>
          <p:nvPr>
            <p:ph idx="1"/>
          </p:nvPr>
        </p:nvSpPr>
        <p:spPr/>
        <p:txBody>
          <a:bodyPr/>
          <a:lstStyle/>
          <a:p>
            <a:pPr algn="l" rtl="0"/>
            <a:endParaRPr lang="en-US" dirty="0" smtClean="0">
              <a:latin typeface="Plantagenet Cherokee" pitchFamily="18" charset="0"/>
            </a:endParaRPr>
          </a:p>
          <a:p>
            <a:pPr algn="l" rtl="0"/>
            <a:endParaRPr lang="en-US" dirty="0" smtClean="0">
              <a:latin typeface="Plantagenet Cherokee" pitchFamily="18" charset="0"/>
            </a:endParaRPr>
          </a:p>
          <a:p>
            <a:pPr algn="l" rtl="0"/>
            <a:endParaRPr lang="en-US" dirty="0" smtClean="0">
              <a:latin typeface="Plantagenet Cherokee" pitchFamily="18" charset="0"/>
            </a:endParaRPr>
          </a:p>
          <a:p>
            <a:pPr algn="l" rtl="0"/>
            <a:endParaRPr lang="en-US" dirty="0" smtClean="0">
              <a:latin typeface="Plantagenet Cherokee" pitchFamily="18" charset="0"/>
            </a:endParaRPr>
          </a:p>
          <a:p>
            <a:pPr algn="l" rtl="0"/>
            <a:r>
              <a:rPr lang="en-US" dirty="0" smtClean="0">
                <a:latin typeface="Plantagenet Cherokee" pitchFamily="18" charset="0"/>
              </a:rPr>
              <a:t>OCAP for nail polish. </a:t>
            </a:r>
            <a:endParaRPr lang="ar-SA" dirty="0">
              <a:latin typeface="Plantagenet Cherokee" pitchFamily="18" charset="0"/>
            </a:endParaRPr>
          </a:p>
        </p:txBody>
      </p:sp>
      <p:pic>
        <p:nvPicPr>
          <p:cNvPr id="4" name="Picture 3" descr="18009291_10210088686788593_1916997422_n.png"/>
          <p:cNvPicPr/>
          <p:nvPr/>
        </p:nvPicPr>
        <p:blipFill>
          <a:blip r:embed="rId2"/>
          <a:stretch>
            <a:fillRect/>
          </a:stretch>
        </p:blipFill>
        <p:spPr>
          <a:xfrm>
            <a:off x="4000496" y="857232"/>
            <a:ext cx="5143504" cy="6000768"/>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latin typeface="Plantagenet Cherokee" pitchFamily="18" charset="0"/>
              </a:rPr>
              <a:t>SPC Tools </a:t>
            </a:r>
            <a:endParaRPr lang="ar-SA" sz="7200" dirty="0"/>
          </a:p>
        </p:txBody>
      </p:sp>
      <p:sp>
        <p:nvSpPr>
          <p:cNvPr id="3" name="Content Placeholder 2"/>
          <p:cNvSpPr>
            <a:spLocks noGrp="1"/>
          </p:cNvSpPr>
          <p:nvPr>
            <p:ph idx="1"/>
          </p:nvPr>
        </p:nvSpPr>
        <p:spPr/>
        <p:txBody>
          <a:bodyPr/>
          <a:lstStyle/>
          <a:p>
            <a:pPr algn="l" rtl="0"/>
            <a:r>
              <a:rPr lang="en-US" dirty="0" smtClean="0"/>
              <a:t>Fish &amp; bone diagram </a:t>
            </a:r>
            <a:endParaRPr lang="ar-SA" dirty="0"/>
          </a:p>
        </p:txBody>
      </p:sp>
      <p:pic>
        <p:nvPicPr>
          <p:cNvPr id="4" name="Picture 3" descr="4.png"/>
          <p:cNvPicPr/>
          <p:nvPr/>
        </p:nvPicPr>
        <p:blipFill>
          <a:blip r:embed="rId2"/>
          <a:stretch>
            <a:fillRect/>
          </a:stretch>
        </p:blipFill>
        <p:spPr>
          <a:xfrm>
            <a:off x="1071538" y="2500306"/>
            <a:ext cx="7215238" cy="413194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latin typeface="Plantagenet Cherokee" pitchFamily="18" charset="0"/>
              </a:rPr>
              <a:t>Problem Statement </a:t>
            </a:r>
            <a:endParaRPr lang="ar-SA" sz="7200" dirty="0">
              <a:latin typeface="Plantagenet Cherokee" pitchFamily="18" charset="0"/>
            </a:endParaRPr>
          </a:p>
        </p:txBody>
      </p:sp>
      <p:sp>
        <p:nvSpPr>
          <p:cNvPr id="3" name="Content Placeholder 2"/>
          <p:cNvSpPr>
            <a:spLocks noGrp="1"/>
          </p:cNvSpPr>
          <p:nvPr>
            <p:ph idx="1"/>
          </p:nvPr>
        </p:nvSpPr>
        <p:spPr/>
        <p:txBody>
          <a:bodyPr/>
          <a:lstStyle/>
          <a:p>
            <a:pPr algn="justLow" rtl="0"/>
            <a:r>
              <a:rPr lang="en-US" sz="2800" dirty="0" smtClean="0">
                <a:latin typeface="Plantagenet Cherokee" pitchFamily="18" charset="0"/>
              </a:rPr>
              <a:t>Cosmetics products must be manufactured at high levels of quality to ensure that they are safe and not hazardous to be used by the customers.</a:t>
            </a:r>
          </a:p>
          <a:p>
            <a:pPr algn="justLow" rtl="0"/>
            <a:endParaRPr lang="en-US" sz="2800" dirty="0" smtClean="0">
              <a:latin typeface="Plantagenet Cherokee" pitchFamily="18" charset="0"/>
            </a:endParaRPr>
          </a:p>
          <a:p>
            <a:pPr algn="justLow" rtl="0"/>
            <a:r>
              <a:rPr lang="en-US" sz="2800" dirty="0" smtClean="0">
                <a:latin typeface="Plantagenet Cherokee" pitchFamily="18" charset="0"/>
              </a:rPr>
              <a:t>Lack of the </a:t>
            </a:r>
            <a:r>
              <a:rPr lang="en-US" sz="2800" dirty="0" smtClean="0"/>
              <a:t>variation and inconsistency of the quality.</a:t>
            </a:r>
          </a:p>
          <a:p>
            <a:pPr algn="justLow" rtl="0"/>
            <a:endParaRPr lang="en-US" sz="2800" dirty="0" smtClean="0">
              <a:latin typeface="Plantagenet Cherokee" pitchFamily="18" charset="0"/>
            </a:endParaRPr>
          </a:p>
          <a:p>
            <a:pPr algn="justLow" rtl="0"/>
            <a:endParaRPr lang="en-US" sz="2800" dirty="0" smtClean="0">
              <a:latin typeface="Plantagenet Cherokee" pitchFamily="18" charset="0"/>
            </a:endParaRPr>
          </a:p>
          <a:p>
            <a:pPr algn="l" rtl="0"/>
            <a:endParaRPr lang="ar-SA" dirty="0"/>
          </a:p>
        </p:txBody>
      </p:sp>
      <p:pic>
        <p:nvPicPr>
          <p:cNvPr id="4" name="Picture 2"/>
          <p:cNvPicPr>
            <a:picLocks noChangeAspect="1" noChangeArrowheads="1"/>
          </p:cNvPicPr>
          <p:nvPr/>
        </p:nvPicPr>
        <p:blipFill>
          <a:blip r:embed="rId2" cstate="print"/>
          <a:srcRect/>
          <a:stretch>
            <a:fillRect/>
          </a:stretch>
        </p:blipFill>
        <p:spPr bwMode="auto">
          <a:xfrm>
            <a:off x="3500430" y="4643446"/>
            <a:ext cx="4648018" cy="22145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latin typeface="Plantagenet Cherokee" pitchFamily="18" charset="0"/>
              </a:rPr>
              <a:t>SPC Tools</a:t>
            </a:r>
            <a:endParaRPr lang="ar-SA" sz="7200" dirty="0">
              <a:latin typeface="Plantagenet Cherokee" pitchFamily="18" charset="0"/>
            </a:endParaRPr>
          </a:p>
        </p:txBody>
      </p:sp>
      <p:sp>
        <p:nvSpPr>
          <p:cNvPr id="3" name="Content Placeholder 2"/>
          <p:cNvSpPr>
            <a:spLocks noGrp="1"/>
          </p:cNvSpPr>
          <p:nvPr>
            <p:ph idx="1"/>
          </p:nvPr>
        </p:nvSpPr>
        <p:spPr/>
        <p:txBody>
          <a:bodyPr/>
          <a:lstStyle/>
          <a:p>
            <a:pPr algn="l" rtl="0"/>
            <a:r>
              <a:rPr lang="en-US" dirty="0" smtClean="0"/>
              <a:t>Check sheet for hand cream :</a:t>
            </a:r>
          </a:p>
          <a:p>
            <a:pPr algn="l" rtl="0">
              <a:buNone/>
            </a:pPr>
            <a:endParaRPr lang="ar-SA" dirty="0"/>
          </a:p>
        </p:txBody>
      </p:sp>
      <p:pic>
        <p:nvPicPr>
          <p:cNvPr id="4" name="Picture 3" descr="Untitled111.png"/>
          <p:cNvPicPr>
            <a:picLocks noChangeAspect="1"/>
          </p:cNvPicPr>
          <p:nvPr/>
        </p:nvPicPr>
        <p:blipFill>
          <a:blip r:embed="rId2"/>
          <a:stretch>
            <a:fillRect/>
          </a:stretch>
        </p:blipFill>
        <p:spPr>
          <a:xfrm>
            <a:off x="1142976" y="2643182"/>
            <a:ext cx="6786610" cy="3857652"/>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latin typeface="Plantagenet Cherokee" pitchFamily="18" charset="0"/>
              </a:rPr>
              <a:t>SPC Tools</a:t>
            </a:r>
            <a:endParaRPr lang="ar-SA" dirty="0"/>
          </a:p>
        </p:txBody>
      </p:sp>
      <p:sp>
        <p:nvSpPr>
          <p:cNvPr id="3" name="Content Placeholder 2"/>
          <p:cNvSpPr>
            <a:spLocks noGrp="1"/>
          </p:cNvSpPr>
          <p:nvPr>
            <p:ph idx="1"/>
          </p:nvPr>
        </p:nvSpPr>
        <p:spPr/>
        <p:txBody>
          <a:bodyPr/>
          <a:lstStyle/>
          <a:p>
            <a:pPr algn="l" rtl="0"/>
            <a:r>
              <a:rPr lang="en-US" dirty="0" smtClean="0"/>
              <a:t>Check sheet for liquid foundation:</a:t>
            </a:r>
          </a:p>
          <a:p>
            <a:pPr algn="l" rtl="0">
              <a:buNone/>
            </a:pPr>
            <a:endParaRPr lang="ar-SA" dirty="0"/>
          </a:p>
        </p:txBody>
      </p:sp>
      <p:pic>
        <p:nvPicPr>
          <p:cNvPr id="4" name="Picture 3" descr="Untitled111.png"/>
          <p:cNvPicPr>
            <a:picLocks noChangeAspect="1"/>
          </p:cNvPicPr>
          <p:nvPr/>
        </p:nvPicPr>
        <p:blipFill>
          <a:blip r:embed="rId2"/>
          <a:stretch>
            <a:fillRect/>
          </a:stretch>
        </p:blipFill>
        <p:spPr>
          <a:xfrm>
            <a:off x="1285852" y="2786058"/>
            <a:ext cx="6429420" cy="3571900"/>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latin typeface="Plantagenet Cherokee" pitchFamily="18" charset="0"/>
              </a:rPr>
              <a:t>SPC Tools</a:t>
            </a:r>
            <a:endParaRPr lang="ar-SA" dirty="0"/>
          </a:p>
        </p:txBody>
      </p:sp>
      <p:sp>
        <p:nvSpPr>
          <p:cNvPr id="3" name="Content Placeholder 2"/>
          <p:cNvSpPr>
            <a:spLocks noGrp="1"/>
          </p:cNvSpPr>
          <p:nvPr>
            <p:ph idx="1"/>
          </p:nvPr>
        </p:nvSpPr>
        <p:spPr/>
        <p:txBody>
          <a:bodyPr/>
          <a:lstStyle/>
          <a:p>
            <a:pPr algn="l" rtl="0"/>
            <a:r>
              <a:rPr lang="en-US" dirty="0" smtClean="0"/>
              <a:t>Check sheet for nail polish:</a:t>
            </a:r>
          </a:p>
          <a:p>
            <a:pPr algn="l" rtl="0">
              <a:buNone/>
            </a:pPr>
            <a:endParaRPr lang="ar-SA" dirty="0"/>
          </a:p>
        </p:txBody>
      </p:sp>
      <p:pic>
        <p:nvPicPr>
          <p:cNvPr id="4" name="Picture 3" descr="121.png"/>
          <p:cNvPicPr>
            <a:picLocks noChangeAspect="1"/>
          </p:cNvPicPr>
          <p:nvPr/>
        </p:nvPicPr>
        <p:blipFill>
          <a:blip r:embed="rId2"/>
          <a:stretch>
            <a:fillRect/>
          </a:stretch>
        </p:blipFill>
        <p:spPr>
          <a:xfrm>
            <a:off x="1000100" y="2428868"/>
            <a:ext cx="7286676" cy="4286256"/>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Plantagenet Cherokee" pitchFamily="18" charset="0"/>
              </a:rPr>
              <a:t>Work procedures</a:t>
            </a:r>
            <a:endParaRPr lang="ar-SA" sz="6600" dirty="0">
              <a:latin typeface="Plantagenet Cherokee" pitchFamily="18" charset="0"/>
            </a:endParaRPr>
          </a:p>
        </p:txBody>
      </p:sp>
      <p:pic>
        <p:nvPicPr>
          <p:cNvPr id="6" name="Content Placeholder 5" descr="9999.png"/>
          <p:cNvPicPr>
            <a:picLocks noGrp="1" noChangeAspect="1"/>
          </p:cNvPicPr>
          <p:nvPr>
            <p:ph idx="1"/>
          </p:nvPr>
        </p:nvPicPr>
        <p:blipFill>
          <a:blip r:embed="rId2"/>
          <a:stretch>
            <a:fillRect/>
          </a:stretch>
        </p:blipFill>
        <p:spPr>
          <a:xfrm>
            <a:off x="214282" y="1785926"/>
            <a:ext cx="4000528" cy="5072074"/>
          </a:xfrm>
        </p:spPr>
      </p:pic>
      <p:pic>
        <p:nvPicPr>
          <p:cNvPr id="7" name="Picture 6" descr="777.png"/>
          <p:cNvPicPr>
            <a:picLocks noChangeAspect="1"/>
          </p:cNvPicPr>
          <p:nvPr/>
        </p:nvPicPr>
        <p:blipFill>
          <a:blip r:embed="rId3"/>
          <a:stretch>
            <a:fillRect/>
          </a:stretch>
        </p:blipFill>
        <p:spPr>
          <a:xfrm>
            <a:off x="4500562" y="1785925"/>
            <a:ext cx="4224842" cy="5072075"/>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Plantagenet Cherokee" pitchFamily="18" charset="0"/>
              </a:rPr>
              <a:t>Work procedures</a:t>
            </a:r>
            <a:endParaRPr lang="ar-SA" sz="6600" dirty="0"/>
          </a:p>
        </p:txBody>
      </p:sp>
      <p:pic>
        <p:nvPicPr>
          <p:cNvPr id="4" name="Content Placeholder 3" descr="55.png"/>
          <p:cNvPicPr>
            <a:picLocks noGrp="1" noChangeAspect="1"/>
          </p:cNvPicPr>
          <p:nvPr>
            <p:ph idx="1"/>
          </p:nvPr>
        </p:nvPicPr>
        <p:blipFill>
          <a:blip r:embed="rId2"/>
          <a:stretch>
            <a:fillRect/>
          </a:stretch>
        </p:blipFill>
        <p:spPr>
          <a:xfrm>
            <a:off x="357158" y="1928802"/>
            <a:ext cx="4429156" cy="4637109"/>
          </a:xfrm>
        </p:spPr>
      </p:pic>
      <p:pic>
        <p:nvPicPr>
          <p:cNvPr id="5" name="Picture 4" descr="55.png"/>
          <p:cNvPicPr>
            <a:picLocks noChangeAspect="1"/>
          </p:cNvPicPr>
          <p:nvPr/>
        </p:nvPicPr>
        <p:blipFill>
          <a:blip r:embed="rId3"/>
          <a:stretch>
            <a:fillRect/>
          </a:stretch>
        </p:blipFill>
        <p:spPr>
          <a:xfrm>
            <a:off x="4857752" y="1928802"/>
            <a:ext cx="3915303" cy="4620308"/>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Plantagenet Cherokee" pitchFamily="18" charset="0"/>
              </a:rPr>
              <a:t>Work procedures</a:t>
            </a:r>
            <a:endParaRPr lang="ar-SA" sz="6600" dirty="0"/>
          </a:p>
        </p:txBody>
      </p:sp>
      <p:pic>
        <p:nvPicPr>
          <p:cNvPr id="5" name="Content Placeholder 4" descr="44.png"/>
          <p:cNvPicPr>
            <a:picLocks noGrp="1" noChangeAspect="1"/>
          </p:cNvPicPr>
          <p:nvPr>
            <p:ph idx="1"/>
          </p:nvPr>
        </p:nvPicPr>
        <p:blipFill>
          <a:blip r:embed="rId2"/>
          <a:stretch>
            <a:fillRect/>
          </a:stretch>
        </p:blipFill>
        <p:spPr>
          <a:xfrm>
            <a:off x="428596" y="1928802"/>
            <a:ext cx="3929090" cy="4714908"/>
          </a:xfrm>
        </p:spPr>
      </p:pic>
      <p:pic>
        <p:nvPicPr>
          <p:cNvPr id="4" name="Picture 3" descr="99.png"/>
          <p:cNvPicPr>
            <a:picLocks noChangeAspect="1"/>
          </p:cNvPicPr>
          <p:nvPr/>
        </p:nvPicPr>
        <p:blipFill>
          <a:blip r:embed="rId3"/>
          <a:stretch>
            <a:fillRect/>
          </a:stretch>
        </p:blipFill>
        <p:spPr>
          <a:xfrm>
            <a:off x="4500562" y="1857364"/>
            <a:ext cx="4367851" cy="4715666"/>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44.png"/>
          <p:cNvPicPr>
            <a:picLocks noGrp="1" noChangeAspect="1"/>
          </p:cNvPicPr>
          <p:nvPr>
            <p:ph idx="1"/>
          </p:nvPr>
        </p:nvPicPr>
        <p:blipFill>
          <a:blip r:embed="rId2"/>
          <a:stretch>
            <a:fillRect/>
          </a:stretch>
        </p:blipFill>
        <p:spPr>
          <a:xfrm>
            <a:off x="0" y="0"/>
            <a:ext cx="9144000" cy="2071678"/>
          </a:xfrm>
          <a:prstGeom prst="rect">
            <a:avLst/>
          </a:prstGeom>
        </p:spPr>
      </p:pic>
      <p:pic>
        <p:nvPicPr>
          <p:cNvPr id="8" name="Picture 7" descr="321.png"/>
          <p:cNvPicPr>
            <a:picLocks noChangeAspect="1"/>
          </p:cNvPicPr>
          <p:nvPr/>
        </p:nvPicPr>
        <p:blipFill>
          <a:blip r:embed="rId3"/>
          <a:stretch>
            <a:fillRect/>
          </a:stretch>
        </p:blipFill>
        <p:spPr>
          <a:xfrm>
            <a:off x="0" y="2071678"/>
            <a:ext cx="9144000" cy="4786322"/>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Content Placeholder 6" descr="744.png"/>
          <p:cNvPicPr>
            <a:picLocks noGrp="1" noChangeAspect="1"/>
          </p:cNvPicPr>
          <p:nvPr>
            <p:ph idx="1"/>
          </p:nvPr>
        </p:nvPicPr>
        <p:blipFill>
          <a:blip r:embed="rId2"/>
          <a:stretch>
            <a:fillRect/>
          </a:stretch>
        </p:blipFill>
        <p:spPr>
          <a:xfrm>
            <a:off x="857224" y="928670"/>
            <a:ext cx="7429552" cy="5429288"/>
          </a:xfr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p:spPr>
        <p:txBody>
          <a:bodyPr>
            <a:normAutofit/>
          </a:bodyPr>
          <a:lstStyle/>
          <a:p>
            <a:r>
              <a:rPr lang="en-US" sz="6600" dirty="0" smtClean="0">
                <a:latin typeface="Plantagenet Cherokee" pitchFamily="18" charset="0"/>
              </a:rPr>
              <a:t>Modified Forms</a:t>
            </a:r>
            <a:endParaRPr lang="ar-SA" sz="6600" dirty="0">
              <a:latin typeface="Plantagenet Cherokee" pitchFamily="18" charset="0"/>
            </a:endParaRPr>
          </a:p>
        </p:txBody>
      </p:sp>
      <p:pic>
        <p:nvPicPr>
          <p:cNvPr id="49154" name="Picture 2"/>
          <p:cNvPicPr>
            <a:picLocks noGrp="1" noChangeAspect="1" noChangeArrowheads="1"/>
          </p:cNvPicPr>
          <p:nvPr>
            <p:ph idx="1"/>
          </p:nvPr>
        </p:nvPicPr>
        <p:blipFill>
          <a:blip r:embed="rId2"/>
          <a:srcRect/>
          <a:stretch>
            <a:fillRect/>
          </a:stretch>
        </p:blipFill>
        <p:spPr bwMode="auto">
          <a:xfrm>
            <a:off x="0" y="1571612"/>
            <a:ext cx="4071966" cy="5286388"/>
          </a:xfrm>
          <a:prstGeom prst="rect">
            <a:avLst/>
          </a:prstGeom>
          <a:noFill/>
          <a:ln w="9525">
            <a:noFill/>
            <a:miter lim="800000"/>
            <a:headEnd/>
            <a:tailEnd/>
          </a:ln>
          <a:effectLst/>
        </p:spPr>
      </p:pic>
      <p:pic>
        <p:nvPicPr>
          <p:cNvPr id="5" name="Picture 4" descr="4343.png"/>
          <p:cNvPicPr>
            <a:picLocks noChangeAspect="1"/>
          </p:cNvPicPr>
          <p:nvPr/>
        </p:nvPicPr>
        <p:blipFill>
          <a:blip r:embed="rId3"/>
          <a:stretch>
            <a:fillRect/>
          </a:stretch>
        </p:blipFill>
        <p:spPr>
          <a:xfrm>
            <a:off x="4786314" y="1513729"/>
            <a:ext cx="4357686" cy="5344271"/>
          </a:xfrm>
          <a:prstGeom prst="rect">
            <a:avLst/>
          </a:prstGeom>
        </p:spPr>
      </p:pic>
      <p:cxnSp>
        <p:nvCxnSpPr>
          <p:cNvPr id="7" name="Straight Arrow Connector 6"/>
          <p:cNvCxnSpPr/>
          <p:nvPr/>
        </p:nvCxnSpPr>
        <p:spPr>
          <a:xfrm>
            <a:off x="4000496" y="3786190"/>
            <a:ext cx="642942"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4554.png"/>
          <p:cNvPicPr>
            <a:picLocks noGrp="1" noChangeAspect="1"/>
          </p:cNvPicPr>
          <p:nvPr>
            <p:ph idx="1"/>
          </p:nvPr>
        </p:nvPicPr>
        <p:blipFill>
          <a:blip r:embed="rId2"/>
          <a:stretch>
            <a:fillRect/>
          </a:stretch>
        </p:blipFill>
        <p:spPr>
          <a:xfrm>
            <a:off x="1714480" y="928670"/>
            <a:ext cx="5786478" cy="5715039"/>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latin typeface="Plantagenet Cherokee" pitchFamily="18" charset="0"/>
              </a:rPr>
              <a:t>Objectives </a:t>
            </a:r>
            <a:endParaRPr lang="ar-SA" sz="7200" dirty="0">
              <a:latin typeface="Plantagenet Cherokee" pitchFamily="18" charset="0"/>
            </a:endParaRPr>
          </a:p>
        </p:txBody>
      </p:sp>
      <p:sp>
        <p:nvSpPr>
          <p:cNvPr id="3" name="Content Placeholder 2"/>
          <p:cNvSpPr>
            <a:spLocks noGrp="1"/>
          </p:cNvSpPr>
          <p:nvPr>
            <p:ph idx="1"/>
          </p:nvPr>
        </p:nvSpPr>
        <p:spPr>
          <a:xfrm>
            <a:off x="428596" y="1857364"/>
            <a:ext cx="8229600" cy="4389120"/>
          </a:xfrm>
        </p:spPr>
        <p:txBody>
          <a:bodyPr>
            <a:normAutofit/>
          </a:bodyPr>
          <a:lstStyle/>
          <a:p>
            <a:pPr algn="l" rtl="0"/>
            <a:r>
              <a:rPr lang="en-US" sz="2800" dirty="0" smtClean="0">
                <a:latin typeface="Plantagenet Cherokee" pitchFamily="18" charset="0"/>
              </a:rPr>
              <a:t>Assessment of the current quality level in the company by applying some of the SPC tools .</a:t>
            </a:r>
          </a:p>
          <a:p>
            <a:pPr algn="l" rtl="0">
              <a:buNone/>
            </a:pPr>
            <a:endParaRPr lang="ar-SA" sz="2800" dirty="0" smtClean="0"/>
          </a:p>
          <a:p>
            <a:pPr algn="l" rtl="0"/>
            <a:r>
              <a:rPr lang="en-US" sz="2800" dirty="0" smtClean="0"/>
              <a:t>Controlling the source of variation and ensure the consistency of the quality.</a:t>
            </a:r>
          </a:p>
          <a:p>
            <a:pPr algn="l" rtl="0">
              <a:buNone/>
            </a:pPr>
            <a:endParaRPr lang="en-US" sz="2800" dirty="0" smtClean="0"/>
          </a:p>
          <a:p>
            <a:pPr algn="l" rtl="0"/>
            <a:r>
              <a:rPr lang="en-US" sz="2800" dirty="0" smtClean="0">
                <a:latin typeface="Plantagenet Cherokee" pitchFamily="18" charset="0"/>
              </a:rPr>
              <a:t>Detecting the occurrence of assignable causes .</a:t>
            </a:r>
            <a:endParaRPr lang="en-US" sz="2800" dirty="0" smtClean="0"/>
          </a:p>
          <a:p>
            <a:pPr algn="l" rtl="0"/>
            <a:endParaRPr lang="en-US" dirty="0" smtClean="0"/>
          </a:p>
          <a:p>
            <a:pPr algn="l" rtl="0"/>
            <a:endParaRPr lang="ar-SA"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Untitled.png"/>
          <p:cNvPicPr>
            <a:picLocks noGrp="1" noChangeAspect="1"/>
          </p:cNvPicPr>
          <p:nvPr>
            <p:ph idx="1"/>
          </p:nvPr>
        </p:nvPicPr>
        <p:blipFill>
          <a:blip r:embed="rId2"/>
          <a:stretch>
            <a:fillRect/>
          </a:stretch>
        </p:blipFill>
        <p:spPr>
          <a:xfrm>
            <a:off x="2000232" y="928670"/>
            <a:ext cx="5000659" cy="5572163"/>
          </a:xfr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200" dirty="0" smtClean="0">
                <a:latin typeface="Plantagenet Cherokee" pitchFamily="18" charset="0"/>
              </a:rPr>
              <a:t>Conclusion </a:t>
            </a:r>
            <a:endParaRPr lang="ar-SA" sz="7200" dirty="0">
              <a:latin typeface="Plantagenet Cherokee" pitchFamily="18" charset="0"/>
            </a:endParaRPr>
          </a:p>
        </p:txBody>
      </p:sp>
      <p:sp>
        <p:nvSpPr>
          <p:cNvPr id="3" name="Content Placeholder 2"/>
          <p:cNvSpPr>
            <a:spLocks noGrp="1"/>
          </p:cNvSpPr>
          <p:nvPr>
            <p:ph idx="1"/>
          </p:nvPr>
        </p:nvSpPr>
        <p:spPr>
          <a:xfrm>
            <a:off x="428596" y="2214554"/>
            <a:ext cx="8229600" cy="4389120"/>
          </a:xfrm>
        </p:spPr>
        <p:txBody>
          <a:bodyPr>
            <a:normAutofit fontScale="85000" lnSpcReduction="20000"/>
          </a:bodyPr>
          <a:lstStyle/>
          <a:p>
            <a:pPr algn="justLow" rtl="0"/>
            <a:r>
              <a:rPr lang="en-US" sz="2900" dirty="0" smtClean="0">
                <a:latin typeface="Plantagenet Cherokee" pitchFamily="18" charset="0"/>
              </a:rPr>
              <a:t>The main issue concerned with the project is the improvement of the data collection methods .Therefore , a work procedures have been established according to the Palestinian standards for each product .</a:t>
            </a:r>
          </a:p>
          <a:p>
            <a:pPr algn="justLow"/>
            <a:endParaRPr lang="ar-SA" sz="2900" dirty="0" smtClean="0">
              <a:latin typeface="Plantagenet Cherokee" pitchFamily="18" charset="0"/>
            </a:endParaRPr>
          </a:p>
          <a:p>
            <a:pPr algn="justLow" rtl="0"/>
            <a:r>
              <a:rPr lang="en-US" sz="2900" dirty="0" smtClean="0">
                <a:latin typeface="Plantagenet Cherokee" pitchFamily="18" charset="0"/>
              </a:rPr>
              <a:t>Moreover, an updated version of the forms have been included to improve the methods of collecting and recording data. </a:t>
            </a:r>
          </a:p>
          <a:p>
            <a:pPr algn="justLow"/>
            <a:endParaRPr lang="ar-SA" sz="2900" dirty="0" smtClean="0">
              <a:latin typeface="Plantagenet Cherokee" pitchFamily="18" charset="0"/>
            </a:endParaRPr>
          </a:p>
          <a:p>
            <a:pPr algn="justLow" rtl="0"/>
            <a:r>
              <a:rPr lang="en-US" sz="2900" dirty="0" smtClean="0">
                <a:latin typeface="Plantagenet Cherokee" pitchFamily="18" charset="0"/>
              </a:rPr>
              <a:t>In continuation, some of the SPC 7 tools have been applied in addition to an OCAP for the studied products.</a:t>
            </a:r>
            <a:endParaRPr lang="ar-SA" sz="2900" dirty="0" smtClean="0">
              <a:latin typeface="Plantagenet Cherokee" pitchFamily="18" charset="0"/>
            </a:endParaRPr>
          </a:p>
          <a:p>
            <a:endParaRPr lang="ar-SA"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600" dirty="0" smtClean="0">
                <a:latin typeface="Plantagenet Cherokee" pitchFamily="18" charset="0"/>
              </a:rPr>
              <a:t>Recommendations</a:t>
            </a:r>
            <a:endParaRPr lang="ar-SA" sz="6600" dirty="0">
              <a:latin typeface="Plantagenet Cherokee" pitchFamily="18" charset="0"/>
            </a:endParaRPr>
          </a:p>
        </p:txBody>
      </p:sp>
      <p:sp>
        <p:nvSpPr>
          <p:cNvPr id="3" name="Content Placeholder 2"/>
          <p:cNvSpPr>
            <a:spLocks noGrp="1"/>
          </p:cNvSpPr>
          <p:nvPr>
            <p:ph idx="1"/>
          </p:nvPr>
        </p:nvSpPr>
        <p:spPr/>
        <p:txBody>
          <a:bodyPr>
            <a:normAutofit lnSpcReduction="10000"/>
          </a:bodyPr>
          <a:lstStyle/>
          <a:p>
            <a:pPr algn="l" rtl="0"/>
            <a:r>
              <a:rPr lang="en-US" dirty="0" smtClean="0">
                <a:latin typeface="Plantagenet Cherokee" pitchFamily="18" charset="0"/>
              </a:rPr>
              <a:t>Commitment to work procedures, in all its details and steps according to the approved Palestinian standard.</a:t>
            </a:r>
          </a:p>
          <a:p>
            <a:pPr algn="l" rtl="0">
              <a:buNone/>
            </a:pPr>
            <a:endParaRPr lang="en-US" dirty="0" smtClean="0">
              <a:latin typeface="Plantagenet Cherokee" pitchFamily="18" charset="0"/>
            </a:endParaRPr>
          </a:p>
          <a:p>
            <a:pPr algn="l" rtl="0"/>
            <a:r>
              <a:rPr lang="en-US" dirty="0" smtClean="0">
                <a:latin typeface="Plantagenet Cherokee" pitchFamily="18" charset="0"/>
              </a:rPr>
              <a:t>The laboratory should take into consideration the Palestinian standards while performing all the required tests and taking samples.</a:t>
            </a:r>
          </a:p>
          <a:p>
            <a:pPr algn="l" rtl="0">
              <a:buNone/>
            </a:pPr>
            <a:endParaRPr lang="en-US" dirty="0" smtClean="0">
              <a:latin typeface="Plantagenet Cherokee" pitchFamily="18" charset="0"/>
            </a:endParaRPr>
          </a:p>
          <a:p>
            <a:pPr algn="l" rtl="0"/>
            <a:r>
              <a:rPr lang="en-US" dirty="0" smtClean="0">
                <a:latin typeface="Plantagenet Cherokee" pitchFamily="18" charset="0"/>
              </a:rPr>
              <a:t>The utilization of the TQM and SPC concepts and tools for their importance in detecting the main sources of variability</a:t>
            </a:r>
          </a:p>
          <a:p>
            <a:pPr algn="l" rtl="0">
              <a:buNone/>
            </a:pPr>
            <a:endParaRPr lang="ar-SA"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Plantagenet Cherokee" pitchFamily="18" charset="0"/>
              </a:rPr>
              <a:t>Recommendations</a:t>
            </a:r>
            <a:endParaRPr lang="ar-SA" sz="6600" dirty="0"/>
          </a:p>
        </p:txBody>
      </p:sp>
      <p:sp>
        <p:nvSpPr>
          <p:cNvPr id="3" name="Content Placeholder 2"/>
          <p:cNvSpPr>
            <a:spLocks noGrp="1"/>
          </p:cNvSpPr>
          <p:nvPr>
            <p:ph idx="1"/>
          </p:nvPr>
        </p:nvSpPr>
        <p:spPr/>
        <p:txBody>
          <a:bodyPr>
            <a:normAutofit lnSpcReduction="10000"/>
          </a:bodyPr>
          <a:lstStyle/>
          <a:p>
            <a:pPr algn="l" rtl="0"/>
            <a:r>
              <a:rPr lang="en-US" dirty="0" smtClean="0"/>
              <a:t>The company should keen to obtain a certified international quality certificates such as ISO.</a:t>
            </a:r>
          </a:p>
          <a:p>
            <a:pPr algn="l" rtl="0">
              <a:buNone/>
            </a:pPr>
            <a:endParaRPr lang="en-US" dirty="0" smtClean="0"/>
          </a:p>
          <a:p>
            <a:pPr algn="l" rtl="0"/>
            <a:r>
              <a:rPr lang="en-US" dirty="0" smtClean="0"/>
              <a:t>The development of the testing methods and inspection processes by assigning a team responsible for the continuous research and development on the testing methods and devices.</a:t>
            </a:r>
          </a:p>
          <a:p>
            <a:pPr algn="l" rtl="0">
              <a:buNone/>
            </a:pPr>
            <a:endParaRPr lang="en-US" dirty="0" smtClean="0"/>
          </a:p>
          <a:p>
            <a:pPr algn="l" rtl="0"/>
            <a:r>
              <a:rPr lang="en-US" dirty="0" smtClean="0"/>
              <a:t>Adopting a specific form for each product that determines the quantities of raw materials required for each batch</a:t>
            </a:r>
            <a:endParaRPr lang="ar-SA"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Plantagenet Cherokee" pitchFamily="18" charset="0"/>
              </a:rPr>
              <a:t>Recommendations</a:t>
            </a:r>
            <a:endParaRPr lang="ar-SA" sz="6600" dirty="0"/>
          </a:p>
        </p:txBody>
      </p:sp>
      <p:sp>
        <p:nvSpPr>
          <p:cNvPr id="3" name="Content Placeholder 2"/>
          <p:cNvSpPr>
            <a:spLocks noGrp="1"/>
          </p:cNvSpPr>
          <p:nvPr>
            <p:ph idx="1"/>
          </p:nvPr>
        </p:nvSpPr>
        <p:spPr/>
        <p:txBody>
          <a:bodyPr/>
          <a:lstStyle/>
          <a:p>
            <a:pPr algn="l" rtl="0"/>
            <a:r>
              <a:rPr lang="en-US" dirty="0" smtClean="0">
                <a:latin typeface="Plantagenet Cherokee" pitchFamily="18" charset="0"/>
              </a:rPr>
              <a:t>Developing a strong training program for employees whom are responsible for weighing quantities of materials and taking samples.</a:t>
            </a:r>
          </a:p>
          <a:p>
            <a:pPr algn="l" rtl="0"/>
            <a:endParaRPr lang="en-US" dirty="0" smtClean="0">
              <a:latin typeface="Plantagenet Cherokee" pitchFamily="18" charset="0"/>
            </a:endParaRPr>
          </a:p>
          <a:p>
            <a:pPr algn="l" rtl="0"/>
            <a:r>
              <a:rPr lang="en-US" dirty="0" smtClean="0">
                <a:latin typeface="Plantagenet Cherokee" pitchFamily="18" charset="0"/>
              </a:rPr>
              <a:t>After the development of data collection methods, the factory's management should focus on the application of the SPC tools, particularly the adoption of the MR control chart that helps in increasing the awareness about the problem.</a:t>
            </a:r>
            <a:endParaRPr lang="ar-SA" dirty="0">
              <a:latin typeface="Plantagenet Cherokee"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hank-You-Purple.jpg"/>
          <p:cNvPicPr>
            <a:picLocks noGrp="1" noChangeAspect="1"/>
          </p:cNvPicPr>
          <p:nvPr>
            <p:ph idx="1"/>
          </p:nvPr>
        </p:nvPicPr>
        <p:blipFill>
          <a:blip r:embed="rId2"/>
          <a:stretch>
            <a:fillRect/>
          </a:stretch>
        </p:blipFill>
        <p:spPr>
          <a:xfrm>
            <a:off x="642910" y="1142984"/>
            <a:ext cx="7643866" cy="5500726"/>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latin typeface="Plantagenet Cherokee" pitchFamily="18" charset="0"/>
              </a:rPr>
              <a:t>Literature Review </a:t>
            </a:r>
            <a:endParaRPr lang="ar-SA" sz="7200" dirty="0">
              <a:latin typeface="Plantagenet Cherokee" pitchFamily="18" charset="0"/>
            </a:endParaRPr>
          </a:p>
        </p:txBody>
      </p:sp>
      <p:sp>
        <p:nvSpPr>
          <p:cNvPr id="3" name="Content Placeholder 2"/>
          <p:cNvSpPr>
            <a:spLocks noGrp="1"/>
          </p:cNvSpPr>
          <p:nvPr>
            <p:ph idx="1"/>
          </p:nvPr>
        </p:nvSpPr>
        <p:spPr>
          <a:xfrm>
            <a:off x="357158" y="1714488"/>
            <a:ext cx="8229600" cy="4389120"/>
          </a:xfrm>
        </p:spPr>
        <p:txBody>
          <a:bodyPr>
            <a:noAutofit/>
          </a:bodyPr>
          <a:lstStyle/>
          <a:p>
            <a:pPr algn="l" rtl="0"/>
            <a:r>
              <a:rPr lang="en-US" dirty="0" smtClean="0">
                <a:latin typeface="Plantagenet Cherokee" pitchFamily="18" charset="0"/>
              </a:rPr>
              <a:t>Quality control :</a:t>
            </a:r>
          </a:p>
          <a:p>
            <a:pPr algn="l" rtl="0">
              <a:buNone/>
            </a:pPr>
            <a:r>
              <a:rPr lang="en-US" dirty="0" smtClean="0"/>
              <a:t>   </a:t>
            </a:r>
            <a:r>
              <a:rPr lang="en-US" dirty="0" smtClean="0">
                <a:latin typeface="Plantagenet Cherokee" pitchFamily="18" charset="0"/>
              </a:rPr>
              <a:t>QC includes the operational techniques and the activities that sustain a quality of product or service. (ASQ Statistics Division,1983)</a:t>
            </a:r>
          </a:p>
          <a:p>
            <a:pPr algn="l" rtl="0">
              <a:buNone/>
            </a:pPr>
            <a:r>
              <a:rPr lang="en-US" dirty="0" smtClean="0"/>
              <a:t> </a:t>
            </a:r>
          </a:p>
          <a:p>
            <a:pPr algn="l" rtl="0"/>
            <a:r>
              <a:rPr lang="en-US" dirty="0" smtClean="0">
                <a:latin typeface="Plantagenet Cherokee" pitchFamily="18" charset="0"/>
              </a:rPr>
              <a:t>Statistical process control (SPC)</a:t>
            </a:r>
            <a:endParaRPr lang="ar-SA" dirty="0" smtClean="0">
              <a:latin typeface="Plantagenet Cherokee" pitchFamily="18" charset="0"/>
            </a:endParaRPr>
          </a:p>
          <a:p>
            <a:pPr algn="l" rtl="0">
              <a:buNone/>
            </a:pPr>
            <a:r>
              <a:rPr lang="en-US" dirty="0" smtClean="0">
                <a:latin typeface="Plantagenet Cherokee" pitchFamily="18" charset="0"/>
              </a:rPr>
              <a:t>   SPC is based on so called Shewhart´s conception of the process variability.</a:t>
            </a:r>
          </a:p>
          <a:p>
            <a:pPr algn="l" rtl="0">
              <a:buNone/>
            </a:pPr>
            <a:r>
              <a:rPr lang="en-US" dirty="0" smtClean="0">
                <a:latin typeface="Plantagenet Cherokee" pitchFamily="18" charset="0"/>
              </a:rPr>
              <a:t>   The main function is to reduce variation in an output characteristic by signalizing the change of an undefined process input” (Dasgupta,2003)</a:t>
            </a:r>
            <a:endParaRPr lang="ar-SA" dirty="0" smtClean="0">
              <a:latin typeface="Plantagenet Cherokee" pitchFamily="18" charset="0"/>
            </a:endParaRPr>
          </a:p>
          <a:p>
            <a:pPr algn="l" rtl="0"/>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latin typeface="Plantagenet Cherokee" pitchFamily="18" charset="0"/>
              </a:rPr>
              <a:t>Literature Review </a:t>
            </a:r>
            <a:endParaRPr lang="ar-SA" sz="7200" dirty="0"/>
          </a:p>
        </p:txBody>
      </p:sp>
      <p:sp>
        <p:nvSpPr>
          <p:cNvPr id="3" name="Content Placeholder 2"/>
          <p:cNvSpPr>
            <a:spLocks noGrp="1"/>
          </p:cNvSpPr>
          <p:nvPr>
            <p:ph idx="1"/>
          </p:nvPr>
        </p:nvSpPr>
        <p:spPr>
          <a:xfrm>
            <a:off x="457200" y="1785926"/>
            <a:ext cx="8229600" cy="5072074"/>
          </a:xfrm>
        </p:spPr>
        <p:txBody>
          <a:bodyPr>
            <a:normAutofit fontScale="47500" lnSpcReduction="20000"/>
          </a:bodyPr>
          <a:lstStyle/>
          <a:p>
            <a:pPr algn="l" rtl="0"/>
            <a:r>
              <a:rPr lang="en-US" sz="5500" dirty="0" smtClean="0">
                <a:latin typeface="Plantagenet Cherokee" pitchFamily="18" charset="0"/>
              </a:rPr>
              <a:t>Successful Stories</a:t>
            </a:r>
          </a:p>
          <a:p>
            <a:pPr algn="l" rtl="0">
              <a:buNone/>
            </a:pPr>
            <a:endParaRPr lang="en-US" sz="5500" dirty="0" smtClean="0">
              <a:latin typeface="Plantagenet Cherokee" pitchFamily="18" charset="0"/>
            </a:endParaRPr>
          </a:p>
          <a:p>
            <a:pPr algn="justLow" rtl="0">
              <a:buNone/>
            </a:pPr>
            <a:r>
              <a:rPr lang="en-US" sz="5500" dirty="0" smtClean="0">
                <a:latin typeface="Plantagenet Cherokee" pitchFamily="18" charset="0"/>
              </a:rPr>
              <a:t>   1- The halal cosmetic products in Malaysia are certified and control under JAKIM (Department of Islamic Development Malaysia) and follow the Malaysian Standard requirement. </a:t>
            </a:r>
          </a:p>
          <a:p>
            <a:pPr algn="justLow" rtl="0">
              <a:buNone/>
            </a:pPr>
            <a:endParaRPr lang="en-US" sz="5500" dirty="0" smtClean="0">
              <a:latin typeface="Plantagenet Cherokee" pitchFamily="18" charset="0"/>
            </a:endParaRPr>
          </a:p>
          <a:p>
            <a:pPr algn="justLow" rtl="0">
              <a:buNone/>
            </a:pPr>
            <a:r>
              <a:rPr lang="en-US" sz="5500" dirty="0" smtClean="0">
                <a:latin typeface="Plantagenet Cherokee" pitchFamily="18" charset="0"/>
              </a:rPr>
              <a:t>    2-Application of statistical process control in service industry: A case study of the restaurant sector. The research is based on the present service system at a restaurant, located at a university campus in Cyprus.</a:t>
            </a:r>
          </a:p>
          <a:p>
            <a:pPr algn="l" rtl="0">
              <a:buNone/>
            </a:pPr>
            <a:endParaRPr lang="en-US" sz="3400" dirty="0" smtClean="0">
              <a:latin typeface="Plantagenet Cherokee" pitchFamily="18" charset="0"/>
            </a:endParaRPr>
          </a:p>
          <a:p>
            <a:pPr algn="l" rtl="0">
              <a:buNone/>
            </a:pPr>
            <a:endParaRPr lang="en-US" sz="2800" dirty="0" smtClean="0">
              <a:latin typeface="Plantagenet Cherokee" pitchFamily="18" charset="0"/>
            </a:endParaRPr>
          </a:p>
          <a:p>
            <a:pPr algn="l" rtl="0">
              <a:buNone/>
            </a:pPr>
            <a:r>
              <a:rPr lang="en-US" sz="2800" dirty="0" smtClean="0">
                <a:latin typeface="Plantagenet Cherokee" pitchFamily="18" charset="0"/>
              </a:rPr>
              <a:t>  </a:t>
            </a:r>
          </a:p>
          <a:p>
            <a:pPr algn="l" rtl="0"/>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Plantagenet Cherokee" pitchFamily="18" charset="0"/>
              </a:rPr>
              <a:t>Methodology</a:t>
            </a:r>
            <a:endParaRPr lang="ar-SA" sz="6000" dirty="0">
              <a:latin typeface="Plantagenet Cherokee" pitchFamily="18" charset="0"/>
            </a:endParaRPr>
          </a:p>
        </p:txBody>
      </p:sp>
      <p:sp>
        <p:nvSpPr>
          <p:cNvPr id="3" name="Content Placeholder 2"/>
          <p:cNvSpPr>
            <a:spLocks noGrp="1"/>
          </p:cNvSpPr>
          <p:nvPr>
            <p:ph idx="1"/>
          </p:nvPr>
        </p:nvSpPr>
        <p:spPr/>
        <p:txBody>
          <a:bodyPr/>
          <a:lstStyle/>
          <a:p>
            <a:pPr algn="l" rtl="0"/>
            <a:endParaRPr lang="en-US" dirty="0" smtClean="0"/>
          </a:p>
          <a:p>
            <a:pPr algn="l" rtl="0"/>
            <a:endParaRPr lang="en-US" dirty="0" smtClean="0"/>
          </a:p>
          <a:p>
            <a:pPr algn="l" rtl="0"/>
            <a:endParaRPr lang="en-US" dirty="0" smtClean="0"/>
          </a:p>
          <a:p>
            <a:pPr algn="l" rtl="0"/>
            <a:endParaRPr lang="en-US" dirty="0" smtClean="0"/>
          </a:p>
          <a:p>
            <a:pPr algn="l" rtl="0"/>
            <a:endParaRPr lang="ar-SA" dirty="0"/>
          </a:p>
        </p:txBody>
      </p:sp>
      <p:pic>
        <p:nvPicPr>
          <p:cNvPr id="4" name="Picture 3" descr="18697780_10210376923154322_564448298_o.png"/>
          <p:cNvPicPr>
            <a:picLocks noChangeAspect="1"/>
          </p:cNvPicPr>
          <p:nvPr/>
        </p:nvPicPr>
        <p:blipFill>
          <a:blip r:embed="rId2"/>
          <a:stretch>
            <a:fillRect/>
          </a:stretch>
        </p:blipFill>
        <p:spPr>
          <a:xfrm>
            <a:off x="0" y="2151937"/>
            <a:ext cx="9144000" cy="4706063"/>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285860"/>
            <a:ext cx="8229600" cy="1143000"/>
          </a:xfrm>
        </p:spPr>
        <p:txBody>
          <a:bodyPr>
            <a:noAutofit/>
          </a:bodyPr>
          <a:lstStyle/>
          <a:p>
            <a:r>
              <a:rPr lang="en-US" sz="6000" dirty="0" smtClean="0">
                <a:latin typeface="Plantagenet Cherokee" pitchFamily="18" charset="0"/>
              </a:rPr>
              <a:t>Palkarm Manufacturing Processes</a:t>
            </a:r>
            <a:endParaRPr lang="ar-SA" sz="6000" dirty="0">
              <a:latin typeface="Plantagenet Cherokee" pitchFamily="18" charset="0"/>
            </a:endParaRPr>
          </a:p>
        </p:txBody>
      </p:sp>
      <p:sp>
        <p:nvSpPr>
          <p:cNvPr id="3" name="Content Placeholder 2"/>
          <p:cNvSpPr>
            <a:spLocks noGrp="1"/>
          </p:cNvSpPr>
          <p:nvPr>
            <p:ph idx="1"/>
          </p:nvPr>
        </p:nvSpPr>
        <p:spPr>
          <a:xfrm>
            <a:off x="500034" y="2468880"/>
            <a:ext cx="8229600" cy="4389120"/>
          </a:xfrm>
        </p:spPr>
        <p:txBody>
          <a:bodyPr/>
          <a:lstStyle/>
          <a:p>
            <a:pPr algn="l" rtl="0"/>
            <a:r>
              <a:rPr lang="en-US" sz="2800" dirty="0" smtClean="0"/>
              <a:t>Creams , body lotions and sun block .</a:t>
            </a:r>
          </a:p>
          <a:p>
            <a:pPr algn="l" rtl="0"/>
            <a:endParaRPr lang="en-US" sz="2800" dirty="0" smtClean="0"/>
          </a:p>
          <a:p>
            <a:pPr algn="l" rtl="0"/>
            <a:r>
              <a:rPr lang="en-US" sz="2800" dirty="0" smtClean="0"/>
              <a:t>Liquid foundation </a:t>
            </a:r>
          </a:p>
          <a:p>
            <a:pPr algn="l" rtl="0"/>
            <a:endParaRPr lang="en-US" sz="2800" dirty="0" smtClean="0"/>
          </a:p>
          <a:p>
            <a:pPr algn="l" rtl="0"/>
            <a:r>
              <a:rPr lang="en-US" sz="2800" dirty="0" smtClean="0"/>
              <a:t>Nail Polish</a:t>
            </a:r>
            <a:r>
              <a:rPr lang="en-US" dirty="0" smtClean="0"/>
              <a:t> </a:t>
            </a:r>
          </a:p>
          <a:p>
            <a:pPr algn="l" rtl="0"/>
            <a:endParaRPr lang="ar-SA" dirty="0"/>
          </a:p>
        </p:txBody>
      </p:sp>
      <p:pic>
        <p:nvPicPr>
          <p:cNvPr id="4" name="Picture 3" descr="top-cosmetic-and-beauty-products_z15jqr.jpg"/>
          <p:cNvPicPr>
            <a:picLocks noChangeAspect="1"/>
          </p:cNvPicPr>
          <p:nvPr/>
        </p:nvPicPr>
        <p:blipFill>
          <a:blip r:embed="rId2"/>
          <a:stretch>
            <a:fillRect/>
          </a:stretch>
        </p:blipFill>
        <p:spPr>
          <a:xfrm>
            <a:off x="5715008" y="2857500"/>
            <a:ext cx="3428992" cy="40005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512</TotalTime>
  <Words>1172</Words>
  <Application>Microsoft Office PowerPoint</Application>
  <PresentationFormat>On-screen Show (4:3)</PresentationFormat>
  <Paragraphs>193</Paragraphs>
  <Slides>55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57" baseType="lpstr">
      <vt:lpstr>Flow</vt:lpstr>
      <vt:lpstr>Graph</vt:lpstr>
      <vt:lpstr>Slide 1</vt:lpstr>
      <vt:lpstr>Outline</vt:lpstr>
      <vt:lpstr>Palkarm Company </vt:lpstr>
      <vt:lpstr>Problem Statement </vt:lpstr>
      <vt:lpstr>Objectives </vt:lpstr>
      <vt:lpstr>Literature Review </vt:lpstr>
      <vt:lpstr>Literature Review </vt:lpstr>
      <vt:lpstr>Methodology</vt:lpstr>
      <vt:lpstr>Palkarm Manufacturing Processes</vt:lpstr>
      <vt:lpstr>Slide 10</vt:lpstr>
      <vt:lpstr>Slide 11</vt:lpstr>
      <vt:lpstr>Slide 12</vt:lpstr>
      <vt:lpstr>Slide 13</vt:lpstr>
      <vt:lpstr>Slide 14</vt:lpstr>
      <vt:lpstr>Palkarm Tests Methods</vt:lpstr>
      <vt:lpstr>Palkarm Tests Methods</vt:lpstr>
      <vt:lpstr>Palkarm Tests Methods</vt:lpstr>
      <vt:lpstr>Palkarm Tests Methods</vt:lpstr>
      <vt:lpstr>Palkarm Tests Methods</vt:lpstr>
      <vt:lpstr>Palkarm Tests Methods</vt:lpstr>
      <vt:lpstr>Palkarm Tests Methods</vt:lpstr>
      <vt:lpstr>Palkarm Tests Methods</vt:lpstr>
      <vt:lpstr>Palkarm Tests Methods</vt:lpstr>
      <vt:lpstr>Palkarm Tests Methods</vt:lpstr>
      <vt:lpstr>Palkarm Tests Methods</vt:lpstr>
      <vt:lpstr>Palkarm Tests Methods</vt:lpstr>
      <vt:lpstr>Control chart construction</vt:lpstr>
      <vt:lpstr>Data Collection and Analysis</vt:lpstr>
      <vt:lpstr>Data Collection and Analysis</vt:lpstr>
      <vt:lpstr>Data Collection and Analysis</vt:lpstr>
      <vt:lpstr>Data Collection and Analysis</vt:lpstr>
      <vt:lpstr>Data Collection and Analysis</vt:lpstr>
      <vt:lpstr>Data Collection and Analysis</vt:lpstr>
      <vt:lpstr>Data Collection and Analysis</vt:lpstr>
      <vt:lpstr>Data Collection and Analysis</vt:lpstr>
      <vt:lpstr>Data Collection and Analysis</vt:lpstr>
      <vt:lpstr>Out of control action plan (OCAP)</vt:lpstr>
      <vt:lpstr>Out of control action plan (OCAP)</vt:lpstr>
      <vt:lpstr>SPC Tools </vt:lpstr>
      <vt:lpstr>SPC Tools</vt:lpstr>
      <vt:lpstr>SPC Tools</vt:lpstr>
      <vt:lpstr>SPC Tools</vt:lpstr>
      <vt:lpstr>Work procedures</vt:lpstr>
      <vt:lpstr>Work procedures</vt:lpstr>
      <vt:lpstr>Work procedures</vt:lpstr>
      <vt:lpstr>Slide 46</vt:lpstr>
      <vt:lpstr>Slide 47</vt:lpstr>
      <vt:lpstr>Modified Forms</vt:lpstr>
      <vt:lpstr>Slide 49</vt:lpstr>
      <vt:lpstr>Slide 50</vt:lpstr>
      <vt:lpstr>Conclusion </vt:lpstr>
      <vt:lpstr>Recommendations</vt:lpstr>
      <vt:lpstr>Recommendations</vt:lpstr>
      <vt:lpstr>Recommendations</vt:lpstr>
      <vt:lpstr>Slide 55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Dell</cp:lastModifiedBy>
  <cp:revision>64</cp:revision>
  <dcterms:created xsi:type="dcterms:W3CDTF">2017-05-17T14:41:14Z</dcterms:created>
  <dcterms:modified xsi:type="dcterms:W3CDTF">2017-05-22T22:07:58Z</dcterms:modified>
</cp:coreProperties>
</file>