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8" r:id="rId2"/>
    <p:sldId id="259" r:id="rId3"/>
    <p:sldId id="261" r:id="rId4"/>
    <p:sldId id="293" r:id="rId5"/>
    <p:sldId id="294" r:id="rId6"/>
    <p:sldId id="295" r:id="rId7"/>
    <p:sldId id="265" r:id="rId8"/>
    <p:sldId id="296" r:id="rId9"/>
    <p:sldId id="268" r:id="rId10"/>
    <p:sldId id="324" r:id="rId11"/>
    <p:sldId id="317" r:id="rId12"/>
    <p:sldId id="323" r:id="rId13"/>
    <p:sldId id="325" r:id="rId14"/>
    <p:sldId id="326" r:id="rId15"/>
    <p:sldId id="318" r:id="rId16"/>
    <p:sldId id="322" r:id="rId17"/>
    <p:sldId id="319" r:id="rId18"/>
    <p:sldId id="321" r:id="rId19"/>
    <p:sldId id="314" r:id="rId20"/>
    <p:sldId id="309" r:id="rId21"/>
    <p:sldId id="329" r:id="rId22"/>
    <p:sldId id="330" r:id="rId23"/>
    <p:sldId id="264" r:id="rId24"/>
    <p:sldId id="302" r:id="rId25"/>
    <p:sldId id="328" r:id="rId26"/>
    <p:sldId id="28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DAF56A1-B422-40B5-B136-F08BD76EA862}" type="datetimeFigureOut">
              <a:rPr lang="ar-JO" smtClean="0"/>
              <a:pPr/>
              <a:t>25/07/1435</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5163DA1-DE06-438C-9ED0-30C376197B4C}" type="slidenum">
              <a:rPr lang="ar-JO" smtClean="0"/>
              <a:pPr/>
              <a:t>‹#›</a:t>
            </a:fld>
            <a:endParaRPr lang="ar-JO"/>
          </a:p>
        </p:txBody>
      </p:sp>
    </p:spTree>
    <p:extLst>
      <p:ext uri="{BB962C8B-B14F-4D97-AF65-F5344CB8AC3E}">
        <p14:creationId xmlns="" xmlns:p14="http://schemas.microsoft.com/office/powerpoint/2010/main" val="358619070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A5163DA1-DE06-438C-9ED0-30C376197B4C}" type="slidenum">
              <a:rPr lang="ar-JO" smtClean="0"/>
              <a:pPr/>
              <a:t>23</a:t>
            </a:fld>
            <a:endParaRPr lang="ar-JO"/>
          </a:p>
        </p:txBody>
      </p:sp>
    </p:spTree>
    <p:extLst>
      <p:ext uri="{BB962C8B-B14F-4D97-AF65-F5344CB8AC3E}">
        <p14:creationId xmlns="" xmlns:p14="http://schemas.microsoft.com/office/powerpoint/2010/main" val="3632380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An-Najah National University</a:t>
            </a:r>
            <a:endParaRPr lang="ar-JO" dirty="0"/>
          </a:p>
        </p:txBody>
      </p:sp>
      <p:sp>
        <p:nvSpPr>
          <p:cNvPr id="3" name="Content Placeholder 2"/>
          <p:cNvSpPr>
            <a:spLocks noGrp="1"/>
          </p:cNvSpPr>
          <p:nvPr>
            <p:ph idx="1"/>
          </p:nvPr>
        </p:nvSpPr>
        <p:spPr>
          <a:xfrm>
            <a:off x="457200" y="1600200"/>
            <a:ext cx="8534400" cy="4953000"/>
          </a:xfrm>
        </p:spPr>
        <p:txBody>
          <a:bodyPr>
            <a:normAutofit fontScale="62500" lnSpcReduction="20000"/>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smtClean="0"/>
          </a:p>
          <a:p>
            <a:pPr marL="0" indent="0" algn="ctr">
              <a:buNone/>
            </a:pPr>
            <a:r>
              <a:rPr lang="en-US" dirty="0" smtClean="0"/>
              <a:t>Faculty of  Engineering </a:t>
            </a:r>
          </a:p>
          <a:p>
            <a:pPr marL="0" indent="0" algn="ctr">
              <a:buNone/>
            </a:pPr>
            <a:r>
              <a:rPr lang="en-US" dirty="0" smtClean="0"/>
              <a:t/>
            </a:r>
            <a:br>
              <a:rPr lang="en-US" dirty="0" smtClean="0"/>
            </a:br>
            <a:r>
              <a:rPr lang="en-US" dirty="0" smtClean="0"/>
              <a:t>Communication Department </a:t>
            </a:r>
          </a:p>
          <a:p>
            <a:pPr marL="0" indent="0" algn="ctr">
              <a:buNone/>
            </a:pPr>
            <a:endParaRPr lang="en-US" dirty="0" smtClean="0"/>
          </a:p>
          <a:p>
            <a:pPr marL="0" indent="0" algn="ctr">
              <a:buNone/>
            </a:pPr>
            <a:r>
              <a:rPr lang="en-US" b="1" dirty="0" smtClean="0"/>
              <a:t>Target Tracking using   Doppler Radar</a:t>
            </a:r>
          </a:p>
          <a:p>
            <a:pPr marL="0" indent="0" algn="ctr">
              <a:buNone/>
            </a:pPr>
            <a:r>
              <a:rPr lang="en-US" dirty="0" smtClean="0"/>
              <a:t> </a:t>
            </a:r>
          </a:p>
          <a:p>
            <a:pPr marL="0" indent="0">
              <a:buNone/>
            </a:pPr>
            <a:r>
              <a:rPr lang="en-US" dirty="0" smtClean="0"/>
              <a:t>Prepared by :  Bara</a:t>
            </a:r>
            <a:r>
              <a:rPr lang="en-US" dirty="0"/>
              <a:t>’ </a:t>
            </a:r>
            <a:r>
              <a:rPr lang="en-US" dirty="0" smtClean="0"/>
              <a:t>Sous, </a:t>
            </a:r>
            <a:r>
              <a:rPr lang="en-US" dirty="0" err="1" smtClean="0"/>
              <a:t>Hasan</a:t>
            </a:r>
            <a:r>
              <a:rPr lang="en-US" dirty="0" smtClean="0"/>
              <a:t> Khalid, Mohammed </a:t>
            </a:r>
            <a:r>
              <a:rPr lang="en-US" dirty="0"/>
              <a:t>Alawneh.</a:t>
            </a:r>
          </a:p>
          <a:p>
            <a:pPr marL="0" indent="0">
              <a:buNone/>
            </a:pPr>
            <a:endParaRPr lang="en-US" dirty="0" smtClean="0"/>
          </a:p>
          <a:p>
            <a:pPr marL="0" indent="0">
              <a:buNone/>
            </a:pPr>
            <a:r>
              <a:rPr lang="en-US" dirty="0" smtClean="0"/>
              <a:t>                                </a:t>
            </a:r>
          </a:p>
          <a:p>
            <a:pPr marL="0" indent="0">
              <a:buNone/>
            </a:pPr>
            <a:r>
              <a:rPr lang="en-US" smtClean="0"/>
              <a:t>Supervisors </a:t>
            </a:r>
            <a:r>
              <a:rPr lang="en-US" dirty="0" smtClean="0"/>
              <a:t>:        </a:t>
            </a:r>
            <a:r>
              <a:rPr lang="en-US" dirty="0"/>
              <a:t>Mr. Jamal Kharosheh</a:t>
            </a:r>
          </a:p>
          <a:p>
            <a:pPr marL="0" indent="0">
              <a:buNone/>
            </a:pPr>
            <a:r>
              <a:rPr lang="en-US" dirty="0" smtClean="0"/>
              <a:t>                               Dr. </a:t>
            </a:r>
            <a:r>
              <a:rPr lang="en-US" dirty="0" err="1" smtClean="0"/>
              <a:t>Falah</a:t>
            </a:r>
            <a:r>
              <a:rPr lang="en-US" dirty="0" smtClean="0"/>
              <a:t> </a:t>
            </a:r>
            <a:r>
              <a:rPr lang="en-US" dirty="0" err="1" smtClean="0"/>
              <a:t>Hasan</a:t>
            </a:r>
            <a:r>
              <a:rPr lang="en-US" i="1" dirty="0" smtClean="0"/>
              <a:t>                           </a:t>
            </a:r>
            <a:endParaRPr lang="en-US" dirty="0"/>
          </a:p>
        </p:txBody>
      </p:sp>
      <p:pic>
        <p:nvPicPr>
          <p:cNvPr id="4" name="Picture 3" descr="Description: C:\Documents and Settings\admin\Desktop\NNU_Seal_logo.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81400" y="1143000"/>
            <a:ext cx="1904999" cy="1676400"/>
          </a:xfrm>
          <a:prstGeom prst="rect">
            <a:avLst/>
          </a:prstGeom>
          <a:noFill/>
        </p:spPr>
      </p:pic>
    </p:spTree>
    <p:extLst>
      <p:ext uri="{BB962C8B-B14F-4D97-AF65-F5344CB8AC3E}">
        <p14:creationId xmlns="" xmlns:p14="http://schemas.microsoft.com/office/powerpoint/2010/main" val="31299799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System Implementation </a:t>
            </a:r>
            <a:r>
              <a:rPr lang="en-US" dirty="0" smtClean="0"/>
              <a:t>(Cont.)</a:t>
            </a:r>
            <a:endParaRPr lang="ar-JO" dirty="0"/>
          </a:p>
        </p:txBody>
      </p:sp>
      <p:sp>
        <p:nvSpPr>
          <p:cNvPr id="3" name="Content Placeholder 2"/>
          <p:cNvSpPr>
            <a:spLocks noGrp="1"/>
          </p:cNvSpPr>
          <p:nvPr>
            <p:ph idx="1"/>
          </p:nvPr>
        </p:nvSpPr>
        <p:spPr/>
        <p:txBody>
          <a:bodyPr>
            <a:normAutofit/>
          </a:bodyPr>
          <a:lstStyle/>
          <a:p>
            <a:r>
              <a:rPr lang="en-US" sz="2500" i="1" dirty="0"/>
              <a:t>Our hope of this project is   implemented a Doppler Radar system (CW And Pulses) </a:t>
            </a:r>
            <a:r>
              <a:rPr lang="en-US" sz="2500" i="1" dirty="0" smtClean="0"/>
              <a:t>system .</a:t>
            </a:r>
          </a:p>
          <a:p>
            <a:endParaRPr lang="en-US" sz="2800" i="1" dirty="0" smtClean="0"/>
          </a:p>
          <a:p>
            <a:r>
              <a:rPr lang="en-US" sz="2800" i="1" dirty="0" smtClean="0"/>
              <a:t>To </a:t>
            </a:r>
            <a:r>
              <a:rPr lang="en-US" sz="2800" i="1" dirty="0"/>
              <a:t>implement this system use many electrical tools such as </a:t>
            </a:r>
            <a:r>
              <a:rPr lang="en-US" sz="2800" i="1" dirty="0" smtClean="0"/>
              <a:t>HB100(Microwave motion sensor), </a:t>
            </a:r>
            <a:r>
              <a:rPr lang="en-US" sz="2800" i="1" dirty="0"/>
              <a:t>Low Frequency </a:t>
            </a:r>
            <a:r>
              <a:rPr lang="en-US" sz="2800" i="1" dirty="0" smtClean="0"/>
              <a:t>High Gain amplifier(IF-Amp), </a:t>
            </a:r>
            <a:r>
              <a:rPr lang="en-US" sz="2800" i="1" dirty="0"/>
              <a:t>and microcontroller (Arduino UNO).  </a:t>
            </a:r>
            <a:endParaRPr lang="en-US" sz="2800" dirty="0"/>
          </a:p>
          <a:p>
            <a:endParaRPr lang="ar-JO" sz="2500" dirty="0"/>
          </a:p>
        </p:txBody>
      </p:sp>
    </p:spTree>
    <p:extLst>
      <p:ext uri="{BB962C8B-B14F-4D97-AF65-F5344CB8AC3E}">
        <p14:creationId xmlns="" xmlns:p14="http://schemas.microsoft.com/office/powerpoint/2010/main" val="14030976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HB100 Module </a:t>
            </a:r>
            <a:endParaRPr lang="ar-JO" dirty="0"/>
          </a:p>
        </p:txBody>
      </p:sp>
      <p:pic>
        <p:nvPicPr>
          <p:cNvPr id="4" name="Picture 3"/>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3400" y="1524001"/>
            <a:ext cx="7924800" cy="4876800"/>
          </a:xfrm>
          <a:prstGeom prst="rect">
            <a:avLst/>
          </a:prstGeom>
          <a:noFill/>
          <a:ln>
            <a:noFill/>
          </a:ln>
        </p:spPr>
      </p:pic>
    </p:spTree>
    <p:extLst>
      <p:ext uri="{BB962C8B-B14F-4D97-AF65-F5344CB8AC3E}">
        <p14:creationId xmlns="" xmlns:p14="http://schemas.microsoft.com/office/powerpoint/2010/main" val="41393912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t>HB100 Module </a:t>
            </a:r>
            <a:r>
              <a:rPr lang="en-US" dirty="0" smtClean="0"/>
              <a:t>(Cont.)</a:t>
            </a:r>
            <a:endParaRPr lang="ar-JO" dirty="0"/>
          </a:p>
        </p:txBody>
      </p:sp>
      <p:sp>
        <p:nvSpPr>
          <p:cNvPr id="3" name="Content Placeholder 2"/>
          <p:cNvSpPr>
            <a:spLocks noGrp="1"/>
          </p:cNvSpPr>
          <p:nvPr>
            <p:ph idx="1"/>
          </p:nvPr>
        </p:nvSpPr>
        <p:spPr/>
        <p:txBody>
          <a:bodyPr>
            <a:normAutofit/>
          </a:bodyPr>
          <a:lstStyle/>
          <a:p>
            <a:pPr lvl="0"/>
            <a:r>
              <a:rPr lang="en-US" i="1" dirty="0" smtClean="0"/>
              <a:t>Introduction</a:t>
            </a:r>
          </a:p>
          <a:p>
            <a:pPr marL="0" indent="0" algn="just">
              <a:buNone/>
            </a:pPr>
            <a:endParaRPr lang="en-US" sz="2000" i="1" dirty="0" smtClean="0"/>
          </a:p>
          <a:p>
            <a:pPr marL="0" indent="0" algn="just">
              <a:buNone/>
            </a:pPr>
            <a:r>
              <a:rPr lang="en-US" sz="2000" i="1" dirty="0" smtClean="0"/>
              <a:t>HB </a:t>
            </a:r>
            <a:r>
              <a:rPr lang="en-US" sz="2000" i="1" dirty="0"/>
              <a:t>Series of microwave motion sensor module are X-Band Mono-static DRO Doppler transceiver front-end module. </a:t>
            </a:r>
          </a:p>
          <a:p>
            <a:pPr marL="0" indent="0" algn="just">
              <a:buNone/>
            </a:pPr>
            <a:endParaRPr lang="en-US" sz="2000" i="1" dirty="0" smtClean="0"/>
          </a:p>
          <a:p>
            <a:pPr marL="0" indent="0" algn="just">
              <a:buNone/>
            </a:pPr>
            <a:r>
              <a:rPr lang="en-US" sz="2000" i="1" dirty="0" smtClean="0"/>
              <a:t>These </a:t>
            </a:r>
            <a:r>
              <a:rPr lang="en-US" sz="2000" i="1" dirty="0"/>
              <a:t>modules are designed for movement detection, like intruder alarms, occupancy modules and other innovative ideas. </a:t>
            </a:r>
          </a:p>
          <a:p>
            <a:pPr marL="0" indent="0" algn="just">
              <a:buNone/>
            </a:pPr>
            <a:endParaRPr lang="en-US" sz="2000" i="1" dirty="0" smtClean="0"/>
          </a:p>
          <a:p>
            <a:pPr marL="0" indent="0" algn="just">
              <a:buNone/>
            </a:pPr>
            <a:r>
              <a:rPr lang="en-US" sz="2000" i="1" dirty="0" smtClean="0"/>
              <a:t>The </a:t>
            </a:r>
            <a:r>
              <a:rPr lang="en-US" sz="2000" i="1" dirty="0"/>
              <a:t>module consists of Dielectric Resonator Oscillator (DRO), microwave mixer and patch antenna</a:t>
            </a:r>
            <a:r>
              <a:rPr lang="en-US" sz="2000" i="1" dirty="0" smtClean="0"/>
              <a:t>.</a:t>
            </a:r>
            <a:endParaRPr lang="en-US" sz="2000" i="1" dirty="0"/>
          </a:p>
        </p:txBody>
      </p:sp>
    </p:spTree>
    <p:extLst>
      <p:ext uri="{BB962C8B-B14F-4D97-AF65-F5344CB8AC3E}">
        <p14:creationId xmlns="" xmlns:p14="http://schemas.microsoft.com/office/powerpoint/2010/main" val="41382014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HB100 Module (Cont.)</a:t>
            </a:r>
            <a:endParaRPr lang="ar-JO" dirty="0"/>
          </a:p>
        </p:txBody>
      </p:sp>
      <p:sp>
        <p:nvSpPr>
          <p:cNvPr id="3" name="Content Placeholder 2"/>
          <p:cNvSpPr>
            <a:spLocks noGrp="1"/>
          </p:cNvSpPr>
          <p:nvPr>
            <p:ph idx="1"/>
          </p:nvPr>
        </p:nvSpPr>
        <p:spPr/>
        <p:txBody>
          <a:bodyPr/>
          <a:lstStyle/>
          <a:p>
            <a:pPr lvl="0"/>
            <a:r>
              <a:rPr lang="en-US" i="1" dirty="0"/>
              <a:t>Power Supply </a:t>
            </a:r>
          </a:p>
          <a:p>
            <a:pPr marL="0" indent="0">
              <a:buNone/>
            </a:pPr>
            <a:endParaRPr lang="en-US" sz="2000" i="1" dirty="0" smtClean="0"/>
          </a:p>
          <a:p>
            <a:pPr marL="0" indent="0">
              <a:buNone/>
            </a:pPr>
            <a:r>
              <a:rPr lang="en-US" sz="2000" i="1" dirty="0" smtClean="0"/>
              <a:t>The </a:t>
            </a:r>
            <a:r>
              <a:rPr lang="en-US" sz="2000" i="1" dirty="0"/>
              <a:t>module operates at +5 Volte  DC for Continuous wave (CW) operation ,and pulse wave (PW) with 2KHz and duty cycle 4% . </a:t>
            </a:r>
          </a:p>
          <a:p>
            <a:pPr marL="0" lvl="0" indent="0">
              <a:buNone/>
            </a:pPr>
            <a:endParaRPr lang="en-US" dirty="0"/>
          </a:p>
          <a:p>
            <a:pPr lvl="0"/>
            <a:r>
              <a:rPr lang="en-US" i="1" dirty="0"/>
              <a:t>Transmit Frequency</a:t>
            </a:r>
            <a:endParaRPr lang="en-US" dirty="0"/>
          </a:p>
          <a:p>
            <a:pPr marL="0" indent="0">
              <a:buNone/>
            </a:pPr>
            <a:endParaRPr lang="en-US" sz="2000" i="1" dirty="0" smtClean="0"/>
          </a:p>
          <a:p>
            <a:pPr marL="0" indent="0">
              <a:buNone/>
            </a:pPr>
            <a:r>
              <a:rPr lang="en-US" sz="2000" i="1" dirty="0" smtClean="0"/>
              <a:t>The </a:t>
            </a:r>
            <a:r>
              <a:rPr lang="en-US" sz="2000" i="1" dirty="0"/>
              <a:t>module is a low power radio device (LPRD) or intended </a:t>
            </a:r>
            <a:r>
              <a:rPr lang="en-US" sz="2000" i="1" dirty="0" smtClean="0"/>
              <a:t>radiator operate at 10.525 GHz . </a:t>
            </a:r>
            <a:endParaRPr lang="ar-JO" sz="2000" dirty="0"/>
          </a:p>
        </p:txBody>
      </p:sp>
    </p:spTree>
    <p:extLst>
      <p:ext uri="{BB962C8B-B14F-4D97-AF65-F5344CB8AC3E}">
        <p14:creationId xmlns="" xmlns:p14="http://schemas.microsoft.com/office/powerpoint/2010/main" val="39101404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HB100 Module (Cont.)</a:t>
            </a:r>
            <a:endParaRPr lang="ar-JO" dirty="0"/>
          </a:p>
        </p:txBody>
      </p:sp>
      <p:sp>
        <p:nvSpPr>
          <p:cNvPr id="3" name="Content Placeholder 2"/>
          <p:cNvSpPr>
            <a:spLocks noGrp="1"/>
          </p:cNvSpPr>
          <p:nvPr>
            <p:ph idx="1"/>
          </p:nvPr>
        </p:nvSpPr>
        <p:spPr>
          <a:xfrm>
            <a:off x="457200" y="1371600"/>
            <a:ext cx="8229600" cy="4754563"/>
          </a:xfrm>
        </p:spPr>
        <p:txBody>
          <a:bodyPr/>
          <a:lstStyle/>
          <a:p>
            <a:pPr lvl="0"/>
            <a:r>
              <a:rPr lang="en-US" i="1" dirty="0" smtClean="0"/>
              <a:t>Radiation </a:t>
            </a:r>
            <a:r>
              <a:rPr lang="en-US" i="1" dirty="0"/>
              <a:t>Pattern</a:t>
            </a:r>
            <a:endParaRPr lang="en-US" dirty="0"/>
          </a:p>
          <a:p>
            <a:pPr marL="0" indent="0">
              <a:buNone/>
            </a:pPr>
            <a:r>
              <a:rPr lang="en-US" sz="2000" i="1" dirty="0"/>
              <a:t>half power beam width (HPBW</a:t>
            </a:r>
            <a:r>
              <a:rPr lang="en-US" sz="2000" i="1" dirty="0" smtClean="0"/>
              <a:t>) Azimuth = 80 Dig  .</a:t>
            </a:r>
          </a:p>
          <a:p>
            <a:pPr marL="0" indent="0">
              <a:buNone/>
            </a:pPr>
            <a:r>
              <a:rPr lang="en-US" sz="2000" i="1" dirty="0"/>
              <a:t>half power beam width (HPBW) </a:t>
            </a:r>
            <a:r>
              <a:rPr lang="en-US" sz="2000" i="1" dirty="0" smtClean="0"/>
              <a:t> Elevation = 40 Dig .</a:t>
            </a:r>
          </a:p>
          <a:p>
            <a:pPr marL="0" indent="0">
              <a:buNone/>
            </a:pPr>
            <a:r>
              <a:rPr lang="en-US" sz="2000" i="1" dirty="0" smtClean="0"/>
              <a:t>Max Power radiate = 20 DBm .</a:t>
            </a:r>
            <a:endParaRPr lang="ar-JO" sz="2000" dirty="0"/>
          </a:p>
        </p:txBody>
      </p:sp>
      <p:pic>
        <p:nvPicPr>
          <p:cNvPr id="4" name="Picture 3"/>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9600" y="3124200"/>
            <a:ext cx="7924800" cy="3733800"/>
          </a:xfrm>
          <a:prstGeom prst="rect">
            <a:avLst/>
          </a:prstGeom>
          <a:noFill/>
          <a:ln>
            <a:noFill/>
          </a:ln>
        </p:spPr>
      </p:pic>
    </p:spTree>
    <p:extLst>
      <p:ext uri="{BB962C8B-B14F-4D97-AF65-F5344CB8AC3E}">
        <p14:creationId xmlns="" xmlns:p14="http://schemas.microsoft.com/office/powerpoint/2010/main" val="1346839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IF Amplifier and Filter </a:t>
            </a:r>
            <a:endParaRPr lang="ar-JO" dirty="0"/>
          </a:p>
        </p:txBody>
      </p:sp>
      <p:pic>
        <p:nvPicPr>
          <p:cNvPr id="4" name="Picture 3"/>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62000" y="1591808"/>
            <a:ext cx="7696200" cy="4576763"/>
          </a:xfrm>
          <a:prstGeom prst="rect">
            <a:avLst/>
          </a:prstGeom>
          <a:noFill/>
          <a:ln>
            <a:noFill/>
          </a:ln>
        </p:spPr>
      </p:pic>
    </p:spTree>
    <p:extLst>
      <p:ext uri="{BB962C8B-B14F-4D97-AF65-F5344CB8AC3E}">
        <p14:creationId xmlns="" xmlns:p14="http://schemas.microsoft.com/office/powerpoint/2010/main" val="18955711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IF Amplifier and Filter </a:t>
            </a:r>
            <a:r>
              <a:rPr lang="en-US" dirty="0" smtClean="0"/>
              <a:t>(Cont.)</a:t>
            </a:r>
            <a:endParaRPr lang="ar-JO" dirty="0"/>
          </a:p>
        </p:txBody>
      </p:sp>
      <p:sp>
        <p:nvSpPr>
          <p:cNvPr id="3" name="Content Placeholder 2"/>
          <p:cNvSpPr>
            <a:spLocks noGrp="1"/>
          </p:cNvSpPr>
          <p:nvPr>
            <p:ph idx="1"/>
          </p:nvPr>
        </p:nvSpPr>
        <p:spPr/>
        <p:txBody>
          <a:bodyPr>
            <a:normAutofit/>
          </a:bodyPr>
          <a:lstStyle/>
          <a:p>
            <a:pPr algn="just"/>
            <a:r>
              <a:rPr lang="en-US" sz="2500" i="1" dirty="0"/>
              <a:t>Low Frequency High Gain Amplifier or Intermediate Frequency Amplifier (</a:t>
            </a:r>
            <a:r>
              <a:rPr lang="en-US" sz="2500" i="1" dirty="0" smtClean="0"/>
              <a:t>IF-Amp</a:t>
            </a:r>
            <a:r>
              <a:rPr lang="en-US" sz="2500" i="1" dirty="0"/>
              <a:t>) is tuned amplifiers used in </a:t>
            </a:r>
            <a:r>
              <a:rPr lang="en-US" sz="2500" i="1" dirty="0" smtClean="0"/>
              <a:t>radar</a:t>
            </a:r>
            <a:r>
              <a:rPr lang="en-US" sz="2500" i="1" dirty="0"/>
              <a:t>. Their purpose is to provide the majority of the voltage amplification of </a:t>
            </a:r>
            <a:r>
              <a:rPr lang="en-US" sz="2500" i="1" dirty="0" smtClean="0"/>
              <a:t> </a:t>
            </a:r>
            <a:r>
              <a:rPr lang="en-US" sz="2500" i="1" dirty="0"/>
              <a:t>radar </a:t>
            </a:r>
            <a:r>
              <a:rPr lang="en-US" sz="2500" i="1" dirty="0" smtClean="0"/>
              <a:t>signal.</a:t>
            </a:r>
          </a:p>
          <a:p>
            <a:endParaRPr lang="en-US" sz="2500" i="1" dirty="0" smtClean="0"/>
          </a:p>
          <a:p>
            <a:r>
              <a:rPr lang="en-US" sz="2500" i="1" dirty="0" smtClean="0"/>
              <a:t>The </a:t>
            </a:r>
            <a:r>
              <a:rPr lang="en-US" sz="2500" i="1" dirty="0"/>
              <a:t>characteristic of this Amplifier is:- </a:t>
            </a:r>
          </a:p>
          <a:p>
            <a:pPr marL="0" indent="0">
              <a:buNone/>
            </a:pPr>
            <a:r>
              <a:rPr lang="en-US" sz="2500" i="1" dirty="0"/>
              <a:t>Corner frequency around 1000 Hz.</a:t>
            </a:r>
          </a:p>
          <a:p>
            <a:pPr marL="0" indent="0">
              <a:buNone/>
            </a:pPr>
            <a:r>
              <a:rPr lang="en-US" sz="2500" i="1" dirty="0" smtClean="0"/>
              <a:t>Gain </a:t>
            </a:r>
            <a:r>
              <a:rPr lang="en-US" sz="2500" i="1" dirty="0"/>
              <a:t>around 40 </a:t>
            </a:r>
            <a:r>
              <a:rPr lang="en-US" sz="2500" i="1" dirty="0" smtClean="0"/>
              <a:t>dB</a:t>
            </a:r>
            <a:endParaRPr lang="en-US" sz="2500" i="1" dirty="0"/>
          </a:p>
          <a:p>
            <a:pPr marL="0" indent="0">
              <a:buNone/>
            </a:pPr>
            <a:r>
              <a:rPr lang="en-US" sz="2500" i="1" dirty="0"/>
              <a:t>Low noise and offset.</a:t>
            </a:r>
          </a:p>
          <a:p>
            <a:pPr marL="0" indent="0">
              <a:buNone/>
            </a:pPr>
            <a:endParaRPr lang="en-US" dirty="0"/>
          </a:p>
          <a:p>
            <a:endParaRPr lang="ar-JO" dirty="0"/>
          </a:p>
        </p:txBody>
      </p:sp>
    </p:spTree>
    <p:extLst>
      <p:ext uri="{BB962C8B-B14F-4D97-AF65-F5344CB8AC3E}">
        <p14:creationId xmlns="" xmlns:p14="http://schemas.microsoft.com/office/powerpoint/2010/main" val="55982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Microcontroller (Arduino UNO)</a:t>
            </a:r>
            <a:endParaRPr lang="ar-JO" dirty="0"/>
          </a:p>
        </p:txBody>
      </p:sp>
      <p:pic>
        <p:nvPicPr>
          <p:cNvPr id="4" name="Picture 3"/>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04800" y="1669143"/>
            <a:ext cx="8534400" cy="4800600"/>
          </a:xfrm>
          <a:prstGeom prst="rect">
            <a:avLst/>
          </a:prstGeom>
          <a:noFill/>
          <a:ln>
            <a:noFill/>
          </a:ln>
        </p:spPr>
      </p:pic>
    </p:spTree>
    <p:extLst>
      <p:ext uri="{BB962C8B-B14F-4D97-AF65-F5344CB8AC3E}">
        <p14:creationId xmlns="" xmlns:p14="http://schemas.microsoft.com/office/powerpoint/2010/main" val="10540023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Microcontroller (Arduino UNO</a:t>
            </a:r>
            <a:r>
              <a:rPr lang="en-US" dirty="0" smtClean="0"/>
              <a:t>)(Cont.)</a:t>
            </a:r>
            <a:endParaRPr lang="ar-JO" dirty="0"/>
          </a:p>
        </p:txBody>
      </p:sp>
      <p:sp>
        <p:nvSpPr>
          <p:cNvPr id="3" name="Content Placeholder 2"/>
          <p:cNvSpPr>
            <a:spLocks noGrp="1"/>
          </p:cNvSpPr>
          <p:nvPr>
            <p:ph idx="1"/>
          </p:nvPr>
        </p:nvSpPr>
        <p:spPr/>
        <p:txBody>
          <a:bodyPr>
            <a:normAutofit/>
          </a:bodyPr>
          <a:lstStyle/>
          <a:p>
            <a:pPr algn="just"/>
            <a:r>
              <a:rPr lang="en-US" sz="2500" i="1" dirty="0"/>
              <a:t>The Arduino Uno is a microcontroller </a:t>
            </a:r>
            <a:r>
              <a:rPr lang="en-US" sz="2500" i="1" dirty="0" smtClean="0"/>
              <a:t>board. </a:t>
            </a:r>
            <a:r>
              <a:rPr lang="en-US" sz="2500" i="1" dirty="0"/>
              <a:t>It has 14 digital input/output pins (of which 6 can be used as PWM outputs), 6 analog inputs, a 16 MHz crystal oscillator, a USB connection, a power jack, an ICSP header, and a reset button. It contains everything needed to support the microcontroller; simply connect it to a computer with a USB cable or power it with a AC-to-DC adapter or battery to get started. The Uno differs from all preceding boards in that it does not use the FTDI USB-to-serial driver chip. Instead, it features the Atmega8U2 programmed as a USB-to-serial converter.</a:t>
            </a:r>
          </a:p>
          <a:p>
            <a:endParaRPr lang="ar-JO" dirty="0"/>
          </a:p>
        </p:txBody>
      </p:sp>
    </p:spTree>
    <p:extLst>
      <p:ext uri="{BB962C8B-B14F-4D97-AF65-F5344CB8AC3E}">
        <p14:creationId xmlns="" xmlns:p14="http://schemas.microsoft.com/office/powerpoint/2010/main" val="31474144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 </a:t>
            </a:r>
            <a:endParaRPr lang="ar-JO" dirty="0"/>
          </a:p>
        </p:txBody>
      </p:sp>
      <p:sp>
        <p:nvSpPr>
          <p:cNvPr id="3" name="Content Placeholder 2"/>
          <p:cNvSpPr>
            <a:spLocks noGrp="1"/>
          </p:cNvSpPr>
          <p:nvPr>
            <p:ph idx="1"/>
          </p:nvPr>
        </p:nvSpPr>
        <p:spPr>
          <a:xfrm>
            <a:off x="457200" y="1600200"/>
            <a:ext cx="8229600" cy="4800600"/>
          </a:xfrm>
        </p:spPr>
        <p:txBody>
          <a:bodyPr>
            <a:normAutofit fontScale="70000" lnSpcReduction="20000"/>
          </a:bodyPr>
          <a:lstStyle/>
          <a:p>
            <a:pPr algn="just"/>
            <a:r>
              <a:rPr lang="en-US" dirty="0"/>
              <a:t>Pulse Doppler radar transmitter produce Radio Frequency (RF) signal ,</a:t>
            </a:r>
            <a:r>
              <a:rPr lang="en-US" dirty="0" smtClean="0"/>
              <a:t> </a:t>
            </a:r>
            <a:r>
              <a:rPr lang="en-US" dirty="0"/>
              <a:t>and sent it through the media to sense surrounding environment and estimate target information such as velocity and distance. transmit wave operate at </a:t>
            </a:r>
            <a:r>
              <a:rPr lang="en-US" dirty="0" smtClean="0"/>
              <a:t>canter </a:t>
            </a:r>
            <a:r>
              <a:rPr lang="en-US" dirty="0"/>
              <a:t>frequency at 10.525 GHz, on the other hand system produce thermal noise around 3 dB, but in worst case scenario the system keep the C/N as max as possible around </a:t>
            </a:r>
            <a:r>
              <a:rPr lang="en-US" dirty="0" smtClean="0"/>
              <a:t>10 </a:t>
            </a:r>
            <a:r>
              <a:rPr lang="en-US" dirty="0"/>
              <a:t>dB .</a:t>
            </a:r>
          </a:p>
          <a:p>
            <a:pPr algn="just"/>
            <a:endParaRPr lang="en-US" dirty="0" smtClean="0"/>
          </a:p>
          <a:p>
            <a:pPr algn="just"/>
            <a:r>
              <a:rPr lang="en-US" dirty="0" smtClean="0"/>
              <a:t> </a:t>
            </a:r>
            <a:r>
              <a:rPr lang="en-US" dirty="0"/>
              <a:t>Receiver estimate the echo signal (wave produce due to reflection and scattering wave from the target) .and estimate the change of frequency (Doppler frequency) to predict the target speed </a:t>
            </a:r>
            <a:r>
              <a:rPr lang="en-US" dirty="0" smtClean="0"/>
              <a:t>.</a:t>
            </a:r>
          </a:p>
          <a:p>
            <a:pPr marL="0" indent="0" algn="just">
              <a:buNone/>
            </a:pPr>
            <a:r>
              <a:rPr lang="en-US" dirty="0" smtClean="0"/>
              <a:t> </a:t>
            </a:r>
          </a:p>
          <a:p>
            <a:pPr algn="just"/>
            <a:r>
              <a:rPr lang="en-US" dirty="0" smtClean="0"/>
              <a:t>Moreover </a:t>
            </a:r>
            <a:r>
              <a:rPr lang="en-US" dirty="0"/>
              <a:t>estimate max power receiver and time duration between transmit and receive pulse to predict the target distance </a:t>
            </a:r>
            <a:r>
              <a:rPr lang="en-US" dirty="0" smtClean="0"/>
              <a:t> .</a:t>
            </a:r>
          </a:p>
        </p:txBody>
      </p:sp>
    </p:spTree>
    <p:extLst>
      <p:ext uri="{BB962C8B-B14F-4D97-AF65-F5344CB8AC3E}">
        <p14:creationId xmlns="" xmlns:p14="http://schemas.microsoft.com/office/powerpoint/2010/main" val="27639769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t>
            </a:r>
            <a:endParaRPr lang="ar-JO" dirty="0"/>
          </a:p>
        </p:txBody>
      </p:sp>
      <p:sp>
        <p:nvSpPr>
          <p:cNvPr id="3" name="Content Placeholder 2"/>
          <p:cNvSpPr>
            <a:spLocks noGrp="1"/>
          </p:cNvSpPr>
          <p:nvPr>
            <p:ph idx="1"/>
          </p:nvPr>
        </p:nvSpPr>
        <p:spPr>
          <a:xfrm>
            <a:off x="457200" y="1219200"/>
            <a:ext cx="8229600" cy="5181600"/>
          </a:xfrm>
        </p:spPr>
        <p:txBody>
          <a:bodyPr>
            <a:normAutofit fontScale="70000" lnSpcReduction="20000"/>
          </a:bodyPr>
          <a:lstStyle/>
          <a:p>
            <a:r>
              <a:rPr lang="en-US" dirty="0" smtClean="0"/>
              <a:t>Introduction .</a:t>
            </a:r>
          </a:p>
          <a:p>
            <a:endParaRPr lang="en-US" dirty="0" smtClean="0"/>
          </a:p>
          <a:p>
            <a:r>
              <a:rPr lang="en-US" dirty="0" smtClean="0"/>
              <a:t>Radar Regulation and Frequency </a:t>
            </a:r>
            <a:r>
              <a:rPr lang="en-US" dirty="0"/>
              <a:t>B</a:t>
            </a:r>
            <a:r>
              <a:rPr lang="en-US" dirty="0" smtClean="0"/>
              <a:t>and  .</a:t>
            </a:r>
          </a:p>
          <a:p>
            <a:endParaRPr lang="en-US" dirty="0" smtClean="0"/>
          </a:p>
          <a:p>
            <a:r>
              <a:rPr lang="en-US" dirty="0" smtClean="0"/>
              <a:t>Doppler Radar Principle .</a:t>
            </a:r>
          </a:p>
          <a:p>
            <a:endParaRPr lang="en-US" dirty="0" smtClean="0"/>
          </a:p>
          <a:p>
            <a:r>
              <a:rPr lang="en-US" dirty="0" smtClean="0"/>
              <a:t>Distance Measurements  .</a:t>
            </a:r>
          </a:p>
          <a:p>
            <a:endParaRPr lang="en-US" dirty="0" smtClean="0"/>
          </a:p>
          <a:p>
            <a:r>
              <a:rPr lang="en-US" dirty="0" smtClean="0"/>
              <a:t>System Implementation .</a:t>
            </a:r>
          </a:p>
          <a:p>
            <a:endParaRPr lang="en-US" dirty="0" smtClean="0"/>
          </a:p>
          <a:p>
            <a:r>
              <a:rPr lang="en-US" dirty="0" smtClean="0"/>
              <a:t>Result .</a:t>
            </a:r>
          </a:p>
          <a:p>
            <a:endParaRPr lang="en-US" dirty="0" smtClean="0"/>
          </a:p>
          <a:p>
            <a:r>
              <a:rPr lang="en-US" dirty="0"/>
              <a:t>Cost </a:t>
            </a:r>
            <a:r>
              <a:rPr lang="en-US" dirty="0" smtClean="0"/>
              <a:t> </a:t>
            </a:r>
            <a:r>
              <a:rPr lang="en-US" dirty="0"/>
              <a:t>and </a:t>
            </a:r>
            <a:r>
              <a:rPr lang="en-US" dirty="0" smtClean="0"/>
              <a:t>Constraints .</a:t>
            </a:r>
          </a:p>
          <a:p>
            <a:endParaRPr lang="en-US" dirty="0" smtClean="0"/>
          </a:p>
          <a:p>
            <a:r>
              <a:rPr lang="en-US" dirty="0" smtClean="0"/>
              <a:t>Conclusion and Future </a:t>
            </a:r>
            <a:r>
              <a:rPr lang="en-US" dirty="0"/>
              <a:t>W</a:t>
            </a:r>
            <a:r>
              <a:rPr lang="en-US" dirty="0" smtClean="0"/>
              <a:t>ork.</a:t>
            </a:r>
          </a:p>
          <a:p>
            <a:endParaRPr lang="en-US" dirty="0" smtClean="0"/>
          </a:p>
          <a:p>
            <a:endParaRPr lang="en-US" dirty="0" smtClean="0"/>
          </a:p>
          <a:p>
            <a:endParaRPr lang="ar-JO" dirty="0"/>
          </a:p>
        </p:txBody>
      </p:sp>
    </p:spTree>
    <p:extLst>
      <p:ext uri="{BB962C8B-B14F-4D97-AF65-F5344CB8AC3E}">
        <p14:creationId xmlns="" xmlns:p14="http://schemas.microsoft.com/office/powerpoint/2010/main" val="38212144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 (Cont.)</a:t>
            </a:r>
            <a:endParaRPr lang="ar-JO" dirty="0"/>
          </a:p>
        </p:txBody>
      </p:sp>
      <p:sp>
        <p:nvSpPr>
          <p:cNvPr id="7" name="TextBox 6"/>
          <p:cNvSpPr txBox="1"/>
          <p:nvPr/>
        </p:nvSpPr>
        <p:spPr>
          <a:xfrm>
            <a:off x="609600" y="5181600"/>
            <a:ext cx="8077200" cy="369332"/>
          </a:xfrm>
          <a:prstGeom prst="rect">
            <a:avLst/>
          </a:prstGeom>
          <a:noFill/>
        </p:spPr>
        <p:txBody>
          <a:bodyPr wrap="square" rtlCol="1">
            <a:spAutoFit/>
          </a:bodyPr>
          <a:lstStyle/>
          <a:p>
            <a:endParaRPr lang="ar-JO" dirty="0"/>
          </a:p>
        </p:txBody>
      </p:sp>
      <p:sp>
        <p:nvSpPr>
          <p:cNvPr id="8" name="TextBox 7"/>
          <p:cNvSpPr txBox="1"/>
          <p:nvPr/>
        </p:nvSpPr>
        <p:spPr>
          <a:xfrm>
            <a:off x="609600" y="4953000"/>
            <a:ext cx="8305800" cy="1631216"/>
          </a:xfrm>
          <a:prstGeom prst="rect">
            <a:avLst/>
          </a:prstGeom>
          <a:noFill/>
        </p:spPr>
        <p:txBody>
          <a:bodyPr wrap="square" rtlCol="1">
            <a:spAutoFit/>
          </a:bodyPr>
          <a:lstStyle/>
          <a:p>
            <a:endParaRPr lang="en-US" sz="2500" dirty="0" smtClean="0"/>
          </a:p>
          <a:p>
            <a:r>
              <a:rPr lang="en-US" sz="2500" dirty="0" smtClean="0"/>
              <a:t>To increase receiver sensitivity make the  </a:t>
            </a:r>
            <a:r>
              <a:rPr lang="en-US" sz="2500" dirty="0"/>
              <a:t>system operate in high C/N ratio (near </a:t>
            </a:r>
            <a:r>
              <a:rPr lang="en-US" sz="2500" dirty="0" smtClean="0"/>
              <a:t>10 dB) </a:t>
            </a:r>
            <a:r>
              <a:rPr lang="en-US" sz="2500" dirty="0"/>
              <a:t>. </a:t>
            </a:r>
            <a:endParaRPr lang="en-US" sz="2500" dirty="0" smtClean="0"/>
          </a:p>
          <a:p>
            <a:r>
              <a:rPr lang="en-US" sz="2500" dirty="0" smtClean="0"/>
              <a:t>This result true when angel of arrival small ( AoA &lt;= 15)</a:t>
            </a:r>
            <a:endParaRPr lang="ar-JO" dirty="0"/>
          </a:p>
        </p:txBody>
      </p:sp>
      <p:sp>
        <p:nvSpPr>
          <p:cNvPr id="10" name="TextBox 9"/>
          <p:cNvSpPr txBox="1"/>
          <p:nvPr/>
        </p:nvSpPr>
        <p:spPr>
          <a:xfrm>
            <a:off x="609600" y="1371600"/>
            <a:ext cx="7924800" cy="1246495"/>
          </a:xfrm>
          <a:prstGeom prst="rect">
            <a:avLst/>
          </a:prstGeom>
          <a:noFill/>
        </p:spPr>
        <p:txBody>
          <a:bodyPr wrap="square" rtlCol="1">
            <a:spAutoFit/>
          </a:bodyPr>
          <a:lstStyle/>
          <a:p>
            <a:pPr algn="just"/>
            <a:r>
              <a:rPr lang="en-US" sz="2500" dirty="0" smtClean="0"/>
              <a:t>Deferent Measurements of power ,Doppler Frequency ,Distance and transmit time .  </a:t>
            </a:r>
          </a:p>
          <a:p>
            <a:pPr algn="just"/>
            <a:endParaRPr lang="ar-JO" sz="2500" dirty="0"/>
          </a:p>
        </p:txBody>
      </p:sp>
      <p:graphicFrame>
        <p:nvGraphicFramePr>
          <p:cNvPr id="3" name="Table 2"/>
          <p:cNvGraphicFramePr>
            <a:graphicFrameLocks noGrp="1"/>
          </p:cNvGraphicFramePr>
          <p:nvPr>
            <p:extLst>
              <p:ext uri="{D42A27DB-BD31-4B8C-83A1-F6EECF244321}">
                <p14:modId xmlns="" xmlns:p14="http://schemas.microsoft.com/office/powerpoint/2010/main" val="653252708"/>
              </p:ext>
            </p:extLst>
          </p:nvPr>
        </p:nvGraphicFramePr>
        <p:xfrm>
          <a:off x="838200" y="2362197"/>
          <a:ext cx="7848600" cy="3004068"/>
        </p:xfrm>
        <a:graphic>
          <a:graphicData uri="http://schemas.openxmlformats.org/drawingml/2006/table">
            <a:tbl>
              <a:tblPr firstRow="1" firstCol="1" bandRow="1">
                <a:tableStyleId>{5C22544A-7EE6-4342-B048-85BDC9FD1C3A}</a:tableStyleId>
              </a:tblPr>
              <a:tblGrid>
                <a:gridCol w="1569352"/>
                <a:gridCol w="1569352"/>
                <a:gridCol w="1569352"/>
                <a:gridCol w="1570272"/>
                <a:gridCol w="1570272"/>
              </a:tblGrid>
              <a:tr h="500678">
                <a:tc>
                  <a:txBody>
                    <a:bodyPr/>
                    <a:lstStyle/>
                    <a:p>
                      <a:pPr algn="just">
                        <a:lnSpc>
                          <a:spcPct val="115000"/>
                        </a:lnSpc>
                        <a:spcAft>
                          <a:spcPts val="0"/>
                        </a:spcAft>
                      </a:pPr>
                      <a:r>
                        <a:rPr lang="en-GB" sz="1200" dirty="0">
                          <a:effectLst/>
                        </a:rPr>
                        <a:t>Experiments  </a:t>
                      </a:r>
                      <a:endParaRPr lang="en-US" sz="1100" dirty="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Frequency </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Speed (Km/H)</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Time (MS)</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Distance (M) </a:t>
                      </a:r>
                      <a:endParaRPr lang="en-US" sz="1100">
                        <a:effectLst/>
                        <a:latin typeface="Calibri"/>
                        <a:ea typeface="Times New Roman"/>
                        <a:cs typeface="Arial"/>
                      </a:endParaRPr>
                    </a:p>
                  </a:txBody>
                  <a:tcPr marL="68580" marR="68580" marT="0" marB="0"/>
                </a:tc>
              </a:tr>
              <a:tr h="500678">
                <a:tc>
                  <a:txBody>
                    <a:bodyPr/>
                    <a:lstStyle/>
                    <a:p>
                      <a:pPr algn="just">
                        <a:lnSpc>
                          <a:spcPct val="115000"/>
                        </a:lnSpc>
                        <a:spcAft>
                          <a:spcPts val="0"/>
                        </a:spcAft>
                      </a:pPr>
                      <a:r>
                        <a:rPr lang="en-GB" sz="1200">
                          <a:effectLst/>
                        </a:rPr>
                        <a:t>.1</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10</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0.523</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0.01</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3</a:t>
                      </a:r>
                      <a:endParaRPr lang="en-US" sz="1100">
                        <a:effectLst/>
                        <a:latin typeface="Calibri"/>
                        <a:ea typeface="Times New Roman"/>
                        <a:cs typeface="Arial"/>
                      </a:endParaRPr>
                    </a:p>
                  </a:txBody>
                  <a:tcPr marL="68580" marR="68580" marT="0" marB="0"/>
                </a:tc>
              </a:tr>
              <a:tr h="500678">
                <a:tc>
                  <a:txBody>
                    <a:bodyPr/>
                    <a:lstStyle/>
                    <a:p>
                      <a:pPr algn="just">
                        <a:lnSpc>
                          <a:spcPct val="115000"/>
                        </a:lnSpc>
                        <a:spcAft>
                          <a:spcPts val="0"/>
                        </a:spcAft>
                      </a:pPr>
                      <a:r>
                        <a:rPr lang="en-GB" sz="1200">
                          <a:effectLst/>
                        </a:rPr>
                        <a:t>.2</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23</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1.200</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0.02</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6</a:t>
                      </a:r>
                      <a:endParaRPr lang="en-US" sz="1100">
                        <a:effectLst/>
                        <a:latin typeface="Calibri"/>
                        <a:ea typeface="Times New Roman"/>
                        <a:cs typeface="Arial"/>
                      </a:endParaRPr>
                    </a:p>
                  </a:txBody>
                  <a:tcPr marL="68580" marR="68580" marT="0" marB="0"/>
                </a:tc>
              </a:tr>
              <a:tr h="500678">
                <a:tc>
                  <a:txBody>
                    <a:bodyPr/>
                    <a:lstStyle/>
                    <a:p>
                      <a:pPr algn="just">
                        <a:lnSpc>
                          <a:spcPct val="115000"/>
                        </a:lnSpc>
                        <a:spcAft>
                          <a:spcPts val="0"/>
                        </a:spcAft>
                      </a:pPr>
                      <a:r>
                        <a:rPr lang="en-GB" sz="1200">
                          <a:effectLst/>
                        </a:rPr>
                        <a:t>.3</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100</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5.131</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0.03</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9</a:t>
                      </a:r>
                      <a:endParaRPr lang="en-US" sz="1100">
                        <a:effectLst/>
                        <a:latin typeface="Calibri"/>
                        <a:ea typeface="Times New Roman"/>
                        <a:cs typeface="Arial"/>
                      </a:endParaRPr>
                    </a:p>
                  </a:txBody>
                  <a:tcPr marL="68580" marR="68580" marT="0" marB="0"/>
                </a:tc>
              </a:tr>
              <a:tr h="500678">
                <a:tc>
                  <a:txBody>
                    <a:bodyPr/>
                    <a:lstStyle/>
                    <a:p>
                      <a:pPr algn="just">
                        <a:lnSpc>
                          <a:spcPct val="115000"/>
                        </a:lnSpc>
                        <a:spcAft>
                          <a:spcPts val="0"/>
                        </a:spcAft>
                      </a:pPr>
                      <a:r>
                        <a:rPr lang="en-GB" sz="1200" dirty="0">
                          <a:effectLst/>
                        </a:rPr>
                        <a:t>.4</a:t>
                      </a:r>
                      <a:endParaRPr lang="en-US" sz="1100" dirty="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 500</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25.654</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0.04</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12</a:t>
                      </a:r>
                      <a:endParaRPr lang="en-US" sz="1100">
                        <a:effectLst/>
                        <a:latin typeface="Calibri"/>
                        <a:ea typeface="Times New Roman"/>
                        <a:cs typeface="Arial"/>
                      </a:endParaRPr>
                    </a:p>
                  </a:txBody>
                  <a:tcPr marL="68580" marR="68580" marT="0" marB="0"/>
                </a:tc>
              </a:tr>
              <a:tr h="500678">
                <a:tc>
                  <a:txBody>
                    <a:bodyPr/>
                    <a:lstStyle/>
                    <a:p>
                      <a:pPr algn="just">
                        <a:lnSpc>
                          <a:spcPct val="115000"/>
                        </a:lnSpc>
                        <a:spcAft>
                          <a:spcPts val="0"/>
                        </a:spcAft>
                      </a:pPr>
                      <a:r>
                        <a:rPr lang="en-GB" sz="1200">
                          <a:effectLst/>
                        </a:rPr>
                        <a:t>.5</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1000</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50.31</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a:effectLst/>
                        </a:rPr>
                        <a:t>0.05</a:t>
                      </a:r>
                      <a:endParaRPr lang="en-US" sz="1100">
                        <a:effectLst/>
                        <a:latin typeface="Calibri"/>
                        <a:ea typeface="Times New Roman"/>
                        <a:cs typeface="Arial"/>
                      </a:endParaRPr>
                    </a:p>
                  </a:txBody>
                  <a:tcPr marL="68580" marR="68580" marT="0" marB="0"/>
                </a:tc>
                <a:tc>
                  <a:txBody>
                    <a:bodyPr/>
                    <a:lstStyle/>
                    <a:p>
                      <a:pPr algn="just">
                        <a:lnSpc>
                          <a:spcPct val="115000"/>
                        </a:lnSpc>
                        <a:spcAft>
                          <a:spcPts val="0"/>
                        </a:spcAft>
                      </a:pPr>
                      <a:r>
                        <a:rPr lang="en-GB" sz="1200" dirty="0">
                          <a:effectLst/>
                        </a:rPr>
                        <a:t>15</a:t>
                      </a:r>
                      <a:endParaRPr lang="en-US" sz="1100" dirty="0">
                        <a:effectLst/>
                        <a:latin typeface="Calibri"/>
                        <a:ea typeface="Times New Roman"/>
                        <a:cs typeface="Arial"/>
                      </a:endParaRPr>
                    </a:p>
                  </a:txBody>
                  <a:tcPr marL="68580" marR="68580" marT="0" marB="0"/>
                </a:tc>
              </a:tr>
            </a:tbl>
          </a:graphicData>
        </a:graphic>
      </p:graphicFrame>
    </p:spTree>
    <p:extLst>
      <p:ext uri="{BB962C8B-B14F-4D97-AF65-F5344CB8AC3E}">
        <p14:creationId xmlns="" xmlns:p14="http://schemas.microsoft.com/office/powerpoint/2010/main" val="10202211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Cost </a:t>
            </a:r>
            <a:endParaRPr lang="ar-JO"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841031416"/>
              </p:ext>
            </p:extLst>
          </p:nvPr>
        </p:nvGraphicFramePr>
        <p:xfrm>
          <a:off x="762000" y="1752601"/>
          <a:ext cx="7924800" cy="4114799"/>
        </p:xfrm>
        <a:graphic>
          <a:graphicData uri="http://schemas.openxmlformats.org/drawingml/2006/table">
            <a:tbl>
              <a:tblPr firstRow="1" firstCol="1" bandRow="1">
                <a:tableStyleId>{5C22544A-7EE6-4342-B048-85BDC9FD1C3A}</a:tableStyleId>
              </a:tblPr>
              <a:tblGrid>
                <a:gridCol w="2641600"/>
                <a:gridCol w="2641600"/>
                <a:gridCol w="2641600"/>
              </a:tblGrid>
              <a:tr h="516156">
                <a:tc>
                  <a:txBody>
                    <a:bodyPr/>
                    <a:lstStyle/>
                    <a:p>
                      <a:pPr algn="ctr">
                        <a:lnSpc>
                          <a:spcPct val="115000"/>
                        </a:lnSpc>
                        <a:spcAft>
                          <a:spcPts val="0"/>
                        </a:spcAft>
                      </a:pPr>
                      <a:r>
                        <a:rPr lang="en-GB" sz="2000" i="1" dirty="0">
                          <a:effectLst/>
                          <a:latin typeface="+mj-lt"/>
                        </a:rPr>
                        <a:t>Components</a:t>
                      </a:r>
                      <a:endParaRPr lang="en-US" sz="2000" i="1" dirty="0">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a:effectLst/>
                          <a:latin typeface="+mj-lt"/>
                        </a:rPr>
                        <a:t>Number</a:t>
                      </a:r>
                      <a:endParaRPr lang="en-US" sz="2000" i="1">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a:effectLst/>
                          <a:latin typeface="+mj-lt"/>
                        </a:rPr>
                        <a:t>Price</a:t>
                      </a:r>
                      <a:endParaRPr lang="en-US" sz="2000" i="1">
                        <a:effectLst/>
                        <a:latin typeface="+mj-lt"/>
                        <a:ea typeface="Times New Roman"/>
                        <a:cs typeface="Arial"/>
                      </a:endParaRPr>
                    </a:p>
                  </a:txBody>
                  <a:tcPr marL="68580" marR="68580" marT="0" marB="0" anchor="ctr"/>
                </a:tc>
              </a:tr>
              <a:tr h="1064459">
                <a:tc>
                  <a:txBody>
                    <a:bodyPr/>
                    <a:lstStyle/>
                    <a:p>
                      <a:pPr algn="ctr">
                        <a:lnSpc>
                          <a:spcPct val="115000"/>
                        </a:lnSpc>
                        <a:spcAft>
                          <a:spcPts val="0"/>
                        </a:spcAft>
                      </a:pPr>
                      <a:r>
                        <a:rPr lang="en-GB" sz="2000" i="1" dirty="0" smtClean="0">
                          <a:effectLst/>
                          <a:latin typeface="+mj-lt"/>
                        </a:rPr>
                        <a:t>Arduino UNO</a:t>
                      </a:r>
                      <a:endParaRPr lang="en-US" sz="2000" i="1" dirty="0">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a:effectLst/>
                          <a:latin typeface="+mj-lt"/>
                        </a:rPr>
                        <a:t>1</a:t>
                      </a:r>
                      <a:endParaRPr lang="en-US" sz="2000" i="1">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a:effectLst/>
                          <a:latin typeface="+mj-lt"/>
                        </a:rPr>
                        <a:t>170</a:t>
                      </a:r>
                      <a:r>
                        <a:rPr lang="he-IL" sz="2000" i="1">
                          <a:effectLst/>
                          <a:latin typeface="+mj-lt"/>
                        </a:rPr>
                        <a:t> ₪</a:t>
                      </a:r>
                      <a:endParaRPr lang="en-US" sz="2000" i="1">
                        <a:effectLst/>
                        <a:latin typeface="+mj-lt"/>
                        <a:ea typeface="Times New Roman"/>
                        <a:cs typeface="Arial"/>
                      </a:endParaRPr>
                    </a:p>
                  </a:txBody>
                  <a:tcPr marL="68580" marR="68580" marT="0" marB="0" anchor="ctr"/>
                </a:tc>
              </a:tr>
              <a:tr h="633546">
                <a:tc>
                  <a:txBody>
                    <a:bodyPr/>
                    <a:lstStyle/>
                    <a:p>
                      <a:pPr algn="ctr">
                        <a:lnSpc>
                          <a:spcPct val="115000"/>
                        </a:lnSpc>
                        <a:spcAft>
                          <a:spcPts val="0"/>
                        </a:spcAft>
                      </a:pPr>
                      <a:r>
                        <a:rPr lang="en-GB" sz="2000" i="1" dirty="0" smtClean="0">
                          <a:effectLst/>
                          <a:latin typeface="+mj-lt"/>
                        </a:rPr>
                        <a:t>HB100 </a:t>
                      </a:r>
                      <a:r>
                        <a:rPr lang="en-GB" sz="2000" i="1" dirty="0">
                          <a:effectLst/>
                          <a:latin typeface="+mj-lt"/>
                        </a:rPr>
                        <a:t>radar module</a:t>
                      </a:r>
                      <a:endParaRPr lang="en-US" sz="2000" i="1" dirty="0">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a:effectLst/>
                          <a:latin typeface="+mj-lt"/>
                        </a:rPr>
                        <a:t>1</a:t>
                      </a:r>
                      <a:endParaRPr lang="en-US" sz="2000" i="1">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a:effectLst/>
                          <a:latin typeface="+mj-lt"/>
                        </a:rPr>
                        <a:t>30$=107</a:t>
                      </a:r>
                      <a:r>
                        <a:rPr lang="he-IL" sz="2000" i="1">
                          <a:effectLst/>
                          <a:latin typeface="+mj-lt"/>
                        </a:rPr>
                        <a:t> ₪</a:t>
                      </a:r>
                      <a:endParaRPr lang="en-US" sz="2000" i="1">
                        <a:effectLst/>
                        <a:latin typeface="+mj-lt"/>
                        <a:ea typeface="Times New Roman"/>
                        <a:cs typeface="Arial"/>
                      </a:endParaRPr>
                    </a:p>
                  </a:txBody>
                  <a:tcPr marL="68580" marR="68580" marT="0" marB="0" anchor="ctr"/>
                </a:tc>
              </a:tr>
              <a:tr h="633546">
                <a:tc>
                  <a:txBody>
                    <a:bodyPr/>
                    <a:lstStyle/>
                    <a:p>
                      <a:pPr algn="ctr">
                        <a:lnSpc>
                          <a:spcPct val="115000"/>
                        </a:lnSpc>
                        <a:spcAft>
                          <a:spcPts val="0"/>
                        </a:spcAft>
                      </a:pPr>
                      <a:r>
                        <a:rPr lang="en-GB" sz="2000" i="1" dirty="0" smtClean="0">
                          <a:effectLst/>
                          <a:latin typeface="+mj-lt"/>
                        </a:rPr>
                        <a:t>LCD</a:t>
                      </a:r>
                      <a:endParaRPr lang="en-US" sz="2000" i="1" dirty="0">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a:effectLst/>
                          <a:latin typeface="+mj-lt"/>
                        </a:rPr>
                        <a:t>1</a:t>
                      </a:r>
                      <a:endParaRPr lang="en-US" sz="2000" i="1">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a:effectLst/>
                          <a:latin typeface="+mj-lt"/>
                        </a:rPr>
                        <a:t>50</a:t>
                      </a:r>
                      <a:r>
                        <a:rPr lang="he-IL" sz="2000" i="1">
                          <a:effectLst/>
                          <a:latin typeface="+mj-lt"/>
                        </a:rPr>
                        <a:t> ₪</a:t>
                      </a:r>
                      <a:endParaRPr lang="en-US" sz="2000" i="1">
                        <a:effectLst/>
                        <a:latin typeface="+mj-lt"/>
                        <a:ea typeface="Times New Roman"/>
                        <a:cs typeface="Arial"/>
                      </a:endParaRPr>
                    </a:p>
                  </a:txBody>
                  <a:tcPr marL="68580" marR="68580" marT="0" marB="0" anchor="ctr"/>
                </a:tc>
              </a:tr>
              <a:tr h="633546">
                <a:tc>
                  <a:txBody>
                    <a:bodyPr/>
                    <a:lstStyle/>
                    <a:p>
                      <a:pPr algn="ctr">
                        <a:lnSpc>
                          <a:spcPct val="115000"/>
                        </a:lnSpc>
                        <a:spcAft>
                          <a:spcPts val="0"/>
                        </a:spcAft>
                      </a:pPr>
                      <a:r>
                        <a:rPr lang="en-GB" sz="2000" i="1">
                          <a:effectLst/>
                          <a:latin typeface="+mj-lt"/>
                        </a:rPr>
                        <a:t>Battery</a:t>
                      </a:r>
                      <a:endParaRPr lang="en-US" sz="2000" i="1">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a:effectLst/>
                          <a:latin typeface="+mj-lt"/>
                        </a:rPr>
                        <a:t>1</a:t>
                      </a:r>
                      <a:endParaRPr lang="en-US" sz="2000" i="1">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a:effectLst/>
                          <a:latin typeface="+mj-lt"/>
                        </a:rPr>
                        <a:t>10</a:t>
                      </a:r>
                      <a:r>
                        <a:rPr lang="he-IL" sz="2000" i="1">
                          <a:effectLst/>
                          <a:latin typeface="+mj-lt"/>
                        </a:rPr>
                        <a:t> ₪</a:t>
                      </a:r>
                      <a:endParaRPr lang="en-US" sz="2000" i="1">
                        <a:effectLst/>
                        <a:latin typeface="+mj-lt"/>
                        <a:ea typeface="Times New Roman"/>
                        <a:cs typeface="Arial"/>
                      </a:endParaRPr>
                    </a:p>
                  </a:txBody>
                  <a:tcPr marL="68580" marR="68580" marT="0" marB="0" anchor="ctr"/>
                </a:tc>
              </a:tr>
              <a:tr h="633546">
                <a:tc>
                  <a:txBody>
                    <a:bodyPr/>
                    <a:lstStyle/>
                    <a:p>
                      <a:pPr algn="ctr">
                        <a:lnSpc>
                          <a:spcPct val="115000"/>
                        </a:lnSpc>
                        <a:spcAft>
                          <a:spcPts val="0"/>
                        </a:spcAft>
                      </a:pPr>
                      <a:r>
                        <a:rPr lang="en-GB" sz="2000" i="1">
                          <a:effectLst/>
                          <a:latin typeface="+mj-lt"/>
                        </a:rPr>
                        <a:t>Total price</a:t>
                      </a:r>
                      <a:endParaRPr lang="en-US" sz="2000" i="1">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a:effectLst/>
                          <a:latin typeface="+mj-lt"/>
                        </a:rPr>
                        <a:t>------------------------------</a:t>
                      </a:r>
                      <a:endParaRPr lang="en-US" sz="2000" i="1">
                        <a:effectLst/>
                        <a:latin typeface="+mj-lt"/>
                        <a:ea typeface="Times New Roman"/>
                        <a:cs typeface="Arial"/>
                      </a:endParaRPr>
                    </a:p>
                  </a:txBody>
                  <a:tcPr marL="68580" marR="68580" marT="0" marB="0" anchor="ctr"/>
                </a:tc>
                <a:tc>
                  <a:txBody>
                    <a:bodyPr/>
                    <a:lstStyle/>
                    <a:p>
                      <a:pPr algn="ctr">
                        <a:lnSpc>
                          <a:spcPct val="115000"/>
                        </a:lnSpc>
                        <a:spcAft>
                          <a:spcPts val="0"/>
                        </a:spcAft>
                      </a:pPr>
                      <a:r>
                        <a:rPr lang="en-GB" sz="2000" i="1" dirty="0">
                          <a:effectLst/>
                          <a:latin typeface="+mj-lt"/>
                        </a:rPr>
                        <a:t>337</a:t>
                      </a:r>
                      <a:r>
                        <a:rPr lang="he-IL" sz="2000" i="1" dirty="0">
                          <a:effectLst/>
                          <a:latin typeface="+mj-lt"/>
                        </a:rPr>
                        <a:t> ₪</a:t>
                      </a:r>
                      <a:endParaRPr lang="en-US" sz="2000" i="1" dirty="0">
                        <a:effectLst/>
                        <a:latin typeface="+mj-lt"/>
                        <a:ea typeface="Times New Roman"/>
                        <a:cs typeface="Arial"/>
                      </a:endParaRPr>
                    </a:p>
                  </a:txBody>
                  <a:tcPr marL="68580" marR="68580" marT="0" marB="0" anchor="ctr"/>
                </a:tc>
              </a:tr>
            </a:tbl>
          </a:graphicData>
        </a:graphic>
      </p:graphicFrame>
    </p:spTree>
    <p:extLst>
      <p:ext uri="{BB962C8B-B14F-4D97-AF65-F5344CB8AC3E}">
        <p14:creationId xmlns="" xmlns:p14="http://schemas.microsoft.com/office/powerpoint/2010/main" val="36195241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Constraints</a:t>
            </a:r>
            <a:endParaRPr lang="ar-JO" dirty="0"/>
          </a:p>
        </p:txBody>
      </p:sp>
      <p:sp>
        <p:nvSpPr>
          <p:cNvPr id="3" name="Content Placeholder 2"/>
          <p:cNvSpPr>
            <a:spLocks noGrp="1"/>
          </p:cNvSpPr>
          <p:nvPr>
            <p:ph idx="1"/>
          </p:nvPr>
        </p:nvSpPr>
        <p:spPr>
          <a:xfrm>
            <a:off x="457200" y="1295400"/>
            <a:ext cx="8229600" cy="5257800"/>
          </a:xfrm>
        </p:spPr>
        <p:txBody>
          <a:bodyPr>
            <a:normAutofit lnSpcReduction="10000"/>
          </a:bodyPr>
          <a:lstStyle/>
          <a:p>
            <a:pPr algn="just"/>
            <a:r>
              <a:rPr lang="en-US" i="1" dirty="0" smtClean="0"/>
              <a:t>System Design and Simulink : </a:t>
            </a:r>
          </a:p>
          <a:p>
            <a:pPr marL="0" indent="0" algn="just">
              <a:buNone/>
            </a:pPr>
            <a:r>
              <a:rPr lang="en-US" sz="2700" i="1" dirty="0" smtClean="0"/>
              <a:t>Design the project  and determine the main components ,study characteristics of each device  like Filters and Amplifiers .</a:t>
            </a:r>
          </a:p>
          <a:p>
            <a:pPr marL="0" indent="0" algn="just">
              <a:buNone/>
            </a:pPr>
            <a:r>
              <a:rPr lang="en-US" sz="2700" i="1" dirty="0" smtClean="0"/>
              <a:t>  </a:t>
            </a:r>
          </a:p>
          <a:p>
            <a:pPr algn="just"/>
            <a:r>
              <a:rPr lang="en-US" i="1" dirty="0" smtClean="0"/>
              <a:t>System Implementation :</a:t>
            </a:r>
          </a:p>
          <a:p>
            <a:pPr marL="0" indent="0" algn="just">
              <a:buNone/>
            </a:pPr>
            <a:r>
              <a:rPr lang="en-US" sz="2700" i="1" dirty="0" smtClean="0"/>
              <a:t>Collects the main components such as HB100,Arduino UNO .</a:t>
            </a:r>
          </a:p>
          <a:p>
            <a:pPr marL="0" indent="0" algn="just">
              <a:buNone/>
            </a:pPr>
            <a:r>
              <a:rPr lang="en-US" sz="2700" i="1" dirty="0" smtClean="0"/>
              <a:t>Design IF Filter and Amplifier .</a:t>
            </a:r>
          </a:p>
          <a:p>
            <a:pPr marL="0" indent="0" algn="just">
              <a:buNone/>
            </a:pPr>
            <a:r>
              <a:rPr lang="en-US" sz="2700" i="1" dirty="0" smtClean="0"/>
              <a:t>Build the basic circuit for the project .</a:t>
            </a:r>
          </a:p>
          <a:p>
            <a:pPr marL="0" indent="0" algn="just">
              <a:buNone/>
            </a:pPr>
            <a:r>
              <a:rPr lang="en-US" sz="2700" i="1" dirty="0" smtClean="0"/>
              <a:t>Write  cod to optimize the error and </a:t>
            </a:r>
            <a:r>
              <a:rPr lang="en-US" sz="2700" i="1" dirty="0"/>
              <a:t>i</a:t>
            </a:r>
            <a:r>
              <a:rPr lang="en-US" sz="2700" i="1" dirty="0" smtClean="0"/>
              <a:t>ncrease accuracy .</a:t>
            </a:r>
          </a:p>
          <a:p>
            <a:pPr algn="just"/>
            <a:endParaRPr lang="ar-JO" dirty="0"/>
          </a:p>
        </p:txBody>
      </p:sp>
    </p:spTree>
    <p:extLst>
      <p:ext uri="{BB962C8B-B14F-4D97-AF65-F5344CB8AC3E}">
        <p14:creationId xmlns="" xmlns:p14="http://schemas.microsoft.com/office/powerpoint/2010/main" val="7515272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a:t>
            </a:r>
            <a:endParaRPr lang="ar-JO" dirty="0"/>
          </a:p>
        </p:txBody>
      </p:sp>
      <p:sp>
        <p:nvSpPr>
          <p:cNvPr id="3" name="Content Placeholder 2"/>
          <p:cNvSpPr>
            <a:spLocks noGrp="1"/>
          </p:cNvSpPr>
          <p:nvPr>
            <p:ph idx="1"/>
          </p:nvPr>
        </p:nvSpPr>
        <p:spPr/>
        <p:txBody>
          <a:bodyPr>
            <a:normAutofit fontScale="92500" lnSpcReduction="10000"/>
          </a:bodyPr>
          <a:lstStyle/>
          <a:p>
            <a:pPr algn="just"/>
            <a:r>
              <a:rPr lang="en-GB" sz="2800" i="1" dirty="0"/>
              <a:t>This project use </a:t>
            </a:r>
            <a:r>
              <a:rPr lang="en-GB" sz="2800" i="1" dirty="0" smtClean="0"/>
              <a:t> </a:t>
            </a:r>
            <a:r>
              <a:rPr lang="en-GB" sz="2800" i="1" dirty="0"/>
              <a:t>Doppler radar system to determine the velocity and distance of target, the velocity dependent on the Doppler effect (frequency change due to target motion ),and distance dependent on the power receive .</a:t>
            </a:r>
            <a:endParaRPr lang="en-US" sz="2800" dirty="0"/>
          </a:p>
          <a:p>
            <a:pPr algn="just"/>
            <a:endParaRPr lang="en-GB" sz="2800" i="1" dirty="0" smtClean="0"/>
          </a:p>
          <a:p>
            <a:pPr algn="just"/>
            <a:r>
              <a:rPr lang="en-GB" sz="2800" i="1" dirty="0" smtClean="0"/>
              <a:t>The </a:t>
            </a:r>
            <a:r>
              <a:rPr lang="en-GB" sz="2800" i="1" dirty="0"/>
              <a:t>main component of the system is a filter (determine the system selectivity), and amplifiers (determine the system sensitivity).</a:t>
            </a:r>
            <a:endParaRPr lang="en-US" sz="2800" dirty="0"/>
          </a:p>
          <a:p>
            <a:pPr algn="just"/>
            <a:endParaRPr lang="en-GB" sz="2800" i="1" dirty="0" smtClean="0"/>
          </a:p>
          <a:p>
            <a:pPr algn="just"/>
            <a:r>
              <a:rPr lang="en-GB" sz="2800" i="1" dirty="0" smtClean="0"/>
              <a:t>This </a:t>
            </a:r>
            <a:r>
              <a:rPr lang="en-GB" sz="2800" i="1" dirty="0"/>
              <a:t>system operate in X-band frequency (10.525 GHz) because this band is high munity for </a:t>
            </a:r>
            <a:r>
              <a:rPr lang="en-GB" sz="2800" i="1" dirty="0" smtClean="0"/>
              <a:t>noise </a:t>
            </a:r>
            <a:r>
              <a:rPr lang="en-GB" sz="2800" i="1" dirty="0"/>
              <a:t>and losses. </a:t>
            </a:r>
            <a:endParaRPr lang="en-US" sz="2800" dirty="0"/>
          </a:p>
        </p:txBody>
      </p:sp>
    </p:spTree>
    <p:extLst>
      <p:ext uri="{BB962C8B-B14F-4D97-AF65-F5344CB8AC3E}">
        <p14:creationId xmlns="" xmlns:p14="http://schemas.microsoft.com/office/powerpoint/2010/main" val="14859184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a:t>
            </a:r>
            <a:r>
              <a:rPr lang="en-US" dirty="0"/>
              <a:t>W</a:t>
            </a:r>
            <a:r>
              <a:rPr lang="en-US" dirty="0" smtClean="0"/>
              <a:t>ork</a:t>
            </a:r>
            <a:endParaRPr lang="ar-JO" dirty="0"/>
          </a:p>
        </p:txBody>
      </p:sp>
      <p:sp>
        <p:nvSpPr>
          <p:cNvPr id="3" name="Content Placeholder 2"/>
          <p:cNvSpPr>
            <a:spLocks noGrp="1"/>
          </p:cNvSpPr>
          <p:nvPr>
            <p:ph idx="1"/>
          </p:nvPr>
        </p:nvSpPr>
        <p:spPr/>
        <p:txBody>
          <a:bodyPr>
            <a:normAutofit/>
          </a:bodyPr>
          <a:lstStyle/>
          <a:p>
            <a:pPr algn="just"/>
            <a:r>
              <a:rPr lang="en-GB" i="1" dirty="0" smtClean="0"/>
              <a:t>The </a:t>
            </a:r>
            <a:r>
              <a:rPr lang="en-GB" i="1" dirty="0"/>
              <a:t>second steps of this project try </a:t>
            </a:r>
            <a:r>
              <a:rPr lang="en-GB" i="1" dirty="0" smtClean="0"/>
              <a:t>to develop the </a:t>
            </a:r>
            <a:r>
              <a:rPr lang="en-GB" i="1" dirty="0"/>
              <a:t>radar </a:t>
            </a:r>
            <a:r>
              <a:rPr lang="en-GB" i="1" dirty="0" smtClean="0"/>
              <a:t>system . </a:t>
            </a:r>
            <a:r>
              <a:rPr lang="en-GB" i="1" dirty="0"/>
              <a:t>And determine the target information (Velocity, Distance, Angel of Arrival, and Direction of motion).</a:t>
            </a:r>
            <a:endParaRPr lang="en-US" dirty="0"/>
          </a:p>
          <a:p>
            <a:pPr algn="just"/>
            <a:endParaRPr lang="en-GB" i="1" dirty="0" smtClean="0"/>
          </a:p>
          <a:p>
            <a:pPr algn="just"/>
            <a:r>
              <a:rPr lang="en-GB" i="1" dirty="0" smtClean="0"/>
              <a:t>The </a:t>
            </a:r>
            <a:r>
              <a:rPr lang="en-GB" i="1" dirty="0"/>
              <a:t>final hopes try to connect radar system with WEP to determine location of target, and determine the environment Probabilities.</a:t>
            </a:r>
            <a:endParaRPr lang="en-US" dirty="0"/>
          </a:p>
          <a:p>
            <a:endParaRPr lang="ar-JO" dirty="0"/>
          </a:p>
        </p:txBody>
      </p:sp>
    </p:spTree>
    <p:extLst>
      <p:ext uri="{BB962C8B-B14F-4D97-AF65-F5344CB8AC3E}">
        <p14:creationId xmlns="" xmlns:p14="http://schemas.microsoft.com/office/powerpoint/2010/main" val="7732286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W</a:t>
            </a:r>
            <a:r>
              <a:rPr lang="en-US" dirty="0" smtClean="0"/>
              <a:t>ork(Cont.)</a:t>
            </a:r>
            <a:endParaRPr lang="ar-JO" dirty="0"/>
          </a:p>
        </p:txBody>
      </p:sp>
      <p:sp>
        <p:nvSpPr>
          <p:cNvPr id="3" name="Content Placeholder 2"/>
          <p:cNvSpPr>
            <a:spLocks noGrp="1"/>
          </p:cNvSpPr>
          <p:nvPr>
            <p:ph idx="1"/>
          </p:nvPr>
        </p:nvSpPr>
        <p:spPr/>
        <p:txBody>
          <a:bodyPr/>
          <a:lstStyle/>
          <a:p>
            <a:endParaRPr lang="ar-JO"/>
          </a:p>
        </p:txBody>
      </p:sp>
      <p:pic>
        <p:nvPicPr>
          <p:cNvPr id="4" name="Content Placeholder 3" descr="Description: 84644.png"/>
          <p:cNvPicPr>
            <a:picLocks/>
          </p:cNvPicPr>
          <p:nvPr/>
        </p:nvPicPr>
        <p:blipFill>
          <a:blip r:embed="rId2" cstate="print">
            <a:extLst>
              <a:ext uri="{28A0092B-C50C-407E-A947-70E740481C1C}">
                <a14:useLocalDpi xmlns="" xmlns:a14="http://schemas.microsoft.com/office/drawing/2010/main" val="0"/>
              </a:ext>
            </a:extLst>
          </a:blip>
          <a:srcRect t="11234"/>
          <a:stretch>
            <a:fillRect/>
          </a:stretch>
        </p:blipFill>
        <p:spPr bwMode="auto">
          <a:xfrm>
            <a:off x="0" y="1143000"/>
            <a:ext cx="9144000" cy="5715000"/>
          </a:xfrm>
          <a:prstGeom prst="rect">
            <a:avLst/>
          </a:prstGeom>
          <a:noFill/>
          <a:ln>
            <a:noFill/>
          </a:ln>
        </p:spPr>
      </p:pic>
    </p:spTree>
    <p:extLst>
      <p:ext uri="{BB962C8B-B14F-4D97-AF65-F5344CB8AC3E}">
        <p14:creationId xmlns="" xmlns:p14="http://schemas.microsoft.com/office/powerpoint/2010/main" val="28836444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4000" i="1" dirty="0" smtClean="0"/>
              <a:t>Thank You </a:t>
            </a:r>
          </a:p>
          <a:p>
            <a:pPr marL="0" indent="0" algn="ctr">
              <a:buNone/>
            </a:pPr>
            <a:endParaRPr lang="en-US" sz="4000" i="1" dirty="0" smtClean="0"/>
          </a:p>
          <a:p>
            <a:pPr marL="0" indent="0" algn="ctr">
              <a:buNone/>
            </a:pPr>
            <a:endParaRPr lang="en-US" sz="4000" i="1" dirty="0"/>
          </a:p>
          <a:p>
            <a:pPr marL="0" indent="0" algn="ctr">
              <a:buNone/>
            </a:pPr>
            <a:r>
              <a:rPr lang="en-US" sz="4000" i="1" dirty="0" smtClean="0"/>
              <a:t>Any Question </a:t>
            </a:r>
          </a:p>
          <a:p>
            <a:endParaRPr lang="ar-JO" dirty="0"/>
          </a:p>
        </p:txBody>
      </p:sp>
    </p:spTree>
    <p:extLst>
      <p:ext uri="{BB962C8B-B14F-4D97-AF65-F5344CB8AC3E}">
        <p14:creationId xmlns="" xmlns:p14="http://schemas.microsoft.com/office/powerpoint/2010/main" val="1459584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Introduction </a:t>
            </a:r>
            <a:endParaRPr lang="ar-JO"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algn="just"/>
            <a:r>
              <a:rPr lang="en-GB" sz="2800" i="1" dirty="0"/>
              <a:t>Radar stands for radio detection and ranging. It operates by radiating electromagnetic waves and detecting the echo returned from the targets. The nature of an echo signal provides information about the target </a:t>
            </a:r>
            <a:r>
              <a:rPr lang="en-GB" sz="2800" i="1" dirty="0" smtClean="0"/>
              <a:t>range, Speed, </a:t>
            </a:r>
            <a:r>
              <a:rPr lang="en-GB" sz="2800" i="1" dirty="0"/>
              <a:t>direction, and velocity. </a:t>
            </a:r>
            <a:endParaRPr lang="en-GB" sz="2800" i="1" dirty="0" smtClean="0"/>
          </a:p>
          <a:p>
            <a:pPr algn="just"/>
            <a:endParaRPr lang="en-GB" sz="2800" i="1" dirty="0" smtClean="0"/>
          </a:p>
          <a:p>
            <a:pPr algn="just"/>
            <a:r>
              <a:rPr lang="en-GB" sz="2800" i="1" dirty="0" smtClean="0"/>
              <a:t>The </a:t>
            </a:r>
            <a:r>
              <a:rPr lang="en-GB" sz="2800" i="1" dirty="0"/>
              <a:t>velocity of target is determent from Doppler effect .</a:t>
            </a:r>
          </a:p>
          <a:p>
            <a:pPr algn="just"/>
            <a:endParaRPr lang="en-GB" sz="2800" i="1" dirty="0" smtClean="0"/>
          </a:p>
          <a:p>
            <a:pPr algn="just"/>
            <a:r>
              <a:rPr lang="en-GB" sz="2800" i="1" dirty="0" smtClean="0"/>
              <a:t>The </a:t>
            </a:r>
            <a:r>
              <a:rPr lang="en-GB" sz="2800" i="1" dirty="0"/>
              <a:t>range </a:t>
            </a:r>
            <a:r>
              <a:rPr lang="en-GB" sz="2800" i="1" dirty="0" smtClean="0"/>
              <a:t>of </a:t>
            </a:r>
            <a:r>
              <a:rPr lang="en-GB" sz="2800" i="1" dirty="0"/>
              <a:t>the target is found from the time it takes for the transmitted signal </a:t>
            </a:r>
            <a:r>
              <a:rPr lang="en-GB" sz="2800" i="1" dirty="0" smtClean="0"/>
              <a:t> </a:t>
            </a:r>
            <a:r>
              <a:rPr lang="en-GB" sz="2800" i="1" dirty="0"/>
              <a:t>travel to the target and back.</a:t>
            </a:r>
          </a:p>
          <a:p>
            <a:pPr algn="just"/>
            <a:endParaRPr lang="en-GB" sz="2800" i="1" dirty="0" smtClean="0"/>
          </a:p>
          <a:p>
            <a:pPr algn="just"/>
            <a:r>
              <a:rPr lang="en-GB" sz="2800" i="1" dirty="0" smtClean="0"/>
              <a:t> </a:t>
            </a:r>
            <a:r>
              <a:rPr lang="en-GB" sz="2800" i="1" dirty="0"/>
              <a:t>The direction or angular position of the target is determined by the arrival angle of the returned signal. A directive antenna with a narrow beamwidth is generally used to find the direction</a:t>
            </a:r>
            <a:r>
              <a:rPr lang="en-GB" sz="2800" i="1" dirty="0" smtClean="0"/>
              <a:t>.</a:t>
            </a:r>
            <a:endParaRPr lang="en-US" sz="2800" dirty="0"/>
          </a:p>
        </p:txBody>
      </p:sp>
    </p:spTree>
    <p:extLst>
      <p:ext uri="{BB962C8B-B14F-4D97-AF65-F5344CB8AC3E}">
        <p14:creationId xmlns="" xmlns:p14="http://schemas.microsoft.com/office/powerpoint/2010/main" val="17112720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(Cont.)</a:t>
            </a:r>
            <a:endParaRPr lang="ar-JO" dirty="0"/>
          </a:p>
        </p:txBody>
      </p:sp>
      <p:sp>
        <p:nvSpPr>
          <p:cNvPr id="3" name="Content Placeholder 2"/>
          <p:cNvSpPr>
            <a:spLocks noGrp="1"/>
          </p:cNvSpPr>
          <p:nvPr>
            <p:ph idx="1"/>
          </p:nvPr>
        </p:nvSpPr>
        <p:spPr>
          <a:xfrm>
            <a:off x="457200" y="1295400"/>
            <a:ext cx="8229600" cy="5257800"/>
          </a:xfrm>
        </p:spPr>
        <p:txBody>
          <a:bodyPr>
            <a:normAutofit fontScale="70000" lnSpcReduction="20000"/>
          </a:bodyPr>
          <a:lstStyle/>
          <a:p>
            <a:r>
              <a:rPr lang="en-GB" i="1" dirty="0" smtClean="0"/>
              <a:t>Common </a:t>
            </a:r>
            <a:r>
              <a:rPr lang="en-GB" i="1" dirty="0" smtClean="0"/>
              <a:t>radar type :</a:t>
            </a:r>
          </a:p>
          <a:p>
            <a:r>
              <a:rPr lang="en-GB" i="1" dirty="0" smtClean="0"/>
              <a:t>Transceivers Type : </a:t>
            </a:r>
          </a:p>
          <a:p>
            <a:pPr marL="0" indent="0">
              <a:buNone/>
            </a:pPr>
            <a:r>
              <a:rPr lang="en-GB" i="1" dirty="0" smtClean="0"/>
              <a:t>     bistatic radar : two </a:t>
            </a:r>
            <a:r>
              <a:rPr lang="en-GB" i="1" dirty="0"/>
              <a:t>separate antennas are used </a:t>
            </a:r>
            <a:r>
              <a:rPr lang="en-GB" i="1" dirty="0" smtClean="0"/>
              <a:t>   for </a:t>
            </a:r>
            <a:r>
              <a:rPr lang="en-GB" i="1" dirty="0"/>
              <a:t>transmit and receive .</a:t>
            </a:r>
            <a:endParaRPr lang="en-GB" i="1" dirty="0" smtClean="0"/>
          </a:p>
          <a:p>
            <a:pPr marL="0" indent="0">
              <a:buNone/>
            </a:pPr>
            <a:r>
              <a:rPr lang="en-GB" i="1" dirty="0" smtClean="0"/>
              <a:t>     monostatic radar: </a:t>
            </a:r>
            <a:r>
              <a:rPr lang="en-GB" i="1" dirty="0"/>
              <a:t>the same antenna is used for these </a:t>
            </a:r>
            <a:r>
              <a:rPr lang="en-GB" i="1" dirty="0" smtClean="0"/>
              <a:t>functions.</a:t>
            </a:r>
          </a:p>
          <a:p>
            <a:pPr marL="0" indent="0">
              <a:buNone/>
            </a:pPr>
            <a:endParaRPr lang="en-GB" i="1" dirty="0" smtClean="0"/>
          </a:p>
          <a:p>
            <a:endParaRPr lang="en-GB" i="1" dirty="0" smtClean="0"/>
          </a:p>
          <a:p>
            <a:endParaRPr lang="en-GB" i="1" dirty="0"/>
          </a:p>
          <a:p>
            <a:pPr marL="0" indent="0">
              <a:buNone/>
            </a:pPr>
            <a:endParaRPr lang="en-GB" i="1" dirty="0"/>
          </a:p>
          <a:p>
            <a:pPr marL="0" indent="0">
              <a:buNone/>
            </a:pPr>
            <a:endParaRPr lang="en-GB" i="1" dirty="0" smtClean="0"/>
          </a:p>
          <a:p>
            <a:pPr marL="0" indent="0">
              <a:buNone/>
            </a:pPr>
            <a:r>
              <a:rPr lang="en-GB" i="1" dirty="0" smtClean="0"/>
              <a:t>                             (a)  Monostatic radar                       (b) Bistatic Radar  </a:t>
            </a:r>
          </a:p>
          <a:p>
            <a:endParaRPr lang="en-GB" i="1" dirty="0" smtClean="0"/>
          </a:p>
          <a:p>
            <a:r>
              <a:rPr lang="en-GB" i="1" dirty="0" smtClean="0"/>
              <a:t>Signal transmit :</a:t>
            </a:r>
          </a:p>
          <a:p>
            <a:pPr marL="0" indent="0">
              <a:buNone/>
            </a:pPr>
            <a:r>
              <a:rPr lang="en-GB" i="1" dirty="0" smtClean="0"/>
              <a:t>      Pulse Wave Radar .</a:t>
            </a:r>
          </a:p>
          <a:p>
            <a:pPr marL="0" indent="0">
              <a:buNone/>
            </a:pPr>
            <a:r>
              <a:rPr lang="en-GB" i="1" dirty="0" smtClean="0"/>
              <a:t>      Continues Wave Radar .</a:t>
            </a:r>
            <a:endParaRPr lang="ar-JO" dirty="0"/>
          </a:p>
        </p:txBody>
      </p:sp>
      <p:pic>
        <p:nvPicPr>
          <p:cNvPr id="4" name="Picture 3"/>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38200" y="2895600"/>
            <a:ext cx="7543800" cy="1314450"/>
          </a:xfrm>
          <a:prstGeom prst="rect">
            <a:avLst/>
          </a:prstGeom>
          <a:noFill/>
          <a:ln>
            <a:noFill/>
          </a:ln>
        </p:spPr>
      </p:pic>
    </p:spTree>
    <p:extLst>
      <p:ext uri="{BB962C8B-B14F-4D97-AF65-F5344CB8AC3E}">
        <p14:creationId xmlns="" xmlns:p14="http://schemas.microsoft.com/office/powerpoint/2010/main" val="195710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Radar </a:t>
            </a:r>
            <a:r>
              <a:rPr lang="en-US" dirty="0" smtClean="0"/>
              <a:t>Regulation </a:t>
            </a:r>
            <a:endParaRPr lang="ar-JO" dirty="0"/>
          </a:p>
        </p:txBody>
      </p:sp>
      <p:sp>
        <p:nvSpPr>
          <p:cNvPr id="3" name="Content Placeholder 2"/>
          <p:cNvSpPr>
            <a:spLocks noGrp="1"/>
          </p:cNvSpPr>
          <p:nvPr>
            <p:ph idx="1"/>
          </p:nvPr>
        </p:nvSpPr>
        <p:spPr/>
        <p:txBody>
          <a:bodyPr/>
          <a:lstStyle/>
          <a:p>
            <a:r>
              <a:rPr lang="en-US" dirty="0" smtClean="0"/>
              <a:t>International Telecommunication Union (ITU).</a:t>
            </a:r>
          </a:p>
          <a:p>
            <a:endParaRPr lang="en-US" i="1" dirty="0" smtClean="0"/>
          </a:p>
          <a:p>
            <a:r>
              <a:rPr lang="en-US" i="1" dirty="0" smtClean="0"/>
              <a:t>American </a:t>
            </a:r>
            <a:r>
              <a:rPr lang="en-US" i="1" dirty="0"/>
              <a:t>Institute of Aeronautics and </a:t>
            </a:r>
            <a:r>
              <a:rPr lang="en-US" i="1" dirty="0" smtClean="0"/>
              <a:t>Astronautics(AIAA).</a:t>
            </a:r>
          </a:p>
          <a:p>
            <a:endParaRPr lang="en-US" dirty="0"/>
          </a:p>
          <a:p>
            <a:r>
              <a:rPr lang="en-US" dirty="0" smtClean="0"/>
              <a:t>The </a:t>
            </a:r>
            <a:r>
              <a:rPr lang="en-US" dirty="0"/>
              <a:t>electronic countermeasures (ECM) </a:t>
            </a:r>
            <a:r>
              <a:rPr lang="en-US" dirty="0" smtClean="0"/>
              <a:t>.</a:t>
            </a:r>
          </a:p>
          <a:p>
            <a:endParaRPr lang="en-US" i="1" dirty="0" smtClean="0"/>
          </a:p>
          <a:p>
            <a:endParaRPr lang="ar-JO" dirty="0"/>
          </a:p>
        </p:txBody>
      </p:sp>
    </p:spTree>
    <p:extLst>
      <p:ext uri="{BB962C8B-B14F-4D97-AF65-F5344CB8AC3E}">
        <p14:creationId xmlns="" xmlns:p14="http://schemas.microsoft.com/office/powerpoint/2010/main" val="3077014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Radar Frequency Band</a:t>
            </a:r>
            <a:endParaRPr lang="ar-JO"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620559734"/>
              </p:ext>
            </p:extLst>
          </p:nvPr>
        </p:nvGraphicFramePr>
        <p:xfrm>
          <a:off x="0" y="1386976"/>
          <a:ext cx="9144000" cy="5674517"/>
        </p:xfrm>
        <a:graphic>
          <a:graphicData uri="http://schemas.openxmlformats.org/drawingml/2006/table">
            <a:tbl>
              <a:tblPr firstRow="1" firstCol="1" bandRow="1">
                <a:tableStyleId>{5C22544A-7EE6-4342-B048-85BDC9FD1C3A}</a:tableStyleId>
              </a:tblPr>
              <a:tblGrid>
                <a:gridCol w="3048000"/>
                <a:gridCol w="3048000"/>
                <a:gridCol w="3048000"/>
              </a:tblGrid>
              <a:tr h="443738">
                <a:tc>
                  <a:txBody>
                    <a:bodyPr/>
                    <a:lstStyle/>
                    <a:p>
                      <a:pPr algn="ctr">
                        <a:lnSpc>
                          <a:spcPct val="115000"/>
                        </a:lnSpc>
                        <a:spcAft>
                          <a:spcPts val="0"/>
                        </a:spcAft>
                      </a:pPr>
                      <a:r>
                        <a:rPr lang="en-US" sz="1400" i="1" dirty="0">
                          <a:effectLst/>
                          <a:cs typeface="+mj-cs"/>
                        </a:rPr>
                        <a:t>Band Designation</a:t>
                      </a:r>
                      <a:endParaRPr lang="en-US" sz="1400" i="1" dirty="0">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Frequency Range</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Typical Usage</a:t>
                      </a:r>
                      <a:endParaRPr lang="en-US" sz="1400" i="1">
                        <a:effectLst/>
                        <a:latin typeface="Calibri"/>
                        <a:ea typeface="Times New Roman"/>
                        <a:cs typeface="+mj-cs"/>
                      </a:endParaRPr>
                    </a:p>
                  </a:txBody>
                  <a:tcPr marL="55526" marR="55526" marT="0" marB="0"/>
                </a:tc>
              </a:tr>
              <a:tr h="411669">
                <a:tc>
                  <a:txBody>
                    <a:bodyPr/>
                    <a:lstStyle/>
                    <a:p>
                      <a:pPr algn="ctr">
                        <a:lnSpc>
                          <a:spcPct val="115000"/>
                        </a:lnSpc>
                        <a:spcAft>
                          <a:spcPts val="0"/>
                        </a:spcAft>
                      </a:pPr>
                      <a:r>
                        <a:rPr lang="en-US" sz="1400" i="1">
                          <a:effectLst/>
                          <a:cs typeface="+mj-cs"/>
                        </a:rPr>
                        <a:t>VHF</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50-330 MHz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Very long-range surveillance</a:t>
                      </a:r>
                      <a:endParaRPr lang="en-US" sz="1400" i="1">
                        <a:effectLst/>
                        <a:latin typeface="Calibri"/>
                        <a:ea typeface="Times New Roman"/>
                        <a:cs typeface="+mj-cs"/>
                      </a:endParaRPr>
                    </a:p>
                  </a:txBody>
                  <a:tcPr marL="55526" marR="55526" marT="0" marB="0"/>
                </a:tc>
              </a:tr>
              <a:tr h="443738">
                <a:tc>
                  <a:txBody>
                    <a:bodyPr/>
                    <a:lstStyle/>
                    <a:p>
                      <a:pPr algn="ctr">
                        <a:lnSpc>
                          <a:spcPct val="115000"/>
                        </a:lnSpc>
                        <a:spcAft>
                          <a:spcPts val="0"/>
                        </a:spcAft>
                      </a:pPr>
                      <a:r>
                        <a:rPr lang="en-US" sz="1400" i="1">
                          <a:effectLst/>
                          <a:cs typeface="+mj-cs"/>
                        </a:rPr>
                        <a:t>UHF</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300-1,000 MHz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Very long-range surveillance</a:t>
                      </a:r>
                      <a:endParaRPr lang="en-US" sz="1400" i="1">
                        <a:effectLst/>
                        <a:latin typeface="Calibri"/>
                        <a:ea typeface="Times New Roman"/>
                        <a:cs typeface="+mj-cs"/>
                      </a:endParaRPr>
                    </a:p>
                  </a:txBody>
                  <a:tcPr marL="55526" marR="55526" marT="0" marB="0"/>
                </a:tc>
              </a:tr>
              <a:tr h="423228">
                <a:tc>
                  <a:txBody>
                    <a:bodyPr/>
                    <a:lstStyle/>
                    <a:p>
                      <a:pPr algn="ctr">
                        <a:lnSpc>
                          <a:spcPct val="115000"/>
                        </a:lnSpc>
                        <a:spcAft>
                          <a:spcPts val="0"/>
                        </a:spcAft>
                      </a:pPr>
                      <a:r>
                        <a:rPr lang="en-US" sz="1400" i="1">
                          <a:effectLst/>
                          <a:cs typeface="+mj-cs"/>
                        </a:rPr>
                        <a:t>L</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1-2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Long-range surveillance, enroot traffic control</a:t>
                      </a:r>
                      <a:endParaRPr lang="en-US" sz="1400" i="1">
                        <a:effectLst/>
                        <a:latin typeface="Calibri"/>
                        <a:ea typeface="Times New Roman"/>
                        <a:cs typeface="+mj-cs"/>
                      </a:endParaRPr>
                    </a:p>
                  </a:txBody>
                  <a:tcPr marL="55526" marR="55526" marT="0" marB="0"/>
                </a:tc>
              </a:tr>
              <a:tr h="617504">
                <a:tc>
                  <a:txBody>
                    <a:bodyPr/>
                    <a:lstStyle/>
                    <a:p>
                      <a:pPr algn="ctr">
                        <a:lnSpc>
                          <a:spcPct val="115000"/>
                        </a:lnSpc>
                        <a:spcAft>
                          <a:spcPts val="0"/>
                        </a:spcAft>
                      </a:pPr>
                      <a:r>
                        <a:rPr lang="en-US" sz="1400" i="1">
                          <a:effectLst/>
                          <a:cs typeface="+mj-cs"/>
                        </a:rPr>
                        <a:t>S</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2-4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Moderate-range surveillance, terminal traffic control, long-range weather</a:t>
                      </a:r>
                      <a:endParaRPr lang="en-US" sz="1400" i="1">
                        <a:effectLst/>
                        <a:latin typeface="Calibri"/>
                        <a:ea typeface="Times New Roman"/>
                        <a:cs typeface="+mj-cs"/>
                      </a:endParaRPr>
                    </a:p>
                  </a:txBody>
                  <a:tcPr marL="55526" marR="55526" marT="0" marB="0"/>
                </a:tc>
              </a:tr>
              <a:tr h="411669">
                <a:tc>
                  <a:txBody>
                    <a:bodyPr/>
                    <a:lstStyle/>
                    <a:p>
                      <a:pPr algn="ctr">
                        <a:lnSpc>
                          <a:spcPct val="115000"/>
                        </a:lnSpc>
                        <a:spcAft>
                          <a:spcPts val="0"/>
                        </a:spcAft>
                      </a:pPr>
                      <a:r>
                        <a:rPr lang="en-US" sz="1400" i="1" dirty="0">
                          <a:effectLst/>
                          <a:cs typeface="+mj-cs"/>
                        </a:rPr>
                        <a:t>C</a:t>
                      </a:r>
                      <a:endParaRPr lang="en-US" sz="1400" i="1" dirty="0">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4-8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Long-range tracking, airborne weather</a:t>
                      </a:r>
                      <a:endParaRPr lang="en-US" sz="1400" i="1">
                        <a:effectLst/>
                        <a:latin typeface="Calibri"/>
                        <a:ea typeface="Times New Roman"/>
                        <a:cs typeface="+mj-cs"/>
                      </a:endParaRPr>
                    </a:p>
                  </a:txBody>
                  <a:tcPr marL="55526" marR="55526" marT="0" marB="0"/>
                </a:tc>
              </a:tr>
              <a:tr h="823338">
                <a:tc>
                  <a:txBody>
                    <a:bodyPr/>
                    <a:lstStyle/>
                    <a:p>
                      <a:pPr algn="ctr">
                        <a:lnSpc>
                          <a:spcPct val="115000"/>
                        </a:lnSpc>
                        <a:spcAft>
                          <a:spcPts val="0"/>
                        </a:spcAft>
                      </a:pPr>
                      <a:r>
                        <a:rPr lang="en-US" sz="1400" i="1">
                          <a:effectLst/>
                          <a:cs typeface="+mj-cs"/>
                        </a:rPr>
                        <a:t>X</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8-12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dirty="0">
                          <a:effectLst/>
                          <a:cs typeface="+mj-cs"/>
                        </a:rPr>
                        <a:t>Short-range tracking, missile guidance, mapping, marine radar, airborne intercept</a:t>
                      </a:r>
                      <a:endParaRPr lang="en-US" sz="1400" i="1" dirty="0">
                        <a:effectLst/>
                        <a:latin typeface="Calibri"/>
                        <a:ea typeface="Times New Roman"/>
                        <a:cs typeface="+mj-cs"/>
                      </a:endParaRPr>
                    </a:p>
                  </a:txBody>
                  <a:tcPr marL="55526" marR="55526" marT="0" marB="0"/>
                </a:tc>
              </a:tr>
              <a:tr h="411669">
                <a:tc>
                  <a:txBody>
                    <a:bodyPr/>
                    <a:lstStyle/>
                    <a:p>
                      <a:pPr algn="ctr">
                        <a:lnSpc>
                          <a:spcPct val="115000"/>
                        </a:lnSpc>
                        <a:spcAft>
                          <a:spcPts val="0"/>
                        </a:spcAft>
                      </a:pPr>
                      <a:r>
                        <a:rPr lang="en-US" sz="1400" i="1">
                          <a:effectLst/>
                          <a:cs typeface="+mj-cs"/>
                        </a:rPr>
                        <a:t>K </a:t>
                      </a:r>
                      <a:r>
                        <a:rPr lang="en-US" sz="1400" i="1" baseline="-25000">
                          <a:effectLst/>
                          <a:cs typeface="+mj-cs"/>
                        </a:rPr>
                        <a:t>u</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12-18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dirty="0">
                          <a:effectLst/>
                          <a:cs typeface="+mj-cs"/>
                        </a:rPr>
                        <a:t>High resolution mapping, satellite altimetry</a:t>
                      </a:r>
                      <a:endParaRPr lang="en-US" sz="1400" i="1" dirty="0">
                        <a:effectLst/>
                        <a:latin typeface="Calibri"/>
                        <a:ea typeface="Times New Roman"/>
                        <a:cs typeface="+mj-cs"/>
                      </a:endParaRPr>
                    </a:p>
                  </a:txBody>
                  <a:tcPr marL="55526" marR="55526" marT="0" marB="0"/>
                </a:tc>
              </a:tr>
              <a:tr h="216897">
                <a:tc>
                  <a:txBody>
                    <a:bodyPr/>
                    <a:lstStyle/>
                    <a:p>
                      <a:pPr algn="ctr">
                        <a:lnSpc>
                          <a:spcPct val="115000"/>
                        </a:lnSpc>
                        <a:spcAft>
                          <a:spcPts val="0"/>
                        </a:spcAft>
                      </a:pPr>
                      <a:r>
                        <a:rPr lang="en-US" sz="1400" i="1">
                          <a:effectLst/>
                          <a:cs typeface="+mj-cs"/>
                        </a:rPr>
                        <a:t>K</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18-27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Little used (H</a:t>
                      </a:r>
                      <a:r>
                        <a:rPr lang="en-US" sz="1400" i="1" baseline="-25000">
                          <a:effectLst/>
                          <a:cs typeface="+mj-cs"/>
                        </a:rPr>
                        <a:t>2</a:t>
                      </a:r>
                      <a:r>
                        <a:rPr lang="en-US" sz="1400" i="1">
                          <a:effectLst/>
                          <a:cs typeface="+mj-cs"/>
                        </a:rPr>
                        <a:t>0 absorption)</a:t>
                      </a:r>
                      <a:endParaRPr lang="en-US" sz="1400" i="1">
                        <a:effectLst/>
                        <a:latin typeface="Calibri"/>
                        <a:ea typeface="Times New Roman"/>
                        <a:cs typeface="+mj-cs"/>
                      </a:endParaRPr>
                    </a:p>
                  </a:txBody>
                  <a:tcPr marL="55526" marR="55526" marT="0" marB="0"/>
                </a:tc>
              </a:tr>
              <a:tr h="617504">
                <a:tc>
                  <a:txBody>
                    <a:bodyPr/>
                    <a:lstStyle/>
                    <a:p>
                      <a:pPr algn="ctr">
                        <a:lnSpc>
                          <a:spcPct val="115000"/>
                        </a:lnSpc>
                        <a:spcAft>
                          <a:spcPts val="0"/>
                        </a:spcAft>
                      </a:pPr>
                      <a:r>
                        <a:rPr lang="en-US" sz="1400" i="1">
                          <a:effectLst/>
                          <a:cs typeface="+mj-cs"/>
                        </a:rPr>
                        <a:t>K </a:t>
                      </a:r>
                      <a:r>
                        <a:rPr lang="en-US" sz="1400" i="1" baseline="-25000">
                          <a:effectLst/>
                          <a:cs typeface="+mj-cs"/>
                        </a:rPr>
                        <a:t>a</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27-40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Very high resolution mapping, airport surveillance</a:t>
                      </a:r>
                      <a:endParaRPr lang="en-US" sz="1400" i="1">
                        <a:effectLst/>
                        <a:latin typeface="Calibri"/>
                        <a:ea typeface="Times New Roman"/>
                        <a:cs typeface="+mj-cs"/>
                      </a:endParaRPr>
                    </a:p>
                  </a:txBody>
                  <a:tcPr marL="55526" marR="55526" marT="0" marB="0"/>
                </a:tc>
              </a:tr>
              <a:tr h="433173">
                <a:tc>
                  <a:txBody>
                    <a:bodyPr/>
                    <a:lstStyle/>
                    <a:p>
                      <a:pPr algn="ctr">
                        <a:lnSpc>
                          <a:spcPct val="115000"/>
                        </a:lnSpc>
                        <a:spcAft>
                          <a:spcPts val="0"/>
                        </a:spcAft>
                      </a:pPr>
                      <a:r>
                        <a:rPr lang="en-US" sz="1400" i="1">
                          <a:effectLst/>
                          <a:cs typeface="+mj-cs"/>
                        </a:rPr>
                        <a:t>mm</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a:effectLst/>
                          <a:cs typeface="+mj-cs"/>
                        </a:rPr>
                        <a:t>40-100+ GHz.</a:t>
                      </a:r>
                      <a:endParaRPr lang="en-US" sz="1400" i="1">
                        <a:effectLst/>
                        <a:latin typeface="Calibri"/>
                        <a:ea typeface="Times New Roman"/>
                        <a:cs typeface="+mj-cs"/>
                      </a:endParaRPr>
                    </a:p>
                  </a:txBody>
                  <a:tcPr marL="55526" marR="55526" marT="0" marB="0"/>
                </a:tc>
                <a:tc>
                  <a:txBody>
                    <a:bodyPr/>
                    <a:lstStyle/>
                    <a:p>
                      <a:pPr algn="ctr">
                        <a:lnSpc>
                          <a:spcPct val="115000"/>
                        </a:lnSpc>
                        <a:spcAft>
                          <a:spcPts val="0"/>
                        </a:spcAft>
                      </a:pPr>
                      <a:r>
                        <a:rPr lang="en-US" sz="1400" i="1" dirty="0">
                          <a:effectLst/>
                          <a:cs typeface="+mj-cs"/>
                        </a:rPr>
                        <a:t>Experimental</a:t>
                      </a:r>
                      <a:endParaRPr lang="en-US" sz="1400" i="1" dirty="0">
                        <a:effectLst/>
                        <a:latin typeface="Calibri"/>
                        <a:ea typeface="Times New Roman"/>
                        <a:cs typeface="+mj-cs"/>
                      </a:endParaRPr>
                    </a:p>
                  </a:txBody>
                  <a:tcPr marL="55526" marR="55526" marT="0" marB="0"/>
                </a:tc>
              </a:tr>
              <a:tr h="216897">
                <a:tc gridSpan="3">
                  <a:txBody>
                    <a:bodyPr/>
                    <a:lstStyle/>
                    <a:p>
                      <a:pPr algn="ctr">
                        <a:lnSpc>
                          <a:spcPct val="115000"/>
                        </a:lnSpc>
                        <a:spcAft>
                          <a:spcPts val="0"/>
                        </a:spcAft>
                      </a:pPr>
                      <a:r>
                        <a:rPr lang="en-US" sz="1400" i="1" dirty="0">
                          <a:effectLst/>
                          <a:cs typeface="+mj-cs"/>
                        </a:rPr>
                        <a:t>Source: AIAA (American Institute of Aeronautics and Astronautics)</a:t>
                      </a:r>
                      <a:endParaRPr lang="en-US" sz="1400" i="1" dirty="0">
                        <a:effectLst/>
                        <a:latin typeface="Calibri"/>
                        <a:ea typeface="Times New Roman"/>
                        <a:cs typeface="+mj-cs"/>
                      </a:endParaRPr>
                    </a:p>
                  </a:txBody>
                  <a:tcPr marL="55526" marR="55526" marT="0" marB="0"/>
                </a:tc>
                <a:tc hMerge="1">
                  <a:txBody>
                    <a:bodyPr/>
                    <a:lstStyle/>
                    <a:p>
                      <a:pPr rtl="1"/>
                      <a:endParaRPr lang="ar-JO"/>
                    </a:p>
                  </a:txBody>
                  <a:tcPr/>
                </a:tc>
                <a:tc hMerge="1">
                  <a:txBody>
                    <a:bodyPr/>
                    <a:lstStyle/>
                    <a:p>
                      <a:pPr rtl="1"/>
                      <a:endParaRPr lang="ar-JO"/>
                    </a:p>
                  </a:txBody>
                  <a:tcPr/>
                </a:tc>
              </a:tr>
            </a:tbl>
          </a:graphicData>
        </a:graphic>
      </p:graphicFrame>
    </p:spTree>
    <p:extLst>
      <p:ext uri="{BB962C8B-B14F-4D97-AF65-F5344CB8AC3E}">
        <p14:creationId xmlns="" xmlns:p14="http://schemas.microsoft.com/office/powerpoint/2010/main" val="29252092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Doppler Radar principle </a:t>
            </a:r>
            <a:endParaRPr lang="ar-JO" dirty="0"/>
          </a:p>
        </p:txBody>
      </p:sp>
      <mc:AlternateContent xmlns:mc="http://schemas.openxmlformats.org/markup-compatibility/2006">
        <mc:Choice xmlns="" xmlns:a14="http://schemas.microsoft.com/office/drawing/2010/main" Requires="a14">
          <p:sp>
            <p:nvSpPr>
              <p:cNvPr id="3" name="Content Placeholder 2"/>
              <p:cNvSpPr>
                <a:spLocks noGrp="1"/>
              </p:cNvSpPr>
              <p:nvPr>
                <p:ph idx="1"/>
              </p:nvPr>
            </p:nvSpPr>
            <p:spPr/>
            <p:txBody>
              <a:bodyPr>
                <a:normAutofit fontScale="70000" lnSpcReduction="20000"/>
              </a:bodyPr>
              <a:lstStyle/>
              <a:p>
                <a:pPr algn="just"/>
                <a:r>
                  <a:rPr lang="en-GB" sz="2800" i="1" dirty="0"/>
                  <a:t>When microwave energy is reflected by a moving target, there is a shift in </a:t>
                </a:r>
                <a:r>
                  <a:rPr lang="en-GB" sz="2800" i="1" dirty="0" smtClean="0"/>
                  <a:t>frequency. </a:t>
                </a:r>
                <a:r>
                  <a:rPr lang="en-GB" sz="2800" i="1" dirty="0"/>
                  <a:t>The amount of frequency shift is directly proportional to the target’s velocity relative to the radar’s transmitter</a:t>
                </a:r>
                <a:r>
                  <a:rPr lang="en-GB" sz="2800" i="1" dirty="0" smtClean="0"/>
                  <a:t>. </a:t>
                </a:r>
              </a:p>
              <a:p>
                <a:endParaRPr lang="en-GB" sz="2800" i="1" dirty="0" smtClean="0"/>
              </a:p>
              <a:p>
                <a:r>
                  <a:rPr lang="en-GB" sz="2800" i="1" dirty="0" smtClean="0"/>
                  <a:t>The </a:t>
                </a:r>
                <a:r>
                  <a:rPr lang="en-GB" sz="2800" i="1" dirty="0"/>
                  <a:t>Doppler shift frequency (Fd) is given by</a:t>
                </a:r>
                <a:r>
                  <a:rPr lang="en-GB" sz="2800" i="1" dirty="0" smtClean="0"/>
                  <a:t>:</a:t>
                </a:r>
              </a:p>
              <a:p>
                <a:endParaRPr lang="en-US" sz="2800" dirty="0"/>
              </a:p>
              <a:p>
                <a:endParaRPr lang="en-US" sz="2800" dirty="0"/>
              </a:p>
              <a:p>
                <a:pPr marL="0" indent="0">
                  <a:buNone/>
                </a:pPr>
                <a:r>
                  <a:rPr lang="en-GB" sz="2800" dirty="0" smtClean="0"/>
                  <a:t>                 </a:t>
                </a:r>
                <a14:m>
                  <m:oMath xmlns:m="http://schemas.openxmlformats.org/officeDocument/2006/math">
                    <m:r>
                      <a:rPr lang="en-GB" sz="2800" i="1">
                        <a:latin typeface="Cambria Math"/>
                      </a:rPr>
                      <m:t>𝐹𝑑</m:t>
                    </m:r>
                    <m:r>
                      <a:rPr lang="en-GB" sz="2800" i="1">
                        <a:latin typeface="Cambria Math"/>
                      </a:rPr>
                      <m:t>=</m:t>
                    </m:r>
                    <m:f>
                      <m:fPr>
                        <m:ctrlPr>
                          <a:rPr lang="en-US" sz="2800" i="1">
                            <a:latin typeface="Cambria Math"/>
                          </a:rPr>
                        </m:ctrlPr>
                      </m:fPr>
                      <m:num>
                        <m:r>
                          <a:rPr lang="en-GB" sz="2800" i="1">
                            <a:latin typeface="Cambria Math"/>
                          </a:rPr>
                          <m:t>2</m:t>
                        </m:r>
                        <m:r>
                          <a:rPr lang="en-GB" sz="2800" i="1">
                            <a:latin typeface="Cambria Math"/>
                          </a:rPr>
                          <m:t>𝑉𝐹</m:t>
                        </m:r>
                        <m:r>
                          <a:rPr lang="en-GB" sz="2800" i="1">
                            <a:latin typeface="Cambria Math"/>
                          </a:rPr>
                          <m:t>0</m:t>
                        </m:r>
                        <m:r>
                          <a:rPr lang="en-GB" sz="2800" i="1">
                            <a:latin typeface="Cambria Math"/>
                          </a:rPr>
                          <m:t>𝐶𝑜𝑠</m:t>
                        </m:r>
                        <m:d>
                          <m:dPr>
                            <m:ctrlPr>
                              <a:rPr lang="en-US" sz="2800" i="1">
                                <a:latin typeface="Cambria Math"/>
                              </a:rPr>
                            </m:ctrlPr>
                          </m:dPr>
                          <m:e>
                            <m:r>
                              <a:rPr lang="en-GB" sz="2800" i="1">
                                <a:latin typeface="Cambria Math"/>
                              </a:rPr>
                              <m:t>∅</m:t>
                            </m:r>
                          </m:e>
                        </m:d>
                      </m:num>
                      <m:den>
                        <m:r>
                          <a:rPr lang="en-GB" sz="2800" i="1">
                            <a:latin typeface="Cambria Math"/>
                          </a:rPr>
                          <m:t>𝐶</m:t>
                        </m:r>
                      </m:den>
                    </m:f>
                    <m:r>
                      <a:rPr lang="en-GB" sz="2800" i="1">
                        <a:latin typeface="Cambria Math"/>
                      </a:rPr>
                      <m:t> </m:t>
                    </m:r>
                  </m:oMath>
                </a14:m>
                <a:r>
                  <a:rPr lang="en-GB" sz="2800" i="1" dirty="0"/>
                  <a:t>                                    </a:t>
                </a:r>
                <a:endParaRPr lang="en-US" sz="2800" dirty="0"/>
              </a:p>
              <a:p>
                <a:endParaRPr lang="en-GB" sz="2800" i="1" dirty="0" smtClean="0"/>
              </a:p>
              <a:p>
                <a:pPr marL="0" indent="0">
                  <a:buNone/>
                </a:pPr>
                <a:r>
                  <a:rPr lang="en-GB" sz="2800" i="1" dirty="0" smtClean="0"/>
                  <a:t>Where</a:t>
                </a:r>
                <a:endParaRPr lang="en-US" sz="2800" dirty="0"/>
              </a:p>
              <a:p>
                <a:pPr marL="0" indent="0">
                  <a:buNone/>
                </a:pPr>
                <a:r>
                  <a:rPr lang="en-GB" sz="2800" i="1" dirty="0" smtClean="0"/>
                  <a:t>          F0 </a:t>
                </a:r>
                <a:r>
                  <a:rPr lang="en-GB" sz="2800" i="1" dirty="0"/>
                  <a:t>= transmitter frequency in hertz.</a:t>
                </a:r>
                <a:endParaRPr lang="en-US" sz="2800" dirty="0"/>
              </a:p>
              <a:p>
                <a:pPr marL="0" indent="0">
                  <a:buNone/>
                </a:pPr>
                <a:r>
                  <a:rPr lang="en-GB" sz="2800" i="1" dirty="0" smtClean="0"/>
                  <a:t>          C </a:t>
                </a:r>
                <a:r>
                  <a:rPr lang="en-GB" sz="2800" i="1" dirty="0"/>
                  <a:t>= velocity of light (3 x 10^8 meters per second).</a:t>
                </a:r>
                <a:endParaRPr lang="en-US" sz="2800" dirty="0"/>
              </a:p>
              <a:p>
                <a:pPr marL="0" indent="0">
                  <a:buNone/>
                </a:pPr>
                <a:r>
                  <a:rPr lang="en-GB" sz="2800" i="1" dirty="0" smtClean="0"/>
                  <a:t>          V </a:t>
                </a:r>
                <a:r>
                  <a:rPr lang="en-GB" sz="2800" i="1" dirty="0"/>
                  <a:t>= velocity of the target (meters per second).</a:t>
                </a:r>
                <a:endParaRPr lang="en-US" sz="2800" dirty="0"/>
              </a:p>
              <a:p>
                <a:pPr marL="0" indent="0">
                  <a:buNone/>
                </a:pPr>
                <a:r>
                  <a:rPr lang="en-GB" sz="2800" i="1" dirty="0" smtClean="0"/>
                  <a:t>         ∅  = </a:t>
                </a:r>
                <a:r>
                  <a:rPr lang="en-GB" sz="2800" i="1" dirty="0"/>
                  <a:t>angle between microwave beam and target’s path.</a:t>
                </a:r>
                <a:endParaRPr lang="en-US" sz="2800" dirty="0"/>
              </a:p>
              <a:p>
                <a:endParaRPr lang="ar-JO"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l="-741" t="-1887" r="-1407" b="-5660"/>
                </a:stretch>
              </a:blipFill>
            </p:spPr>
            <p:txBody>
              <a:bodyPr/>
              <a:lstStyle/>
              <a:p>
                <a:r>
                  <a:rPr lang="ar-JO">
                    <a:noFill/>
                  </a:rPr>
                  <a:t> </a:t>
                </a:r>
              </a:p>
            </p:txBody>
          </p:sp>
        </mc:Fallback>
      </mc:AlternateContent>
    </p:spTree>
    <p:extLst>
      <p:ext uri="{BB962C8B-B14F-4D97-AF65-F5344CB8AC3E}">
        <p14:creationId xmlns="" xmlns:p14="http://schemas.microsoft.com/office/powerpoint/2010/main" val="35563611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Distance Measurements   </a:t>
            </a:r>
            <a:endParaRPr lang="ar-JO" dirty="0"/>
          </a:p>
        </p:txBody>
      </p:sp>
      <mc:AlternateContent xmlns:mc="http://schemas.openxmlformats.org/markup-compatibility/2006">
        <mc:Choice xmlns="" xmlns:a14="http://schemas.microsoft.com/office/drawing/2010/main" Requires="a14">
          <p:sp>
            <p:nvSpPr>
              <p:cNvPr id="3" name="Content Placeholder 2"/>
              <p:cNvSpPr>
                <a:spLocks noGrp="1"/>
              </p:cNvSpPr>
              <p:nvPr>
                <p:ph idx="1"/>
              </p:nvPr>
            </p:nvSpPr>
            <p:spPr>
              <a:xfrm>
                <a:off x="457200" y="1219200"/>
                <a:ext cx="8229600" cy="5334000"/>
              </a:xfrm>
            </p:spPr>
            <p:txBody>
              <a:bodyPr>
                <a:normAutofit fontScale="25000" lnSpcReduction="20000"/>
              </a:bodyPr>
              <a:lstStyle/>
              <a:p>
                <a:pPr algn="just"/>
                <a:r>
                  <a:rPr lang="en-US" sz="8000" dirty="0" smtClean="0"/>
                  <a:t>The range of a stationary target can then be calculated by  determining </a:t>
                </a:r>
                <a:r>
                  <a:rPr lang="en-US" sz="8000" dirty="0"/>
                  <a:t>the transit time of the radar signal to and </a:t>
                </a:r>
                <a:r>
                  <a:rPr lang="en-US" sz="8000" dirty="0" smtClean="0"/>
                  <a:t>from the </a:t>
                </a:r>
                <a:r>
                  <a:rPr lang="en-US" sz="8000" dirty="0"/>
                  <a:t>target, and multiplying that by the speed of light </a:t>
                </a:r>
                <a:r>
                  <a:rPr lang="en-US" sz="8000" dirty="0" smtClean="0"/>
                  <a:t>.</a:t>
                </a:r>
              </a:p>
              <a:p>
                <a:pPr algn="just"/>
                <a:r>
                  <a:rPr lang="en-US" sz="8000" dirty="0" smtClean="0"/>
                  <a:t> The </a:t>
                </a:r>
                <a:r>
                  <a:rPr lang="en-US" sz="8000" dirty="0"/>
                  <a:t>transit time in seconds is given by </a:t>
                </a:r>
                <a:r>
                  <a:rPr lang="en-US" sz="8000" dirty="0" smtClean="0"/>
                  <a:t>the absolute </a:t>
                </a:r>
                <a:r>
                  <a:rPr lang="en-US" sz="8000" dirty="0"/>
                  <a:t>value of the difference in the transmitted </a:t>
                </a:r>
                <a:r>
                  <a:rPr lang="en-US" sz="8000" dirty="0" smtClean="0"/>
                  <a:t>and return signal.</a:t>
                </a:r>
                <a:endParaRPr lang="en-US" sz="8000" dirty="0"/>
              </a:p>
              <a:p>
                <a:pPr algn="just"/>
                <a:r>
                  <a:rPr lang="en-US" sz="8000" dirty="0" smtClean="0"/>
                  <a:t>R = T*C / 2 </a:t>
                </a:r>
              </a:p>
              <a:p>
                <a:pPr marL="0" indent="0" algn="just">
                  <a:buNone/>
                </a:pPr>
                <a:r>
                  <a:rPr lang="en-US" sz="8000" dirty="0" smtClean="0"/>
                  <a:t>Where </a:t>
                </a:r>
              </a:p>
              <a:p>
                <a:pPr marL="0" indent="0" algn="just">
                  <a:buNone/>
                </a:pPr>
                <a:r>
                  <a:rPr lang="en-US" sz="7200" dirty="0" smtClean="0"/>
                  <a:t>C = speed of light (300000000),R </a:t>
                </a:r>
                <a:r>
                  <a:rPr lang="en-US" sz="7200" dirty="0"/>
                  <a:t>= </a:t>
                </a:r>
                <a:r>
                  <a:rPr lang="en-US" sz="7200" dirty="0" smtClean="0"/>
                  <a:t>Distance (meters),T </a:t>
                </a:r>
                <a:r>
                  <a:rPr lang="en-US" sz="7200" dirty="0"/>
                  <a:t>= transit </a:t>
                </a:r>
                <a:r>
                  <a:rPr lang="en-US" sz="7200" dirty="0" smtClean="0"/>
                  <a:t>time (Second).</a:t>
                </a:r>
              </a:p>
              <a:p>
                <a:pPr marL="0" indent="0" algn="just">
                  <a:buNone/>
                </a:pPr>
                <a:r>
                  <a:rPr lang="en-US" sz="8000" dirty="0" smtClean="0"/>
                  <a:t> </a:t>
                </a:r>
              </a:p>
              <a:p>
                <a:pPr algn="just"/>
                <a:r>
                  <a:rPr lang="en-US" sz="8000" dirty="0" smtClean="0"/>
                  <a:t>The </a:t>
                </a:r>
                <a:r>
                  <a:rPr lang="en-US" sz="8000" dirty="0"/>
                  <a:t>radar equation provides the received power level as function of the characteristics of the </a:t>
                </a:r>
                <a:r>
                  <a:rPr lang="en-US" sz="8000" dirty="0" smtClean="0"/>
                  <a:t>system. </a:t>
                </a:r>
                <a:endParaRPr lang="en-US" sz="8000" dirty="0"/>
              </a:p>
              <a:p>
                <a:pPr algn="just"/>
                <a14:m>
                  <m:oMath xmlns:m="http://schemas.openxmlformats.org/officeDocument/2006/math">
                    <m:func>
                      <m:funcPr>
                        <m:ctrlPr>
                          <a:rPr lang="en-US" sz="8000" i="1">
                            <a:latin typeface="Cambria Math"/>
                          </a:rPr>
                        </m:ctrlPr>
                      </m:funcPr>
                      <m:fName>
                        <m:r>
                          <a:rPr lang="en-US" sz="8000">
                            <a:latin typeface="Cambria Math"/>
                          </a:rPr>
                          <m:t>                 </m:t>
                        </m:r>
                        <m:r>
                          <m:rPr>
                            <m:sty m:val="p"/>
                          </m:rPr>
                          <a:rPr lang="en-US" sz="8000">
                            <a:latin typeface="Cambria Math"/>
                          </a:rPr>
                          <m:t>R</m:t>
                        </m:r>
                      </m:fName>
                      <m:e>
                        <m:r>
                          <a:rPr lang="en-US" sz="8000">
                            <a:latin typeface="Cambria Math"/>
                          </a:rPr>
                          <m:t>=  </m:t>
                        </m:r>
                        <m:sSup>
                          <m:sSupPr>
                            <m:ctrlPr>
                              <a:rPr lang="en-US" sz="8000" i="1">
                                <a:latin typeface="Cambria Math"/>
                              </a:rPr>
                            </m:ctrlPr>
                          </m:sSupPr>
                          <m:e>
                            <m:d>
                              <m:dPr>
                                <m:begChr m:val="["/>
                                <m:endChr m:val="]"/>
                                <m:ctrlPr>
                                  <a:rPr lang="en-US" sz="8000" i="1">
                                    <a:latin typeface="Cambria Math"/>
                                  </a:rPr>
                                </m:ctrlPr>
                              </m:dPr>
                              <m:e>
                                <m:f>
                                  <m:fPr>
                                    <m:ctrlPr>
                                      <a:rPr lang="en-US" sz="8000" i="1">
                                        <a:latin typeface="Cambria Math"/>
                                      </a:rPr>
                                    </m:ctrlPr>
                                  </m:fPr>
                                  <m:num>
                                    <m:r>
                                      <m:rPr>
                                        <m:sty m:val="p"/>
                                      </m:rPr>
                                      <a:rPr lang="en-US" sz="8000">
                                        <a:latin typeface="Cambria Math"/>
                                      </a:rPr>
                                      <m:t>PtGtGr</m:t>
                                    </m:r>
                                    <m:sSup>
                                      <m:sSupPr>
                                        <m:ctrlPr>
                                          <a:rPr lang="en-US" sz="8000" i="1">
                                            <a:latin typeface="Cambria Math"/>
                                          </a:rPr>
                                        </m:ctrlPr>
                                      </m:sSupPr>
                                      <m:e>
                                        <m:r>
                                          <m:rPr>
                                            <m:sty m:val="p"/>
                                          </m:rPr>
                                          <a:rPr lang="en-US" sz="8000">
                                            <a:latin typeface="Cambria Math"/>
                                          </a:rPr>
                                          <m:t>λ</m:t>
                                        </m:r>
                                      </m:e>
                                      <m:sup>
                                        <m:r>
                                          <a:rPr lang="en-US" sz="8000">
                                            <a:latin typeface="Cambria Math"/>
                                          </a:rPr>
                                          <m:t>2</m:t>
                                        </m:r>
                                      </m:sup>
                                    </m:sSup>
                                    <m:r>
                                      <m:rPr>
                                        <m:sty m:val="p"/>
                                      </m:rPr>
                                      <a:rPr lang="en-US" sz="8000">
                                        <a:latin typeface="Cambria Math"/>
                                      </a:rPr>
                                      <m:t>σ</m:t>
                                    </m:r>
                                  </m:num>
                                  <m:den>
                                    <m:r>
                                      <a:rPr lang="en-US" sz="8000">
                                        <a:latin typeface="Cambria Math"/>
                                      </a:rPr>
                                      <m:t> </m:t>
                                    </m:r>
                                    <m:sSup>
                                      <m:sSupPr>
                                        <m:ctrlPr>
                                          <a:rPr lang="en-US" sz="8000" i="1">
                                            <a:latin typeface="Cambria Math"/>
                                          </a:rPr>
                                        </m:ctrlPr>
                                      </m:sSupPr>
                                      <m:e>
                                        <m:d>
                                          <m:dPr>
                                            <m:ctrlPr>
                                              <a:rPr lang="en-US" sz="8000" i="1">
                                                <a:latin typeface="Cambria Math"/>
                                              </a:rPr>
                                            </m:ctrlPr>
                                          </m:dPr>
                                          <m:e>
                                            <m:r>
                                              <a:rPr lang="en-US" sz="8000">
                                                <a:latin typeface="Cambria Math"/>
                                              </a:rPr>
                                              <m:t>4</m:t>
                                            </m:r>
                                            <m:r>
                                              <m:rPr>
                                                <m:sty m:val="p"/>
                                              </m:rPr>
                                              <a:rPr lang="en-US" sz="8000">
                                                <a:latin typeface="Cambria Math"/>
                                              </a:rPr>
                                              <m:t>π</m:t>
                                            </m:r>
                                          </m:e>
                                        </m:d>
                                      </m:e>
                                      <m:sup>
                                        <m:r>
                                          <a:rPr lang="en-US" sz="8000">
                                            <a:latin typeface="Cambria Math"/>
                                          </a:rPr>
                                          <m:t>3</m:t>
                                        </m:r>
                                      </m:sup>
                                    </m:sSup>
                                    <m:r>
                                      <m:rPr>
                                        <m:sty m:val="p"/>
                                      </m:rPr>
                                      <a:rPr lang="en-US" sz="8000">
                                        <a:latin typeface="Cambria Math"/>
                                      </a:rPr>
                                      <m:t>Pr</m:t>
                                    </m:r>
                                    <m:r>
                                      <a:rPr lang="en-US" sz="8000">
                                        <a:latin typeface="Cambria Math"/>
                                      </a:rPr>
                                      <m:t> </m:t>
                                    </m:r>
                                    <m:r>
                                      <m:rPr>
                                        <m:sty m:val="p"/>
                                      </m:rPr>
                                      <a:rPr lang="en-US" sz="8000">
                                        <a:latin typeface="Cambria Math"/>
                                      </a:rPr>
                                      <m:t>Lsys</m:t>
                                    </m:r>
                                  </m:den>
                                </m:f>
                              </m:e>
                            </m:d>
                          </m:e>
                          <m:sup>
                            <m:r>
                              <a:rPr lang="en-US" sz="8000">
                                <a:latin typeface="Cambria Math"/>
                              </a:rPr>
                              <m:t>1</m:t>
                            </m:r>
                            <m:r>
                              <a:rPr lang="en-US" sz="8000">
                                <a:latin typeface="Cambria Math"/>
                              </a:rPr>
                              <m:t>/</m:t>
                            </m:r>
                            <m:r>
                              <a:rPr lang="en-US" sz="8000">
                                <a:latin typeface="Cambria Math"/>
                              </a:rPr>
                              <m:t>4</m:t>
                            </m:r>
                          </m:sup>
                        </m:sSup>
                      </m:e>
                    </m:func>
                  </m:oMath>
                </a14:m>
                <a:r>
                  <a:rPr lang="en-US" sz="8000" dirty="0"/>
                  <a:t> </a:t>
                </a:r>
                <a:endParaRPr lang="en-US" sz="8000" dirty="0" smtClean="0"/>
              </a:p>
              <a:p>
                <a:pPr algn="just"/>
                <a:r>
                  <a:rPr lang="en-US" sz="8000" dirty="0" smtClean="0"/>
                  <a:t>Where </a:t>
                </a:r>
              </a:p>
              <a:p>
                <a:pPr marL="0" indent="0" algn="just">
                  <a:buNone/>
                </a:pPr>
                <a:r>
                  <a:rPr lang="en-US" sz="7200" dirty="0" err="1" smtClean="0"/>
                  <a:t>Pr</a:t>
                </a:r>
                <a:r>
                  <a:rPr lang="en-US" sz="7200" dirty="0" smtClean="0"/>
                  <a:t> </a:t>
                </a:r>
                <a:r>
                  <a:rPr lang="en-US" sz="7200" dirty="0"/>
                  <a:t>is the received </a:t>
                </a:r>
                <a:r>
                  <a:rPr lang="en-US" sz="7200" dirty="0" smtClean="0"/>
                  <a:t>power , </a:t>
                </a:r>
                <a:r>
                  <a:rPr lang="en-US" sz="7200" dirty="0" err="1" smtClean="0"/>
                  <a:t>Pt</a:t>
                </a:r>
                <a:r>
                  <a:rPr lang="en-US" sz="7200" dirty="0" smtClean="0"/>
                  <a:t> </a:t>
                </a:r>
                <a:r>
                  <a:rPr lang="en-US" sz="7200" dirty="0"/>
                  <a:t>is the transmitted </a:t>
                </a:r>
                <a:r>
                  <a:rPr lang="en-US" sz="7200" dirty="0" smtClean="0"/>
                  <a:t>power ,Gt Gain Transmitter ,</a:t>
                </a:r>
              </a:p>
              <a:p>
                <a:pPr marL="0" indent="0" algn="just">
                  <a:buNone/>
                </a:pPr>
                <a:r>
                  <a:rPr lang="en-US" sz="7200" dirty="0" smtClean="0"/>
                  <a:t>Gr Gain receiver , R </a:t>
                </a:r>
                <a:r>
                  <a:rPr lang="en-US" sz="7200" dirty="0"/>
                  <a:t>is the distance to the </a:t>
                </a:r>
                <a:r>
                  <a:rPr lang="en-US" sz="7200" dirty="0" smtClean="0"/>
                  <a:t>target,  </a:t>
                </a:r>
                <a:r>
                  <a:rPr lang="en-US" sz="7200" dirty="0"/>
                  <a:t>σ is the radar cross-section (RCS</a:t>
                </a:r>
                <a:r>
                  <a:rPr lang="en-US" sz="7200" dirty="0" smtClean="0"/>
                  <a:t>) , </a:t>
                </a:r>
                <a:r>
                  <a:rPr lang="en-US" sz="7200" dirty="0" err="1" smtClean="0"/>
                  <a:t>Lsys</a:t>
                </a:r>
                <a:r>
                  <a:rPr lang="en-US" sz="7200" dirty="0" smtClean="0"/>
                  <a:t> </a:t>
                </a:r>
                <a:r>
                  <a:rPr lang="en-US" sz="7200" dirty="0"/>
                  <a:t>is the system </a:t>
                </a:r>
                <a:r>
                  <a:rPr lang="en-US" sz="7200" dirty="0" smtClean="0"/>
                  <a:t>loss .</a:t>
                </a:r>
              </a:p>
              <a:p>
                <a:pPr marL="0" indent="0">
                  <a:buNone/>
                </a:pPr>
                <a:endParaRPr lang="ar-JO"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219200"/>
                <a:ext cx="8229600" cy="5334000"/>
              </a:xfrm>
              <a:blipFill rotWithShape="1">
                <a:blip r:embed="rId2" cstate="print"/>
                <a:stretch>
                  <a:fillRect l="-741" t="-1600" r="-1407"/>
                </a:stretch>
              </a:blipFill>
            </p:spPr>
            <p:txBody>
              <a:bodyPr/>
              <a:lstStyle/>
              <a:p>
                <a:r>
                  <a:rPr lang="ar-JO">
                    <a:noFill/>
                  </a:rPr>
                  <a:t> </a:t>
                </a:r>
              </a:p>
            </p:txBody>
          </p:sp>
        </mc:Fallback>
      </mc:AlternateContent>
    </p:spTree>
    <p:extLst>
      <p:ext uri="{BB962C8B-B14F-4D97-AF65-F5344CB8AC3E}">
        <p14:creationId xmlns="" xmlns:p14="http://schemas.microsoft.com/office/powerpoint/2010/main" val="268733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System Implementation </a:t>
            </a:r>
            <a:endParaRPr lang="ar-JO" dirty="0"/>
          </a:p>
        </p:txBody>
      </p:sp>
      <p:pic>
        <p:nvPicPr>
          <p:cNvPr id="5" name="Picture 4"/>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447800"/>
            <a:ext cx="9144000" cy="5410200"/>
          </a:xfrm>
          <a:prstGeom prst="rect">
            <a:avLst/>
          </a:prstGeom>
          <a:noFill/>
          <a:ln>
            <a:noFill/>
          </a:ln>
        </p:spPr>
      </p:pic>
    </p:spTree>
    <p:extLst>
      <p:ext uri="{BB962C8B-B14F-4D97-AF65-F5344CB8AC3E}">
        <p14:creationId xmlns="" xmlns:p14="http://schemas.microsoft.com/office/powerpoint/2010/main" val="628041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983</TotalTime>
  <Words>1218</Words>
  <Application>Microsoft Office PowerPoint</Application>
  <PresentationFormat>On-screen Show (4:3)</PresentationFormat>
  <Paragraphs>223</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An-Najah National University</vt:lpstr>
      <vt:lpstr>Outline </vt:lpstr>
      <vt:lpstr>Introduction </vt:lpstr>
      <vt:lpstr>Introduction (Cont.)</vt:lpstr>
      <vt:lpstr>Radar Regulation </vt:lpstr>
      <vt:lpstr> Radar Frequency Band</vt:lpstr>
      <vt:lpstr>Doppler Radar principle </vt:lpstr>
      <vt:lpstr>Distance Measurements   </vt:lpstr>
      <vt:lpstr>System Implementation </vt:lpstr>
      <vt:lpstr>System Implementation (Cont.)</vt:lpstr>
      <vt:lpstr>HB100 Module </vt:lpstr>
      <vt:lpstr>HB100 Module (Cont.)</vt:lpstr>
      <vt:lpstr>HB100 Module (Cont.)</vt:lpstr>
      <vt:lpstr>HB100 Module (Cont.)</vt:lpstr>
      <vt:lpstr>IF Amplifier and Filter </vt:lpstr>
      <vt:lpstr>IF Amplifier and Filter (Cont.)</vt:lpstr>
      <vt:lpstr>Microcontroller (Arduino UNO)</vt:lpstr>
      <vt:lpstr>Microcontroller (Arduino UNO)(Cont.)</vt:lpstr>
      <vt:lpstr>Result </vt:lpstr>
      <vt:lpstr>Result (Cont.)</vt:lpstr>
      <vt:lpstr> Cost </vt:lpstr>
      <vt:lpstr>Constraints</vt:lpstr>
      <vt:lpstr>Conclusion </vt:lpstr>
      <vt:lpstr>Future Work</vt:lpstr>
      <vt:lpstr>Future Work(Cont.)</vt:lpstr>
      <vt:lpstr>Slide 26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Bara</dc:creator>
  <cp:lastModifiedBy>dell</cp:lastModifiedBy>
  <cp:revision>64</cp:revision>
  <dcterms:created xsi:type="dcterms:W3CDTF">2006-08-16T00:00:00Z</dcterms:created>
  <dcterms:modified xsi:type="dcterms:W3CDTF">2014-05-24T20:50:20Z</dcterms:modified>
</cp:coreProperties>
</file>