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7" r:id="rId2"/>
  </p:sldMasterIdLst>
  <p:notesMasterIdLst>
    <p:notesMasterId r:id="rId83"/>
  </p:notesMasterIdLst>
  <p:sldIdLst>
    <p:sldId id="418" r:id="rId3"/>
    <p:sldId id="259" r:id="rId4"/>
    <p:sldId id="471" r:id="rId5"/>
    <p:sldId id="277" r:id="rId6"/>
    <p:sldId id="472" r:id="rId7"/>
    <p:sldId id="473" r:id="rId8"/>
    <p:sldId id="502" r:id="rId9"/>
    <p:sldId id="474" r:id="rId10"/>
    <p:sldId id="475" r:id="rId11"/>
    <p:sldId id="476" r:id="rId12"/>
    <p:sldId id="477" r:id="rId13"/>
    <p:sldId id="565" r:id="rId14"/>
    <p:sldId id="566" r:id="rId15"/>
    <p:sldId id="567" r:id="rId16"/>
    <p:sldId id="503" r:id="rId17"/>
    <p:sldId id="504" r:id="rId18"/>
    <p:sldId id="505" r:id="rId19"/>
    <p:sldId id="506" r:id="rId20"/>
    <p:sldId id="573" r:id="rId21"/>
    <p:sldId id="483" r:id="rId22"/>
    <p:sldId id="507" r:id="rId23"/>
    <p:sldId id="508" r:id="rId24"/>
    <p:sldId id="511" r:id="rId25"/>
    <p:sldId id="512" r:id="rId26"/>
    <p:sldId id="513" r:id="rId27"/>
    <p:sldId id="514" r:id="rId28"/>
    <p:sldId id="515" r:id="rId29"/>
    <p:sldId id="516" r:id="rId30"/>
    <p:sldId id="517" r:id="rId31"/>
    <p:sldId id="518" r:id="rId32"/>
    <p:sldId id="563" r:id="rId33"/>
    <p:sldId id="538" r:id="rId34"/>
    <p:sldId id="519" r:id="rId35"/>
    <p:sldId id="520" r:id="rId36"/>
    <p:sldId id="521" r:id="rId37"/>
    <p:sldId id="522" r:id="rId38"/>
    <p:sldId id="523" r:id="rId39"/>
    <p:sldId id="572" r:id="rId40"/>
    <p:sldId id="524" r:id="rId41"/>
    <p:sldId id="525" r:id="rId42"/>
    <p:sldId id="526" r:id="rId43"/>
    <p:sldId id="529" r:id="rId44"/>
    <p:sldId id="527" r:id="rId45"/>
    <p:sldId id="528" r:id="rId46"/>
    <p:sldId id="530" r:id="rId47"/>
    <p:sldId id="539" r:id="rId48"/>
    <p:sldId id="531" r:id="rId49"/>
    <p:sldId id="532" r:id="rId50"/>
    <p:sldId id="541" r:id="rId51"/>
    <p:sldId id="577" r:id="rId52"/>
    <p:sldId id="579" r:id="rId53"/>
    <p:sldId id="580" r:id="rId54"/>
    <p:sldId id="581" r:id="rId55"/>
    <p:sldId id="545" r:id="rId56"/>
    <p:sldId id="546" r:id="rId57"/>
    <p:sldId id="548" r:id="rId58"/>
    <p:sldId id="549" r:id="rId59"/>
    <p:sldId id="557" r:id="rId60"/>
    <p:sldId id="555" r:id="rId61"/>
    <p:sldId id="550" r:id="rId62"/>
    <p:sldId id="553" r:id="rId63"/>
    <p:sldId id="575" r:id="rId64"/>
    <p:sldId id="576" r:id="rId65"/>
    <p:sldId id="556" r:id="rId66"/>
    <p:sldId id="559" r:id="rId67"/>
    <p:sldId id="561" r:id="rId68"/>
    <p:sldId id="562" r:id="rId69"/>
    <p:sldId id="534" r:id="rId70"/>
    <p:sldId id="535" r:id="rId71"/>
    <p:sldId id="536" r:id="rId72"/>
    <p:sldId id="537" r:id="rId73"/>
    <p:sldId id="540" r:id="rId74"/>
    <p:sldId id="542" r:id="rId75"/>
    <p:sldId id="543" r:id="rId76"/>
    <p:sldId id="544" r:id="rId77"/>
    <p:sldId id="568" r:id="rId78"/>
    <p:sldId id="569" r:id="rId79"/>
    <p:sldId id="571" r:id="rId80"/>
    <p:sldId id="564" r:id="rId81"/>
    <p:sldId id="497" r:id="rId8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1B00"/>
    <a:srgbClr val="4C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8277" autoAdjust="0"/>
  </p:normalViewPr>
  <p:slideViewPr>
    <p:cSldViewPr>
      <p:cViewPr>
        <p:scale>
          <a:sx n="66" d="100"/>
          <a:sy n="66" d="100"/>
        </p:scale>
        <p:origin x="-153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8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55AE3-5A4F-4AD4-B80A-FFB73CBFF46A}" type="datetimeFigureOut">
              <a:rPr lang="en-US" smtClean="0"/>
              <a:pPr/>
              <a:t>12/24/2014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B29559-5C98-4A80-8431-9902D327FEB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01200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29559-5C98-4A80-8431-9902D327FEB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92161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12/24/2014</a:t>
            </a:fld>
            <a:endParaRPr lang="x-none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12/24/2014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12/24/2014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12/24/2014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12/24/2014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12/24/2014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12/24/2014</a:t>
            </a:fld>
            <a:endParaRPr lang="x-none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12/24/2014</a:t>
            </a:fld>
            <a:endParaRPr lang="x-none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12/24/2014</a:t>
            </a:fld>
            <a:endParaRPr lang="x-none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12/24/2014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7FDEF-0B70-4A58-9D6B-0C6461F185A0}" type="datetimeFigureOut">
              <a:rPr lang="x-none" smtClean="0"/>
              <a:pPr/>
              <a:t>12/24/2014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9A7FDEF-0B70-4A58-9D6B-0C6461F185A0}" type="datetimeFigureOut">
              <a:rPr lang="x-none" smtClean="0"/>
              <a:pPr/>
              <a:t>12/24/2014</a:t>
            </a:fld>
            <a:endParaRPr lang="x-none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F779E6-174F-4C69-A4AE-AD69CD34AF0D}" type="slidenum">
              <a:rPr lang="x-none" smtClean="0"/>
              <a:pPr/>
              <a:t>‹#›</a:t>
            </a:fld>
            <a:endParaRPr lang="x-none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E:\loay\&#1606;&#1607;&#1575;&#1574;&#1610;%20&#1575;&#1582;&#1610;&#1585;\scientific%20center\design%20builder\d\1-jun%20h.AVI" TargetMode="External"/><Relationship Id="rId1" Type="http://schemas.openxmlformats.org/officeDocument/2006/relationships/video" Target="file:///E:\loay\&#1606;&#1607;&#1575;&#1574;&#1610;%20&#1575;&#1582;&#1610;&#1585;\scientific%20center\design%20builder\d\1-jan%20h.AVI" TargetMode="Externa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wmf"/><Relationship Id="rId4" Type="http://schemas.openxmlformats.org/officeDocument/2006/relationships/image" Target="../media/image6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7.pn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00174"/>
            <a:ext cx="95487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An-Najah National University </a:t>
            </a: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Engineering college </a:t>
            </a: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Building Engineering Department</a:t>
            </a: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4" y="3429001"/>
            <a:ext cx="5715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ct val="0"/>
              </a:spcBef>
              <a:defRPr/>
            </a:pPr>
            <a:endParaRPr lang="ar-SA" sz="2400" dirty="0" smtClean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ct val="0"/>
              </a:spcBef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spcBef>
                <a:spcPct val="0"/>
              </a:spcBef>
              <a:defRPr/>
            </a:pPr>
            <a:r>
              <a:rPr lang="en-US" sz="24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0"/>
            <a:ext cx="1725373" cy="1500174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</p:pic>
      <p:sp>
        <p:nvSpPr>
          <p:cNvPr id="10" name="TextBox 2"/>
          <p:cNvSpPr txBox="1"/>
          <p:nvPr/>
        </p:nvSpPr>
        <p:spPr>
          <a:xfrm>
            <a:off x="1785918" y="2819400"/>
            <a:ext cx="598648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Redesign A Scientific center As A Green Building</a:t>
            </a:r>
          </a:p>
          <a:p>
            <a:pPr algn="ctr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24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Prepared by :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24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Akram</a:t>
            </a:r>
            <a:r>
              <a:rPr lang="en-US" sz="24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Kojok</a:t>
            </a:r>
            <a:endParaRPr lang="en-US" sz="2400" dirty="0" smtClean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24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Loay</a:t>
            </a:r>
            <a:r>
              <a:rPr lang="en-US" sz="24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Mosleh</a:t>
            </a:r>
            <a:endParaRPr lang="en-US" sz="2400" dirty="0" smtClean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24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err="1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Nidal</a:t>
            </a:r>
            <a:r>
              <a:rPr lang="en-US" sz="24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Bawwab</a:t>
            </a:r>
            <a:endParaRPr lang="en-US" sz="2400" dirty="0" smtClean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US" sz="2400" dirty="0" smtClean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24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Supervisor :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24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Dr. </a:t>
            </a:r>
            <a:r>
              <a:rPr lang="en-US" sz="2400" dirty="0" err="1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Sameh</a:t>
            </a:r>
            <a:r>
              <a:rPr lang="en-US" sz="24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Mona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243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714349" y="571480"/>
            <a:ext cx="5068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Third floor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third flo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757" y="1461813"/>
            <a:ext cx="8316486" cy="39343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714349" y="571480"/>
            <a:ext cx="5068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Forth floor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fourth flo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3677" y="1461813"/>
            <a:ext cx="8916645" cy="39343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928686"/>
          </a:xfrm>
        </p:spPr>
        <p:txBody>
          <a:bodyPr>
            <a:normAutofit fontScale="90000"/>
          </a:bodyPr>
          <a:lstStyle/>
          <a:p>
            <a:pPr rtl="0">
              <a:buFont typeface="Wingdings" pitchFamily="2" charset="2"/>
              <a:buChar char="Ø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Elevations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atin typeface="Times New Roman" pitchFamily="18" charset="0"/>
                <a:cs typeface="Times New Roman" pitchFamily="18" charset="0"/>
              </a:rPr>
            </a:b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428596" y="1571612"/>
            <a:ext cx="20717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North elevation</a:t>
            </a:r>
            <a:endParaRPr lang="ar-JO" dirty="0"/>
          </a:p>
        </p:txBody>
      </p:sp>
      <p:pic>
        <p:nvPicPr>
          <p:cNvPr id="5122" name="Picture 2" descr="C:\Users\Al-Rashid\Desktop\التسليم النهائي\North elev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571612"/>
            <a:ext cx="5340668" cy="2560320"/>
          </a:xfrm>
          <a:prstGeom prst="rect">
            <a:avLst/>
          </a:prstGeom>
          <a:noFill/>
        </p:spPr>
      </p:pic>
      <p:pic>
        <p:nvPicPr>
          <p:cNvPr id="5123" name="Picture 3" descr="C:\Users\Al-Rashid\Desktop\التسليم النهائي\sou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4286256"/>
            <a:ext cx="4572000" cy="2285992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357158" y="4643446"/>
            <a:ext cx="2385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South elevation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928686"/>
          </a:xfrm>
        </p:spPr>
        <p:txBody>
          <a:bodyPr>
            <a:normAutofit fontScale="90000"/>
          </a:bodyPr>
          <a:lstStyle/>
          <a:p>
            <a:pPr rtl="0">
              <a:buFont typeface="Wingdings" pitchFamily="2" charset="2"/>
              <a:buChar char="Ø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Elevations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atin typeface="Times New Roman" pitchFamily="18" charset="0"/>
                <a:cs typeface="Times New Roman" pitchFamily="18" charset="0"/>
              </a:rPr>
            </a:b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428596" y="1571612"/>
            <a:ext cx="20717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West elevation</a:t>
            </a:r>
            <a:endParaRPr lang="ar-JO" dirty="0"/>
          </a:p>
        </p:txBody>
      </p:sp>
      <p:sp>
        <p:nvSpPr>
          <p:cNvPr id="9" name="Rectangle 8"/>
          <p:cNvSpPr/>
          <p:nvPr/>
        </p:nvSpPr>
        <p:spPr>
          <a:xfrm>
            <a:off x="357158" y="4643446"/>
            <a:ext cx="2385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East elevation</a:t>
            </a:r>
            <a:endParaRPr lang="ar-JO" dirty="0"/>
          </a:p>
        </p:txBody>
      </p:sp>
      <p:pic>
        <p:nvPicPr>
          <p:cNvPr id="6146" name="Picture 2" descr="C:\Users\Al-Rashid\Desktop\التسليم النهائي\W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714356"/>
            <a:ext cx="4572000" cy="3214710"/>
          </a:xfrm>
          <a:prstGeom prst="rect">
            <a:avLst/>
          </a:prstGeom>
          <a:noFill/>
        </p:spPr>
      </p:pic>
      <p:pic>
        <p:nvPicPr>
          <p:cNvPr id="6148" name="Picture 4" descr="C:\Users\Al-Rashid\Desktop\التسليم النهائي\e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3929066"/>
            <a:ext cx="4610100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928686"/>
          </a:xfrm>
        </p:spPr>
        <p:txBody>
          <a:bodyPr>
            <a:normAutofit fontScale="90000"/>
          </a:bodyPr>
          <a:lstStyle/>
          <a:p>
            <a:pPr rtl="0">
              <a:buFont typeface="Wingdings" pitchFamily="2" charset="2"/>
              <a:buChar char="Ø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Sections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atin typeface="Times New Roman" pitchFamily="18" charset="0"/>
                <a:cs typeface="Times New Roman" pitchFamily="18" charset="0"/>
              </a:rPr>
            </a:b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428596" y="1571612"/>
            <a:ext cx="20717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Section 1</a:t>
            </a:r>
            <a:endParaRPr lang="ar-JO" dirty="0"/>
          </a:p>
        </p:txBody>
      </p:sp>
      <p:sp>
        <p:nvSpPr>
          <p:cNvPr id="9" name="Rectangle 8"/>
          <p:cNvSpPr/>
          <p:nvPr/>
        </p:nvSpPr>
        <p:spPr>
          <a:xfrm>
            <a:off x="357158" y="4643446"/>
            <a:ext cx="2385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Section 2</a:t>
            </a:r>
            <a:endParaRPr lang="ar-JO" dirty="0"/>
          </a:p>
        </p:txBody>
      </p:sp>
      <p:pic>
        <p:nvPicPr>
          <p:cNvPr id="7170" name="Picture 2" descr="C:\Users\Al-Rashid\Desktop\التسليم النهائي\se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785794"/>
            <a:ext cx="5724525" cy="3086100"/>
          </a:xfrm>
          <a:prstGeom prst="rect">
            <a:avLst/>
          </a:prstGeom>
          <a:noFill/>
        </p:spPr>
      </p:pic>
      <p:pic>
        <p:nvPicPr>
          <p:cNvPr id="7171" name="Picture 3" descr="C:\Users\Al-Rashid\Desktop\التسليم النهائي\section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857628"/>
            <a:ext cx="3581400" cy="28051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143000"/>
          </a:xfrm>
        </p:spPr>
        <p:txBody>
          <a:bodyPr>
            <a:normAutofit/>
          </a:bodyPr>
          <a:lstStyle/>
          <a:p>
            <a:pPr rtl="0">
              <a:buFont typeface="Wingdings" pitchFamily="2" charset="2"/>
              <a:buChar char="Ø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Architecture problems in project  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7" descr="C:\Users\sare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941168"/>
            <a:ext cx="2228850" cy="323850"/>
          </a:xfrm>
          <a:prstGeom prst="rect">
            <a:avLst/>
          </a:prstGeom>
          <a:noFill/>
        </p:spPr>
      </p:pic>
      <p:pic>
        <p:nvPicPr>
          <p:cNvPr id="5122" name="Picture 2" descr="C:\Users\Al-Rashid\Desktop\التسليم النهائي\prolems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285993"/>
            <a:ext cx="7929617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143000"/>
          </a:xfrm>
        </p:spPr>
        <p:txBody>
          <a:bodyPr>
            <a:normAutofit/>
          </a:bodyPr>
          <a:lstStyle/>
          <a:p>
            <a:pPr rtl="0">
              <a:buFont typeface="Wingdings" pitchFamily="2" charset="2"/>
              <a:buChar char="Ø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Solution for problems in project  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928694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moved the elevators and stairs and bathrooms, the following figure shows the adjustment.</a:t>
            </a:r>
            <a:endParaRPr lang="ar-JO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C:\Users\Al-Rashid\Desktop\التسليم النهائي\stairs aft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714620"/>
            <a:ext cx="3876681" cy="2928958"/>
          </a:xfrm>
          <a:prstGeom prst="rect">
            <a:avLst/>
          </a:prstGeom>
          <a:noFill/>
        </p:spPr>
      </p:pic>
      <p:pic>
        <p:nvPicPr>
          <p:cNvPr id="6" name="Picture 3" descr="C:\Users\Al-Rashid\Desktop\التسليم النهائي\stairs befor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36912"/>
            <a:ext cx="4286280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143000"/>
          </a:xfrm>
        </p:spPr>
        <p:txBody>
          <a:bodyPr>
            <a:normAutofit/>
          </a:bodyPr>
          <a:lstStyle/>
          <a:p>
            <a:pPr rtl="0">
              <a:buFont typeface="Wingdings" pitchFamily="2" charset="2"/>
              <a:buChar char="Ø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Architecture problems in project  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7" descr="C:\Users\sare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941168"/>
            <a:ext cx="2228850" cy="323850"/>
          </a:xfrm>
          <a:prstGeom prst="rect">
            <a:avLst/>
          </a:prstGeom>
          <a:noFill/>
        </p:spPr>
      </p:pic>
      <p:pic>
        <p:nvPicPr>
          <p:cNvPr id="6" name="Picture 2" descr="C:\Users\Al-Rashid\Desktop\التسليم النهائي\ELEvators and bath befor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4283968" cy="3214710"/>
          </a:xfrm>
          <a:prstGeom prst="rect">
            <a:avLst/>
          </a:prstGeom>
          <a:noFill/>
        </p:spPr>
      </p:pic>
      <p:pic>
        <p:nvPicPr>
          <p:cNvPr id="9" name="Picture 5" descr="C:\Users\Al-Rashid\Desktop\التسليم النهائي\ELEvators and bath afterPNG.PN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636912"/>
            <a:ext cx="3954435" cy="27113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143000"/>
          </a:xfrm>
        </p:spPr>
        <p:txBody>
          <a:bodyPr>
            <a:normAutofit/>
          </a:bodyPr>
          <a:lstStyle/>
          <a:p>
            <a:pPr rtl="0">
              <a:buFont typeface="Wingdings" pitchFamily="2" charset="2"/>
              <a:buChar char="Ø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Solution for problems in project  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928694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made voids for ventilation and natural lighting</a:t>
            </a:r>
            <a:endParaRPr lang="ar-JO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Al-Rashid\Desktop\التسليم النهائي\void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563" y="2428868"/>
            <a:ext cx="7507287" cy="3929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889248" y="533400"/>
            <a:ext cx="4825752" cy="631379"/>
          </a:xfrm>
          <a:prstGeom prst="rect">
            <a:avLst/>
          </a:prstGeom>
        </p:spPr>
        <p:txBody>
          <a:bodyPr/>
          <a:lstStyle/>
          <a:p>
            <a:pPr eaLnBrk="0" hangingPunct="0"/>
            <a:endParaRPr lang="en-US" sz="3200" b="1" dirty="0">
              <a:latin typeface="Baskerville Old Face" pitchFamily="18" charset="0"/>
              <a:cs typeface="Angsana New" pitchFamily="18" charset="-34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71472" y="609054"/>
            <a:ext cx="8215370" cy="62478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Introduction to green building</a:t>
            </a:r>
          </a:p>
          <a:p>
            <a:pPr marL="342900" indent="-342900" eaLnBrk="0" hangingPunct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Green building:</a:t>
            </a:r>
          </a:p>
          <a:p>
            <a:pPr eaLnBrk="0" hangingPunct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buildings that achieve a balance between the biosphere and the occupants of the building.</a:t>
            </a: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importance of green building:</a:t>
            </a:r>
          </a:p>
          <a:p>
            <a:pPr marL="457200" indent="-457200" eaLnBrk="0" hangingPunct="0">
              <a:buFont typeface="+mj-lt"/>
              <a:buAutoNum type="arabicPeriod"/>
            </a:pPr>
            <a:r>
              <a:rPr lang="en-US" sz="2400" dirty="0" smtClean="0"/>
              <a:t>Energy conservation  and renewable energy.</a:t>
            </a:r>
          </a:p>
          <a:p>
            <a:pPr marL="457200" indent="-457200" eaLnBrk="0" hangingPunct="0">
              <a:buFont typeface="+mj-lt"/>
              <a:buAutoNum type="arabicPeriod"/>
            </a:pPr>
            <a:r>
              <a:rPr lang="en-US" sz="2400" dirty="0" smtClean="0"/>
              <a:t>Dependence on natural ventilation and natural lighting.</a:t>
            </a:r>
          </a:p>
          <a:p>
            <a:pPr marL="457200" indent="-457200" eaLnBrk="0" hangingPunct="0">
              <a:buFont typeface="+mj-lt"/>
              <a:buAutoNum type="arabicPeriod"/>
            </a:pPr>
            <a:r>
              <a:rPr lang="en-US" sz="2400" dirty="0" smtClean="0"/>
              <a:t>Reduce environmental pollution</a:t>
            </a:r>
          </a:p>
          <a:p>
            <a:pPr marL="457200" indent="-457200"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Green building rating systems:</a:t>
            </a:r>
          </a:p>
          <a:p>
            <a:pPr rtl="1"/>
            <a:r>
              <a:rPr lang="en-US" sz="2400" dirty="0" smtClean="0"/>
              <a:t>1)LEED</a:t>
            </a:r>
          </a:p>
          <a:p>
            <a:pPr rtl="1"/>
            <a:r>
              <a:rPr lang="en-US" sz="2400" dirty="0" smtClean="0"/>
              <a:t>2) </a:t>
            </a:r>
            <a:r>
              <a:rPr lang="en-US" sz="2400" dirty="0" err="1" smtClean="0"/>
              <a:t>Estidama</a:t>
            </a:r>
            <a:endParaRPr lang="en-US" sz="2400" dirty="0" smtClean="0"/>
          </a:p>
          <a:p>
            <a:pPr rtl="1"/>
            <a:r>
              <a:rPr lang="en-US" sz="2400" dirty="0" smtClean="0"/>
              <a:t>3)Palestinian green building guideline </a:t>
            </a:r>
          </a:p>
          <a:p>
            <a:pPr marL="457200" indent="-457200"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34"/>
          <p:cNvGrpSpPr>
            <a:grpSpLocks/>
          </p:cNvGrpSpPr>
          <p:nvPr/>
        </p:nvGrpSpPr>
        <p:grpSpPr bwMode="auto">
          <a:xfrm>
            <a:off x="1949451" y="3260090"/>
            <a:ext cx="1071563" cy="480060"/>
            <a:chOff x="1276" y="2365"/>
            <a:chExt cx="675" cy="378"/>
          </a:xfrm>
        </p:grpSpPr>
        <p:sp>
          <p:nvSpPr>
            <p:cNvPr id="23" name="Text Box 26"/>
            <p:cNvSpPr txBox="1">
              <a:spLocks noChangeArrowheads="1"/>
            </p:cNvSpPr>
            <p:nvPr/>
          </p:nvSpPr>
          <p:spPr bwMode="auto">
            <a:xfrm>
              <a:off x="1680" y="2365"/>
              <a:ext cx="271" cy="3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buFont typeface="Wingdings" pitchFamily="2" charset="2"/>
                <a:buChar char="Ø"/>
              </a:pPr>
              <a:endParaRPr lang="en-US" sz="2400" dirty="0"/>
            </a:p>
          </p:txBody>
        </p:sp>
        <p:sp>
          <p:nvSpPr>
            <p:cNvPr id="24" name="Text Box 27"/>
            <p:cNvSpPr txBox="1">
              <a:spLocks noChangeArrowheads="1"/>
            </p:cNvSpPr>
            <p:nvPr/>
          </p:nvSpPr>
          <p:spPr bwMode="gray">
            <a:xfrm>
              <a:off x="1276" y="2379"/>
              <a:ext cx="373" cy="3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buFont typeface="Wingdings" pitchFamily="2" charset="2"/>
                <a:buChar char="Ø"/>
              </a:pPr>
              <a:r>
                <a:rPr lang="en-US" sz="2400" b="1" dirty="0" smtClean="0">
                  <a:solidFill>
                    <a:schemeClr val="bg1"/>
                  </a:solidFill>
                </a:rPr>
                <a:t>4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838200" y="642918"/>
            <a:ext cx="4090990" cy="28575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Outline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1" name="Text Box 12"/>
          <p:cNvSpPr txBox="1">
            <a:spLocks noChangeArrowheads="1"/>
          </p:cNvSpPr>
          <p:nvPr/>
        </p:nvSpPr>
        <p:spPr bwMode="auto">
          <a:xfrm>
            <a:off x="1000100" y="1285860"/>
            <a:ext cx="7572428" cy="65556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Project information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Architectural Design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Introduction to green building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Applications of Palestinian green building guideline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Acoustics design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Electrical Design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Extra cost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91440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Applications for Palestinian green building guideline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this chapter we do adjustments and designs procedures in order to achieve points of Palestinian green building guideline.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Requirements for green building that we want to achieve: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l-Rashid\Desktop\التسليم النهائي\p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500437"/>
            <a:ext cx="7000924" cy="3000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Site Sustainability</a:t>
            </a:r>
          </a:p>
        </p:txBody>
      </p:sp>
      <p:pic>
        <p:nvPicPr>
          <p:cNvPr id="8194" name="Picture 2" descr="C:\Users\Al-Rashid\Desktop\التسليم النهائي\site su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24013"/>
            <a:ext cx="7786741" cy="45910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Site Sustainability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want to explain some point :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Site Development</a:t>
            </a:r>
          </a:p>
          <a:p>
            <a:pPr eaLnBrk="0" hangingPunct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achieve this point by:</a:t>
            </a:r>
          </a:p>
          <a:p>
            <a:pPr marL="457200" indent="-457200"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Planting trees and plants and the use of species that do not consume a large amount of water.</a:t>
            </a:r>
          </a:p>
          <a:p>
            <a:pPr eaLnBrk="0" hangingPunct="0"/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Al-Rashid\Desktop\التسليم النهائي\palnting are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4238" y="3143248"/>
            <a:ext cx="7373937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Site Sustainability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Site</a:t>
            </a:r>
            <a:r>
              <a:rPr lang="en-US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Development</a:t>
            </a:r>
          </a:p>
          <a:p>
            <a:pPr marL="457200" indent="-457200"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Reduce the dependence on potable water to irrigate plants at the site and by use a tank for grey water and use it for irrigate plants</a:t>
            </a:r>
          </a:p>
          <a:p>
            <a:pPr eaLnBrk="0" hangingPunct="0"/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Al-Rashid\Desktop\التسليم النهائي\gray water tank loca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7050" y="3000372"/>
            <a:ext cx="8088313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Site Sustainability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Outdoor Thermal Comfort Strategy</a:t>
            </a:r>
          </a:p>
          <a:p>
            <a:pPr eaLnBrk="0" hangingPunct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achieve this point by:</a:t>
            </a:r>
          </a:p>
          <a:p>
            <a:pPr marL="457200" indent="-457200"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 of high reflectance materials, use stone in external layers of building, and use a paved road .</a:t>
            </a:r>
          </a:p>
          <a:p>
            <a:pPr eaLnBrk="0" hangingPunct="0"/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Al-Rashid\Desktop\التسليم النهائي\paved ro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1" y="3000373"/>
            <a:ext cx="5266155" cy="3559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Site Sustainability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Alternative Transportation</a:t>
            </a:r>
          </a:p>
          <a:p>
            <a:pPr eaLnBrk="0" hangingPunct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achieve this point by:</a:t>
            </a:r>
          </a:p>
          <a:p>
            <a:pPr marL="457200" indent="-457200"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Provide a place and mobilization for bicycles use at a distance not more than 200 meters from the entrance of the project .</a:t>
            </a:r>
          </a:p>
          <a:p>
            <a:pPr eaLnBrk="0" hangingPunct="0"/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Al-Rashid\Desktop\التسليم النهائي\بسكليت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071810"/>
            <a:ext cx="6429419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Site Sustainability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Alternative Transportation</a:t>
            </a:r>
          </a:p>
          <a:p>
            <a:pPr marL="457200" indent="-457200"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distance between the project`s main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enterance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the nearest public transport station not more than 400 m,(around 300m in our project).</a:t>
            </a:r>
          </a:p>
          <a:p>
            <a:pPr eaLnBrk="0" hangingPunct="0"/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Al-Rashid\Desktop\التسليم النهائي\altarnativ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488" y="2714620"/>
            <a:ext cx="7945437" cy="4143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Indoor Environment Quality</a:t>
            </a:r>
          </a:p>
        </p:txBody>
      </p:sp>
      <p:pic>
        <p:nvPicPr>
          <p:cNvPr id="1026" name="Picture 2" descr="C:\Users\Al-Rashid\Desktop\التسليم النهائي\INdoo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28738"/>
            <a:ext cx="8143932" cy="50292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Indoor Environment Quality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want to explain some point :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High Frequency lighting</a:t>
            </a:r>
          </a:p>
          <a:p>
            <a:pPr eaLnBrk="0" hangingPunct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achieve this point by:</a:t>
            </a:r>
          </a:p>
          <a:p>
            <a:pPr marL="457200" indent="-457200"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 use of incandescent lamp ,only use florescent lamp and Suspended Ceiling lamps.</a:t>
            </a:r>
          </a:p>
          <a:p>
            <a:pPr eaLnBrk="0" hangingPunct="0"/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l-Rashid\Desktop\التسليم النهائي\High Frequency lightin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357562"/>
            <a:ext cx="6249987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Indoor Environment Quality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Car Park Air Quality Management</a:t>
            </a:r>
          </a:p>
          <a:p>
            <a:pPr eaLnBrk="0" hangingPunct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achieve this point by:</a:t>
            </a:r>
          </a:p>
          <a:p>
            <a:pPr marL="457200" indent="-457200"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External parking with good ventilation.</a:t>
            </a:r>
          </a:p>
          <a:p>
            <a:pPr eaLnBrk="0" hangingPunct="0"/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l-Rashid\Desktop\مخططات المشروع النهائية\car p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428868"/>
            <a:ext cx="5838825" cy="4162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0" y="642918"/>
            <a:ext cx="9478719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Project information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Our project located in Nablus city at An-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university-new campus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Number of floor=7floors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Area of project=6088 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kek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8880"/>
            <a:ext cx="5320665" cy="2697480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6695" y="3450907"/>
            <a:ext cx="5107305" cy="3407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شكل بيضاوي 9"/>
          <p:cNvSpPr/>
          <p:nvPr/>
        </p:nvSpPr>
        <p:spPr>
          <a:xfrm>
            <a:off x="7308304" y="4797152"/>
            <a:ext cx="1080120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56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Indoor Environment Quality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Daylight and Glare</a:t>
            </a:r>
          </a:p>
          <a:p>
            <a:pPr eaLnBrk="0" hangingPunct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achieve this point by:</a:t>
            </a:r>
          </a:p>
          <a:p>
            <a:pPr marL="457200" indent="-457200"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achieve at least 250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lux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75% for used spaces.</a:t>
            </a:r>
          </a:p>
          <a:p>
            <a:pPr eaLnBrk="0" hangingPunct="0"/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l-Rashid\Desktop\التسليم النهائي\da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357430"/>
            <a:ext cx="750099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Indoor Environment Quality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Daylight and Glare</a:t>
            </a:r>
          </a:p>
          <a:p>
            <a:pPr eaLnBrk="0" hangingPunct="0"/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l-Rashid\Desktop\التسليم النهائي\trainin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571612"/>
            <a:ext cx="7164387" cy="5067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Indoor Environment Quality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Indoor Noise Pollution</a:t>
            </a:r>
          </a:p>
          <a:p>
            <a:pPr marL="457200" indent="-457200"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values of Sound transmission coefficient( STC)in the external and internal walls and floor&gt;50db</a:t>
            </a:r>
          </a:p>
          <a:p>
            <a:pPr eaLnBrk="0" hangingPunct="0"/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l-Rashid\Desktop\التسليم النهائي\internall w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071810"/>
            <a:ext cx="3295650" cy="3457575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714348" y="2714620"/>
            <a:ext cx="13573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Internal wall</a:t>
            </a:r>
            <a:endParaRPr lang="ar-JO" dirty="0"/>
          </a:p>
        </p:txBody>
      </p:sp>
      <p:sp>
        <p:nvSpPr>
          <p:cNvPr id="11" name="Rectangle 10"/>
          <p:cNvSpPr/>
          <p:nvPr/>
        </p:nvSpPr>
        <p:spPr>
          <a:xfrm>
            <a:off x="4071934" y="2786058"/>
            <a:ext cx="1358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Internal wall</a:t>
            </a:r>
            <a:endParaRPr lang="ar-JO" dirty="0"/>
          </a:p>
        </p:txBody>
      </p:sp>
      <p:pic>
        <p:nvPicPr>
          <p:cNvPr id="2051" name="Picture 3" descr="C:\Users\Al-Rashid\Desktop\التسليم النهائي\extrenal w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238500"/>
            <a:ext cx="3297600" cy="2712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Energy Use Efficiency</a:t>
            </a:r>
          </a:p>
        </p:txBody>
      </p:sp>
      <p:pic>
        <p:nvPicPr>
          <p:cNvPr id="5" name="Picture 2" descr="C:\Users\Al-Rashid\Desktop\التسليم النهائي\energy use efficenc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95438"/>
            <a:ext cx="6786610" cy="4762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Energy Use Efficiency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want to explain some point :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Achieve the best limit for efficiency of energy use and thermal insulation</a:t>
            </a:r>
          </a:p>
          <a:p>
            <a:pPr eaLnBrk="0" hangingPunct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achieve this point by:</a:t>
            </a:r>
          </a:p>
          <a:p>
            <a:pPr marL="457200" indent="-457200"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Thermal insulation.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3000372"/>
            <a:ext cx="385765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Upper values of thermal conductivity</a:t>
            </a:r>
            <a:endParaRPr lang="ar-JO" dirty="0"/>
          </a:p>
        </p:txBody>
      </p:sp>
      <p:sp>
        <p:nvSpPr>
          <p:cNvPr id="16" name="Rectangle 15"/>
          <p:cNvSpPr/>
          <p:nvPr/>
        </p:nvSpPr>
        <p:spPr>
          <a:xfrm>
            <a:off x="214282" y="4714884"/>
            <a:ext cx="386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Thermal conductivity in our building</a:t>
            </a:r>
            <a:endParaRPr lang="ar-JO" dirty="0"/>
          </a:p>
        </p:txBody>
      </p:sp>
      <p:pic>
        <p:nvPicPr>
          <p:cNvPr id="17" name="Picture 16" descr="Thermal conductivity for green build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286124"/>
            <a:ext cx="4653673" cy="1457529"/>
          </a:xfrm>
          <a:prstGeom prst="rect">
            <a:avLst/>
          </a:prstGeom>
        </p:spPr>
      </p:pic>
      <p:pic>
        <p:nvPicPr>
          <p:cNvPr id="18" name="Picture 17" descr="Thermal conductivity for our buildingPN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5072074"/>
            <a:ext cx="4829849" cy="1505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Energy Use Efficiency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want to explain some point :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Use the renewable energy for the building</a:t>
            </a:r>
          </a:p>
          <a:p>
            <a:pPr eaLnBrk="0" hangingPunct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achieve this point by:</a:t>
            </a:r>
          </a:p>
          <a:p>
            <a:pPr marL="457200" indent="-457200"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 solar chimney in a south </a:t>
            </a:r>
            <a:r>
              <a:rPr lang="en-US" sz="2400" dirty="0" smtClean="0"/>
              <a:t>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levation</a:t>
            </a:r>
          </a:p>
        </p:txBody>
      </p:sp>
      <p:pic>
        <p:nvPicPr>
          <p:cNvPr id="1026" name="Picture 2" descr="C:\Users\Al-Rashid\Desktop\التسليم النهائي\solarl cheme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714620"/>
            <a:ext cx="4124325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Energy Use Efficiency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want to explain some point :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Use the renewable energy for the building</a:t>
            </a:r>
          </a:p>
          <a:p>
            <a:pPr marL="457200" indent="-457200"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Shading method for east ,west and south elevation</a:t>
            </a:r>
          </a:p>
        </p:txBody>
      </p:sp>
      <p:pic>
        <p:nvPicPr>
          <p:cNvPr id="2050" name="Picture 2" descr="C:\Users\Al-Rashid\Desktop\التسليم النهائي\shadi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428869"/>
            <a:ext cx="4766975" cy="3418047"/>
          </a:xfrm>
          <a:prstGeom prst="rect">
            <a:avLst/>
          </a:prstGeom>
          <a:noFill/>
        </p:spPr>
      </p:pic>
      <p:pic>
        <p:nvPicPr>
          <p:cNvPr id="11" name="1-jan h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508104" y="4640580"/>
            <a:ext cx="2606040" cy="2217420"/>
          </a:xfrm>
          <a:prstGeom prst="rect">
            <a:avLst/>
          </a:prstGeom>
        </p:spPr>
      </p:pic>
      <p:pic>
        <p:nvPicPr>
          <p:cNvPr id="15" name="1-jun h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5508104" y="2276872"/>
            <a:ext cx="2753494" cy="23428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428604"/>
            <a:ext cx="842968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Energy Use Efficiency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want to explain some point :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Use the renewable energy for the building</a:t>
            </a:r>
          </a:p>
          <a:p>
            <a:pPr marL="457200" indent="-457200"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Power generation in site:</a:t>
            </a:r>
          </a:p>
          <a:p>
            <a:pPr marL="457200" indent="-457200"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Photovoltaic cells  dimensions (1.2*0.6).</a:t>
            </a:r>
          </a:p>
          <a:p>
            <a:pPr marL="457200" indent="-457200"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use 192 Photovoltaic cells.</a:t>
            </a:r>
          </a:p>
          <a:p>
            <a:pPr marL="457200" indent="-457200"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Total power=</a:t>
            </a:r>
            <a:r>
              <a:rPr lang="en-US" sz="2400" dirty="0" smtClean="0"/>
              <a:t> 45 </a:t>
            </a:r>
            <a:r>
              <a:rPr lang="en-US" sz="2400" dirty="0" err="1" smtClean="0"/>
              <a:t>kw</a:t>
            </a:r>
            <a:r>
              <a:rPr lang="en-US" sz="2400" dirty="0" smtClean="0"/>
              <a:t> hr/working day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l-Rashid\Desktop\التسليم النهائي\pv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64" y="3786190"/>
            <a:ext cx="5143536" cy="2428892"/>
          </a:xfrm>
          <a:prstGeom prst="rect">
            <a:avLst/>
          </a:prstGeom>
          <a:noFill/>
        </p:spPr>
      </p:pic>
      <p:pic>
        <p:nvPicPr>
          <p:cNvPr id="3074" name="Picture 2" descr="C:\Users\Al-Rashid\Desktop\التسليم النهائي\Photovoltaic cel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857628"/>
            <a:ext cx="3357586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428604"/>
            <a:ext cx="842968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Energy Use Efficiency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want to explain some point :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Use the renewable energy for the building</a:t>
            </a:r>
          </a:p>
          <a:p>
            <a:pPr marL="457200" indent="-457200"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Power generation in site:</a:t>
            </a:r>
          </a:p>
          <a:p>
            <a:pPr marL="457200" indent="-457200"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15200*0.8=12160 NIS</a:t>
            </a:r>
          </a:p>
          <a:p>
            <a:pPr marL="457200" indent="-457200"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36000*3.7=133200 NIS</a:t>
            </a:r>
          </a:p>
          <a:p>
            <a:pPr marL="457200" indent="-457200"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133200 /12160=11 we will rover its price </a:t>
            </a:r>
          </a:p>
          <a:p>
            <a:pPr marL="457200" indent="-457200" eaLnBrk="0" hangingPunct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after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elevetion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years.</a:t>
            </a:r>
          </a:p>
        </p:txBody>
      </p:sp>
      <p:pic>
        <p:nvPicPr>
          <p:cNvPr id="11266" name="Picture 2" descr="C:\Users\Al-Rashid\Desktop\التسليم النهائي\p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1857364"/>
            <a:ext cx="2895600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Water Use Efficiency</a:t>
            </a:r>
          </a:p>
        </p:txBody>
      </p:sp>
      <p:pic>
        <p:nvPicPr>
          <p:cNvPr id="2050" name="Picture 2" descr="C:\Users\Al-Rashid\Desktop\التسليم النهائي\water use efficenc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745413" cy="4410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22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214282" y="571480"/>
            <a:ext cx="842968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building is located in a convenient location. And directed towards the north-south. Overlooking the main street inside the campus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building consists of seven floors, each floor separately from each other in terms of the interior administrations , and each floor has a specific function in the service, either through meetings or doing scientific tests or research work.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building is available on a car garage basement can be reached through the main street through the belted and extends to the bottom of the building.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Water Use Efficiency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want to explain some point :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Efficiency of water use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Water supply systems:</a:t>
            </a:r>
          </a:p>
          <a:p>
            <a:pPr eaLnBrk="0" hangingPunct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Supply water for drink water and lavatory and shower</a:t>
            </a:r>
            <a:r>
              <a:rPr lang="en-US" sz="2400" dirty="0" smtClean="0"/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l-Rashid\Desktop\التسليم النهائي\water supply tan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786058"/>
            <a:ext cx="3193226" cy="37648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Water Use Efficiency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Efficiency of water use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Water supply systems:</a:t>
            </a:r>
          </a:p>
          <a:p>
            <a:pPr eaLnBrk="0" hangingPunct="0"/>
            <a:r>
              <a:rPr lang="en-US" sz="2400" dirty="0" smtClean="0"/>
              <a:t>*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Galvanized steel for  vertical  line ,and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pvc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for horizontal and branch.</a:t>
            </a:r>
          </a:p>
          <a:p>
            <a:pPr eaLnBrk="0" hangingPunct="0">
              <a:buFont typeface="Wingdings" pitchFamily="2" charset="2"/>
              <a:buChar char="§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l-Rashid\Desktop\التسليم النهائي\water distribution syste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1" y="2786056"/>
            <a:ext cx="6805610" cy="3200847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929454" y="4000505"/>
            <a:ext cx="22145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 '' for Vertical feeders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1.5'' for Horizontal feeders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3/4'' for Branch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Water Use Efficiency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Waste gray water recycling re-use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Drainge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system:</a:t>
            </a: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Al-Rashid\Desktop\التسليم النهائي\drainage syste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928802"/>
            <a:ext cx="6927547" cy="3143272"/>
          </a:xfrm>
          <a:prstGeom prst="rect">
            <a:avLst/>
          </a:prstGeom>
          <a:noFill/>
        </p:spPr>
      </p:pic>
      <p:pic>
        <p:nvPicPr>
          <p:cNvPr id="7171" name="Picture 3" descr="C:\Users\Al-Rashid\Desktop\التسليم النهائي\drainage system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5238524"/>
            <a:ext cx="3662874" cy="1619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Water Use Efficiency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Waste gray water recycling re-use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Drainge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system:</a:t>
            </a:r>
          </a:p>
          <a:p>
            <a:pPr eaLnBrk="0" hangingPunct="0"/>
            <a:r>
              <a:rPr lang="en-US" sz="2400" dirty="0" smtClean="0"/>
              <a:t>*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Grey water strategies:</a:t>
            </a: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Al-Rashid\Desktop\التسليم النهائي\grey water strategi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285992"/>
            <a:ext cx="3482826" cy="4572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Water Use Efficiency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Waste gray water recycling re-use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Drainge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system:</a:t>
            </a:r>
          </a:p>
          <a:p>
            <a:pPr eaLnBrk="0" hangingPunct="0"/>
            <a:r>
              <a:rPr lang="en-US" sz="2400" dirty="0" smtClean="0"/>
              <a:t>*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Black water strategies:</a:t>
            </a: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Al-Rashid\Desktop\التسليم النهائي\blcak water strateg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285992"/>
            <a:ext cx="4380207" cy="4572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Material and Resources</a:t>
            </a:r>
          </a:p>
        </p:txBody>
      </p:sp>
      <p:pic>
        <p:nvPicPr>
          <p:cNvPr id="8194" name="Picture 2" descr="C:\Users\Al-Rashid\Desktop\التسليم النهائي\materail and resourc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357298"/>
            <a:ext cx="6497637" cy="4162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Material and Resources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domain is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follwod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up in the construction phase by using</a:t>
            </a:r>
          </a:p>
          <a:p>
            <a:pPr eaLnBrk="0" hangingPunct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Construction waste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manegment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plan.</a:t>
            </a:r>
          </a:p>
          <a:p>
            <a:pPr eaLnBrk="0" hangingPunct="0"/>
            <a:endParaRPr lang="en-US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endParaRPr lang="en-US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endParaRPr lang="en-US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endParaRPr lang="en-US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endParaRPr lang="en-US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endParaRPr lang="en-US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Regional &amp;Recycled Materials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All materials used in our project from the local industry</a:t>
            </a:r>
          </a:p>
          <a:p>
            <a:pPr eaLnBrk="0" hangingPunct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(stone ,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concrete,blocks,paints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……etc).</a:t>
            </a: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071678"/>
            <a:ext cx="43434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071678"/>
            <a:ext cx="414340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Innovation, New Technologies and Building Integrated Design</a:t>
            </a:r>
          </a:p>
        </p:txBody>
      </p:sp>
      <p:pic>
        <p:nvPicPr>
          <p:cNvPr id="9218" name="Picture 2" descr="C:\Users\Al-Rashid\Desktop\التسليم النهائي\innova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00240"/>
            <a:ext cx="5926137" cy="1876425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357158" y="4000504"/>
            <a:ext cx="87868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Integrated Design Approach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used solar chimney in south elevation ,we increased area of windows).</a:t>
            </a:r>
          </a:p>
        </p:txBody>
      </p:sp>
      <p:sp>
        <p:nvSpPr>
          <p:cNvPr id="10" name="Rectangle 9"/>
          <p:cNvSpPr/>
          <p:nvPr/>
        </p:nvSpPr>
        <p:spPr>
          <a:xfrm>
            <a:off x="428596" y="5143512"/>
            <a:ext cx="43636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The use of modern techniques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57158" y="5572140"/>
            <a:ext cx="72866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used simulation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softwares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for environmental and structural design.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Conclusion:</a:t>
            </a:r>
          </a:p>
        </p:txBody>
      </p:sp>
      <p:pic>
        <p:nvPicPr>
          <p:cNvPr id="1026" name="Picture 2" descr="C:\Users\Al-Rashid\Desktop\التسليم النهائي\conclus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6"/>
            <a:ext cx="6402387" cy="2552700"/>
          </a:xfrm>
          <a:prstGeom prst="rect">
            <a:avLst/>
          </a:prstGeom>
          <a:noFill/>
        </p:spPr>
      </p:pic>
      <p:pic>
        <p:nvPicPr>
          <p:cNvPr id="1027" name="Picture 3" descr="C:\Users\Al-Rashid\Desktop\التسليم النهائي\conclusion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86256"/>
            <a:ext cx="6554787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285720" y="642918"/>
            <a:ext cx="84296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Acoustics design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Lecture room &amp;computer lab(First floor):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endParaRPr lang="en-US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5072074"/>
            <a:ext cx="5715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RT60=0.71s lies on the suitable interval which ranges from 0.6-1.2 s..OK</a:t>
            </a:r>
            <a:endParaRPr lang="ar-JO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l-Rashid\Desktop\التسليم النهائي\rt6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928802"/>
            <a:ext cx="5786478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714349" y="571480"/>
            <a:ext cx="5068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Site plan</a:t>
            </a:r>
          </a:p>
        </p:txBody>
      </p:sp>
      <p:sp>
        <p:nvSpPr>
          <p:cNvPr id="6" name="Down Arrow 5"/>
          <p:cNvSpPr/>
          <p:nvPr/>
        </p:nvSpPr>
        <p:spPr>
          <a:xfrm rot="10800000">
            <a:off x="5652120" y="1268760"/>
            <a:ext cx="504056" cy="1214445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N</a:t>
            </a:r>
          </a:p>
        </p:txBody>
      </p:sp>
      <p:pic>
        <p:nvPicPr>
          <p:cNvPr id="2050" name="Picture 2" descr="C:\Users\Al-Rashid\Desktop\التسليم النهائي\p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5596910" cy="544144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5925" y="3501008"/>
            <a:ext cx="3648075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شكل بيضاوي 6"/>
          <p:cNvSpPr/>
          <p:nvPr/>
        </p:nvSpPr>
        <p:spPr>
          <a:xfrm>
            <a:off x="8028384" y="4581128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Down Arrow 5"/>
          <p:cNvSpPr/>
          <p:nvPr/>
        </p:nvSpPr>
        <p:spPr>
          <a:xfrm rot="21362009">
            <a:off x="8357817" y="5389195"/>
            <a:ext cx="504056" cy="1214445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5029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ربع نص 2"/>
          <p:cNvSpPr txBox="1"/>
          <p:nvPr/>
        </p:nvSpPr>
        <p:spPr>
          <a:xfrm>
            <a:off x="2267744" y="620688"/>
            <a:ext cx="489654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Analysis By Design Builder Program</a:t>
            </a:r>
            <a:endParaRPr lang="ar-SA" sz="2400" dirty="0">
              <a:solidFill>
                <a:schemeClr val="accent1"/>
              </a:solidFill>
            </a:endParaRPr>
          </a:p>
        </p:txBody>
      </p:sp>
      <p:pic>
        <p:nvPicPr>
          <p:cNvPr id="4" name="صورة 3" descr="C:\Users\UPDATE\Desktop\d\fgu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8699" y="1988840"/>
            <a:ext cx="3835301" cy="326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 descr="J:\New folder\design builder\tem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53136"/>
            <a:ext cx="4023922" cy="2029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J:\New folder\design builder\d picture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45024"/>
            <a:ext cx="46196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صورة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5274310" cy="1624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صورة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340768"/>
            <a:ext cx="348234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16880" y="3789040"/>
            <a:ext cx="3627120" cy="2891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ربع نص 5"/>
          <p:cNvSpPr txBox="1"/>
          <p:nvPr/>
        </p:nvSpPr>
        <p:spPr>
          <a:xfrm>
            <a:off x="2267744" y="404664"/>
            <a:ext cx="43924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Design Builder Analysis</a:t>
            </a:r>
            <a:endParaRPr lang="ar-SA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6887" y="3510915"/>
            <a:ext cx="3567113" cy="3347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ربع نص 5"/>
          <p:cNvSpPr txBox="1"/>
          <p:nvPr/>
        </p:nvSpPr>
        <p:spPr>
          <a:xfrm>
            <a:off x="2267744" y="404664"/>
            <a:ext cx="43924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Design Builder Analysis</a:t>
            </a:r>
            <a:endParaRPr lang="ar-SA" sz="2400" dirty="0">
              <a:solidFill>
                <a:schemeClr val="accent1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899592" y="5301208"/>
            <a:ext cx="237626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Wind Analysis</a:t>
            </a:r>
            <a:endParaRPr lang="ar-SA" sz="2000" dirty="0">
              <a:solidFill>
                <a:schemeClr val="accent1"/>
              </a:solidFill>
            </a:endParaRPr>
          </a:p>
        </p:txBody>
      </p:sp>
      <p:pic>
        <p:nvPicPr>
          <p:cNvPr id="8" name="صورة 7" descr="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80728"/>
            <a:ext cx="5496693" cy="4210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second flo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7355" y="1628800"/>
            <a:ext cx="8916645" cy="3972480"/>
          </a:xfrm>
          <a:prstGeom prst="rect">
            <a:avLst/>
          </a:prstGeom>
        </p:spPr>
      </p:pic>
      <p:cxnSp>
        <p:nvCxnSpPr>
          <p:cNvPr id="10" name="رابط منحني 9"/>
          <p:cNvCxnSpPr/>
          <p:nvPr/>
        </p:nvCxnSpPr>
        <p:spPr>
          <a:xfrm rot="16200000" flipH="1">
            <a:off x="3239852" y="1376772"/>
            <a:ext cx="1274440" cy="48235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نحني 12"/>
          <p:cNvCxnSpPr/>
          <p:nvPr/>
        </p:nvCxnSpPr>
        <p:spPr>
          <a:xfrm>
            <a:off x="251520" y="2780928"/>
            <a:ext cx="755576" cy="43204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منحني 14"/>
          <p:cNvCxnSpPr/>
          <p:nvPr/>
        </p:nvCxnSpPr>
        <p:spPr>
          <a:xfrm rot="16200000" flipH="1">
            <a:off x="2951820" y="1304764"/>
            <a:ext cx="1274440" cy="48235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منحني 15"/>
          <p:cNvCxnSpPr/>
          <p:nvPr/>
        </p:nvCxnSpPr>
        <p:spPr>
          <a:xfrm rot="16200000" flipH="1">
            <a:off x="2807804" y="1448780"/>
            <a:ext cx="1274440" cy="48235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منحني 17"/>
          <p:cNvCxnSpPr/>
          <p:nvPr/>
        </p:nvCxnSpPr>
        <p:spPr>
          <a:xfrm>
            <a:off x="179512" y="2924944"/>
            <a:ext cx="755576" cy="43204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منحني 18"/>
          <p:cNvCxnSpPr/>
          <p:nvPr/>
        </p:nvCxnSpPr>
        <p:spPr>
          <a:xfrm>
            <a:off x="6732240" y="3140968"/>
            <a:ext cx="936104" cy="21602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منحني 22"/>
          <p:cNvCxnSpPr/>
          <p:nvPr/>
        </p:nvCxnSpPr>
        <p:spPr>
          <a:xfrm>
            <a:off x="6732240" y="2924944"/>
            <a:ext cx="936104" cy="21602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مربع نص 23"/>
          <p:cNvSpPr txBox="1"/>
          <p:nvPr/>
        </p:nvSpPr>
        <p:spPr>
          <a:xfrm>
            <a:off x="2627784" y="404664"/>
            <a:ext cx="403244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</a:rPr>
              <a:t>Natural Ventilation </a:t>
            </a:r>
            <a:endParaRPr lang="ar-SA" sz="2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Design Codes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American Concrete Institute code ACI 318-11 .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seismic design according to UBC-97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214554"/>
            <a:ext cx="63579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Design will include the following elements :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slab ( tow way solid slab).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beams .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columns .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shear walls.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footings.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4429133"/>
            <a:ext cx="7572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The structural design was made by E-TAB program 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4929198"/>
            <a:ext cx="3681413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Compressive strength of concrete (</a:t>
            </a:r>
            <a:r>
              <a:rPr lang="en-US" sz="24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fc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428596" y="1571612"/>
            <a:ext cx="2643206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Beams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Shear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walls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Columns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Slabs 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Footing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/>
          </a:p>
        </p:txBody>
      </p:sp>
      <p:cxnSp>
        <p:nvCxnSpPr>
          <p:cNvPr id="14" name="Straight Arrow Connector 17"/>
          <p:cNvCxnSpPr/>
          <p:nvPr/>
        </p:nvCxnSpPr>
        <p:spPr>
          <a:xfrm>
            <a:off x="2285984" y="2500306"/>
            <a:ext cx="914400" cy="1588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مستطيل 8"/>
          <p:cNvSpPr/>
          <p:nvPr/>
        </p:nvSpPr>
        <p:spPr>
          <a:xfrm>
            <a:off x="3657600" y="2214554"/>
            <a:ext cx="19145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240 kg/cm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3500438"/>
            <a:ext cx="47148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Yielding strength of steel (</a:t>
            </a:r>
            <a:r>
              <a:rPr lang="en-US" sz="24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b="1" dirty="0" smtClean="0">
                <a:latin typeface="Times New Roman" pitchFamily="18" charset="0"/>
                <a:ea typeface="SimSun" pitchFamily="2" charset="-122"/>
                <a:cs typeface="Tahoma" pitchFamily="34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Steel for flexure 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4200kg/cm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4572008"/>
            <a:ext cx="84296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Bearing capacity of soil q=3 kg/cm2 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Density of concrete block =1200kg/cm3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00034" y="1214422"/>
            <a:ext cx="607221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Slab dimensions</a:t>
            </a:r>
          </a:p>
          <a:p>
            <a:endParaRPr lang="en-US" b="1" dirty="0" smtClean="0"/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Slab thickness= 25 cm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Beam dimension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External Beams → (60*80) cm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Internal Beams→ (50*70) cm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Internal beam→ (60*70) cm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Internal beam→ (30*50) cm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Tie beam→ (40*60) cm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Column dimension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Column dimensions were taken from plans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Column type 1→ (60*60) cm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Column type 2→ (70*80) cm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-252536" y="1988840"/>
            <a:ext cx="5786446" cy="571504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</a:pP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Super imposed Dead load = 4 KN/m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996952"/>
            <a:ext cx="385762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مربع نص 5"/>
          <p:cNvSpPr txBox="1"/>
          <p:nvPr/>
        </p:nvSpPr>
        <p:spPr>
          <a:xfrm>
            <a:off x="179512" y="1412776"/>
            <a:ext cx="560636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Live Load =(2.5-5) KN/m2</a:t>
            </a:r>
          </a:p>
        </p:txBody>
      </p:sp>
      <p:pic>
        <p:nvPicPr>
          <p:cNvPr id="14" name="صورة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325" y="3097530"/>
            <a:ext cx="4240530" cy="3760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عنصر نائب للمحتوى 5"/>
          <p:cNvSpPr txBox="1">
            <a:spLocks/>
          </p:cNvSpPr>
          <p:nvPr/>
        </p:nvSpPr>
        <p:spPr>
          <a:xfrm>
            <a:off x="838200" y="381000"/>
            <a:ext cx="7467600" cy="8382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ar-SA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مربع نص 6"/>
          <p:cNvSpPr txBox="1"/>
          <p:nvPr/>
        </p:nvSpPr>
        <p:spPr>
          <a:xfrm>
            <a:off x="285720" y="1714488"/>
            <a:ext cx="4786346" cy="23822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مستطيل 12"/>
          <p:cNvSpPr/>
          <p:nvPr/>
        </p:nvSpPr>
        <p:spPr>
          <a:xfrm>
            <a:off x="0" y="500042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Columns center</a:t>
            </a: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عنصر نائب للمحتوى 5"/>
          <p:cNvSpPr txBox="1">
            <a:spLocks/>
          </p:cNvSpPr>
          <p:nvPr/>
        </p:nvSpPr>
        <p:spPr>
          <a:xfrm>
            <a:off x="785786" y="357166"/>
            <a:ext cx="7467600" cy="8382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ar-SA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مربع نص 6"/>
          <p:cNvSpPr txBox="1"/>
          <p:nvPr/>
        </p:nvSpPr>
        <p:spPr>
          <a:xfrm>
            <a:off x="285720" y="1714488"/>
            <a:ext cx="4786346" cy="23822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0" y="7143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0" y="158113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63700" algn="l"/>
                <a:tab pos="1803400" algn="l"/>
                <a:tab pos="2636838" algn="ctr"/>
                <a:tab pos="3846513" algn="l"/>
              </a:tabLst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عنوان 1"/>
          <p:cNvSpPr txBox="1">
            <a:spLocks/>
          </p:cNvSpPr>
          <p:nvPr/>
        </p:nvSpPr>
        <p:spPr>
          <a:xfrm>
            <a:off x="457200" y="274638"/>
            <a:ext cx="8001000" cy="411162"/>
          </a:xfrm>
          <a:prstGeom prst="rect">
            <a:avLst/>
          </a:prstGeom>
        </p:spPr>
        <p:txBody>
          <a:bodyPr>
            <a:normAutofit fontScale="52500" lnSpcReduction="20000"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14488"/>
            <a:ext cx="6125528" cy="493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عنصر نائب للمحتوى 5"/>
          <p:cNvSpPr txBox="1">
            <a:spLocks/>
          </p:cNvSpPr>
          <p:nvPr/>
        </p:nvSpPr>
        <p:spPr>
          <a:xfrm>
            <a:off x="838200" y="381000"/>
            <a:ext cx="7467600" cy="8382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ar-SA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مربع نص 6"/>
          <p:cNvSpPr txBox="1"/>
          <p:nvPr/>
        </p:nvSpPr>
        <p:spPr>
          <a:xfrm>
            <a:off x="285720" y="1714488"/>
            <a:ext cx="4786346" cy="23822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مستطيل 12"/>
          <p:cNvSpPr/>
          <p:nvPr/>
        </p:nvSpPr>
        <p:spPr>
          <a:xfrm>
            <a:off x="0" y="500042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Beams Layout</a:t>
            </a: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عنصر نائب للمحتوى 5"/>
          <p:cNvSpPr txBox="1">
            <a:spLocks/>
          </p:cNvSpPr>
          <p:nvPr/>
        </p:nvSpPr>
        <p:spPr>
          <a:xfrm>
            <a:off x="838200" y="381000"/>
            <a:ext cx="7467600" cy="8382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ar-SA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مربع نص 6"/>
          <p:cNvSpPr txBox="1"/>
          <p:nvPr/>
        </p:nvSpPr>
        <p:spPr>
          <a:xfrm>
            <a:off x="285720" y="1714488"/>
            <a:ext cx="4786346" cy="23822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0" y="7143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0" y="158113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63700" algn="l"/>
                <a:tab pos="1803400" algn="l"/>
                <a:tab pos="2636838" algn="ctr"/>
                <a:tab pos="3846513" algn="l"/>
              </a:tabLst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12"/>
            <a:ext cx="4583430" cy="4411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628800"/>
            <a:ext cx="4644008" cy="467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714349" y="571480"/>
            <a:ext cx="5068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Basement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l-Rashid\Desktop\التسليم النهائي\basm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33513"/>
            <a:ext cx="7572427" cy="49244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Seismic design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928670"/>
            <a:ext cx="364330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عنصر نائب للمحتوى 5"/>
          <p:cNvSpPr txBox="1">
            <a:spLocks/>
          </p:cNvSpPr>
          <p:nvPr/>
        </p:nvSpPr>
        <p:spPr>
          <a:xfrm>
            <a:off x="838200" y="381000"/>
            <a:ext cx="7467600" cy="8382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ar-SA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مربع نص 6"/>
          <p:cNvSpPr txBox="1"/>
          <p:nvPr/>
        </p:nvSpPr>
        <p:spPr>
          <a:xfrm>
            <a:off x="285720" y="1714488"/>
            <a:ext cx="4786346" cy="462819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Soil Profile : Sc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Importance factor (I) = 1.25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 = 5.5 </a:t>
            </a: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 err="1" smtClean="0">
                <a:latin typeface="Times New Roman" pitchFamily="18" charset="0"/>
                <a:cs typeface="Times New Roman" pitchFamily="18" charset="0"/>
              </a:rPr>
              <a:t>Cv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=  0.32</a:t>
            </a: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Ca = 0.24</a:t>
            </a: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عنصر نائب للمحتوى 4" descr="C:\Users\UPDATE\Desktop\Capture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077072"/>
            <a:ext cx="3520931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Seismic design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عنصر نائب للمحتوى 5"/>
          <p:cNvSpPr txBox="1">
            <a:spLocks/>
          </p:cNvSpPr>
          <p:nvPr/>
        </p:nvSpPr>
        <p:spPr>
          <a:xfrm>
            <a:off x="838200" y="381000"/>
            <a:ext cx="7467600" cy="8382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ar-SA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مربع نص 6"/>
          <p:cNvSpPr txBox="1"/>
          <p:nvPr/>
        </p:nvSpPr>
        <p:spPr>
          <a:xfrm>
            <a:off x="285720" y="1714488"/>
            <a:ext cx="4786346" cy="23822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6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مستطيل 12"/>
          <p:cNvSpPr/>
          <p:nvPr/>
        </p:nvSpPr>
        <p:spPr>
          <a:xfrm>
            <a:off x="0" y="500042"/>
            <a:ext cx="84296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Seismic design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عنصر نائب للمحتوى 5"/>
          <p:cNvSpPr txBox="1">
            <a:spLocks/>
          </p:cNvSpPr>
          <p:nvPr/>
        </p:nvSpPr>
        <p:spPr>
          <a:xfrm>
            <a:off x="838200" y="381000"/>
            <a:ext cx="7467600" cy="8382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ar-SA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مربع نص 6"/>
          <p:cNvSpPr txBox="1"/>
          <p:nvPr/>
        </p:nvSpPr>
        <p:spPr>
          <a:xfrm>
            <a:off x="285720" y="1714488"/>
            <a:ext cx="4786346" cy="23822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عنصر نائب للمحتوى 4" descr="C:\Users\UPDATE\Desktop\Capture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857364"/>
            <a:ext cx="484026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3" name="جدول 4"/>
          <p:cNvGraphicFramePr>
            <a:graphicFrameLocks noGrp="1"/>
          </p:cNvGraphicFramePr>
          <p:nvPr/>
        </p:nvGraphicFramePr>
        <p:xfrm>
          <a:off x="357158" y="1857365"/>
          <a:ext cx="2786082" cy="1513768"/>
        </p:xfrm>
        <a:graphic>
          <a:graphicData uri="http://schemas.openxmlformats.org/drawingml/2006/table">
            <a:tbl>
              <a:tblPr rtl="1"/>
              <a:tblGrid>
                <a:gridCol w="1098164"/>
                <a:gridCol w="1687918"/>
              </a:tblGrid>
              <a:tr h="490131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0.594 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 from 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Etabs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221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0.597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 from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hand calculation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44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0.5%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Percent (%)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0" y="7143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3609964"/>
            <a:ext cx="3487479" cy="609600"/>
          </a:xfrm>
          <a:prstGeom prst="rect">
            <a:avLst/>
          </a:prstGeom>
          <a:noFill/>
        </p:spPr>
      </p:pic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0" y="158113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63700" algn="l"/>
                <a:tab pos="1803400" algn="l"/>
                <a:tab pos="2636838" algn="ctr"/>
                <a:tab pos="3846513" algn="l"/>
              </a:tabLst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-357222" y="4643446"/>
            <a:ext cx="41434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63700" algn="l"/>
                <a:tab pos="1803400" algn="l"/>
                <a:tab pos="2636838" algn="ctr"/>
                <a:tab pos="3846513" algn="l"/>
              </a:tabLst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Base shear (V) = 11544.2 </a:t>
            </a:r>
            <a:r>
              <a:rPr lang="en-US" altLang="zh-CN" sz="2400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2"/>
          <p:cNvSpPr/>
          <p:nvPr/>
        </p:nvSpPr>
        <p:spPr>
          <a:xfrm>
            <a:off x="0" y="188640"/>
            <a:ext cx="449999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Checks</a:t>
            </a:r>
          </a:p>
          <a:p>
            <a:pPr eaLnBrk="0" hangingPunct="0"/>
            <a:endParaRPr lang="en-US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check deflection: </a:t>
            </a:r>
          </a:p>
          <a:p>
            <a:pPr rt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∆all=l/21=10.2/21=48.5mm</a:t>
            </a:r>
          </a:p>
          <a:p>
            <a:pPr rtl="1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E-TAB =26mm</a:t>
            </a:r>
          </a:p>
          <a:p>
            <a:pPr rtl="1"/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Equilibrium Check: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Live Load</a:t>
            </a:r>
          </a:p>
          <a:p>
            <a:pPr rt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Hand results (KN)= 19005</a:t>
            </a:r>
          </a:p>
          <a:p>
            <a:pPr rt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E-TAB results (KN) = 19104.46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Dead Load</a:t>
            </a:r>
          </a:p>
          <a:p>
            <a:pPr eaLnBrk="0" hangingPunct="0"/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Building Weight </a:t>
            </a:r>
          </a:p>
          <a:p>
            <a:pPr eaLnBrk="0" hangingPunct="0"/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= 94624.65 KN</a:t>
            </a:r>
          </a:p>
          <a:p>
            <a:pPr eaLnBrk="0" hangingPunct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From E-TAB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004048" y="3284984"/>
            <a:ext cx="29523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Error = 0.0052 %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6029325"/>
            <a:ext cx="272415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149080"/>
            <a:ext cx="54578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ربع نص 5"/>
          <p:cNvSpPr txBox="1"/>
          <p:nvPr/>
        </p:nvSpPr>
        <p:spPr>
          <a:xfrm>
            <a:off x="6588224" y="6237312"/>
            <a:ext cx="29523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Error = 1.2 %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2"/>
          <p:cNvSpPr/>
          <p:nvPr/>
        </p:nvSpPr>
        <p:spPr>
          <a:xfrm>
            <a:off x="0" y="0"/>
            <a:ext cx="4499992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Checks</a:t>
            </a:r>
          </a:p>
          <a:p>
            <a:pPr eaLnBrk="0" hangingPunct="0"/>
            <a:endParaRPr lang="en-US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Check For Base Shear </a:t>
            </a:r>
            <a:r>
              <a:rPr lang="en-US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rtl="1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rtl="1"/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From E-TAB</a:t>
            </a: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4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Check For Time Period (T)</a:t>
            </a:r>
          </a:p>
          <a:p>
            <a:pPr eaLnBrk="0" hangingPunct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 From Hand Calculation</a:t>
            </a:r>
          </a:p>
          <a:p>
            <a:pPr eaLnBrk="0" hangingPunct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(T) From E-TAB </a:t>
            </a:r>
          </a:p>
          <a:p>
            <a:pPr eaLnBrk="0" hangingPunct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Error = 0.5 %</a:t>
            </a:r>
          </a:p>
          <a:p>
            <a:pPr eaLnBrk="0" hangingPunct="0"/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915816" y="3212976"/>
            <a:ext cx="29523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Error = 1.36  %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-1404664" y="1772816"/>
            <a:ext cx="77048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63700" algn="l"/>
                <a:tab pos="1803400" algn="l"/>
                <a:tab pos="2636838" algn="ctr"/>
                <a:tab pos="3846513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Base shear (V) From Hand calculation = 11544.2 </a:t>
            </a:r>
            <a:r>
              <a:rPr lang="en-US" altLang="zh-CN" sz="2000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204864"/>
            <a:ext cx="272415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صورة 8" descr="10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3848" y="5517232"/>
            <a:ext cx="5274310" cy="1127125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717032"/>
            <a:ext cx="3607118" cy="1673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797152"/>
            <a:ext cx="17716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عنصر نائب للمحتوى 5"/>
          <p:cNvSpPr txBox="1">
            <a:spLocks/>
          </p:cNvSpPr>
          <p:nvPr/>
        </p:nvSpPr>
        <p:spPr>
          <a:xfrm>
            <a:off x="838200" y="381000"/>
            <a:ext cx="7467600" cy="8382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ar-SA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مربع نص 6"/>
          <p:cNvSpPr txBox="1"/>
          <p:nvPr/>
        </p:nvSpPr>
        <p:spPr>
          <a:xfrm>
            <a:off x="285720" y="1714488"/>
            <a:ext cx="4786346" cy="23822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مستطيل 12"/>
          <p:cNvSpPr/>
          <p:nvPr/>
        </p:nvSpPr>
        <p:spPr>
          <a:xfrm>
            <a:off x="0" y="500042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Beams Details</a:t>
            </a: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عنصر نائب للمحتوى 5"/>
          <p:cNvSpPr txBox="1">
            <a:spLocks/>
          </p:cNvSpPr>
          <p:nvPr/>
        </p:nvSpPr>
        <p:spPr>
          <a:xfrm>
            <a:off x="785786" y="357166"/>
            <a:ext cx="7467600" cy="8382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ar-SA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مربع نص 6"/>
          <p:cNvSpPr txBox="1"/>
          <p:nvPr/>
        </p:nvSpPr>
        <p:spPr>
          <a:xfrm>
            <a:off x="285720" y="1714488"/>
            <a:ext cx="4786346" cy="23822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0" y="7143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0" y="158113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63700" algn="l"/>
                <a:tab pos="1803400" algn="l"/>
                <a:tab pos="2636838" algn="ctr"/>
                <a:tab pos="3846513" algn="l"/>
              </a:tabLst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عنوان 1"/>
          <p:cNvSpPr txBox="1">
            <a:spLocks/>
          </p:cNvSpPr>
          <p:nvPr/>
        </p:nvSpPr>
        <p:spPr>
          <a:xfrm>
            <a:off x="457200" y="274638"/>
            <a:ext cx="8001000" cy="411162"/>
          </a:xfrm>
          <a:prstGeom prst="rect">
            <a:avLst/>
          </a:prstGeom>
        </p:spPr>
        <p:txBody>
          <a:bodyPr>
            <a:normAutofit fontScale="52500" lnSpcReduction="20000"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4" y="1714488"/>
            <a:ext cx="902255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86232"/>
            <a:ext cx="5113973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شكل بيضاوي 7"/>
          <p:cNvSpPr/>
          <p:nvPr/>
        </p:nvSpPr>
        <p:spPr>
          <a:xfrm>
            <a:off x="2571736" y="1928802"/>
            <a:ext cx="1200144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34" name="رابط كسهم مستقيم 9"/>
          <p:cNvCxnSpPr/>
          <p:nvPr/>
        </p:nvCxnSpPr>
        <p:spPr>
          <a:xfrm flipH="1">
            <a:off x="2699792" y="3143248"/>
            <a:ext cx="514886" cy="14378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4217670"/>
            <a:ext cx="1746885" cy="264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4293096"/>
            <a:ext cx="1760220" cy="2326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عنصر نائب للمحتوى 5"/>
          <p:cNvSpPr txBox="1">
            <a:spLocks/>
          </p:cNvSpPr>
          <p:nvPr/>
        </p:nvSpPr>
        <p:spPr>
          <a:xfrm>
            <a:off x="838200" y="381000"/>
            <a:ext cx="7467600" cy="8382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ar-SA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مربع نص 6"/>
          <p:cNvSpPr txBox="1"/>
          <p:nvPr/>
        </p:nvSpPr>
        <p:spPr>
          <a:xfrm>
            <a:off x="285720" y="1714488"/>
            <a:ext cx="4786346" cy="23822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مستطيل 12"/>
          <p:cNvSpPr/>
          <p:nvPr/>
        </p:nvSpPr>
        <p:spPr>
          <a:xfrm>
            <a:off x="0" y="500042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Coulmn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Details</a:t>
            </a: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عنصر نائب للمحتوى 5"/>
          <p:cNvSpPr txBox="1">
            <a:spLocks/>
          </p:cNvSpPr>
          <p:nvPr/>
        </p:nvSpPr>
        <p:spPr>
          <a:xfrm>
            <a:off x="785786" y="357166"/>
            <a:ext cx="7467600" cy="8382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ar-SA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مربع نص 6"/>
          <p:cNvSpPr txBox="1"/>
          <p:nvPr/>
        </p:nvSpPr>
        <p:spPr>
          <a:xfrm>
            <a:off x="285720" y="1714488"/>
            <a:ext cx="4786346" cy="23822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0" y="7143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0" y="158113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63700" algn="l"/>
                <a:tab pos="1803400" algn="l"/>
                <a:tab pos="2636838" algn="ctr"/>
                <a:tab pos="3846513" algn="l"/>
              </a:tabLst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عنوان 1"/>
          <p:cNvSpPr txBox="1">
            <a:spLocks/>
          </p:cNvSpPr>
          <p:nvPr/>
        </p:nvSpPr>
        <p:spPr>
          <a:xfrm>
            <a:off x="457200" y="274638"/>
            <a:ext cx="8001000" cy="411162"/>
          </a:xfrm>
          <a:prstGeom prst="rect">
            <a:avLst/>
          </a:prstGeom>
        </p:spPr>
        <p:txBody>
          <a:bodyPr>
            <a:normAutofit fontScale="52500" lnSpcReduction="20000"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571744"/>
            <a:ext cx="300039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Al-Rashid\Desktop\التسليم النهائي\c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71612"/>
            <a:ext cx="4467225" cy="5286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عنصر نائب للمحتوى 5"/>
          <p:cNvSpPr txBox="1">
            <a:spLocks/>
          </p:cNvSpPr>
          <p:nvPr/>
        </p:nvSpPr>
        <p:spPr>
          <a:xfrm>
            <a:off x="838200" y="381000"/>
            <a:ext cx="7467600" cy="8382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ar-SA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مربع نص 6"/>
          <p:cNvSpPr txBox="1"/>
          <p:nvPr/>
        </p:nvSpPr>
        <p:spPr>
          <a:xfrm>
            <a:off x="285720" y="1714488"/>
            <a:ext cx="4786346" cy="23822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مستطيل 12"/>
          <p:cNvSpPr/>
          <p:nvPr/>
        </p:nvSpPr>
        <p:spPr>
          <a:xfrm>
            <a:off x="0" y="500042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Footing</a:t>
            </a: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عنصر نائب للمحتوى 5"/>
          <p:cNvSpPr txBox="1">
            <a:spLocks/>
          </p:cNvSpPr>
          <p:nvPr/>
        </p:nvSpPr>
        <p:spPr>
          <a:xfrm>
            <a:off x="785786" y="357166"/>
            <a:ext cx="7467600" cy="8382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ar-SA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مربع نص 6"/>
          <p:cNvSpPr txBox="1"/>
          <p:nvPr/>
        </p:nvSpPr>
        <p:spPr>
          <a:xfrm>
            <a:off x="285720" y="1714488"/>
            <a:ext cx="4786346" cy="23822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0" y="7143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0" y="158113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63700" algn="l"/>
                <a:tab pos="1803400" algn="l"/>
                <a:tab pos="2636838" algn="ctr"/>
                <a:tab pos="3846513" algn="l"/>
              </a:tabLst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عنوان 1"/>
          <p:cNvSpPr txBox="1">
            <a:spLocks/>
          </p:cNvSpPr>
          <p:nvPr/>
        </p:nvSpPr>
        <p:spPr>
          <a:xfrm>
            <a:off x="457200" y="274638"/>
            <a:ext cx="8001000" cy="411162"/>
          </a:xfrm>
          <a:prstGeom prst="rect">
            <a:avLst/>
          </a:prstGeom>
        </p:spPr>
        <p:txBody>
          <a:bodyPr>
            <a:normAutofit fontScale="52500" lnSpcReduction="20000"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71612"/>
            <a:ext cx="6041517" cy="500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عنصر نائب للمحتوى 5"/>
          <p:cNvSpPr txBox="1">
            <a:spLocks/>
          </p:cNvSpPr>
          <p:nvPr/>
        </p:nvSpPr>
        <p:spPr>
          <a:xfrm>
            <a:off x="838200" y="381000"/>
            <a:ext cx="7467600" cy="8382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ar-SA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مربع نص 6"/>
          <p:cNvSpPr txBox="1"/>
          <p:nvPr/>
        </p:nvSpPr>
        <p:spPr>
          <a:xfrm>
            <a:off x="285720" y="1714488"/>
            <a:ext cx="4786346" cy="23822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مستطيل 12"/>
          <p:cNvSpPr/>
          <p:nvPr/>
        </p:nvSpPr>
        <p:spPr>
          <a:xfrm>
            <a:off x="0" y="500042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Footing</a:t>
            </a: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عنصر نائب للمحتوى 5"/>
          <p:cNvSpPr txBox="1">
            <a:spLocks/>
          </p:cNvSpPr>
          <p:nvPr/>
        </p:nvSpPr>
        <p:spPr>
          <a:xfrm>
            <a:off x="785786" y="357166"/>
            <a:ext cx="7467600" cy="8382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ar-SA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مربع نص 6"/>
          <p:cNvSpPr txBox="1"/>
          <p:nvPr/>
        </p:nvSpPr>
        <p:spPr>
          <a:xfrm>
            <a:off x="285720" y="1714488"/>
            <a:ext cx="4786346" cy="23822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CN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0" y="7143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0" y="158113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63700" algn="l"/>
                <a:tab pos="1803400" algn="l"/>
                <a:tab pos="2636838" algn="ctr"/>
                <a:tab pos="3846513" algn="l"/>
              </a:tabLst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عنوان 1"/>
          <p:cNvSpPr txBox="1">
            <a:spLocks/>
          </p:cNvSpPr>
          <p:nvPr/>
        </p:nvSpPr>
        <p:spPr>
          <a:xfrm>
            <a:off x="457200" y="274638"/>
            <a:ext cx="8001000" cy="411162"/>
          </a:xfrm>
          <a:prstGeom prst="rect">
            <a:avLst/>
          </a:prstGeom>
        </p:spPr>
        <p:txBody>
          <a:bodyPr>
            <a:normAutofit fontScale="52500" lnSpcReduction="20000"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36" y="2357426"/>
            <a:ext cx="5454968" cy="3956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2857496"/>
            <a:ext cx="226729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Hvac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system</a:t>
            </a: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l-Rashid\Desktop\التسليم النهائي\Hva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57364"/>
            <a:ext cx="9107487" cy="4657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Fire system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Fire-hose-system in corridors</a:t>
            </a: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l-Rashid\Desktop\التسليم النهائي\fire ho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357562"/>
            <a:ext cx="5400000" cy="2644748"/>
          </a:xfrm>
          <a:prstGeom prst="rect">
            <a:avLst/>
          </a:prstGeom>
          <a:noFill/>
        </p:spPr>
      </p:pic>
      <p:pic>
        <p:nvPicPr>
          <p:cNvPr id="10" name="عنصر نائب للمحتوى 3" descr="fscabinet1.jp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66" y="3357562"/>
            <a:ext cx="3071834" cy="2857520"/>
          </a:xfrm>
          <a:prstGeom prst="rect">
            <a:avLst/>
          </a:prstGeom>
        </p:spPr>
      </p:pic>
      <p:pic>
        <p:nvPicPr>
          <p:cNvPr id="2051" name="Picture 3" descr="C:\Users\Al-Rashid\Desktop\التسليم النهائي\dsadasd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928802"/>
            <a:ext cx="4353533" cy="1328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714349" y="571480"/>
            <a:ext cx="5068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Ground floor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endParaRPr lang="en-US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groun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480865"/>
            <a:ext cx="6682247" cy="45913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Fire system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Sprinkler system</a:t>
            </a: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l-Rashid\Desktop\التسليم النهائي\splinkl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2071678"/>
            <a:ext cx="3000375" cy="2647950"/>
          </a:xfrm>
          <a:prstGeom prst="rect">
            <a:avLst/>
          </a:prstGeom>
          <a:noFill/>
        </p:spPr>
      </p:pic>
      <p:pic>
        <p:nvPicPr>
          <p:cNvPr id="3075" name="Picture 3" descr="C:\Users\Al-Rashid\Desktop\التسليم النهائي\splinklar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3116"/>
            <a:ext cx="5400000" cy="25829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Fire system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Dry powder Portable Fire Extinguisher(in labs)</a:t>
            </a:r>
          </a:p>
          <a:p>
            <a:pPr eaLnBrk="0" hangingPunct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Al-Rashid\Desktop\التسليم النهائي\splinklar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3116"/>
            <a:ext cx="5400000" cy="2582946"/>
          </a:xfrm>
          <a:prstGeom prst="rect">
            <a:avLst/>
          </a:prstGeom>
          <a:noFill/>
        </p:spPr>
      </p:pic>
      <p:pic>
        <p:nvPicPr>
          <p:cNvPr id="4098" name="Picture 2" descr="C:\Users\Al-Rashid\Desktop\التسليم النهائي\d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857369"/>
            <a:ext cx="3092273" cy="32557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Emergency exit</a:t>
            </a:r>
          </a:p>
        </p:txBody>
      </p:sp>
      <p:pic>
        <p:nvPicPr>
          <p:cNvPr id="3074" name="Picture 2" descr="C:\Users\Al-Rashid\Downloads\exergency exi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1" y="1928802"/>
            <a:ext cx="5982653" cy="452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Electrical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Artificial lighting design</a:t>
            </a:r>
          </a:p>
        </p:txBody>
      </p:sp>
      <p:pic>
        <p:nvPicPr>
          <p:cNvPr id="5122" name="Picture 2" descr="C:\Users\Al-Rashid\Desktop\التسليم النهائي\electric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714488"/>
            <a:ext cx="5295900" cy="4581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Electrical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Dialux:Training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room 1 (First floor)</a:t>
            </a:r>
          </a:p>
        </p:txBody>
      </p:sp>
      <p:pic>
        <p:nvPicPr>
          <p:cNvPr id="6149" name="Picture 5" descr="C:\Users\Al-Rashid\Desktop\التسليم النهائي\dalux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071678"/>
            <a:ext cx="6786610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Electrical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Dialux:Training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room 1 (First floor)</a:t>
            </a:r>
          </a:p>
        </p:txBody>
      </p:sp>
      <p:pic>
        <p:nvPicPr>
          <p:cNvPr id="6146" name="Picture 2" descr="C:\Users\Al-Rashid\Desktop\التسليم النهائي\lumin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14488"/>
            <a:ext cx="3452342" cy="4023922"/>
          </a:xfrm>
          <a:prstGeom prst="rect">
            <a:avLst/>
          </a:prstGeom>
          <a:noFill/>
        </p:spPr>
      </p:pic>
      <p:pic>
        <p:nvPicPr>
          <p:cNvPr id="6147" name="Picture 3" descr="C:\Users\Al-Rashid\Desktop\التسليم النهائي\isola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1643050"/>
            <a:ext cx="3629025" cy="4067175"/>
          </a:xfrm>
          <a:prstGeom prst="rect">
            <a:avLst/>
          </a:prstGeom>
          <a:noFill/>
        </p:spPr>
      </p:pic>
      <p:pic>
        <p:nvPicPr>
          <p:cNvPr id="6148" name="Picture 4" descr="C:\Users\Al-Rashid\Desktop\التسليم النهائي\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5500702"/>
            <a:ext cx="6916737" cy="1095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Electrical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Lighting and switches distribution </a:t>
            </a:r>
          </a:p>
        </p:txBody>
      </p:sp>
      <p:pic>
        <p:nvPicPr>
          <p:cNvPr id="8194" name="Picture 2" descr="C:\Users\Al-Rashid\Desktop\التسليم النهائي\lighting distribu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71678"/>
            <a:ext cx="8059737" cy="3895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Electrical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Sockets distribution</a:t>
            </a:r>
          </a:p>
        </p:txBody>
      </p:sp>
      <p:pic>
        <p:nvPicPr>
          <p:cNvPr id="9218" name="Picture 2" descr="C:\Users\Al-Rashid\Desktop\التسليم النهائي\socket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857364"/>
            <a:ext cx="8316913" cy="3905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6000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0" y="500042"/>
            <a:ext cx="84296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Electrical Design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Circuit breaker for 2</a:t>
            </a:r>
            <a:r>
              <a:rPr lang="en-US" sz="2400" b="1" baseline="30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floor</a:t>
            </a:r>
          </a:p>
        </p:txBody>
      </p:sp>
      <p:pic>
        <p:nvPicPr>
          <p:cNvPr id="10242" name="Picture 2" descr="C:\Users\Al-Rashid\Desktop\التسليم النهائي\c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285992"/>
            <a:ext cx="8358246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889248" y="533400"/>
            <a:ext cx="4825752" cy="631379"/>
          </a:xfrm>
          <a:prstGeom prst="rect">
            <a:avLst/>
          </a:prstGeom>
        </p:spPr>
        <p:txBody>
          <a:bodyPr/>
          <a:lstStyle/>
          <a:p>
            <a:pPr eaLnBrk="0" hangingPunct="0"/>
            <a:endParaRPr lang="en-US" sz="3200" b="1" dirty="0">
              <a:latin typeface="Baskerville Old Face" pitchFamily="18" charset="0"/>
              <a:cs typeface="Angsana New" pitchFamily="18" charset="-34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71472" y="609054"/>
            <a:ext cx="8215370" cy="24314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Extra cost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Extra cost comes from:</a:t>
            </a:r>
          </a:p>
          <a:p>
            <a:pPr eaLnBrk="0" hangingPunct="0">
              <a:buFont typeface="Wingdings" pitchFamily="2" charset="2"/>
              <a:buChar char="§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endParaRPr lang="en-US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8596" y="5643578"/>
            <a:ext cx="88219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For the green building the cost will increase 5% according to ordinary </a:t>
            </a:r>
            <a:r>
              <a:rPr lang="en-US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building,and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the </a:t>
            </a:r>
          </a:p>
          <a:p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Cost becomes 4804542.75 </a:t>
            </a:r>
            <a:r>
              <a:rPr lang="en-US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NIS,but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we will return the additional cost by the time.</a:t>
            </a:r>
            <a:endParaRPr lang="ar-JO" dirty="0"/>
          </a:p>
        </p:txBody>
      </p:sp>
      <p:pic>
        <p:nvPicPr>
          <p:cNvPr id="4098" name="Picture 2" descr="C:\Users\Al-Rashid\Desktop\التسليم النهائي\EXtr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72" y="2143100"/>
            <a:ext cx="3575232" cy="2006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714349" y="571480"/>
            <a:ext cx="5068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First floor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first flo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8993" y="1457049"/>
            <a:ext cx="8326013" cy="3943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826" y="2381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82863" y="63892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42937" y="642322"/>
            <a:ext cx="4233863" cy="707530"/>
            <a:chOff x="645" y="1210"/>
            <a:chExt cx="2667" cy="287"/>
          </a:xfrm>
        </p:grpSpPr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645" y="1210"/>
              <a:ext cx="2667" cy="2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endParaRPr lang="en-US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gray">
            <a:xfrm>
              <a:off x="1276" y="1241"/>
              <a:ext cx="269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400" b="1" dirty="0" smtClean="0">
                  <a:solidFill>
                    <a:schemeClr val="bg1"/>
                  </a:solidFill>
                </a:rPr>
                <a:t>2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214282" y="2428868"/>
            <a:ext cx="84296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THANK YOU</a:t>
            </a:r>
          </a:p>
          <a:p>
            <a:pPr algn="ctr"/>
            <a:endParaRPr lang="en-US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FOR ATTENTION</a:t>
            </a:r>
            <a:endParaRPr lang="ar-SA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endParaRPr lang="en-US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lphaUcPeriod"/>
            </a:pPr>
            <a:endParaRPr lang="en-US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714349" y="571480"/>
            <a:ext cx="5068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Second floor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second flo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3677" y="1442760"/>
            <a:ext cx="8916645" cy="3972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06EDCF3-81FC-4440-8672-DDD563044FE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6247</TotalTime>
  <Words>1582</Words>
  <Application>Microsoft Office PowerPoint</Application>
  <PresentationFormat>عرض على الشاشة (3:4)‏</PresentationFormat>
  <Paragraphs>481</Paragraphs>
  <Slides>80</Slides>
  <Notes>1</Notes>
  <HiddenSlides>0</HiddenSlides>
  <MMClips>2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80</vt:i4>
      </vt:variant>
    </vt:vector>
  </HeadingPairs>
  <TitlesOfParts>
    <vt:vector size="81" baseType="lpstr">
      <vt:lpstr>تدفق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Elevations  </vt:lpstr>
      <vt:lpstr>Elevations  </vt:lpstr>
      <vt:lpstr>Sections </vt:lpstr>
      <vt:lpstr>Architecture problems in project   </vt:lpstr>
      <vt:lpstr>Solution for problems in project   </vt:lpstr>
      <vt:lpstr>Architecture problems in project   </vt:lpstr>
      <vt:lpstr>Solution for problems in project   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  <vt:lpstr>الشريحة 52</vt:lpstr>
      <vt:lpstr>الشريحة 53</vt:lpstr>
      <vt:lpstr>الشريحة 54</vt:lpstr>
      <vt:lpstr>الشريحة 55</vt:lpstr>
      <vt:lpstr>الشريحة 56</vt:lpstr>
      <vt:lpstr>الشريحة 57</vt:lpstr>
      <vt:lpstr>الشريحة 58</vt:lpstr>
      <vt:lpstr>الشريحة 59</vt:lpstr>
      <vt:lpstr>الشريحة 60</vt:lpstr>
      <vt:lpstr>الشريحة 61</vt:lpstr>
      <vt:lpstr>الشريحة 62</vt:lpstr>
      <vt:lpstr>الشريحة 63</vt:lpstr>
      <vt:lpstr>الشريحة 64</vt:lpstr>
      <vt:lpstr>الشريحة 65</vt:lpstr>
      <vt:lpstr>الشريحة 66</vt:lpstr>
      <vt:lpstr>الشريحة 67</vt:lpstr>
      <vt:lpstr>الشريحة 68</vt:lpstr>
      <vt:lpstr>الشريحة 69</vt:lpstr>
      <vt:lpstr>الشريحة 70</vt:lpstr>
      <vt:lpstr>الشريحة 71</vt:lpstr>
      <vt:lpstr>الشريحة 72</vt:lpstr>
      <vt:lpstr>الشريحة 73</vt:lpstr>
      <vt:lpstr>الشريحة 74</vt:lpstr>
      <vt:lpstr>الشريحة 75</vt:lpstr>
      <vt:lpstr>الشريحة 76</vt:lpstr>
      <vt:lpstr>الشريحة 77</vt:lpstr>
      <vt:lpstr>الشريحة 78</vt:lpstr>
      <vt:lpstr>الشريحة 79</vt:lpstr>
      <vt:lpstr>الشريحة 80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TALA</dc:creator>
  <cp:lastModifiedBy>UPDATE</cp:lastModifiedBy>
  <cp:revision>497</cp:revision>
  <dcterms:created xsi:type="dcterms:W3CDTF">2012-01-03T12:05:23Z</dcterms:created>
  <dcterms:modified xsi:type="dcterms:W3CDTF">2014-12-24T06:59:15Z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TC300015829990</vt:lpwstr>
  </property>
</Properties>
</file>