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70" r:id="rId5"/>
    <p:sldId id="260" r:id="rId6"/>
    <p:sldId id="261" r:id="rId7"/>
    <p:sldId id="263" r:id="rId8"/>
    <p:sldId id="264" r:id="rId9"/>
    <p:sldId id="273" r:id="rId10"/>
    <p:sldId id="265" r:id="rId11"/>
    <p:sldId id="274" r:id="rId12"/>
    <p:sldId id="266" r:id="rId13"/>
    <p:sldId id="275" r:id="rId14"/>
    <p:sldId id="267" r:id="rId15"/>
    <p:sldId id="271" r:id="rId16"/>
    <p:sldId id="269"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76" r:id="rId31"/>
    <p:sldId id="27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94624" autoAdjust="0"/>
  </p:normalViewPr>
  <p:slideViewPr>
    <p:cSldViewPr>
      <p:cViewPr varScale="1">
        <p:scale>
          <a:sx n="69" d="100"/>
          <a:sy n="69" d="100"/>
        </p:scale>
        <p:origin x="-138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5/6/2014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5/6/2014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0" name="Title 5"/>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C00000"/>
                </a:solidFill>
                <a:effectLst/>
                <a:uLnTx/>
                <a:uFillTx/>
                <a:latin typeface="+mj-lt"/>
                <a:ea typeface="+mj-ea"/>
                <a:cs typeface="+mj-cs"/>
              </a:rPr>
              <a:t>Moisture to water converter</a:t>
            </a:r>
            <a:endParaRPr kumimoji="0" lang="en-US" sz="4400" b="1" i="0" u="none" strike="noStrike" kern="1200" cap="none" spc="0" normalizeH="0" baseline="0" noProof="0" dirty="0">
              <a:ln>
                <a:noFill/>
              </a:ln>
              <a:solidFill>
                <a:srgbClr val="C00000"/>
              </a:solidFill>
              <a:effectLst/>
              <a:uLnTx/>
              <a:uFillTx/>
              <a:latin typeface="+mj-lt"/>
              <a:ea typeface="+mj-ea"/>
              <a:cs typeface="+mj-cs"/>
            </a:endParaRPr>
          </a:p>
        </p:txBody>
      </p:sp>
      <p:sp>
        <p:nvSpPr>
          <p:cNvPr id="12" name="Rectangle 11"/>
          <p:cNvSpPr/>
          <p:nvPr/>
        </p:nvSpPr>
        <p:spPr>
          <a:xfrm>
            <a:off x="1066800" y="1219200"/>
            <a:ext cx="7010400" cy="1200329"/>
          </a:xfrm>
          <a:prstGeom prst="rect">
            <a:avLst/>
          </a:prstGeom>
          <a:noFill/>
        </p:spPr>
        <p:txBody>
          <a:bodyPr wrap="square" lIns="91440" tIns="45720" rIns="91440" bIns="45720">
            <a:spAutoFit/>
          </a:bodyPr>
          <a:lstStyle/>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Atmospheric Water Generator</a:t>
            </a:r>
          </a:p>
          <a:p>
            <a:pPr algn="ctr"/>
            <a:r>
              <a:rPr lang="en-U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“AWG”</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3" name="Rectangle 12"/>
          <p:cNvSpPr/>
          <p:nvPr/>
        </p:nvSpPr>
        <p:spPr>
          <a:xfrm>
            <a:off x="2286000" y="3013502"/>
            <a:ext cx="4572000" cy="830997"/>
          </a:xfrm>
          <a:prstGeom prst="rect">
            <a:avLst/>
          </a:prstGeom>
        </p:spPr>
        <p:txBody>
          <a:bodyPr>
            <a:spAutoFit/>
          </a:bodyPr>
          <a:lstStyle/>
          <a:p>
            <a:pPr algn="ctr">
              <a:lnSpc>
                <a:spcPct val="150000"/>
              </a:lnSpc>
            </a:pPr>
            <a:r>
              <a:rPr lang="en-US" sz="1400" dirty="0" smtClean="0">
                <a:effectLst>
                  <a:outerShdw blurRad="38100" dist="38100" dir="2700000" algn="tl">
                    <a:srgbClr val="000000">
                      <a:alpha val="43137"/>
                    </a:srgbClr>
                  </a:outerShdw>
                </a:effectLst>
                <a:latin typeface="Times New Roman" pitchFamily="18" charset="0"/>
                <a:cs typeface="Times New Roman" pitchFamily="18" charset="0"/>
              </a:rPr>
              <a:t>Submitted To:</a:t>
            </a:r>
          </a:p>
          <a:p>
            <a:pPr algn="ctr">
              <a:lnSpc>
                <a:spcPct val="150000"/>
              </a:lnSpc>
            </a:pPr>
            <a:r>
              <a:rPr lang="en-US" dirty="0" smtClean="0">
                <a:ln>
                  <a:solidFill>
                    <a:schemeClr val="accent1"/>
                  </a:solidFill>
                </a:ln>
                <a:effectLst>
                  <a:outerShdw blurRad="38100" dist="38100" dir="2700000" algn="tl">
                    <a:srgbClr val="000000">
                      <a:alpha val="43137"/>
                    </a:srgbClr>
                  </a:outerShdw>
                </a:effectLst>
                <a:latin typeface="Times New Roman" pitchFamily="18" charset="0"/>
                <a:cs typeface="Times New Roman" pitchFamily="18" charset="0"/>
              </a:rPr>
              <a:t> </a:t>
            </a:r>
            <a:r>
              <a:rPr lang="en-US" dirty="0" smtClean="0">
                <a:ln w="18415" cmpd="sng">
                  <a:solidFill>
                    <a:schemeClr val="accent1"/>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Eng. Salameh Abd Alfattah</a:t>
            </a:r>
            <a:endParaRPr lang="en-US" dirty="0">
              <a:ln w="18415" cmpd="sng">
                <a:solidFill>
                  <a:schemeClr val="accent1"/>
                </a:solidFill>
                <a:prstDash val="solid"/>
              </a:ln>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Rectangle 14"/>
          <p:cNvSpPr/>
          <p:nvPr/>
        </p:nvSpPr>
        <p:spPr>
          <a:xfrm>
            <a:off x="2057400" y="4267200"/>
            <a:ext cx="4960653" cy="1754326"/>
          </a:xfrm>
          <a:prstGeom prst="rect">
            <a:avLst/>
          </a:prstGeom>
          <a:solidFill>
            <a:schemeClr val="bg2">
              <a:lumMod val="75000"/>
            </a:schemeClr>
          </a:solidFill>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b="1" cap="none" spc="0" dirty="0" smtClean="0">
                <a:ln w="10541" cmpd="sng">
                  <a:solidFill>
                    <a:srgbClr val="7D7D7D">
                      <a:tint val="100000"/>
                      <a:shade val="100000"/>
                      <a:satMod val="110000"/>
                    </a:srgbClr>
                  </a:solidFill>
                  <a:prstDash val="solid"/>
                </a:ln>
                <a:solidFill>
                  <a:schemeClr val="tx1"/>
                </a:solidFill>
                <a:effectLst/>
              </a:rPr>
              <a:t>Prepared By:</a:t>
            </a:r>
          </a:p>
          <a:p>
            <a:pPr algn="ctr"/>
            <a:endParaRPr lang="en-US" b="1" cap="none" spc="0" dirty="0" smtClean="0">
              <a:ln w="10541" cmpd="sng">
                <a:solidFill>
                  <a:srgbClr val="7D7D7D">
                    <a:tint val="100000"/>
                    <a:shade val="100000"/>
                    <a:satMod val="110000"/>
                  </a:srgbClr>
                </a:solidFill>
                <a:prstDash val="solid"/>
              </a:ln>
              <a:solidFill>
                <a:schemeClr val="tx1"/>
              </a:solidFill>
              <a:effectLst/>
            </a:endParaRPr>
          </a:p>
          <a:p>
            <a:pPr algn="ctr"/>
            <a:r>
              <a:rPr lang="en-US" b="1" dirty="0" smtClean="0">
                <a:ln w="10541" cmpd="sng">
                  <a:solidFill>
                    <a:srgbClr val="7D7D7D">
                      <a:tint val="100000"/>
                      <a:shade val="100000"/>
                      <a:satMod val="110000"/>
                    </a:srgbClr>
                  </a:solidFill>
                  <a:prstDash val="solid"/>
                </a:ln>
                <a:solidFill>
                  <a:schemeClr val="tx1"/>
                </a:solidFill>
              </a:rPr>
              <a:t>Mohammad Shqaiqat</a:t>
            </a:r>
          </a:p>
          <a:p>
            <a:pPr algn="ctr"/>
            <a:r>
              <a:rPr lang="en-US" b="1" cap="none" spc="0" dirty="0" smtClean="0">
                <a:ln w="10541" cmpd="sng">
                  <a:solidFill>
                    <a:srgbClr val="7D7D7D">
                      <a:tint val="100000"/>
                      <a:shade val="100000"/>
                      <a:satMod val="110000"/>
                    </a:srgbClr>
                  </a:solidFill>
                  <a:prstDash val="solid"/>
                </a:ln>
                <a:solidFill>
                  <a:schemeClr val="tx1"/>
                </a:solidFill>
                <a:effectLst/>
              </a:rPr>
              <a:t>Ahmad Abu Alia</a:t>
            </a:r>
          </a:p>
          <a:p>
            <a:pPr algn="ctr"/>
            <a:r>
              <a:rPr lang="en-US" b="1" dirty="0" smtClean="0">
                <a:ln w="10541" cmpd="sng">
                  <a:solidFill>
                    <a:srgbClr val="7D7D7D">
                      <a:tint val="100000"/>
                      <a:shade val="100000"/>
                      <a:satMod val="110000"/>
                    </a:srgbClr>
                  </a:solidFill>
                  <a:prstDash val="solid"/>
                </a:ln>
                <a:solidFill>
                  <a:schemeClr val="tx1"/>
                </a:solidFill>
              </a:rPr>
              <a:t>Ahmad Kmail</a:t>
            </a:r>
          </a:p>
          <a:p>
            <a:pPr algn="ctr"/>
            <a:r>
              <a:rPr lang="en-US" b="1" dirty="0" smtClean="0">
                <a:ln w="10541" cmpd="sng">
                  <a:solidFill>
                    <a:srgbClr val="7D7D7D">
                      <a:tint val="100000"/>
                      <a:shade val="100000"/>
                      <a:satMod val="110000"/>
                    </a:srgbClr>
                  </a:solidFill>
                  <a:prstDash val="solid"/>
                </a:ln>
                <a:solidFill>
                  <a:schemeClr val="tx1"/>
                </a:solidFill>
              </a:rPr>
              <a:t>Majdi Awad</a:t>
            </a:r>
            <a:endParaRPr lang="en-US" b="1" cap="none" spc="0" dirty="0">
              <a:ln w="10541" cmpd="sng">
                <a:solidFill>
                  <a:srgbClr val="7D7D7D">
                    <a:tint val="100000"/>
                    <a:shade val="100000"/>
                    <a:satMod val="110000"/>
                  </a:srgbClr>
                </a:solidFill>
                <a:prstDash val="solid"/>
              </a:ln>
              <a:solidFill>
                <a:schemeClr val="tx1"/>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Condenser</a:t>
            </a:r>
            <a:endParaRPr lang="en-GB"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5410200" cy="4434840"/>
          </a:xfrm>
        </p:spPr>
        <p:txBody>
          <a:bodyPr>
            <a:normAutofit/>
          </a:bodyPr>
          <a:lstStyle/>
          <a:p>
            <a:pPr>
              <a:buNone/>
            </a:pPr>
            <a:endParaRPr lang="en-GB" dirty="0" smtClean="0">
              <a:latin typeface="Times New Roman" pitchFamily="18" charset="0"/>
              <a:cs typeface="Times New Roman" pitchFamily="18" charset="0"/>
            </a:endParaRPr>
          </a:p>
          <a:p>
            <a:pPr>
              <a:buNone/>
            </a:pPr>
            <a:r>
              <a:rPr lang="en-GB" dirty="0" smtClean="0">
                <a:latin typeface="Times New Roman" pitchFamily="18" charset="0"/>
                <a:cs typeface="Times New Roman" pitchFamily="18" charset="0"/>
              </a:rPr>
              <a:t>      When the gas refrigerant reaches the condenser its pressure has been reduced, dissipating its heat content and making it much cooler than the fan air flowing around </a:t>
            </a:r>
            <a:endParaRPr lang="en-GB" dirty="0">
              <a:latin typeface="Times New Roman" pitchFamily="18" charset="0"/>
              <a:cs typeface="Times New Roman" pitchFamily="18" charset="0"/>
            </a:endParaRPr>
          </a:p>
        </p:txBody>
      </p:sp>
      <p:pic>
        <p:nvPicPr>
          <p:cNvPr id="5" name="Content Placeholder 4" descr="hvac_ar.com13199792874.jpg"/>
          <p:cNvPicPr>
            <a:picLocks noGrp="1"/>
          </p:cNvPicPr>
          <p:nvPr>
            <p:ph sz="half" idx="2"/>
          </p:nvPr>
        </p:nvPicPr>
        <p:blipFill>
          <a:blip r:embed="rId2" cstate="print"/>
          <a:stretch>
            <a:fillRect/>
          </a:stretch>
        </p:blipFill>
        <p:spPr>
          <a:xfrm>
            <a:off x="6085609" y="2209800"/>
            <a:ext cx="2535382" cy="350519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latin typeface="Times New Roman" pitchFamily="18" charset="0"/>
                <a:cs typeface="Times New Roman" pitchFamily="18" charset="0"/>
              </a:rPr>
              <a:t>Condenser</a:t>
            </a:r>
            <a:endParaRPr lang="en-US" dirty="0"/>
          </a:p>
        </p:txBody>
      </p:sp>
      <p:sp>
        <p:nvSpPr>
          <p:cNvPr id="3" name="Content Placeholder 2"/>
          <p:cNvSpPr>
            <a:spLocks noGrp="1"/>
          </p:cNvSpPr>
          <p:nvPr>
            <p:ph sz="half" idx="1"/>
          </p:nvPr>
        </p:nvSpPr>
        <p:spPr/>
        <p:txBody>
          <a:bodyPr>
            <a:normAutofit/>
          </a:bodyPr>
          <a:lstStyle/>
          <a:p>
            <a:r>
              <a:rPr lang="en-GB" dirty="0" smtClean="0"/>
              <a:t>Within the condenser, heat is transferred from the hot refrigerant vapour to relatively cool ambient air. This reduction in the heat content of the refrigerant, to become saturated liquid (2_3)</a:t>
            </a:r>
            <a:endParaRPr lang="en-US" dirty="0"/>
          </a:p>
        </p:txBody>
      </p:sp>
      <p:pic>
        <p:nvPicPr>
          <p:cNvPr id="3074" name="Picture 2"/>
          <p:cNvPicPr>
            <a:picLocks noGrp="1" noChangeAspect="1" noChangeArrowheads="1"/>
          </p:cNvPicPr>
          <p:nvPr>
            <p:ph sz="half" idx="2"/>
          </p:nvPr>
        </p:nvPicPr>
        <p:blipFill>
          <a:blip r:embed="rId2"/>
          <a:srcRect/>
          <a:stretch>
            <a:fillRect/>
          </a:stretch>
        </p:blipFill>
        <p:spPr bwMode="auto">
          <a:xfrm>
            <a:off x="4648200" y="1981200"/>
            <a:ext cx="4495800"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Capillary Tubes</a:t>
            </a:r>
          </a:p>
        </p:txBody>
      </p:sp>
      <p:sp>
        <p:nvSpPr>
          <p:cNvPr id="3" name="Content Placeholder 2"/>
          <p:cNvSpPr>
            <a:spLocks noGrp="1"/>
          </p:cNvSpPr>
          <p:nvPr>
            <p:ph sz="half" idx="1"/>
          </p:nvPr>
        </p:nvSpPr>
        <p:spPr>
          <a:xfrm>
            <a:off x="457200" y="1920085"/>
            <a:ext cx="5334000" cy="4434840"/>
          </a:xfrm>
        </p:spPr>
        <p:txBody>
          <a:bodyPr>
            <a:normAutofit/>
          </a:bodyPr>
          <a:lstStyle/>
          <a:p>
            <a:pPr>
              <a:buNone/>
            </a:pPr>
            <a:endParaRPr lang="en-GB" dirty="0" smtClean="0">
              <a:latin typeface="Times New Roman" pitchFamily="18" charset="0"/>
              <a:cs typeface="Times New Roman" pitchFamily="18" charset="0"/>
            </a:endParaRPr>
          </a:p>
          <a:p>
            <a:pPr>
              <a:buNone/>
            </a:pPr>
            <a:r>
              <a:rPr lang="en-GB"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 capillary tube is throttling devices used in refrigeration and air conditioning systems. It is a copper tube that has a small internal diameter. A capillary tube functions by dropping pressure due to its small internal diameter. </a:t>
            </a:r>
            <a:endParaRPr lang="en-GB" dirty="0">
              <a:latin typeface="Times New Roman" pitchFamily="18" charset="0"/>
              <a:cs typeface="Times New Roman" pitchFamily="18" charset="0"/>
            </a:endParaRPr>
          </a:p>
        </p:txBody>
      </p:sp>
      <p:pic>
        <p:nvPicPr>
          <p:cNvPr id="6" name="Picture 5" descr="10245505_638520229534439_6232760768262601161_n.jpg"/>
          <p:cNvPicPr/>
          <p:nvPr/>
        </p:nvPicPr>
        <p:blipFill>
          <a:blip r:embed="rId2"/>
          <a:stretch>
            <a:fillRect/>
          </a:stretch>
        </p:blipFill>
        <p:spPr>
          <a:xfrm>
            <a:off x="5715000" y="2743200"/>
            <a:ext cx="3209925" cy="2743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latin typeface="Times New Roman" pitchFamily="18" charset="0"/>
                <a:cs typeface="Times New Roman" pitchFamily="18" charset="0"/>
              </a:rPr>
              <a:t>Capillary Tubes</a:t>
            </a:r>
          </a:p>
        </p:txBody>
      </p:sp>
      <p:sp>
        <p:nvSpPr>
          <p:cNvPr id="3" name="Content Placeholder 2"/>
          <p:cNvSpPr>
            <a:spLocks noGrp="1"/>
          </p:cNvSpPr>
          <p:nvPr>
            <p:ph sz="half" idx="1"/>
          </p:nvPr>
        </p:nvSpPr>
        <p:spPr>
          <a:xfrm>
            <a:off x="457200" y="1920085"/>
            <a:ext cx="4267200" cy="4434840"/>
          </a:xfrm>
        </p:spPr>
        <p:txBody>
          <a:bodyPr>
            <a:normAutofit fontScale="92500" lnSpcReduction="20000"/>
          </a:bodyPr>
          <a:lstStyle/>
          <a:p>
            <a:pPr lvl="0"/>
            <a:r>
              <a:rPr lang="en-GB" dirty="0" smtClean="0"/>
              <a:t>Finally, the high-pressure liquid refrigerant (</a:t>
            </a:r>
            <a:r>
              <a:rPr lang="en-GB" b="1" dirty="0" smtClean="0"/>
              <a:t>3</a:t>
            </a:r>
            <a:r>
              <a:rPr lang="en-GB" dirty="0" smtClean="0"/>
              <a:t>) flows through the </a:t>
            </a:r>
            <a:r>
              <a:rPr lang="en-GB" dirty="0" smtClean="0"/>
              <a:t>Capillary </a:t>
            </a:r>
            <a:r>
              <a:rPr lang="en-GB" dirty="0" smtClean="0"/>
              <a:t>Tubes</a:t>
            </a:r>
            <a:r>
              <a:rPr lang="en-GB" dirty="0" smtClean="0"/>
              <a:t>, </a:t>
            </a:r>
            <a:r>
              <a:rPr lang="en-GB" dirty="0" smtClean="0"/>
              <a:t>causing a large pressure drop that reduces the pressure of the refrigerant to that of the evaporator. This pressure reduction causes a small portion of the liquid to boil off, or flash, cooling the remaining refrigerant to the desired evaporator temperature.(3_4)</a:t>
            </a:r>
            <a:endParaRPr lang="en-US" dirty="0" smtClean="0"/>
          </a:p>
          <a:p>
            <a:pPr>
              <a:buNone/>
            </a:pPr>
            <a:r>
              <a:rPr lang="en-GB" dirty="0" smtClean="0"/>
              <a:t> </a:t>
            </a:r>
            <a:endParaRPr lang="en-US" dirty="0"/>
          </a:p>
        </p:txBody>
      </p:sp>
      <p:pic>
        <p:nvPicPr>
          <p:cNvPr id="5" name="Content Placeholder 4" descr="w.PNG"/>
          <p:cNvPicPr>
            <a:picLocks noGrp="1"/>
          </p:cNvPicPr>
          <p:nvPr>
            <p:ph sz="half" idx="2"/>
          </p:nvPr>
        </p:nvPicPr>
        <p:blipFill>
          <a:blip r:embed="rId2" cstate="print"/>
          <a:stretch>
            <a:fillRect/>
          </a:stretch>
        </p:blipFill>
        <p:spPr>
          <a:xfrm>
            <a:off x="4876800" y="2133600"/>
            <a:ext cx="4267200" cy="4191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Thermostat</a:t>
            </a:r>
            <a:endParaRPr lang="en-GB" dirty="0">
              <a:latin typeface="Times New Roman" pitchFamily="18" charset="0"/>
              <a:cs typeface="Times New Roman" pitchFamily="18" charset="0"/>
            </a:endParaRPr>
          </a:p>
        </p:txBody>
      </p:sp>
      <p:sp>
        <p:nvSpPr>
          <p:cNvPr id="3" name="Content Placeholder 2"/>
          <p:cNvSpPr>
            <a:spLocks noGrp="1"/>
          </p:cNvSpPr>
          <p:nvPr>
            <p:ph sz="half" idx="1"/>
          </p:nvPr>
        </p:nvSpPr>
        <p:spPr>
          <a:xfrm>
            <a:off x="228600" y="1981200"/>
            <a:ext cx="4953000" cy="4434840"/>
          </a:xfrm>
        </p:spPr>
        <p:txBody>
          <a:bodyPr/>
          <a:lstStyle/>
          <a:p>
            <a:pPr>
              <a:buNone/>
            </a:pPr>
            <a:endParaRPr lang="en-GB" b="1" dirty="0" smtClean="0">
              <a:latin typeface="Times New Roman" pitchFamily="18" charset="0"/>
              <a:cs typeface="Times New Roman" pitchFamily="18" charset="0"/>
            </a:endParaRPr>
          </a:p>
          <a:p>
            <a:pPr>
              <a:buNone/>
            </a:pPr>
            <a:r>
              <a:rPr lang="en-GB" b="1"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A device that functions to establish and maintain a desired temperature automatically or signals a change in temperature for manual adjustment.</a:t>
            </a:r>
          </a:p>
          <a:p>
            <a:pPr>
              <a:buNone/>
            </a:pPr>
            <a:endParaRPr lang="en-GB" dirty="0">
              <a:latin typeface="Times New Roman" pitchFamily="18" charset="0"/>
              <a:cs typeface="Times New Roman" pitchFamily="18" charset="0"/>
            </a:endParaRPr>
          </a:p>
        </p:txBody>
      </p:sp>
      <p:pic>
        <p:nvPicPr>
          <p:cNvPr id="5" name="Content Placeholder 4" descr="images (1).jpg"/>
          <p:cNvPicPr>
            <a:picLocks noGrp="1"/>
          </p:cNvPicPr>
          <p:nvPr>
            <p:ph sz="half" idx="2"/>
          </p:nvPr>
        </p:nvPicPr>
        <p:blipFill>
          <a:blip r:embed="rId2" cstate="print"/>
          <a:stretch>
            <a:fillRect/>
          </a:stretch>
        </p:blipFill>
        <p:spPr>
          <a:xfrm>
            <a:off x="5181600" y="2133600"/>
            <a:ext cx="3429000" cy="3276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542288"/>
          </a:xfrm>
        </p:spPr>
        <p:txBody>
          <a:bodyPr>
            <a:normAutofit fontScale="90000"/>
          </a:bodyPr>
          <a:lstStyle/>
          <a:p>
            <a:pPr algn="ct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smtClean="0">
                <a:latin typeface="Times New Roman" pitchFamily="18" charset="0"/>
                <a:cs typeface="Times New Roman" pitchFamily="18" charset="0"/>
              </a:rPr>
              <a:t>Refrigerant</a:t>
            </a:r>
            <a:br>
              <a:rPr lang="en-GB" b="1" dirty="0" smtClean="0">
                <a:latin typeface="Times New Roman" pitchFamily="18" charset="0"/>
                <a:cs typeface="Times New Roman" pitchFamily="18" charset="0"/>
              </a:rPr>
            </a:br>
            <a:endParaRPr lang="en-GB"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7772400" cy="4434840"/>
          </a:xfrm>
        </p:spPr>
        <p:txBody>
          <a:bodyPr/>
          <a:lstStyle/>
          <a:p>
            <a:pPr>
              <a:buFont typeface="Arial" pitchFamily="34" charset="0"/>
              <a:buChar char="•"/>
            </a:pPr>
            <a:r>
              <a:rPr lang="en-GB" dirty="0" smtClean="0">
                <a:latin typeface="Times New Roman" pitchFamily="18" charset="0"/>
                <a:cs typeface="Times New Roman" pitchFamily="18" charset="0"/>
              </a:rPr>
              <a:t>It is a fluid that use in the cycle to absorb the heat from the surrounding.</a:t>
            </a:r>
          </a:p>
          <a:p>
            <a:pPr>
              <a:buNone/>
            </a:pPr>
            <a:endParaRPr lang="en-GB" dirty="0" smtClean="0">
              <a:latin typeface="Times New Roman" pitchFamily="18" charset="0"/>
              <a:cs typeface="Times New Roman" pitchFamily="18" charset="0"/>
            </a:endParaRPr>
          </a:p>
          <a:p>
            <a:pPr>
              <a:buFont typeface="Arial" pitchFamily="34" charset="0"/>
              <a:buChar char="•"/>
            </a:pPr>
            <a:r>
              <a:rPr lang="en-GB"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In this project the refrigerant R-134 is used because many reasons</a:t>
            </a:r>
          </a:p>
          <a:p>
            <a:pPr>
              <a:buFont typeface="Wingdings" pitchFamily="2" charset="2"/>
              <a:buChar char="Ø"/>
            </a:pPr>
            <a:r>
              <a:rPr lang="en-US" dirty="0" smtClean="0">
                <a:latin typeface="Times New Roman" pitchFamily="18" charset="0"/>
                <a:cs typeface="Times New Roman" pitchFamily="18" charset="0"/>
              </a:rPr>
              <a:t>Increases </a:t>
            </a:r>
            <a:r>
              <a:rPr lang="en-US" dirty="0" smtClean="0">
                <a:latin typeface="Times New Roman" pitchFamily="18" charset="0"/>
                <a:cs typeface="Times New Roman" pitchFamily="18" charset="0"/>
              </a:rPr>
              <a:t>cooling capacity by improving lubricate.</a:t>
            </a:r>
          </a:p>
          <a:p>
            <a:pPr>
              <a:buFont typeface="Wingdings" pitchFamily="2" charset="2"/>
              <a:buChar char="Ø"/>
            </a:pPr>
            <a:r>
              <a:rPr lang="en-US" dirty="0" smtClean="0">
                <a:latin typeface="Times New Roman" pitchFamily="18" charset="0"/>
                <a:cs typeface="Times New Roman" pitchFamily="18" charset="0"/>
              </a:rPr>
              <a:t>Creates </a:t>
            </a:r>
            <a:r>
              <a:rPr lang="en-US" dirty="0" smtClean="0">
                <a:latin typeface="Times New Roman" pitchFamily="18" charset="0"/>
                <a:cs typeface="Times New Roman" pitchFamily="18" charset="0"/>
              </a:rPr>
              <a:t>better heat exchange.</a:t>
            </a:r>
          </a:p>
          <a:p>
            <a:pPr>
              <a:buFont typeface="Wingdings" pitchFamily="2" charset="2"/>
              <a:buChar char="Ø"/>
            </a:pPr>
            <a:r>
              <a:rPr lang="en-US" dirty="0" smtClean="0">
                <a:latin typeface="Times New Roman" pitchFamily="18" charset="0"/>
                <a:cs typeface="Times New Roman" pitchFamily="18" charset="0"/>
              </a:rPr>
              <a:t>Provides </a:t>
            </a:r>
            <a:r>
              <a:rPr lang="en-US" dirty="0" smtClean="0">
                <a:latin typeface="Times New Roman" pitchFamily="18" charset="0"/>
                <a:cs typeface="Times New Roman" pitchFamily="18" charset="0"/>
              </a:rPr>
              <a:t>up to 18% colder air</a:t>
            </a:r>
            <a:endParaRPr lang="en-GB" dirty="0" smtClean="0">
              <a:latin typeface="Times New Roman" pitchFamily="18" charset="0"/>
              <a:cs typeface="Times New Roman" pitchFamily="18" charset="0"/>
            </a:endParaRPr>
          </a:p>
          <a:p>
            <a:pPr>
              <a:buFont typeface="Arial" pitchFamily="34" charset="0"/>
              <a:buChar char="•"/>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pPr algn="ct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smtClean="0">
                <a:latin typeface="Times New Roman" pitchFamily="18" charset="0"/>
                <a:cs typeface="Times New Roman" pitchFamily="18" charset="0"/>
              </a:rPr>
              <a:t>T-s diagram</a:t>
            </a:r>
            <a:endParaRPr lang="en-GB"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8153400" cy="4434840"/>
          </a:xfrm>
        </p:spPr>
        <p:txBody>
          <a:bodyPr/>
          <a:lstStyle/>
          <a:p>
            <a:r>
              <a:rPr lang="en-GB" dirty="0" smtClean="0">
                <a:latin typeface="Times New Roman" pitchFamily="18" charset="0"/>
                <a:cs typeface="Times New Roman" pitchFamily="18" charset="0"/>
              </a:rPr>
              <a:t>T-s diagram is the type of diagram most frequently used to analyze energy transfer system cycles</a:t>
            </a:r>
          </a:p>
          <a:p>
            <a:pPr>
              <a:buNone/>
            </a:pPr>
            <a:endParaRPr lang="en-GB" dirty="0">
              <a:latin typeface="Times New Roman" pitchFamily="18" charset="0"/>
              <a:cs typeface="Times New Roman" pitchFamily="18" charset="0"/>
            </a:endParaRPr>
          </a:p>
        </p:txBody>
      </p:sp>
      <p:pic>
        <p:nvPicPr>
          <p:cNvPr id="5" name="Picture 4" descr="w.PNG"/>
          <p:cNvPicPr/>
          <p:nvPr/>
        </p:nvPicPr>
        <p:blipFill>
          <a:blip r:embed="rId2" cstate="print"/>
          <a:stretch>
            <a:fillRect/>
          </a:stretch>
        </p:blipFill>
        <p:spPr>
          <a:xfrm>
            <a:off x="990600" y="2895600"/>
            <a:ext cx="6553200" cy="306705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4500" b="1" dirty="0" smtClean="0">
                <a:latin typeface="Times New Roman" pitchFamily="18" charset="0"/>
                <a:cs typeface="Times New Roman" pitchFamily="18" charset="0"/>
              </a:rPr>
              <a:t>Psychometric chart </a:t>
            </a:r>
            <a:endParaRPr lang="ar-SA" sz="4500" b="1" dirty="0">
              <a:latin typeface="Times New Roman" pitchFamily="18" charset="0"/>
              <a:cs typeface="Times New Roman" pitchFamily="18" charset="0"/>
            </a:endParaRPr>
          </a:p>
        </p:txBody>
      </p:sp>
      <p:sp>
        <p:nvSpPr>
          <p:cNvPr id="6" name="TextBox 5"/>
          <p:cNvSpPr txBox="1"/>
          <p:nvPr/>
        </p:nvSpPr>
        <p:spPr>
          <a:xfrm>
            <a:off x="685800" y="2209800"/>
            <a:ext cx="8001000" cy="1692771"/>
          </a:xfrm>
          <a:prstGeom prst="rect">
            <a:avLst/>
          </a:prstGeom>
          <a:noFill/>
        </p:spPr>
        <p:txBody>
          <a:bodyPr wrap="square" rtlCol="1">
            <a:spAutoFit/>
          </a:bodyPr>
          <a:lstStyle/>
          <a:p>
            <a:pPr>
              <a:buFont typeface="Arial" pitchFamily="34" charset="0"/>
              <a:buChar char="•"/>
            </a:pPr>
            <a:r>
              <a:rPr lang="en-US" sz="2600" dirty="0" smtClean="0">
                <a:solidFill>
                  <a:schemeClr val="accent2"/>
                </a:solidFill>
              </a:rPr>
              <a:t> </a:t>
            </a:r>
            <a:r>
              <a:rPr lang="en-US" sz="2600" dirty="0" smtClean="0"/>
              <a:t>A </a:t>
            </a:r>
            <a:r>
              <a:rPr lang="en-US" sz="2600" dirty="0" smtClean="0"/>
              <a:t>psychometric chart is a graph of the thermodynamic parameters of moist air at a constant pressure, often equated to an elevation relative to sea level</a:t>
            </a:r>
            <a:endParaRPr lang="ar-SA" sz="2600" dirty="0"/>
          </a:p>
        </p:txBody>
      </p:sp>
      <p:sp>
        <p:nvSpPr>
          <p:cNvPr id="7" name="TextBox 6"/>
          <p:cNvSpPr txBox="1"/>
          <p:nvPr/>
        </p:nvSpPr>
        <p:spPr>
          <a:xfrm>
            <a:off x="914400" y="4038600"/>
            <a:ext cx="7620000" cy="2123658"/>
          </a:xfrm>
          <a:prstGeom prst="rect">
            <a:avLst/>
          </a:prstGeom>
          <a:noFill/>
        </p:spPr>
        <p:txBody>
          <a:bodyPr wrap="square" rtlCol="1">
            <a:spAutoFit/>
          </a:bodyPr>
          <a:lstStyle/>
          <a:p>
            <a:pPr>
              <a:buFont typeface="Arial" pitchFamily="34" charset="0"/>
              <a:buChar char="•"/>
            </a:pPr>
            <a:r>
              <a:rPr lang="en-US" sz="2600" dirty="0" smtClean="0">
                <a:solidFill>
                  <a:schemeClr val="accent2"/>
                </a:solidFill>
              </a:rPr>
              <a:t> </a:t>
            </a:r>
            <a:r>
              <a:rPr lang="en-US" sz="2600" dirty="0" smtClean="0"/>
              <a:t>Parameters as: </a:t>
            </a:r>
          </a:p>
          <a:p>
            <a:pPr>
              <a:buFont typeface="Wingdings" pitchFamily="2" charset="2"/>
              <a:buChar char="Ø"/>
            </a:pPr>
            <a:r>
              <a:rPr lang="en-US" sz="2600" dirty="0" smtClean="0">
                <a:solidFill>
                  <a:schemeClr val="accent2"/>
                </a:solidFill>
              </a:rPr>
              <a:t> </a:t>
            </a:r>
            <a:r>
              <a:rPr lang="en-US" sz="2600" dirty="0" smtClean="0"/>
              <a:t>Dry-bulb temperature (DBT</a:t>
            </a:r>
            <a:r>
              <a:rPr lang="en-US" sz="2600" dirty="0" smtClean="0"/>
              <a:t>)</a:t>
            </a:r>
          </a:p>
          <a:p>
            <a:pPr>
              <a:buFont typeface="Wingdings" pitchFamily="2" charset="2"/>
              <a:buChar char="Ø"/>
            </a:pPr>
            <a:r>
              <a:rPr lang="en-US" sz="2600" dirty="0" smtClean="0">
                <a:solidFill>
                  <a:schemeClr val="accent2"/>
                </a:solidFill>
              </a:rPr>
              <a:t> </a:t>
            </a:r>
            <a:r>
              <a:rPr lang="en-US" sz="2600" dirty="0" smtClean="0"/>
              <a:t>Wet-bulb temperature (WBT</a:t>
            </a:r>
            <a:r>
              <a:rPr lang="en-US" sz="2600" dirty="0" smtClean="0"/>
              <a:t>)</a:t>
            </a:r>
          </a:p>
          <a:p>
            <a:pPr>
              <a:buFont typeface="Wingdings" pitchFamily="2" charset="2"/>
              <a:buChar char="Ø"/>
            </a:pPr>
            <a:r>
              <a:rPr lang="en-US" sz="2600" dirty="0" smtClean="0">
                <a:solidFill>
                  <a:schemeClr val="accent2"/>
                </a:solidFill>
              </a:rPr>
              <a:t> </a:t>
            </a:r>
            <a:r>
              <a:rPr lang="en-US" sz="2600" dirty="0" smtClean="0"/>
              <a:t>Specific </a:t>
            </a:r>
            <a:r>
              <a:rPr lang="en-US" sz="2600" dirty="0" smtClean="0"/>
              <a:t>enthalpy</a:t>
            </a:r>
          </a:p>
          <a:p>
            <a:pPr>
              <a:buFont typeface="Wingdings" pitchFamily="2" charset="2"/>
              <a:buChar char="Ø"/>
            </a:pPr>
            <a:r>
              <a:rPr lang="en-US" sz="2600" dirty="0" smtClean="0">
                <a:solidFill>
                  <a:schemeClr val="accent2"/>
                </a:solidFill>
              </a:rPr>
              <a:t> </a:t>
            </a:r>
            <a:r>
              <a:rPr lang="en-GB" sz="2600" dirty="0" smtClean="0"/>
              <a:t>Humid heat</a:t>
            </a:r>
            <a:endParaRPr lang="ar-SA" sz="2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lnSpc>
                <a:spcPct val="200000"/>
              </a:lnSpc>
            </a:pPr>
            <a:r>
              <a:rPr lang="en-US" sz="4500" b="1" dirty="0" smtClean="0">
                <a:latin typeface="Times New Roman" pitchFamily="18" charset="0"/>
                <a:cs typeface="Times New Roman" pitchFamily="18" charset="0"/>
              </a:rPr>
              <a:t>Psychometric chart </a:t>
            </a:r>
            <a:endParaRPr lang="ar-SA" sz="4500" b="1" dirty="0">
              <a:latin typeface="Times New Roman" pitchFamily="18" charset="0"/>
              <a:cs typeface="Times New Roman" pitchFamily="18" charset="0"/>
            </a:endParaRPr>
          </a:p>
        </p:txBody>
      </p:sp>
      <p:pic>
        <p:nvPicPr>
          <p:cNvPr id="3" name="Picture 2"/>
          <p:cNvPicPr/>
          <p:nvPr/>
        </p:nvPicPr>
        <p:blipFill>
          <a:blip r:embed="rId2"/>
          <a:srcRect/>
          <a:stretch>
            <a:fillRect/>
          </a:stretch>
        </p:blipFill>
        <p:spPr bwMode="auto">
          <a:xfrm>
            <a:off x="457200" y="1981200"/>
            <a:ext cx="8305800" cy="44005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lnSpc>
                <a:spcPct val="200000"/>
              </a:lnSpc>
            </a:pPr>
            <a:r>
              <a:rPr lang="en-US" sz="4500" b="1" dirty="0" smtClean="0">
                <a:latin typeface="Times New Roman" pitchFamily="18" charset="0"/>
                <a:cs typeface="Times New Roman" pitchFamily="18" charset="0"/>
              </a:rPr>
              <a:t>Calculations</a:t>
            </a:r>
            <a:endParaRPr lang="ar-SA" sz="45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8001000" cy="4434840"/>
          </a:xfrm>
        </p:spPr>
        <p:txBody>
          <a:bodyPr>
            <a:normAutofit/>
          </a:bodyPr>
          <a:lstStyle/>
          <a:p>
            <a:r>
              <a:rPr lang="en-US" dirty="0" smtClean="0"/>
              <a:t> The results of the project are based on one location, this location at Nablus where the average temperature is around (17C0) and the relative humidity (61%) experiments to find the effect of the temperature and the humidity on the amount of the water extracted </a:t>
            </a:r>
            <a:endParaRPr lang="en-US" dirty="0" smtClean="0"/>
          </a:p>
          <a:p>
            <a:r>
              <a:rPr lang="en-US" dirty="0" smtClean="0"/>
              <a:t>Two </a:t>
            </a:r>
            <a:r>
              <a:rPr lang="en-US" dirty="0" smtClean="0"/>
              <a:t>main theories ware be used in this calculation</a:t>
            </a:r>
          </a:p>
          <a:p>
            <a:pPr>
              <a:buFont typeface="Wingdings" pitchFamily="2" charset="2"/>
              <a:buChar char="Ø"/>
            </a:pPr>
            <a:r>
              <a:rPr lang="en-US" dirty="0" smtClean="0"/>
              <a:t>Fluid </a:t>
            </a:r>
            <a:r>
              <a:rPr lang="en-US" dirty="0" smtClean="0"/>
              <a:t>theories</a:t>
            </a:r>
          </a:p>
          <a:p>
            <a:pPr>
              <a:buFont typeface="Wingdings" pitchFamily="2" charset="2"/>
              <a:buChar char="Ø"/>
            </a:pPr>
            <a:r>
              <a:rPr lang="en-US" dirty="0" smtClean="0"/>
              <a:t>Refrigeration </a:t>
            </a:r>
            <a:r>
              <a:rPr lang="en-US" dirty="0" smtClean="0"/>
              <a:t>cycle theories</a:t>
            </a: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2743200" cy="1162050"/>
          </a:xfrm>
        </p:spPr>
        <p:txBody>
          <a:bodyPr>
            <a:normAutofit/>
          </a:bodyPr>
          <a:lstStyle/>
          <a:p>
            <a:r>
              <a:rPr lang="en-US" sz="4400" dirty="0" smtClean="0">
                <a:solidFill>
                  <a:schemeClr val="accent1"/>
                </a:solidFill>
                <a:latin typeface="Times New Roman" pitchFamily="18" charset="0"/>
                <a:cs typeface="Times New Roman" pitchFamily="18" charset="0"/>
              </a:rPr>
              <a:t>Out Line :</a:t>
            </a:r>
            <a:endParaRPr lang="en-US" sz="4400" dirty="0">
              <a:solidFill>
                <a:schemeClr val="accent1"/>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2362200" y="1676400"/>
            <a:ext cx="5111750" cy="4572000"/>
          </a:xfrm>
        </p:spPr>
        <p:txBody>
          <a:bodyPr/>
          <a:lstStyle/>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Abstract</a:t>
            </a:r>
          </a:p>
          <a:p>
            <a:r>
              <a:rPr lang="en-US" dirty="0" smtClean="0">
                <a:latin typeface="Times New Roman" pitchFamily="18" charset="0"/>
                <a:cs typeface="Times New Roman" pitchFamily="18" charset="0"/>
              </a:rPr>
              <a:t>Introduction</a:t>
            </a:r>
          </a:p>
          <a:p>
            <a:r>
              <a:rPr lang="en-US" dirty="0" smtClean="0">
                <a:latin typeface="Times New Roman" pitchFamily="18" charset="0"/>
                <a:cs typeface="Times New Roman" pitchFamily="18" charset="0"/>
              </a:rPr>
              <a:t>Heat Pump</a:t>
            </a:r>
          </a:p>
          <a:p>
            <a:r>
              <a:rPr lang="en-US" dirty="0" smtClean="0">
                <a:latin typeface="Times New Roman" pitchFamily="18" charset="0"/>
                <a:cs typeface="Times New Roman" pitchFamily="18" charset="0"/>
              </a:rPr>
              <a:t>Heat Pump Components</a:t>
            </a:r>
          </a:p>
          <a:p>
            <a:r>
              <a:rPr lang="en-US" dirty="0" smtClean="0"/>
              <a:t>Conclusion</a:t>
            </a: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sz="4500" b="1" dirty="0" smtClean="0">
                <a:latin typeface="Times New Roman" pitchFamily="18" charset="0"/>
                <a:cs typeface="Times New Roman" pitchFamily="18" charset="0"/>
              </a:rPr>
              <a:t>First step</a:t>
            </a:r>
            <a:endParaRPr lang="ar-SA" sz="45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t>From the (</a:t>
            </a:r>
            <a:r>
              <a:rPr lang="en-US" dirty="0" err="1" smtClean="0"/>
              <a:t>Pitot</a:t>
            </a:r>
            <a:r>
              <a:rPr lang="en-US" dirty="0" smtClean="0"/>
              <a:t> tube) the pressure head = </a:t>
            </a:r>
            <a:r>
              <a:rPr lang="en-US" dirty="0" smtClean="0"/>
              <a:t>9mm</a:t>
            </a:r>
          </a:p>
          <a:p>
            <a:endParaRPr lang="ar-SA" dirty="0"/>
          </a:p>
        </p:txBody>
      </p:sp>
      <p:pic>
        <p:nvPicPr>
          <p:cNvPr id="8" name="Picture 7" descr="q.PNG"/>
          <p:cNvPicPr>
            <a:picLocks noChangeAspect="1"/>
          </p:cNvPicPr>
          <p:nvPr/>
        </p:nvPicPr>
        <p:blipFill>
          <a:blip r:embed="rId2"/>
          <a:stretch>
            <a:fillRect/>
          </a:stretch>
        </p:blipFill>
        <p:spPr>
          <a:xfrm>
            <a:off x="914400" y="2504946"/>
            <a:ext cx="4953000" cy="3438654"/>
          </a:xfrm>
          <a:prstGeom prst="rect">
            <a:avLst/>
          </a:prstGeom>
        </p:spPr>
      </p:pic>
      <p:pic>
        <p:nvPicPr>
          <p:cNvPr id="9" name="Picture 8" descr="10261803_640024472717348_1557813137_n.jpg"/>
          <p:cNvPicPr/>
          <p:nvPr/>
        </p:nvPicPr>
        <p:blipFill>
          <a:blip r:embed="rId3"/>
          <a:stretch>
            <a:fillRect/>
          </a:stretch>
        </p:blipFill>
        <p:spPr>
          <a:xfrm>
            <a:off x="6019800" y="2743200"/>
            <a:ext cx="2743200" cy="27051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sz="4500" b="1" dirty="0" smtClean="0">
                <a:latin typeface="Times New Roman" pitchFamily="18" charset="0"/>
                <a:cs typeface="Times New Roman" pitchFamily="18" charset="0"/>
              </a:rPr>
              <a:t>Second step</a:t>
            </a:r>
            <a:endParaRPr lang="ar-SA" sz="45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t>Find water </a:t>
            </a:r>
            <a:r>
              <a:rPr lang="en-US" dirty="0" smtClean="0"/>
              <a:t>mass flow </a:t>
            </a:r>
            <a:r>
              <a:rPr lang="en-US" dirty="0" smtClean="0"/>
              <a:t>rate</a:t>
            </a:r>
          </a:p>
          <a:p>
            <a:r>
              <a:rPr lang="en-GB" dirty="0" smtClean="0"/>
              <a:t> The dry and wet blub temperature was founded by using the thermocouples </a:t>
            </a:r>
            <a:endParaRPr lang="en-US" dirty="0" smtClean="0"/>
          </a:p>
          <a:p>
            <a:pPr>
              <a:buFont typeface="Wingdings" pitchFamily="2" charset="2"/>
              <a:buChar char="Ø"/>
            </a:pPr>
            <a:r>
              <a:rPr lang="en-GB" dirty="0" smtClean="0"/>
              <a:t>      T</a:t>
            </a:r>
            <a:r>
              <a:rPr lang="en-GB" baseline="-25000" dirty="0" smtClean="0"/>
              <a:t>d </a:t>
            </a:r>
            <a:r>
              <a:rPr lang="en-GB" baseline="-25000" dirty="0" smtClean="0"/>
              <a:t>1 </a:t>
            </a:r>
            <a:r>
              <a:rPr lang="en-GB" dirty="0" smtClean="0"/>
              <a:t>= 21 </a:t>
            </a:r>
            <a:r>
              <a:rPr lang="en-GB" dirty="0" smtClean="0"/>
              <a:t>C</a:t>
            </a:r>
            <a:r>
              <a:rPr lang="en-GB" baseline="30000" dirty="0" smtClean="0"/>
              <a:t>0</a:t>
            </a:r>
            <a:r>
              <a:rPr lang="en-GB" dirty="0" smtClean="0"/>
              <a:t>   </a:t>
            </a:r>
          </a:p>
          <a:p>
            <a:pPr>
              <a:buFont typeface="Wingdings" pitchFamily="2" charset="2"/>
              <a:buChar char="Ø"/>
            </a:pPr>
            <a:r>
              <a:rPr lang="en-GB" dirty="0" smtClean="0"/>
              <a:t>      T</a:t>
            </a:r>
            <a:r>
              <a:rPr lang="en-GB" baseline="-25000" dirty="0" smtClean="0"/>
              <a:t>w1</a:t>
            </a:r>
            <a:r>
              <a:rPr lang="en-GB" dirty="0" smtClean="0"/>
              <a:t> </a:t>
            </a:r>
            <a:r>
              <a:rPr lang="en-GB" dirty="0" smtClean="0"/>
              <a:t>= 19 C</a:t>
            </a:r>
            <a:r>
              <a:rPr lang="en-GB" baseline="30000" dirty="0" smtClean="0"/>
              <a:t>0</a:t>
            </a:r>
            <a:endParaRPr lang="en-US" dirty="0" smtClean="0"/>
          </a:p>
          <a:p>
            <a:pPr>
              <a:buFont typeface="Wingdings" pitchFamily="2" charset="2"/>
              <a:buChar char="Ø"/>
            </a:pPr>
            <a:r>
              <a:rPr lang="en-GB" dirty="0" smtClean="0"/>
              <a:t>      T</a:t>
            </a:r>
            <a:r>
              <a:rPr lang="en-GB" baseline="-25000" dirty="0" smtClean="0"/>
              <a:t>d 4</a:t>
            </a:r>
            <a:r>
              <a:rPr lang="en-GB" dirty="0" smtClean="0"/>
              <a:t> </a:t>
            </a:r>
            <a:r>
              <a:rPr lang="en-GB" dirty="0" smtClean="0"/>
              <a:t>= 23 </a:t>
            </a:r>
            <a:r>
              <a:rPr lang="en-GB" dirty="0" smtClean="0"/>
              <a:t>C</a:t>
            </a:r>
            <a:r>
              <a:rPr lang="en-GB" baseline="30000" dirty="0" smtClean="0"/>
              <a:t>0</a:t>
            </a:r>
            <a:r>
              <a:rPr lang="en-GB" dirty="0" smtClean="0"/>
              <a:t>   </a:t>
            </a:r>
          </a:p>
          <a:p>
            <a:pPr>
              <a:buFont typeface="Wingdings" pitchFamily="2" charset="2"/>
              <a:buChar char="Ø"/>
            </a:pPr>
            <a:r>
              <a:rPr lang="en-GB" dirty="0" smtClean="0"/>
              <a:t>      T</a:t>
            </a:r>
            <a:r>
              <a:rPr lang="en-GB" baseline="-25000" dirty="0" smtClean="0"/>
              <a:t>w4</a:t>
            </a:r>
            <a:r>
              <a:rPr lang="en-GB" dirty="0" smtClean="0"/>
              <a:t> </a:t>
            </a:r>
            <a:r>
              <a:rPr lang="en-GB" dirty="0" smtClean="0"/>
              <a:t>= 21 </a:t>
            </a:r>
            <a:r>
              <a:rPr lang="en-GB" dirty="0" smtClean="0"/>
              <a:t>C</a:t>
            </a:r>
            <a:r>
              <a:rPr lang="en-GB" baseline="30000" dirty="0" smtClean="0"/>
              <a:t>0  </a:t>
            </a:r>
          </a:p>
          <a:p>
            <a:pPr>
              <a:buNone/>
            </a:pPr>
            <a:endParaRPr lang="ar-SA" dirty="0"/>
          </a:p>
        </p:txBody>
      </p:sp>
      <p:pic>
        <p:nvPicPr>
          <p:cNvPr id="4" name="Picture 3" descr="10276571_640024756050653_1448995552_n.jpg"/>
          <p:cNvPicPr>
            <a:picLocks noChangeAspect="1"/>
          </p:cNvPicPr>
          <p:nvPr/>
        </p:nvPicPr>
        <p:blipFill>
          <a:blip r:embed="rId2"/>
          <a:stretch>
            <a:fillRect/>
          </a:stretch>
        </p:blipFill>
        <p:spPr>
          <a:xfrm>
            <a:off x="4648200" y="2971800"/>
            <a:ext cx="4267200" cy="32766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sz="4500" b="1" dirty="0" smtClean="0">
                <a:latin typeface="Times New Roman" pitchFamily="18" charset="0"/>
                <a:cs typeface="Times New Roman" pitchFamily="18" charset="0"/>
              </a:rPr>
              <a:t>Second step</a:t>
            </a:r>
            <a:endParaRPr lang="ar-SA" sz="4500" dirty="0"/>
          </a:p>
        </p:txBody>
      </p:sp>
      <p:sp>
        <p:nvSpPr>
          <p:cNvPr id="3" name="Content Placeholder 2"/>
          <p:cNvSpPr>
            <a:spLocks noGrp="1"/>
          </p:cNvSpPr>
          <p:nvPr>
            <p:ph idx="1"/>
          </p:nvPr>
        </p:nvSpPr>
        <p:spPr/>
        <p:txBody>
          <a:bodyPr/>
          <a:lstStyle/>
          <a:p>
            <a:r>
              <a:rPr lang="en-GB" dirty="0" smtClean="0"/>
              <a:t>From </a:t>
            </a:r>
            <a:r>
              <a:rPr lang="en-GB" dirty="0" smtClean="0"/>
              <a:t>last results </a:t>
            </a:r>
            <a:r>
              <a:rPr lang="en-GB" dirty="0" smtClean="0"/>
              <a:t>by using the psychometric chart </a:t>
            </a:r>
            <a:r>
              <a:rPr lang="en-GB" dirty="0" smtClean="0"/>
              <a:t>the </a:t>
            </a:r>
            <a:r>
              <a:rPr lang="en-GB" dirty="0" smtClean="0"/>
              <a:t>humidity ratios can be </a:t>
            </a:r>
            <a:r>
              <a:rPr lang="en-GB" dirty="0" smtClean="0"/>
              <a:t>found</a:t>
            </a:r>
          </a:p>
          <a:p>
            <a:pPr>
              <a:buNone/>
            </a:pPr>
            <a:r>
              <a:rPr lang="en-GB" dirty="0" smtClean="0"/>
              <a:t> </a:t>
            </a:r>
            <a:endParaRPr lang="ar-SA" dirty="0"/>
          </a:p>
        </p:txBody>
      </p:sp>
      <p:pic>
        <p:nvPicPr>
          <p:cNvPr id="4" name="Picture 3" descr="s.PNG"/>
          <p:cNvPicPr>
            <a:picLocks noChangeAspect="1"/>
          </p:cNvPicPr>
          <p:nvPr/>
        </p:nvPicPr>
        <p:blipFill>
          <a:blip r:embed="rId2"/>
          <a:stretch>
            <a:fillRect/>
          </a:stretch>
        </p:blipFill>
        <p:spPr>
          <a:xfrm>
            <a:off x="1066800" y="2971800"/>
            <a:ext cx="7086600" cy="288141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b="1" dirty="0" smtClean="0">
                <a:latin typeface="Times New Roman" pitchFamily="18" charset="0"/>
                <a:cs typeface="Times New Roman" pitchFamily="18" charset="0"/>
              </a:rPr>
              <a:t>Evaporator calculation</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smtClean="0"/>
          </a:p>
          <a:p>
            <a:r>
              <a:rPr lang="en-US" dirty="0" smtClean="0"/>
              <a:t>From </a:t>
            </a:r>
            <a:r>
              <a:rPr lang="en-US" dirty="0" smtClean="0"/>
              <a:t>the psychometric </a:t>
            </a:r>
            <a:r>
              <a:rPr lang="en-US" dirty="0" smtClean="0"/>
              <a:t>chart</a:t>
            </a:r>
          </a:p>
          <a:p>
            <a:pPr>
              <a:buNone/>
            </a:pPr>
            <a:endParaRPr lang="en-US" dirty="0" smtClean="0"/>
          </a:p>
          <a:p>
            <a:pPr>
              <a:buNone/>
            </a:pPr>
            <a:r>
              <a:rPr lang="en-US" dirty="0" smtClean="0"/>
              <a:t> </a:t>
            </a:r>
          </a:p>
          <a:p>
            <a:pPr>
              <a:buNone/>
            </a:pPr>
            <a:r>
              <a:rPr lang="en-US" dirty="0" smtClean="0"/>
              <a:t>  </a:t>
            </a:r>
            <a:endParaRPr lang="en-US" dirty="0" smtClean="0"/>
          </a:p>
          <a:p>
            <a:pPr>
              <a:buNone/>
            </a:pPr>
            <a:endParaRPr lang="en-US" dirty="0" smtClean="0"/>
          </a:p>
          <a:p>
            <a:pPr>
              <a:buNone/>
            </a:pPr>
            <a:r>
              <a:rPr lang="en-US" dirty="0" smtClean="0"/>
              <a:t>    Then</a:t>
            </a:r>
            <a:endParaRPr lang="ar-SA" dirty="0"/>
          </a:p>
        </p:txBody>
      </p:sp>
      <p:pic>
        <p:nvPicPr>
          <p:cNvPr id="4" name="Picture 3" descr="1.PNG"/>
          <p:cNvPicPr>
            <a:picLocks noChangeAspect="1"/>
          </p:cNvPicPr>
          <p:nvPr/>
        </p:nvPicPr>
        <p:blipFill>
          <a:blip r:embed="rId2"/>
          <a:stretch>
            <a:fillRect/>
          </a:stretch>
        </p:blipFill>
        <p:spPr>
          <a:xfrm>
            <a:off x="1676400" y="3048000"/>
            <a:ext cx="7010400" cy="25146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sz="4500" b="1" dirty="0" smtClean="0">
                <a:latin typeface="Times New Roman" pitchFamily="18" charset="0"/>
                <a:cs typeface="Times New Roman" pitchFamily="18" charset="0"/>
              </a:rPr>
              <a:t>Condenser calculation</a:t>
            </a:r>
            <a:endParaRPr lang="ar-SA" sz="4500" b="1" dirty="0">
              <a:latin typeface="Times New Roman" pitchFamily="18" charset="0"/>
              <a:cs typeface="Times New Roman" pitchFamily="18" charset="0"/>
            </a:endParaRPr>
          </a:p>
        </p:txBody>
      </p:sp>
      <p:pic>
        <p:nvPicPr>
          <p:cNvPr id="4" name="Content Placeholder 3" descr="2.PNG"/>
          <p:cNvPicPr>
            <a:picLocks noGrp="1" noChangeAspect="1"/>
          </p:cNvPicPr>
          <p:nvPr>
            <p:ph idx="1"/>
          </p:nvPr>
        </p:nvPicPr>
        <p:blipFill>
          <a:blip r:embed="rId2"/>
          <a:stretch>
            <a:fillRect/>
          </a:stretch>
        </p:blipFill>
        <p:spPr>
          <a:xfrm>
            <a:off x="1752600" y="2362200"/>
            <a:ext cx="7162800" cy="3505200"/>
          </a:xfrm>
        </p:spPr>
      </p:pic>
      <p:sp>
        <p:nvSpPr>
          <p:cNvPr id="5" name="TextBox 4"/>
          <p:cNvSpPr txBox="1"/>
          <p:nvPr/>
        </p:nvSpPr>
        <p:spPr>
          <a:xfrm>
            <a:off x="762000" y="4876800"/>
            <a:ext cx="1295400" cy="492443"/>
          </a:xfrm>
          <a:prstGeom prst="rect">
            <a:avLst/>
          </a:prstGeom>
          <a:noFill/>
        </p:spPr>
        <p:txBody>
          <a:bodyPr wrap="square" rtlCol="1">
            <a:spAutoFit/>
          </a:bodyPr>
          <a:lstStyle/>
          <a:p>
            <a:r>
              <a:rPr lang="en-US" sz="2600" dirty="0" smtClean="0">
                <a:latin typeface="Times New Roman" pitchFamily="18" charset="0"/>
                <a:cs typeface="Times New Roman" pitchFamily="18" charset="0"/>
              </a:rPr>
              <a:t>Then</a:t>
            </a:r>
            <a:endParaRPr lang="ar-SA" sz="26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58200" cy="1143000"/>
          </a:xfrm>
        </p:spPr>
        <p:txBody>
          <a:bodyPr>
            <a:normAutofit fontScale="90000"/>
          </a:bodyPr>
          <a:lstStyle/>
          <a:p>
            <a:pPr algn="ctr">
              <a:lnSpc>
                <a:spcPct val="200000"/>
              </a:lnSpc>
            </a:pPr>
            <a:r>
              <a:rPr lang="en-US" b="1" dirty="0" smtClean="0">
                <a:latin typeface="Times New Roman" pitchFamily="18" charset="0"/>
                <a:cs typeface="Times New Roman" pitchFamily="18" charset="0"/>
              </a:rPr>
              <a:t>Compressor and C.O.P calculation</a:t>
            </a:r>
            <a:endParaRPr lang="ar-SA"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t>For compressor </a:t>
            </a:r>
          </a:p>
          <a:p>
            <a:endParaRPr lang="en-US" dirty="0" smtClean="0"/>
          </a:p>
          <a:p>
            <a:pPr>
              <a:buNone/>
            </a:pPr>
            <a:endParaRPr lang="en-US" dirty="0" smtClean="0"/>
          </a:p>
          <a:p>
            <a:endParaRPr lang="en-US" dirty="0" smtClean="0"/>
          </a:p>
          <a:p>
            <a:endParaRPr lang="en-US" dirty="0" smtClean="0"/>
          </a:p>
          <a:p>
            <a:r>
              <a:rPr lang="en-US" dirty="0" smtClean="0"/>
              <a:t>For C.O.P</a:t>
            </a:r>
          </a:p>
          <a:p>
            <a:pPr>
              <a:buNone/>
            </a:pPr>
            <a:endParaRPr lang="ar-SA" dirty="0"/>
          </a:p>
        </p:txBody>
      </p:sp>
      <p:pic>
        <p:nvPicPr>
          <p:cNvPr id="4" name="Picture 3" descr="3.PNG"/>
          <p:cNvPicPr>
            <a:picLocks noChangeAspect="1"/>
          </p:cNvPicPr>
          <p:nvPr/>
        </p:nvPicPr>
        <p:blipFill>
          <a:blip r:embed="rId2"/>
          <a:stretch>
            <a:fillRect/>
          </a:stretch>
        </p:blipFill>
        <p:spPr>
          <a:xfrm>
            <a:off x="533400" y="2667000"/>
            <a:ext cx="8425124" cy="1143000"/>
          </a:xfrm>
          <a:prstGeom prst="rect">
            <a:avLst/>
          </a:prstGeom>
        </p:spPr>
      </p:pic>
      <p:pic>
        <p:nvPicPr>
          <p:cNvPr id="5" name="Picture 4" descr="4.PNG"/>
          <p:cNvPicPr>
            <a:picLocks noChangeAspect="1"/>
          </p:cNvPicPr>
          <p:nvPr/>
        </p:nvPicPr>
        <p:blipFill>
          <a:blip r:embed="rId3"/>
          <a:stretch>
            <a:fillRect/>
          </a:stretch>
        </p:blipFill>
        <p:spPr>
          <a:xfrm>
            <a:off x="762001" y="4876800"/>
            <a:ext cx="7924800" cy="131689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GB" sz="4500" b="1" dirty="0" smtClean="0">
                <a:latin typeface="Times New Roman" pitchFamily="18" charset="0"/>
                <a:cs typeface="Times New Roman" pitchFamily="18" charset="0"/>
              </a:rPr>
              <a:t>Electrical </a:t>
            </a:r>
            <a:r>
              <a:rPr lang="en-GB" sz="4500" b="1" dirty="0" smtClean="0">
                <a:latin typeface="Times New Roman" pitchFamily="18" charset="0"/>
                <a:cs typeface="Times New Roman" pitchFamily="18" charset="0"/>
              </a:rPr>
              <a:t>consumption</a:t>
            </a:r>
            <a:endParaRPr lang="ar-SA" sz="45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b="1" dirty="0" smtClean="0"/>
              <a:t> Notes: - the device will operates 18 hour over one day and the price of one kilo watt in Palestine equal 0.60 NIS </a:t>
            </a:r>
            <a:endParaRPr lang="en-GB" b="1" dirty="0" smtClean="0"/>
          </a:p>
          <a:p>
            <a:pPr>
              <a:buNone/>
            </a:pPr>
            <a:endParaRPr lang="en-GB" b="1" dirty="0" smtClean="0"/>
          </a:p>
          <a:p>
            <a:pPr>
              <a:buNone/>
            </a:pPr>
            <a:endParaRPr lang="ar-SA" dirty="0"/>
          </a:p>
        </p:txBody>
      </p:sp>
      <p:pic>
        <p:nvPicPr>
          <p:cNvPr id="4" name="Picture 3" descr="5.PNG"/>
          <p:cNvPicPr>
            <a:picLocks noChangeAspect="1"/>
          </p:cNvPicPr>
          <p:nvPr/>
        </p:nvPicPr>
        <p:blipFill>
          <a:blip r:embed="rId2"/>
          <a:stretch>
            <a:fillRect/>
          </a:stretch>
        </p:blipFill>
        <p:spPr>
          <a:xfrm>
            <a:off x="1066800" y="3200400"/>
            <a:ext cx="7520977" cy="27432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lnSpc>
                <a:spcPct val="200000"/>
              </a:lnSpc>
            </a:pPr>
            <a:r>
              <a:rPr lang="en-GB" sz="4500" b="1" dirty="0" smtClean="0">
                <a:latin typeface="Times New Roman"/>
              </a:rPr>
              <a:t>More experiments </a:t>
            </a:r>
            <a:endParaRPr lang="ar-SA" sz="4500" dirty="0"/>
          </a:p>
        </p:txBody>
      </p:sp>
      <p:pic>
        <p:nvPicPr>
          <p:cNvPr id="4" name="Content Placeholder 3" descr="10.PNG"/>
          <p:cNvPicPr>
            <a:picLocks noGrp="1" noChangeAspect="1"/>
          </p:cNvPicPr>
          <p:nvPr>
            <p:ph idx="1"/>
          </p:nvPr>
        </p:nvPicPr>
        <p:blipFill>
          <a:blip r:embed="rId2"/>
          <a:stretch>
            <a:fillRect/>
          </a:stretch>
        </p:blipFill>
        <p:spPr>
          <a:xfrm>
            <a:off x="1066800" y="2209800"/>
            <a:ext cx="7162799" cy="35052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GB" sz="4500" b="1" dirty="0" smtClean="0">
                <a:solidFill>
                  <a:srgbClr val="04617B"/>
                </a:solidFill>
                <a:latin typeface="Times New Roman"/>
              </a:rPr>
              <a:t>More experiments </a:t>
            </a:r>
            <a:endParaRPr lang="ar-SA" sz="4500" dirty="0"/>
          </a:p>
        </p:txBody>
      </p:sp>
      <p:sp>
        <p:nvSpPr>
          <p:cNvPr id="3" name="Content Placeholder 2"/>
          <p:cNvSpPr>
            <a:spLocks noGrp="1"/>
          </p:cNvSpPr>
          <p:nvPr>
            <p:ph idx="1"/>
          </p:nvPr>
        </p:nvSpPr>
        <p:spPr/>
        <p:txBody>
          <a:bodyPr/>
          <a:lstStyle/>
          <a:p>
            <a:r>
              <a:rPr lang="en-GB" dirty="0" smtClean="0"/>
              <a:t>Then from the psychometric chart find (the enthalpy and the humidity ratio) as shown below </a:t>
            </a:r>
            <a:endParaRPr lang="en-GB" dirty="0" smtClean="0"/>
          </a:p>
          <a:p>
            <a:pPr>
              <a:buNone/>
            </a:pPr>
            <a:endParaRPr lang="ar-SA" dirty="0"/>
          </a:p>
        </p:txBody>
      </p:sp>
      <p:pic>
        <p:nvPicPr>
          <p:cNvPr id="4" name="Picture 3" descr="11.PNG"/>
          <p:cNvPicPr>
            <a:picLocks noChangeAspect="1"/>
          </p:cNvPicPr>
          <p:nvPr/>
        </p:nvPicPr>
        <p:blipFill>
          <a:blip r:embed="rId2"/>
          <a:stretch>
            <a:fillRect/>
          </a:stretch>
        </p:blipFill>
        <p:spPr>
          <a:xfrm>
            <a:off x="1143000" y="2819400"/>
            <a:ext cx="6858000" cy="33528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GB" sz="4500" b="1" dirty="0" smtClean="0">
                <a:latin typeface="Times New Roman"/>
              </a:rPr>
              <a:t>More experiments </a:t>
            </a:r>
            <a:endParaRPr lang="ar-SA" sz="4500" dirty="0"/>
          </a:p>
        </p:txBody>
      </p:sp>
      <p:sp>
        <p:nvSpPr>
          <p:cNvPr id="3" name="Content Placeholder 2"/>
          <p:cNvSpPr>
            <a:spLocks noGrp="1"/>
          </p:cNvSpPr>
          <p:nvPr>
            <p:ph idx="1"/>
          </p:nvPr>
        </p:nvSpPr>
        <p:spPr/>
        <p:txBody>
          <a:bodyPr/>
          <a:lstStyle/>
          <a:p>
            <a:r>
              <a:rPr lang="en-GB" dirty="0" smtClean="0"/>
              <a:t>Then from </a:t>
            </a:r>
            <a:r>
              <a:rPr lang="en-GB" dirty="0" smtClean="0"/>
              <a:t>last </a:t>
            </a:r>
            <a:r>
              <a:rPr lang="en-GB" dirty="0" smtClean="0"/>
              <a:t>results all calculations can be found as </a:t>
            </a:r>
            <a:r>
              <a:rPr lang="en-GB" dirty="0" smtClean="0"/>
              <a:t>shown</a:t>
            </a:r>
          </a:p>
          <a:p>
            <a:pPr>
              <a:buNone/>
            </a:pPr>
            <a:r>
              <a:rPr lang="en-GB" dirty="0" smtClean="0"/>
              <a:t> </a:t>
            </a:r>
            <a:endParaRPr lang="ar-SA" dirty="0"/>
          </a:p>
        </p:txBody>
      </p:sp>
      <p:pic>
        <p:nvPicPr>
          <p:cNvPr id="4" name="Picture 3" descr="12.PNG"/>
          <p:cNvPicPr>
            <a:picLocks noChangeAspect="1"/>
          </p:cNvPicPr>
          <p:nvPr/>
        </p:nvPicPr>
        <p:blipFill>
          <a:blip r:embed="rId2"/>
          <a:stretch>
            <a:fillRect/>
          </a:stretch>
        </p:blipFill>
        <p:spPr>
          <a:xfrm>
            <a:off x="685800" y="2743200"/>
            <a:ext cx="7696200" cy="3276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US" b="1" dirty="0" smtClean="0">
                <a:latin typeface="Times New Roman" pitchFamily="18" charset="0"/>
                <a:cs typeface="Times New Roman" pitchFamily="18" charset="0"/>
              </a:rPr>
              <a:t>Abstract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The water shortages is expected in this region requires us to search for new sources of fresh water either be from atmospheric air.</a:t>
            </a:r>
          </a:p>
          <a:p>
            <a:endParaRPr lang="en-US" sz="2800" dirty="0" smtClean="0">
              <a:latin typeface="Times New Roman" pitchFamily="18" charset="0"/>
              <a:cs typeface="Times New Roman" pitchFamily="18" charset="0"/>
            </a:endParaRPr>
          </a:p>
          <a:p>
            <a:r>
              <a:rPr lang="en-GB" sz="2800" dirty="0" smtClean="0">
                <a:latin typeface="Times New Roman" pitchFamily="18" charset="0"/>
                <a:cs typeface="Times New Roman" pitchFamily="18" charset="0"/>
              </a:rPr>
              <a:t>our project is based on the design of a device that is to absorb moisture from the atmosphere to extract pure water drinkable; this device also helps to reduce the percentage of moisture in the air which constitutes an obstacle to most people.</a:t>
            </a:r>
            <a:endParaRPr lang="en-US" sz="2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pPr algn="ctr">
              <a:lnSpc>
                <a:spcPct val="200000"/>
              </a:lnSpc>
            </a:pPr>
            <a:r>
              <a:rPr lang="en-US" sz="4500" b="1" dirty="0" smtClean="0">
                <a:latin typeface="Times New Roman" pitchFamily="18" charset="0"/>
                <a:cs typeface="Times New Roman" pitchFamily="18" charset="0"/>
              </a:rPr>
              <a:t>Conclusion</a:t>
            </a:r>
            <a:endParaRPr lang="en-US" sz="4500"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304800" y="2590800"/>
            <a:ext cx="4038600" cy="3337715"/>
          </a:xfrm>
        </p:spPr>
        <p:txBody>
          <a:bodyPr/>
          <a:lstStyle/>
          <a:p>
            <a:r>
              <a:rPr lang="en-US" dirty="0" smtClean="0"/>
              <a:t>Our </a:t>
            </a:r>
            <a:r>
              <a:rPr lang="en-US" dirty="0" smtClean="0"/>
              <a:t>project cycle is the cooling cycle where the evaporator  inside door and the condenser out side door. </a:t>
            </a:r>
            <a:endParaRPr lang="en-US" dirty="0"/>
          </a:p>
        </p:txBody>
      </p:sp>
      <p:pic>
        <p:nvPicPr>
          <p:cNvPr id="5" name="Content Placeholder 4" descr="2.png"/>
          <p:cNvPicPr>
            <a:picLocks noGrp="1"/>
          </p:cNvPicPr>
          <p:nvPr>
            <p:ph sz="half" idx="2"/>
          </p:nvPr>
        </p:nvPicPr>
        <p:blipFill>
          <a:blip r:embed="rId2" cstate="print"/>
          <a:stretch>
            <a:fillRect/>
          </a:stretch>
        </p:blipFill>
        <p:spPr>
          <a:xfrm>
            <a:off x="4419600" y="2667000"/>
            <a:ext cx="4724400" cy="37338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838200"/>
            <a:ext cx="4924723" cy="110799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6600" b="1" cap="none" spc="0" dirty="0" smtClean="0">
                <a:ln/>
                <a:solidFill>
                  <a:srgbClr val="C00000"/>
                </a:solidFill>
                <a:effectLst/>
              </a:rPr>
              <a:t>Thank You </a:t>
            </a:r>
            <a:endParaRPr lang="en-US" sz="6600" b="1" cap="none" spc="0" dirty="0">
              <a:ln/>
              <a:solidFill>
                <a:srgbClr val="C00000"/>
              </a:solidFill>
              <a:effectLst/>
            </a:endParaRPr>
          </a:p>
        </p:txBody>
      </p:sp>
      <p:sp>
        <p:nvSpPr>
          <p:cNvPr id="3" name="Rectangle 2"/>
          <p:cNvSpPr/>
          <p:nvPr/>
        </p:nvSpPr>
        <p:spPr>
          <a:xfrm>
            <a:off x="1872673" y="2967335"/>
            <a:ext cx="539865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Any Question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200000"/>
              </a:lnSpc>
            </a:pPr>
            <a:r>
              <a:rPr lang="en-GB" b="1" dirty="0" smtClean="0">
                <a:latin typeface="Times New Roman" pitchFamily="18" charset="0"/>
                <a:cs typeface="Times New Roman" pitchFamily="18" charset="0"/>
              </a:rPr>
              <a:t>introduction</a:t>
            </a:r>
            <a:endParaRPr lang="en-GB"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dirty="0" smtClean="0">
                <a:latin typeface="Times New Roman" pitchFamily="18" charset="0"/>
                <a:cs typeface="Times New Roman" pitchFamily="18" charset="0"/>
              </a:rPr>
              <a:t> An atmospheric water generator (AWG) is a device that extracts water from humid ambient air.</a:t>
            </a:r>
          </a:p>
          <a:p>
            <a:r>
              <a:rPr lang="en-GB" sz="2800" dirty="0" smtClean="0">
                <a:latin typeface="Times New Roman" pitchFamily="18" charset="0"/>
                <a:cs typeface="Times New Roman" pitchFamily="18" charset="0"/>
              </a:rPr>
              <a:t>AWG’s cycle similar to refrigeration cycle</a:t>
            </a:r>
          </a:p>
          <a:p>
            <a:endParaRPr lang="en-GB" dirty="0" smtClean="0">
              <a:latin typeface="Times New Roman" pitchFamily="18" charset="0"/>
              <a:cs typeface="Times New Roman" pitchFamily="18" charset="0"/>
            </a:endParaRPr>
          </a:p>
          <a:p>
            <a:r>
              <a:rPr lang="en-GB" sz="2800" dirty="0" smtClean="0">
                <a:latin typeface="Times New Roman" pitchFamily="18" charset="0"/>
                <a:cs typeface="Times New Roman" pitchFamily="18" charset="0"/>
              </a:rPr>
              <a:t>It depends on the percentage</a:t>
            </a:r>
          </a:p>
          <a:p>
            <a:pPr>
              <a:buNone/>
            </a:pPr>
            <a:r>
              <a:rPr lang="en-GB" sz="2800" dirty="0" smtClean="0">
                <a:latin typeface="Times New Roman" pitchFamily="18" charset="0"/>
                <a:cs typeface="Times New Roman" pitchFamily="18" charset="0"/>
              </a:rPr>
              <a:t>    of the humidity in the air.</a:t>
            </a:r>
          </a:p>
          <a:p>
            <a:pPr>
              <a:buNone/>
            </a:pPr>
            <a:endParaRPr lang="en-GB" sz="2800" dirty="0" smtClean="0">
              <a:latin typeface="Times New Roman" pitchFamily="18" charset="0"/>
              <a:cs typeface="Times New Roman" pitchFamily="18" charset="0"/>
            </a:endParaRPr>
          </a:p>
          <a:p>
            <a:pPr>
              <a:buNone/>
            </a:pPr>
            <a:r>
              <a:rPr lang="en-GB" sz="2800" dirty="0" smtClean="0">
                <a:latin typeface="Times New Roman" pitchFamily="18" charset="0"/>
                <a:cs typeface="Times New Roman" pitchFamily="18" charset="0"/>
              </a:rPr>
              <a:t> </a:t>
            </a:r>
          </a:p>
          <a:p>
            <a:pPr>
              <a:buNone/>
            </a:pPr>
            <a:endParaRPr lang="en-US" sz="2800" dirty="0" smtClean="0">
              <a:latin typeface="Times New Roman" pitchFamily="18" charset="0"/>
              <a:cs typeface="Times New Roman" pitchFamily="18" charset="0"/>
            </a:endParaRPr>
          </a:p>
        </p:txBody>
      </p:sp>
      <p:pic>
        <p:nvPicPr>
          <p:cNvPr id="4" name="Picture 3" descr="11697479-slide1.jpg"/>
          <p:cNvPicPr>
            <a:picLocks noChangeAspect="1"/>
          </p:cNvPicPr>
          <p:nvPr/>
        </p:nvPicPr>
        <p:blipFill>
          <a:blip r:embed="rId2" cstate="print"/>
          <a:stretch>
            <a:fillRect/>
          </a:stretch>
        </p:blipFill>
        <p:spPr>
          <a:xfrm>
            <a:off x="5410200" y="3429000"/>
            <a:ext cx="3733800" cy="2743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b="1" dirty="0" smtClean="0">
                <a:latin typeface="Times New Roman" pitchFamily="18" charset="0"/>
                <a:cs typeface="Times New Roman" pitchFamily="18" charset="0"/>
              </a:rPr>
              <a:t>AGW</a:t>
            </a:r>
            <a:r>
              <a:rPr lang="en-GB" b="1" dirty="0" smtClean="0">
                <a:latin typeface="Times New Roman" pitchFamily="18" charset="0"/>
                <a:cs typeface="Times New Roman" pitchFamily="18" charset="0"/>
              </a:rPr>
              <a:t> </a:t>
            </a: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smtClean="0">
                <a:latin typeface="Times New Roman" pitchFamily="18" charset="0"/>
                <a:cs typeface="Times New Roman" pitchFamily="18" charset="0"/>
              </a:rPr>
              <a:t> components </a:t>
            </a:r>
            <a:endParaRPr lang="en-GB"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dirty="0" smtClean="0">
                <a:latin typeface="Times New Roman" pitchFamily="18" charset="0"/>
                <a:cs typeface="Times New Roman" pitchFamily="18" charset="0"/>
              </a:rPr>
              <a:t>Evaporator</a:t>
            </a:r>
          </a:p>
          <a:p>
            <a:r>
              <a:rPr lang="en-GB" dirty="0" smtClean="0">
                <a:latin typeface="Times New Roman" pitchFamily="18" charset="0"/>
                <a:cs typeface="Times New Roman" pitchFamily="18" charset="0"/>
              </a:rPr>
              <a:t>Compressor</a:t>
            </a:r>
          </a:p>
          <a:p>
            <a:r>
              <a:rPr lang="en-GB" dirty="0" smtClean="0">
                <a:latin typeface="Times New Roman" pitchFamily="18" charset="0"/>
                <a:cs typeface="Times New Roman" pitchFamily="18" charset="0"/>
              </a:rPr>
              <a:t>Condenser</a:t>
            </a:r>
          </a:p>
          <a:p>
            <a:r>
              <a:rPr lang="en-GB" dirty="0" smtClean="0">
                <a:latin typeface="Times New Roman" pitchFamily="18" charset="0"/>
                <a:cs typeface="Times New Roman" pitchFamily="18" charset="0"/>
              </a:rPr>
              <a:t>Capillary Tubes</a:t>
            </a:r>
          </a:p>
          <a:p>
            <a:r>
              <a:rPr lang="en-GB" dirty="0" smtClean="0">
                <a:latin typeface="Times New Roman" pitchFamily="18" charset="0"/>
                <a:cs typeface="Times New Roman" pitchFamily="18" charset="0"/>
              </a:rPr>
              <a:t>Thermostat</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R</a:t>
            </a:r>
            <a:r>
              <a:rPr lang="en-GB" dirty="0" smtClean="0">
                <a:latin typeface="Times New Roman" pitchFamily="18" charset="0"/>
                <a:cs typeface="Times New Roman" pitchFamily="18" charset="0"/>
              </a:rPr>
              <a:t>efrigerant </a:t>
            </a:r>
            <a:endParaRPr lang="en-GB" dirty="0" smtClean="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Evaporator </a:t>
            </a:r>
            <a:endParaRPr lang="en-GB" b="1" dirty="0">
              <a:latin typeface="Times New Roman" pitchFamily="18" charset="0"/>
              <a:cs typeface="Times New Roman" pitchFamily="18" charset="0"/>
            </a:endParaRPr>
          </a:p>
        </p:txBody>
      </p:sp>
      <p:pic>
        <p:nvPicPr>
          <p:cNvPr id="5" name="Content Placeholder 4" descr="Evaporator_final.jpg"/>
          <p:cNvPicPr>
            <a:picLocks noGrp="1"/>
          </p:cNvPicPr>
          <p:nvPr>
            <p:ph idx="1"/>
          </p:nvPr>
        </p:nvPicPr>
        <p:blipFill>
          <a:blip r:embed="rId2" cstate="print"/>
          <a:stretch>
            <a:fillRect/>
          </a:stretch>
        </p:blipFill>
        <p:spPr>
          <a:xfrm>
            <a:off x="5943600" y="2743200"/>
            <a:ext cx="3200400" cy="2713037"/>
          </a:xfrm>
          <a:prstGeom prst="rect">
            <a:avLst/>
          </a:prstGeom>
        </p:spPr>
      </p:pic>
      <p:sp>
        <p:nvSpPr>
          <p:cNvPr id="7" name="TextBox 6"/>
          <p:cNvSpPr txBox="1"/>
          <p:nvPr/>
        </p:nvSpPr>
        <p:spPr>
          <a:xfrm>
            <a:off x="838200" y="2514600"/>
            <a:ext cx="4114800" cy="3108543"/>
          </a:xfrm>
          <a:prstGeom prst="rect">
            <a:avLst/>
          </a:prstGeom>
          <a:noFill/>
        </p:spPr>
        <p:txBody>
          <a:bodyPr wrap="square" rtlCol="0">
            <a:spAutoFit/>
          </a:bodyPr>
          <a:lstStyle/>
          <a:p>
            <a:r>
              <a:rPr lang="en-GB" sz="2800" dirty="0" smtClean="0">
                <a:latin typeface="Times New Roman" pitchFamily="18" charset="0"/>
                <a:cs typeface="Times New Roman" pitchFamily="18" charset="0"/>
              </a:rPr>
              <a:t>When the liquid refrigerant reaches the evaporator its pressure has been reduced, dissipating its heat content and making it much cooler than the fan air flowing around it.</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Evaporator </a:t>
            </a:r>
            <a:endParaRPr lang="en-GB" b="1"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5638800" cy="4434840"/>
          </a:xfrm>
        </p:spPr>
        <p:txBody>
          <a:bodyPr>
            <a:normAutofit/>
          </a:bodyPr>
          <a:lstStyle/>
          <a:p>
            <a:pPr>
              <a:buNone/>
            </a:pPr>
            <a:endParaRPr lang="en-GB" sz="2800"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p:txBody>
      </p:sp>
      <p:pic>
        <p:nvPicPr>
          <p:cNvPr id="1026" name="Picture 2"/>
          <p:cNvPicPr>
            <a:picLocks noGrp="1" noChangeAspect="1" noChangeArrowheads="1"/>
          </p:cNvPicPr>
          <p:nvPr>
            <p:ph sz="half" idx="2"/>
          </p:nvPr>
        </p:nvPicPr>
        <p:blipFill>
          <a:blip r:embed="rId2"/>
          <a:srcRect/>
          <a:stretch>
            <a:fillRect/>
          </a:stretch>
        </p:blipFill>
        <p:spPr bwMode="auto">
          <a:xfrm>
            <a:off x="4648200" y="2362201"/>
            <a:ext cx="4495800" cy="3588698"/>
          </a:xfrm>
          <a:prstGeom prst="rect">
            <a:avLst/>
          </a:prstGeom>
          <a:noFill/>
          <a:ln w="9525">
            <a:noFill/>
            <a:miter lim="800000"/>
            <a:headEnd/>
            <a:tailEnd/>
          </a:ln>
          <a:effectLst/>
        </p:spPr>
      </p:pic>
      <p:sp>
        <p:nvSpPr>
          <p:cNvPr id="7" name="TextBox 6"/>
          <p:cNvSpPr txBox="1"/>
          <p:nvPr/>
        </p:nvSpPr>
        <p:spPr>
          <a:xfrm>
            <a:off x="152400" y="2362200"/>
            <a:ext cx="4495800" cy="2585323"/>
          </a:xfrm>
          <a:prstGeom prst="rect">
            <a:avLst/>
          </a:prstGeom>
          <a:noFill/>
        </p:spPr>
        <p:txBody>
          <a:bodyPr wrap="square" rtlCol="0">
            <a:spAutoFit/>
          </a:bodyPr>
          <a:lstStyle/>
          <a:p>
            <a:r>
              <a:rPr lang="en-GB" dirty="0" smtClean="0"/>
              <a:t>The cycle starts with a cool, low-pressure mixture of liquid and vapour refrigerant entering the evaporator (4) where it absorbs heat from the relatively warm air that is being cooled. This transfer of heat boils the liquid refrigerant in the evaporator, and this superheated refrigerant vapour is drawn to the compressor (1).</a:t>
            </a: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latin typeface="Times New Roman" pitchFamily="18" charset="0"/>
                <a:cs typeface="Times New Roman" pitchFamily="18" charset="0"/>
              </a:rPr>
              <a:t>Compressor</a:t>
            </a:r>
            <a:endParaRPr lang="en-GB"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920085"/>
            <a:ext cx="5715000" cy="4434840"/>
          </a:xfrm>
        </p:spPr>
        <p:txBody>
          <a:bodyPr/>
          <a:lstStyle/>
          <a:p>
            <a:pPr>
              <a:buNone/>
            </a:pPr>
            <a:endParaRPr lang="en-GB" b="1" dirty="0" smtClean="0">
              <a:latin typeface="Times New Roman" pitchFamily="18" charset="0"/>
              <a:cs typeface="Times New Roman" pitchFamily="18" charset="0"/>
            </a:endParaRPr>
          </a:p>
          <a:p>
            <a:pPr>
              <a:buNone/>
            </a:pPr>
            <a:r>
              <a:rPr lang="en-GB" sz="2800" b="1" dirty="0" smtClean="0">
                <a:solidFill>
                  <a:srgbClr val="000000"/>
                </a:solidFill>
                <a:latin typeface="Times New Roman" pitchFamily="18" charset="0"/>
                <a:ea typeface="Calibri"/>
                <a:cs typeface="Times New Roman" pitchFamily="18" charset="0"/>
              </a:rPr>
              <a:t>   </a:t>
            </a:r>
            <a:r>
              <a:rPr lang="en-GB" sz="2800" dirty="0" smtClean="0">
                <a:solidFill>
                  <a:srgbClr val="000000"/>
                </a:solidFill>
                <a:latin typeface="Times New Roman" pitchFamily="18" charset="0"/>
                <a:ea typeface="Calibri"/>
                <a:cs typeface="Times New Roman" pitchFamily="18" charset="0"/>
              </a:rPr>
              <a:t>when gas or fluid passes through a compressor it gets highly compressed, the temperature also becomes very high.</a:t>
            </a:r>
            <a:endParaRPr lang="en-GB" dirty="0">
              <a:latin typeface="Times New Roman" pitchFamily="18" charset="0"/>
              <a:cs typeface="Times New Roman" pitchFamily="18" charset="0"/>
            </a:endParaRPr>
          </a:p>
        </p:txBody>
      </p:sp>
      <p:pic>
        <p:nvPicPr>
          <p:cNvPr id="5" name="Content Placeholder 4" descr="Huayi_Compressor_AES25DS.jpg"/>
          <p:cNvPicPr>
            <a:picLocks noGrp="1"/>
          </p:cNvPicPr>
          <p:nvPr>
            <p:ph sz="half" idx="2"/>
          </p:nvPr>
        </p:nvPicPr>
        <p:blipFill>
          <a:blip r:embed="rId2" cstate="print"/>
          <a:stretch>
            <a:fillRect/>
          </a:stretch>
        </p:blipFill>
        <p:spPr>
          <a:xfrm>
            <a:off x="6324600" y="2209800"/>
            <a:ext cx="2362200" cy="37338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latin typeface="Times New Roman" pitchFamily="18" charset="0"/>
                <a:cs typeface="Times New Roman" pitchFamily="18" charset="0"/>
              </a:rPr>
              <a:t>Compressor</a:t>
            </a:r>
            <a:endParaRPr lang="en-US" dirty="0"/>
          </a:p>
        </p:txBody>
      </p:sp>
      <p:sp>
        <p:nvSpPr>
          <p:cNvPr id="3" name="Content Placeholder 2"/>
          <p:cNvSpPr>
            <a:spLocks noGrp="1"/>
          </p:cNvSpPr>
          <p:nvPr>
            <p:ph sz="half" idx="1"/>
          </p:nvPr>
        </p:nvSpPr>
        <p:spPr/>
        <p:txBody>
          <a:bodyPr>
            <a:normAutofit lnSpcReduction="10000"/>
          </a:bodyPr>
          <a:lstStyle/>
          <a:p>
            <a:r>
              <a:rPr lang="en-GB" dirty="0" smtClean="0"/>
              <a:t>The compressor draws in the superheated refrigerant vapour (1) and compresses it to a pressure and temperature (2) high enough that it can reject heat to another fluid. This hot, high-pressure refrigerant vapour then travels to the condenser</a:t>
            </a:r>
            <a:endParaRPr lang="en-US" dirty="0"/>
          </a:p>
        </p:txBody>
      </p:sp>
      <p:pic>
        <p:nvPicPr>
          <p:cNvPr id="2050" name="Picture 2"/>
          <p:cNvPicPr>
            <a:picLocks noGrp="1" noChangeAspect="1" noChangeArrowheads="1"/>
          </p:cNvPicPr>
          <p:nvPr>
            <p:ph sz="half" idx="2"/>
          </p:nvPr>
        </p:nvPicPr>
        <p:blipFill>
          <a:blip r:embed="rId2"/>
          <a:srcRect/>
          <a:stretch>
            <a:fillRect/>
          </a:stretch>
        </p:blipFill>
        <p:spPr bwMode="auto">
          <a:xfrm>
            <a:off x="4648200" y="2209800"/>
            <a:ext cx="4495800"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532</TotalTime>
  <Words>843</Words>
  <Application>Microsoft Office PowerPoint</Application>
  <PresentationFormat>On-screen Show (4:3)</PresentationFormat>
  <Paragraphs>125</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Slide 1</vt:lpstr>
      <vt:lpstr>Out Line :</vt:lpstr>
      <vt:lpstr>Abstract</vt:lpstr>
      <vt:lpstr>introduction</vt:lpstr>
      <vt:lpstr>AGW   components </vt:lpstr>
      <vt:lpstr>Evaporator </vt:lpstr>
      <vt:lpstr>Evaporator </vt:lpstr>
      <vt:lpstr>Compressor</vt:lpstr>
      <vt:lpstr>Compressor</vt:lpstr>
      <vt:lpstr>Condenser</vt:lpstr>
      <vt:lpstr>Condenser</vt:lpstr>
      <vt:lpstr>Capillary Tubes</vt:lpstr>
      <vt:lpstr>Capillary Tubes</vt:lpstr>
      <vt:lpstr>Thermostat</vt:lpstr>
      <vt:lpstr>  Refrigerant </vt:lpstr>
      <vt:lpstr> T-s diagram</vt:lpstr>
      <vt:lpstr>Psychometric chart </vt:lpstr>
      <vt:lpstr>Psychometric chart </vt:lpstr>
      <vt:lpstr>Calculations</vt:lpstr>
      <vt:lpstr>First step</vt:lpstr>
      <vt:lpstr>Second step</vt:lpstr>
      <vt:lpstr>Second step</vt:lpstr>
      <vt:lpstr>Evaporator calculation</vt:lpstr>
      <vt:lpstr>Condenser calculation</vt:lpstr>
      <vt:lpstr>Compressor and C.O.P calculation</vt:lpstr>
      <vt:lpstr>Electrical consumption</vt:lpstr>
      <vt:lpstr>More experiments </vt:lpstr>
      <vt:lpstr>More experiments </vt:lpstr>
      <vt:lpstr>More experiments </vt:lpstr>
      <vt:lpstr>Conclusion</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Ahmad Abu Alia</cp:lastModifiedBy>
  <cp:revision>44</cp:revision>
  <dcterms:created xsi:type="dcterms:W3CDTF">2006-08-16T00:00:00Z</dcterms:created>
  <dcterms:modified xsi:type="dcterms:W3CDTF">2014-05-06T16:08:56Z</dcterms:modified>
</cp:coreProperties>
</file>