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maeid54@gmail.com" initials="l" lastIdx="1" clrIdx="0">
    <p:extLst>
      <p:ext uri="{19B8F6BF-5375-455C-9EA6-DF929625EA0E}">
        <p15:presenceInfo xmlns:p15="http://schemas.microsoft.com/office/powerpoint/2012/main" userId="7556b66d03ec204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p:scale>
          <a:sx n="66" d="100"/>
          <a:sy n="66" d="100"/>
        </p:scale>
        <p:origin x="198"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3E5B52-18A5-4D94-88DD-D8B45C0BFEB4}" type="datetimeFigureOut">
              <a:rPr lang="en-US" smtClean="0"/>
              <a:t>11/11/2020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3308E4-DEC5-49E9-B619-977BCC1E840E}" type="slidenum">
              <a:rPr lang="en-US" smtClean="0"/>
              <a:t>‹#›</a:t>
            </a:fld>
            <a:endParaRPr lang="en-US"/>
          </a:p>
        </p:txBody>
      </p:sp>
    </p:spTree>
    <p:extLst>
      <p:ext uri="{BB962C8B-B14F-4D97-AF65-F5344CB8AC3E}">
        <p14:creationId xmlns:p14="http://schemas.microsoft.com/office/powerpoint/2010/main" val="1748246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1235963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232492-98D3-4800-A415-A8EE6BB5D2D3}" type="datetimeFigureOut">
              <a:rPr lang="en-US" smtClean="0"/>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2930105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1429085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88719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516267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223393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492305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365793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230991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815696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281173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B232492-98D3-4800-A415-A8EE6BB5D2D3}" type="datetimeFigureOut">
              <a:rPr lang="en-US" smtClean="0"/>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15719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232492-98D3-4800-A415-A8EE6BB5D2D3}" type="datetimeFigureOut">
              <a:rPr lang="en-US" smtClean="0"/>
              <a:t>11/11/2020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188524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25931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3097713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B232492-98D3-4800-A415-A8EE6BB5D2D3}" type="datetimeFigureOut">
              <a:rPr lang="en-US" smtClean="0"/>
              <a:t>11/11/2020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169612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232492-98D3-4800-A415-A8EE6BB5D2D3}" type="datetimeFigureOut">
              <a:rPr lang="en-US" smtClean="0"/>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EFA85B-6E5E-400C-9898-A8D9947850E8}" type="slidenum">
              <a:rPr lang="en-US" smtClean="0"/>
              <a:t>‹#›</a:t>
            </a:fld>
            <a:endParaRPr lang="en-US"/>
          </a:p>
        </p:txBody>
      </p:sp>
    </p:spTree>
    <p:extLst>
      <p:ext uri="{BB962C8B-B14F-4D97-AF65-F5344CB8AC3E}">
        <p14:creationId xmlns:p14="http://schemas.microsoft.com/office/powerpoint/2010/main" val="2919214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B232492-98D3-4800-A415-A8EE6BB5D2D3}" type="datetimeFigureOut">
              <a:rPr lang="en-US" smtClean="0"/>
              <a:t>11/11/2020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7EFA85B-6E5E-400C-9898-A8D9947850E8}" type="slidenum">
              <a:rPr lang="en-US" smtClean="0"/>
              <a:t>‹#›</a:t>
            </a:fld>
            <a:endParaRPr lang="en-US"/>
          </a:p>
        </p:txBody>
      </p:sp>
    </p:spTree>
    <p:extLst>
      <p:ext uri="{BB962C8B-B14F-4D97-AF65-F5344CB8AC3E}">
        <p14:creationId xmlns:p14="http://schemas.microsoft.com/office/powerpoint/2010/main" val="20709689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17C62-455A-4324-8BC5-D22010CE2BCE}"/>
              </a:ext>
            </a:extLst>
          </p:cNvPr>
          <p:cNvSpPr>
            <a:spLocks noGrp="1"/>
          </p:cNvSpPr>
          <p:nvPr>
            <p:ph type="ctrTitle"/>
          </p:nvPr>
        </p:nvSpPr>
        <p:spPr>
          <a:xfrm>
            <a:off x="969424" y="2385391"/>
            <a:ext cx="8825658" cy="1252303"/>
          </a:xfrm>
        </p:spPr>
        <p:txBody>
          <a:bodyPr>
            <a:normAutofit/>
          </a:bodyPr>
          <a:lstStyle/>
          <a:p>
            <a:r>
              <a:rPr lang="en-GB" sz="2800" b="1" dirty="0">
                <a:effectLst/>
                <a:latin typeface="Arial" panose="020B0604020202020204" pitchFamily="34" charset="0"/>
                <a:ea typeface="Calibri" panose="020F0502020204030204" pitchFamily="34" charset="0"/>
              </a:rPr>
              <a:t>Scholarships Mobile Application</a:t>
            </a:r>
            <a:endParaRPr lang="en-US" sz="8000" dirty="0"/>
          </a:p>
        </p:txBody>
      </p:sp>
    </p:spTree>
    <p:extLst>
      <p:ext uri="{BB962C8B-B14F-4D97-AF65-F5344CB8AC3E}">
        <p14:creationId xmlns:p14="http://schemas.microsoft.com/office/powerpoint/2010/main" val="3272805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794314-07EE-4E91-9F18-2A45D87C040F}"/>
              </a:ext>
            </a:extLst>
          </p:cNvPr>
          <p:cNvPicPr>
            <a:picLocks noChangeAspect="1"/>
          </p:cNvPicPr>
          <p:nvPr/>
        </p:nvPicPr>
        <p:blipFill>
          <a:blip r:embed="rId2"/>
          <a:stretch>
            <a:fillRect/>
          </a:stretch>
        </p:blipFill>
        <p:spPr>
          <a:xfrm>
            <a:off x="1149927" y="0"/>
            <a:ext cx="9961418" cy="6082146"/>
          </a:xfrm>
          <a:prstGeom prst="rect">
            <a:avLst/>
          </a:prstGeom>
        </p:spPr>
      </p:pic>
      <p:sp>
        <p:nvSpPr>
          <p:cNvPr id="3" name="TextBox 2">
            <a:extLst>
              <a:ext uri="{FF2B5EF4-FFF2-40B4-BE49-F238E27FC236}">
                <a16:creationId xmlns:a16="http://schemas.microsoft.com/office/drawing/2014/main" id="{CD32473A-6FE2-4F70-A48F-FBEA199BA1E3}"/>
              </a:ext>
            </a:extLst>
          </p:cNvPr>
          <p:cNvSpPr txBox="1"/>
          <p:nvPr/>
        </p:nvSpPr>
        <p:spPr>
          <a:xfrm>
            <a:off x="2189018" y="6220691"/>
            <a:ext cx="8312727" cy="461665"/>
          </a:xfrm>
          <a:prstGeom prst="rect">
            <a:avLst/>
          </a:prstGeom>
          <a:noFill/>
        </p:spPr>
        <p:txBody>
          <a:bodyPr wrap="square" rtlCol="0">
            <a:spAutoFit/>
          </a:bodyPr>
          <a:lstStyle/>
          <a:p>
            <a:pPr algn="ctr"/>
            <a:r>
              <a:rPr lang="en-US" sz="2400" b="1" dirty="0"/>
              <a:t>Admin profile </a:t>
            </a:r>
          </a:p>
        </p:txBody>
      </p:sp>
    </p:spTree>
    <p:extLst>
      <p:ext uri="{BB962C8B-B14F-4D97-AF65-F5344CB8AC3E}">
        <p14:creationId xmlns:p14="http://schemas.microsoft.com/office/powerpoint/2010/main" val="1042235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C23EA1-409B-40FC-A80F-DF12E2D2E186}"/>
              </a:ext>
            </a:extLst>
          </p:cNvPr>
          <p:cNvSpPr txBox="1"/>
          <p:nvPr/>
        </p:nvSpPr>
        <p:spPr>
          <a:xfrm>
            <a:off x="1066799" y="637309"/>
            <a:ext cx="9587345" cy="5114413"/>
          </a:xfrm>
          <a:prstGeom prst="rect">
            <a:avLst/>
          </a:prstGeom>
          <a:noFill/>
        </p:spPr>
        <p:txBody>
          <a:bodyPr wrap="square" rtlCol="0">
            <a:spAutoFit/>
          </a:bodyPr>
          <a:lstStyle/>
          <a:p>
            <a:pPr marL="457200" marR="0">
              <a:lnSpc>
                <a:spcPct val="115000"/>
              </a:lnSpc>
              <a:spcBef>
                <a:spcPts val="0"/>
              </a:spcBef>
              <a:spcAft>
                <a:spcPts val="1000"/>
              </a:spcAft>
            </a:pPr>
            <a:r>
              <a:rPr lang="en-GB" sz="3200" b="1" dirty="0"/>
              <a:t>Dean profile:</a:t>
            </a:r>
          </a:p>
          <a:p>
            <a:pPr marL="457200" marR="0">
              <a:lnSpc>
                <a:spcPct val="115000"/>
              </a:lnSpc>
              <a:spcBef>
                <a:spcPts val="0"/>
              </a:spcBef>
              <a:spcAft>
                <a:spcPts val="1000"/>
              </a:spcAft>
            </a:pPr>
            <a:br>
              <a:rPr lang="en-GB" sz="3200" b="1" dirty="0"/>
            </a:br>
            <a:r>
              <a:rPr lang="en-GB" sz="1800" dirty="0">
                <a:effectLst/>
                <a:latin typeface="Calibri" panose="020F0502020204030204" pitchFamily="34" charset="0"/>
                <a:ea typeface="Calibri" panose="020F0502020204030204" pitchFamily="34" charset="0"/>
                <a:cs typeface="Calibri" panose="020F0502020204030204" pitchFamily="34" charset="0"/>
              </a:rPr>
              <a:t>Will be logged in by the “ log in” view, assigned by the admin, deleted by the admin</a:t>
            </a:r>
          </a:p>
          <a:p>
            <a:pPr marL="45720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15000"/>
              </a:lnSpc>
              <a:spcBef>
                <a:spcPts val="0"/>
              </a:spcBef>
              <a:spcAft>
                <a:spcPts val="1000"/>
              </a:spcAft>
            </a:pPr>
            <a:r>
              <a:rPr lang="en-GB" sz="1800" dirty="0">
                <a:effectLst/>
                <a:latin typeface="Calibri" panose="020F0502020204030204" pitchFamily="34" charset="0"/>
                <a:ea typeface="Calibri" panose="020F0502020204030204" pitchFamily="34" charset="0"/>
                <a:cs typeface="Calibri" panose="020F0502020204030204" pitchFamily="34" charset="0"/>
              </a:rPr>
              <a:t>Dean profile is an admin profile, but some options are limited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15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Calibri" panose="020F0502020204030204" pitchFamily="34" charset="0"/>
              </a:rPr>
              <a:t>an opportunity to create a new scholarship.</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15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Calibri" panose="020F0502020204030204" pitchFamily="34" charset="0"/>
              </a:rPr>
              <a:t>an opportunity to browse the created scholarships, publish them , delete them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15000"/>
              </a:lnSpc>
              <a:spcAft>
                <a:spcPts val="1000"/>
              </a:spcAft>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Calibri" panose="020F0502020204030204" pitchFamily="34" charset="0"/>
              </a:rPr>
              <a:t>an ability to assigning a new  dean with limited administration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1000"/>
              </a:spcBef>
              <a:spcAft>
                <a:spcPts val="0"/>
              </a:spcAft>
            </a:pPr>
            <a:endParaRPr lang="en-GB" sz="3200" b="1" dirty="0"/>
          </a:p>
          <a:p>
            <a:pPr marL="0" marR="0">
              <a:lnSpc>
                <a:spcPct val="115000"/>
              </a:lnSpc>
              <a:spcBef>
                <a:spcPts val="1000"/>
              </a:spcBef>
              <a:spcAft>
                <a:spcPts val="0"/>
              </a:spcAft>
            </a:pPr>
            <a:r>
              <a:rPr lang="en-GB" sz="3200" b="1" dirty="0"/>
              <a:t> </a:t>
            </a:r>
            <a:endParaRPr lang="en-US" sz="3200" b="1" dirty="0"/>
          </a:p>
        </p:txBody>
      </p:sp>
    </p:spTree>
    <p:extLst>
      <p:ext uri="{BB962C8B-B14F-4D97-AF65-F5344CB8AC3E}">
        <p14:creationId xmlns:p14="http://schemas.microsoft.com/office/powerpoint/2010/main" val="1406098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DA7B7E-D772-4A3C-A617-D6232979A042}"/>
              </a:ext>
            </a:extLst>
          </p:cNvPr>
          <p:cNvPicPr>
            <a:picLocks noChangeAspect="1"/>
          </p:cNvPicPr>
          <p:nvPr/>
        </p:nvPicPr>
        <p:blipFill>
          <a:blip r:embed="rId2"/>
          <a:stretch>
            <a:fillRect/>
          </a:stretch>
        </p:blipFill>
        <p:spPr>
          <a:xfrm>
            <a:off x="1911928" y="0"/>
            <a:ext cx="7966364" cy="4492659"/>
          </a:xfrm>
          <a:prstGeom prst="rect">
            <a:avLst/>
          </a:prstGeom>
        </p:spPr>
      </p:pic>
      <p:sp>
        <p:nvSpPr>
          <p:cNvPr id="3" name="TextBox 2">
            <a:extLst>
              <a:ext uri="{FF2B5EF4-FFF2-40B4-BE49-F238E27FC236}">
                <a16:creationId xmlns:a16="http://schemas.microsoft.com/office/drawing/2014/main" id="{4B855D6C-F9F6-46FD-A83B-D02E38E50DF0}"/>
              </a:ext>
            </a:extLst>
          </p:cNvPr>
          <p:cNvSpPr txBox="1"/>
          <p:nvPr/>
        </p:nvSpPr>
        <p:spPr>
          <a:xfrm>
            <a:off x="2549238" y="5237018"/>
            <a:ext cx="7329054" cy="369332"/>
          </a:xfrm>
          <a:prstGeom prst="rect">
            <a:avLst/>
          </a:prstGeom>
          <a:noFill/>
        </p:spPr>
        <p:txBody>
          <a:bodyPr wrap="square" rtlCol="0">
            <a:spAutoFit/>
          </a:bodyPr>
          <a:lstStyle/>
          <a:p>
            <a:pPr marL="0" marR="0" algn="ctr">
              <a:spcBef>
                <a:spcPts val="0"/>
              </a:spcBef>
              <a:spcAft>
                <a:spcPts val="1000"/>
              </a:spcAft>
            </a:pPr>
            <a:r>
              <a:rPr lang="en-GB" b="1" dirty="0"/>
              <a:t>the option tab for a dean without assign a dean option</a:t>
            </a:r>
            <a:endParaRPr lang="en-US" b="1" dirty="0"/>
          </a:p>
        </p:txBody>
      </p:sp>
    </p:spTree>
    <p:extLst>
      <p:ext uri="{BB962C8B-B14F-4D97-AF65-F5344CB8AC3E}">
        <p14:creationId xmlns:p14="http://schemas.microsoft.com/office/powerpoint/2010/main" val="1944323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C42CD48-A29E-4757-9184-E7F9F5F44B3D}"/>
              </a:ext>
            </a:extLst>
          </p:cNvPr>
          <p:cNvPicPr>
            <a:picLocks noChangeAspect="1"/>
          </p:cNvPicPr>
          <p:nvPr/>
        </p:nvPicPr>
        <p:blipFill>
          <a:blip r:embed="rId2"/>
          <a:stretch>
            <a:fillRect/>
          </a:stretch>
        </p:blipFill>
        <p:spPr>
          <a:xfrm>
            <a:off x="1160754" y="0"/>
            <a:ext cx="9531156" cy="4433455"/>
          </a:xfrm>
          <a:prstGeom prst="rect">
            <a:avLst/>
          </a:prstGeom>
        </p:spPr>
      </p:pic>
      <p:sp>
        <p:nvSpPr>
          <p:cNvPr id="3" name="TextBox 2">
            <a:extLst>
              <a:ext uri="{FF2B5EF4-FFF2-40B4-BE49-F238E27FC236}">
                <a16:creationId xmlns:a16="http://schemas.microsoft.com/office/drawing/2014/main" id="{FFD5AB02-82D1-4A37-897D-EE4F9294FE59}"/>
              </a:ext>
            </a:extLst>
          </p:cNvPr>
          <p:cNvSpPr txBox="1"/>
          <p:nvPr/>
        </p:nvSpPr>
        <p:spPr>
          <a:xfrm>
            <a:off x="2396836" y="5098473"/>
            <a:ext cx="7578437" cy="369332"/>
          </a:xfrm>
          <a:prstGeom prst="rect">
            <a:avLst/>
          </a:prstGeom>
          <a:noFill/>
        </p:spPr>
        <p:txBody>
          <a:bodyPr wrap="square" rtlCol="0">
            <a:spAutoFit/>
          </a:bodyPr>
          <a:lstStyle/>
          <a:p>
            <a:pPr algn="ctr"/>
            <a:r>
              <a:rPr lang="en-GB" b="1" dirty="0"/>
              <a:t>the option tab for a dean without scholarships history option</a:t>
            </a:r>
            <a:endParaRPr lang="en-US" b="1" dirty="0"/>
          </a:p>
        </p:txBody>
      </p:sp>
    </p:spTree>
    <p:extLst>
      <p:ext uri="{BB962C8B-B14F-4D97-AF65-F5344CB8AC3E}">
        <p14:creationId xmlns:p14="http://schemas.microsoft.com/office/powerpoint/2010/main" val="92453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A59CB6F-6395-4A4F-885B-FB9B6C02CD37}"/>
              </a:ext>
            </a:extLst>
          </p:cNvPr>
          <p:cNvPicPr>
            <a:picLocks noChangeAspect="1"/>
          </p:cNvPicPr>
          <p:nvPr/>
        </p:nvPicPr>
        <p:blipFill>
          <a:blip r:embed="rId2"/>
          <a:stretch>
            <a:fillRect/>
          </a:stretch>
        </p:blipFill>
        <p:spPr>
          <a:xfrm>
            <a:off x="1099731" y="0"/>
            <a:ext cx="10027491" cy="4760686"/>
          </a:xfrm>
          <a:prstGeom prst="rect">
            <a:avLst/>
          </a:prstGeom>
        </p:spPr>
      </p:pic>
      <p:sp>
        <p:nvSpPr>
          <p:cNvPr id="3" name="TextBox 2">
            <a:extLst>
              <a:ext uri="{FF2B5EF4-FFF2-40B4-BE49-F238E27FC236}">
                <a16:creationId xmlns:a16="http://schemas.microsoft.com/office/drawing/2014/main" id="{09C78FA9-F146-4F3F-B3F6-1D9C02105981}"/>
              </a:ext>
            </a:extLst>
          </p:cNvPr>
          <p:cNvSpPr txBox="1"/>
          <p:nvPr/>
        </p:nvSpPr>
        <p:spPr>
          <a:xfrm>
            <a:off x="2830286" y="5094514"/>
            <a:ext cx="6937828" cy="461665"/>
          </a:xfrm>
          <a:prstGeom prst="rect">
            <a:avLst/>
          </a:prstGeom>
          <a:noFill/>
        </p:spPr>
        <p:txBody>
          <a:bodyPr wrap="square" rtlCol="0">
            <a:spAutoFit/>
          </a:bodyPr>
          <a:lstStyle/>
          <a:p>
            <a:pPr algn="ctr"/>
            <a:r>
              <a:rPr lang="en-US" sz="2400" b="1" dirty="0"/>
              <a:t>Delete a Dean</a:t>
            </a:r>
          </a:p>
        </p:txBody>
      </p:sp>
    </p:spTree>
    <p:extLst>
      <p:ext uri="{BB962C8B-B14F-4D97-AF65-F5344CB8AC3E}">
        <p14:creationId xmlns:p14="http://schemas.microsoft.com/office/powerpoint/2010/main" val="339622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AE10DF-2CE5-4F3E-A711-8395C3695498}"/>
              </a:ext>
            </a:extLst>
          </p:cNvPr>
          <p:cNvSpPr txBox="1"/>
          <p:nvPr/>
        </p:nvSpPr>
        <p:spPr>
          <a:xfrm>
            <a:off x="1770743" y="1248229"/>
            <a:ext cx="8461828" cy="3365280"/>
          </a:xfrm>
          <a:prstGeom prst="rect">
            <a:avLst/>
          </a:prstGeom>
          <a:noFill/>
        </p:spPr>
        <p:txBody>
          <a:bodyPr wrap="square" rtlCol="0">
            <a:spAutoFit/>
          </a:bodyPr>
          <a:lstStyle/>
          <a:p>
            <a:pPr marR="0" lvl="0" rtl="0">
              <a:lnSpc>
                <a:spcPct val="115000"/>
              </a:lnSpc>
              <a:spcBef>
                <a:spcPts val="0"/>
              </a:spcBef>
              <a:spcAft>
                <a:spcPts val="0"/>
              </a:spcAft>
            </a:pPr>
            <a:r>
              <a:rPr lang="en-GB" sz="2400" b="1" dirty="0">
                <a:effectLst/>
                <a:latin typeface="Calibri" panose="020F0502020204030204" pitchFamily="34" charset="0"/>
                <a:ea typeface="Calibri" panose="020F0502020204030204" pitchFamily="34" charset="0"/>
                <a:cs typeface="Calibri" panose="020F0502020204030204" pitchFamily="34" charset="0"/>
              </a:rPr>
              <a:t>some issues caused a waste of time :</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React native language doesn’t have an integrated IDE, you need to setup your own IDE to begin programming (an emulator with custom API,  SDK tools and platforms, chocolaty package includes ( paython2, SDK, node.js ), collection of react  native command lines to create a new project, run it, connect it to the emulator, and downloading libraries).</a:t>
            </a:r>
          </a:p>
          <a:p>
            <a:pPr marL="342900" marR="0" lvl="0" indent="-342900">
              <a:lnSpc>
                <a:spcPct val="115000"/>
              </a:lnSpc>
              <a:spcBef>
                <a:spcPts val="0"/>
              </a:spcBef>
              <a:spcAft>
                <a:spcPts val="0"/>
              </a:spcAft>
              <a:buFont typeface="Times New Roman" panose="02020603050405020304" pitchFamily="18" charset="0"/>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Times New Roman" panose="02020603050405020304" pitchFamily="18"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React-native  is not  a full standard language, different version and different documentations will make a lot of tutorials useless when you face a specific error with the version you use.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05978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93141A-404A-4C84-BA4B-6A826C22B638}"/>
              </a:ext>
            </a:extLst>
          </p:cNvPr>
          <p:cNvSpPr txBox="1"/>
          <p:nvPr/>
        </p:nvSpPr>
        <p:spPr>
          <a:xfrm>
            <a:off x="1291771" y="711200"/>
            <a:ext cx="8606972" cy="3214213"/>
          </a:xfrm>
          <a:prstGeom prst="rect">
            <a:avLst/>
          </a:prstGeom>
          <a:noFill/>
        </p:spPr>
        <p:txBody>
          <a:bodyPr wrap="square" rtlCol="0">
            <a:spAutoFit/>
          </a:bodyPr>
          <a:lstStyle/>
          <a:p>
            <a:pPr marL="0" marR="0">
              <a:lnSpc>
                <a:spcPct val="115000"/>
              </a:lnSpc>
              <a:spcBef>
                <a:spcPts val="1000"/>
              </a:spcBef>
              <a:spcAft>
                <a:spcPts val="0"/>
              </a:spcAft>
            </a:pPr>
            <a:r>
              <a:rPr lang="en-GB" sz="2400" b="1" dirty="0"/>
              <a:t>Future Work: </a:t>
            </a:r>
          </a:p>
          <a:p>
            <a:pPr marL="0" marR="0">
              <a:lnSpc>
                <a:spcPct val="115000"/>
              </a:lnSpc>
              <a:spcBef>
                <a:spcPts val="1000"/>
              </a:spcBef>
              <a:spcAft>
                <a:spcPts val="0"/>
              </a:spcAft>
            </a:pPr>
            <a:endParaRPr lang="en-US" sz="2400" b="1" dirty="0"/>
          </a:p>
          <a:p>
            <a:pPr marL="342900" marR="0" indent="-342900">
              <a:spcBef>
                <a:spcPts val="0"/>
              </a:spcBef>
              <a:spcAft>
                <a:spcPts val="410"/>
              </a:spcAft>
              <a:buAutoNum type="arabicPeriod"/>
            </a:pPr>
            <a:r>
              <a:rPr lang="en-GB" b="1" dirty="0"/>
              <a:t>adding a notification tab includes every activity on the system ( adding a new scholarship, notify the applicant if it is accepted in a specific  grant )</a:t>
            </a:r>
          </a:p>
          <a:p>
            <a:pPr marL="342900" marR="0" indent="-342900">
              <a:spcBef>
                <a:spcPts val="0"/>
              </a:spcBef>
              <a:spcAft>
                <a:spcPts val="410"/>
              </a:spcAft>
              <a:buAutoNum type="arabicPeriod"/>
            </a:pPr>
            <a:endParaRPr lang="en-US" b="1" dirty="0"/>
          </a:p>
          <a:p>
            <a:pPr marL="0" marR="0">
              <a:spcBef>
                <a:spcPts val="0"/>
              </a:spcBef>
              <a:spcAft>
                <a:spcPts val="410"/>
              </a:spcAft>
            </a:pPr>
            <a:r>
              <a:rPr lang="en-GB" b="1" dirty="0"/>
              <a:t>2. Developing the system to follow the for beneficiaries of grants</a:t>
            </a:r>
          </a:p>
          <a:p>
            <a:pPr marL="0" marR="0">
              <a:spcBef>
                <a:spcPts val="0"/>
              </a:spcBef>
              <a:spcAft>
                <a:spcPts val="410"/>
              </a:spcAft>
            </a:pPr>
            <a:endParaRPr lang="en-US" b="1" dirty="0"/>
          </a:p>
          <a:p>
            <a:pPr marL="0" marR="0">
              <a:spcBef>
                <a:spcPts val="0"/>
              </a:spcBef>
              <a:spcAft>
                <a:spcPts val="410"/>
              </a:spcAft>
            </a:pPr>
            <a:r>
              <a:rPr lang="en-GB" b="1" dirty="0"/>
              <a:t>3. adding a timing system for publishing an removing the scholarships</a:t>
            </a:r>
            <a:endParaRPr lang="en-US" b="1" dirty="0"/>
          </a:p>
        </p:txBody>
      </p:sp>
    </p:spTree>
    <p:extLst>
      <p:ext uri="{BB962C8B-B14F-4D97-AF65-F5344CB8AC3E}">
        <p14:creationId xmlns:p14="http://schemas.microsoft.com/office/powerpoint/2010/main" val="2891650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407273A1-66FB-4934-8778-F9093FC87AC4}"/>
              </a:ext>
            </a:extLst>
          </p:cNvPr>
          <p:cNvSpPr txBox="1"/>
          <p:nvPr/>
        </p:nvSpPr>
        <p:spPr>
          <a:xfrm>
            <a:off x="1431235" y="1272209"/>
            <a:ext cx="8852452" cy="3342453"/>
          </a:xfrm>
          <a:prstGeom prst="rect">
            <a:avLst/>
          </a:prstGeom>
          <a:noFill/>
        </p:spPr>
        <p:txBody>
          <a:bodyPr wrap="square" rtlCol="0">
            <a:spAutoFit/>
          </a:bodyPr>
          <a:lstStyle/>
          <a:p>
            <a:pPr marL="0" marR="0">
              <a:lnSpc>
                <a:spcPct val="115000"/>
              </a:lnSpc>
              <a:spcBef>
                <a:spcPts val="0"/>
              </a:spcBef>
              <a:spcAft>
                <a:spcPts val="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Introduction</a:t>
            </a:r>
          </a:p>
          <a:p>
            <a:pPr marL="0" marR="0">
              <a:lnSpc>
                <a:spcPct val="115000"/>
              </a:lnSpc>
              <a:spcBef>
                <a:spcPts val="0"/>
              </a:spcBef>
              <a:spcAft>
                <a:spcPts val="0"/>
              </a:spcAft>
            </a:pPr>
            <a:endParaRPr lang="en-GB" sz="2800" b="1" dirty="0">
              <a:latin typeface="Calibri" panose="020F0502020204030204" pitchFamily="34" charset="0"/>
              <a:ea typeface="Calibri" panose="020F0502020204030204" pitchFamily="34" charset="0"/>
              <a:cs typeface="Calibri" panose="020F0502020204030204" pitchFamily="34" charset="0"/>
            </a:endParaRPr>
          </a:p>
          <a:p>
            <a:pPr marL="0" marR="0">
              <a:lnSpc>
                <a:spcPct val="115000"/>
              </a:lnSpc>
              <a:spcBef>
                <a:spcPts val="0"/>
              </a:spcBef>
              <a:spcAft>
                <a:spcPts val="0"/>
              </a:spcAft>
            </a:pP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dirty="0">
                <a:effectLst/>
                <a:latin typeface="Calibri" panose="020F0502020204030204" pitchFamily="34" charset="0"/>
                <a:ea typeface="Calibri" panose="020F0502020204030204" pitchFamily="34" charset="0"/>
                <a:cs typeface="Calibri" panose="020F0502020204030204" pitchFamily="34" charset="0"/>
              </a:rPr>
              <a:t>This project is a cross platform mobile application that establishes the main functions for  the scholarships office at an-</a:t>
            </a:r>
            <a:r>
              <a:rPr lang="en-GB" sz="1800" dirty="0" err="1">
                <a:effectLst/>
                <a:latin typeface="Calibri" panose="020F0502020204030204" pitchFamily="34" charset="0"/>
                <a:ea typeface="Calibri" panose="020F0502020204030204" pitchFamily="34" charset="0"/>
                <a:cs typeface="Calibri" panose="020F0502020204030204" pitchFamily="34" charset="0"/>
              </a:rPr>
              <a:t>najah</a:t>
            </a:r>
            <a:r>
              <a:rPr lang="en-GB" sz="1800" dirty="0">
                <a:effectLst/>
                <a:latin typeface="Calibri" panose="020F0502020204030204" pitchFamily="34" charset="0"/>
                <a:ea typeface="Calibri" panose="020F0502020204030204" pitchFamily="34" charset="0"/>
                <a:cs typeface="Calibri" panose="020F0502020204030204" pitchFamily="34" charset="0"/>
              </a:rPr>
              <a:t> national university to simplify the diffusion of scholarship opportunities to both students and staff of the university and to simplify  the treatment between the admins and  the applicants  to scholarships.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0"/>
              </a:spcAft>
            </a:pPr>
            <a:r>
              <a:rPr lang="en-GB"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59038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9DA942-B3B8-4B11-B9A6-2D9AC6E40772}"/>
              </a:ext>
            </a:extLst>
          </p:cNvPr>
          <p:cNvSpPr txBox="1"/>
          <p:nvPr/>
        </p:nvSpPr>
        <p:spPr>
          <a:xfrm>
            <a:off x="1126435" y="1007165"/>
            <a:ext cx="9223513" cy="4121128"/>
          </a:xfrm>
          <a:prstGeom prst="rect">
            <a:avLst/>
          </a:prstGeom>
          <a:noFill/>
        </p:spPr>
        <p:txBody>
          <a:bodyPr wrap="square" rtlCol="0">
            <a:spAutoFit/>
          </a:bodyPr>
          <a:lstStyle/>
          <a:p>
            <a:pPr marL="0" marR="0" algn="just">
              <a:lnSpc>
                <a:spcPct val="115000"/>
              </a:lnSpc>
              <a:spcBef>
                <a:spcPts val="0"/>
              </a:spcBef>
              <a:spcAft>
                <a:spcPts val="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Methodology</a:t>
            </a:r>
            <a:r>
              <a:rPr lang="en-GB" sz="1800" dirty="0">
                <a:effectLst/>
                <a:latin typeface="Calibri" panose="020F0502020204030204" pitchFamily="34" charset="0"/>
                <a:ea typeface="Calibri" panose="020F0502020204030204" pitchFamily="34" charset="0"/>
                <a:cs typeface="Calibri" panose="020F0502020204030204" pitchFamily="34" charset="0"/>
              </a:rPr>
              <a:t> </a:t>
            </a:r>
            <a:br>
              <a:rPr lang="en-GB" sz="1800" dirty="0">
                <a:effectLst/>
                <a:latin typeface="Calibri" panose="020F0502020204030204" pitchFamily="34" charset="0"/>
                <a:ea typeface="Calibri" panose="020F0502020204030204" pitchFamily="34" charset="0"/>
                <a:cs typeface="Calibri" panose="020F0502020204030204" pitchFamily="34" charset="0"/>
              </a:rPr>
            </a:br>
            <a:br>
              <a:rPr lang="en-GB" sz="1800" dirty="0">
                <a:effectLst/>
                <a:latin typeface="Calibri" panose="020F0502020204030204" pitchFamily="34" charset="0"/>
                <a:ea typeface="Calibri" panose="020F0502020204030204" pitchFamily="34" charset="0"/>
                <a:cs typeface="Calibri" panose="020F0502020204030204" pitchFamily="34" charset="0"/>
              </a:rPr>
            </a:b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dirty="0">
                <a:effectLst/>
                <a:latin typeface="Calibri" panose="020F0502020204030204" pitchFamily="34" charset="0"/>
                <a:ea typeface="Calibri" panose="020F0502020204030204" pitchFamily="34" charset="0"/>
                <a:cs typeface="Calibri" panose="020F0502020204030204" pitchFamily="34" charset="0"/>
              </a:rPr>
              <a:t>The project was built using a cross platform language </a:t>
            </a:r>
            <a:r>
              <a:rPr lang="en-GB" sz="1800" b="1" dirty="0">
                <a:effectLst/>
                <a:latin typeface="Calibri" panose="020F0502020204030204" pitchFamily="34" charset="0"/>
                <a:ea typeface="Calibri" panose="020F0502020204030204" pitchFamily="34" charset="0"/>
                <a:cs typeface="Calibri" panose="020F0502020204030204" pitchFamily="34" charset="0"/>
              </a:rPr>
              <a:t>(React Native) </a:t>
            </a:r>
            <a:r>
              <a:rPr lang="en-GB" sz="1800" dirty="0">
                <a:effectLst/>
                <a:latin typeface="Calibri" panose="020F0502020204030204" pitchFamily="34" charset="0"/>
                <a:ea typeface="Calibri" panose="020F0502020204030204" pitchFamily="34" charset="0"/>
                <a:cs typeface="Calibri" panose="020F0502020204030204" pitchFamily="34" charset="0"/>
              </a:rPr>
              <a:t>works on different mobile platforms with high performance as native  applications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0"/>
              </a:spcAft>
            </a:pPr>
            <a:r>
              <a:rPr lang="en-GB"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0"/>
              </a:spcAft>
            </a:pPr>
            <a:r>
              <a:rPr lang="en-GB" sz="1800" dirty="0">
                <a:effectLst/>
                <a:latin typeface="Calibri" panose="020F0502020204030204" pitchFamily="34" charset="0"/>
                <a:ea typeface="Calibri" panose="020F0502020204030204" pitchFamily="34" charset="0"/>
                <a:cs typeface="Calibri" panose="020F0502020204030204" pitchFamily="34" charset="0"/>
              </a:rPr>
              <a:t>the application targets three categories of users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Main admin : have full administration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Deans : have limited administration, assigned by the main admin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Users : may be students or staffs to apply to the available scholarships published by the admins.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015632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4BE27A-B126-4AF5-BF96-D9D596E43602}"/>
              </a:ext>
            </a:extLst>
          </p:cNvPr>
          <p:cNvSpPr txBox="1"/>
          <p:nvPr/>
        </p:nvSpPr>
        <p:spPr>
          <a:xfrm>
            <a:off x="841514" y="714413"/>
            <a:ext cx="9766852" cy="4524315"/>
          </a:xfrm>
          <a:prstGeom prst="rect">
            <a:avLst/>
          </a:prstGeom>
          <a:noFill/>
        </p:spPr>
        <p:txBody>
          <a:bodyPr wrap="square" rtlCol="0">
            <a:spAutoFit/>
          </a:bodyPr>
          <a:lstStyle/>
          <a:p>
            <a:r>
              <a:rPr lang="en-US" dirty="0"/>
              <a:t>Application structure: </a:t>
            </a:r>
            <a:br>
              <a:rPr lang="en-US" dirty="0"/>
            </a:br>
            <a:br>
              <a:rPr lang="en-US" dirty="0"/>
            </a:br>
            <a:r>
              <a:rPr lang="en-US" b="1" dirty="0"/>
              <a:t>Login page</a:t>
            </a:r>
            <a:r>
              <a:rPr lang="en-US" dirty="0"/>
              <a:t>:  </a:t>
            </a:r>
          </a:p>
          <a:p>
            <a:endParaRPr lang="en-US" dirty="0"/>
          </a:p>
          <a:p>
            <a:r>
              <a:rPr lang="en-US" dirty="0"/>
              <a:t>for all users </a:t>
            </a:r>
            <a:br>
              <a:rPr lang="en-US" dirty="0"/>
            </a:br>
            <a:r>
              <a:rPr lang="en-US" dirty="0"/>
              <a:t>   </a:t>
            </a:r>
            <a:br>
              <a:rPr lang="en-US" dirty="0"/>
            </a:br>
            <a:br>
              <a:rPr lang="en-US" dirty="0"/>
            </a:br>
            <a:r>
              <a:rPr lang="en-US" dirty="0"/>
              <a:t>1- Deans : limited </a:t>
            </a:r>
            <a:r>
              <a:rPr lang="en-US" dirty="0" err="1"/>
              <a:t>adimn</a:t>
            </a:r>
            <a:r>
              <a:rPr lang="en-US" dirty="0"/>
              <a:t> access </a:t>
            </a:r>
          </a:p>
          <a:p>
            <a:endParaRPr lang="en-US" dirty="0"/>
          </a:p>
          <a:p>
            <a:r>
              <a:rPr lang="en-US" dirty="0"/>
              <a:t>2- Admins : full access</a:t>
            </a:r>
          </a:p>
          <a:p>
            <a:endParaRPr lang="en-US" dirty="0"/>
          </a:p>
          <a:p>
            <a:r>
              <a:rPr lang="en-US" dirty="0"/>
              <a:t>3- applicants :</a:t>
            </a:r>
            <a:br>
              <a:rPr lang="en-US" dirty="0"/>
            </a:br>
            <a:br>
              <a:rPr lang="en-US" dirty="0"/>
            </a:br>
            <a:endParaRPr lang="en-US" dirty="0"/>
          </a:p>
          <a:p>
            <a:endParaRPr lang="en-US" dirty="0"/>
          </a:p>
          <a:p>
            <a:endParaRPr lang="en-US" dirty="0"/>
          </a:p>
        </p:txBody>
      </p:sp>
      <p:pic>
        <p:nvPicPr>
          <p:cNvPr id="3" name="Picture 2">
            <a:extLst>
              <a:ext uri="{FF2B5EF4-FFF2-40B4-BE49-F238E27FC236}">
                <a16:creationId xmlns:a16="http://schemas.microsoft.com/office/drawing/2014/main" id="{8E4ABC0B-672B-4897-9DBA-0F56E1FE4AE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371207" y="1943256"/>
            <a:ext cx="2110740" cy="3710305"/>
          </a:xfrm>
          <a:prstGeom prst="rect">
            <a:avLst/>
          </a:prstGeom>
          <a:noFill/>
        </p:spPr>
      </p:pic>
    </p:spTree>
    <p:extLst>
      <p:ext uri="{BB962C8B-B14F-4D97-AF65-F5344CB8AC3E}">
        <p14:creationId xmlns:p14="http://schemas.microsoft.com/office/powerpoint/2010/main" val="2558431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3C6687-1DF2-4578-B189-3FFE7C7B85A0}"/>
              </a:ext>
            </a:extLst>
          </p:cNvPr>
          <p:cNvSpPr txBox="1"/>
          <p:nvPr/>
        </p:nvSpPr>
        <p:spPr>
          <a:xfrm>
            <a:off x="762000" y="526473"/>
            <a:ext cx="9559636" cy="2492990"/>
          </a:xfrm>
          <a:prstGeom prst="rect">
            <a:avLst/>
          </a:prstGeom>
          <a:noFill/>
        </p:spPr>
        <p:txBody>
          <a:bodyPr wrap="square" rtlCol="0">
            <a:spAutoFit/>
          </a:bodyPr>
          <a:lstStyle/>
          <a:p>
            <a:r>
              <a:rPr lang="en-US" sz="2800" b="1" dirty="0"/>
              <a:t>Sign Up: </a:t>
            </a:r>
            <a:br>
              <a:rPr lang="en-US" sz="2800" b="1" dirty="0"/>
            </a:br>
            <a:r>
              <a:rPr lang="en-US" sz="2800" b="1" dirty="0"/>
              <a:t> </a:t>
            </a:r>
            <a:r>
              <a:rPr lang="en-US" dirty="0"/>
              <a:t>for applicants only :</a:t>
            </a:r>
            <a:br>
              <a:rPr lang="en-US" dirty="0"/>
            </a:br>
            <a:br>
              <a:rPr lang="en-US" dirty="0"/>
            </a:br>
            <a:r>
              <a:rPr lang="en-US" dirty="0"/>
              <a:t>collect the users data </a:t>
            </a:r>
          </a:p>
          <a:p>
            <a:r>
              <a:rPr lang="en-US" dirty="0"/>
              <a:t>with the </a:t>
            </a:r>
            <a:r>
              <a:rPr lang="en-US" dirty="0" err="1"/>
              <a:t>follwing</a:t>
            </a:r>
            <a:r>
              <a:rPr lang="en-US" dirty="0"/>
              <a:t> flow  </a:t>
            </a:r>
            <a:br>
              <a:rPr lang="en-US" dirty="0"/>
            </a:br>
            <a:br>
              <a:rPr lang="en-US" dirty="0"/>
            </a:br>
            <a:r>
              <a:rPr lang="en-US" sz="2800" b="1" dirty="0"/>
              <a:t> </a:t>
            </a:r>
          </a:p>
        </p:txBody>
      </p:sp>
      <p:pic>
        <p:nvPicPr>
          <p:cNvPr id="3" name="Picture 2">
            <a:extLst>
              <a:ext uri="{FF2B5EF4-FFF2-40B4-BE49-F238E27FC236}">
                <a16:creationId xmlns:a16="http://schemas.microsoft.com/office/drawing/2014/main" id="{EA6280E0-EB68-4720-80AE-3CE2FF1BCF93}"/>
              </a:ext>
            </a:extLst>
          </p:cNvPr>
          <p:cNvPicPr>
            <a:picLocks noChangeAspect="1"/>
          </p:cNvPicPr>
          <p:nvPr/>
        </p:nvPicPr>
        <p:blipFill>
          <a:blip r:embed="rId2"/>
          <a:stretch>
            <a:fillRect/>
          </a:stretch>
        </p:blipFill>
        <p:spPr>
          <a:xfrm>
            <a:off x="4318289" y="1292801"/>
            <a:ext cx="6686550" cy="5038725"/>
          </a:xfrm>
          <a:prstGeom prst="rect">
            <a:avLst/>
          </a:prstGeom>
        </p:spPr>
      </p:pic>
    </p:spTree>
    <p:extLst>
      <p:ext uri="{BB962C8B-B14F-4D97-AF65-F5344CB8AC3E}">
        <p14:creationId xmlns:p14="http://schemas.microsoft.com/office/powerpoint/2010/main" val="256852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BF7087-5520-4563-9180-AA01C71296BE}"/>
              </a:ext>
            </a:extLst>
          </p:cNvPr>
          <p:cNvSpPr txBox="1"/>
          <p:nvPr/>
        </p:nvSpPr>
        <p:spPr>
          <a:xfrm>
            <a:off x="748145" y="540327"/>
            <a:ext cx="9628910" cy="5197577"/>
          </a:xfrm>
          <a:prstGeom prst="rect">
            <a:avLst/>
          </a:prstGeom>
          <a:noFill/>
        </p:spPr>
        <p:txBody>
          <a:bodyPr wrap="square" rtlCol="0">
            <a:spAutoFit/>
          </a:bodyPr>
          <a:lstStyle/>
          <a:p>
            <a:r>
              <a:rPr lang="en-US" sz="2800" b="1" dirty="0"/>
              <a:t>Applicant  profile:</a:t>
            </a:r>
            <a:br>
              <a:rPr lang="en-US" dirty="0"/>
            </a:br>
            <a:r>
              <a:rPr lang="en-US" dirty="0"/>
              <a:t>3 tabs :</a:t>
            </a:r>
            <a:br>
              <a:rPr lang="en-US" dirty="0"/>
            </a:br>
            <a:r>
              <a:rPr lang="en-GB"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b="1" dirty="0">
                <a:effectLst/>
                <a:latin typeface="Calibri" panose="020F0502020204030204" pitchFamily="34" charset="0"/>
                <a:ea typeface="Calibri" panose="020F0502020204030204" pitchFamily="34" charset="0"/>
                <a:cs typeface="Calibri" panose="020F0502020204030204" pitchFamily="34" charset="0"/>
              </a:rPr>
              <a:t>Home view </a:t>
            </a:r>
            <a:r>
              <a:rPr lang="en-GB" sz="1800" dirty="0">
                <a:effectLst/>
                <a:latin typeface="Calibri" panose="020F0502020204030204" pitchFamily="34" charset="0"/>
                <a:ea typeface="Calibri" panose="020F0502020204030204" pitchFamily="34" charset="0"/>
                <a:cs typeface="Calibri" panose="020F0502020204030204" pitchFamily="34" charset="0"/>
              </a:rPr>
              <a:t>: shows an information about the scholarship office at an-</a:t>
            </a:r>
            <a:r>
              <a:rPr lang="en-GB" sz="1800" dirty="0" err="1">
                <a:effectLst/>
                <a:latin typeface="Calibri" panose="020F0502020204030204" pitchFamily="34" charset="0"/>
                <a:ea typeface="Calibri" panose="020F0502020204030204" pitchFamily="34" charset="0"/>
                <a:cs typeface="Calibri" panose="020F0502020204030204" pitchFamily="34" charset="0"/>
              </a:rPr>
              <a:t>najah</a:t>
            </a:r>
            <a:r>
              <a:rPr lang="en-GB" sz="1800" dirty="0">
                <a:effectLst/>
                <a:latin typeface="Calibri" panose="020F0502020204030204" pitchFamily="34" charset="0"/>
                <a:ea typeface="Calibri" panose="020F0502020204030204" pitchFamily="34" charset="0"/>
                <a:cs typeface="Calibri" panose="020F0502020204030204" pitchFamily="34" charset="0"/>
              </a:rPr>
              <a:t> national university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b="1" dirty="0">
                <a:effectLst/>
                <a:latin typeface="Calibri" panose="020F0502020204030204" pitchFamily="34" charset="0"/>
                <a:ea typeface="Calibri" panose="020F0502020204030204" pitchFamily="34" charset="0"/>
                <a:cs typeface="Calibri" panose="020F0502020204030204" pitchFamily="34" charset="0"/>
              </a:rPr>
              <a:t>Information view</a:t>
            </a:r>
            <a:r>
              <a:rPr lang="en-GB" sz="1800" dirty="0">
                <a:effectLst/>
                <a:latin typeface="Calibri" panose="020F0502020204030204" pitchFamily="34" charset="0"/>
                <a:ea typeface="Calibri" panose="020F0502020204030204" pitchFamily="34" charset="0"/>
                <a:cs typeface="Calibri" panose="020F0502020204030204" pitchFamily="34" charset="0"/>
              </a:rPr>
              <a:t> : Ask the user to fill several fields about his/herself ( some field offered in “sign up”  will be filled automatically from the database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b="1" dirty="0">
                <a:effectLst/>
                <a:latin typeface="Calibri" panose="020F0502020204030204" pitchFamily="34" charset="0"/>
                <a:ea typeface="Calibri" panose="020F0502020204030204" pitchFamily="34" charset="0"/>
                <a:cs typeface="Calibri" panose="020F0502020204030204" pitchFamily="34" charset="0"/>
              </a:rPr>
              <a:t>Options view </a:t>
            </a:r>
            <a:r>
              <a:rPr lang="en-GB" sz="1800" dirty="0">
                <a:effectLst/>
                <a:latin typeface="Calibri" panose="020F0502020204030204" pitchFamily="34" charset="0"/>
                <a:ea typeface="Calibri" panose="020F0502020204030204" pitchFamily="34" charset="0"/>
                <a:cs typeface="Calibri" panose="020F0502020204030204" pitchFamily="34" charset="0"/>
              </a:rPr>
              <a:t>: will give the user: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15000"/>
              </a:lnSpc>
              <a:spcBef>
                <a:spcPts val="0"/>
              </a:spcBef>
              <a:spcAft>
                <a:spcPts val="0"/>
              </a:spcAft>
            </a:pPr>
            <a:r>
              <a:rPr lang="en-GB" sz="1800" dirty="0">
                <a:effectLst/>
                <a:latin typeface="Calibri" panose="020F0502020204030204" pitchFamily="34" charset="0"/>
                <a:ea typeface="Calibri" panose="020F0502020204030204" pitchFamily="34" charset="0"/>
                <a:cs typeface="Calibri" panose="020F0502020204030204" pitchFamily="34" charset="0"/>
              </a:rPr>
              <a:t> </a:t>
            </a:r>
          </a:p>
          <a:p>
            <a:pPr marL="457200" marR="0">
              <a:lnSpc>
                <a:spcPct val="115000"/>
              </a:lnSpc>
              <a:spcBef>
                <a:spcPts val="0"/>
              </a:spcBef>
              <a:spcAft>
                <a:spcPts val="0"/>
              </a:spcAft>
            </a:pPr>
            <a:endParaRPr lang="en-GB" dirty="0">
              <a:latin typeface="Calibri" panose="020F0502020204030204" pitchFamily="34" charset="0"/>
              <a:ea typeface="Calibri" panose="020F0502020204030204" pitchFamily="34" charset="0"/>
              <a:cs typeface="Calibri" panose="020F0502020204030204" pitchFamily="34" charset="0"/>
            </a:endParaRPr>
          </a:p>
          <a:p>
            <a:pPr marL="457200" marR="0">
              <a:lnSpc>
                <a:spcPct val="115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an opportunity to browse the published scholarships on the system and to submit a request to a specific ones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the scholarships applied to will be listed and can be browsed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 connectivity information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ability to change the password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logging out  the profile ( navigation to the log in page )</a:t>
            </a:r>
            <a:endParaRPr lang="en-US" dirty="0"/>
          </a:p>
        </p:txBody>
      </p:sp>
    </p:spTree>
    <p:extLst>
      <p:ext uri="{BB962C8B-B14F-4D97-AF65-F5344CB8AC3E}">
        <p14:creationId xmlns:p14="http://schemas.microsoft.com/office/powerpoint/2010/main" val="3548491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DE3339-9D8F-4304-8DB4-DAFFD06DED7E}"/>
              </a:ext>
            </a:extLst>
          </p:cNvPr>
          <p:cNvPicPr>
            <a:picLocks noChangeAspect="1"/>
          </p:cNvPicPr>
          <p:nvPr/>
        </p:nvPicPr>
        <p:blipFill>
          <a:blip r:embed="rId2"/>
          <a:stretch>
            <a:fillRect/>
          </a:stretch>
        </p:blipFill>
        <p:spPr>
          <a:xfrm>
            <a:off x="1330037" y="0"/>
            <a:ext cx="9836728" cy="5999018"/>
          </a:xfrm>
          <a:prstGeom prst="rect">
            <a:avLst/>
          </a:prstGeom>
        </p:spPr>
      </p:pic>
      <p:sp>
        <p:nvSpPr>
          <p:cNvPr id="3" name="TextBox 2">
            <a:extLst>
              <a:ext uri="{FF2B5EF4-FFF2-40B4-BE49-F238E27FC236}">
                <a16:creationId xmlns:a16="http://schemas.microsoft.com/office/drawing/2014/main" id="{E281FE1F-36C4-4FAA-8DED-D79ABC38C14A}"/>
              </a:ext>
            </a:extLst>
          </p:cNvPr>
          <p:cNvSpPr txBox="1"/>
          <p:nvPr/>
        </p:nvSpPr>
        <p:spPr>
          <a:xfrm>
            <a:off x="3048000" y="6165273"/>
            <a:ext cx="6567055" cy="461665"/>
          </a:xfrm>
          <a:prstGeom prst="rect">
            <a:avLst/>
          </a:prstGeom>
          <a:noFill/>
        </p:spPr>
        <p:txBody>
          <a:bodyPr wrap="square" rtlCol="0">
            <a:spAutoFit/>
          </a:bodyPr>
          <a:lstStyle/>
          <a:p>
            <a:pPr algn="ctr"/>
            <a:r>
              <a:rPr lang="en-US" sz="2400" b="1" dirty="0"/>
              <a:t>Applicant profile </a:t>
            </a:r>
          </a:p>
        </p:txBody>
      </p:sp>
    </p:spTree>
    <p:extLst>
      <p:ext uri="{BB962C8B-B14F-4D97-AF65-F5344CB8AC3E}">
        <p14:creationId xmlns:p14="http://schemas.microsoft.com/office/powerpoint/2010/main" val="1462471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B34336D-2AD7-483C-BBD9-38A366F35DE2}"/>
              </a:ext>
            </a:extLst>
          </p:cNvPr>
          <p:cNvSpPr txBox="1"/>
          <p:nvPr/>
        </p:nvSpPr>
        <p:spPr>
          <a:xfrm>
            <a:off x="1413164" y="706582"/>
            <a:ext cx="8756072" cy="4810291"/>
          </a:xfrm>
          <a:prstGeom prst="rect">
            <a:avLst/>
          </a:prstGeom>
          <a:noFill/>
        </p:spPr>
        <p:txBody>
          <a:bodyPr wrap="square" rtlCol="0">
            <a:spAutoFit/>
          </a:bodyPr>
          <a:lstStyle/>
          <a:p>
            <a:r>
              <a:rPr lang="en-US" dirty="0"/>
              <a:t>Admin profile:</a:t>
            </a:r>
          </a:p>
          <a:p>
            <a:pPr marL="342900" marR="0" lvl="0" indent="-342900">
              <a:lnSpc>
                <a:spcPct val="115000"/>
              </a:lnSpc>
              <a:spcBef>
                <a:spcPts val="0"/>
              </a:spcBef>
              <a:spcAft>
                <a:spcPts val="0"/>
              </a:spcAft>
              <a:buFont typeface="Times New Roman" panose="02020603050405020304" pitchFamily="18" charset="0"/>
              <a:buChar char="-"/>
            </a:pP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b="1" dirty="0">
                <a:effectLst/>
                <a:latin typeface="Calibri" panose="020F0502020204030204" pitchFamily="34" charset="0"/>
                <a:ea typeface="Calibri" panose="020F0502020204030204" pitchFamily="34" charset="0"/>
                <a:cs typeface="Calibri" panose="020F0502020204030204" pitchFamily="34" charset="0"/>
              </a:rPr>
              <a:t>Home view </a:t>
            </a:r>
            <a:r>
              <a:rPr lang="en-GB" sz="1800" dirty="0">
                <a:effectLst/>
                <a:latin typeface="Calibri" panose="020F0502020204030204" pitchFamily="34" charset="0"/>
                <a:ea typeface="Calibri" panose="020F0502020204030204" pitchFamily="34" charset="0"/>
                <a:cs typeface="Calibri" panose="020F0502020204030204" pitchFamily="34" charset="0"/>
              </a:rPr>
              <a:t>: as the applicant </a:t>
            </a:r>
          </a:p>
          <a:p>
            <a:pPr marR="0" lvl="0">
              <a:lnSpc>
                <a:spcPct val="115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b="1" dirty="0">
                <a:effectLst/>
                <a:latin typeface="Calibri" panose="020F0502020204030204" pitchFamily="34" charset="0"/>
                <a:ea typeface="Calibri" panose="020F0502020204030204" pitchFamily="34" charset="0"/>
                <a:cs typeface="Calibri" panose="020F0502020204030204" pitchFamily="34" charset="0"/>
              </a:rPr>
              <a:t>Search view </a:t>
            </a:r>
            <a:r>
              <a:rPr lang="en-GB" sz="1800" dirty="0">
                <a:effectLst/>
                <a:latin typeface="Calibri" panose="020F0502020204030204" pitchFamily="34" charset="0"/>
                <a:ea typeface="Calibri" panose="020F0502020204030204" pitchFamily="34" charset="0"/>
                <a:cs typeface="Calibri" panose="020F0502020204030204" pitchFamily="34" charset="0"/>
              </a:rPr>
              <a:t>: give the an ability to browse all the users profiles on the system  and search them by the name</a:t>
            </a:r>
          </a:p>
          <a:p>
            <a:pPr marL="342900" marR="0" lvl="0" indent="-342900">
              <a:lnSpc>
                <a:spcPct val="115000"/>
              </a:lnSpc>
              <a:spcBef>
                <a:spcPts val="0"/>
              </a:spcBef>
              <a:spcAft>
                <a:spcPts val="0"/>
              </a:spcAft>
              <a:buFont typeface="Times New Roman" panose="02020603050405020304" pitchFamily="18" charset="0"/>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Times New Roman" panose="02020603050405020304" pitchFamily="18" charset="0"/>
              <a:buChar char="-"/>
            </a:pPr>
            <a:r>
              <a:rPr lang="en-GB" sz="1800" b="1" dirty="0">
                <a:effectLst/>
                <a:latin typeface="Calibri" panose="020F0502020204030204" pitchFamily="34" charset="0"/>
                <a:ea typeface="Calibri" panose="020F0502020204030204" pitchFamily="34" charset="0"/>
                <a:cs typeface="Calibri" panose="020F0502020204030204" pitchFamily="34" charset="0"/>
              </a:rPr>
              <a:t>Options view </a:t>
            </a:r>
            <a:r>
              <a:rPr lang="en-GB" sz="1800" dirty="0">
                <a:effectLst/>
                <a:latin typeface="Calibri" panose="020F0502020204030204" pitchFamily="34" charset="0"/>
                <a:ea typeface="Calibri" panose="020F0502020204030204" pitchFamily="34" charset="0"/>
                <a:cs typeface="Calibri" panose="020F0502020204030204" pitchFamily="34" charset="0"/>
              </a:rPr>
              <a:t>: will give the admin: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15000"/>
              </a:lnSpc>
              <a:spcBef>
                <a:spcPts val="0"/>
              </a:spcBef>
              <a:spcAft>
                <a:spcPts val="0"/>
              </a:spcAft>
            </a:pPr>
            <a:r>
              <a:rPr lang="en-GB" sz="1800" dirty="0">
                <a:effectLst/>
                <a:latin typeface="Calibri" panose="020F0502020204030204" pitchFamily="34" charset="0"/>
                <a:ea typeface="Calibri" panose="020F0502020204030204" pitchFamily="34" charset="0"/>
                <a:cs typeface="Calibri" panose="020F0502020204030204" pitchFamily="34" charset="0"/>
              </a:rPr>
              <a:t> </a:t>
            </a:r>
          </a:p>
          <a:p>
            <a:pPr marL="457200" marR="0">
              <a:lnSpc>
                <a:spcPct val="115000"/>
              </a:lnSpc>
              <a:spcBef>
                <a:spcPts val="0"/>
              </a:spcBef>
              <a:spcAft>
                <a:spcPts val="0"/>
              </a:spcAft>
            </a:pPr>
            <a:endParaRPr lang="en-GB" dirty="0">
              <a:latin typeface="Calibri" panose="020F0502020204030204" pitchFamily="34" charset="0"/>
              <a:ea typeface="Calibri" panose="020F0502020204030204" pitchFamily="34" charset="0"/>
              <a:cs typeface="Calibri" panose="020F0502020204030204" pitchFamily="34" charset="0"/>
            </a:endParaRPr>
          </a:p>
          <a:p>
            <a:pPr marL="457200" marR="0">
              <a:lnSpc>
                <a:spcPct val="115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an opportunity to browse the published scholarships on the system, to show the applicants for each scholarship, to show the form of the scholarship and to remove any published scholarship from publishing to prevent users applying to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an opportunity to create a new scholarship.</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53783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327654-1B90-4BE8-9AA2-575457DC59F8}"/>
              </a:ext>
            </a:extLst>
          </p:cNvPr>
          <p:cNvSpPr txBox="1"/>
          <p:nvPr/>
        </p:nvSpPr>
        <p:spPr>
          <a:xfrm>
            <a:off x="1496291" y="1607127"/>
            <a:ext cx="8839200" cy="2478371"/>
          </a:xfrm>
          <a:prstGeom prst="rect">
            <a:avLst/>
          </a:prstGeom>
          <a:noFill/>
        </p:spPr>
        <p:txBody>
          <a:bodyPr wrap="square">
            <a:spAutoFit/>
          </a:bodyPr>
          <a:lstStyle/>
          <a:p>
            <a:pPr marR="0" lvl="0">
              <a:lnSpc>
                <a:spcPct val="115000"/>
              </a:lnSpc>
              <a:spcBef>
                <a:spcPts val="0"/>
              </a:spcBef>
              <a:spcAft>
                <a:spcPts val="0"/>
              </a:spcAft>
            </a:pPr>
            <a:r>
              <a:rPr lang="en-GB" sz="2800" b="1" dirty="0">
                <a:effectLst/>
                <a:latin typeface="Calibri" panose="020F0502020204030204" pitchFamily="34" charset="0"/>
                <a:ea typeface="Calibri" panose="020F0502020204030204" pitchFamily="34" charset="0"/>
                <a:cs typeface="Calibri" panose="020F0502020204030204" pitchFamily="34" charset="0"/>
              </a:rPr>
              <a:t>Options admin view (continued)</a:t>
            </a:r>
          </a:p>
          <a:p>
            <a:pPr marL="342900" marR="0" lvl="0" indent="-342900">
              <a:lnSpc>
                <a:spcPct val="115000"/>
              </a:lnSpc>
              <a:spcBef>
                <a:spcPts val="0"/>
              </a:spcBef>
              <a:spcAft>
                <a:spcPts val="0"/>
              </a:spcAft>
              <a:buFont typeface="Symbol" panose="05050102010706020507" pitchFamily="18" charset="2"/>
              <a:buChar char=""/>
            </a:pPr>
            <a:endParaRPr lang="en-GB"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an opportunity to browse the created scholarships, publish them , delete them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an ability to assigning a new  dean with limited administration and delete it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an opportunity to edit the connectivity information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ability to change the password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logging out  the profile ( navigation to the log in page ).</a:t>
            </a:r>
            <a:endParaRPr lang="en-US" dirty="0"/>
          </a:p>
        </p:txBody>
      </p:sp>
    </p:spTree>
    <p:extLst>
      <p:ext uri="{BB962C8B-B14F-4D97-AF65-F5344CB8AC3E}">
        <p14:creationId xmlns:p14="http://schemas.microsoft.com/office/powerpoint/2010/main" val="10788969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40</TotalTime>
  <Words>702</Words>
  <Application>Microsoft Office PowerPoint</Application>
  <PresentationFormat>Widescreen</PresentationFormat>
  <Paragraphs>76</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Century Gothic</vt:lpstr>
      <vt:lpstr>Symbol</vt:lpstr>
      <vt:lpstr>Times New Roman</vt:lpstr>
      <vt:lpstr>Wingdings 3</vt:lpstr>
      <vt:lpstr>Ion</vt:lpstr>
      <vt:lpstr>Scholarships Mobile Application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lamaeid54@gmail.com</dc:creator>
  <cp:lastModifiedBy>lamaeid54@gmail.com</cp:lastModifiedBy>
  <cp:revision>4</cp:revision>
  <dcterms:created xsi:type="dcterms:W3CDTF">2020-11-11T11:58:58Z</dcterms:created>
  <dcterms:modified xsi:type="dcterms:W3CDTF">2020-11-11T12:39:44Z</dcterms:modified>
</cp:coreProperties>
</file>