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 bookmarkIdSeed="6">
  <p:sldMasterIdLst>
    <p:sldMasterId id="2147483660" r:id="rId1"/>
  </p:sldMasterIdLst>
  <p:notesMasterIdLst>
    <p:notesMasterId r:id="rId60"/>
  </p:notesMasterIdLst>
  <p:sldIdLst>
    <p:sldId id="256" r:id="rId2"/>
    <p:sldId id="350" r:id="rId3"/>
    <p:sldId id="259" r:id="rId4"/>
    <p:sldId id="260" r:id="rId5"/>
    <p:sldId id="265" r:id="rId6"/>
    <p:sldId id="328" r:id="rId7"/>
    <p:sldId id="329" r:id="rId8"/>
    <p:sldId id="273" r:id="rId9"/>
    <p:sldId id="282" r:id="rId10"/>
    <p:sldId id="292" r:id="rId11"/>
    <p:sldId id="351" r:id="rId12"/>
    <p:sldId id="349" r:id="rId13"/>
    <p:sldId id="293" r:id="rId14"/>
    <p:sldId id="352" r:id="rId15"/>
    <p:sldId id="294" r:id="rId16"/>
    <p:sldId id="334" r:id="rId17"/>
    <p:sldId id="335" r:id="rId18"/>
    <p:sldId id="330" r:id="rId19"/>
    <p:sldId id="331" r:id="rId20"/>
    <p:sldId id="337" r:id="rId21"/>
    <p:sldId id="290" r:id="rId22"/>
    <p:sldId id="358" r:id="rId23"/>
    <p:sldId id="307" r:id="rId24"/>
    <p:sldId id="309" r:id="rId25"/>
    <p:sldId id="370" r:id="rId26"/>
    <p:sldId id="338" r:id="rId27"/>
    <p:sldId id="339" r:id="rId28"/>
    <p:sldId id="340" r:id="rId29"/>
    <p:sldId id="310" r:id="rId30"/>
    <p:sldId id="341" r:id="rId31"/>
    <p:sldId id="343" r:id="rId32"/>
    <p:sldId id="344" r:id="rId33"/>
    <p:sldId id="347" r:id="rId34"/>
    <p:sldId id="345" r:id="rId35"/>
    <p:sldId id="346" r:id="rId36"/>
    <p:sldId id="312" r:id="rId37"/>
    <p:sldId id="264" r:id="rId38"/>
    <p:sldId id="326" r:id="rId39"/>
    <p:sldId id="268" r:id="rId40"/>
    <p:sldId id="271" r:id="rId41"/>
    <p:sldId id="371" r:id="rId42"/>
    <p:sldId id="269" r:id="rId43"/>
    <p:sldId id="359" r:id="rId44"/>
    <p:sldId id="361" r:id="rId45"/>
    <p:sldId id="362" r:id="rId46"/>
    <p:sldId id="363" r:id="rId47"/>
    <p:sldId id="364" r:id="rId48"/>
    <p:sldId id="365" r:id="rId49"/>
    <p:sldId id="366" r:id="rId50"/>
    <p:sldId id="367" r:id="rId51"/>
    <p:sldId id="368" r:id="rId52"/>
    <p:sldId id="369" r:id="rId53"/>
    <p:sldId id="353" r:id="rId54"/>
    <p:sldId id="270" r:id="rId55"/>
    <p:sldId id="360" r:id="rId56"/>
    <p:sldId id="354" r:id="rId57"/>
    <p:sldId id="355" r:id="rId58"/>
    <p:sldId id="357" r:id="rId59"/>
  </p:sldIdLst>
  <p:sldSz cx="9144000" cy="6858000" type="screen4x3"/>
  <p:notesSz cx="6858000" cy="9144000"/>
  <p:defaultTextStyle>
    <a:defPPr>
      <a:defRPr lang="ar-JO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809" autoAdjust="0"/>
    <p:restoredTop sz="90409" autoAdjust="0"/>
  </p:normalViewPr>
  <p:slideViewPr>
    <p:cSldViewPr>
      <p:cViewPr>
        <p:scale>
          <a:sx n="54" d="100"/>
          <a:sy n="54" d="100"/>
        </p:scale>
        <p:origin x="-1890" y="-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7E8A52D-9509-4B28-BCD5-D207E3E1A815}" type="datetimeFigureOut">
              <a:rPr lang="ar-JO" smtClean="0"/>
              <a:pPr/>
              <a:t>15/07/1435</a:t>
            </a:fld>
            <a:endParaRPr lang="ar-JO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JO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JO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E34C514-91F9-4B3D-9FCC-7FA47752DC85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869116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34C514-91F9-4B3D-9FCC-7FA47752DC85}" type="slidenum">
              <a:rPr lang="ar-JO" smtClean="0"/>
              <a:pPr/>
              <a:t>1</a:t>
            </a:fld>
            <a:endParaRPr lang="ar-JO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34C514-91F9-4B3D-9FCC-7FA47752DC85}" type="slidenum">
              <a:rPr lang="ar-JO" smtClean="0"/>
              <a:pPr/>
              <a:t>27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91758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JO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34C514-91F9-4B3D-9FCC-7FA47752DC85}" type="slidenum">
              <a:rPr lang="ar-JO" smtClean="0"/>
              <a:pPr/>
              <a:t>3</a:t>
            </a:fld>
            <a:endParaRPr lang="ar-JO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34C514-91F9-4B3D-9FCC-7FA47752DC85}" type="slidenum">
              <a:rPr lang="ar-JO" smtClean="0"/>
              <a:pPr/>
              <a:t>4</a:t>
            </a:fld>
            <a:endParaRPr lang="ar-JO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</a:t>
            </a:r>
            <a:r>
              <a:rPr lang="en-US" baseline="0" dirty="0" smtClean="0"/>
              <a:t> our project we use the following component:</a:t>
            </a:r>
          </a:p>
          <a:p>
            <a:r>
              <a:rPr lang="ar-SA" baseline="0" dirty="0" smtClean="0"/>
              <a:t>مع كل كبسة بظهر </a:t>
            </a:r>
            <a:r>
              <a:rPr lang="en-US" baseline="0" dirty="0" smtClean="0"/>
              <a:t>component </a:t>
            </a:r>
            <a:r>
              <a:rPr lang="ar-SA" baseline="0" dirty="0" smtClean="0"/>
              <a:t/>
            </a:r>
            <a:br>
              <a:rPr lang="ar-SA" baseline="0" dirty="0" smtClean="0"/>
            </a:br>
            <a:r>
              <a:rPr lang="ar-SA" baseline="0" dirty="0" smtClean="0"/>
              <a:t>1. </a:t>
            </a:r>
            <a:r>
              <a:rPr lang="en-US" baseline="0" dirty="0" err="1" smtClean="0"/>
              <a:t>gps</a:t>
            </a:r>
            <a:r>
              <a:rPr lang="en-US" baseline="0" dirty="0" smtClean="0"/>
              <a:t> module </a:t>
            </a:r>
            <a:br>
              <a:rPr lang="en-US" baseline="0" dirty="0" smtClean="0"/>
            </a:br>
            <a:r>
              <a:rPr lang="en-US" baseline="0" dirty="0" smtClean="0"/>
              <a:t>2. </a:t>
            </a:r>
            <a:r>
              <a:rPr lang="en-US" baseline="0" dirty="0" err="1" smtClean="0"/>
              <a:t>gprs</a:t>
            </a:r>
            <a:r>
              <a:rPr lang="en-US" baseline="0" dirty="0" smtClean="0"/>
              <a:t> module</a:t>
            </a:r>
          </a:p>
          <a:p>
            <a:r>
              <a:rPr lang="en-US" baseline="0" dirty="0" smtClean="0"/>
              <a:t>3. Chock sensor</a:t>
            </a:r>
          </a:p>
          <a:p>
            <a:r>
              <a:rPr lang="en-US" baseline="0" dirty="0" smtClean="0"/>
              <a:t>4. </a:t>
            </a:r>
            <a:r>
              <a:rPr lang="en-US" baseline="0" dirty="0" err="1" smtClean="0"/>
              <a:t>LCd</a:t>
            </a:r>
            <a:r>
              <a:rPr lang="en-US" baseline="0" dirty="0" smtClean="0"/>
              <a:t> </a:t>
            </a:r>
          </a:p>
          <a:p>
            <a:r>
              <a:rPr lang="en-US" baseline="0" dirty="0" smtClean="0"/>
              <a:t>5. But in our project we use the </a:t>
            </a:r>
            <a:r>
              <a:rPr lang="en-US" baseline="0" dirty="0" err="1" smtClean="0"/>
              <a:t>lcd</a:t>
            </a:r>
            <a:r>
              <a:rPr lang="en-US" baseline="0" dirty="0" smtClean="0"/>
              <a:t> of our </a:t>
            </a:r>
            <a:r>
              <a:rPr lang="en-US" baseline="0" dirty="0" err="1" smtClean="0"/>
              <a:t>laptob</a:t>
            </a:r>
            <a:r>
              <a:rPr lang="en-US" baseline="0" dirty="0" smtClean="0"/>
              <a:t>  because the </a:t>
            </a:r>
            <a:r>
              <a:rPr lang="en-US" baseline="0" dirty="0" err="1" smtClean="0"/>
              <a:t>lcd</a:t>
            </a:r>
            <a:r>
              <a:rPr lang="en-US" baseline="0" dirty="0" smtClean="0"/>
              <a:t> is expensive</a:t>
            </a:r>
          </a:p>
          <a:p>
            <a:r>
              <a:rPr lang="en-US" baseline="0" dirty="0" smtClean="0"/>
              <a:t>6. The </a:t>
            </a:r>
            <a:r>
              <a:rPr lang="en-US" baseline="0" dirty="0" err="1" smtClean="0"/>
              <a:t>microcontroler</a:t>
            </a:r>
            <a:r>
              <a:rPr lang="en-US" baseline="0" dirty="0" smtClean="0"/>
              <a:t> that we use is the </a:t>
            </a:r>
            <a:r>
              <a:rPr lang="en-US" baseline="0" dirty="0" err="1" smtClean="0"/>
              <a:t>aurduino</a:t>
            </a:r>
            <a:endParaRPr lang="en-US" baseline="0" dirty="0" smtClean="0"/>
          </a:p>
          <a:p>
            <a:r>
              <a:rPr lang="en-US" baseline="0" dirty="0" smtClean="0"/>
              <a:t>The </a:t>
            </a:r>
            <a:r>
              <a:rPr lang="en-US" baseline="0" dirty="0" err="1" smtClean="0"/>
              <a:t>conection</a:t>
            </a:r>
            <a:r>
              <a:rPr lang="en-US" baseline="0" dirty="0" smtClean="0"/>
              <a:t> of these component as you saw 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34C514-91F9-4B3D-9FCC-7FA47752DC85}" type="slidenum">
              <a:rPr lang="ar-JO" smtClean="0"/>
              <a:pPr/>
              <a:t>5</a:t>
            </a:fld>
            <a:endParaRPr lang="ar-JO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34C514-91F9-4B3D-9FCC-7FA47752DC85}" type="slidenum">
              <a:rPr lang="ar-JO" smtClean="0"/>
              <a:pPr/>
              <a:t>6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7316855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It’s used to</a:t>
            </a:r>
            <a:r>
              <a:rPr lang="en-US" baseline="0" dirty="0" smtClean="0"/>
              <a:t> read the long, </a:t>
            </a:r>
            <a:r>
              <a:rPr lang="en-US" baseline="0" dirty="0" err="1" smtClean="0"/>
              <a:t>latit</a:t>
            </a:r>
            <a:r>
              <a:rPr lang="en-US" baseline="0" dirty="0" smtClean="0"/>
              <a:t> of it’s </a:t>
            </a:r>
            <a:r>
              <a:rPr lang="en-US" baseline="0" dirty="0" err="1" smtClean="0"/>
              <a:t>curent</a:t>
            </a:r>
            <a:r>
              <a:rPr lang="en-US" baseline="0" dirty="0" smtClean="0"/>
              <a:t> position</a:t>
            </a:r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34C514-91F9-4B3D-9FCC-7FA47752DC85}" type="slidenum">
              <a:rPr lang="ar-JO" smtClean="0"/>
              <a:pPr/>
              <a:t>8</a:t>
            </a:fld>
            <a:endParaRPr lang="ar-JO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The </a:t>
            </a:r>
            <a:r>
              <a:rPr lang="en-US" dirty="0" err="1" smtClean="0"/>
              <a:t>gps</a:t>
            </a:r>
            <a:r>
              <a:rPr lang="en-US" dirty="0" smtClean="0"/>
              <a:t> </a:t>
            </a:r>
            <a:r>
              <a:rPr lang="ar-SA" dirty="0" smtClean="0"/>
              <a:t>(على</a:t>
            </a:r>
            <a:r>
              <a:rPr lang="ar-SA" baseline="0" dirty="0" smtClean="0"/>
              <a:t> ما اعتقد ان مش الجي بي اس هون. اي اشي بالدنيا اله موقع محدد من الستلايت</a:t>
            </a:r>
            <a:r>
              <a:rPr lang="ar-SA" dirty="0" smtClean="0"/>
              <a:t>)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 requires at least four satellites transmitting coded signals from known positions. Three satellites are required to provide the three distance measurements, and the forth to remove receiver clock error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34C514-91F9-4B3D-9FCC-7FA47752DC85}" type="slidenum">
              <a:rPr lang="ar-JO" smtClean="0"/>
              <a:pPr/>
              <a:t>9</a:t>
            </a:fld>
            <a:endParaRPr lang="ar-JO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ال</a:t>
            </a:r>
            <a:r>
              <a:rPr lang="ar-SA" baseline="0" dirty="0" smtClean="0"/>
              <a:t> </a:t>
            </a:r>
            <a:r>
              <a:rPr lang="en-US" baseline="0" dirty="0" smtClean="0"/>
              <a:t>pc </a:t>
            </a:r>
            <a:r>
              <a:rPr lang="ar-SA" baseline="0" dirty="0" smtClean="0"/>
              <a:t>هو اللابتوب العادي مش سيرفر 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34C514-91F9-4B3D-9FCC-7FA47752DC85}" type="slidenum">
              <a:rPr lang="ar-JO" smtClean="0"/>
              <a:pPr/>
              <a:t>15</a:t>
            </a:fld>
            <a:endParaRPr lang="ar-JO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34C514-91F9-4B3D-9FCC-7FA47752DC85}" type="slidenum">
              <a:rPr lang="ar-JO" smtClean="0"/>
              <a:pPr/>
              <a:t>21</a:t>
            </a:fld>
            <a:endParaRPr lang="ar-JO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ثلث قائم الزاوية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grpSp>
        <p:nvGrpSpPr>
          <p:cNvPr id="2" name="مجموعة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شكل حر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شكل حر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شكل حر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رابط مستقيم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9D84115-563A-4792-AA7B-909F9C9C01D6}" type="datetime8">
              <a:rPr lang="ar-JO" smtClean="0"/>
              <a:pPr/>
              <a:t>14 أيار، 14</a:t>
            </a:fld>
            <a:endParaRPr lang="ar-JO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ar-JO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C880D7D-72E6-463F-AEEA-41179C02A5B8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204E8C-8499-47E5-9209-2F54A036C171}" type="datetime8">
              <a:rPr lang="ar-JO" smtClean="0"/>
              <a:pPr/>
              <a:t>14 أيار، 14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880D7D-72E6-463F-AEEA-41179C02A5B8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3346CC-D385-4E58-8E6B-AA3A4320FEF5}" type="datetime8">
              <a:rPr lang="ar-JO" smtClean="0"/>
              <a:pPr/>
              <a:t>14 أيار، 14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880D7D-72E6-463F-AEEA-41179C02A5B8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BC80C8-2594-402C-BCDA-B5FE32F68EBB}" type="datetime8">
              <a:rPr lang="ar-JO" smtClean="0"/>
              <a:pPr/>
              <a:t>14 أيار، 14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880D7D-72E6-463F-AEEA-41179C02A5B8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7" name="عنوان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E2CD76-C429-446F-A914-740DFC7A4635}" type="datetime8">
              <a:rPr lang="ar-JO" smtClean="0"/>
              <a:pPr/>
              <a:t>14 أيار، 14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880D7D-72E6-463F-AEEA-41179C02A5B8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7" name="شارة رتبة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شارة رتبة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AB42E8-9FA2-4FB0-9557-075C1129DB6C}" type="datetime8">
              <a:rPr lang="ar-JO" smtClean="0"/>
              <a:pPr/>
              <a:t>14 أيار، 14</a:t>
            </a:fld>
            <a:endParaRPr lang="ar-JO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JO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880D7D-72E6-463F-AEEA-41179C02A5B8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3755C2-3DBA-4D06-9CC5-76E80D37B334}" type="datetime8">
              <a:rPr lang="ar-JO" smtClean="0"/>
              <a:pPr/>
              <a:t>14 أيار، 14</a:t>
            </a:fld>
            <a:endParaRPr lang="ar-JO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JO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880D7D-72E6-463F-AEEA-41179C02A5B8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69E68E-FCB2-4A15-9F7E-FA122382F116}" type="datetime8">
              <a:rPr lang="ar-JO" smtClean="0"/>
              <a:pPr/>
              <a:t>14 أيار، 14</a:t>
            </a:fld>
            <a:endParaRPr lang="ar-JO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JO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880D7D-72E6-463F-AEEA-41179C02A5B8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48403E-B063-4B97-B571-9FD9E5579D52}" type="datetime8">
              <a:rPr lang="ar-JO" smtClean="0"/>
              <a:pPr/>
              <a:t>14 أيار، 14</a:t>
            </a:fld>
            <a:endParaRPr lang="ar-JO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JO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880D7D-72E6-463F-AEEA-41179C02A5B8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99BC6DE-DECE-48C3-9E25-096875EF24E6}" type="datetime8">
              <a:rPr lang="ar-JO" smtClean="0"/>
              <a:pPr/>
              <a:t>14 أيار، 14</a:t>
            </a:fld>
            <a:endParaRPr lang="ar-JO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JO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880D7D-72E6-463F-AEEA-41179C02A5B8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7549BFC-F973-4801-B250-6D15803657D6}" type="datetime8">
              <a:rPr lang="ar-JO" smtClean="0"/>
              <a:pPr/>
              <a:t>14 أيار، 14</a:t>
            </a:fld>
            <a:endParaRPr lang="ar-JO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ar-JO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C880D7D-72E6-463F-AEEA-41179C02A5B8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شكل حر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مثلث قائم الزاوية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رابط مستقيم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شارة رتبة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شارة رتبة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شكل حر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شكل حر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مثلث قائم الزاوية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رابط مستقيم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9B7449E-651A-4C47-9DD2-0627EA051E26}" type="datetime8">
              <a:rPr lang="ar-JO" smtClean="0"/>
              <a:pPr/>
              <a:t>14 أيار، 14</a:t>
            </a:fld>
            <a:endParaRPr lang="ar-JO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JO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C880D7D-72E6-463F-AEEA-41179C02A5B8}" type="slidenum">
              <a:rPr lang="ar-JO" smtClean="0"/>
              <a:pPr/>
              <a:t>‹#›</a:t>
            </a:fld>
            <a:endParaRPr lang="ar-J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gif"/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gif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صر نائب للمحتوى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endParaRPr lang="en-US" i="1" dirty="0" smtClean="0"/>
          </a:p>
          <a:p>
            <a:pPr algn="l" rtl="0">
              <a:buFont typeface="Wingdings" pitchFamily="2" charset="2"/>
              <a:buChar char="Ø"/>
            </a:pPr>
            <a:endParaRPr lang="en-US" i="1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Prepared </a:t>
            </a:r>
            <a:r>
              <a:rPr lang="en-US" dirty="0"/>
              <a:t>by :</a:t>
            </a:r>
          </a:p>
          <a:p>
            <a:pPr algn="l" rtl="0">
              <a:buNone/>
            </a:pPr>
            <a:r>
              <a:rPr lang="en-US" i="1" dirty="0"/>
              <a:t>        </a:t>
            </a:r>
            <a:r>
              <a:rPr lang="en-US" i="1" dirty="0" smtClean="0"/>
              <a:t> </a:t>
            </a:r>
            <a:r>
              <a:rPr lang="en-US" dirty="0" smtClean="0"/>
              <a:t>1.Doaa </a:t>
            </a:r>
            <a:r>
              <a:rPr lang="en-US" dirty="0" err="1"/>
              <a:t>Haydariah</a:t>
            </a:r>
            <a:r>
              <a:rPr lang="en-US" dirty="0"/>
              <a:t>    ''10927646''</a:t>
            </a:r>
          </a:p>
          <a:p>
            <a:pPr algn="l" rtl="0">
              <a:buNone/>
            </a:pPr>
            <a:r>
              <a:rPr lang="en-US" dirty="0"/>
              <a:t>         </a:t>
            </a:r>
            <a:r>
              <a:rPr lang="en-US" dirty="0" smtClean="0"/>
              <a:t>2.Nada </a:t>
            </a:r>
            <a:r>
              <a:rPr lang="en-US" dirty="0" err="1"/>
              <a:t>Joma</a:t>
            </a:r>
            <a:r>
              <a:rPr lang="en-US" dirty="0"/>
              <a:t>            ''10927895''</a:t>
            </a:r>
          </a:p>
          <a:p>
            <a:pPr algn="l" rtl="0">
              <a:buNone/>
            </a:pPr>
            <a:r>
              <a:rPr lang="en-US" i="1" dirty="0"/>
              <a:t> </a:t>
            </a:r>
            <a:endParaRPr lang="en-US" dirty="0"/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Supervised </a:t>
            </a:r>
            <a:r>
              <a:rPr lang="en-US" dirty="0"/>
              <a:t>by:</a:t>
            </a:r>
          </a:p>
          <a:p>
            <a:pPr algn="l" rtl="0">
              <a:buNone/>
            </a:pPr>
            <a:r>
              <a:rPr lang="en-US" dirty="0"/>
              <a:t>       </a:t>
            </a:r>
            <a:r>
              <a:rPr lang="en-US" dirty="0" smtClean="0"/>
              <a:t>  </a:t>
            </a:r>
            <a:r>
              <a:rPr lang="en-US" dirty="0"/>
              <a:t>Dr. </a:t>
            </a:r>
            <a:r>
              <a:rPr lang="en-US" dirty="0" err="1"/>
              <a:t>Saed</a:t>
            </a:r>
            <a:r>
              <a:rPr lang="en-US" dirty="0"/>
              <a:t> </a:t>
            </a:r>
            <a:r>
              <a:rPr lang="en-US" dirty="0" err="1"/>
              <a:t>Tarapiah</a:t>
            </a:r>
            <a:endParaRPr lang="en-US" dirty="0"/>
          </a:p>
          <a:p>
            <a:pPr>
              <a:buNone/>
            </a:pPr>
            <a:endParaRPr lang="ar-JO" dirty="0"/>
          </a:p>
        </p:txBody>
      </p:sp>
      <p:sp>
        <p:nvSpPr>
          <p:cNvPr id="6" name="عنوان 5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 fontScale="90000"/>
          </a:bodyPr>
          <a:lstStyle/>
          <a:p>
            <a:pPr algn="ctr" rt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>
                <a:solidFill>
                  <a:srgbClr val="0070C0"/>
                </a:solidFill>
              </a:rPr>
              <a:t>Real </a:t>
            </a:r>
            <a:r>
              <a:rPr lang="en-US" dirty="0">
                <a:solidFill>
                  <a:srgbClr val="0070C0"/>
                </a:solidFill>
              </a:rPr>
              <a:t>Time </a:t>
            </a:r>
            <a:r>
              <a:rPr lang="en-US" dirty="0" smtClean="0">
                <a:solidFill>
                  <a:srgbClr val="0070C0"/>
                </a:solidFill>
              </a:rPr>
              <a:t>Vehicles Tracking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And </a:t>
            </a:r>
            <a:r>
              <a:rPr lang="en-US" dirty="0">
                <a:solidFill>
                  <a:srgbClr val="0070C0"/>
                </a:solidFill>
              </a:rPr>
              <a:t>Broadcasting Publicity</a:t>
            </a:r>
            <a:r>
              <a:rPr lang="en-US" dirty="0"/>
              <a:t/>
            </a:r>
            <a:br>
              <a:rPr lang="en-US" dirty="0"/>
            </a:br>
            <a:endParaRPr lang="ar-JO" dirty="0"/>
          </a:p>
        </p:txBody>
      </p:sp>
      <p:pic>
        <p:nvPicPr>
          <p:cNvPr id="9" name="Picture 2" descr="C:\Users\miditech\Desktop\Graduation project\Grad picture\vehicle-tracking-system-7387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3861048"/>
            <a:ext cx="3701472" cy="225071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971600" y="1556792"/>
            <a:ext cx="774035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-----------------------------------------------------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80D7D-72E6-463F-AEEA-41179C02A5B8}" type="slidenum">
              <a:rPr lang="ar-JO" smtClean="0"/>
              <a:pPr/>
              <a:t>1</a:t>
            </a:fld>
            <a:endParaRPr lang="ar-JO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53" name="Rectangle 41"/>
          <p:cNvSpPr>
            <a:spLocks noChangeArrowheads="1"/>
          </p:cNvSpPr>
          <p:nvPr/>
        </p:nvSpPr>
        <p:spPr bwMode="auto">
          <a:xfrm>
            <a:off x="2483768" y="399579"/>
            <a:ext cx="1152128" cy="72008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GPS module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54" name="Rectangle 42"/>
          <p:cNvSpPr>
            <a:spLocks noChangeArrowheads="1"/>
          </p:cNvSpPr>
          <p:nvPr/>
        </p:nvSpPr>
        <p:spPr bwMode="auto">
          <a:xfrm>
            <a:off x="2411760" y="1839739"/>
            <a:ext cx="1152128" cy="653157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Aurduino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355" name="صورة 12"/>
          <p:cNvPicPr>
            <a:picLocks noChangeAspect="1" noChangeArrowheads="1"/>
          </p:cNvPicPr>
          <p:nvPr/>
        </p:nvPicPr>
        <p:blipFill>
          <a:blip r:embed="rId2" cstate="print"/>
          <a:srcRect l="73984" t="13829" r="15356" b="75533"/>
          <a:stretch>
            <a:fillRect/>
          </a:stretch>
        </p:blipFill>
        <p:spPr bwMode="auto">
          <a:xfrm>
            <a:off x="1547664" y="471587"/>
            <a:ext cx="864096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" name="Rectangle 42"/>
          <p:cNvSpPr>
            <a:spLocks noChangeArrowheads="1"/>
          </p:cNvSpPr>
          <p:nvPr/>
        </p:nvSpPr>
        <p:spPr bwMode="auto">
          <a:xfrm>
            <a:off x="4355976" y="1911747"/>
            <a:ext cx="1440160" cy="65315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GSM/GPRS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57" name="AutoShape 45"/>
          <p:cNvSpPr>
            <a:spLocks noChangeArrowheads="1"/>
          </p:cNvSpPr>
          <p:nvPr/>
        </p:nvSpPr>
        <p:spPr bwMode="auto">
          <a:xfrm>
            <a:off x="2843808" y="1191667"/>
            <a:ext cx="373063" cy="598488"/>
          </a:xfrm>
          <a:prstGeom prst="upDownArrow">
            <a:avLst>
              <a:gd name="adj1" fmla="val 50000"/>
              <a:gd name="adj2" fmla="val 32085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5" name="AutoShape 44"/>
          <p:cNvSpPr>
            <a:spLocks noChangeArrowheads="1"/>
          </p:cNvSpPr>
          <p:nvPr/>
        </p:nvSpPr>
        <p:spPr bwMode="auto">
          <a:xfrm>
            <a:off x="3563888" y="1983755"/>
            <a:ext cx="792088" cy="360040"/>
          </a:xfrm>
          <a:prstGeom prst="leftRightArrow">
            <a:avLst>
              <a:gd name="adj1" fmla="val 50000"/>
              <a:gd name="adj2" fmla="val 51721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9" name="Rectangle 40"/>
          <p:cNvSpPr>
            <a:spLocks noChangeArrowheads="1"/>
          </p:cNvSpPr>
          <p:nvPr/>
        </p:nvSpPr>
        <p:spPr bwMode="auto">
          <a:xfrm>
            <a:off x="395536" y="476672"/>
            <a:ext cx="1152128" cy="432048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Satellite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81009" y="4049729"/>
            <a:ext cx="525658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2000" b="1" dirty="0" smtClean="0"/>
              <a:t>Aurduino (microcontroller).</a:t>
            </a:r>
            <a:endParaRPr lang="ar-SA" sz="20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0" y="3411400"/>
            <a:ext cx="705678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--------------------------------------------------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80D7D-72E6-463F-AEEA-41179C02A5B8}" type="slidenum">
              <a:rPr lang="ar-JO" smtClean="0"/>
              <a:pPr/>
              <a:t>10</a:t>
            </a:fld>
            <a:endParaRPr lang="ar-JO"/>
          </a:p>
        </p:txBody>
      </p:sp>
      <p:pic>
        <p:nvPicPr>
          <p:cNvPr id="20" name="صورة 12"/>
          <p:cNvPicPr>
            <a:picLocks noChangeAspect="1" noChangeArrowheads="1"/>
          </p:cNvPicPr>
          <p:nvPr/>
        </p:nvPicPr>
        <p:blipFill>
          <a:blip r:embed="rId2" cstate="print"/>
          <a:srcRect l="73984" t="13829" r="15356" b="75533"/>
          <a:stretch>
            <a:fillRect/>
          </a:stretch>
        </p:blipFill>
        <p:spPr bwMode="auto">
          <a:xfrm>
            <a:off x="5868144" y="1988840"/>
            <a:ext cx="864096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AutoShape 45"/>
          <p:cNvSpPr>
            <a:spLocks noChangeArrowheads="1"/>
          </p:cNvSpPr>
          <p:nvPr/>
        </p:nvSpPr>
        <p:spPr bwMode="auto">
          <a:xfrm>
            <a:off x="2843808" y="2564904"/>
            <a:ext cx="373063" cy="598488"/>
          </a:xfrm>
          <a:prstGeom prst="upDownArrow">
            <a:avLst>
              <a:gd name="adj1" fmla="val 50000"/>
              <a:gd name="adj2" fmla="val 32085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28" name="Rectangle 42"/>
          <p:cNvSpPr>
            <a:spLocks noChangeArrowheads="1"/>
          </p:cNvSpPr>
          <p:nvPr/>
        </p:nvSpPr>
        <p:spPr bwMode="auto">
          <a:xfrm>
            <a:off x="2458398" y="3163392"/>
            <a:ext cx="1080120" cy="50405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Display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42"/>
          <p:cNvSpPr>
            <a:spLocks noChangeArrowheads="1"/>
          </p:cNvSpPr>
          <p:nvPr/>
        </p:nvSpPr>
        <p:spPr bwMode="auto">
          <a:xfrm>
            <a:off x="6732240" y="1988840"/>
            <a:ext cx="1008112" cy="50405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b="1" dirty="0" smtClean="0">
                <a:latin typeface="Times New Roman" pitchFamily="18" charset="0"/>
                <a:ea typeface="Arial" pitchFamily="34" charset="0"/>
                <a:cs typeface="Arial" pitchFamily="34" charset="0"/>
              </a:rPr>
              <a:t>Server</a:t>
            </a:r>
            <a:endParaRPr kumimoji="0" lang="en-US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C:\Users\eng nada joma\Desktop\project final ^_^\P_٢٠١٤٠٥١٣_١٥٢٥٤٦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21" t="15174" r="12680" b="27924"/>
          <a:stretch/>
        </p:blipFill>
        <p:spPr bwMode="auto">
          <a:xfrm>
            <a:off x="4644008" y="4035700"/>
            <a:ext cx="3897335" cy="2748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80D7D-72E6-463F-AEEA-41179C02A5B8}" type="slidenum">
              <a:rPr lang="ar-JO" smtClean="0"/>
              <a:pPr/>
              <a:t>11</a:t>
            </a:fld>
            <a:endParaRPr lang="ar-JO"/>
          </a:p>
        </p:txBody>
      </p:sp>
      <p:pic>
        <p:nvPicPr>
          <p:cNvPr id="5122" name="Picture 2" descr="C:\Users\eng nada joma\Desktop\project final ^_^\P_٢٠١٤٠٥١٣_١٥٢٩٠١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8" y="1663715"/>
            <a:ext cx="9144000" cy="51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9512" y="366374"/>
            <a:ext cx="9649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 rtl="0">
              <a:buFont typeface="Wingdings" panose="05000000000000000000" pitchFamily="2" charset="2"/>
              <a:buChar char="Ø"/>
            </a:pPr>
            <a:r>
              <a:rPr lang="en-GB" sz="3200" b="1" dirty="0" smtClean="0">
                <a:solidFill>
                  <a:srgbClr val="0070C0"/>
                </a:solidFill>
              </a:rPr>
              <a:t>Arduino And GPS Module Connections</a:t>
            </a:r>
            <a:endParaRPr lang="en-GB" sz="32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3522" y="672446"/>
            <a:ext cx="820891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--------------------------------------------------------</a:t>
            </a:r>
          </a:p>
        </p:txBody>
      </p:sp>
    </p:spTree>
    <p:extLst>
      <p:ext uri="{BB962C8B-B14F-4D97-AF65-F5344CB8AC3E}">
        <p14:creationId xmlns:p14="http://schemas.microsoft.com/office/powerpoint/2010/main" val="602806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80D7D-72E6-463F-AEEA-41179C02A5B8}" type="slidenum">
              <a:rPr lang="ar-JO" smtClean="0"/>
              <a:pPr/>
              <a:t>12</a:t>
            </a:fld>
            <a:endParaRPr lang="ar-JO"/>
          </a:p>
        </p:txBody>
      </p:sp>
      <p:sp>
        <p:nvSpPr>
          <p:cNvPr id="6" name="Title 3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pPr marL="571500" indent="-571500" rtl="0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GPRS Message.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980728"/>
            <a:ext cx="705678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--------------------------------------------------</a:t>
            </a:r>
          </a:p>
        </p:txBody>
      </p:sp>
      <p:sp>
        <p:nvSpPr>
          <p:cNvPr id="4" name="Rectangular Callout 3"/>
          <p:cNvSpPr/>
          <p:nvPr/>
        </p:nvSpPr>
        <p:spPr>
          <a:xfrm>
            <a:off x="3563888" y="1887706"/>
            <a:ext cx="5256584" cy="3701533"/>
          </a:xfrm>
          <a:prstGeom prst="wedgeRectCallou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365760" lvl="0" indent="-256032" algn="l" rtl="0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Char char=""/>
            </a:pPr>
            <a:endParaRPr lang="en-GB" sz="2000" b="1" u="sng" dirty="0">
              <a:solidFill>
                <a:prstClr val="black"/>
              </a:solidFill>
            </a:endParaRPr>
          </a:p>
          <a:p>
            <a:pPr marL="365760" lvl="0" indent="-256032" algn="l" rtl="0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Char char=""/>
            </a:pPr>
            <a:endParaRPr lang="en-GB" sz="2000" b="1" u="sng" dirty="0">
              <a:solidFill>
                <a:prstClr val="black"/>
              </a:solidFill>
            </a:endParaRPr>
          </a:p>
          <a:p>
            <a:pPr marL="109728" lvl="0" algn="l" rtl="0">
              <a:lnSpc>
                <a:spcPct val="250000"/>
              </a:lnSpc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en-GB" sz="2000" b="1" u="sng" dirty="0" smtClean="0">
                <a:solidFill>
                  <a:prstClr val="black"/>
                </a:solidFill>
              </a:rPr>
              <a:t>userid:</a:t>
            </a:r>
            <a:r>
              <a:rPr lang="en-GB" sz="2000" dirty="0" smtClean="0">
                <a:solidFill>
                  <a:prstClr val="black"/>
                </a:solidFill>
              </a:rPr>
              <a:t>5,</a:t>
            </a:r>
            <a:r>
              <a:rPr lang="en-GB" sz="2000" b="1" u="sng" dirty="0" smtClean="0">
                <a:solidFill>
                  <a:prstClr val="black"/>
                </a:solidFill>
              </a:rPr>
              <a:t>Var_x:</a:t>
            </a:r>
            <a:r>
              <a:rPr lang="en-GB" sz="2000" dirty="0" smtClean="0">
                <a:solidFill>
                  <a:prstClr val="black"/>
                </a:solidFill>
              </a:rPr>
              <a:t>32.608937,</a:t>
            </a:r>
            <a:r>
              <a:rPr lang="en-GB" sz="2000" b="1" u="sng" dirty="0" smtClean="0">
                <a:solidFill>
                  <a:prstClr val="black"/>
                </a:solidFill>
              </a:rPr>
              <a:t>Var_y:</a:t>
            </a:r>
            <a:r>
              <a:rPr lang="en-GB" sz="2000" dirty="0" smtClean="0">
                <a:solidFill>
                  <a:prstClr val="black"/>
                </a:solidFill>
              </a:rPr>
              <a:t>35.890443</a:t>
            </a:r>
            <a:r>
              <a:rPr lang="en-GB" sz="2000" dirty="0">
                <a:solidFill>
                  <a:prstClr val="black"/>
                </a:solidFill>
              </a:rPr>
              <a:t>, </a:t>
            </a:r>
            <a:r>
              <a:rPr lang="en-GB" sz="2000" b="1" u="sng" dirty="0">
                <a:solidFill>
                  <a:prstClr val="black"/>
                </a:solidFill>
              </a:rPr>
              <a:t>time1:</a:t>
            </a:r>
            <a:r>
              <a:rPr lang="en-GB" sz="2000" dirty="0">
                <a:solidFill>
                  <a:prstClr val="black"/>
                </a:solidFill>
              </a:rPr>
              <a:t>2014-2-11 10:29:23 </a:t>
            </a:r>
            <a:endParaRPr lang="en-GB" sz="2000" dirty="0" smtClean="0">
              <a:solidFill>
                <a:prstClr val="black"/>
              </a:solidFill>
            </a:endParaRPr>
          </a:p>
          <a:p>
            <a:pPr marL="109728" lvl="0" algn="l" rtl="0">
              <a:lnSpc>
                <a:spcPct val="250000"/>
              </a:lnSpc>
              <a:spcBef>
                <a:spcPts val="400"/>
              </a:spcBef>
              <a:buClr>
                <a:srgbClr val="2DA2BF"/>
              </a:buClr>
              <a:buSzPct val="68000"/>
            </a:pPr>
            <a:endParaRPr lang="en-GB" sz="2000" dirty="0">
              <a:solidFill>
                <a:prstClr val="black"/>
              </a:solidFill>
            </a:endParaRPr>
          </a:p>
          <a:p>
            <a:pPr marL="365760" lvl="0" indent="-256032" algn="l" rtl="0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Char char=""/>
            </a:pPr>
            <a:endParaRPr lang="en-GB" sz="2000" dirty="0">
              <a:solidFill>
                <a:prstClr val="black"/>
              </a:solidFill>
            </a:endParaRPr>
          </a:p>
        </p:txBody>
      </p:sp>
      <p:sp>
        <p:nvSpPr>
          <p:cNvPr id="9" name="Striped Right Arrow 8"/>
          <p:cNvSpPr/>
          <p:nvPr/>
        </p:nvSpPr>
        <p:spPr>
          <a:xfrm>
            <a:off x="755576" y="3356992"/>
            <a:ext cx="2520280" cy="1296144"/>
          </a:xfrm>
          <a:prstGeom prst="striped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4209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53" name="Rectangle 41"/>
          <p:cNvSpPr>
            <a:spLocks noChangeArrowheads="1"/>
          </p:cNvSpPr>
          <p:nvPr/>
        </p:nvSpPr>
        <p:spPr bwMode="auto">
          <a:xfrm>
            <a:off x="2483768" y="399579"/>
            <a:ext cx="1152128" cy="72008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GPS module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54" name="Rectangle 42"/>
          <p:cNvSpPr>
            <a:spLocks noChangeArrowheads="1"/>
          </p:cNvSpPr>
          <p:nvPr/>
        </p:nvSpPr>
        <p:spPr bwMode="auto">
          <a:xfrm>
            <a:off x="2411760" y="1839739"/>
            <a:ext cx="1152128" cy="653157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Aurduino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355" name="صورة 12"/>
          <p:cNvPicPr>
            <a:picLocks noChangeAspect="1" noChangeArrowheads="1"/>
          </p:cNvPicPr>
          <p:nvPr/>
        </p:nvPicPr>
        <p:blipFill>
          <a:blip r:embed="rId2" cstate="print"/>
          <a:srcRect l="73984" t="13829" r="15356" b="75533"/>
          <a:stretch>
            <a:fillRect/>
          </a:stretch>
        </p:blipFill>
        <p:spPr bwMode="auto">
          <a:xfrm>
            <a:off x="1547664" y="471587"/>
            <a:ext cx="864096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" name="Rectangle 42"/>
          <p:cNvSpPr>
            <a:spLocks noChangeArrowheads="1"/>
          </p:cNvSpPr>
          <p:nvPr/>
        </p:nvSpPr>
        <p:spPr bwMode="auto">
          <a:xfrm>
            <a:off x="4355976" y="1911747"/>
            <a:ext cx="1512168" cy="653157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GSM/GPRS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57" name="AutoShape 45"/>
          <p:cNvSpPr>
            <a:spLocks noChangeArrowheads="1"/>
          </p:cNvSpPr>
          <p:nvPr/>
        </p:nvSpPr>
        <p:spPr bwMode="auto">
          <a:xfrm>
            <a:off x="2843808" y="1191667"/>
            <a:ext cx="373063" cy="598488"/>
          </a:xfrm>
          <a:prstGeom prst="upDownArrow">
            <a:avLst>
              <a:gd name="adj1" fmla="val 50000"/>
              <a:gd name="adj2" fmla="val 32085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5" name="AutoShape 44"/>
          <p:cNvSpPr>
            <a:spLocks noChangeArrowheads="1"/>
          </p:cNvSpPr>
          <p:nvPr/>
        </p:nvSpPr>
        <p:spPr bwMode="auto">
          <a:xfrm>
            <a:off x="3563888" y="1983755"/>
            <a:ext cx="792088" cy="360040"/>
          </a:xfrm>
          <a:prstGeom prst="leftRightArrow">
            <a:avLst>
              <a:gd name="adj1" fmla="val 50000"/>
              <a:gd name="adj2" fmla="val 51721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9" name="Rectangle 40"/>
          <p:cNvSpPr>
            <a:spLocks noChangeArrowheads="1"/>
          </p:cNvSpPr>
          <p:nvPr/>
        </p:nvSpPr>
        <p:spPr bwMode="auto">
          <a:xfrm>
            <a:off x="395536" y="476672"/>
            <a:ext cx="1152128" cy="432048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Satellite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0" y="3429000"/>
            <a:ext cx="705678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--------------------------------------------------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11560" y="3789040"/>
            <a:ext cx="1728192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GPRS/GSM</a:t>
            </a:r>
            <a:endParaRPr lang="ar-SA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5508104" y="4149080"/>
            <a:ext cx="2232248" cy="108012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B6DDE8"/>
              </a:gs>
            </a:gsLst>
            <a:lin ang="5400000" scaled="1"/>
          </a:gradFill>
          <a:ln w="12700">
            <a:solidFill>
              <a:srgbClr val="92CDDC"/>
            </a:solidFill>
            <a:miter lim="800000"/>
            <a:headEnd/>
            <a:tailEnd/>
          </a:ln>
          <a:effectLst>
            <a:outerShdw dist="28398" dir="3806097" algn="ctr" rotWithShape="0">
              <a:srgbClr val="205867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Periodically send GPRS msg contain current location</a:t>
            </a:r>
            <a:endParaRPr kumimoji="0" lang="ar-SA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1" name="AutoShape 4"/>
          <p:cNvCxnSpPr>
            <a:cxnSpLocks noChangeShapeType="1"/>
          </p:cNvCxnSpPr>
          <p:nvPr/>
        </p:nvCxnSpPr>
        <p:spPr bwMode="auto">
          <a:xfrm>
            <a:off x="6660232" y="3573016"/>
            <a:ext cx="0" cy="551557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AutoShape 4"/>
          <p:cNvCxnSpPr>
            <a:cxnSpLocks noChangeShapeType="1"/>
          </p:cNvCxnSpPr>
          <p:nvPr/>
        </p:nvCxnSpPr>
        <p:spPr bwMode="auto">
          <a:xfrm>
            <a:off x="6732240" y="5373216"/>
            <a:ext cx="0" cy="551557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80D7D-72E6-463F-AEEA-41179C02A5B8}" type="slidenum">
              <a:rPr lang="ar-JO" smtClean="0"/>
              <a:pPr/>
              <a:t>13</a:t>
            </a:fld>
            <a:endParaRPr lang="ar-JO"/>
          </a:p>
        </p:txBody>
      </p:sp>
      <p:sp>
        <p:nvSpPr>
          <p:cNvPr id="29" name="AutoShape 45"/>
          <p:cNvSpPr>
            <a:spLocks noChangeArrowheads="1"/>
          </p:cNvSpPr>
          <p:nvPr/>
        </p:nvSpPr>
        <p:spPr bwMode="auto">
          <a:xfrm>
            <a:off x="2843808" y="2564904"/>
            <a:ext cx="373063" cy="598488"/>
          </a:xfrm>
          <a:prstGeom prst="upDownArrow">
            <a:avLst>
              <a:gd name="adj1" fmla="val 50000"/>
              <a:gd name="adj2" fmla="val 32085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30" name="Rectangle 42"/>
          <p:cNvSpPr>
            <a:spLocks noChangeArrowheads="1"/>
          </p:cNvSpPr>
          <p:nvPr/>
        </p:nvSpPr>
        <p:spPr bwMode="auto">
          <a:xfrm>
            <a:off x="2411760" y="3212977"/>
            <a:ext cx="1080120" cy="43204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Display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1" name="صورة 12"/>
          <p:cNvPicPr>
            <a:picLocks noChangeAspect="1" noChangeArrowheads="1"/>
          </p:cNvPicPr>
          <p:nvPr/>
        </p:nvPicPr>
        <p:blipFill>
          <a:blip r:embed="rId2" cstate="print"/>
          <a:srcRect l="73984" t="13829" r="15356" b="75533"/>
          <a:stretch>
            <a:fillRect/>
          </a:stretch>
        </p:blipFill>
        <p:spPr bwMode="auto">
          <a:xfrm>
            <a:off x="5940152" y="2060848"/>
            <a:ext cx="720080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Rectangle 42"/>
          <p:cNvSpPr>
            <a:spLocks noChangeArrowheads="1"/>
          </p:cNvSpPr>
          <p:nvPr/>
        </p:nvSpPr>
        <p:spPr bwMode="auto">
          <a:xfrm>
            <a:off x="6732240" y="1988840"/>
            <a:ext cx="1008112" cy="50405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b="1" dirty="0" smtClean="0">
                <a:latin typeface="Times New Roman" pitchFamily="18" charset="0"/>
                <a:ea typeface="Arial" pitchFamily="34" charset="0"/>
                <a:cs typeface="Arial" pitchFamily="34" charset="0"/>
              </a:rPr>
              <a:t>Server</a:t>
            </a:r>
            <a:endParaRPr kumimoji="0" lang="en-US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 descr="C:\Users\eng nada joma\Desktop\project final ^_^\P_٢٠١٤٠٥١٣_١٥٣١٣٥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1" t="1197" r="3269" b="-1"/>
          <a:stretch/>
        </p:blipFill>
        <p:spPr bwMode="auto">
          <a:xfrm>
            <a:off x="-36512" y="4189150"/>
            <a:ext cx="4045024" cy="2668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80D7D-72E6-463F-AEEA-41179C02A5B8}" type="slidenum">
              <a:rPr lang="ar-JO" smtClean="0"/>
              <a:pPr/>
              <a:t>14</a:t>
            </a:fld>
            <a:endParaRPr lang="ar-JO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 rtl="0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Final Connections.</a:t>
            </a:r>
            <a:endParaRPr lang="en-GB" dirty="0">
              <a:solidFill>
                <a:srgbClr val="0070C0"/>
              </a:solidFill>
            </a:endParaRPr>
          </a:p>
        </p:txBody>
      </p:sp>
      <p:pic>
        <p:nvPicPr>
          <p:cNvPr id="7170" name="Picture 2" descr="C:\Users\eng nada joma\Desktop\project final ^_^\P_٢٠١٤٠٥١٣_١٥٣٠٤٢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161184"/>
            <a:ext cx="8280920" cy="4696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1520" y="980728"/>
            <a:ext cx="705678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--------------------------------------------------</a:t>
            </a:r>
          </a:p>
        </p:txBody>
      </p:sp>
    </p:spTree>
    <p:extLst>
      <p:ext uri="{BB962C8B-B14F-4D97-AF65-F5344CB8AC3E}">
        <p14:creationId xmlns:p14="http://schemas.microsoft.com/office/powerpoint/2010/main" val="622915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53" name="Rectangle 41"/>
          <p:cNvSpPr>
            <a:spLocks noChangeArrowheads="1"/>
          </p:cNvSpPr>
          <p:nvPr/>
        </p:nvSpPr>
        <p:spPr bwMode="auto">
          <a:xfrm>
            <a:off x="2483768" y="399579"/>
            <a:ext cx="1152128" cy="72008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GPS module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54" name="Rectangle 42"/>
          <p:cNvSpPr>
            <a:spLocks noChangeArrowheads="1"/>
          </p:cNvSpPr>
          <p:nvPr/>
        </p:nvSpPr>
        <p:spPr bwMode="auto">
          <a:xfrm>
            <a:off x="2411760" y="1839739"/>
            <a:ext cx="1152128" cy="653157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Aurduino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355" name="صورة 12"/>
          <p:cNvPicPr>
            <a:picLocks noChangeAspect="1" noChangeArrowheads="1"/>
          </p:cNvPicPr>
          <p:nvPr/>
        </p:nvPicPr>
        <p:blipFill>
          <a:blip r:embed="rId3" cstate="print"/>
          <a:srcRect l="73984" t="13829" r="15356" b="75533"/>
          <a:stretch>
            <a:fillRect/>
          </a:stretch>
        </p:blipFill>
        <p:spPr bwMode="auto">
          <a:xfrm>
            <a:off x="1547664" y="471587"/>
            <a:ext cx="864096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" name="Rectangle 42"/>
          <p:cNvSpPr>
            <a:spLocks noChangeArrowheads="1"/>
          </p:cNvSpPr>
          <p:nvPr/>
        </p:nvSpPr>
        <p:spPr bwMode="auto">
          <a:xfrm>
            <a:off x="4355976" y="1911747"/>
            <a:ext cx="1512168" cy="653157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GSM/GPRS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Rectangle 42"/>
          <p:cNvSpPr>
            <a:spLocks noChangeArrowheads="1"/>
          </p:cNvSpPr>
          <p:nvPr/>
        </p:nvSpPr>
        <p:spPr bwMode="auto">
          <a:xfrm>
            <a:off x="6804248" y="1988840"/>
            <a:ext cx="1080120" cy="576064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Server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57" name="AutoShape 45"/>
          <p:cNvSpPr>
            <a:spLocks noChangeArrowheads="1"/>
          </p:cNvSpPr>
          <p:nvPr/>
        </p:nvSpPr>
        <p:spPr bwMode="auto">
          <a:xfrm>
            <a:off x="2843808" y="1191667"/>
            <a:ext cx="373063" cy="598488"/>
          </a:xfrm>
          <a:prstGeom prst="upDownArrow">
            <a:avLst>
              <a:gd name="adj1" fmla="val 50000"/>
              <a:gd name="adj2" fmla="val 32085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5" name="AutoShape 44"/>
          <p:cNvSpPr>
            <a:spLocks noChangeArrowheads="1"/>
          </p:cNvSpPr>
          <p:nvPr/>
        </p:nvSpPr>
        <p:spPr bwMode="auto">
          <a:xfrm>
            <a:off x="3563888" y="1983755"/>
            <a:ext cx="792088" cy="360040"/>
          </a:xfrm>
          <a:prstGeom prst="leftRightArrow">
            <a:avLst>
              <a:gd name="adj1" fmla="val 50000"/>
              <a:gd name="adj2" fmla="val 51721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9" name="Rectangle 40"/>
          <p:cNvSpPr>
            <a:spLocks noChangeArrowheads="1"/>
          </p:cNvSpPr>
          <p:nvPr/>
        </p:nvSpPr>
        <p:spPr bwMode="auto">
          <a:xfrm>
            <a:off x="395536" y="476672"/>
            <a:ext cx="1152128" cy="432048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Satellite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0" y="3352637"/>
            <a:ext cx="705678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--------------------------------------------------</a:t>
            </a:r>
          </a:p>
        </p:txBody>
      </p:sp>
      <p:pic>
        <p:nvPicPr>
          <p:cNvPr id="54274" name="صورة 7" descr="C:\Users\miditech\Desktop\Grad pro\تنزيل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3534243"/>
            <a:ext cx="1541439" cy="2234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80D7D-72E6-463F-AEEA-41179C02A5B8}" type="slidenum">
              <a:rPr lang="ar-JO" smtClean="0"/>
              <a:pPr/>
              <a:t>15</a:t>
            </a:fld>
            <a:endParaRPr lang="ar-JO"/>
          </a:p>
        </p:txBody>
      </p:sp>
      <p:sp>
        <p:nvSpPr>
          <p:cNvPr id="20" name="AutoShape 45"/>
          <p:cNvSpPr>
            <a:spLocks noChangeArrowheads="1"/>
          </p:cNvSpPr>
          <p:nvPr/>
        </p:nvSpPr>
        <p:spPr bwMode="auto">
          <a:xfrm>
            <a:off x="2843808" y="2564904"/>
            <a:ext cx="373063" cy="598488"/>
          </a:xfrm>
          <a:prstGeom prst="upDownArrow">
            <a:avLst>
              <a:gd name="adj1" fmla="val 50000"/>
              <a:gd name="adj2" fmla="val 32085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25" name="Rectangle 42"/>
          <p:cNvSpPr>
            <a:spLocks noChangeArrowheads="1"/>
          </p:cNvSpPr>
          <p:nvPr/>
        </p:nvSpPr>
        <p:spPr bwMode="auto">
          <a:xfrm>
            <a:off x="2411760" y="3212977"/>
            <a:ext cx="1080120" cy="43204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Display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6" name="صورة 12"/>
          <p:cNvPicPr>
            <a:picLocks noChangeAspect="1" noChangeArrowheads="1"/>
          </p:cNvPicPr>
          <p:nvPr/>
        </p:nvPicPr>
        <p:blipFill>
          <a:blip r:embed="rId3" cstate="print"/>
          <a:srcRect l="73984" t="13829" r="15356" b="75533"/>
          <a:stretch>
            <a:fillRect/>
          </a:stretch>
        </p:blipFill>
        <p:spPr bwMode="auto">
          <a:xfrm>
            <a:off x="6012160" y="2060848"/>
            <a:ext cx="720080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 descr="C:\Users\eng nada joma\Desktop\project final ^_^\P_٢٠١٤٠٥١٣_١٥٣٠٤٢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725144"/>
            <a:ext cx="2592288" cy="1860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20536">
            <a:off x="3008261" y="4214716"/>
            <a:ext cx="2622209" cy="2304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80D7D-72E6-463F-AEEA-41179C02A5B8}" type="slidenum">
              <a:rPr lang="ar-JO" smtClean="0"/>
              <a:pPr/>
              <a:t>16</a:t>
            </a:fld>
            <a:endParaRPr lang="ar-JO"/>
          </a:p>
        </p:txBody>
      </p:sp>
      <p:sp>
        <p:nvSpPr>
          <p:cNvPr id="6" name="Rounded Rectangle 5"/>
          <p:cNvSpPr/>
          <p:nvPr/>
        </p:nvSpPr>
        <p:spPr>
          <a:xfrm>
            <a:off x="329426" y="1844824"/>
            <a:ext cx="3666510" cy="298833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800" b="1" dirty="0" smtClean="0"/>
              <a:t>MySQL (Database)</a:t>
            </a:r>
          </a:p>
          <a:p>
            <a:pPr algn="ctr"/>
            <a:endParaRPr lang="en-GB" sz="2800" b="1" dirty="0"/>
          </a:p>
          <a:p>
            <a:pPr algn="ctr"/>
            <a:endParaRPr lang="en-GB" sz="2800" b="1" dirty="0" smtClean="0"/>
          </a:p>
          <a:p>
            <a:pPr algn="ctr"/>
            <a:endParaRPr lang="en-GB" sz="2800" b="1" dirty="0"/>
          </a:p>
          <a:p>
            <a:pPr algn="ctr"/>
            <a:endParaRPr lang="en-GB" sz="2800" b="1" dirty="0"/>
          </a:p>
        </p:txBody>
      </p:sp>
      <p:sp>
        <p:nvSpPr>
          <p:cNvPr id="8" name="Rounded Rectangle 7"/>
          <p:cNvSpPr/>
          <p:nvPr/>
        </p:nvSpPr>
        <p:spPr>
          <a:xfrm>
            <a:off x="5282242" y="2690918"/>
            <a:ext cx="3671519" cy="318635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800" b="1" dirty="0" smtClean="0"/>
              <a:t>PHP </a:t>
            </a:r>
          </a:p>
          <a:p>
            <a:pPr algn="ctr"/>
            <a:endParaRPr lang="en-GB" sz="2800" b="1" dirty="0" smtClean="0"/>
          </a:p>
          <a:p>
            <a:pPr algn="ctr"/>
            <a:endParaRPr lang="en-GB" sz="2800" b="1" dirty="0"/>
          </a:p>
          <a:p>
            <a:pPr algn="ctr"/>
            <a:endParaRPr lang="en-GB" sz="2800" b="1" dirty="0" smtClean="0"/>
          </a:p>
          <a:p>
            <a:pPr algn="ctr"/>
            <a:endParaRPr lang="en-GB" sz="2800" b="1" dirty="0"/>
          </a:p>
          <a:p>
            <a:pPr algn="ctr"/>
            <a:endParaRPr lang="en-GB" sz="2800" b="1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329426" y="485309"/>
            <a:ext cx="6300700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l" rtl="0">
              <a:buFont typeface="Wingdings" panose="05000000000000000000" pitchFamily="2" charset="2"/>
              <a:buChar char="Ø"/>
            </a:pPr>
            <a:r>
              <a:rPr lang="en-GB" sz="4100" b="1" dirty="0" smtClean="0">
                <a:solidFill>
                  <a:srgbClr val="0070C0"/>
                </a:solidFill>
              </a:rPr>
              <a:t>Server Side.</a:t>
            </a:r>
            <a:endParaRPr lang="en-GB" sz="4100" b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1520" y="918120"/>
            <a:ext cx="705678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--------------------------------------------------</a:t>
            </a:r>
          </a:p>
        </p:txBody>
      </p:sp>
      <p:pic>
        <p:nvPicPr>
          <p:cNvPr id="11266" name="Picture 2" descr="http://www.datasafe.co.nz/assets/images/mysql_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991" y="2690918"/>
            <a:ext cx="2656139" cy="2037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brianlasher.com/wp-content/uploads/2011/09/2000px-php-logo-svg_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2242" y="3573016"/>
            <a:ext cx="3403161" cy="2024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Left-Right Arrow 3"/>
          <p:cNvSpPr/>
          <p:nvPr/>
        </p:nvSpPr>
        <p:spPr>
          <a:xfrm rot="1150673">
            <a:off x="4026289" y="3528106"/>
            <a:ext cx="1306802" cy="43204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245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80D7D-72E6-463F-AEEA-41179C02A5B8}" type="slidenum">
              <a:rPr lang="ar-JO" smtClean="0"/>
              <a:pPr/>
              <a:t>17</a:t>
            </a:fld>
            <a:endParaRPr lang="ar-JO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 rtl="0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MSQL (Database)</a:t>
            </a:r>
            <a:endParaRPr lang="en-GB" dirty="0">
              <a:solidFill>
                <a:srgbClr val="0070C0"/>
              </a:solidFill>
            </a:endParaRPr>
          </a:p>
        </p:txBody>
      </p:sp>
      <p:pic>
        <p:nvPicPr>
          <p:cNvPr id="5" name="Picture 2" descr="10258219_642541755794223_4646818840441175839_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94" r="34056" b="30974"/>
          <a:stretch>
            <a:fillRect/>
          </a:stretch>
        </p:blipFill>
        <p:spPr bwMode="auto">
          <a:xfrm>
            <a:off x="395536" y="1700808"/>
            <a:ext cx="8136904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1520" y="980728"/>
            <a:ext cx="705678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--------------------------------------------------</a:t>
            </a:r>
          </a:p>
        </p:txBody>
      </p:sp>
    </p:spTree>
    <p:extLst>
      <p:ext uri="{BB962C8B-B14F-4D97-AF65-F5344CB8AC3E}">
        <p14:creationId xmlns:p14="http://schemas.microsoft.com/office/powerpoint/2010/main" val="1429090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80D7D-72E6-463F-AEEA-41179C02A5B8}" type="slidenum">
              <a:rPr lang="ar-JO" smtClean="0"/>
              <a:pPr/>
              <a:t>18</a:t>
            </a:fld>
            <a:endParaRPr lang="ar-JO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 rtl="0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Our Website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980728"/>
            <a:ext cx="705678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--------------------------------------------------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07" r="19184"/>
          <a:stretch/>
        </p:blipFill>
        <p:spPr bwMode="auto">
          <a:xfrm>
            <a:off x="251520" y="1561166"/>
            <a:ext cx="5760640" cy="521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ight Arrow 1"/>
          <p:cNvSpPr/>
          <p:nvPr/>
        </p:nvSpPr>
        <p:spPr>
          <a:xfrm>
            <a:off x="7991992" y="4702496"/>
            <a:ext cx="1162588" cy="590890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ight Arrow 8"/>
          <p:cNvSpPr/>
          <p:nvPr/>
        </p:nvSpPr>
        <p:spPr>
          <a:xfrm rot="20973802">
            <a:off x="3852392" y="5420933"/>
            <a:ext cx="1744458" cy="590890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ounded Rectangle 5"/>
          <p:cNvSpPr/>
          <p:nvPr/>
        </p:nvSpPr>
        <p:spPr>
          <a:xfrm>
            <a:off x="5635939" y="4506452"/>
            <a:ext cx="2286783" cy="151216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02" t="75961" r="42972" b="8173"/>
          <a:stretch/>
        </p:blipFill>
        <p:spPr bwMode="auto">
          <a:xfrm>
            <a:off x="5775546" y="4682244"/>
            <a:ext cx="2016224" cy="1160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087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80D7D-72E6-463F-AEEA-41179C02A5B8}" type="slidenum">
              <a:rPr lang="ar-JO" smtClean="0"/>
              <a:pPr/>
              <a:t>19</a:t>
            </a:fld>
            <a:endParaRPr lang="ar-JO"/>
          </a:p>
        </p:txBody>
      </p:sp>
      <p:pic>
        <p:nvPicPr>
          <p:cNvPr id="5122" name="Picture 2" descr="10273058_642553912459674_1679999315_o (1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924" b="23557"/>
          <a:stretch>
            <a:fillRect/>
          </a:stretch>
        </p:blipFill>
        <p:spPr bwMode="auto">
          <a:xfrm>
            <a:off x="323528" y="1556792"/>
            <a:ext cx="8306847" cy="5083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3"/>
          <p:cNvSpPr>
            <a:spLocks noGrp="1"/>
          </p:cNvSpPr>
          <p:nvPr>
            <p:ph type="title"/>
          </p:nvPr>
        </p:nvSpPr>
        <p:spPr>
          <a:xfrm>
            <a:off x="400775" y="308284"/>
            <a:ext cx="8229600" cy="1143000"/>
          </a:xfrm>
        </p:spPr>
        <p:txBody>
          <a:bodyPr/>
          <a:lstStyle/>
          <a:p>
            <a:pPr marL="571500" indent="-571500" rtl="0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Our Website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980728"/>
            <a:ext cx="705678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--------------------------------------------------</a:t>
            </a:r>
          </a:p>
        </p:txBody>
      </p:sp>
    </p:spTree>
    <p:extLst>
      <p:ext uri="{BB962C8B-B14F-4D97-AF65-F5344CB8AC3E}">
        <p14:creationId xmlns:p14="http://schemas.microsoft.com/office/powerpoint/2010/main" val="465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528" y="1988840"/>
            <a:ext cx="8229600" cy="4525963"/>
          </a:xfrm>
        </p:spPr>
        <p:txBody>
          <a:bodyPr>
            <a:normAutofit/>
          </a:bodyPr>
          <a:lstStyle/>
          <a:p>
            <a:pPr marL="109728" indent="0" algn="l" rtl="0">
              <a:buNone/>
            </a:pPr>
            <a:r>
              <a:rPr lang="en-US" sz="3000" dirty="0"/>
              <a:t>1.Motivations</a:t>
            </a:r>
          </a:p>
          <a:p>
            <a:pPr marL="109728" lvl="0" indent="0" algn="l" rtl="0">
              <a:buNone/>
            </a:pPr>
            <a:r>
              <a:rPr lang="en-US" sz="3000" dirty="0"/>
              <a:t>2.Objectives</a:t>
            </a:r>
            <a:endParaRPr lang="ar-SA" sz="3000" dirty="0"/>
          </a:p>
          <a:p>
            <a:pPr marL="109728" lvl="0" indent="0" algn="l" rtl="0">
              <a:buNone/>
            </a:pPr>
            <a:r>
              <a:rPr lang="en-US" sz="3000" dirty="0"/>
              <a:t>3.Project Description</a:t>
            </a:r>
          </a:p>
          <a:p>
            <a:pPr marL="109728" lvl="0" indent="0" algn="l" rtl="0">
              <a:buNone/>
            </a:pPr>
            <a:r>
              <a:rPr lang="en-US" sz="3000" dirty="0"/>
              <a:t>4.Results and Discussion</a:t>
            </a:r>
          </a:p>
          <a:p>
            <a:pPr marL="109728" lvl="0" indent="0" algn="l" rtl="0">
              <a:buNone/>
            </a:pPr>
            <a:r>
              <a:rPr lang="en-US" sz="3000" dirty="0"/>
              <a:t>5.Applications</a:t>
            </a:r>
            <a:endParaRPr lang="ar-SA" sz="3000" dirty="0"/>
          </a:p>
          <a:p>
            <a:pPr marL="109728" indent="0" algn="l" rtl="0">
              <a:buNone/>
            </a:pPr>
            <a:r>
              <a:rPr lang="en-US" sz="3000" dirty="0" smtClean="0"/>
              <a:t>6.Conclusion</a:t>
            </a:r>
            <a:r>
              <a:rPr lang="en-GB" sz="3000" dirty="0" smtClean="0"/>
              <a:t>s</a:t>
            </a:r>
          </a:p>
          <a:p>
            <a:pPr marL="109728" indent="0" algn="l" rtl="0">
              <a:buNone/>
            </a:pPr>
            <a:r>
              <a:rPr lang="en-GB" sz="3000" dirty="0" smtClean="0"/>
              <a:t>7. </a:t>
            </a:r>
            <a:r>
              <a:rPr lang="en-GB" sz="3000" dirty="0" smtClean="0"/>
              <a:t>Recommendations</a:t>
            </a:r>
            <a:endParaRPr lang="en-GB" sz="3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80D7D-72E6-463F-AEEA-41179C02A5B8}" type="slidenum">
              <a:rPr lang="ar-JO" smtClean="0"/>
              <a:pPr/>
              <a:t>2</a:t>
            </a:fld>
            <a:endParaRPr lang="ar-JO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 rtl="0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Outline.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4503" y="936266"/>
            <a:ext cx="774035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-----------------------------------------------------</a:t>
            </a:r>
          </a:p>
        </p:txBody>
      </p:sp>
    </p:spTree>
    <p:extLst>
      <p:ext uri="{BB962C8B-B14F-4D97-AF65-F5344CB8AC3E}">
        <p14:creationId xmlns:p14="http://schemas.microsoft.com/office/powerpoint/2010/main" val="3778591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80D7D-72E6-463F-AEEA-41179C02A5B8}" type="slidenum">
              <a:rPr lang="ar-JO" smtClean="0"/>
              <a:pPr/>
              <a:t>20</a:t>
            </a:fld>
            <a:endParaRPr lang="ar-JO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69776" y="836712"/>
            <a:ext cx="8229600" cy="1143000"/>
          </a:xfrm>
        </p:spPr>
        <p:txBody>
          <a:bodyPr/>
          <a:lstStyle/>
          <a:p>
            <a:pPr marL="571500" indent="-571500" rtl="0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Inside the Bus.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0648" y="1700808"/>
            <a:ext cx="705678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--------------------------------------------------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-1801216" y="3126685"/>
            <a:ext cx="1094521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 smtClean="0"/>
              <a:t>Real Time Vehicles Tracking And </a:t>
            </a:r>
            <a:r>
              <a:rPr lang="en-GB" sz="2600" b="1" u="sng" dirty="0" smtClean="0">
                <a:solidFill>
                  <a:srgbClr val="00B050"/>
                </a:solidFill>
              </a:rPr>
              <a:t>Broadcasting Publicity </a:t>
            </a:r>
          </a:p>
        </p:txBody>
      </p:sp>
    </p:spTree>
    <p:extLst>
      <p:ext uri="{BB962C8B-B14F-4D97-AF65-F5344CB8AC3E}">
        <p14:creationId xmlns:p14="http://schemas.microsoft.com/office/powerpoint/2010/main" val="2012850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53" name="Rectangle 41"/>
          <p:cNvSpPr>
            <a:spLocks noChangeArrowheads="1"/>
          </p:cNvSpPr>
          <p:nvPr/>
        </p:nvSpPr>
        <p:spPr bwMode="auto">
          <a:xfrm>
            <a:off x="2483768" y="188640"/>
            <a:ext cx="1152128" cy="72008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GPS module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54" name="Rectangle 42"/>
          <p:cNvSpPr>
            <a:spLocks noChangeArrowheads="1"/>
          </p:cNvSpPr>
          <p:nvPr/>
        </p:nvSpPr>
        <p:spPr bwMode="auto">
          <a:xfrm>
            <a:off x="2411760" y="1628800"/>
            <a:ext cx="1152128" cy="653157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Aurduino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355" name="صورة 12"/>
          <p:cNvPicPr>
            <a:picLocks noChangeAspect="1" noChangeArrowheads="1"/>
          </p:cNvPicPr>
          <p:nvPr/>
        </p:nvPicPr>
        <p:blipFill>
          <a:blip r:embed="rId3" cstate="print"/>
          <a:srcRect l="73984" t="13829" r="15356" b="75533"/>
          <a:stretch>
            <a:fillRect/>
          </a:stretch>
        </p:blipFill>
        <p:spPr bwMode="auto">
          <a:xfrm>
            <a:off x="1547664" y="260648"/>
            <a:ext cx="864096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" name="Rectangle 42"/>
          <p:cNvSpPr>
            <a:spLocks noChangeArrowheads="1"/>
          </p:cNvSpPr>
          <p:nvPr/>
        </p:nvSpPr>
        <p:spPr bwMode="auto">
          <a:xfrm>
            <a:off x="4355976" y="1700808"/>
            <a:ext cx="1440160" cy="653157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GSM/GPRS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Rectangle 42"/>
          <p:cNvSpPr>
            <a:spLocks noChangeArrowheads="1"/>
          </p:cNvSpPr>
          <p:nvPr/>
        </p:nvSpPr>
        <p:spPr bwMode="auto">
          <a:xfrm>
            <a:off x="6732240" y="1700808"/>
            <a:ext cx="1080120" cy="504056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ea typeface="Arial" pitchFamily="34" charset="0"/>
                <a:cs typeface="Arial" pitchFamily="34" charset="0"/>
              </a:rPr>
              <a:t>Server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57" name="AutoShape 45"/>
          <p:cNvSpPr>
            <a:spLocks noChangeArrowheads="1"/>
          </p:cNvSpPr>
          <p:nvPr/>
        </p:nvSpPr>
        <p:spPr bwMode="auto">
          <a:xfrm>
            <a:off x="2843808" y="980728"/>
            <a:ext cx="373063" cy="598488"/>
          </a:xfrm>
          <a:prstGeom prst="upDownArrow">
            <a:avLst>
              <a:gd name="adj1" fmla="val 50000"/>
              <a:gd name="adj2" fmla="val 32085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5" name="AutoShape 44"/>
          <p:cNvSpPr>
            <a:spLocks noChangeArrowheads="1"/>
          </p:cNvSpPr>
          <p:nvPr/>
        </p:nvSpPr>
        <p:spPr bwMode="auto">
          <a:xfrm>
            <a:off x="3563888" y="1772816"/>
            <a:ext cx="792088" cy="360040"/>
          </a:xfrm>
          <a:prstGeom prst="leftRightArrow">
            <a:avLst>
              <a:gd name="adj1" fmla="val 50000"/>
              <a:gd name="adj2" fmla="val 51721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9" name="Rectangle 40"/>
          <p:cNvSpPr>
            <a:spLocks noChangeArrowheads="1"/>
          </p:cNvSpPr>
          <p:nvPr/>
        </p:nvSpPr>
        <p:spPr bwMode="auto">
          <a:xfrm>
            <a:off x="395536" y="265733"/>
            <a:ext cx="1152128" cy="432048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Satellite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0" y="3212976"/>
            <a:ext cx="705678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--------------------------------------------------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0" y="3429000"/>
            <a:ext cx="554461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l" rtl="0">
              <a:buFont typeface="Wingdings" pitchFamily="2" charset="2"/>
              <a:buChar char="Ø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LCD Display bus</a:t>
            </a:r>
            <a:endParaRPr lang="ar-SA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5508104" y="4293096"/>
            <a:ext cx="3312368" cy="1008112"/>
          </a:xfrm>
          <a:prstGeom prst="flowChartInputOutput">
            <a:avLst/>
          </a:prstGeom>
          <a:solidFill>
            <a:srgbClr val="FFFFFF"/>
          </a:solidFill>
          <a:ln w="63500" cmpd="thickThin">
            <a:solidFill>
              <a:srgbClr val="9BBB59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Display on LCD  "current bus location and next bus stop ID''</a:t>
            </a: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0" name="AutoShape 4"/>
          <p:cNvCxnSpPr>
            <a:cxnSpLocks noChangeShapeType="1"/>
          </p:cNvCxnSpPr>
          <p:nvPr/>
        </p:nvCxnSpPr>
        <p:spPr bwMode="auto">
          <a:xfrm>
            <a:off x="7236296" y="5373216"/>
            <a:ext cx="0" cy="551557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AutoShape 4"/>
          <p:cNvCxnSpPr>
            <a:cxnSpLocks noChangeShapeType="1"/>
          </p:cNvCxnSpPr>
          <p:nvPr/>
        </p:nvCxnSpPr>
        <p:spPr bwMode="auto">
          <a:xfrm>
            <a:off x="7308304" y="3717032"/>
            <a:ext cx="0" cy="551557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80D7D-72E6-463F-AEEA-41179C02A5B8}" type="slidenum">
              <a:rPr lang="ar-JO" smtClean="0"/>
              <a:pPr/>
              <a:t>21</a:t>
            </a:fld>
            <a:endParaRPr lang="ar-JO"/>
          </a:p>
        </p:txBody>
      </p:sp>
      <p:pic>
        <p:nvPicPr>
          <p:cNvPr id="32" name="صورة 12"/>
          <p:cNvPicPr>
            <a:picLocks noChangeAspect="1" noChangeArrowheads="1"/>
          </p:cNvPicPr>
          <p:nvPr/>
        </p:nvPicPr>
        <p:blipFill>
          <a:blip r:embed="rId3" cstate="print"/>
          <a:srcRect l="73984" t="13829" r="15356" b="75533"/>
          <a:stretch>
            <a:fillRect/>
          </a:stretch>
        </p:blipFill>
        <p:spPr bwMode="auto">
          <a:xfrm>
            <a:off x="5868144" y="1772816"/>
            <a:ext cx="864096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AutoShape 45"/>
          <p:cNvSpPr>
            <a:spLocks noChangeArrowheads="1"/>
          </p:cNvSpPr>
          <p:nvPr/>
        </p:nvSpPr>
        <p:spPr bwMode="auto">
          <a:xfrm>
            <a:off x="2843808" y="2353965"/>
            <a:ext cx="373063" cy="598488"/>
          </a:xfrm>
          <a:prstGeom prst="upDownArrow">
            <a:avLst>
              <a:gd name="adj1" fmla="val 50000"/>
              <a:gd name="adj2" fmla="val 32085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34" name="Rectangle 42"/>
          <p:cNvSpPr>
            <a:spLocks noChangeArrowheads="1"/>
          </p:cNvSpPr>
          <p:nvPr/>
        </p:nvSpPr>
        <p:spPr bwMode="auto">
          <a:xfrm>
            <a:off x="2411760" y="2996952"/>
            <a:ext cx="1080120" cy="432048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Display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80D7D-72E6-463F-AEEA-41179C02A5B8}" type="slidenum">
              <a:rPr lang="ar-JO" smtClean="0"/>
              <a:pPr/>
              <a:t>22</a:t>
            </a:fld>
            <a:endParaRPr lang="ar-JO"/>
          </a:p>
        </p:txBody>
      </p:sp>
      <p:sp>
        <p:nvSpPr>
          <p:cNvPr id="5" name="Rounded Rectangle 4"/>
          <p:cNvSpPr/>
          <p:nvPr/>
        </p:nvSpPr>
        <p:spPr>
          <a:xfrm>
            <a:off x="0" y="0"/>
            <a:ext cx="9144000" cy="685132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340" name="Picture 4" descr="https://encrypted-tbn3.gstatic.com/images?q=tbn:ANd9GcTmaErjOu7rXJkmNVuVEGI5RxTjwHqYM7FvUCfuDcuXJq8j5dm_y2aipCs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19024" y="341216"/>
            <a:ext cx="792091" cy="2215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s://encrypted-tbn3.gstatic.com/images?q=tbn:ANd9GcTmaErjOu7rXJkmNVuVEGI5RxTjwHqYM7FvUCfuDcuXJq8j5dm_y2aipCs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943262" y="377220"/>
            <a:ext cx="79209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s://encrypted-tbn3.gstatic.com/images?q=tbn:ANd9GcTmaErjOu7rXJkmNVuVEGI5RxTjwHqYM7FvUCfuDcuXJq8j5dm_y2aipCs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031494" y="377221"/>
            <a:ext cx="792089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s://encrypted-tbn3.gstatic.com/images?q=tbn:ANd9GcTmaErjOu7rXJkmNVuVEGI5RxTjwHqYM7FvUCfuDcuXJq8j5dm_y2aipCs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236295" y="260648"/>
            <a:ext cx="792091" cy="2376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6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717" y="466691"/>
            <a:ext cx="15906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2915816" y="620688"/>
            <a:ext cx="0" cy="165618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796136" y="620691"/>
            <a:ext cx="0" cy="165618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3411314" y="2138754"/>
            <a:ext cx="2016224" cy="79208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Rafedia</a:t>
            </a:r>
            <a:endParaRPr lang="en-GB" dirty="0"/>
          </a:p>
        </p:txBody>
      </p:sp>
      <p:sp>
        <p:nvSpPr>
          <p:cNvPr id="20" name="Oval 19"/>
          <p:cNvSpPr/>
          <p:nvPr/>
        </p:nvSpPr>
        <p:spPr>
          <a:xfrm>
            <a:off x="448942" y="2138754"/>
            <a:ext cx="2016224" cy="79208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Nablus Town</a:t>
            </a:r>
            <a:endParaRPr lang="en-GB" dirty="0"/>
          </a:p>
        </p:txBody>
      </p:sp>
      <p:sp>
        <p:nvSpPr>
          <p:cNvPr id="21" name="Oval 20"/>
          <p:cNvSpPr/>
          <p:nvPr/>
        </p:nvSpPr>
        <p:spPr>
          <a:xfrm>
            <a:off x="6526921" y="2132856"/>
            <a:ext cx="2016224" cy="79208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University</a:t>
            </a:r>
            <a:endParaRPr lang="en-GB" dirty="0"/>
          </a:p>
        </p:txBody>
      </p:sp>
      <p:sp>
        <p:nvSpPr>
          <p:cNvPr id="12" name="Rounded Rectangle 11"/>
          <p:cNvSpPr/>
          <p:nvPr/>
        </p:nvSpPr>
        <p:spPr>
          <a:xfrm>
            <a:off x="2051720" y="3212977"/>
            <a:ext cx="6768753" cy="331236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l" rtl="0"/>
            <a:r>
              <a:rPr lang="en-GB" b="1" u="sng" dirty="0" smtClean="0"/>
              <a:t>Current Location: </a:t>
            </a:r>
            <a:r>
              <a:rPr lang="en-GB" dirty="0" smtClean="0"/>
              <a:t>Nablus Town   </a:t>
            </a:r>
            <a:r>
              <a:rPr lang="en-GB" b="1" u="sng" dirty="0" smtClean="0"/>
              <a:t>Next Location: </a:t>
            </a:r>
            <a:r>
              <a:rPr lang="en-GB" dirty="0" smtClean="0"/>
              <a:t>Rafedia</a:t>
            </a:r>
          </a:p>
          <a:p>
            <a:pPr algn="l" rtl="0"/>
            <a:endParaRPr lang="en-GB" dirty="0"/>
          </a:p>
          <a:p>
            <a:pPr algn="l" rtl="0"/>
            <a:endParaRPr lang="en-GB" dirty="0" smtClean="0"/>
          </a:p>
          <a:p>
            <a:pPr algn="l" rtl="0"/>
            <a:endParaRPr lang="en-GB" dirty="0"/>
          </a:p>
          <a:p>
            <a:pPr algn="l" rtl="0"/>
            <a:r>
              <a:rPr lang="en-GB" b="1" u="sng" dirty="0" smtClean="0"/>
              <a:t>News And </a:t>
            </a:r>
            <a:r>
              <a:rPr lang="en-GB" b="1" u="sng" dirty="0"/>
              <a:t>publicity: </a:t>
            </a:r>
            <a:r>
              <a:rPr lang="en-GB" dirty="0"/>
              <a:t>Today undergone low temperatures</a:t>
            </a:r>
            <a:endParaRPr lang="en-GB" dirty="0" smtClean="0"/>
          </a:p>
        </p:txBody>
      </p:sp>
      <p:sp>
        <p:nvSpPr>
          <p:cNvPr id="23" name="سهم إلى اليمين 14"/>
          <p:cNvSpPr/>
          <p:nvPr/>
        </p:nvSpPr>
        <p:spPr>
          <a:xfrm>
            <a:off x="494989" y="4005064"/>
            <a:ext cx="1440160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ar-JO"/>
            </a:defPPr>
            <a:lvl1pPr marL="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75488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53" name="Rectangle 41"/>
          <p:cNvSpPr>
            <a:spLocks noChangeArrowheads="1"/>
          </p:cNvSpPr>
          <p:nvPr/>
        </p:nvSpPr>
        <p:spPr bwMode="auto">
          <a:xfrm>
            <a:off x="3131840" y="404664"/>
            <a:ext cx="1152128" cy="72008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GPS module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54" name="Rectangle 42"/>
          <p:cNvSpPr>
            <a:spLocks noChangeArrowheads="1"/>
          </p:cNvSpPr>
          <p:nvPr/>
        </p:nvSpPr>
        <p:spPr bwMode="auto">
          <a:xfrm>
            <a:off x="3059832" y="1844824"/>
            <a:ext cx="1152128" cy="653157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Aurduino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355" name="صورة 12"/>
          <p:cNvPicPr>
            <a:picLocks noChangeAspect="1" noChangeArrowheads="1"/>
          </p:cNvPicPr>
          <p:nvPr/>
        </p:nvPicPr>
        <p:blipFill>
          <a:blip r:embed="rId2" cstate="print"/>
          <a:srcRect l="73984" t="13829" r="15356" b="75533"/>
          <a:stretch>
            <a:fillRect/>
          </a:stretch>
        </p:blipFill>
        <p:spPr bwMode="auto">
          <a:xfrm>
            <a:off x="2195736" y="476672"/>
            <a:ext cx="864096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" name="Rectangle 42"/>
          <p:cNvSpPr>
            <a:spLocks noChangeArrowheads="1"/>
          </p:cNvSpPr>
          <p:nvPr/>
        </p:nvSpPr>
        <p:spPr bwMode="auto">
          <a:xfrm>
            <a:off x="4932040" y="1916833"/>
            <a:ext cx="1440160" cy="576064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GSM/GPRS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57" name="AutoShape 45"/>
          <p:cNvSpPr>
            <a:spLocks noChangeArrowheads="1"/>
          </p:cNvSpPr>
          <p:nvPr/>
        </p:nvSpPr>
        <p:spPr bwMode="auto">
          <a:xfrm>
            <a:off x="3491880" y="1196752"/>
            <a:ext cx="373063" cy="598488"/>
          </a:xfrm>
          <a:prstGeom prst="upDownArrow">
            <a:avLst>
              <a:gd name="adj1" fmla="val 50000"/>
              <a:gd name="adj2" fmla="val 32085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5" name="AutoShape 44"/>
          <p:cNvSpPr>
            <a:spLocks noChangeArrowheads="1"/>
          </p:cNvSpPr>
          <p:nvPr/>
        </p:nvSpPr>
        <p:spPr bwMode="auto">
          <a:xfrm>
            <a:off x="4211960" y="1988840"/>
            <a:ext cx="720080" cy="360040"/>
          </a:xfrm>
          <a:prstGeom prst="leftRightArrow">
            <a:avLst>
              <a:gd name="adj1" fmla="val 50000"/>
              <a:gd name="adj2" fmla="val 51721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9" name="Rectangle 40"/>
          <p:cNvSpPr>
            <a:spLocks noChangeArrowheads="1"/>
          </p:cNvSpPr>
          <p:nvPr/>
        </p:nvSpPr>
        <p:spPr bwMode="auto">
          <a:xfrm>
            <a:off x="971600" y="404665"/>
            <a:ext cx="1152128" cy="43204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ts val="1000"/>
              </a:spcAft>
            </a:pPr>
            <a:r>
              <a:rPr lang="en-US" b="1" dirty="0" smtClean="0">
                <a:latin typeface="Times New Roman" pitchFamily="18" charset="0"/>
                <a:ea typeface="Arial" pitchFamily="34" charset="0"/>
                <a:cs typeface="Arial" pitchFamily="34" charset="0"/>
              </a:rPr>
              <a:t>Satellite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058" name="AutoShape 2"/>
          <p:cNvSpPr>
            <a:spLocks noChangeArrowheads="1"/>
          </p:cNvSpPr>
          <p:nvPr/>
        </p:nvSpPr>
        <p:spPr bwMode="auto">
          <a:xfrm>
            <a:off x="4716016" y="3975596"/>
            <a:ext cx="2592288" cy="1584003"/>
          </a:xfrm>
          <a:prstGeom prst="diamond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If news or publicity is received</a:t>
            </a: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0" y="3573016"/>
            <a:ext cx="705678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--------------------------------------------------</a:t>
            </a:r>
          </a:p>
        </p:txBody>
      </p:sp>
      <p:sp>
        <p:nvSpPr>
          <p:cNvPr id="20" name="Rectangle 42"/>
          <p:cNvSpPr>
            <a:spLocks noChangeArrowheads="1"/>
          </p:cNvSpPr>
          <p:nvPr/>
        </p:nvSpPr>
        <p:spPr bwMode="auto">
          <a:xfrm>
            <a:off x="7380312" y="1988840"/>
            <a:ext cx="1080120" cy="432048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Server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3923928" y="4191620"/>
            <a:ext cx="504056" cy="44564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No</a:t>
            </a: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2" name="AutoShape 5"/>
          <p:cNvCxnSpPr>
            <a:cxnSpLocks noChangeShapeType="1"/>
          </p:cNvCxnSpPr>
          <p:nvPr/>
        </p:nvCxnSpPr>
        <p:spPr bwMode="auto">
          <a:xfrm flipH="1">
            <a:off x="4067944" y="4767684"/>
            <a:ext cx="581025" cy="0"/>
          </a:xfrm>
          <a:prstGeom prst="straightConnector1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4067944" y="4767684"/>
            <a:ext cx="0" cy="8640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4" name="Rectangle 6"/>
          <p:cNvSpPr>
            <a:spLocks noChangeArrowheads="1"/>
          </p:cNvSpPr>
          <p:nvPr/>
        </p:nvSpPr>
        <p:spPr bwMode="auto">
          <a:xfrm>
            <a:off x="3419872" y="5703788"/>
            <a:ext cx="1080120" cy="53352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Ignore</a:t>
            </a: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80D7D-72E6-463F-AEEA-41179C02A5B8}" type="slidenum">
              <a:rPr lang="ar-JO" smtClean="0"/>
              <a:pPr/>
              <a:t>23</a:t>
            </a:fld>
            <a:endParaRPr lang="ar-JO"/>
          </a:p>
        </p:txBody>
      </p:sp>
      <p:pic>
        <p:nvPicPr>
          <p:cNvPr id="29" name="صورة 12"/>
          <p:cNvPicPr>
            <a:picLocks noChangeAspect="1" noChangeArrowheads="1"/>
          </p:cNvPicPr>
          <p:nvPr/>
        </p:nvPicPr>
        <p:blipFill>
          <a:blip r:embed="rId2" cstate="print"/>
          <a:srcRect l="73984" t="13829" r="15356" b="75533"/>
          <a:stretch>
            <a:fillRect/>
          </a:stretch>
        </p:blipFill>
        <p:spPr bwMode="auto">
          <a:xfrm>
            <a:off x="6444208" y="1988840"/>
            <a:ext cx="864096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AutoShape 45"/>
          <p:cNvSpPr>
            <a:spLocks noChangeArrowheads="1"/>
          </p:cNvSpPr>
          <p:nvPr/>
        </p:nvSpPr>
        <p:spPr bwMode="auto">
          <a:xfrm>
            <a:off x="3347864" y="2564904"/>
            <a:ext cx="373063" cy="598488"/>
          </a:xfrm>
          <a:prstGeom prst="upDownArrow">
            <a:avLst>
              <a:gd name="adj1" fmla="val 50000"/>
              <a:gd name="adj2" fmla="val 32085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31" name="Rectangle 42"/>
          <p:cNvSpPr>
            <a:spLocks noChangeArrowheads="1"/>
          </p:cNvSpPr>
          <p:nvPr/>
        </p:nvSpPr>
        <p:spPr bwMode="auto">
          <a:xfrm>
            <a:off x="2915816" y="3212977"/>
            <a:ext cx="1080120" cy="43204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Display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53" name="Rectangle 41"/>
          <p:cNvSpPr>
            <a:spLocks noChangeArrowheads="1"/>
          </p:cNvSpPr>
          <p:nvPr/>
        </p:nvSpPr>
        <p:spPr bwMode="auto">
          <a:xfrm>
            <a:off x="3131840" y="404664"/>
            <a:ext cx="1152128" cy="72008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GPS module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54" name="Rectangle 42"/>
          <p:cNvSpPr>
            <a:spLocks noChangeArrowheads="1"/>
          </p:cNvSpPr>
          <p:nvPr/>
        </p:nvSpPr>
        <p:spPr bwMode="auto">
          <a:xfrm>
            <a:off x="3059832" y="1844824"/>
            <a:ext cx="1152128" cy="653157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Aurduino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355" name="صورة 12"/>
          <p:cNvPicPr>
            <a:picLocks noChangeAspect="1" noChangeArrowheads="1"/>
          </p:cNvPicPr>
          <p:nvPr/>
        </p:nvPicPr>
        <p:blipFill>
          <a:blip r:embed="rId2" cstate="print"/>
          <a:srcRect l="73984" t="13829" r="15356" b="75533"/>
          <a:stretch>
            <a:fillRect/>
          </a:stretch>
        </p:blipFill>
        <p:spPr bwMode="auto">
          <a:xfrm>
            <a:off x="2195736" y="476672"/>
            <a:ext cx="864096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" name="Rectangle 42"/>
          <p:cNvSpPr>
            <a:spLocks noChangeArrowheads="1"/>
          </p:cNvSpPr>
          <p:nvPr/>
        </p:nvSpPr>
        <p:spPr bwMode="auto">
          <a:xfrm>
            <a:off x="4932040" y="1916833"/>
            <a:ext cx="1440160" cy="576064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GSM/GPRS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57" name="AutoShape 45"/>
          <p:cNvSpPr>
            <a:spLocks noChangeArrowheads="1"/>
          </p:cNvSpPr>
          <p:nvPr/>
        </p:nvSpPr>
        <p:spPr bwMode="auto">
          <a:xfrm>
            <a:off x="3491880" y="1196752"/>
            <a:ext cx="373063" cy="598488"/>
          </a:xfrm>
          <a:prstGeom prst="upDownArrow">
            <a:avLst>
              <a:gd name="adj1" fmla="val 50000"/>
              <a:gd name="adj2" fmla="val 32085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5" name="AutoShape 44"/>
          <p:cNvSpPr>
            <a:spLocks noChangeArrowheads="1"/>
          </p:cNvSpPr>
          <p:nvPr/>
        </p:nvSpPr>
        <p:spPr bwMode="auto">
          <a:xfrm>
            <a:off x="4211960" y="1988840"/>
            <a:ext cx="720080" cy="360040"/>
          </a:xfrm>
          <a:prstGeom prst="leftRightArrow">
            <a:avLst>
              <a:gd name="adj1" fmla="val 50000"/>
              <a:gd name="adj2" fmla="val 51721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9" name="Rectangle 40"/>
          <p:cNvSpPr>
            <a:spLocks noChangeArrowheads="1"/>
          </p:cNvSpPr>
          <p:nvPr/>
        </p:nvSpPr>
        <p:spPr bwMode="auto">
          <a:xfrm>
            <a:off x="971600" y="404665"/>
            <a:ext cx="1152128" cy="43204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ts val="1000"/>
              </a:spcAft>
            </a:pPr>
            <a:r>
              <a:rPr lang="en-US" b="1" dirty="0" smtClean="0">
                <a:latin typeface="Times New Roman" pitchFamily="18" charset="0"/>
                <a:ea typeface="Arial" pitchFamily="34" charset="0"/>
                <a:cs typeface="Arial" pitchFamily="34" charset="0"/>
              </a:rPr>
              <a:t>Satellite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058" name="AutoShape 2"/>
          <p:cNvSpPr>
            <a:spLocks noChangeArrowheads="1"/>
          </p:cNvSpPr>
          <p:nvPr/>
        </p:nvSpPr>
        <p:spPr bwMode="auto">
          <a:xfrm>
            <a:off x="4211960" y="3861048"/>
            <a:ext cx="2592288" cy="1584003"/>
          </a:xfrm>
          <a:prstGeom prst="diamond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If news or publicity is received</a:t>
            </a: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0" y="3429000"/>
            <a:ext cx="705678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--------------------------------------------------</a:t>
            </a:r>
          </a:p>
        </p:txBody>
      </p:sp>
      <p:sp>
        <p:nvSpPr>
          <p:cNvPr id="20" name="Rectangle 42"/>
          <p:cNvSpPr>
            <a:spLocks noChangeArrowheads="1"/>
          </p:cNvSpPr>
          <p:nvPr/>
        </p:nvSpPr>
        <p:spPr bwMode="auto">
          <a:xfrm>
            <a:off x="7236296" y="1988840"/>
            <a:ext cx="1080120" cy="432048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Server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3419872" y="4005064"/>
            <a:ext cx="504056" cy="44564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No</a:t>
            </a: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2" name="AutoShape 5"/>
          <p:cNvCxnSpPr>
            <a:cxnSpLocks noChangeShapeType="1"/>
          </p:cNvCxnSpPr>
          <p:nvPr/>
        </p:nvCxnSpPr>
        <p:spPr bwMode="auto">
          <a:xfrm flipH="1">
            <a:off x="3563888" y="4653136"/>
            <a:ext cx="581025" cy="0"/>
          </a:xfrm>
          <a:prstGeom prst="straightConnector1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3563888" y="4653136"/>
            <a:ext cx="0" cy="8640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4" name="Rectangle 6"/>
          <p:cNvSpPr>
            <a:spLocks noChangeArrowheads="1"/>
          </p:cNvSpPr>
          <p:nvPr/>
        </p:nvSpPr>
        <p:spPr bwMode="auto">
          <a:xfrm>
            <a:off x="3131840" y="5661248"/>
            <a:ext cx="1080120" cy="53352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Ignore</a:t>
            </a: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082" name="AutoShape 2"/>
          <p:cNvSpPr>
            <a:spLocks noChangeArrowheads="1"/>
          </p:cNvSpPr>
          <p:nvPr/>
        </p:nvSpPr>
        <p:spPr bwMode="auto">
          <a:xfrm>
            <a:off x="5364088" y="5445224"/>
            <a:ext cx="3600400" cy="1368152"/>
          </a:xfrm>
          <a:prstGeom prst="flowChartInputOutput">
            <a:avLst/>
          </a:prstGeom>
          <a:solidFill>
            <a:srgbClr val="FFFFFF"/>
          </a:solidFill>
          <a:ln w="63500" cmpd="thickThin">
            <a:solidFill>
              <a:srgbClr val="9BBB59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Update news, Display on LCD  "news" and "publicity"</a:t>
            </a: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6083" name="AutoShape 3"/>
          <p:cNvCxnSpPr>
            <a:cxnSpLocks noChangeShapeType="1"/>
          </p:cNvCxnSpPr>
          <p:nvPr/>
        </p:nvCxnSpPr>
        <p:spPr bwMode="auto">
          <a:xfrm flipH="1">
            <a:off x="6804248" y="4653136"/>
            <a:ext cx="720080" cy="0"/>
          </a:xfrm>
          <a:prstGeom prst="straightConnector1">
            <a:avLst/>
          </a:prstGeom>
          <a:noFill/>
          <a:ln w="63500">
            <a:solidFill>
              <a:srgbClr val="9BBB59"/>
            </a:solidFill>
            <a:round/>
            <a:headEnd/>
            <a:tailEnd/>
          </a:ln>
          <a:effectLst/>
        </p:spPr>
      </p:cxnSp>
      <p:cxnSp>
        <p:nvCxnSpPr>
          <p:cNvPr id="46084" name="AutoShape 4"/>
          <p:cNvCxnSpPr>
            <a:cxnSpLocks noChangeShapeType="1"/>
          </p:cNvCxnSpPr>
          <p:nvPr/>
        </p:nvCxnSpPr>
        <p:spPr bwMode="auto">
          <a:xfrm>
            <a:off x="7524328" y="4653136"/>
            <a:ext cx="0" cy="805557"/>
          </a:xfrm>
          <a:prstGeom prst="straightConnector1">
            <a:avLst/>
          </a:prstGeom>
          <a:noFill/>
          <a:ln w="63500">
            <a:solidFill>
              <a:srgbClr val="9BBB59"/>
            </a:solidFill>
            <a:round/>
            <a:headEnd/>
            <a:tailEnd type="triangle" w="med" len="med"/>
          </a:ln>
          <a:effectLst/>
        </p:spPr>
      </p:cxnSp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6876256" y="4149080"/>
            <a:ext cx="648072" cy="360040"/>
          </a:xfrm>
          <a:prstGeom prst="rect">
            <a:avLst/>
          </a:prstGeom>
          <a:solidFill>
            <a:srgbClr val="FFFFFF"/>
          </a:solidFill>
          <a:ln w="63500" cmpd="thickThin">
            <a:solidFill>
              <a:srgbClr val="9BBB59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Yes</a:t>
            </a: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Slide Number Placeholder 3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80D7D-72E6-463F-AEEA-41179C02A5B8}" type="slidenum">
              <a:rPr lang="ar-JO" smtClean="0"/>
              <a:pPr/>
              <a:t>24</a:t>
            </a:fld>
            <a:endParaRPr lang="ar-JO"/>
          </a:p>
        </p:txBody>
      </p:sp>
      <p:sp>
        <p:nvSpPr>
          <p:cNvPr id="28" name="Rectangle 42"/>
          <p:cNvSpPr>
            <a:spLocks noChangeArrowheads="1"/>
          </p:cNvSpPr>
          <p:nvPr/>
        </p:nvSpPr>
        <p:spPr bwMode="auto">
          <a:xfrm>
            <a:off x="5220072" y="548680"/>
            <a:ext cx="1008112" cy="432048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Web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9" name="صورة 12"/>
          <p:cNvPicPr>
            <a:picLocks noChangeAspect="1" noChangeArrowheads="1"/>
          </p:cNvPicPr>
          <p:nvPr/>
        </p:nvPicPr>
        <p:blipFill>
          <a:blip r:embed="rId2" cstate="print"/>
          <a:srcRect l="73984" t="13829" r="15356" b="75533"/>
          <a:stretch>
            <a:fillRect/>
          </a:stretch>
        </p:blipFill>
        <p:spPr bwMode="auto">
          <a:xfrm rot="5400000">
            <a:off x="5362376" y="1270472"/>
            <a:ext cx="720081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AutoShape 45"/>
          <p:cNvSpPr>
            <a:spLocks noChangeArrowheads="1"/>
          </p:cNvSpPr>
          <p:nvPr/>
        </p:nvSpPr>
        <p:spPr bwMode="auto">
          <a:xfrm>
            <a:off x="3347864" y="2564904"/>
            <a:ext cx="373063" cy="598488"/>
          </a:xfrm>
          <a:prstGeom prst="upDownArrow">
            <a:avLst>
              <a:gd name="adj1" fmla="val 50000"/>
              <a:gd name="adj2" fmla="val 32085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31" name="Rectangle 42"/>
          <p:cNvSpPr>
            <a:spLocks noChangeArrowheads="1"/>
          </p:cNvSpPr>
          <p:nvPr/>
        </p:nvSpPr>
        <p:spPr bwMode="auto">
          <a:xfrm>
            <a:off x="2915816" y="3212977"/>
            <a:ext cx="1080120" cy="432048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Display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2" name="صورة 12"/>
          <p:cNvPicPr>
            <a:picLocks noChangeAspect="1" noChangeArrowheads="1"/>
          </p:cNvPicPr>
          <p:nvPr/>
        </p:nvPicPr>
        <p:blipFill>
          <a:blip r:embed="rId2" cstate="print"/>
          <a:srcRect l="73984" t="13829" r="15356" b="75533"/>
          <a:stretch>
            <a:fillRect/>
          </a:stretch>
        </p:blipFill>
        <p:spPr bwMode="auto">
          <a:xfrm>
            <a:off x="6444208" y="1988840"/>
            <a:ext cx="720080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80D7D-72E6-463F-AEEA-41179C02A5B8}" type="slidenum">
              <a:rPr lang="ar-JO" smtClean="0"/>
              <a:pPr/>
              <a:t>25</a:t>
            </a:fld>
            <a:endParaRPr lang="ar-JO"/>
          </a:p>
        </p:txBody>
      </p:sp>
      <p:sp>
        <p:nvSpPr>
          <p:cNvPr id="5" name="Rounded Rectangle 4"/>
          <p:cNvSpPr/>
          <p:nvPr/>
        </p:nvSpPr>
        <p:spPr>
          <a:xfrm>
            <a:off x="0" y="0"/>
            <a:ext cx="9144000" cy="685132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340" name="Picture 4" descr="https://encrypted-tbn3.gstatic.com/images?q=tbn:ANd9GcTmaErjOu7rXJkmNVuVEGI5RxTjwHqYM7FvUCfuDcuXJq8j5dm_y2aipCs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19024" y="341216"/>
            <a:ext cx="792091" cy="2215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s://encrypted-tbn3.gstatic.com/images?q=tbn:ANd9GcTmaErjOu7rXJkmNVuVEGI5RxTjwHqYM7FvUCfuDcuXJq8j5dm_y2aipCs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943262" y="377220"/>
            <a:ext cx="79209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s://encrypted-tbn3.gstatic.com/images?q=tbn:ANd9GcTmaErjOu7rXJkmNVuVEGI5RxTjwHqYM7FvUCfuDcuXJq8j5dm_y2aipCs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031494" y="377221"/>
            <a:ext cx="792089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s://encrypted-tbn3.gstatic.com/images?q=tbn:ANd9GcTmaErjOu7rXJkmNVuVEGI5RxTjwHqYM7FvUCfuDcuXJq8j5dm_y2aipCs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236295" y="260648"/>
            <a:ext cx="792091" cy="2376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6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717" y="466691"/>
            <a:ext cx="15906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2915816" y="620688"/>
            <a:ext cx="0" cy="165618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796136" y="620691"/>
            <a:ext cx="0" cy="165618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3411314" y="2138754"/>
            <a:ext cx="2016224" cy="79208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Rafedia</a:t>
            </a:r>
            <a:endParaRPr lang="en-GB" dirty="0"/>
          </a:p>
        </p:txBody>
      </p:sp>
      <p:sp>
        <p:nvSpPr>
          <p:cNvPr id="20" name="Oval 19"/>
          <p:cNvSpPr/>
          <p:nvPr/>
        </p:nvSpPr>
        <p:spPr>
          <a:xfrm>
            <a:off x="448942" y="2138754"/>
            <a:ext cx="2016224" cy="79208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Nablus Town</a:t>
            </a:r>
            <a:endParaRPr lang="en-GB" dirty="0"/>
          </a:p>
        </p:txBody>
      </p:sp>
      <p:sp>
        <p:nvSpPr>
          <p:cNvPr id="21" name="Oval 20"/>
          <p:cNvSpPr/>
          <p:nvPr/>
        </p:nvSpPr>
        <p:spPr>
          <a:xfrm>
            <a:off x="6526921" y="2132856"/>
            <a:ext cx="2016224" cy="79208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University</a:t>
            </a:r>
            <a:endParaRPr lang="en-GB" dirty="0"/>
          </a:p>
        </p:txBody>
      </p:sp>
      <p:sp>
        <p:nvSpPr>
          <p:cNvPr id="12" name="Rounded Rectangle 11"/>
          <p:cNvSpPr/>
          <p:nvPr/>
        </p:nvSpPr>
        <p:spPr>
          <a:xfrm>
            <a:off x="2051720" y="3212977"/>
            <a:ext cx="6768753" cy="331236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l" rtl="0"/>
            <a:r>
              <a:rPr lang="en-GB" b="1" u="sng" dirty="0" smtClean="0"/>
              <a:t>Current Location: </a:t>
            </a:r>
            <a:r>
              <a:rPr lang="en-GB" dirty="0" smtClean="0"/>
              <a:t>Nablus Town   </a:t>
            </a:r>
            <a:r>
              <a:rPr lang="en-GB" b="1" u="sng" dirty="0" smtClean="0"/>
              <a:t>Next Location: </a:t>
            </a:r>
            <a:r>
              <a:rPr lang="en-GB" dirty="0" smtClean="0"/>
              <a:t>Rafedia</a:t>
            </a:r>
          </a:p>
          <a:p>
            <a:pPr algn="l" rtl="0"/>
            <a:endParaRPr lang="en-GB" dirty="0"/>
          </a:p>
          <a:p>
            <a:pPr algn="l" rtl="0"/>
            <a:endParaRPr lang="en-GB" dirty="0" smtClean="0"/>
          </a:p>
          <a:p>
            <a:pPr algn="l" rtl="0"/>
            <a:endParaRPr lang="en-GB" dirty="0"/>
          </a:p>
          <a:p>
            <a:pPr algn="l" rtl="0"/>
            <a:r>
              <a:rPr lang="en-GB" b="1" u="sng" dirty="0" smtClean="0"/>
              <a:t>News And </a:t>
            </a:r>
            <a:r>
              <a:rPr lang="en-GB" b="1" u="sng" dirty="0"/>
              <a:t>publicity: </a:t>
            </a:r>
            <a:r>
              <a:rPr lang="en-GB" dirty="0"/>
              <a:t>Today undergone low temperatures</a:t>
            </a:r>
            <a:endParaRPr lang="en-GB" dirty="0" smtClean="0"/>
          </a:p>
        </p:txBody>
      </p:sp>
      <p:sp>
        <p:nvSpPr>
          <p:cNvPr id="23" name="سهم إلى اليمين 14"/>
          <p:cNvSpPr/>
          <p:nvPr/>
        </p:nvSpPr>
        <p:spPr>
          <a:xfrm>
            <a:off x="571600" y="5157192"/>
            <a:ext cx="1440160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ar-JO"/>
            </a:defPPr>
            <a:lvl1pPr marL="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23878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80D7D-72E6-463F-AEEA-41179C02A5B8}" type="slidenum">
              <a:rPr lang="ar-JO" smtClean="0"/>
              <a:pPr/>
              <a:t>26</a:t>
            </a:fld>
            <a:endParaRPr lang="ar-JO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 rtl="0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Polygon Test.</a:t>
            </a:r>
            <a:endParaRPr lang="en-GB" dirty="0">
              <a:solidFill>
                <a:srgbClr val="0070C0"/>
              </a:solidFill>
            </a:endParaRPr>
          </a:p>
        </p:txBody>
      </p:sp>
      <p:pic>
        <p:nvPicPr>
          <p:cNvPr id="6146" name="صورة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732741"/>
            <a:ext cx="4280967" cy="2525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1520" y="980728"/>
            <a:ext cx="705678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--------------------------------------------------</a:t>
            </a:r>
          </a:p>
        </p:txBody>
      </p:sp>
    </p:spTree>
    <p:extLst>
      <p:ext uri="{BB962C8B-B14F-4D97-AF65-F5344CB8AC3E}">
        <p14:creationId xmlns:p14="http://schemas.microsoft.com/office/powerpoint/2010/main" val="163981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80D7D-72E6-463F-AEEA-41179C02A5B8}" type="slidenum">
              <a:rPr lang="ar-JO" smtClean="0"/>
              <a:pPr/>
              <a:t>27</a:t>
            </a:fld>
            <a:endParaRPr lang="ar-JO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 rtl="0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Test Street.</a:t>
            </a:r>
            <a:endParaRPr lang="en-GB" dirty="0">
              <a:solidFill>
                <a:srgbClr val="0070C0"/>
              </a:solidFill>
            </a:endParaRPr>
          </a:p>
        </p:txBody>
      </p:sp>
      <p:pic>
        <p:nvPicPr>
          <p:cNvPr id="7171" name="Picture 3" descr="1911661_362580883883268_1041428481_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776" y="2060848"/>
            <a:ext cx="7932648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4079" y="976718"/>
            <a:ext cx="705678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--------------------------------------------------</a:t>
            </a:r>
          </a:p>
        </p:txBody>
      </p:sp>
    </p:spTree>
    <p:extLst>
      <p:ext uri="{BB962C8B-B14F-4D97-AF65-F5344CB8AC3E}">
        <p14:creationId xmlns:p14="http://schemas.microsoft.com/office/powerpoint/2010/main" val="182200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80D7D-72E6-463F-AEEA-41179C02A5B8}" type="slidenum">
              <a:rPr lang="ar-JO" smtClean="0"/>
              <a:pPr/>
              <a:t>28</a:t>
            </a:fld>
            <a:endParaRPr lang="ar-JO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 rtl="0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Test Street.</a:t>
            </a:r>
            <a:endParaRPr lang="en-GB" dirty="0">
              <a:solidFill>
                <a:srgbClr val="0070C0"/>
              </a:solidFill>
            </a:endParaRPr>
          </a:p>
        </p:txBody>
      </p:sp>
      <p:pic>
        <p:nvPicPr>
          <p:cNvPr id="5" name="Picture 1" descr="C:\Users\eng nada joma\Desktop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483" b="42857"/>
          <a:stretch>
            <a:fillRect/>
          </a:stretch>
        </p:blipFill>
        <p:spPr bwMode="auto">
          <a:xfrm>
            <a:off x="700604" y="2060848"/>
            <a:ext cx="7615812" cy="464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1520" y="980728"/>
            <a:ext cx="705678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--------------------------------------------------</a:t>
            </a:r>
          </a:p>
        </p:txBody>
      </p:sp>
    </p:spTree>
    <p:extLst>
      <p:ext uri="{BB962C8B-B14F-4D97-AF65-F5344CB8AC3E}">
        <p14:creationId xmlns:p14="http://schemas.microsoft.com/office/powerpoint/2010/main" val="118517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80D7D-72E6-463F-AEEA-41179C02A5B8}" type="slidenum">
              <a:rPr lang="ar-JO" smtClean="0"/>
              <a:pPr/>
              <a:t>29</a:t>
            </a:fld>
            <a:endParaRPr lang="ar-JO"/>
          </a:p>
        </p:txBody>
      </p:sp>
      <p:sp>
        <p:nvSpPr>
          <p:cNvPr id="14" name="TextBox 13"/>
          <p:cNvSpPr txBox="1"/>
          <p:nvPr/>
        </p:nvSpPr>
        <p:spPr>
          <a:xfrm>
            <a:off x="323528" y="764704"/>
            <a:ext cx="705678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--------------------------------------------------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34" t="43029" r="25809" b="19712"/>
          <a:stretch/>
        </p:blipFill>
        <p:spPr bwMode="auto">
          <a:xfrm>
            <a:off x="683568" y="1670537"/>
            <a:ext cx="5785698" cy="355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 descr="1966842_362731280534895_1550933269_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212976"/>
            <a:ext cx="3638389" cy="3025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marL="571500" indent="-571500" rtl="0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The First Polygon</a:t>
            </a:r>
            <a:endParaRPr lang="en-GB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481328"/>
            <a:ext cx="8075240" cy="4525963"/>
          </a:xfrm>
        </p:spPr>
        <p:txBody>
          <a:bodyPr>
            <a:normAutofit/>
          </a:bodyPr>
          <a:lstStyle/>
          <a:p>
            <a:pPr algn="l" rtl="0">
              <a:buNone/>
            </a:pPr>
            <a:endParaRPr lang="en-US" dirty="0" smtClean="0"/>
          </a:p>
          <a:p>
            <a:pPr algn="just" rtl="0">
              <a:buFont typeface="Wingdings" pitchFamily="2" charset="2"/>
              <a:buChar char="Ø"/>
            </a:pPr>
            <a:r>
              <a:rPr lang="en-US" dirty="0" smtClean="0"/>
              <a:t>Difficulties to locate the current positions of the buses.</a:t>
            </a:r>
            <a:endParaRPr lang="ar-SA" dirty="0" smtClean="0"/>
          </a:p>
          <a:p>
            <a:pPr marL="109728" indent="0" algn="just" rtl="0">
              <a:buNone/>
            </a:pPr>
            <a:endParaRPr lang="en-US" dirty="0" smtClean="0"/>
          </a:p>
          <a:p>
            <a:pPr algn="just" rtl="0">
              <a:buFont typeface="Wingdings" pitchFamily="2" charset="2"/>
              <a:buChar char="Ø"/>
            </a:pPr>
            <a:r>
              <a:rPr lang="en-US" dirty="0" smtClean="0"/>
              <a:t>Lack of passengers knowledge about the name of regions they pass during the trip.</a:t>
            </a:r>
            <a:endParaRPr lang="ar-SA" dirty="0" smtClean="0"/>
          </a:p>
          <a:p>
            <a:pPr algn="just" rtl="0">
              <a:buFont typeface="Wingdings" pitchFamily="2" charset="2"/>
              <a:buChar char="Ø"/>
            </a:pPr>
            <a:endParaRPr lang="en-US" dirty="0" smtClean="0"/>
          </a:p>
          <a:p>
            <a:pPr algn="just" rtl="0">
              <a:buFont typeface="Wingdings" pitchFamily="2" charset="2"/>
              <a:buChar char="Ø"/>
            </a:pPr>
            <a:r>
              <a:rPr lang="en-US" dirty="0" smtClean="0"/>
              <a:t>Provide capabilities to display news-publicity during the trip.</a:t>
            </a:r>
          </a:p>
          <a:p>
            <a:pPr algn="l" rtl="0">
              <a:buNone/>
            </a:pPr>
            <a:endParaRPr lang="ar-JO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46856" y="332656"/>
            <a:ext cx="8229600" cy="1143000"/>
          </a:xfrm>
        </p:spPr>
        <p:txBody>
          <a:bodyPr/>
          <a:lstStyle/>
          <a:p>
            <a:pPr rtl="0">
              <a:buFont typeface="Wingdings" pitchFamily="2" charset="2"/>
              <a:buChar char="Ø"/>
            </a:pPr>
            <a:r>
              <a:rPr lang="en-US" sz="4400" dirty="0" smtClean="0">
                <a:solidFill>
                  <a:srgbClr val="0070C0"/>
                </a:solidFill>
              </a:rPr>
              <a:t>Motivations</a:t>
            </a:r>
            <a:r>
              <a:rPr lang="ar-SA" sz="4400" dirty="0" smtClean="0">
                <a:solidFill>
                  <a:srgbClr val="0070C0"/>
                </a:solidFill>
              </a:rPr>
              <a:t>.</a:t>
            </a:r>
            <a:endParaRPr lang="ar-JO" sz="4400" dirty="0" smtClean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980728"/>
            <a:ext cx="705678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--------------------------------------------------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80D7D-72E6-463F-AEEA-41179C02A5B8}" type="slidenum">
              <a:rPr lang="ar-JO" smtClean="0"/>
              <a:pPr/>
              <a:t>3</a:t>
            </a:fld>
            <a:endParaRPr lang="ar-JO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80D7D-72E6-463F-AEEA-41179C02A5B8}" type="slidenum">
              <a:rPr lang="ar-JO" smtClean="0"/>
              <a:pPr/>
              <a:t>30</a:t>
            </a:fld>
            <a:endParaRPr lang="ar-JO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 rtl="0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The First Polygon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980728"/>
            <a:ext cx="705678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--------------------------------------------------</a:t>
            </a:r>
          </a:p>
        </p:txBody>
      </p:sp>
      <p:pic>
        <p:nvPicPr>
          <p:cNvPr id="17410" name="Picture 2" descr="C:\Users\eng nada joma\Desktop\project final ^_^\10257191_490477787747368_5828560251629515381_o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43520" b="50265"/>
          <a:stretch/>
        </p:blipFill>
        <p:spPr bwMode="auto">
          <a:xfrm>
            <a:off x="395536" y="1844824"/>
            <a:ext cx="8125450" cy="3808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367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80D7D-72E6-463F-AEEA-41179C02A5B8}" type="slidenum">
              <a:rPr lang="ar-JO" smtClean="0"/>
              <a:pPr/>
              <a:t>31</a:t>
            </a:fld>
            <a:endParaRPr lang="ar-JO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 rtl="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0070C0"/>
                </a:solidFill>
                <a:effectLst/>
              </a:rPr>
              <a:t>The Second Polygon</a:t>
            </a:r>
            <a:endParaRPr lang="en-GB" dirty="0">
              <a:solidFill>
                <a:srgbClr val="0070C0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15" t="45192" r="21748" b="17308"/>
          <a:stretch/>
        </p:blipFill>
        <p:spPr bwMode="auto">
          <a:xfrm>
            <a:off x="439616" y="1628800"/>
            <a:ext cx="5212504" cy="2935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 descr="1797568_362731103868246_1855847387_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429000"/>
            <a:ext cx="3600400" cy="316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1520" y="980728"/>
            <a:ext cx="705678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--------------------------------------------------</a:t>
            </a:r>
          </a:p>
        </p:txBody>
      </p:sp>
    </p:spTree>
    <p:extLst>
      <p:ext uri="{BB962C8B-B14F-4D97-AF65-F5344CB8AC3E}">
        <p14:creationId xmlns:p14="http://schemas.microsoft.com/office/powerpoint/2010/main" val="2610870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80D7D-72E6-463F-AEEA-41179C02A5B8}" type="slidenum">
              <a:rPr lang="ar-JO" smtClean="0"/>
              <a:pPr/>
              <a:t>32</a:t>
            </a:fld>
            <a:endParaRPr lang="ar-JO"/>
          </a:p>
        </p:txBody>
      </p:sp>
      <p:sp>
        <p:nvSpPr>
          <p:cNvPr id="6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marL="571500" indent="-571500" rtl="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0070C0"/>
                </a:solidFill>
                <a:effectLst/>
              </a:rPr>
              <a:t>The Second Polygon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980728"/>
            <a:ext cx="705678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--------------------------------------------------</a:t>
            </a:r>
          </a:p>
        </p:txBody>
      </p:sp>
      <p:pic>
        <p:nvPicPr>
          <p:cNvPr id="18434" name="Picture 2" descr="C:\Users\eng nada joma\Desktop\project final ^_^\10295991_490477804414033_6422540573803098543_o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346" b="43123"/>
          <a:stretch/>
        </p:blipFill>
        <p:spPr bwMode="auto">
          <a:xfrm>
            <a:off x="251520" y="1844824"/>
            <a:ext cx="7629404" cy="4292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509120"/>
            <a:ext cx="1335087" cy="77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155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80D7D-72E6-463F-AEEA-41179C02A5B8}" type="slidenum">
              <a:rPr lang="ar-JO" smtClean="0"/>
              <a:pPr/>
              <a:t>33</a:t>
            </a:fld>
            <a:endParaRPr lang="ar-JO"/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marL="571500" indent="-571500" rtl="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0070C0"/>
                </a:solidFill>
                <a:effectLst/>
              </a:rPr>
              <a:t>The second Polygon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980728"/>
            <a:ext cx="705678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--------------------------------------------------</a:t>
            </a:r>
          </a:p>
        </p:txBody>
      </p:sp>
      <p:pic>
        <p:nvPicPr>
          <p:cNvPr id="15362" name="Picture 2" descr="C:\Users\eng nada joma\Desktop\project final ^_^\P_٢٠١٤٠٥١٣_١٥٣٢٣٦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93" r="41730"/>
          <a:stretch/>
        </p:blipFill>
        <p:spPr bwMode="auto">
          <a:xfrm>
            <a:off x="244951" y="2636912"/>
            <a:ext cx="2680191" cy="3742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ular Callout 3"/>
          <p:cNvSpPr/>
          <p:nvPr/>
        </p:nvSpPr>
        <p:spPr>
          <a:xfrm>
            <a:off x="6046657" y="1691571"/>
            <a:ext cx="2520280" cy="3744416"/>
          </a:xfrm>
          <a:prstGeom prst="wedgeRectCallou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9" name="Picture 2" descr="10291758_642537179128014_4696611953568533156_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910139"/>
            <a:ext cx="2304256" cy="3307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20536">
            <a:off x="3015449" y="2957624"/>
            <a:ext cx="2622209" cy="2304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1644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80D7D-72E6-463F-AEEA-41179C02A5B8}" type="slidenum">
              <a:rPr lang="ar-JO" smtClean="0"/>
              <a:pPr/>
              <a:t>34</a:t>
            </a:fld>
            <a:endParaRPr lang="ar-JO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11" t="56491" r="25231" b="13942"/>
          <a:stretch/>
        </p:blipFill>
        <p:spPr bwMode="auto">
          <a:xfrm>
            <a:off x="-21813" y="2013103"/>
            <a:ext cx="5363370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 descr="1901277_362731050534918_317301996_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548694"/>
            <a:ext cx="3672407" cy="2842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marL="571500" indent="-571500" rtl="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0070C0"/>
                </a:solidFill>
                <a:effectLst/>
              </a:rPr>
              <a:t>The Third Polygon.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980728"/>
            <a:ext cx="705678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--------------------------------------------------</a:t>
            </a:r>
          </a:p>
        </p:txBody>
      </p:sp>
    </p:spTree>
    <p:extLst>
      <p:ext uri="{BB962C8B-B14F-4D97-AF65-F5344CB8AC3E}">
        <p14:creationId xmlns:p14="http://schemas.microsoft.com/office/powerpoint/2010/main" val="148172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80D7D-72E6-463F-AEEA-41179C02A5B8}" type="slidenum">
              <a:rPr lang="ar-JO" smtClean="0"/>
              <a:pPr/>
              <a:t>35</a:t>
            </a:fld>
            <a:endParaRPr lang="ar-JO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08904" y="591308"/>
            <a:ext cx="8229600" cy="1143000"/>
          </a:xfrm>
        </p:spPr>
        <p:txBody>
          <a:bodyPr>
            <a:noAutofit/>
          </a:bodyPr>
          <a:lstStyle/>
          <a:p>
            <a:pPr marL="571500" indent="-571500" rtl="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0070C0"/>
                </a:solidFill>
                <a:effectLst/>
              </a:rPr>
              <a:t>The </a:t>
            </a:r>
            <a:r>
              <a:rPr lang="en-GB" dirty="0" smtClean="0">
                <a:solidFill>
                  <a:srgbClr val="0070C0"/>
                </a:solidFill>
                <a:effectLst/>
              </a:rPr>
              <a:t>Third Polygon</a:t>
            </a:r>
            <a:r>
              <a:rPr lang="en-GB" dirty="0">
                <a:solidFill>
                  <a:srgbClr val="0070C0"/>
                </a:solidFill>
                <a:effectLst/>
              </a:rPr>
              <a:t/>
            </a:r>
            <a:br>
              <a:rPr lang="en-GB" dirty="0">
                <a:solidFill>
                  <a:srgbClr val="0070C0"/>
                </a:solidFill>
                <a:effectLst/>
              </a:rPr>
            </a:b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980728"/>
            <a:ext cx="705678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--------------------------------------------------</a:t>
            </a:r>
          </a:p>
        </p:txBody>
      </p:sp>
      <p:pic>
        <p:nvPicPr>
          <p:cNvPr id="19458" name="Picture 2" descr="C:\Users\eng nada joma\Desktop\project final ^_^\1973808_490477807747366_6019109507437997078_o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769" b="26843"/>
          <a:stretch/>
        </p:blipFill>
        <p:spPr bwMode="auto">
          <a:xfrm>
            <a:off x="611560" y="1565503"/>
            <a:ext cx="6840760" cy="4904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5157192"/>
            <a:ext cx="1335087" cy="77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72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80D7D-72E6-463F-AEEA-41179C02A5B8}" type="slidenum">
              <a:rPr lang="ar-JO" smtClean="0"/>
              <a:pPr/>
              <a:t>36</a:t>
            </a:fld>
            <a:endParaRPr lang="ar-JO"/>
          </a:p>
        </p:txBody>
      </p:sp>
      <p:sp>
        <p:nvSpPr>
          <p:cNvPr id="50178" name="Oval 2"/>
          <p:cNvSpPr>
            <a:spLocks noChangeArrowheads="1"/>
          </p:cNvSpPr>
          <p:nvPr/>
        </p:nvSpPr>
        <p:spPr bwMode="auto">
          <a:xfrm>
            <a:off x="3563888" y="4077072"/>
            <a:ext cx="1872208" cy="748407"/>
          </a:xfrm>
          <a:prstGeom prst="ellipse">
            <a:avLst/>
          </a:prstGeom>
          <a:solidFill>
            <a:srgbClr val="C0504D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End</a:t>
            </a: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499992" y="4869160"/>
            <a:ext cx="0" cy="72008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499992" y="5589240"/>
            <a:ext cx="165618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Oval 2"/>
          <p:cNvSpPr>
            <a:spLocks noChangeArrowheads="1"/>
          </p:cNvSpPr>
          <p:nvPr/>
        </p:nvSpPr>
        <p:spPr bwMode="auto">
          <a:xfrm>
            <a:off x="3779912" y="332656"/>
            <a:ext cx="1535113" cy="698500"/>
          </a:xfrm>
          <a:prstGeom prst="ellipse">
            <a:avLst/>
          </a:prstGeom>
          <a:solidFill>
            <a:srgbClr val="9BBB59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Start</a:t>
            </a:r>
            <a:endParaRPr kumimoji="0" lang="ar-SA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AutoShape 4"/>
          <p:cNvCxnSpPr>
            <a:cxnSpLocks noChangeShapeType="1"/>
          </p:cNvCxnSpPr>
          <p:nvPr/>
        </p:nvCxnSpPr>
        <p:spPr bwMode="auto">
          <a:xfrm>
            <a:off x="4572000" y="1124744"/>
            <a:ext cx="0" cy="648072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572000" y="1844824"/>
            <a:ext cx="0" cy="7200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572000" y="2060848"/>
            <a:ext cx="0" cy="7200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572000" y="2348880"/>
            <a:ext cx="0" cy="7200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4572000" y="2564904"/>
            <a:ext cx="0" cy="7200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572000" y="2780928"/>
            <a:ext cx="0" cy="7200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572000" y="2996952"/>
            <a:ext cx="0" cy="7200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572000" y="3212976"/>
            <a:ext cx="0" cy="7200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4572000" y="3429000"/>
            <a:ext cx="0" cy="7200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4572000" y="3645024"/>
            <a:ext cx="0" cy="7200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4572000" y="3861048"/>
            <a:ext cx="0" cy="7200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6156176" y="1412776"/>
            <a:ext cx="0" cy="417646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4572000" y="1412776"/>
            <a:ext cx="158417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Aurduino: 170 NIS</a:t>
            </a:r>
          </a:p>
          <a:p>
            <a:pPr algn="l" rtl="0"/>
            <a:r>
              <a:rPr lang="en-US" dirty="0" smtClean="0"/>
              <a:t>GSM module: 500 NIS</a:t>
            </a:r>
          </a:p>
          <a:p>
            <a:pPr algn="l" rtl="0"/>
            <a:r>
              <a:rPr lang="en-US" dirty="0" smtClean="0"/>
              <a:t>GPS module: 250 NIS, with Antenna: 50 </a:t>
            </a:r>
            <a:r>
              <a:rPr lang="en-US" dirty="0" smtClean="0"/>
              <a:t>NIS</a:t>
            </a:r>
          </a:p>
          <a:p>
            <a:pPr algn="l" rtl="0"/>
            <a:r>
              <a:rPr lang="en-GB" sz="2800" dirty="0">
                <a:sym typeface="Wingdings" panose="05000000000000000000" pitchFamily="2" charset="2"/>
              </a:rPr>
              <a:t>1K </a:t>
            </a:r>
            <a:r>
              <a:rPr lang="en-GB" sz="2800" dirty="0" smtClean="0">
                <a:sym typeface="Wingdings" panose="05000000000000000000" pitchFamily="2" charset="2"/>
              </a:rPr>
              <a:t>byte: </a:t>
            </a:r>
            <a:r>
              <a:rPr lang="en-GB" sz="2800" dirty="0" smtClean="0"/>
              <a:t>0.0009765625 NIS</a:t>
            </a:r>
            <a:endParaRPr lang="en-US" dirty="0" smtClean="0"/>
          </a:p>
          <a:p>
            <a:pPr marL="109728" indent="0" algn="l" rtl="0">
              <a:buNone/>
            </a:pPr>
            <a:r>
              <a:rPr lang="en-US" b="1" dirty="0" smtClean="0"/>
              <a:t>---------------------------</a:t>
            </a:r>
          </a:p>
          <a:p>
            <a:pPr algn="l" rtl="0"/>
            <a:r>
              <a:rPr lang="en-US" dirty="0" smtClean="0"/>
              <a:t>Capital investment: </a:t>
            </a:r>
            <a:r>
              <a:rPr lang="en-US" b="1" u="sng" dirty="0" smtClean="0"/>
              <a:t>970 NIS </a:t>
            </a:r>
          </a:p>
          <a:p>
            <a:pPr algn="l" rtl="0">
              <a:buNone/>
            </a:pPr>
            <a:endParaRPr lang="ar-JO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>
              <a:buFont typeface="Wingdings" pitchFamily="2" charset="2"/>
              <a:buChar char="Ø"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Economical feasibility Study </a:t>
            </a:r>
            <a:endParaRPr lang="ar-JO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80D7D-72E6-463F-AEEA-41179C02A5B8}" type="slidenum">
              <a:rPr lang="ar-JO" smtClean="0"/>
              <a:pPr/>
              <a:t>37</a:t>
            </a:fld>
            <a:endParaRPr lang="ar-JO"/>
          </a:p>
        </p:txBody>
      </p:sp>
      <p:sp>
        <p:nvSpPr>
          <p:cNvPr id="7" name="TextBox 6"/>
          <p:cNvSpPr txBox="1"/>
          <p:nvPr/>
        </p:nvSpPr>
        <p:spPr>
          <a:xfrm>
            <a:off x="395536" y="1124744"/>
            <a:ext cx="705678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--------------------------------------------------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pPr rtl="0">
              <a:buFont typeface="Wingdings" pitchFamily="2" charset="2"/>
              <a:buChar char="Ø"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SWOT Analysis </a:t>
            </a:r>
            <a:endParaRPr lang="ar-JO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2505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4352925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80D7D-72E6-463F-AEEA-41179C02A5B8}" type="slidenum">
              <a:rPr lang="ar-JO" smtClean="0"/>
              <a:pPr/>
              <a:t>38</a:t>
            </a:fld>
            <a:endParaRPr lang="ar-JO"/>
          </a:p>
        </p:txBody>
      </p:sp>
      <p:sp>
        <p:nvSpPr>
          <p:cNvPr id="15" name="TextBox 14"/>
          <p:cNvSpPr txBox="1"/>
          <p:nvPr/>
        </p:nvSpPr>
        <p:spPr>
          <a:xfrm>
            <a:off x="395536" y="692696"/>
            <a:ext cx="705678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--------------------------------------------------</a:t>
            </a:r>
          </a:p>
        </p:txBody>
      </p:sp>
      <p:pic>
        <p:nvPicPr>
          <p:cNvPr id="2" name="Picture 2" descr="C:\Users\eng nada joma\Desktop\project final ^_^\10288051_379762508831772_1327440790_o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92" t="25373" r="27308" b="14769"/>
          <a:stretch/>
        </p:blipFill>
        <p:spPr bwMode="auto">
          <a:xfrm>
            <a:off x="440959" y="1277471"/>
            <a:ext cx="8262082" cy="5463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Our model designed to be used in 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Font typeface="Wingdings" pitchFamily="2" charset="2"/>
              <a:buChar char="ü"/>
            </a:pPr>
            <a:r>
              <a:rPr lang="en-US" dirty="0" smtClean="0"/>
              <a:t>public bus Transportation Companies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dirty="0" smtClean="0"/>
              <a:t>All personal cars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dirty="0" smtClean="0"/>
              <a:t>Renting cars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dirty="0" smtClean="0"/>
              <a:t>Trains</a:t>
            </a:r>
          </a:p>
          <a:p>
            <a:pPr algn="l" rtl="0">
              <a:buFont typeface="Wingdings" pitchFamily="2" charset="2"/>
              <a:buChar char="ü"/>
            </a:pPr>
            <a:endParaRPr lang="en-US" dirty="0" smtClean="0"/>
          </a:p>
          <a:p>
            <a:pPr algn="l" rtl="0"/>
            <a:endParaRPr lang="ar-JO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>
              <a:buFont typeface="Wingdings" pitchFamily="2" charset="2"/>
              <a:buChar char="Ø"/>
            </a:pPr>
            <a:r>
              <a:rPr lang="en-US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Possible Applications</a:t>
            </a:r>
            <a:endParaRPr lang="ar-JO" sz="4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80D7D-72E6-463F-AEEA-41179C02A5B8}" type="slidenum">
              <a:rPr lang="ar-JO" smtClean="0"/>
              <a:pPr/>
              <a:t>39</a:t>
            </a:fld>
            <a:endParaRPr lang="ar-JO"/>
          </a:p>
        </p:txBody>
      </p:sp>
      <p:sp>
        <p:nvSpPr>
          <p:cNvPr id="7" name="TextBox 6"/>
          <p:cNvSpPr txBox="1"/>
          <p:nvPr/>
        </p:nvSpPr>
        <p:spPr>
          <a:xfrm>
            <a:off x="395536" y="1052736"/>
            <a:ext cx="705678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--------------------------------------------------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525963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Determine the bus geographical current locations and send it to the central office. </a:t>
            </a:r>
          </a:p>
          <a:p>
            <a:pPr marL="109728" indent="0"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Display on a screen installed in the bus the current bus position during its route, next bus stop name, publicity and news.</a:t>
            </a: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>
              <a:buFont typeface="Wingdings" pitchFamily="2" charset="2"/>
              <a:buChar char="Ø"/>
            </a:pPr>
            <a:r>
              <a:rPr lang="en-US" sz="4400" dirty="0" smtClean="0">
                <a:solidFill>
                  <a:srgbClr val="0070C0"/>
                </a:solidFill>
              </a:rPr>
              <a:t>Objectives</a:t>
            </a:r>
            <a:r>
              <a:rPr lang="ar-SA" sz="4400" dirty="0" smtClean="0">
                <a:solidFill>
                  <a:srgbClr val="0070C0"/>
                </a:solidFill>
              </a:rPr>
              <a:t>.</a:t>
            </a:r>
            <a:endParaRPr lang="ar-JO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980728"/>
            <a:ext cx="705678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--------------------------------------------------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80D7D-72E6-463F-AEEA-41179C02A5B8}" type="slidenum">
              <a:rPr lang="ar-JO" smtClean="0"/>
              <a:pPr/>
              <a:t>4</a:t>
            </a:fld>
            <a:endParaRPr lang="ar-JO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0"/>
            <a:r>
              <a:rPr lang="en-US" dirty="0" smtClean="0"/>
              <a:t>Tracking the buses that related to bus Transportation Companies, and provide information to the passengers during their trip  has become important issues.</a:t>
            </a:r>
          </a:p>
          <a:p>
            <a:pPr algn="just" rtl="0"/>
            <a:endParaRPr lang="en-US" dirty="0" smtClean="0"/>
          </a:p>
          <a:p>
            <a:pPr algn="just" rtl="0"/>
            <a:r>
              <a:rPr lang="en-US" dirty="0" smtClean="0"/>
              <a:t>Our model is able to achieve many features, such as tracking buses, and provide information to the passengers. </a:t>
            </a:r>
          </a:p>
          <a:p>
            <a:pPr algn="just" rtl="0">
              <a:buNone/>
            </a:pPr>
            <a:r>
              <a:rPr lang="en-US" dirty="0" smtClean="0"/>
              <a:t> </a:t>
            </a:r>
            <a:endParaRPr lang="ar-JO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>
              <a:buFont typeface="Wingdings" pitchFamily="2" charset="2"/>
              <a:buChar char="Ø"/>
            </a:pPr>
            <a:r>
              <a:rPr lang="en-US" sz="4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Conclusions</a:t>
            </a:r>
            <a:endParaRPr lang="ar-JO" sz="4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80D7D-72E6-463F-AEEA-41179C02A5B8}" type="slidenum">
              <a:rPr lang="ar-JO" smtClean="0"/>
              <a:pPr/>
              <a:t>40</a:t>
            </a:fld>
            <a:endParaRPr lang="ar-JO"/>
          </a:p>
        </p:txBody>
      </p:sp>
      <p:sp>
        <p:nvSpPr>
          <p:cNvPr id="7" name="TextBox 6"/>
          <p:cNvSpPr txBox="1"/>
          <p:nvPr/>
        </p:nvSpPr>
        <p:spPr>
          <a:xfrm>
            <a:off x="467544" y="980728"/>
            <a:ext cx="705678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--------------------------------------------------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80D7D-72E6-463F-AEEA-41179C02A5B8}" type="slidenum">
              <a:rPr lang="ar-JO" smtClean="0"/>
              <a:pPr/>
              <a:t>41</a:t>
            </a:fld>
            <a:endParaRPr lang="ar-JO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 rtl="0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Recommendations. 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7492" y="946031"/>
            <a:ext cx="705678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--------------------------------------------------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27584" y="2276872"/>
            <a:ext cx="763284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0">
              <a:buFont typeface="Wingdings" pitchFamily="2" charset="2"/>
              <a:buChar char="Ø"/>
            </a:pPr>
            <a:r>
              <a:rPr lang="en-GB" sz="3200" dirty="0" smtClean="0"/>
              <a:t>Add MP3 to the system instead of the LCD to allow the illiterate  people to know the name of </a:t>
            </a:r>
            <a:r>
              <a:rPr lang="en-US" sz="3200" dirty="0" smtClean="0"/>
              <a:t>regions </a:t>
            </a:r>
            <a:r>
              <a:rPr lang="en-US" sz="3200" dirty="0"/>
              <a:t>they pass during the trip.</a:t>
            </a:r>
            <a:endParaRPr lang="ar-SA" sz="3200" dirty="0"/>
          </a:p>
          <a:p>
            <a:pPr algn="just" rtl="0">
              <a:buFont typeface="Wingdings" pitchFamily="2" charset="2"/>
              <a:buChar char="Ø"/>
            </a:pPr>
            <a:endParaRPr lang="en-US" sz="3200" dirty="0"/>
          </a:p>
          <a:p>
            <a:pPr algn="just" rtl="0"/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1195511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ar-JO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 smtClean="0"/>
              <a:t> </a:t>
            </a:r>
            <a:endParaRPr lang="ar-J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80D7D-72E6-463F-AEEA-41179C02A5B8}" type="slidenum">
              <a:rPr lang="ar-JO" smtClean="0"/>
              <a:pPr/>
              <a:t>42</a:t>
            </a:fld>
            <a:endParaRPr lang="ar-JO"/>
          </a:p>
        </p:txBody>
      </p:sp>
      <p:sp>
        <p:nvSpPr>
          <p:cNvPr id="5140" name="AutoShape 20" descr="data:image/jpeg;base64,/9j/4AAQSkZJRgABAQAAAQABAAD/2wCEAAkGBwgHBgkIBwgKCgkLDRYPDQwMDRsUFRAWIB0iIiAdHx8kKDQsJCYxJx8fLT0tMTU3Ojo6Iys/RD84QzQ5OjcBCgoKDQwNGg8PGjclHyU3Nzc3Nzc3Nzc3Nzc3Nzc3Nzc3Nzc3Nzc3Nzc3Nzc3Nzc3Nzc3Nzc3Nzc3Nzc3Nzc3N//AABEIAMoAYAMBIgACEQEDEQH/xAAcAAACAwADAQAAAAAAAAAAAAAABgQFBwECCAP/xAA8EAACAQQBAgMHAgQEBAcAAAABAgMABAURBhIhEzFBBxQiMlFhgVJxFUKRoQgjYrFygrLBFiQlM1OTov/EABQBAQAAAAAAAAAAAAAAAAAAAAD/xAAUEQEAAAAAAAAAAAAAAAAAAAAA/9oADAMBAAIRAxEAPwDcaKKKAooooCiuksscMZklkREHmzNoD80p5T2mcOxhInzltKw81ttzf9O6BvorKLv288aiLLbWGTnI8mMaIp//AFv+1Qj7fsX1dsHea+8qUGyUVluM9ufF7pwl7Df2J/W8QdP6qSf7U/4XP4jOwmXEZG2vFA2wikBZP+IeY/NBZ0UUUBRRXB8jQBOqy/2m+1iDjMz4rCRx3eUUaldjuO3P0Ovmb7enr9KrPbT7SLjFStx3A3Biuyv/AJu5Q/FECNhFPoxB2T6b+vlgTuzuzOxZmJJJOyT9aC0znJMzyCfxszkbi7b0DtpR+yjsPwKqia4pw4DwS95bexh5VssezmP3p+k9Tgb6EUsCx19PL1oE+ivTWN9i3D7WILdwXV8+u7TXDL/ZNVR8y9iGPksZLnijyW90g6hazOXSQfQE9wfp5/8AcBgNScff3WOukubC4mtrhD8MsLlWH5FfCRHjdkkVlZSQysNEH6GutB6R9lHtRj5GIsPnCseYA1HLrS3WhvevINrzHkfT6DUq8PxyPG6vGzK6kFWU6Kkeor1Z7JOSy8o4bbXN25e8tnNtcOfN2UAhvypU/vugdK6TSLDC8sh0iKWY/YV3qs5Pciy43lbptdMNnLId/ZCaDx5mchLlcreZG4YmS6meVtnetneqhVyfIVxQFPXBOeNw2ylMFlFc3DyNrrHSQvT+rv8ADvv0gL+59EWuR3oHe59rHNJ743K5cwjq2IYokEaj6aIPb9zW9eyrlF1y3iaZDIoi3UczQysg0rkaIOvTsRXmHj2AyXIspFj8TbtNPIe5/ljH6mPoBXp4S4j2ZcFhW4ZRHaRBSIxprqcjvofVm2fsPsKDAfa/j4Md7QsvHbFeiWQTkL/KzgM39yT+aS6seQ5i4z2avMre68e6lLsB5KPRR9gAB+KrqArbv8NmUIuMxiGJ6WRLpB9CD0t/utYjWsf4ckY8yvnAPSuOYH/7EoPRdVXK7X33i+Xtf/mspo/PXmhFWtdZEWSNkcbVgQR9RQeHz6VxVlyTEzYPPX2LuFKvazMnf1Xfwn8jR/NVtAVc8RhhueQ2kFzB48UhZWjCFifhPkArHf8Ayn9qpqmYi/lxeTtr63UNLbyB1VmZQ2vQlSDr9iKD09yDK2ns84PHf4nExyRqI0KIoh2WHzPpR3359h3PpXnDlXKctyrI++5e58Rl7Rxp2jiH0VfT/c04845nzfNcXAzePt7XEXjqoeGIgOw04GyxI8gazOgKKKKDkAnyr0H/AIdMFJaYS+zU6FTeyCKHeu8aev5Ykf8ALWUez3hN7zLLi3i6orGJgbu51/7a/Qf6j30K9XWFnb4+zgtLOJYreBAkcajsqgdhQSKKKKDJ/bV7PpM7B/HsNCXyVvHqeBB8VxGPUfVh9PUdvPVedSCN7r3Dqs39ofsnx3KZHyGOkXH5Q/MwXccx/wBY9D/qH5BoPMtdkbpYH/cbp+yXsd5lZH/LsIrxd/NbTqfzptH+1U9jwTPS5qyx+Rxl7j0urhYPeJ7dhGpJ/V5Htv170FlyH2jTZfh0HG4cbHbRhlkuJ/FLmVwdkgaAUFu+h2HkO1Itb9yL2N8axPEshdpc3xu7S2eZbh5AeoqpOiugNH+v3pEw3sb5dk+hpra3sI20eq5mG9fsuzQZ7qnjgPs1zHLpkmZGs8WCC91KpHWPpGP5j9/L7+lazw/2L4TCzJdZiVsrcqQVR16IlP8Aw7+L89vtWnqioAFACgaAHYCgr+PYOw47iocbi4BDbxD9y59WY+pNWVFFAUUUUBRRRQFLfOXSbHwYpbUXF1kZfCtg03hCORVMgk69Egr0bGgTsUyVnnJMlcZTONhbu2tZIUvYYo7GS2kM1xGekvcJKGAjCBmOwD8uiQTqg78TsMpyGBl5fkXu5Mbd+FJawoiW8ssfSwcso2+jo6OgCO69qfx2qPjrG0xtnHaWFvHBbx/LHGND6k/uT3361JoCiiigKKKKAooooCiqjkuTmxNra3ESROsl5BbyeISNLI4TY16gsD/Wlu35fkrq2s3tbeKZ5bewmk8KFmA8WYpKQAd6VQT9j57oHuuvSKzWw5/mbmdYHxjK3TErPJYzxhZHeJe+/QGVt+v+WfqKsbXnjNMpvbaO3gbpJZ2ZSq9DyuSCN/DEIj5ecmvSge6KT4OYz3OVxeOhxLi4umPvCPcAG1XpLgN27v0dJZR8vUo2SRtvFBzRRXynuIbdA9xKkSkgBnYKNnyHeg+tFVzZvHrl1xPj7vWQv0KhIUD6trQPfeid1YjuNigK4Nc0jTcg5BnXycfFUxkYtQyRe99bPMQzJ1ArpUHWja31E9PcDdBNuI35ffvCW8PC467XbJovd3ETA6B9I1YaPqxB8gO7RFFHEipEioqjQVRoCouGxsOJxlvYWu/CgQKCx2zHzLMfUkkkn6k0m5fkllgOR2VrmMtl72aa6SAJbrHFbQO2tBwNMfhZWIJfQIOhsbB/0K+N1a213EYruCKaM+aSKGB/Br7DypL5DnbTEZ6Cxm5TPa3V8QIbeW3jkhiPkNkKCoJ/Ux/AoJObsouO3MnJbG0jZIRI19H0nrZHKmSRDv5gEUka7hfQ6ppikWWNZI2DI4DKw8iD5GgqGiKuAwI0wI7GlHB5ReM2LYvLW95Da2dw0FteGAtD4Bb/ACiXHZQFIUk6Hw/SgcaT/aHjzlxh8YkixNd3U0Qd06wpNpOQdfYgH8U1XdzBaWst1dSpFBCheSRzpVUDZJNIN7a3nJMhY3ZnmgurjcmPQAqcdbA952G+8jjSgHsOrRBAagUfaLx5sbkYP4lfRzW94DuaaFz0n5pGfQKgswHxaJ0FVQoXda7xa4F1x7HTLPbzh7ddS2yFI2Gv5Qe4H710s+MYi16m9yiuLh9eLc3KCWWUj1Zm7n/YemqtkRY1CoAqgaAA0AKDk96Q8rj8pwu3zWbwSY+6teiS5kgug6yxj4ncLIN9S9TMwUgfMe/lT7XSaNJonilQPG6lWUjsQfMUEW8vkssc99KkkkcaB38FCx6fUgeZ0O/bv9NmqubjuJy1yMmsszxXLR3DrDOfBuCoXoYgefZV8uxAG91Cwd3/AOGZ4uOZaQpb7Ixd5K3wzISemEsfKRfID+ZQCO+6l/wi/wAPNLNxt4DDM5eTG3TFIQxO2aN1BMZPckaKk+gJJIfa6l5H41zLZ29gLeEnwoJSxluQB3+IHpTZ2BsN6E/QR83xKzzs3vFzNdW4nRRcwJ4ZEoAI0epWKtolepCp0fPsNSRnrmIlb3BZOJh/NEizo37FGJ/qBXynyWbyETRYrEvYuTr3nJMgVB+oIjMWP2PT9zQXNvc20rzW9vMjyWxCSoG2YyVBAP30QfzSLybKYvPRNJjbW9vr0Wl1ZxKbV0t08XpDtLIygBV6PPflvsTqrDO3drw7jz2tvcBsnfF/DlnYdUszD45pD2ARfmJ7AAAD0FVVpA2XwdnZQXEFvw+xg8O5neUq92sY03UVKtGNgNvez69johIgvBeWkF7k3Y8bxcUZhlk038SmGgsgAOzpgOlSvxMQfPVMnG7K4WOXJ5JOnI3/AEvKp1uBB8kO/ooJ39WLH1qDhLBsrLaZC5hltsdad8bZylus9iPHl33LEE6U9xvqPxH4WmgKKKKAoooPlQRr+ztshbPa31vFcW8g08Uqhlb8UkZkxcOG8VyZoVjTq/g97u761H6O/ir++yv2qfeZW/z+blxODmMWPtSFvr6IlWLHYKROUK7XQ6u+9n0Ir68UgwKXTLhbQ3bxkrPlBGOlpAoVvjPzE6G+jY3vfegX8b7ROQ3kc4n4taWMtsoecX2XWAxqRsOUZOoLr1+x+lW1m/NuQ2MNx7xjcFbzoGAjia4nCn1+PpVT+4PnUvn9/BjMdFOMXBfXpY+7tNCriDpUs0p2R2VQToEb8tjdXfH7qe+wePvLqPwp57WOSVNa6WKgka9PPyoIFhxPEY+7bJSxNd3+tte3shlkH7Fuyj7LoVGsYTyi5TI3I/8ARoZA9hbldC5I8p3+q+qDy8m7nWrDmEzW/Es1MhIZLCdlIG+/QddqnYuJIMbaQxqFSOFFVR6AKBQSqKKKAooooCiilDmuezOCjVraLGsl1Mtvb+LM6upYd3I13C6JOtnQ/oCZhcRPd8Xz1nYXLW+ayUs0bSNtAJVdi8KbBIBHzNvo2/amPiF9c4eJsbcYS8tool6vAgsW6Qx12QrtOlR2J2WdizaAPcn4PeWtzBk8Tee83Z6HvLe/lYx3Lovwt1gdQ+LpJGtN0rsDVWePg5pDGfGkxbnwY0HjzO+nG+pz0ou+okdtjQAoEY2vI8scjmRHPd4+5tryHw7u78NLbpuXVgYyCV3DGq6Ufq33OzqmHylvkMTZXy9MK3NvHKImcbQMoOvxuljHcd5Xa4K5xkuTxEnvbXBkcWkgMRmdmZh8em7udDQ+m6Y7Hj2Js7KC0jx1oY4Y1jXcCkkAa79qCBzq5ibjF1bq6lrt4rQdL6I8WRY9/jq3+KYImTp1GwIA12O+1QJeO4OaFYpcNjnjT5Ua1QhfTsNUic2hh4TkbHJ4NosPZ3x91uhZ2iBS420bEBT9XBOt+XnrVBp1FL3D7y7uMef4rko7q7LnsIhEVX02nn9+4H7CmGgKKKKDq7BFLMQFA2SfIVn2Ckn5lyJc1L1xWFujRWsSTTR/5Zbu/UqAOXKKezkBddtmmPnL27cdms7mKacX7paJDBJ4bSs5109XoPPZ+m6V8NjX49f2uNyEM2OiuEc20ljlHljZ0Gyj9aL8XSCQTsHpNBo4Gq5pO99hbBY3LNeZgw5KW2SNBOgaLxmVV2QPIFhvuag2TT5Kdmtpbw2q3E0T+Jm5FmKxuyMyRqvfuh0Nj8UD/RWd8blfOwyXFtL4sTxMUtm5BcGZG7aWVQPgPnvuda9d9vrxzFzZS9vUyNvFbW9nMbeSOHJ3cru/SrbDllGvi8umgf6iZSxhyVhPZ3G/DmQqSvYr9CD6EHuD9RSUi4yfG4lLbCe+XmS8SWK3nvJGVET5nLsTod1A7ebj7mq+fI8bt5cO0vHY47S794S8ZtlrKSJ0jbr0dFQ76JH7+VBIxXHFvrTqsxHaZmxnNrfTKfjkcN1GTZ6j8YfxO/6iPUmtFgjWKFIk30ooVdnfYVmwnyMMs1haWl3YYuHIXUc0mFt+uZiBH4PUG6tbVtlgO/SB23qnnj2Qt8jiYJre8N2VHhSytH4bmRezdSaHS2/NddqCzooooKnk2JfMY1YYJ/d7qGZLi2mK9QSRDsbHqD5EfQmlW74xyjIZm1ylxPj4Ra3C3BsfeZpoZ5ApTq+JQYtKzaVQQT57rQKKBPsuIXUE2PtZ8isuExlz7xZ2vhESAgHw0d96Kps67b7LvyqDxXjGewe1FnxyORrmSV71VkkmkV3ZiD8KdwCFB2fLyp+ooFd+OX93yC2yWRuceY7S4aaAW9j0TMNMoV5Cx7AN6Ab16VZ4zE+4T5STx2kW/uPH6CoHhkoqkD6/LvvVrRQKJ4ldWFviTgsisN3jbR7NHu4PFSSNypJKgrptoCNGvtZcRSC7s5Li6N3HFa3MVws0ezcyTujSOe+gPg+XXkdelNFFAs43hlhicUcbirrI2cHvBnBiuT1g9IXp2d7XQHarjD4q0w9n7rZI4Qu0jtI5d5HY7LMx7kmp1FAUUUUH/9k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142" name="AutoShape 22" descr="data:image/jpeg;base64,/9j/4AAQSkZJRgABAQAAAQABAAD/2wCEAAkGBwgHBgkIBwgKCgkLDRYPDQwMDRsUFRAWIB0iIiAdHx8kKDQsJCYxJx8fLT0tMTU3Ojo6Iys/RD84QzQ5OjcBCgoKDQwNGg8PGjclHyU3Nzc3Nzc3Nzc3Nzc3Nzc3Nzc3Nzc3Nzc3Nzc3Nzc3Nzc3Nzc3Nzc3Nzc3Nzc3Nzc3N//AABEIAMoAYAMBIgACEQEDEQH/xAAcAAACAwADAQAAAAAAAAAAAAAABgQFBwECCAP/xAA8EAACAQQBAgMHAgQEBAcAAAABAgMABAURBhIhEzFBBxQiMlFhgVJxFUKRoQgjYrFygrLBFiQlM1OTov/EABQBAQAAAAAAAAAAAAAAAAAAAAD/xAAUEQEAAAAAAAAAAAAAAAAAAAAA/9oADAMBAAIRAxEAPwDcaKKKAooooCiuksscMZklkREHmzNoD80p5T2mcOxhInzltKw81ttzf9O6BvorKLv288aiLLbWGTnI8mMaIp//AFv+1Qj7fsX1dsHea+8qUGyUVluM9ufF7pwl7Df2J/W8QdP6qSf7U/4XP4jOwmXEZG2vFA2wikBZP+IeY/NBZ0UUUBRRXB8jQBOqy/2m+1iDjMz4rCRx3eUUaldjuO3P0Ovmb7enr9KrPbT7SLjFStx3A3Biuyv/AJu5Q/FECNhFPoxB2T6b+vlgTuzuzOxZmJJJOyT9aC0znJMzyCfxszkbi7b0DtpR+yjsPwKqia4pw4DwS95bexh5VssezmP3p+k9Tgb6EUsCx19PL1oE+ivTWN9i3D7WILdwXV8+u7TXDL/ZNVR8y9iGPksZLnijyW90g6hazOXSQfQE9wfp5/8AcBgNScff3WOukubC4mtrhD8MsLlWH5FfCRHjdkkVlZSQysNEH6GutB6R9lHtRj5GIsPnCseYA1HLrS3WhvevINrzHkfT6DUq8PxyPG6vGzK6kFWU6Kkeor1Z7JOSy8o4bbXN25e8tnNtcOfN2UAhvypU/vugdK6TSLDC8sh0iKWY/YV3qs5Pciy43lbptdMNnLId/ZCaDx5mchLlcreZG4YmS6meVtnetneqhVyfIVxQFPXBOeNw2ylMFlFc3DyNrrHSQvT+rv8ADvv0gL+59EWuR3oHe59rHNJ743K5cwjq2IYokEaj6aIPb9zW9eyrlF1y3iaZDIoi3UczQysg0rkaIOvTsRXmHj2AyXIspFj8TbtNPIe5/ljH6mPoBXp4S4j2ZcFhW4ZRHaRBSIxprqcjvofVm2fsPsKDAfa/j4Md7QsvHbFeiWQTkL/KzgM39yT+aS6seQ5i4z2avMre68e6lLsB5KPRR9gAB+KrqArbv8NmUIuMxiGJ6WRLpB9CD0t/utYjWsf4ckY8yvnAPSuOYH/7EoPRdVXK7X33i+Xtf/mspo/PXmhFWtdZEWSNkcbVgQR9RQeHz6VxVlyTEzYPPX2LuFKvazMnf1Xfwn8jR/NVtAVc8RhhueQ2kFzB48UhZWjCFifhPkArHf8Ayn9qpqmYi/lxeTtr63UNLbyB1VmZQ2vQlSDr9iKD09yDK2ns84PHf4nExyRqI0KIoh2WHzPpR3359h3PpXnDlXKctyrI++5e58Rl7Rxp2jiH0VfT/c04845nzfNcXAzePt7XEXjqoeGIgOw04GyxI8gazOgKKKKDkAnyr0H/AIdMFJaYS+zU6FTeyCKHeu8aev5Ykf8ALWUez3hN7zLLi3i6orGJgbu51/7a/Qf6j30K9XWFnb4+zgtLOJYreBAkcajsqgdhQSKKKKDJ/bV7PpM7B/HsNCXyVvHqeBB8VxGPUfVh9PUdvPVedSCN7r3Dqs39ofsnx3KZHyGOkXH5Q/MwXccx/wBY9D/qH5BoPMtdkbpYH/cbp+yXsd5lZH/LsIrxd/NbTqfzptH+1U9jwTPS5qyx+Rxl7j0urhYPeJ7dhGpJ/V5Htv170FlyH2jTZfh0HG4cbHbRhlkuJ/FLmVwdkgaAUFu+h2HkO1Itb9yL2N8axPEshdpc3xu7S2eZbh5AeoqpOiugNH+v3pEw3sb5dk+hpra3sI20eq5mG9fsuzQZ7qnjgPs1zHLpkmZGs8WCC91KpHWPpGP5j9/L7+lazw/2L4TCzJdZiVsrcqQVR16IlP8Aw7+L89vtWnqioAFACgaAHYCgr+PYOw47iocbi4BDbxD9y59WY+pNWVFFAUUUUBRRRQFLfOXSbHwYpbUXF1kZfCtg03hCORVMgk69Egr0bGgTsUyVnnJMlcZTONhbu2tZIUvYYo7GS2kM1xGekvcJKGAjCBmOwD8uiQTqg78TsMpyGBl5fkXu5Mbd+FJawoiW8ssfSwcso2+jo6OgCO69qfx2qPjrG0xtnHaWFvHBbx/LHGND6k/uT3361JoCiiigKKKKAooooCiqjkuTmxNra3ESROsl5BbyeISNLI4TY16gsD/Wlu35fkrq2s3tbeKZ5bewmk8KFmA8WYpKQAd6VQT9j57oHuuvSKzWw5/mbmdYHxjK3TErPJYzxhZHeJe+/QGVt+v+WfqKsbXnjNMpvbaO3gbpJZ2ZSq9DyuSCN/DEIj5ecmvSge6KT4OYz3OVxeOhxLi4umPvCPcAG1XpLgN27v0dJZR8vUo2SRtvFBzRRXynuIbdA9xKkSkgBnYKNnyHeg+tFVzZvHrl1xPj7vWQv0KhIUD6trQPfeid1YjuNigK4Nc0jTcg5BnXycfFUxkYtQyRe99bPMQzJ1ArpUHWja31E9PcDdBNuI35ffvCW8PC467XbJovd3ETA6B9I1YaPqxB8gO7RFFHEipEioqjQVRoCouGxsOJxlvYWu/CgQKCx2zHzLMfUkkkn6k0m5fkllgOR2VrmMtl72aa6SAJbrHFbQO2tBwNMfhZWIJfQIOhsbB/0K+N1a213EYruCKaM+aSKGB/Br7DypL5DnbTEZ6Cxm5TPa3V8QIbeW3jkhiPkNkKCoJ/Ux/AoJObsouO3MnJbG0jZIRI19H0nrZHKmSRDv5gEUka7hfQ6ppikWWNZI2DI4DKw8iD5GgqGiKuAwI0wI7GlHB5ReM2LYvLW95Da2dw0FteGAtD4Bb/ACiXHZQFIUk6Hw/SgcaT/aHjzlxh8YkixNd3U0Qd06wpNpOQdfYgH8U1XdzBaWst1dSpFBCheSRzpVUDZJNIN7a3nJMhY3ZnmgurjcmPQAqcdbA952G+8jjSgHsOrRBAagUfaLx5sbkYP4lfRzW94DuaaFz0n5pGfQKgswHxaJ0FVQoXda7xa4F1x7HTLPbzh7ddS2yFI2Gv5Qe4H710s+MYi16m9yiuLh9eLc3KCWWUj1Zm7n/YemqtkRY1CoAqgaAA0AKDk96Q8rj8pwu3zWbwSY+6teiS5kgug6yxj4ncLIN9S9TMwUgfMe/lT7XSaNJonilQPG6lWUjsQfMUEW8vkssc99KkkkcaB38FCx6fUgeZ0O/bv9NmqubjuJy1yMmsszxXLR3DrDOfBuCoXoYgefZV8uxAG91Cwd3/AOGZ4uOZaQpb7Ixd5K3wzISemEsfKRfID+ZQCO+6l/wi/wAPNLNxt4DDM5eTG3TFIQxO2aN1BMZPckaKk+gJJIfa6l5H41zLZ29gLeEnwoJSxluQB3+IHpTZ2BsN6E/QR83xKzzs3vFzNdW4nRRcwJ4ZEoAI0epWKtolepCp0fPsNSRnrmIlb3BZOJh/NEizo37FGJ/qBXynyWbyETRYrEvYuTr3nJMgVB+oIjMWP2PT9zQXNvc20rzW9vMjyWxCSoG2YyVBAP30QfzSLybKYvPRNJjbW9vr0Wl1ZxKbV0t08XpDtLIygBV6PPflvsTqrDO3drw7jz2tvcBsnfF/DlnYdUszD45pD2ARfmJ7AAAD0FVVpA2XwdnZQXEFvw+xg8O5neUq92sY03UVKtGNgNvez69johIgvBeWkF7k3Y8bxcUZhlk038SmGgsgAOzpgOlSvxMQfPVMnG7K4WOXJ5JOnI3/AEvKp1uBB8kO/ooJ39WLH1qDhLBsrLaZC5hltsdad8bZylus9iPHl33LEE6U9xvqPxH4WmgKKKKAoooPlQRr+ztshbPa31vFcW8g08Uqhlb8UkZkxcOG8VyZoVjTq/g97u761H6O/ir++yv2qfeZW/z+blxODmMWPtSFvr6IlWLHYKROUK7XQ6u+9n0Ir68UgwKXTLhbQ3bxkrPlBGOlpAoVvjPzE6G+jY3vfegX8b7ROQ3kc4n4taWMtsoecX2XWAxqRsOUZOoLr1+x+lW1m/NuQ2MNx7xjcFbzoGAjia4nCn1+PpVT+4PnUvn9/BjMdFOMXBfXpY+7tNCriDpUs0p2R2VQToEb8tjdXfH7qe+wePvLqPwp57WOSVNa6WKgka9PPyoIFhxPEY+7bJSxNd3+tte3shlkH7Fuyj7LoVGsYTyi5TI3I/8ARoZA9hbldC5I8p3+q+qDy8m7nWrDmEzW/Es1MhIZLCdlIG+/QddqnYuJIMbaQxqFSOFFVR6AKBQSqKKKAooooCiilDmuezOCjVraLGsl1Mtvb+LM6upYd3I13C6JOtnQ/oCZhcRPd8Xz1nYXLW+ayUs0bSNtAJVdi8KbBIBHzNvo2/amPiF9c4eJsbcYS8tool6vAgsW6Qx12QrtOlR2J2WdizaAPcn4PeWtzBk8Tee83Z6HvLe/lYx3Lovwt1gdQ+LpJGtN0rsDVWePg5pDGfGkxbnwY0HjzO+nG+pz0ou+okdtjQAoEY2vI8scjmRHPd4+5tryHw7u78NLbpuXVgYyCV3DGq6Ufq33OzqmHylvkMTZXy9MK3NvHKImcbQMoOvxuljHcd5Xa4K5xkuTxEnvbXBkcWkgMRmdmZh8em7udDQ+m6Y7Hj2Js7KC0jx1oY4Y1jXcCkkAa79qCBzq5ibjF1bq6lrt4rQdL6I8WRY9/jq3+KYImTp1GwIA12O+1QJeO4OaFYpcNjnjT5Ua1QhfTsNUic2hh4TkbHJ4NosPZ3x91uhZ2iBS420bEBT9XBOt+XnrVBp1FL3D7y7uMef4rko7q7LnsIhEVX02nn9+4H7CmGgKKKKDq7BFLMQFA2SfIVn2Ckn5lyJc1L1xWFujRWsSTTR/5Zbu/UqAOXKKezkBddtmmPnL27cdms7mKacX7paJDBJ4bSs5109XoPPZ+m6V8NjX49f2uNyEM2OiuEc20ljlHljZ0Gyj9aL8XSCQTsHpNBo4Gq5pO99hbBY3LNeZgw5KW2SNBOgaLxmVV2QPIFhvuag2TT5Kdmtpbw2q3E0T+Jm5FmKxuyMyRqvfuh0Nj8UD/RWd8blfOwyXFtL4sTxMUtm5BcGZG7aWVQPgPnvuda9d9vrxzFzZS9vUyNvFbW9nMbeSOHJ3cru/SrbDllGvi8umgf6iZSxhyVhPZ3G/DmQqSvYr9CD6EHuD9RSUi4yfG4lLbCe+XmS8SWK3nvJGVET5nLsTod1A7ebj7mq+fI8bt5cO0vHY47S794S8ZtlrKSJ0jbr0dFQ76JH7+VBIxXHFvrTqsxHaZmxnNrfTKfjkcN1GTZ6j8YfxO/6iPUmtFgjWKFIk30ooVdnfYVmwnyMMs1haWl3YYuHIXUc0mFt+uZiBH4PUG6tbVtlgO/SB23qnnj2Qt8jiYJre8N2VHhSytH4bmRezdSaHS2/NddqCzooooKnk2JfMY1YYJ/d7qGZLi2mK9QSRDsbHqD5EfQmlW74xyjIZm1ylxPj4Ra3C3BsfeZpoZ5ApTq+JQYtKzaVQQT57rQKKBPsuIXUE2PtZ8isuExlz7xZ2vhESAgHw0d96Kps67b7LvyqDxXjGewe1FnxyORrmSV71VkkmkV3ZiD8KdwCFB2fLyp+ooFd+OX93yC2yWRuceY7S4aaAW9j0TMNMoV5Cx7AN6Ab16VZ4zE+4T5STx2kW/uPH6CoHhkoqkD6/LvvVrRQKJ4ldWFviTgsisN3jbR7NHu4PFSSNypJKgrptoCNGvtZcRSC7s5Li6N3HFa3MVws0ezcyTujSOe+gPg+XXkdelNFFAs43hlhicUcbirrI2cHvBnBiuT1g9IXp2d7XQHarjD4q0w9n7rZI4Qu0jtI5d5HY7LMx7kmp1FAUUUUH/9k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144" name="AutoShape 24" descr="data:image/jpeg;base64,/9j/4AAQSkZJRgABAQAAAQABAAD/2wCEAAkGBwgHBgkIBwgKCgkLDRYPDQwMDRsUFRAWIB0iIiAdHx8kKDQsJCYxJx8fLT0tMTU3Ojo6Iys/RD84QzQ5OjcBCgoKDQwNGg8PGjclHyU3Nzc3Nzc3Nzc3Nzc3Nzc3Nzc3Nzc3Nzc3Nzc3Nzc3Nzc3Nzc3Nzc3Nzc3Nzc3Nzc3N//AABEIAMoAYAMBIgACEQEDEQH/xAAcAAACAwADAQAAAAAAAAAAAAAABgQFBwECCAP/xAA8EAACAQQBAgMHAgQEBAcAAAABAgMABAURBhIhEzFBBxQiMlFhgVJxFUKRoQgjYrFygrLBFiQlM1OTov/EABQBAQAAAAAAAAAAAAAAAAAAAAD/xAAUEQEAAAAAAAAAAAAAAAAAAAAA/9oADAMBAAIRAxEAPwDcaKKKAooooCiuksscMZklkREHmzNoD80p5T2mcOxhInzltKw81ttzf9O6BvorKLv288aiLLbWGTnI8mMaIp//AFv+1Qj7fsX1dsHea+8qUGyUVluM9ufF7pwl7Df2J/W8QdP6qSf7U/4XP4jOwmXEZG2vFA2wikBZP+IeY/NBZ0UUUBRRXB8jQBOqy/2m+1iDjMz4rCRx3eUUaldjuO3P0Ovmb7enr9KrPbT7SLjFStx3A3Biuyv/AJu5Q/FECNhFPoxB2T6b+vlgTuzuzOxZmJJJOyT9aC0znJMzyCfxszkbi7b0DtpR+yjsPwKqia4pw4DwS95bexh5VssezmP3p+k9Tgb6EUsCx19PL1oE+ivTWN9i3D7WILdwXV8+u7TXDL/ZNVR8y9iGPksZLnijyW90g6hazOXSQfQE9wfp5/8AcBgNScff3WOukubC4mtrhD8MsLlWH5FfCRHjdkkVlZSQysNEH6GutB6R9lHtRj5GIsPnCseYA1HLrS3WhvevINrzHkfT6DUq8PxyPG6vGzK6kFWU6Kkeor1Z7JOSy8o4bbXN25e8tnNtcOfN2UAhvypU/vugdK6TSLDC8sh0iKWY/YV3qs5Pciy43lbptdMNnLId/ZCaDx5mchLlcreZG4YmS6meVtnetneqhVyfIVxQFPXBOeNw2ylMFlFc3DyNrrHSQvT+rv8ADvv0gL+59EWuR3oHe59rHNJ743K5cwjq2IYokEaj6aIPb9zW9eyrlF1y3iaZDIoi3UczQysg0rkaIOvTsRXmHj2AyXIspFj8TbtNPIe5/ljH6mPoBXp4S4j2ZcFhW4ZRHaRBSIxprqcjvofVm2fsPsKDAfa/j4Md7QsvHbFeiWQTkL/KzgM39yT+aS6seQ5i4z2avMre68e6lLsB5KPRR9gAB+KrqArbv8NmUIuMxiGJ6WRLpB9CD0t/utYjWsf4ckY8yvnAPSuOYH/7EoPRdVXK7X33i+Xtf/mspo/PXmhFWtdZEWSNkcbVgQR9RQeHz6VxVlyTEzYPPX2LuFKvazMnf1Xfwn8jR/NVtAVc8RhhueQ2kFzB48UhZWjCFifhPkArHf8Ayn9qpqmYi/lxeTtr63UNLbyB1VmZQ2vQlSDr9iKD09yDK2ns84PHf4nExyRqI0KIoh2WHzPpR3359h3PpXnDlXKctyrI++5e58Rl7Rxp2jiH0VfT/c04845nzfNcXAzePt7XEXjqoeGIgOw04GyxI8gazOgKKKKDkAnyr0H/AIdMFJaYS+zU6FTeyCKHeu8aev5Ykf8ALWUez3hN7zLLi3i6orGJgbu51/7a/Qf6j30K9XWFnb4+zgtLOJYreBAkcajsqgdhQSKKKKDJ/bV7PpM7B/HsNCXyVvHqeBB8VxGPUfVh9PUdvPVedSCN7r3Dqs39ofsnx3KZHyGOkXH5Q/MwXccx/wBY9D/qH5BoPMtdkbpYH/cbp+yXsd5lZH/LsIrxd/NbTqfzptH+1U9jwTPS5qyx+Rxl7j0urhYPeJ7dhGpJ/V5Htv170FlyH2jTZfh0HG4cbHbRhlkuJ/FLmVwdkgaAUFu+h2HkO1Itb9yL2N8axPEshdpc3xu7S2eZbh5AeoqpOiugNH+v3pEw3sb5dk+hpra3sI20eq5mG9fsuzQZ7qnjgPs1zHLpkmZGs8WCC91KpHWPpGP5j9/L7+lazw/2L4TCzJdZiVsrcqQVR16IlP8Aw7+L89vtWnqioAFACgaAHYCgr+PYOw47iocbi4BDbxD9y59WY+pNWVFFAUUUUBRRRQFLfOXSbHwYpbUXF1kZfCtg03hCORVMgk69Egr0bGgTsUyVnnJMlcZTONhbu2tZIUvYYo7GS2kM1xGekvcJKGAjCBmOwD8uiQTqg78TsMpyGBl5fkXu5Mbd+FJawoiW8ssfSwcso2+jo6OgCO69qfx2qPjrG0xtnHaWFvHBbx/LHGND6k/uT3361JoCiiigKKKKAooooCiqjkuTmxNra3ESROsl5BbyeISNLI4TY16gsD/Wlu35fkrq2s3tbeKZ5bewmk8KFmA8WYpKQAd6VQT9j57oHuuvSKzWw5/mbmdYHxjK3TErPJYzxhZHeJe+/QGVt+v+WfqKsbXnjNMpvbaO3gbpJZ2ZSq9DyuSCN/DEIj5ecmvSge6KT4OYz3OVxeOhxLi4umPvCPcAG1XpLgN27v0dJZR8vUo2SRtvFBzRRXynuIbdA9xKkSkgBnYKNnyHeg+tFVzZvHrl1xPj7vWQv0KhIUD6trQPfeid1YjuNigK4Nc0jTcg5BnXycfFUxkYtQyRe99bPMQzJ1ArpUHWja31E9PcDdBNuI35ffvCW8PC467XbJovd3ETA6B9I1YaPqxB8gO7RFFHEipEioqjQVRoCouGxsOJxlvYWu/CgQKCx2zHzLMfUkkkn6k0m5fkllgOR2VrmMtl72aa6SAJbrHFbQO2tBwNMfhZWIJfQIOhsbB/0K+N1a213EYruCKaM+aSKGB/Br7DypL5DnbTEZ6Cxm5TPa3V8QIbeW3jkhiPkNkKCoJ/Ux/AoJObsouO3MnJbG0jZIRI19H0nrZHKmSRDv5gEUka7hfQ6ppikWWNZI2DI4DKw8iD5GgqGiKuAwI0wI7GlHB5ReM2LYvLW95Da2dw0FteGAtD4Bb/ACiXHZQFIUk6Hw/SgcaT/aHjzlxh8YkixNd3U0Qd06wpNpOQdfYgH8U1XdzBaWst1dSpFBCheSRzpVUDZJNIN7a3nJMhY3ZnmgurjcmPQAqcdbA952G+8jjSgHsOrRBAagUfaLx5sbkYP4lfRzW94DuaaFz0n5pGfQKgswHxaJ0FVQoXda7xa4F1x7HTLPbzh7ddS2yFI2Gv5Qe4H710s+MYi16m9yiuLh9eLc3KCWWUj1Zm7n/YemqtkRY1CoAqgaAA0AKDk96Q8rj8pwu3zWbwSY+6teiS5kgug6yxj4ncLIN9S9TMwUgfMe/lT7XSaNJonilQPG6lWUjsQfMUEW8vkssc99KkkkcaB38FCx6fUgeZ0O/bv9NmqubjuJy1yMmsszxXLR3DrDOfBuCoXoYgefZV8uxAG91Cwd3/AOGZ4uOZaQpb7Ixd5K3wzISemEsfKRfID+ZQCO+6l/wi/wAPNLNxt4DDM5eTG3TFIQxO2aN1BMZPckaKk+gJJIfa6l5H41zLZ29gLeEnwoJSxluQB3+IHpTZ2BsN6E/QR83xKzzs3vFzNdW4nRRcwJ4ZEoAI0epWKtolepCp0fPsNSRnrmIlb3BZOJh/NEizo37FGJ/qBXynyWbyETRYrEvYuTr3nJMgVB+oIjMWP2PT9zQXNvc20rzW9vMjyWxCSoG2YyVBAP30QfzSLybKYvPRNJjbW9vr0Wl1ZxKbV0t08XpDtLIygBV6PPflvsTqrDO3drw7jz2tvcBsnfF/DlnYdUszD45pD2ARfmJ7AAAD0FVVpA2XwdnZQXEFvw+xg8O5neUq92sY03UVKtGNgNvez69johIgvBeWkF7k3Y8bxcUZhlk038SmGgsgAOzpgOlSvxMQfPVMnG7K4WOXJ5JOnI3/AEvKp1uBB8kO/ooJ39WLH1qDhLBsrLaZC5hltsdad8bZylus9iPHl33LEE6U9xvqPxH4WmgKKKKAoooPlQRr+ztshbPa31vFcW8g08Uqhlb8UkZkxcOG8VyZoVjTq/g97u761H6O/ir++yv2qfeZW/z+blxODmMWPtSFvr6IlWLHYKROUK7XQ6u+9n0Ir68UgwKXTLhbQ3bxkrPlBGOlpAoVvjPzE6G+jY3vfegX8b7ROQ3kc4n4taWMtsoecX2XWAxqRsOUZOoLr1+x+lW1m/NuQ2MNx7xjcFbzoGAjia4nCn1+PpVT+4PnUvn9/BjMdFOMXBfXpY+7tNCriDpUs0p2R2VQToEb8tjdXfH7qe+wePvLqPwp57WOSVNa6WKgka9PPyoIFhxPEY+7bJSxNd3+tte3shlkH7Fuyj7LoVGsYTyi5TI3I/8ARoZA9hbldC5I8p3+q+qDy8m7nWrDmEzW/Es1MhIZLCdlIG+/QddqnYuJIMbaQxqFSOFFVR6AKBQSqKKKAooooCiilDmuezOCjVraLGsl1Mtvb+LM6upYd3I13C6JOtnQ/oCZhcRPd8Xz1nYXLW+ayUs0bSNtAJVdi8KbBIBHzNvo2/amPiF9c4eJsbcYS8tool6vAgsW6Qx12QrtOlR2J2WdizaAPcn4PeWtzBk8Tee83Z6HvLe/lYx3Lovwt1gdQ+LpJGtN0rsDVWePg5pDGfGkxbnwY0HjzO+nG+pz0ou+okdtjQAoEY2vI8scjmRHPd4+5tryHw7u78NLbpuXVgYyCV3DGq6Ufq33OzqmHylvkMTZXy9MK3NvHKImcbQMoOvxuljHcd5Xa4K5xkuTxEnvbXBkcWkgMRmdmZh8em7udDQ+m6Y7Hj2Js7KC0jx1oY4Y1jXcCkkAa79qCBzq5ibjF1bq6lrt4rQdL6I8WRY9/jq3+KYImTp1GwIA12O+1QJeO4OaFYpcNjnjT5Ua1QhfTsNUic2hh4TkbHJ4NosPZ3x91uhZ2iBS420bEBT9XBOt+XnrVBp1FL3D7y7uMef4rko7q7LnsIhEVX02nn9+4H7CmGgKKKKDq7BFLMQFA2SfIVn2Ckn5lyJc1L1xWFujRWsSTTR/5Zbu/UqAOXKKezkBddtmmPnL27cdms7mKacX7paJDBJ4bSs5109XoPPZ+m6V8NjX49f2uNyEM2OiuEc20ljlHljZ0Gyj9aL8XSCQTsHpNBo4Gq5pO99hbBY3LNeZgw5KW2SNBOgaLxmVV2QPIFhvuag2TT5Kdmtpbw2q3E0T+Jm5FmKxuyMyRqvfuh0Nj8UD/RWd8blfOwyXFtL4sTxMUtm5BcGZG7aWVQPgPnvuda9d9vrxzFzZS9vUyNvFbW9nMbeSOHJ3cru/SrbDllGvi8umgf6iZSxhyVhPZ3G/DmQqSvYr9CD6EHuD9RSUi4yfG4lLbCe+XmS8SWK3nvJGVET5nLsTod1A7ebj7mq+fI8bt5cO0vHY47S794S8ZtlrKSJ0jbr0dFQ76JH7+VBIxXHFvrTqsxHaZmxnNrfTKfjkcN1GTZ6j8YfxO/6iPUmtFgjWKFIk30ooVdnfYVmwnyMMs1haWl3YYuHIXUc0mFt+uZiBH4PUG6tbVtlgO/SB23qnnj2Qt8jiYJre8N2VHhSytH4bmRezdSaHS2/NddqCzooooKnk2JfMY1YYJ/d7qGZLi2mK9QSRDsbHqD5EfQmlW74xyjIZm1ylxPj4Ra3C3BsfeZpoZ5ApTq+JQYtKzaVQQT57rQKKBPsuIXUE2PtZ8isuExlz7xZ2vhESAgHw0d96Kps67b7LvyqDxXjGewe1FnxyORrmSV71VkkmkV3ZiD8KdwCFB2fLyp+ooFd+OX93yC2yWRuceY7S4aaAW9j0TMNMoV5Cx7AN6Ab16VZ4zE+4T5STx2kW/uPH6CoHhkoqkD6/LvvVrRQKJ4ldWFviTgsisN3jbR7NHu4PFSSNypJKgrptoCNGvtZcRSC7s5Li6N3HFa3MVws0ezcyTujSOe+gPg+XXkdelNFFAs43hlhicUcbirrI2cHvBnBiuT1g9IXp2d7XQHarjD4q0w9n7rZI4Qu0jtI5d5HY7LMx7kmp1FAUUUUH/9k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9" name="Picture 4" descr="http://www.teflbootcamp.com/1aaabs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628800"/>
            <a:ext cx="4229100" cy="4229100"/>
          </a:xfrm>
          <a:prstGeom prst="rect">
            <a:avLst/>
          </a:prstGeom>
          <a:noFill/>
        </p:spPr>
      </p:pic>
      <p:sp>
        <p:nvSpPr>
          <p:cNvPr id="10" name="مربع نص 9"/>
          <p:cNvSpPr txBox="1"/>
          <p:nvPr/>
        </p:nvSpPr>
        <p:spPr>
          <a:xfrm>
            <a:off x="2771800" y="476672"/>
            <a:ext cx="338437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dirty="0" smtClean="0"/>
              <a:t>Any Questions </a:t>
            </a:r>
            <a:endParaRPr lang="ar-JO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80D7D-72E6-463F-AEEA-41179C02A5B8}" type="slidenum">
              <a:rPr lang="ar-JO" smtClean="0"/>
              <a:pPr/>
              <a:t>43</a:t>
            </a:fld>
            <a:endParaRPr lang="ar-JO"/>
          </a:p>
        </p:txBody>
      </p:sp>
      <p:sp>
        <p:nvSpPr>
          <p:cNvPr id="5" name="TextBox 4"/>
          <p:cNvSpPr txBox="1"/>
          <p:nvPr/>
        </p:nvSpPr>
        <p:spPr>
          <a:xfrm>
            <a:off x="1691680" y="2496670"/>
            <a:ext cx="52565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 smtClean="0"/>
              <a:t>Thank You</a:t>
            </a:r>
            <a:endParaRPr lang="en-GB" sz="6000" dirty="0"/>
          </a:p>
        </p:txBody>
      </p:sp>
      <p:pic>
        <p:nvPicPr>
          <p:cNvPr id="6" name="Picture 9" descr="C:\Users\user\Downloads\f0bf6929d7f35ad277d1d98fa433762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58267" y="2060848"/>
            <a:ext cx="1266825" cy="12668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82058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80D7D-72E6-463F-AEEA-41179C02A5B8}" type="slidenum">
              <a:rPr lang="ar-JO" smtClean="0"/>
              <a:pPr/>
              <a:t>44</a:t>
            </a:fld>
            <a:endParaRPr lang="ar-JO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8886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80D7D-72E6-463F-AEEA-41179C02A5B8}" type="slidenum">
              <a:rPr lang="ar-JO" smtClean="0"/>
              <a:pPr/>
              <a:t>45</a:t>
            </a:fld>
            <a:endParaRPr lang="ar-JO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3246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80D7D-72E6-463F-AEEA-41179C02A5B8}" type="slidenum">
              <a:rPr lang="ar-JO" smtClean="0"/>
              <a:pPr/>
              <a:t>46</a:t>
            </a:fld>
            <a:endParaRPr lang="ar-JO"/>
          </a:p>
        </p:txBody>
      </p:sp>
      <p:sp>
        <p:nvSpPr>
          <p:cNvPr id="5" name="TextBox 4"/>
          <p:cNvSpPr txBox="1"/>
          <p:nvPr/>
        </p:nvSpPr>
        <p:spPr>
          <a:xfrm>
            <a:off x="802432" y="980728"/>
            <a:ext cx="7272808" cy="7971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GB" sz="3200" dirty="0" smtClean="0"/>
              <a:t>GPRS Message ----------</a:t>
            </a:r>
            <a:r>
              <a:rPr lang="en-GB" sz="3200" dirty="0" smtClean="0">
                <a:sym typeface="Wingdings" panose="05000000000000000000" pitchFamily="2" charset="2"/>
              </a:rPr>
              <a:t> 64</a:t>
            </a:r>
          </a:p>
          <a:p>
            <a:pPr algn="l" rtl="0"/>
            <a:endParaRPr lang="en-GB" sz="3200" dirty="0">
              <a:sym typeface="Wingdings" panose="05000000000000000000" pitchFamily="2" charset="2"/>
            </a:endParaRPr>
          </a:p>
          <a:p>
            <a:pPr algn="l" rtl="0"/>
            <a:r>
              <a:rPr lang="en-GB" sz="3200" dirty="0" smtClean="0">
                <a:sym typeface="Wingdings" panose="05000000000000000000" pitchFamily="2" charset="2"/>
              </a:rPr>
              <a:t>64*1*1.10= 70.4 bytes</a:t>
            </a:r>
          </a:p>
          <a:p>
            <a:pPr algn="l" rtl="0"/>
            <a:endParaRPr lang="en-GB" sz="3200" dirty="0" smtClean="0">
              <a:sym typeface="Wingdings" panose="05000000000000000000" pitchFamily="2" charset="2"/>
            </a:endParaRPr>
          </a:p>
          <a:p>
            <a:pPr algn="l" rtl="0"/>
            <a:r>
              <a:rPr lang="en-GB" sz="3200" dirty="0" smtClean="0">
                <a:sym typeface="Wingdings" panose="05000000000000000000" pitchFamily="2" charset="2"/>
              </a:rPr>
              <a:t>1K byte ----</a:t>
            </a:r>
            <a:r>
              <a:rPr lang="en-GB" sz="3200" dirty="0" smtClean="0"/>
              <a:t>0.0009765625 NIS</a:t>
            </a:r>
            <a:endParaRPr lang="en-GB" sz="3200" dirty="0" smtClean="0">
              <a:sym typeface="Wingdings" panose="05000000000000000000" pitchFamily="2" charset="2"/>
            </a:endParaRPr>
          </a:p>
          <a:p>
            <a:pPr algn="l" rtl="0"/>
            <a:endParaRPr lang="en-GB" sz="3200" dirty="0">
              <a:sym typeface="Wingdings" panose="05000000000000000000" pitchFamily="2" charset="2"/>
            </a:endParaRPr>
          </a:p>
          <a:p>
            <a:pPr algn="l" rtl="0"/>
            <a:r>
              <a:rPr lang="en-GB" sz="3200" dirty="0" smtClean="0">
                <a:sym typeface="Wingdings" panose="05000000000000000000" pitchFamily="2" charset="2"/>
              </a:rPr>
              <a:t>4trips*45*</a:t>
            </a:r>
            <a:r>
              <a:rPr lang="en-GB" sz="3200" dirty="0" smtClean="0"/>
              <a:t>0.0009765625= 0.17578125 NIS</a:t>
            </a:r>
            <a:endParaRPr lang="en-GB" sz="3200" dirty="0" smtClean="0">
              <a:sym typeface="Wingdings" panose="05000000000000000000" pitchFamily="2" charset="2"/>
            </a:endParaRPr>
          </a:p>
          <a:p>
            <a:pPr algn="l" rtl="0"/>
            <a:endParaRPr lang="en-GB" sz="3200" dirty="0">
              <a:sym typeface="Wingdings" panose="05000000000000000000" pitchFamily="2" charset="2"/>
            </a:endParaRPr>
          </a:p>
          <a:p>
            <a:pPr algn="l" rtl="0"/>
            <a:endParaRPr lang="en-GB" sz="3200" dirty="0" smtClean="0">
              <a:sym typeface="Wingdings" panose="05000000000000000000" pitchFamily="2" charset="2"/>
            </a:endParaRPr>
          </a:p>
          <a:p>
            <a:pPr algn="l" rtl="0"/>
            <a:endParaRPr lang="en-GB" sz="3200" dirty="0">
              <a:sym typeface="Wingdings" panose="05000000000000000000" pitchFamily="2" charset="2"/>
            </a:endParaRPr>
          </a:p>
          <a:p>
            <a:pPr algn="l" rtl="0"/>
            <a:endParaRPr lang="en-GB" sz="3200" dirty="0" smtClean="0">
              <a:sym typeface="Wingdings" panose="05000000000000000000" pitchFamily="2" charset="2"/>
            </a:endParaRPr>
          </a:p>
          <a:p>
            <a:pPr algn="l" rtl="0"/>
            <a:endParaRPr lang="en-GB" sz="3200" dirty="0">
              <a:sym typeface="Wingdings" panose="05000000000000000000" pitchFamily="2" charset="2"/>
            </a:endParaRPr>
          </a:p>
          <a:p>
            <a:pPr algn="l" rtl="0"/>
            <a:endParaRPr lang="en-GB" sz="3200" dirty="0" smtClean="0">
              <a:sym typeface="Wingdings" panose="05000000000000000000" pitchFamily="2" charset="2"/>
            </a:endParaRPr>
          </a:p>
          <a:p>
            <a:pPr algn="l" rtl="0"/>
            <a:endParaRPr lang="en-GB" sz="3200" dirty="0">
              <a:sym typeface="Wingdings" panose="05000000000000000000" pitchFamily="2" charset="2"/>
            </a:endParaRPr>
          </a:p>
          <a:p>
            <a:pPr algn="l" rtl="0"/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04963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80D7D-72E6-463F-AEEA-41179C02A5B8}" type="slidenum">
              <a:rPr lang="ar-JO" smtClean="0"/>
              <a:pPr/>
              <a:t>47</a:t>
            </a:fld>
            <a:endParaRPr lang="ar-JO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3397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80D7D-72E6-463F-AEEA-41179C02A5B8}" type="slidenum">
              <a:rPr lang="ar-JO" smtClean="0"/>
              <a:pPr/>
              <a:t>48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0178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80D7D-72E6-463F-AEEA-41179C02A5B8}" type="slidenum">
              <a:rPr lang="ar-JO" smtClean="0"/>
              <a:pPr/>
              <a:t>49</a:t>
            </a:fld>
            <a:endParaRPr lang="ar-JO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8478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 fontScale="90000"/>
          </a:bodyPr>
          <a:lstStyle/>
          <a:p>
            <a:pPr rtl="0">
              <a:buFont typeface="Wingdings" pitchFamily="2" charset="2"/>
              <a:buChar char="Ø"/>
            </a:pPr>
            <a:r>
              <a:rPr lang="en-US" dirty="0" smtClean="0">
                <a:solidFill>
                  <a:srgbClr val="0070C0"/>
                </a:solidFill>
              </a:rPr>
              <a:t>System Block Diagram</a:t>
            </a:r>
            <a:r>
              <a:rPr lang="ar-SA" dirty="0" smtClean="0">
                <a:solidFill>
                  <a:srgbClr val="0070C0"/>
                </a:solidFill>
              </a:rPr>
              <a:t>.</a:t>
            </a:r>
            <a:r>
              <a:rPr lang="en-US" dirty="0" smtClean="0">
                <a:solidFill>
                  <a:srgbClr val="0070C0"/>
                </a:solidFill>
              </a:rPr>
              <a:t/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---------------------------</a:t>
            </a:r>
            <a:endParaRPr lang="ar-JO" dirty="0">
              <a:solidFill>
                <a:srgbClr val="0070C0"/>
              </a:solidFill>
            </a:endParaRPr>
          </a:p>
        </p:txBody>
      </p:sp>
      <p:sp>
        <p:nvSpPr>
          <p:cNvPr id="13353" name="Rectangle 41"/>
          <p:cNvSpPr>
            <a:spLocks noChangeArrowheads="1"/>
          </p:cNvSpPr>
          <p:nvPr/>
        </p:nvSpPr>
        <p:spPr bwMode="auto">
          <a:xfrm>
            <a:off x="3131840" y="2107017"/>
            <a:ext cx="1152128" cy="72008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GPS module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54" name="Rectangle 42"/>
          <p:cNvSpPr>
            <a:spLocks noChangeArrowheads="1"/>
          </p:cNvSpPr>
          <p:nvPr/>
        </p:nvSpPr>
        <p:spPr bwMode="auto">
          <a:xfrm>
            <a:off x="3059832" y="3547177"/>
            <a:ext cx="1152128" cy="65315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Aurduino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355" name="صورة 12"/>
          <p:cNvPicPr>
            <a:picLocks noChangeAspect="1" noChangeArrowheads="1"/>
          </p:cNvPicPr>
          <p:nvPr/>
        </p:nvPicPr>
        <p:blipFill>
          <a:blip r:embed="rId3" cstate="print"/>
          <a:srcRect l="73984" t="13829" r="15356" b="75533"/>
          <a:stretch>
            <a:fillRect/>
          </a:stretch>
        </p:blipFill>
        <p:spPr bwMode="auto">
          <a:xfrm>
            <a:off x="2195736" y="2179025"/>
            <a:ext cx="864096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" name="Rectangle 42"/>
          <p:cNvSpPr>
            <a:spLocks noChangeArrowheads="1"/>
          </p:cNvSpPr>
          <p:nvPr/>
        </p:nvSpPr>
        <p:spPr bwMode="auto">
          <a:xfrm>
            <a:off x="5004048" y="3619185"/>
            <a:ext cx="1440160" cy="65315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GSM/GPRS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Rectangle 42"/>
          <p:cNvSpPr>
            <a:spLocks noChangeArrowheads="1"/>
          </p:cNvSpPr>
          <p:nvPr/>
        </p:nvSpPr>
        <p:spPr bwMode="auto">
          <a:xfrm>
            <a:off x="7447874" y="3621727"/>
            <a:ext cx="1008112" cy="50405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b="1" dirty="0" smtClean="0">
                <a:latin typeface="Times New Roman" pitchFamily="18" charset="0"/>
                <a:ea typeface="Arial" pitchFamily="34" charset="0"/>
                <a:cs typeface="Arial" pitchFamily="34" charset="0"/>
              </a:rPr>
              <a:t>Server</a:t>
            </a:r>
            <a:endParaRPr kumimoji="0" lang="en-US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57" name="AutoShape 45"/>
          <p:cNvSpPr>
            <a:spLocks noChangeArrowheads="1"/>
          </p:cNvSpPr>
          <p:nvPr/>
        </p:nvSpPr>
        <p:spPr bwMode="auto">
          <a:xfrm>
            <a:off x="3491880" y="2899105"/>
            <a:ext cx="373063" cy="598488"/>
          </a:xfrm>
          <a:prstGeom prst="upDownArrow">
            <a:avLst>
              <a:gd name="adj1" fmla="val 50000"/>
              <a:gd name="adj2" fmla="val 32085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5" name="AutoShape 44"/>
          <p:cNvSpPr>
            <a:spLocks noChangeArrowheads="1"/>
          </p:cNvSpPr>
          <p:nvPr/>
        </p:nvSpPr>
        <p:spPr bwMode="auto">
          <a:xfrm>
            <a:off x="4211960" y="3691193"/>
            <a:ext cx="792088" cy="360040"/>
          </a:xfrm>
          <a:prstGeom prst="leftRightArrow">
            <a:avLst>
              <a:gd name="adj1" fmla="val 50000"/>
              <a:gd name="adj2" fmla="val 51721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6" name="Rectangle 42"/>
          <p:cNvSpPr>
            <a:spLocks noChangeArrowheads="1"/>
          </p:cNvSpPr>
          <p:nvPr/>
        </p:nvSpPr>
        <p:spPr bwMode="auto">
          <a:xfrm>
            <a:off x="3275856" y="4869160"/>
            <a:ext cx="1080120" cy="65315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Display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Rectangle 40"/>
          <p:cNvSpPr>
            <a:spLocks noChangeArrowheads="1"/>
          </p:cNvSpPr>
          <p:nvPr/>
        </p:nvSpPr>
        <p:spPr bwMode="auto">
          <a:xfrm>
            <a:off x="971600" y="2107018"/>
            <a:ext cx="1152128" cy="43204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ts val="1000"/>
              </a:spcAft>
            </a:pPr>
            <a:r>
              <a:rPr lang="en-US" b="1" dirty="0" smtClean="0">
                <a:latin typeface="Times New Roman" pitchFamily="18" charset="0"/>
                <a:ea typeface="Arial" pitchFamily="34" charset="0"/>
                <a:cs typeface="Arial" pitchFamily="34" charset="0"/>
              </a:rPr>
              <a:t>Satellite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80D7D-72E6-463F-AEEA-41179C02A5B8}" type="slidenum">
              <a:rPr lang="ar-JO" smtClean="0"/>
              <a:pPr/>
              <a:t>5</a:t>
            </a:fld>
            <a:endParaRPr lang="ar-JO"/>
          </a:p>
        </p:txBody>
      </p:sp>
      <p:pic>
        <p:nvPicPr>
          <p:cNvPr id="1027" name="صورة 5" descr="C:\Users\miditech\Desktop\Grad pro\54654tyere6356356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2035009"/>
            <a:ext cx="720080" cy="611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صورة 5" descr="C:\Users\miditech\Desktop\Graduation project\Grad picture\11067-01a.jpg"/>
          <p:cNvPicPr>
            <a:picLocks noChangeAspect="1" noChangeArrowheads="1"/>
          </p:cNvPicPr>
          <p:nvPr/>
        </p:nvPicPr>
        <p:blipFill>
          <a:blip r:embed="rId5" cstate="print"/>
          <a:srcRect l="2351" t="3203"/>
          <a:stretch>
            <a:fillRect/>
          </a:stretch>
        </p:blipFill>
        <p:spPr bwMode="auto">
          <a:xfrm>
            <a:off x="3347864" y="1340768"/>
            <a:ext cx="864096" cy="752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صورة 3" descr="C:\Users\miditech\Desktop\Grad pro\image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01244" y="3540496"/>
            <a:ext cx="779762" cy="573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صورة 8" descr="C:\Users\miditech\Desktop\Grad pro\09533-0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64088" y="2683081"/>
            <a:ext cx="936104" cy="891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صورة 7" descr="C:\Users\miditech\Desktop\Grad pro\تنزيل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538574" y="3453666"/>
            <a:ext cx="576064" cy="746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صورة 4" descr="C:\Users\miditech\Desktop\Grad pro\images (1)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75856" y="5661248"/>
            <a:ext cx="936104" cy="745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AutoShape 45"/>
          <p:cNvSpPr>
            <a:spLocks noChangeArrowheads="1"/>
          </p:cNvSpPr>
          <p:nvPr/>
        </p:nvSpPr>
        <p:spPr bwMode="auto">
          <a:xfrm flipV="1">
            <a:off x="3563888" y="4221087"/>
            <a:ext cx="432048" cy="643103"/>
          </a:xfrm>
          <a:prstGeom prst="upDownArrow">
            <a:avLst>
              <a:gd name="adj1" fmla="val 50000"/>
              <a:gd name="adj2" fmla="val 32085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27" name="صورة 12"/>
          <p:cNvPicPr>
            <a:picLocks noChangeAspect="1" noChangeArrowheads="1"/>
          </p:cNvPicPr>
          <p:nvPr/>
        </p:nvPicPr>
        <p:blipFill>
          <a:blip r:embed="rId3" cstate="print"/>
          <a:srcRect l="73984" t="13829" r="15356" b="75533"/>
          <a:stretch>
            <a:fillRect/>
          </a:stretch>
        </p:blipFill>
        <p:spPr bwMode="auto">
          <a:xfrm>
            <a:off x="6516216" y="3645024"/>
            <a:ext cx="864096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80D7D-72E6-463F-AEEA-41179C02A5B8}" type="slidenum">
              <a:rPr lang="ar-JO" smtClean="0"/>
              <a:pPr/>
              <a:t>50</a:t>
            </a:fld>
            <a:endParaRPr lang="ar-JO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072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80D7D-72E6-463F-AEEA-41179C02A5B8}" type="slidenum">
              <a:rPr lang="ar-JO" smtClean="0"/>
              <a:pPr/>
              <a:t>51</a:t>
            </a:fld>
            <a:endParaRPr lang="ar-JO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0402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80D7D-72E6-463F-AEEA-41179C02A5B8}" type="slidenum">
              <a:rPr lang="ar-JO" smtClean="0"/>
              <a:pPr/>
              <a:t>52</a:t>
            </a:fld>
            <a:endParaRPr lang="ar-JO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7842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80D7D-72E6-463F-AEEA-41179C02A5B8}" type="slidenum">
              <a:rPr lang="ar-JO" smtClean="0"/>
              <a:pPr/>
              <a:t>53</a:t>
            </a:fld>
            <a:endParaRPr lang="ar-JO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1653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JO" dirty="0" smtClean="0"/>
              <a:t> </a:t>
            </a:r>
            <a:endParaRPr lang="ar-JO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 smtClean="0"/>
              <a:t> </a:t>
            </a:r>
            <a:endParaRPr lang="ar-JO" dirty="0"/>
          </a:p>
        </p:txBody>
      </p:sp>
      <p:pic>
        <p:nvPicPr>
          <p:cNvPr id="7170" name="Picture 2" descr="C:\Users\miditech\Desktop\pic\555555555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196752"/>
            <a:ext cx="6352273" cy="4320480"/>
          </a:xfrm>
          <a:prstGeom prst="rect">
            <a:avLst/>
          </a:prstGeom>
          <a:noFill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80D7D-72E6-463F-AEEA-41179C02A5B8}" type="slidenum">
              <a:rPr lang="ar-JO" smtClean="0"/>
              <a:pPr/>
              <a:t>54</a:t>
            </a:fld>
            <a:endParaRPr lang="ar-JO"/>
          </a:p>
        </p:txBody>
      </p:sp>
      <p:pic>
        <p:nvPicPr>
          <p:cNvPr id="6" name="Picture 9" descr="C:\Users\user\Downloads\f0bf6929d7f35ad277d1d98fa433762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40"/>
            <a:ext cx="1266825" cy="12668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80D7D-72E6-463F-AEEA-41179C02A5B8}" type="slidenum">
              <a:rPr lang="ar-JO" smtClean="0"/>
              <a:pPr/>
              <a:t>55</a:t>
            </a:fld>
            <a:endParaRPr lang="ar-JO"/>
          </a:p>
        </p:txBody>
      </p:sp>
      <p:pic>
        <p:nvPicPr>
          <p:cNvPr id="16390" name="Picture 6" descr="http://3.bp.blogspot.com/-Fi4fAcIquss/Uh9SKGZ_dSI/AAAAAAAAD8c/pXfAvRXB-zU/s1600/Background-Of-Gradua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8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475656" y="2496671"/>
            <a:ext cx="52565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 smtClean="0"/>
              <a:t>Thank You</a:t>
            </a:r>
            <a:endParaRPr lang="en-GB" sz="6000" dirty="0"/>
          </a:p>
        </p:txBody>
      </p:sp>
      <p:pic>
        <p:nvPicPr>
          <p:cNvPr id="1639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439328"/>
            <a:ext cx="1262063" cy="1268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7020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80D7D-72E6-463F-AEEA-41179C02A5B8}" type="slidenum">
              <a:rPr lang="ar-JO" smtClean="0"/>
              <a:pPr/>
              <a:t>56</a:t>
            </a:fld>
            <a:endParaRPr lang="ar-JO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2272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80D7D-72E6-463F-AEEA-41179C02A5B8}" type="slidenum">
              <a:rPr lang="ar-JO" smtClean="0"/>
              <a:pPr/>
              <a:t>57</a:t>
            </a:fld>
            <a:endParaRPr lang="ar-JO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599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80D7D-72E6-463F-AEEA-41179C02A5B8}" type="slidenum">
              <a:rPr lang="ar-JO" smtClean="0"/>
              <a:pPr/>
              <a:t>58</a:t>
            </a:fld>
            <a:endParaRPr lang="ar-JO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7192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Wingdings" panose="05000000000000000000" pitchFamily="2" charset="2"/>
              <a:buChar char="v"/>
            </a:pPr>
            <a:endParaRPr lang="en-GB" dirty="0" smtClean="0"/>
          </a:p>
          <a:p>
            <a:pPr algn="l" rtl="0">
              <a:buFont typeface="Wingdings" panose="05000000000000000000" pitchFamily="2" charset="2"/>
              <a:buChar char="v"/>
            </a:pPr>
            <a:endParaRPr lang="en-GB" dirty="0"/>
          </a:p>
          <a:p>
            <a:pPr algn="l" rtl="0">
              <a:buFont typeface="Wingdings" panose="05000000000000000000" pitchFamily="2" charset="2"/>
              <a:buChar char="v"/>
            </a:pPr>
            <a:endParaRPr lang="en-GB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80D7D-72E6-463F-AEEA-41179C02A5B8}" type="slidenum">
              <a:rPr lang="ar-JO" smtClean="0"/>
              <a:pPr/>
              <a:t>6</a:t>
            </a:fld>
            <a:endParaRPr lang="ar-JO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5536" y="197768"/>
            <a:ext cx="8229600" cy="1143000"/>
          </a:xfrm>
        </p:spPr>
        <p:txBody>
          <a:bodyPr/>
          <a:lstStyle/>
          <a:p>
            <a:pPr rtl="0"/>
            <a:r>
              <a:rPr lang="en-GB" dirty="0" smtClean="0">
                <a:solidFill>
                  <a:srgbClr val="0070C0"/>
                </a:solidFill>
              </a:rPr>
              <a:t>Tow Parts</a:t>
            </a:r>
            <a:r>
              <a:rPr lang="ar-SA" dirty="0" smtClean="0">
                <a:solidFill>
                  <a:srgbClr val="0070C0"/>
                </a:solidFill>
              </a:rPr>
              <a:t>.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2699792" y="1301134"/>
            <a:ext cx="3024336" cy="90373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200" dirty="0" smtClean="0"/>
              <a:t>Our Project</a:t>
            </a:r>
            <a:endParaRPr lang="en-GB" sz="2200" dirty="0"/>
          </a:p>
        </p:txBody>
      </p:sp>
      <p:sp>
        <p:nvSpPr>
          <p:cNvPr id="6" name="Rounded Rectangle 5"/>
          <p:cNvSpPr/>
          <p:nvPr/>
        </p:nvSpPr>
        <p:spPr>
          <a:xfrm>
            <a:off x="251520" y="3257271"/>
            <a:ext cx="3960440" cy="3043489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en-GB" sz="2400" dirty="0"/>
              <a:t>Inside the main office</a:t>
            </a:r>
            <a:r>
              <a:rPr lang="en-GB" sz="2400" dirty="0" smtClean="0"/>
              <a:t>.</a:t>
            </a:r>
            <a:endParaRPr lang="ar-SA" sz="2400" dirty="0" smtClean="0"/>
          </a:p>
          <a:p>
            <a:pPr algn="ctr" rtl="0"/>
            <a:endParaRPr lang="ar-SA" dirty="0"/>
          </a:p>
          <a:p>
            <a:pPr algn="ctr" rtl="0"/>
            <a:endParaRPr lang="ar-SA" dirty="0" smtClean="0"/>
          </a:p>
          <a:p>
            <a:pPr algn="ctr" rtl="0"/>
            <a:endParaRPr lang="ar-SA" dirty="0"/>
          </a:p>
          <a:p>
            <a:pPr algn="ctr" rtl="0"/>
            <a:endParaRPr lang="ar-SA" dirty="0" smtClean="0"/>
          </a:p>
          <a:p>
            <a:pPr algn="ctr" rtl="0"/>
            <a:endParaRPr lang="ar-SA" dirty="0"/>
          </a:p>
          <a:p>
            <a:pPr algn="ctr" rtl="0"/>
            <a:endParaRPr lang="ar-SA" dirty="0" smtClean="0"/>
          </a:p>
          <a:p>
            <a:pPr algn="ctr" rtl="0"/>
            <a:endParaRPr lang="en-GB" dirty="0"/>
          </a:p>
        </p:txBody>
      </p:sp>
      <p:sp>
        <p:nvSpPr>
          <p:cNvPr id="7" name="Rounded Rectangle 6"/>
          <p:cNvSpPr/>
          <p:nvPr/>
        </p:nvSpPr>
        <p:spPr>
          <a:xfrm>
            <a:off x="5040886" y="3257272"/>
            <a:ext cx="3419546" cy="3043489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en-GB" sz="2400" dirty="0" smtClean="0"/>
              <a:t>Inside </a:t>
            </a:r>
            <a:r>
              <a:rPr lang="en-GB" sz="2400" dirty="0"/>
              <a:t>the Bus</a:t>
            </a:r>
            <a:r>
              <a:rPr lang="en-GB" sz="2400" dirty="0" smtClean="0"/>
              <a:t>.</a:t>
            </a:r>
            <a:endParaRPr lang="ar-SA" sz="2400" dirty="0" smtClean="0"/>
          </a:p>
          <a:p>
            <a:pPr algn="ctr" rtl="0"/>
            <a:endParaRPr lang="ar-SA" dirty="0" smtClean="0"/>
          </a:p>
          <a:p>
            <a:pPr algn="ctr" rtl="0"/>
            <a:endParaRPr lang="ar-SA" dirty="0"/>
          </a:p>
          <a:p>
            <a:pPr algn="ctr" rtl="0"/>
            <a:endParaRPr lang="ar-SA" dirty="0" smtClean="0"/>
          </a:p>
          <a:p>
            <a:pPr algn="ctr" rtl="0"/>
            <a:endParaRPr lang="ar-SA" dirty="0"/>
          </a:p>
          <a:p>
            <a:pPr algn="ctr" rtl="0"/>
            <a:endParaRPr lang="ar-SA" dirty="0" smtClean="0"/>
          </a:p>
          <a:p>
            <a:pPr algn="ctr" rtl="0"/>
            <a:endParaRPr lang="ar-SA" dirty="0"/>
          </a:p>
          <a:p>
            <a:pPr algn="ctr" rtl="0"/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51520" y="769567"/>
            <a:ext cx="705678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--------------------------------------------------</a:t>
            </a:r>
          </a:p>
        </p:txBody>
      </p:sp>
      <p:cxnSp>
        <p:nvCxnSpPr>
          <p:cNvPr id="11" name="Straight Connector 10"/>
          <p:cNvCxnSpPr>
            <a:stCxn id="5" idx="2"/>
          </p:cNvCxnSpPr>
          <p:nvPr/>
        </p:nvCxnSpPr>
        <p:spPr>
          <a:xfrm>
            <a:off x="4211960" y="2204864"/>
            <a:ext cx="0" cy="29201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056946" y="2496874"/>
            <a:ext cx="4824536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6876256" y="2496874"/>
            <a:ext cx="0" cy="71610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2056946" y="2496874"/>
            <a:ext cx="0" cy="71610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ttp://deshgujarat.com/wp-content/uploads/2011/08/LCD-Bus-300x22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1909" y="4157637"/>
            <a:ext cx="2857500" cy="1863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visiqueoptometrist.co.nz/images/Computer-user_4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644" y="4157637"/>
            <a:ext cx="3286071" cy="1917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707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80D7D-72E6-463F-AEEA-41179C02A5B8}" type="slidenum">
              <a:rPr lang="ar-JO" smtClean="0"/>
              <a:pPr/>
              <a:t>7</a:t>
            </a:fld>
            <a:endParaRPr lang="ar-JO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69776" y="836712"/>
            <a:ext cx="8229600" cy="1143000"/>
          </a:xfrm>
        </p:spPr>
        <p:txBody>
          <a:bodyPr/>
          <a:lstStyle/>
          <a:p>
            <a:pPr marL="571500" indent="-571500" rtl="0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Inside the main office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0648" y="1700808"/>
            <a:ext cx="705678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--------------------------------------------------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-279249" y="3170585"/>
            <a:ext cx="93965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u="sng" dirty="0" smtClean="0">
                <a:solidFill>
                  <a:srgbClr val="00B050"/>
                </a:solidFill>
              </a:rPr>
              <a:t>Real Time Vehicles Tracking </a:t>
            </a:r>
            <a:r>
              <a:rPr lang="en-GB" sz="2600" b="1" dirty="0" smtClean="0"/>
              <a:t>And Broadcasting Publicity             </a:t>
            </a:r>
          </a:p>
        </p:txBody>
      </p:sp>
    </p:spTree>
    <p:extLst>
      <p:ext uri="{BB962C8B-B14F-4D97-AF65-F5344CB8AC3E}">
        <p14:creationId xmlns:p14="http://schemas.microsoft.com/office/powerpoint/2010/main" val="2135111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53" name="Rectangle 41"/>
          <p:cNvSpPr>
            <a:spLocks noChangeArrowheads="1"/>
          </p:cNvSpPr>
          <p:nvPr/>
        </p:nvSpPr>
        <p:spPr bwMode="auto">
          <a:xfrm>
            <a:off x="2483768" y="399579"/>
            <a:ext cx="1152128" cy="72008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GPS module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54" name="Rectangle 42"/>
          <p:cNvSpPr>
            <a:spLocks noChangeArrowheads="1"/>
          </p:cNvSpPr>
          <p:nvPr/>
        </p:nvSpPr>
        <p:spPr bwMode="auto">
          <a:xfrm>
            <a:off x="2411760" y="1839739"/>
            <a:ext cx="1152128" cy="65315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Aurduino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355" name="صورة 12"/>
          <p:cNvPicPr>
            <a:picLocks noChangeAspect="1" noChangeArrowheads="1"/>
          </p:cNvPicPr>
          <p:nvPr/>
        </p:nvPicPr>
        <p:blipFill>
          <a:blip r:embed="rId3" cstate="print"/>
          <a:srcRect l="73984" t="13829" r="15356" b="75533"/>
          <a:stretch>
            <a:fillRect/>
          </a:stretch>
        </p:blipFill>
        <p:spPr bwMode="auto">
          <a:xfrm>
            <a:off x="1547664" y="471587"/>
            <a:ext cx="864096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" name="Rectangle 42"/>
          <p:cNvSpPr>
            <a:spLocks noChangeArrowheads="1"/>
          </p:cNvSpPr>
          <p:nvPr/>
        </p:nvSpPr>
        <p:spPr bwMode="auto">
          <a:xfrm>
            <a:off x="4355976" y="1911747"/>
            <a:ext cx="1440160" cy="65315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GSM/GPRS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57" name="AutoShape 45"/>
          <p:cNvSpPr>
            <a:spLocks noChangeArrowheads="1"/>
          </p:cNvSpPr>
          <p:nvPr/>
        </p:nvSpPr>
        <p:spPr bwMode="auto">
          <a:xfrm>
            <a:off x="2843808" y="1191667"/>
            <a:ext cx="373063" cy="598488"/>
          </a:xfrm>
          <a:prstGeom prst="upDownArrow">
            <a:avLst>
              <a:gd name="adj1" fmla="val 50000"/>
              <a:gd name="adj2" fmla="val 32085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5" name="AutoShape 44"/>
          <p:cNvSpPr>
            <a:spLocks noChangeArrowheads="1"/>
          </p:cNvSpPr>
          <p:nvPr/>
        </p:nvSpPr>
        <p:spPr bwMode="auto">
          <a:xfrm>
            <a:off x="3563888" y="1983755"/>
            <a:ext cx="792088" cy="360040"/>
          </a:xfrm>
          <a:prstGeom prst="leftRightArrow">
            <a:avLst>
              <a:gd name="adj1" fmla="val 50000"/>
              <a:gd name="adj2" fmla="val 51721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9" name="Rectangle 40"/>
          <p:cNvSpPr>
            <a:spLocks noChangeArrowheads="1"/>
          </p:cNvSpPr>
          <p:nvPr/>
        </p:nvSpPr>
        <p:spPr bwMode="auto">
          <a:xfrm>
            <a:off x="395536" y="476672"/>
            <a:ext cx="1152128" cy="43204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Satellite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0" y="3645024"/>
            <a:ext cx="525658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2000" b="1" dirty="0" smtClean="0"/>
              <a:t>What  is the purpose of GPs module?</a:t>
            </a:r>
            <a:endParaRPr lang="ar-SA" sz="20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0" y="3212976"/>
            <a:ext cx="705678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--------------------------------------------------</a:t>
            </a:r>
          </a:p>
        </p:txBody>
      </p:sp>
      <p:sp>
        <p:nvSpPr>
          <p:cNvPr id="1026" name="Oval 2"/>
          <p:cNvSpPr>
            <a:spLocks noChangeArrowheads="1"/>
          </p:cNvSpPr>
          <p:nvPr/>
        </p:nvSpPr>
        <p:spPr bwMode="auto">
          <a:xfrm>
            <a:off x="6228184" y="3717032"/>
            <a:ext cx="1535113" cy="698500"/>
          </a:xfrm>
          <a:prstGeom prst="ellipse">
            <a:avLst/>
          </a:prstGeom>
          <a:solidFill>
            <a:srgbClr val="9BBB59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Start</a:t>
            </a:r>
            <a:endParaRPr kumimoji="0" lang="ar-SA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5724128" y="5085184"/>
            <a:ext cx="2736304" cy="1008112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B6DDE8"/>
              </a:gs>
            </a:gsLst>
            <a:lin ang="5400000" scaled="1"/>
          </a:gradFill>
          <a:ln w="12700">
            <a:solidFill>
              <a:srgbClr val="92CDDC"/>
            </a:solidFill>
            <a:miter lim="800000"/>
            <a:headEnd/>
            <a:tailEnd/>
          </a:ln>
          <a:effectLst>
            <a:outerShdw dist="28398" dir="3806097" algn="ctr" rotWithShape="0">
              <a:srgbClr val="205867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Read from GPS</a:t>
            </a:r>
          </a:p>
          <a:p>
            <a:pPr marL="285750" indent="-285750" algn="l" rtl="0">
              <a:buFont typeface="Wingdings" pitchFamily="2" charset="2"/>
              <a:buChar char="ü"/>
            </a:pP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Longitude: 1256</a:t>
            </a:r>
          </a:p>
          <a:p>
            <a:pPr marL="285750" indent="-285750" algn="l" rtl="0">
              <a:buFont typeface="Wingdings" pitchFamily="2" charset="2"/>
              <a:buChar char="ü"/>
            </a:pP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Latitude: 259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28" name="AutoShape 4"/>
          <p:cNvCxnSpPr>
            <a:cxnSpLocks noChangeShapeType="1"/>
          </p:cNvCxnSpPr>
          <p:nvPr/>
        </p:nvCxnSpPr>
        <p:spPr bwMode="auto">
          <a:xfrm>
            <a:off x="7020272" y="4509120"/>
            <a:ext cx="0" cy="551557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80D7D-72E6-463F-AEEA-41179C02A5B8}" type="slidenum">
              <a:rPr lang="ar-JO" smtClean="0"/>
              <a:pPr/>
              <a:t>8</a:t>
            </a:fld>
            <a:endParaRPr lang="ar-JO"/>
          </a:p>
        </p:txBody>
      </p:sp>
      <p:pic>
        <p:nvPicPr>
          <p:cNvPr id="27" name="صورة 12"/>
          <p:cNvPicPr>
            <a:picLocks noChangeAspect="1" noChangeArrowheads="1"/>
          </p:cNvPicPr>
          <p:nvPr/>
        </p:nvPicPr>
        <p:blipFill>
          <a:blip r:embed="rId3" cstate="print"/>
          <a:srcRect l="73984" t="13829" r="15356" b="75533"/>
          <a:stretch>
            <a:fillRect/>
          </a:stretch>
        </p:blipFill>
        <p:spPr bwMode="auto">
          <a:xfrm>
            <a:off x="5868144" y="1988840"/>
            <a:ext cx="864096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AutoShape 45"/>
          <p:cNvSpPr>
            <a:spLocks noChangeArrowheads="1"/>
          </p:cNvSpPr>
          <p:nvPr/>
        </p:nvSpPr>
        <p:spPr bwMode="auto">
          <a:xfrm>
            <a:off x="2843809" y="2492896"/>
            <a:ext cx="373062" cy="576064"/>
          </a:xfrm>
          <a:prstGeom prst="upDownArrow">
            <a:avLst>
              <a:gd name="adj1" fmla="val 50000"/>
              <a:gd name="adj2" fmla="val 32085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30" name="Rectangle 42"/>
          <p:cNvSpPr>
            <a:spLocks noChangeArrowheads="1"/>
          </p:cNvSpPr>
          <p:nvPr/>
        </p:nvSpPr>
        <p:spPr bwMode="auto">
          <a:xfrm>
            <a:off x="2411760" y="3068960"/>
            <a:ext cx="1080120" cy="43204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Display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42"/>
          <p:cNvSpPr>
            <a:spLocks noChangeArrowheads="1"/>
          </p:cNvSpPr>
          <p:nvPr/>
        </p:nvSpPr>
        <p:spPr bwMode="auto">
          <a:xfrm>
            <a:off x="6732240" y="1916832"/>
            <a:ext cx="1080120" cy="64807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b="1" dirty="0" smtClean="0">
                <a:latin typeface="Times New Roman" pitchFamily="18" charset="0"/>
                <a:ea typeface="Arial" pitchFamily="34" charset="0"/>
                <a:cs typeface="Arial" pitchFamily="34" charset="0"/>
              </a:rPr>
              <a:t>Server</a:t>
            </a:r>
            <a:endParaRPr kumimoji="0" lang="en-US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Picture 2" descr="C:\Users\eng nada joma\Desktop\project final ^_^\P_٢٠١٤٠٥١٣_١٥٢٧٣٤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77" y="4148104"/>
            <a:ext cx="4890582" cy="2715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53" name="Rectangle 41"/>
          <p:cNvSpPr>
            <a:spLocks noChangeArrowheads="1"/>
          </p:cNvSpPr>
          <p:nvPr/>
        </p:nvSpPr>
        <p:spPr bwMode="auto">
          <a:xfrm>
            <a:off x="2483768" y="399579"/>
            <a:ext cx="1152128" cy="72008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GPS module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54" name="Rectangle 42"/>
          <p:cNvSpPr>
            <a:spLocks noChangeArrowheads="1"/>
          </p:cNvSpPr>
          <p:nvPr/>
        </p:nvSpPr>
        <p:spPr bwMode="auto">
          <a:xfrm>
            <a:off x="2411760" y="1839739"/>
            <a:ext cx="1152128" cy="65315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Aurduino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355" name="صورة 12"/>
          <p:cNvPicPr>
            <a:picLocks noChangeAspect="1" noChangeArrowheads="1"/>
          </p:cNvPicPr>
          <p:nvPr/>
        </p:nvPicPr>
        <p:blipFill>
          <a:blip r:embed="rId3" cstate="print"/>
          <a:srcRect l="73984" t="13829" r="15356" b="75533"/>
          <a:stretch>
            <a:fillRect/>
          </a:stretch>
        </p:blipFill>
        <p:spPr bwMode="auto">
          <a:xfrm>
            <a:off x="1547664" y="471587"/>
            <a:ext cx="864096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" name="Rectangle 42"/>
          <p:cNvSpPr>
            <a:spLocks noChangeArrowheads="1"/>
          </p:cNvSpPr>
          <p:nvPr/>
        </p:nvSpPr>
        <p:spPr bwMode="auto">
          <a:xfrm>
            <a:off x="4355976" y="1911747"/>
            <a:ext cx="1440160" cy="65315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GSM/GPRS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57" name="AutoShape 45"/>
          <p:cNvSpPr>
            <a:spLocks noChangeArrowheads="1"/>
          </p:cNvSpPr>
          <p:nvPr/>
        </p:nvSpPr>
        <p:spPr bwMode="auto">
          <a:xfrm>
            <a:off x="2843808" y="1191667"/>
            <a:ext cx="373063" cy="598488"/>
          </a:xfrm>
          <a:prstGeom prst="upDownArrow">
            <a:avLst>
              <a:gd name="adj1" fmla="val 50000"/>
              <a:gd name="adj2" fmla="val 32085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5" name="AutoShape 44"/>
          <p:cNvSpPr>
            <a:spLocks noChangeArrowheads="1"/>
          </p:cNvSpPr>
          <p:nvPr/>
        </p:nvSpPr>
        <p:spPr bwMode="auto">
          <a:xfrm>
            <a:off x="3563888" y="1983755"/>
            <a:ext cx="792088" cy="360040"/>
          </a:xfrm>
          <a:prstGeom prst="leftRightArrow">
            <a:avLst>
              <a:gd name="adj1" fmla="val 50000"/>
              <a:gd name="adj2" fmla="val 51721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9" name="Rectangle 40"/>
          <p:cNvSpPr>
            <a:spLocks noChangeArrowheads="1"/>
          </p:cNvSpPr>
          <p:nvPr/>
        </p:nvSpPr>
        <p:spPr bwMode="auto">
          <a:xfrm>
            <a:off x="395536" y="476672"/>
            <a:ext cx="1152128" cy="432048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Satellite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0" y="3717032"/>
            <a:ext cx="525658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2000" b="1" dirty="0" smtClean="0"/>
              <a:t>How  the satellite locate the position?</a:t>
            </a:r>
            <a:endParaRPr lang="ar-SA" sz="2000" b="1" dirty="0"/>
          </a:p>
        </p:txBody>
      </p:sp>
      <p:pic>
        <p:nvPicPr>
          <p:cNvPr id="20" name="Picture 2" descr="C:\Users\Hisham\Desktop\GPS\how-gps-works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221088"/>
            <a:ext cx="4644008" cy="2636912"/>
          </a:xfrm>
          <a:prstGeom prst="rect">
            <a:avLst/>
          </a:prstGeom>
          <a:noFill/>
        </p:spPr>
      </p:pic>
      <p:sp>
        <p:nvSpPr>
          <p:cNvPr id="22" name="TextBox 21"/>
          <p:cNvSpPr txBox="1"/>
          <p:nvPr/>
        </p:nvSpPr>
        <p:spPr>
          <a:xfrm>
            <a:off x="0" y="3284984"/>
            <a:ext cx="705678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--------------------------------------------------</a:t>
            </a: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80D7D-72E6-463F-AEEA-41179C02A5B8}" type="slidenum">
              <a:rPr lang="ar-JO" smtClean="0"/>
              <a:pPr/>
              <a:t>9</a:t>
            </a:fld>
            <a:endParaRPr lang="ar-JO"/>
          </a:p>
        </p:txBody>
      </p:sp>
      <p:pic>
        <p:nvPicPr>
          <p:cNvPr id="27" name="صورة 12"/>
          <p:cNvPicPr>
            <a:picLocks noChangeAspect="1" noChangeArrowheads="1"/>
          </p:cNvPicPr>
          <p:nvPr/>
        </p:nvPicPr>
        <p:blipFill>
          <a:blip r:embed="rId3" cstate="print"/>
          <a:srcRect l="73984" t="13829" r="15356" b="75533"/>
          <a:stretch>
            <a:fillRect/>
          </a:stretch>
        </p:blipFill>
        <p:spPr bwMode="auto">
          <a:xfrm>
            <a:off x="5868144" y="1988840"/>
            <a:ext cx="864096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AutoShape 45"/>
          <p:cNvSpPr>
            <a:spLocks noChangeArrowheads="1"/>
          </p:cNvSpPr>
          <p:nvPr/>
        </p:nvSpPr>
        <p:spPr bwMode="auto">
          <a:xfrm>
            <a:off x="2843808" y="2564904"/>
            <a:ext cx="373063" cy="598488"/>
          </a:xfrm>
          <a:prstGeom prst="upDownArrow">
            <a:avLst>
              <a:gd name="adj1" fmla="val 50000"/>
              <a:gd name="adj2" fmla="val 32085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29" name="Rectangle 42"/>
          <p:cNvSpPr>
            <a:spLocks noChangeArrowheads="1"/>
          </p:cNvSpPr>
          <p:nvPr/>
        </p:nvSpPr>
        <p:spPr bwMode="auto">
          <a:xfrm>
            <a:off x="2411760" y="3212977"/>
            <a:ext cx="1080120" cy="36004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Display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42"/>
          <p:cNvSpPr>
            <a:spLocks noChangeArrowheads="1"/>
          </p:cNvSpPr>
          <p:nvPr/>
        </p:nvSpPr>
        <p:spPr bwMode="auto">
          <a:xfrm>
            <a:off x="6732240" y="1988840"/>
            <a:ext cx="1008112" cy="50405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b="1" dirty="0" smtClean="0">
                <a:latin typeface="Times New Roman" pitchFamily="18" charset="0"/>
                <a:ea typeface="Arial" pitchFamily="34" charset="0"/>
                <a:cs typeface="Arial" pitchFamily="34" charset="0"/>
              </a:rPr>
              <a:t>Server</a:t>
            </a:r>
            <a:endParaRPr kumimoji="0" lang="en-US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لتقى">
  <a:themeElements>
    <a:clrScheme name="ملتقى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ملتقى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ملتقى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8266</TotalTime>
  <Words>750</Words>
  <Application>Microsoft Office PowerPoint</Application>
  <PresentationFormat>On-screen Show (4:3)</PresentationFormat>
  <Paragraphs>426</Paragraphs>
  <Slides>58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59" baseType="lpstr">
      <vt:lpstr>ملتقى</vt:lpstr>
      <vt:lpstr>  Real Time Vehicles Tracking And Broadcasting Publicity </vt:lpstr>
      <vt:lpstr>Outline.</vt:lpstr>
      <vt:lpstr>Motivations.</vt:lpstr>
      <vt:lpstr>Objectives.</vt:lpstr>
      <vt:lpstr>System Block Diagram. ---------------------------</vt:lpstr>
      <vt:lpstr>Tow Parts.</vt:lpstr>
      <vt:lpstr>Inside the main office</vt:lpstr>
      <vt:lpstr>PowerPoint Presentation</vt:lpstr>
      <vt:lpstr>PowerPoint Presentation</vt:lpstr>
      <vt:lpstr>PowerPoint Presentation</vt:lpstr>
      <vt:lpstr>PowerPoint Presentation</vt:lpstr>
      <vt:lpstr>GPRS Message.</vt:lpstr>
      <vt:lpstr>PowerPoint Presentation</vt:lpstr>
      <vt:lpstr>Final Connections.</vt:lpstr>
      <vt:lpstr>PowerPoint Presentation</vt:lpstr>
      <vt:lpstr>PowerPoint Presentation</vt:lpstr>
      <vt:lpstr>MSQL (Database)</vt:lpstr>
      <vt:lpstr>Our Website</vt:lpstr>
      <vt:lpstr>Our Website</vt:lpstr>
      <vt:lpstr>Inside the Bus.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Polygon Test.</vt:lpstr>
      <vt:lpstr>Test Street.</vt:lpstr>
      <vt:lpstr>Test Street.</vt:lpstr>
      <vt:lpstr>The First Polygon</vt:lpstr>
      <vt:lpstr>The First Polygon</vt:lpstr>
      <vt:lpstr>The Second Polygon</vt:lpstr>
      <vt:lpstr>The Second Polygon</vt:lpstr>
      <vt:lpstr>The second Polygon</vt:lpstr>
      <vt:lpstr>The Third Polygon.</vt:lpstr>
      <vt:lpstr>The Third Polygon </vt:lpstr>
      <vt:lpstr>PowerPoint Presentation</vt:lpstr>
      <vt:lpstr>Economical feasibility Study </vt:lpstr>
      <vt:lpstr>SWOT Analysis </vt:lpstr>
      <vt:lpstr>Possible Applications</vt:lpstr>
      <vt:lpstr>Conclusions</vt:lpstr>
      <vt:lpstr>Recommendations. 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Real Time Vehicles Tracking And Broadcasting Publicity</dc:title>
  <dc:creator>miditech</dc:creator>
  <cp:lastModifiedBy>eng nada joma</cp:lastModifiedBy>
  <cp:revision>217</cp:revision>
  <dcterms:created xsi:type="dcterms:W3CDTF">2013-11-22T16:28:50Z</dcterms:created>
  <dcterms:modified xsi:type="dcterms:W3CDTF">2014-05-14T05:52:05Z</dcterms:modified>
</cp:coreProperties>
</file>