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89" r:id="rId2"/>
    <p:sldId id="288" r:id="rId3"/>
    <p:sldId id="349" r:id="rId4"/>
    <p:sldId id="272" r:id="rId5"/>
    <p:sldId id="307" r:id="rId6"/>
    <p:sldId id="348" r:id="rId7"/>
    <p:sldId id="291" r:id="rId8"/>
    <p:sldId id="298" r:id="rId9"/>
    <p:sldId id="299" r:id="rId10"/>
    <p:sldId id="300" r:id="rId11"/>
    <p:sldId id="294" r:id="rId12"/>
    <p:sldId id="347" r:id="rId13"/>
    <p:sldId id="322" r:id="rId14"/>
    <p:sldId id="323" r:id="rId15"/>
    <p:sldId id="328" r:id="rId16"/>
    <p:sldId id="327" r:id="rId17"/>
    <p:sldId id="326" r:id="rId18"/>
    <p:sldId id="325" r:id="rId19"/>
    <p:sldId id="324" r:id="rId20"/>
    <p:sldId id="329" r:id="rId21"/>
    <p:sldId id="331" r:id="rId22"/>
    <p:sldId id="330" r:id="rId23"/>
    <p:sldId id="354" r:id="rId24"/>
    <p:sldId id="369" r:id="rId25"/>
    <p:sldId id="332" r:id="rId26"/>
    <p:sldId id="345" r:id="rId27"/>
    <p:sldId id="313" r:id="rId28"/>
    <p:sldId id="366" r:id="rId29"/>
    <p:sldId id="357" r:id="rId30"/>
    <p:sldId id="358" r:id="rId31"/>
    <p:sldId id="359" r:id="rId32"/>
    <p:sldId id="362" r:id="rId33"/>
    <p:sldId id="363" r:id="rId34"/>
    <p:sldId id="364" r:id="rId35"/>
    <p:sldId id="365" r:id="rId36"/>
    <p:sldId id="367" r:id="rId37"/>
    <p:sldId id="343" r:id="rId38"/>
    <p:sldId id="346" r:id="rId39"/>
    <p:sldId id="312" r:id="rId40"/>
    <p:sldId id="372" r:id="rId41"/>
    <p:sldId id="371" r:id="rId42"/>
    <p:sldId id="344" r:id="rId43"/>
    <p:sldId id="335" r:id="rId44"/>
    <p:sldId id="337" r:id="rId45"/>
    <p:sldId id="338" r:id="rId46"/>
    <p:sldId id="339" r:id="rId47"/>
    <p:sldId id="340" r:id="rId48"/>
    <p:sldId id="341" r:id="rId49"/>
    <p:sldId id="353" r:id="rId50"/>
    <p:sldId id="373" r:id="rId51"/>
    <p:sldId id="356" r:id="rId52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4648"/>
  </p:normalViewPr>
  <p:slideViewPr>
    <p:cSldViewPr>
      <p:cViewPr varScale="1">
        <p:scale>
          <a:sx n="83" d="100"/>
          <a:sy n="83" d="100"/>
        </p:scale>
        <p:origin x="-138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'SDQ Hyperactivity'!$B$4</c:f>
              <c:strCache>
                <c:ptCount val="1"/>
                <c:pt idx="0">
                  <c:v>Intervention</c:v>
                </c:pt>
              </c:strCache>
            </c:strRef>
          </c:tx>
          <c:cat>
            <c:strRef>
              <c:f>'SDQ Hyperactivity'!$A$5:$A$6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'SDQ Hyperactivity'!$B$5:$B$6</c:f>
              <c:numCache>
                <c:formatCode>General</c:formatCode>
                <c:ptCount val="2"/>
                <c:pt idx="0">
                  <c:v>3.62</c:v>
                </c:pt>
                <c:pt idx="1">
                  <c:v>3.03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FB-4A6A-A78E-44F02C7C217E}"/>
            </c:ext>
          </c:extLst>
        </c:ser>
        <c:ser>
          <c:idx val="1"/>
          <c:order val="1"/>
          <c:tx>
            <c:strRef>
              <c:f>'SDQ Hyperactivity'!$C$4</c:f>
              <c:strCache>
                <c:ptCount val="1"/>
                <c:pt idx="0">
                  <c:v>Control</c:v>
                </c:pt>
              </c:strCache>
            </c:strRef>
          </c:tx>
          <c:cat>
            <c:strRef>
              <c:f>'SDQ Hyperactivity'!$A$5:$A$6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'SDQ Hyperactivity'!$C$5:$C$6</c:f>
              <c:numCache>
                <c:formatCode>General</c:formatCode>
                <c:ptCount val="2"/>
                <c:pt idx="0">
                  <c:v>3.3</c:v>
                </c:pt>
                <c:pt idx="1">
                  <c:v>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AFB-4A6A-A78E-44F02C7C217E}"/>
            </c:ext>
          </c:extLst>
        </c:ser>
        <c:dLbls/>
        <c:marker val="1"/>
        <c:axId val="133482752"/>
        <c:axId val="133517312"/>
      </c:lineChart>
      <c:catAx>
        <c:axId val="133482752"/>
        <c:scaling>
          <c:orientation val="minMax"/>
        </c:scaling>
        <c:axPos val="b"/>
        <c:numFmt formatCode="General" sourceLinked="0"/>
        <c:tickLblPos val="nextTo"/>
        <c:crossAx val="133517312"/>
        <c:crosses val="autoZero"/>
        <c:auto val="1"/>
        <c:lblAlgn val="ctr"/>
        <c:lblOffset val="100"/>
      </c:catAx>
      <c:valAx>
        <c:axId val="133517312"/>
        <c:scaling>
          <c:orientation val="minMax"/>
        </c:scaling>
        <c:axPos val="l"/>
        <c:majorGridlines/>
        <c:numFmt formatCode="General" sourceLinked="1"/>
        <c:tickLblPos val="nextTo"/>
        <c:crossAx val="133482752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'SIKS scale teacher scores'!$A$10</c:f>
              <c:strCache>
                <c:ptCount val="1"/>
                <c:pt idx="0">
                  <c:v>Social Integration Intervention group</c:v>
                </c:pt>
              </c:strCache>
            </c:strRef>
          </c:tx>
          <c:cat>
            <c:strRef>
              <c:f>'SIKS scale teacher scores'!$B$9:$C$9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scores'!$B$10:$C$10</c:f>
              <c:numCache>
                <c:formatCode>General</c:formatCode>
                <c:ptCount val="2"/>
                <c:pt idx="0">
                  <c:v>2.4499999999999997</c:v>
                </c:pt>
                <c:pt idx="1">
                  <c:v>2.58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672-45E5-894A-E8FF45A3B765}"/>
            </c:ext>
          </c:extLst>
        </c:ser>
        <c:ser>
          <c:idx val="1"/>
          <c:order val="1"/>
          <c:tx>
            <c:strRef>
              <c:f>'SIKS scale teacher scores'!$A$11</c:f>
              <c:strCache>
                <c:ptCount val="1"/>
                <c:pt idx="0">
                  <c:v>Social Integration Control group</c:v>
                </c:pt>
              </c:strCache>
            </c:strRef>
          </c:tx>
          <c:cat>
            <c:strRef>
              <c:f>'SIKS scale teacher scores'!$B$9:$C$9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scores'!$B$11:$C$11</c:f>
              <c:numCache>
                <c:formatCode>General</c:formatCode>
                <c:ptCount val="2"/>
                <c:pt idx="0">
                  <c:v>2.44</c:v>
                </c:pt>
                <c:pt idx="1">
                  <c:v>2.5099999999999998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672-45E5-894A-E8FF45A3B765}"/>
            </c:ext>
          </c:extLst>
        </c:ser>
        <c:dLbls/>
        <c:marker val="1"/>
        <c:axId val="135796608"/>
        <c:axId val="135798144"/>
      </c:lineChart>
      <c:catAx>
        <c:axId val="135796608"/>
        <c:scaling>
          <c:orientation val="minMax"/>
        </c:scaling>
        <c:axPos val="b"/>
        <c:numFmt formatCode="General" sourceLinked="0"/>
        <c:tickLblPos val="nextTo"/>
        <c:crossAx val="135798144"/>
        <c:crosses val="autoZero"/>
        <c:auto val="1"/>
        <c:lblAlgn val="ctr"/>
        <c:lblOffset val="100"/>
      </c:catAx>
      <c:valAx>
        <c:axId val="135798144"/>
        <c:scaling>
          <c:orientation val="minMax"/>
        </c:scaling>
        <c:axPos val="l"/>
        <c:majorGridlines/>
        <c:numFmt formatCode="General" sourceLinked="1"/>
        <c:tickLblPos val="nextTo"/>
        <c:crossAx val="135796608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'SIKS scale teacher scores'!$A$14</c:f>
              <c:strCache>
                <c:ptCount val="1"/>
                <c:pt idx="0">
                  <c:v>Academic Skills Intervention group</c:v>
                </c:pt>
              </c:strCache>
            </c:strRef>
          </c:tx>
          <c:cat>
            <c:strRef>
              <c:f>'SIKS scale teacher scores'!$B$13:$C$13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scores'!$B$14:$C$14</c:f>
              <c:numCache>
                <c:formatCode>General</c:formatCode>
                <c:ptCount val="2"/>
                <c:pt idx="0">
                  <c:v>2.09</c:v>
                </c:pt>
                <c:pt idx="1">
                  <c:v>2.16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88-45F7-95D3-9404E9797142}"/>
            </c:ext>
          </c:extLst>
        </c:ser>
        <c:ser>
          <c:idx val="1"/>
          <c:order val="1"/>
          <c:tx>
            <c:strRef>
              <c:f>'SIKS scale teacher scores'!$A$15</c:f>
              <c:strCache>
                <c:ptCount val="1"/>
                <c:pt idx="0">
                  <c:v>Academic Skills control group</c:v>
                </c:pt>
              </c:strCache>
            </c:strRef>
          </c:tx>
          <c:cat>
            <c:strRef>
              <c:f>'SIKS scale teacher scores'!$B$13:$C$13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scores'!$B$15:$C$15</c:f>
              <c:numCache>
                <c:formatCode>General</c:formatCode>
                <c:ptCount val="2"/>
                <c:pt idx="0">
                  <c:v>2.09</c:v>
                </c:pt>
                <c:pt idx="1">
                  <c:v>2.09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188-45F7-95D3-9404E9797142}"/>
            </c:ext>
          </c:extLst>
        </c:ser>
        <c:dLbls/>
        <c:marker val="1"/>
        <c:axId val="136283264"/>
        <c:axId val="136284800"/>
      </c:lineChart>
      <c:catAx>
        <c:axId val="136283264"/>
        <c:scaling>
          <c:orientation val="minMax"/>
        </c:scaling>
        <c:axPos val="b"/>
        <c:numFmt formatCode="General" sourceLinked="0"/>
        <c:tickLblPos val="nextTo"/>
        <c:crossAx val="136284800"/>
        <c:crosses val="autoZero"/>
        <c:auto val="1"/>
        <c:lblAlgn val="ctr"/>
        <c:lblOffset val="100"/>
      </c:catAx>
      <c:valAx>
        <c:axId val="136284800"/>
        <c:scaling>
          <c:orientation val="minMax"/>
        </c:scaling>
        <c:axPos val="l"/>
        <c:majorGridlines/>
        <c:numFmt formatCode="General" sourceLinked="1"/>
        <c:tickLblPos val="nextTo"/>
        <c:crossAx val="136283264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'SIKS scale teacher scores'!$A$18</c:f>
              <c:strCache>
                <c:ptCount val="1"/>
                <c:pt idx="0">
                  <c:v>Class Climate Intervention group</c:v>
                </c:pt>
              </c:strCache>
            </c:strRef>
          </c:tx>
          <c:cat>
            <c:strRef>
              <c:f>'SIKS scale teacher scores'!$B$17:$C$17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scores'!$B$18:$C$18</c:f>
              <c:numCache>
                <c:formatCode>General</c:formatCode>
                <c:ptCount val="2"/>
                <c:pt idx="0">
                  <c:v>2.15</c:v>
                </c:pt>
                <c:pt idx="1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2B-4E7F-86DC-8AE300D963FB}"/>
            </c:ext>
          </c:extLst>
        </c:ser>
        <c:ser>
          <c:idx val="1"/>
          <c:order val="1"/>
          <c:tx>
            <c:strRef>
              <c:f>'SIKS scale teacher scores'!$A$19</c:f>
              <c:strCache>
                <c:ptCount val="1"/>
                <c:pt idx="0">
                  <c:v>Class Climate Control group</c:v>
                </c:pt>
              </c:strCache>
            </c:strRef>
          </c:tx>
          <c:cat>
            <c:strRef>
              <c:f>'SIKS scale teacher scores'!$B$17:$C$17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scores'!$B$19:$C$19</c:f>
              <c:numCache>
                <c:formatCode>General</c:formatCode>
                <c:ptCount val="2"/>
                <c:pt idx="0">
                  <c:v>2.19</c:v>
                </c:pt>
                <c:pt idx="1">
                  <c:v>2.17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82B-4E7F-86DC-8AE300D963FB}"/>
            </c:ext>
          </c:extLst>
        </c:ser>
        <c:dLbls/>
        <c:marker val="1"/>
        <c:axId val="138101120"/>
        <c:axId val="138102656"/>
      </c:lineChart>
      <c:catAx>
        <c:axId val="138101120"/>
        <c:scaling>
          <c:orientation val="minMax"/>
        </c:scaling>
        <c:axPos val="b"/>
        <c:numFmt formatCode="General" sourceLinked="0"/>
        <c:tickLblPos val="nextTo"/>
        <c:crossAx val="138102656"/>
        <c:crosses val="autoZero"/>
        <c:auto val="1"/>
        <c:lblAlgn val="ctr"/>
        <c:lblOffset val="100"/>
      </c:catAx>
      <c:valAx>
        <c:axId val="138102656"/>
        <c:scaling>
          <c:orientation val="minMax"/>
        </c:scaling>
        <c:axPos val="l"/>
        <c:majorGridlines/>
        <c:numFmt formatCode="General" sourceLinked="1"/>
        <c:tickLblPos val="nextTo"/>
        <c:crossAx val="138101120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'SIKS scale teacher scores'!$A$22</c:f>
              <c:strCache>
                <c:ptCount val="1"/>
                <c:pt idx="0">
                  <c:v>Bullying Intervention group</c:v>
                </c:pt>
              </c:strCache>
            </c:strRef>
          </c:tx>
          <c:cat>
            <c:strRef>
              <c:f>'SIKS scale teacher scores'!$B$21:$C$21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scores'!$B$22:$C$22</c:f>
              <c:numCache>
                <c:formatCode>General</c:formatCode>
                <c:ptCount val="2"/>
                <c:pt idx="0">
                  <c:v>2.3299999999999996</c:v>
                </c:pt>
                <c:pt idx="1">
                  <c:v>2.52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1C-4C95-9EC6-42EC090FF34F}"/>
            </c:ext>
          </c:extLst>
        </c:ser>
        <c:ser>
          <c:idx val="1"/>
          <c:order val="1"/>
          <c:tx>
            <c:strRef>
              <c:f>'SIKS scale teacher scores'!$A$23</c:f>
              <c:strCache>
                <c:ptCount val="1"/>
                <c:pt idx="0">
                  <c:v>Bullying Control group</c:v>
                </c:pt>
              </c:strCache>
            </c:strRef>
          </c:tx>
          <c:cat>
            <c:strRef>
              <c:f>'SIKS scale teacher scores'!$B$21:$C$21</c:f>
              <c:strCache>
                <c:ptCount val="2"/>
                <c:pt idx="0">
                  <c:v>Pre-test </c:v>
                </c:pt>
                <c:pt idx="1">
                  <c:v>Post-test </c:v>
                </c:pt>
              </c:strCache>
            </c:strRef>
          </c:cat>
          <c:val>
            <c:numRef>
              <c:f>'SIKS scale teacher scores'!$B$23:$C$23</c:f>
              <c:numCache>
                <c:formatCode>General</c:formatCode>
                <c:ptCount val="2"/>
                <c:pt idx="0">
                  <c:v>2.27</c:v>
                </c:pt>
                <c:pt idx="1">
                  <c:v>2.2999999999999998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F1C-4C95-9EC6-42EC090FF34F}"/>
            </c:ext>
          </c:extLst>
        </c:ser>
        <c:dLbls/>
        <c:marker val="1"/>
        <c:axId val="138120576"/>
        <c:axId val="138138752"/>
      </c:lineChart>
      <c:catAx>
        <c:axId val="138120576"/>
        <c:scaling>
          <c:orientation val="minMax"/>
        </c:scaling>
        <c:axPos val="b"/>
        <c:numFmt formatCode="General" sourceLinked="0"/>
        <c:tickLblPos val="nextTo"/>
        <c:crossAx val="138138752"/>
        <c:crosses val="autoZero"/>
        <c:auto val="1"/>
        <c:lblAlgn val="ctr"/>
        <c:lblOffset val="100"/>
      </c:catAx>
      <c:valAx>
        <c:axId val="138138752"/>
        <c:scaling>
          <c:orientation val="minMax"/>
        </c:scaling>
        <c:axPos val="l"/>
        <c:majorGridlines/>
        <c:numFmt formatCode="General" sourceLinked="1"/>
        <c:tickLblPos val="nextTo"/>
        <c:crossAx val="138120576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CB6B3A17-1FC0-9143-8ECA-C62994959F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altLang="en-US" smtClean="0"/>
              <a:t>CE Presentation, Palestine, Aug 2018</a:t>
            </a:r>
            <a:endParaRPr lang="en-GB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5E4D075-3C33-F649-97DC-F8296AF781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0820D0F4-0338-4785-9983-C97E1CA65632}" type="datetimeFigureOut">
              <a:rPr lang="en-GB"/>
              <a:pPr>
                <a:defRPr/>
              </a:pPr>
              <a:t>26/02/2019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A53C9DE-73F9-A64A-AF0F-FA331D30CA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EB7E09-56D8-9C4D-A7C6-81FBA4FFB4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0550D119-B9C8-4EAA-AC41-5BBB38F8C6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7454832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F38DD360-B27C-5B43-8D8E-82418ADC8B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fr-FR" smtClean="0"/>
              <a:t>CE Presentation, Palestine, Aug 2018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D8B5E56-B139-D44A-9A72-8FFA2E37A12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F5BB0E81-0DEA-4B70-9A19-7B61E38E4D1C}" type="datetimeFigureOut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33439248-9B94-8242-9E36-27E7B5D08DE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1DC2F4C0-07DC-584C-A59A-68E0401C4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FFC8E90-F573-D044-B5A5-62BF79E729B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6BC16D3-4910-8149-BD98-422498779C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ACD646D1-FBF7-46EE-A04E-69291A6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375281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Plassholder for lysbild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Plassholder for notat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Then we turned to the theoretical base and landed on the field of stress coping- theory: According to this theory, </a:t>
            </a:r>
            <a:r>
              <a:rPr lang="en-GB" altLang="en-US" b="1" smtClean="0"/>
              <a:t>equilibrium,</a:t>
            </a:r>
            <a:r>
              <a:rPr lang="en-GB" altLang="en-US" smtClean="0"/>
              <a:t> or being in balance as illustrated here by a weight - is considered a position of good mental health.</a:t>
            </a:r>
            <a:endParaRPr lang="nb-NO" altLang="en-US" smtClean="0"/>
          </a:p>
        </p:txBody>
      </p:sp>
      <p:sp>
        <p:nvSpPr>
          <p:cNvPr id="27652" name="Plassholder for lysbildenumm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702AB5B-88D1-4177-ABBD-FF78E6C3A0CF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  <p:sp>
        <p:nvSpPr>
          <p:cNvPr id="27653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mtClean="0"/>
              <a:t>CE Presentation, Palestine, Aug 2018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347254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/>
            <a:r>
              <a:rPr lang="en-GB" sz="1300" dirty="0"/>
              <a:t>In a new finding ZF was found to improve the social climate in the classroom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9874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results from a German</a:t>
            </a:r>
            <a:r>
              <a:rPr lang="en-GB" baseline="0" dirty="0" smtClean="0"/>
              <a:t> scale developed for young school children. SIKS stands for Social Integration, Classroom Climate and self-concept of school readiness. These graphs are based on the teacher’s version of the scales. </a:t>
            </a:r>
          </a:p>
          <a:p>
            <a:r>
              <a:rPr lang="en-GB" baseline="0" dirty="0" smtClean="0"/>
              <a:t>As you can see social integration improves in the intervention group as does class climate and academic skills.</a:t>
            </a:r>
          </a:p>
          <a:p>
            <a:r>
              <a:rPr lang="en-GB" baseline="0" dirty="0" smtClean="0"/>
              <a:t>The bullying scores have been inverted so a higher number is a positive result- there was less bullying not more!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80580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300" dirty="0"/>
              <a:t>CASEL (Collaborative for Academic, Social, and Emotional Learning): a large US collaborative who conducted a meta-analysis</a:t>
            </a:r>
            <a:r>
              <a:rPr lang="en-GB" sz="1300" b="1" dirty="0"/>
              <a:t>. </a:t>
            </a:r>
            <a:endParaRPr lang="en-GB" sz="1300" dirty="0"/>
          </a:p>
          <a:p>
            <a:r>
              <a:rPr lang="en-GB" sz="1300" dirty="0"/>
              <a:t> </a:t>
            </a:r>
          </a:p>
          <a:p>
            <a:r>
              <a:rPr lang="en-GB" sz="1300" dirty="0"/>
              <a:t>[CASEL was co-founded in 1994 by Daniel Goleman, the author of </a:t>
            </a:r>
            <a:r>
              <a:rPr lang="en-GB" sz="1300" i="1" dirty="0"/>
              <a:t>Emotional Intelligence</a:t>
            </a:r>
            <a:r>
              <a:rPr lang="en-GB" sz="1300" dirty="0"/>
              <a:t>. They are a not-for-profit organisation that works to advance the science and evidence-based practice of social and emotional learning.]</a:t>
            </a:r>
          </a:p>
          <a:p>
            <a:r>
              <a:rPr lang="en-GB" sz="1300" dirty="0"/>
              <a:t> </a:t>
            </a:r>
          </a:p>
          <a:p>
            <a:pPr lvl="0"/>
            <a:r>
              <a:rPr lang="en-GB" sz="1300" dirty="0"/>
              <a:t>Sometimes HT/parents saying we must focus on academic skills, targets, but this meta-analysis shows that social and emotional learning can in turn help.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21810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0420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D1C79B0-A704-4D8C-8143-5ABF05F2AD45}" type="slidenum">
              <a:rPr lang="en-GB" altLang="en-US" smtClean="0"/>
              <a:pPr/>
              <a:t>38</a:t>
            </a:fld>
            <a:endParaRPr lang="en-GB" altLang="en-US" smtClean="0"/>
          </a:p>
        </p:txBody>
      </p:sp>
      <p:sp>
        <p:nvSpPr>
          <p:cNvPr id="60421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mtClean="0"/>
              <a:t>CE Presentation, Palestine, Aug 2018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567820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3492" name="Header Placeholder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mtClean="0">
                <a:solidFill>
                  <a:srgbClr val="000000"/>
                </a:solidFill>
              </a:rPr>
              <a:t>CE Presentation, Palestine, Aug 2018</a:t>
            </a: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63493" name="Slide Number Placeholder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B18BBC5-63CA-4686-B200-DC7B96852FE1}" type="slidenum">
              <a:rPr lang="en-GB" altLang="en-US" smtClean="0">
                <a:solidFill>
                  <a:srgbClr val="000000"/>
                </a:solidFill>
              </a:rPr>
              <a:pPr/>
              <a:t>42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0610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Plassholder for lysbild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Plassholder for notat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When exposed to adversities, an unbalance will occur, and if being exposed to severe negative events or stressors over time the risk to develop mental health problems increases</a:t>
            </a:r>
            <a:endParaRPr lang="nb-NO" altLang="en-US" smtClean="0"/>
          </a:p>
        </p:txBody>
      </p:sp>
      <p:sp>
        <p:nvSpPr>
          <p:cNvPr id="29700" name="Plassholder for lysbildenumm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F911E27-F0AC-4A1D-81F5-B583CF5E5008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  <p:sp>
        <p:nvSpPr>
          <p:cNvPr id="29701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mtClean="0"/>
              <a:t>CE Presentation, Palestine, Aug 2018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46824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Plassholder for lysbild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Plassholder for notat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, but only as long as this are not counterbalanced by adequate </a:t>
            </a:r>
            <a:r>
              <a:rPr lang="en-GB" altLang="en-US" b="1" u="sng" smtClean="0"/>
              <a:t>coping resources</a:t>
            </a:r>
            <a:r>
              <a:rPr lang="en-GB" altLang="en-US" smtClean="0"/>
              <a:t>, being in the environment as support or in the </a:t>
            </a:r>
            <a:r>
              <a:rPr lang="en-GB" altLang="en-US" b="1" smtClean="0"/>
              <a:t>persons own ability to cope with problems</a:t>
            </a:r>
            <a:endParaRPr lang="nb-NO" altLang="en-US" smtClean="0"/>
          </a:p>
          <a:p>
            <a:endParaRPr lang="nb-NO" altLang="en-US" smtClean="0"/>
          </a:p>
          <a:p>
            <a:endParaRPr lang="nb-NO" altLang="en-US" smtClean="0"/>
          </a:p>
        </p:txBody>
      </p:sp>
      <p:sp>
        <p:nvSpPr>
          <p:cNvPr id="31748" name="Plassholder for lysbildenumm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00852AB-3F00-41EA-BC5B-0E36125DA536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  <p:sp>
        <p:nvSpPr>
          <p:cNvPr id="31749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mtClean="0"/>
              <a:t>CE Presentation, Palestine, Aug 2018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587961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300" dirty="0"/>
              <a:t>The first I will talk about is the most rigorous evaluation on ZF to date. It was done in Ireland in 2010 at the National University of Ireland, Galway (a WHO collaborating centre). </a:t>
            </a:r>
          </a:p>
          <a:p>
            <a:pPr lvl="0"/>
            <a:r>
              <a:rPr lang="en-GB" sz="1300" dirty="0"/>
              <a:t>It was a randomized control trial.</a:t>
            </a:r>
          </a:p>
          <a:p>
            <a:pPr lvl="0"/>
            <a:r>
              <a:rPr lang="en-GB" sz="1300" dirty="0"/>
              <a:t>42 disadvantages schools (730 children) in West Ireland took part.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645886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Teachers completed</a:t>
            </a:r>
            <a:r>
              <a:rPr lang="en-GB" baseline="0" dirty="0" smtClean="0"/>
              <a:t> the Emotional Literacy checklist at the start and end of the project.</a:t>
            </a:r>
          </a:p>
          <a:p>
            <a:r>
              <a:rPr lang="en-GB" baseline="0" dirty="0" smtClean="0"/>
              <a:t>The overall change in scores are presented in the graph.</a:t>
            </a:r>
          </a:p>
          <a:p>
            <a:r>
              <a:rPr lang="en-GB" baseline="0" dirty="0" smtClean="0"/>
              <a:t>As you can see the control group actually started from a higher point but the Intervention group improved much more over the course of the programme.</a:t>
            </a:r>
          </a:p>
          <a:p>
            <a:r>
              <a:rPr lang="en-GB" baseline="0" dirty="0" smtClean="0"/>
              <a:t>This pattern was replicated across all 5 subscales.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0924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from a different</a:t>
            </a:r>
            <a:r>
              <a:rPr lang="en-GB" baseline="0" dirty="0" smtClean="0"/>
              <a:t> validated scale:</a:t>
            </a:r>
            <a:r>
              <a:rPr lang="en-GB" dirty="0" smtClean="0"/>
              <a:t> the Strengths and Difficulties questionnaire</a:t>
            </a:r>
            <a:r>
              <a:rPr lang="en-GB" baseline="0" dirty="0" smtClean="0"/>
              <a:t> (SDQ)</a:t>
            </a:r>
            <a:r>
              <a:rPr lang="en-GB" baseline="0" dirty="0"/>
              <a:t> </a:t>
            </a:r>
            <a:r>
              <a:rPr lang="en-GB" baseline="0" dirty="0" smtClean="0"/>
              <a:t>and shows a significant decrease in hyperactivity measured across the programme.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12102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300" dirty="0"/>
              <a:t>Teachers reported that …  (academic ability)</a:t>
            </a:r>
          </a:p>
          <a:p>
            <a:pPr lvl="1"/>
            <a:r>
              <a:rPr lang="en-GB" sz="1300" dirty="0"/>
              <a:t>(You could ask participants their opinion about why this might be.)</a:t>
            </a:r>
          </a:p>
          <a:p>
            <a:pPr lvl="0"/>
            <a:r>
              <a:rPr lang="en-GB" sz="1300" dirty="0"/>
              <a:t>(transfer beyond classroom)</a:t>
            </a:r>
          </a:p>
          <a:p>
            <a:pPr lvl="1"/>
            <a:r>
              <a:rPr lang="en-GB" sz="1300" dirty="0"/>
              <a:t>Transfer beyond classroom is important factor because ZF´s objective is that children learn coping skills for use in real life.</a:t>
            </a:r>
          </a:p>
          <a:p>
            <a:pPr lvl="0"/>
            <a:r>
              <a:rPr lang="en-GB" sz="1300" dirty="0"/>
              <a:t>…And over 90% of teachers reported improvements in children’s social skills, verbal communication skills, and relationships with each other 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71571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300" dirty="0"/>
              <a:t>The most recent study was conducted in Norway and published in 2012</a:t>
            </a:r>
          </a:p>
          <a:p>
            <a:pPr lvl="0"/>
            <a:r>
              <a:rPr lang="en-GB" sz="1300" dirty="0"/>
              <a:t>Almost 1,500 children took part</a:t>
            </a:r>
          </a:p>
          <a:p>
            <a:pPr lvl="0"/>
            <a:r>
              <a:rPr lang="en-GB" sz="1300" dirty="0"/>
              <a:t>It made a number of positive findings about the programme’s effects on children, consistent with earlier studies. 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457974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300" dirty="0"/>
              <a:t>Significant findings were: (read slide)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 Presentation, Palestine, Aug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B6C3-01AD-4ABD-B871-253224380A54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869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lowchart: Document 4"/>
          <p:cNvGrpSpPr>
            <a:grpSpLocks/>
          </p:cNvGrpSpPr>
          <p:nvPr userDrawn="1"/>
        </p:nvGrpSpPr>
        <p:grpSpPr bwMode="auto">
          <a:xfrm>
            <a:off x="-228600" y="-2717800"/>
            <a:ext cx="9423400" cy="3441700"/>
            <a:chOff x="-144" y="-1712"/>
            <a:chExt cx="5936" cy="2168"/>
          </a:xfrm>
        </p:grpSpPr>
        <p:pic>
          <p:nvPicPr>
            <p:cNvPr id="4" name="Flowchart: Document 4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" y="-1712"/>
              <a:ext cx="5936" cy="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3">
              <a:extLst>
                <a:ext uri="{FF2B5EF4-FFF2-40B4-BE49-F238E27FC236}">
                  <a16:creationId xmlns="" xmlns:a16="http://schemas.microsoft.com/office/drawing/2014/main" id="{D82B3109-68F8-1F49-BF64-E2F37E627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4" y="-1696"/>
              <a:ext cx="5874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Flowchart: Document 5"/>
          <p:cNvGrpSpPr>
            <a:grpSpLocks/>
          </p:cNvGrpSpPr>
          <p:nvPr userDrawn="1"/>
        </p:nvGrpSpPr>
        <p:grpSpPr bwMode="auto">
          <a:xfrm>
            <a:off x="-50800" y="6159500"/>
            <a:ext cx="9283700" cy="3467100"/>
            <a:chOff x="-32" y="3880"/>
            <a:chExt cx="5848" cy="2184"/>
          </a:xfrm>
        </p:grpSpPr>
        <p:pic>
          <p:nvPicPr>
            <p:cNvPr id="7" name="Flowchart: Document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" y="3880"/>
              <a:ext cx="5848" cy="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6">
              <a:extLst>
                <a:ext uri="{FF2B5EF4-FFF2-40B4-BE49-F238E27FC236}">
                  <a16:creationId xmlns="" xmlns:a16="http://schemas.microsoft.com/office/drawing/2014/main" id="{1F64BDD6-E4D7-C340-B4EC-A28AAAD5D4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0" y="4306"/>
              <a:ext cx="5783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9" name="Flowchart: Document 6"/>
          <p:cNvGrpSpPr>
            <a:grpSpLocks/>
          </p:cNvGrpSpPr>
          <p:nvPr userDrawn="1"/>
        </p:nvGrpSpPr>
        <p:grpSpPr bwMode="auto">
          <a:xfrm>
            <a:off x="-228600" y="-2717800"/>
            <a:ext cx="9423400" cy="3441700"/>
            <a:chOff x="-144" y="-1712"/>
            <a:chExt cx="5936" cy="2168"/>
          </a:xfrm>
        </p:grpSpPr>
        <p:pic>
          <p:nvPicPr>
            <p:cNvPr id="10" name="Flowchart: Document 6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" y="-1712"/>
              <a:ext cx="5936" cy="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9">
              <a:extLst>
                <a:ext uri="{FF2B5EF4-FFF2-40B4-BE49-F238E27FC236}">
                  <a16:creationId xmlns="" xmlns:a16="http://schemas.microsoft.com/office/drawing/2014/main" id="{1D485E53-026C-0C46-975E-F455B9CA3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4" y="-1696"/>
              <a:ext cx="5874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Flowchart: Document 7"/>
          <p:cNvGrpSpPr>
            <a:grpSpLocks/>
          </p:cNvGrpSpPr>
          <p:nvPr userDrawn="1"/>
        </p:nvGrpSpPr>
        <p:grpSpPr bwMode="auto">
          <a:xfrm>
            <a:off x="-50800" y="6159500"/>
            <a:ext cx="9283700" cy="3467100"/>
            <a:chOff x="-32" y="3880"/>
            <a:chExt cx="5848" cy="2184"/>
          </a:xfrm>
        </p:grpSpPr>
        <p:pic>
          <p:nvPicPr>
            <p:cNvPr id="14" name="Flowchart: Document 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" y="3880"/>
              <a:ext cx="5848" cy="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12">
              <a:extLst>
                <a:ext uri="{FF2B5EF4-FFF2-40B4-BE49-F238E27FC236}">
                  <a16:creationId xmlns="" xmlns:a16="http://schemas.microsoft.com/office/drawing/2014/main" id="{3DF713ED-E845-134C-B66F-AA9873C12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0" y="4306"/>
              <a:ext cx="5783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6" name="Picture 9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1538"/>
            <a:ext cx="1655762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187450" y="1268413"/>
            <a:ext cx="6769100" cy="1080467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5400" b="1"/>
            </a:lvl1pPr>
            <a:lvl2pPr algn="ctr"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403255573"/>
      </p:ext>
    </p:extLst>
  </p:cSld>
  <p:clrMapOvr>
    <a:masterClrMapping/>
  </p:clrMapOvr>
  <p:transition spd="slow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E0BB412-2369-5A41-A16A-AEFED08204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B156465A-1048-4D9B-8A2A-0807CDF24071}" type="datetimeFigureOut">
              <a:rPr lang="en-GB"/>
              <a:pPr>
                <a:defRPr/>
              </a:pPr>
              <a:t>26/02/2019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F47E049-8181-6E48-83A7-A031C744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AA34BAE-D9FF-9B49-9BCC-B6CD75E70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B02CB7AE-3F8A-41BE-8EBE-E7B78DFE6A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88123235"/>
      </p:ext>
    </p:extLst>
  </p:cSld>
  <p:clrMapOvr>
    <a:masterClrMapping/>
  </p:clrMapOvr>
  <p:transition spd="slow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BAACDC-AA3E-0843-AD3C-87465C54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C5C4441-B090-BF45-899C-54EFA158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14AA9AF-0D11-554D-8A3F-6F98FAD8E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9CC4482A-6D95-4DA2-9D7C-28B1B51CB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7770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D7937B4-3EA9-A342-9A8F-5D94AF931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MS PGothic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A0828A3-4257-2B43-BC69-452355430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MS PGothic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4647C9B-40FE-3D43-A7C0-D467619A1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MS PGothic" charset="0"/>
                <a:cs typeface="Arial" charset="0"/>
              </a:defRPr>
            </a:lvl1pPr>
          </a:lstStyle>
          <a:p>
            <a:pPr>
              <a:defRPr/>
            </a:pPr>
            <a:fld id="{768A78E1-B021-4505-8078-FF9F9476C3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974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2F82355-84CE-FD47-AFA0-0400FE48B6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23C505C-1EF4-534D-B15A-EB8029F554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4E4EF5-2C8E-5247-BB4A-9720A159D4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387B7902-8665-4921-8849-A498D8D88D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6201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Flowchart: Document 13"/>
          <p:cNvGrpSpPr>
            <a:grpSpLocks/>
          </p:cNvGrpSpPr>
          <p:nvPr userDrawn="1"/>
        </p:nvGrpSpPr>
        <p:grpSpPr bwMode="auto">
          <a:xfrm>
            <a:off x="-228600" y="-2717800"/>
            <a:ext cx="9423400" cy="3441700"/>
            <a:chOff x="-144" y="-1712"/>
            <a:chExt cx="5936" cy="2168"/>
          </a:xfrm>
        </p:grpSpPr>
        <p:pic>
          <p:nvPicPr>
            <p:cNvPr id="1031" name="Flowchart: Document 13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" y="-1712"/>
              <a:ext cx="5936" cy="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 Box 3">
              <a:extLst>
                <a:ext uri="{FF2B5EF4-FFF2-40B4-BE49-F238E27FC236}">
                  <a16:creationId xmlns="" xmlns:a16="http://schemas.microsoft.com/office/drawing/2014/main" id="{0EE37061-7C01-3A45-8DC0-54931A0682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4" y="-1696"/>
              <a:ext cx="5874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027" name="Flowchart: Document 14"/>
          <p:cNvGrpSpPr>
            <a:grpSpLocks/>
          </p:cNvGrpSpPr>
          <p:nvPr userDrawn="1"/>
        </p:nvGrpSpPr>
        <p:grpSpPr bwMode="auto">
          <a:xfrm>
            <a:off x="-50800" y="6159500"/>
            <a:ext cx="9283700" cy="3467100"/>
            <a:chOff x="-32" y="3880"/>
            <a:chExt cx="5848" cy="2184"/>
          </a:xfrm>
        </p:grpSpPr>
        <p:pic>
          <p:nvPicPr>
            <p:cNvPr id="1029" name="Flowchart: Document 14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" y="3880"/>
              <a:ext cx="5848" cy="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0" name="Text Box 6">
              <a:extLst>
                <a:ext uri="{FF2B5EF4-FFF2-40B4-BE49-F238E27FC236}">
                  <a16:creationId xmlns="" xmlns:a16="http://schemas.microsoft.com/office/drawing/2014/main" id="{EA7DD195-04DB-DA4E-A140-DAE75B92B9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0" y="4306"/>
              <a:ext cx="5783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1538"/>
            <a:ext cx="1655762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6" r:id="rId3"/>
    <p:sldLayoutId id="2147483867" r:id="rId4"/>
    <p:sldLayoutId id="2147483868" r:id="rId5"/>
  </p:sldLayoutIdLst>
  <p:transition spd="slow" advClick="0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tnershipforchildren.org.uk/" TargetMode="External"/><Relationship Id="rId2" Type="http://schemas.openxmlformats.org/officeDocument/2006/relationships/hyperlink" Target="mailto:caroline.egar@partnershipforchildren.org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9613" y="836613"/>
            <a:ext cx="2760662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109870" y="3500438"/>
            <a:ext cx="7125861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00" b="1" i="1" dirty="0" smtClean="0">
                <a:latin typeface="Calibri" panose="020F0502020204030204" pitchFamily="34" charset="0"/>
              </a:rPr>
              <a:t>Labeeb’s </a:t>
            </a:r>
            <a:r>
              <a:rPr lang="en-US" altLang="en-US" sz="3600" b="1" i="1" dirty="0">
                <a:latin typeface="Calibri" panose="020F0502020204030204" pitchFamily="34" charset="0"/>
              </a:rPr>
              <a:t>Friends </a:t>
            </a:r>
            <a:r>
              <a:rPr lang="en-US" altLang="en-US" sz="3600" b="1" dirty="0">
                <a:latin typeface="Calibri" panose="020F0502020204030204" pitchFamily="34" charset="0"/>
              </a:rPr>
              <a:t>and </a:t>
            </a:r>
            <a:r>
              <a:rPr lang="en-US" altLang="en-US" sz="3600" b="1" i="1" dirty="0">
                <a:latin typeface="Calibri" panose="020F0502020204030204" pitchFamily="34" charset="0"/>
              </a:rPr>
              <a:t>Apple’s </a:t>
            </a:r>
            <a:r>
              <a:rPr lang="en-US" altLang="en-US" sz="3600" b="1" i="1" dirty="0" smtClean="0">
                <a:latin typeface="Calibri" panose="020F0502020204030204" pitchFamily="34" charset="0"/>
              </a:rPr>
              <a:t>Friends</a:t>
            </a:r>
          </a:p>
          <a:p>
            <a:pPr algn="ctr" eaLnBrk="1" hangingPunct="1"/>
            <a:r>
              <a:rPr lang="en-US" altLang="en-US" sz="3600" b="1" dirty="0" smtClean="0">
                <a:latin typeface="Calibri" panose="020F0502020204030204" pitchFamily="34" charset="0"/>
              </a:rPr>
              <a:t>around the world</a:t>
            </a:r>
            <a:endParaRPr lang="en-US" altLang="en-US" sz="3600" b="1" dirty="0">
              <a:latin typeface="Calibri" panose="020F0502020204030204" pitchFamily="34" charset="0"/>
            </a:endParaRPr>
          </a:p>
          <a:p>
            <a:pPr algn="ctr" eaLnBrk="1" hangingPunct="1">
              <a:spcBef>
                <a:spcPts val="1200"/>
              </a:spcBef>
            </a:pPr>
            <a:r>
              <a:rPr lang="en-US" altLang="en-US" sz="2400" dirty="0">
                <a:latin typeface="Calibri" panose="020F0502020204030204" pitchFamily="34" charset="0"/>
              </a:rPr>
              <a:t>Caroline Egar, Programme Director, </a:t>
            </a:r>
            <a:br>
              <a:rPr lang="en-US" altLang="en-US" sz="2400" dirty="0">
                <a:latin typeface="Calibri" panose="020F0502020204030204" pitchFamily="34" charset="0"/>
              </a:rPr>
            </a:br>
            <a:r>
              <a:rPr lang="en-US" altLang="en-US" sz="2400" dirty="0">
                <a:latin typeface="Calibri" panose="020F0502020204030204" pitchFamily="34" charset="0"/>
              </a:rPr>
              <a:t>Partnership for Children</a:t>
            </a:r>
          </a:p>
        </p:txBody>
      </p:sp>
      <p:pic>
        <p:nvPicPr>
          <p:cNvPr id="11268" name="Picture 4" descr="AF logo - Calibri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05038"/>
            <a:ext cx="1263650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ZF logo_2015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3263" y="2205038"/>
            <a:ext cx="125730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>
            <a:off x="4284663" y="1484313"/>
            <a:ext cx="0" cy="31686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3" name="AutoShape 3" descr="Dongeri"/>
          <p:cNvSpPr>
            <a:spLocks noChangeArrowheads="1"/>
          </p:cNvSpPr>
          <p:nvPr/>
        </p:nvSpPr>
        <p:spPr bwMode="auto">
          <a:xfrm>
            <a:off x="3563938" y="4652963"/>
            <a:ext cx="1441450" cy="576262"/>
          </a:xfrm>
          <a:prstGeom prst="flowChartExtra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V="1">
            <a:off x="2411413" y="2276475"/>
            <a:ext cx="3816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4211638" y="2132013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5076825" y="2276475"/>
            <a:ext cx="1079500" cy="1439863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27" name="AutoShape 7" descr="Mørke på skrå nedover"/>
          <p:cNvSpPr>
            <a:spLocks noChangeArrowheads="1"/>
          </p:cNvSpPr>
          <p:nvPr/>
        </p:nvSpPr>
        <p:spPr bwMode="auto">
          <a:xfrm rot="-5400000">
            <a:off x="5472112" y="3321051"/>
            <a:ext cx="288925" cy="1079500"/>
          </a:xfrm>
          <a:prstGeom prst="moon">
            <a:avLst>
              <a:gd name="adj" fmla="val 87500"/>
            </a:avLst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28" name="AutoShape 8" descr="Dongeri"/>
          <p:cNvSpPr>
            <a:spLocks noChangeArrowheads="1"/>
          </p:cNvSpPr>
          <p:nvPr/>
        </p:nvSpPr>
        <p:spPr bwMode="auto">
          <a:xfrm>
            <a:off x="4067175" y="1052513"/>
            <a:ext cx="433388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29" name="AutoShape 9"/>
          <p:cNvSpPr>
            <a:spLocks noChangeArrowheads="1"/>
          </p:cNvSpPr>
          <p:nvPr/>
        </p:nvSpPr>
        <p:spPr bwMode="auto">
          <a:xfrm>
            <a:off x="2484438" y="2276475"/>
            <a:ext cx="1079500" cy="1368425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auto">
          <a:xfrm>
            <a:off x="2268538" y="2132013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auto">
          <a:xfrm>
            <a:off x="6227763" y="2132013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32" name="AutoShape 12" descr="Mørke på skrå nedover"/>
          <p:cNvSpPr>
            <a:spLocks noChangeArrowheads="1"/>
          </p:cNvSpPr>
          <p:nvPr/>
        </p:nvSpPr>
        <p:spPr bwMode="auto">
          <a:xfrm rot="-5400000">
            <a:off x="2879725" y="3249613"/>
            <a:ext cx="288925" cy="1079500"/>
          </a:xfrm>
          <a:prstGeom prst="moon">
            <a:avLst>
              <a:gd name="adj" fmla="val 87500"/>
            </a:avLst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30733" name="Text Box 22"/>
          <p:cNvSpPr txBox="1">
            <a:spLocks noChangeArrowheads="1"/>
          </p:cNvSpPr>
          <p:nvPr/>
        </p:nvSpPr>
        <p:spPr bwMode="auto">
          <a:xfrm>
            <a:off x="2411413" y="4076700"/>
            <a:ext cx="1223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b="1">
                <a:latin typeface="Calibri" panose="020F0502020204030204" pitchFamily="34" charset="0"/>
              </a:rPr>
              <a:t>Difficulties</a:t>
            </a:r>
          </a:p>
        </p:txBody>
      </p:sp>
      <p:sp>
        <p:nvSpPr>
          <p:cNvPr id="30734" name="TekstSylinder 2"/>
          <p:cNvSpPr txBox="1">
            <a:spLocks noChangeArrowheads="1"/>
          </p:cNvSpPr>
          <p:nvPr/>
        </p:nvSpPr>
        <p:spPr bwMode="auto">
          <a:xfrm>
            <a:off x="323850" y="5467350"/>
            <a:ext cx="8496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0000"/>
                </a:solidFill>
                <a:latin typeface="Calibri" panose="020F0502020204030204" pitchFamily="34" charset="0"/>
              </a:rPr>
              <a:t>Ystgaard M, Tambs K, Dalgard O. S. (1999). Life stress, social support and psychological distress in late adolescence: a longitudinal study. </a:t>
            </a:r>
            <a:r>
              <a:rPr lang="en-US" altLang="en-US" sz="1000" i="1">
                <a:solidFill>
                  <a:srgbClr val="000000"/>
                </a:solidFill>
                <a:latin typeface="Calibri" panose="020F0502020204030204" pitchFamily="34" charset="0"/>
              </a:rPr>
              <a:t>Social Psychiatry and Psychia</a:t>
            </a:r>
            <a:r>
              <a:rPr lang="nb-NO" altLang="en-US" sz="1000" i="1">
                <a:solidFill>
                  <a:srgbClr val="000000"/>
                </a:solidFill>
                <a:latin typeface="Calibri" panose="020F0502020204030204" pitchFamily="34" charset="0"/>
              </a:rPr>
              <a:t>tric Epidemiology</a:t>
            </a:r>
            <a:r>
              <a:rPr lang="nb-NO" altLang="en-US" sz="1000">
                <a:solidFill>
                  <a:srgbClr val="000000"/>
                </a:solidFill>
                <a:latin typeface="Calibri" panose="020F0502020204030204" pitchFamily="34" charset="0"/>
              </a:rPr>
              <a:t> 34, 12-19</a:t>
            </a:r>
          </a:p>
          <a:p>
            <a:pPr eaLnBrk="1" hangingPunct="1"/>
            <a:endParaRPr lang="nb-NO" alt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735" name="Text Box 22"/>
          <p:cNvSpPr txBox="1">
            <a:spLocks noChangeArrowheads="1"/>
          </p:cNvSpPr>
          <p:nvPr/>
        </p:nvSpPr>
        <p:spPr bwMode="auto">
          <a:xfrm>
            <a:off x="5003800" y="4076700"/>
            <a:ext cx="1223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b="1">
                <a:latin typeface="Calibri" panose="020F0502020204030204" pitchFamily="34" charset="0"/>
              </a:rPr>
              <a:t>Coping strategies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6659563" y="908050"/>
            <a:ext cx="2233612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400" b="1">
                <a:latin typeface="Calibri" panose="020F0502020204030204" pitchFamily="34" charset="0"/>
              </a:rPr>
              <a:t>Mental health problems</a:t>
            </a:r>
          </a:p>
          <a:p>
            <a:pPr eaLnBrk="1" hangingPunct="1"/>
            <a:endParaRPr lang="nb-NO" altLang="en-US" sz="2400" b="1">
              <a:latin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7FC819B5-5ED3-464F-A72A-12CBF5436647}"/>
              </a:ext>
            </a:extLst>
          </p:cNvPr>
          <p:cNvCxnSpPr/>
          <p:nvPr/>
        </p:nvCxnSpPr>
        <p:spPr>
          <a:xfrm rot="10800000" flipV="1">
            <a:off x="7667625" y="1989138"/>
            <a:ext cx="52388" cy="3024187"/>
          </a:xfrm>
          <a:prstGeom prst="straightConnector1">
            <a:avLst/>
          </a:prstGeom>
          <a:ln w="193675" cap="rnd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386AB49A-FF04-0A4B-A850-B509E5C28311}"/>
              </a:ext>
            </a:extLst>
          </p:cNvPr>
          <p:cNvSpPr/>
          <p:nvPr/>
        </p:nvSpPr>
        <p:spPr>
          <a:xfrm>
            <a:off x="2627313" y="3295650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82D6BFC4-14D4-FE4F-B035-4A80276753E1}"/>
              </a:ext>
            </a:extLst>
          </p:cNvPr>
          <p:cNvSpPr/>
          <p:nvPr/>
        </p:nvSpPr>
        <p:spPr>
          <a:xfrm>
            <a:off x="5580063" y="3357563"/>
            <a:ext cx="287337" cy="2873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99822209-C26E-6B4F-B61A-4BC842A7B445}"/>
              </a:ext>
            </a:extLst>
          </p:cNvPr>
          <p:cNvSpPr/>
          <p:nvPr/>
        </p:nvSpPr>
        <p:spPr>
          <a:xfrm>
            <a:off x="5219700" y="3357563"/>
            <a:ext cx="288925" cy="2873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7C36FC6A-D1C8-144D-B0CE-00070A2061CD}"/>
              </a:ext>
            </a:extLst>
          </p:cNvPr>
          <p:cNvSpPr/>
          <p:nvPr/>
        </p:nvSpPr>
        <p:spPr>
          <a:xfrm>
            <a:off x="3132138" y="3284538"/>
            <a:ext cx="287337" cy="2889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DBD6FF03-223B-0540-B02B-4DDB554D1E43}"/>
              </a:ext>
            </a:extLst>
          </p:cNvPr>
          <p:cNvSpPr/>
          <p:nvPr/>
        </p:nvSpPr>
        <p:spPr>
          <a:xfrm>
            <a:off x="5435600" y="3141663"/>
            <a:ext cx="166688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528A11B-AECB-174D-AC5E-A21A3697D86C}"/>
              </a:ext>
            </a:extLst>
          </p:cNvPr>
          <p:cNvSpPr/>
          <p:nvPr/>
        </p:nvSpPr>
        <p:spPr>
          <a:xfrm>
            <a:off x="2843213" y="2997200"/>
            <a:ext cx="166687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CBFAF1D0-2C58-EF46-B827-3DD11835FF8E}"/>
              </a:ext>
            </a:extLst>
          </p:cNvPr>
          <p:cNvSpPr/>
          <p:nvPr/>
        </p:nvSpPr>
        <p:spPr>
          <a:xfrm>
            <a:off x="3059113" y="3068638"/>
            <a:ext cx="166687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E7A35E20-CAFA-2840-83C9-D29E596BA4B8}"/>
              </a:ext>
            </a:extLst>
          </p:cNvPr>
          <p:cNvSpPr/>
          <p:nvPr/>
        </p:nvSpPr>
        <p:spPr>
          <a:xfrm>
            <a:off x="5724525" y="3141663"/>
            <a:ext cx="165100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kstSylinder 3"/>
          <p:cNvSpPr txBox="1">
            <a:spLocks noChangeArrowheads="1"/>
          </p:cNvSpPr>
          <p:nvPr/>
        </p:nvSpPr>
        <p:spPr bwMode="auto">
          <a:xfrm>
            <a:off x="323850" y="1484313"/>
            <a:ext cx="9036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>
                <a:latin typeface="Calibri" panose="020F0502020204030204" pitchFamily="34" charset="0"/>
              </a:rPr>
              <a:t>Illustration of Lazarus and Folkman 1984</a:t>
            </a:r>
          </a:p>
        </p:txBody>
      </p:sp>
      <p:sp>
        <p:nvSpPr>
          <p:cNvPr id="32771" name="TekstSylinder 4"/>
          <p:cNvSpPr txBox="1">
            <a:spLocks noChangeArrowheads="1"/>
          </p:cNvSpPr>
          <p:nvPr/>
        </p:nvSpPr>
        <p:spPr bwMode="auto">
          <a:xfrm>
            <a:off x="323850" y="836613"/>
            <a:ext cx="5903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nb-NO" altLang="en-US" sz="3600" b="1">
                <a:latin typeface="Calibri" panose="020F0502020204030204" pitchFamily="34" charset="0"/>
              </a:rPr>
              <a:t>The Concept of Coping</a:t>
            </a:r>
          </a:p>
        </p:txBody>
      </p:sp>
      <p:pic>
        <p:nvPicPr>
          <p:cNvPr id="32772" name="Picture 13" descr="Negative life eve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252095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268538" y="2997200"/>
            <a:ext cx="2519362" cy="1655763"/>
            <a:chOff x="2267744" y="2996952"/>
            <a:chExt cx="2520280" cy="1656184"/>
          </a:xfrm>
        </p:grpSpPr>
        <p:grpSp>
          <p:nvGrpSpPr>
            <p:cNvPr id="32789" name="Group 2"/>
            <p:cNvGrpSpPr>
              <a:grpSpLocks/>
            </p:cNvGrpSpPr>
            <p:nvPr/>
          </p:nvGrpSpPr>
          <p:grpSpPr bwMode="auto">
            <a:xfrm>
              <a:off x="2483768" y="2996952"/>
              <a:ext cx="2304256" cy="1656184"/>
              <a:chOff x="2483768" y="2996952"/>
              <a:chExt cx="2304256" cy="1656184"/>
            </a:xfrm>
          </p:grpSpPr>
          <p:sp>
            <p:nvSpPr>
              <p:cNvPr id="19" name="Oval 18">
                <a:extLst>
                  <a:ext uri="{FF2B5EF4-FFF2-40B4-BE49-F238E27FC236}">
                    <a16:creationId xmlns="" xmlns:a16="http://schemas.microsoft.com/office/drawing/2014/main" id="{39AC6580-4884-164B-847C-B3EB02D6C524}"/>
                  </a:ext>
                </a:extLst>
              </p:cNvPr>
              <p:cNvSpPr/>
              <p:nvPr/>
            </p:nvSpPr>
            <p:spPr>
              <a:xfrm>
                <a:off x="2771165" y="2996952"/>
                <a:ext cx="1656366" cy="165618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32792" name="TextBox 19"/>
              <p:cNvSpPr txBox="1">
                <a:spLocks noChangeArrowheads="1"/>
              </p:cNvSpPr>
              <p:nvPr/>
            </p:nvSpPr>
            <p:spPr bwMode="auto">
              <a:xfrm>
                <a:off x="2483768" y="3356992"/>
                <a:ext cx="230425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Personal Interpretation</a:t>
                </a:r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="" xmlns:a16="http://schemas.microsoft.com/office/drawing/2014/main" id="{97E05457-9603-9F4E-A238-DCE5CA186146}"/>
                </a:ext>
              </a:extLst>
            </p:cNvPr>
            <p:cNvCxnSpPr/>
            <p:nvPr/>
          </p:nvCxnSpPr>
          <p:spPr>
            <a:xfrm>
              <a:off x="2267744" y="3789316"/>
              <a:ext cx="503420" cy="0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508625" y="115888"/>
            <a:ext cx="3527425" cy="3817937"/>
            <a:chOff x="5508104" y="116632"/>
            <a:chExt cx="3528392" cy="3816424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="" xmlns:a16="http://schemas.microsoft.com/office/drawing/2014/main" id="{E718E594-D203-E544-9138-3452258834A3}"/>
                </a:ext>
              </a:extLst>
            </p:cNvPr>
            <p:cNvCxnSpPr/>
            <p:nvPr/>
          </p:nvCxnSpPr>
          <p:spPr>
            <a:xfrm flipV="1">
              <a:off x="6084525" y="2996802"/>
              <a:ext cx="792379" cy="936254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Sun 28">
              <a:extLst>
                <a:ext uri="{FF2B5EF4-FFF2-40B4-BE49-F238E27FC236}">
                  <a16:creationId xmlns="" xmlns:a16="http://schemas.microsoft.com/office/drawing/2014/main" id="{A9643D48-5EA8-F146-B477-4DEF7C2F9695}"/>
                </a:ext>
              </a:extLst>
            </p:cNvPr>
            <p:cNvSpPr/>
            <p:nvPr/>
          </p:nvSpPr>
          <p:spPr>
            <a:xfrm>
              <a:off x="5508104" y="116632"/>
              <a:ext cx="3528392" cy="3527613"/>
            </a:xfrm>
            <a:prstGeom prst="sun">
              <a:avLst/>
            </a:prstGeom>
            <a:solidFill>
              <a:srgbClr val="FECA1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787" name="TextBox 29"/>
            <p:cNvSpPr txBox="1">
              <a:spLocks noChangeArrowheads="1"/>
            </p:cNvSpPr>
            <p:nvPr/>
          </p:nvSpPr>
          <p:spPr bwMode="auto">
            <a:xfrm>
              <a:off x="6156176" y="1268760"/>
              <a:ext cx="2232248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n-US" sz="2000" b="1">
                  <a:solidFill>
                    <a:srgbClr val="000000"/>
                  </a:solidFill>
                  <a:latin typeface="Calibri" panose="020F0502020204030204" pitchFamily="34" charset="0"/>
                </a:rPr>
                <a:t>Helpful </a:t>
              </a:r>
            </a:p>
            <a:p>
              <a:pPr algn="ctr"/>
              <a:r>
                <a:rPr lang="en-US" altLang="en-US" sz="2000" b="1">
                  <a:solidFill>
                    <a:srgbClr val="000000"/>
                  </a:solidFill>
                  <a:latin typeface="Calibri" panose="020F0502020204030204" pitchFamily="34" charset="0"/>
                </a:rPr>
                <a:t>Strategy    Good</a:t>
              </a:r>
            </a:p>
            <a:p>
              <a:pPr algn="ctr"/>
              <a:r>
                <a:rPr lang="en-US" altLang="en-US" sz="2000" b="1">
                  <a:solidFill>
                    <a:srgbClr val="000000"/>
                  </a:solidFill>
                  <a:latin typeface="Calibri" panose="020F0502020204030204" pitchFamily="34" charset="0"/>
                </a:rPr>
                <a:t>Mental Health</a:t>
              </a:r>
            </a:p>
          </p:txBody>
        </p:sp>
        <p:sp>
          <p:nvSpPr>
            <p:cNvPr id="2" name="Striped Right Arrow 1">
              <a:extLst>
                <a:ext uri="{FF2B5EF4-FFF2-40B4-BE49-F238E27FC236}">
                  <a16:creationId xmlns="" xmlns:a16="http://schemas.microsoft.com/office/drawing/2014/main" id="{F0D7A1D1-0CAD-3443-BE84-B7214AFEFCEB}"/>
                </a:ext>
              </a:extLst>
            </p:cNvPr>
            <p:cNvSpPr/>
            <p:nvPr/>
          </p:nvSpPr>
          <p:spPr>
            <a:xfrm>
              <a:off x="7380280" y="1700329"/>
              <a:ext cx="144502" cy="215814"/>
            </a:xfrm>
            <a:prstGeom prst="stripedRightArrow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227763" y="3933825"/>
            <a:ext cx="2665412" cy="1943100"/>
            <a:chOff x="6228184" y="3933056"/>
            <a:chExt cx="2664296" cy="1944216"/>
          </a:xfrm>
        </p:grpSpPr>
        <p:grpSp>
          <p:nvGrpSpPr>
            <p:cNvPr id="32780" name="Group 4"/>
            <p:cNvGrpSpPr>
              <a:grpSpLocks/>
            </p:cNvGrpSpPr>
            <p:nvPr/>
          </p:nvGrpSpPr>
          <p:grpSpPr bwMode="auto">
            <a:xfrm>
              <a:off x="6228184" y="3933056"/>
              <a:ext cx="2664296" cy="1944216"/>
              <a:chOff x="6228184" y="3933056"/>
              <a:chExt cx="2664296" cy="1944216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="" xmlns:a16="http://schemas.microsoft.com/office/drawing/2014/main" id="{32532D7D-3190-5A4F-97AE-33D8060B679D}"/>
                  </a:ext>
                </a:extLst>
              </p:cNvPr>
              <p:cNvCxnSpPr/>
              <p:nvPr/>
            </p:nvCxnSpPr>
            <p:spPr>
              <a:xfrm>
                <a:off x="6228184" y="4509650"/>
                <a:ext cx="647429" cy="71478"/>
              </a:xfrm>
              <a:prstGeom prst="straightConnector1">
                <a:avLst/>
              </a:prstGeom>
              <a:ln w="76200" cmpd="sng"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Cloud 26">
                <a:extLst>
                  <a:ext uri="{FF2B5EF4-FFF2-40B4-BE49-F238E27FC236}">
                    <a16:creationId xmlns="" xmlns:a16="http://schemas.microsoft.com/office/drawing/2014/main" id="{FD916452-302A-6B41-B60C-564EEE7252C8}"/>
                  </a:ext>
                </a:extLst>
              </p:cNvPr>
              <p:cNvSpPr/>
              <p:nvPr/>
            </p:nvSpPr>
            <p:spPr>
              <a:xfrm>
                <a:off x="6732798" y="3933056"/>
                <a:ext cx="2088275" cy="1944216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784" name="TextBox 27"/>
              <p:cNvSpPr txBox="1">
                <a:spLocks noChangeArrowheads="1"/>
              </p:cNvSpPr>
              <p:nvPr/>
            </p:nvSpPr>
            <p:spPr bwMode="auto">
              <a:xfrm>
                <a:off x="6588224" y="4437112"/>
                <a:ext cx="2304256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Unhelpful </a:t>
                </a:r>
              </a:p>
              <a:p>
                <a:pPr algn="ctr"/>
                <a:r>
                  <a:rPr lang="en-US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Strategy    Poor </a:t>
                </a:r>
              </a:p>
              <a:p>
                <a:pPr algn="ctr"/>
                <a:r>
                  <a:rPr lang="en-US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Mental Health</a:t>
                </a:r>
              </a:p>
            </p:txBody>
          </p:sp>
        </p:grpSp>
        <p:sp>
          <p:nvSpPr>
            <p:cNvPr id="18" name="Striped Right Arrow 17">
              <a:extLst>
                <a:ext uri="{FF2B5EF4-FFF2-40B4-BE49-F238E27FC236}">
                  <a16:creationId xmlns="" xmlns:a16="http://schemas.microsoft.com/office/drawing/2014/main" id="{7DD191A3-E41C-C842-ACBD-FD3FABAE5D58}"/>
                </a:ext>
              </a:extLst>
            </p:cNvPr>
            <p:cNvSpPr/>
            <p:nvPr/>
          </p:nvSpPr>
          <p:spPr>
            <a:xfrm>
              <a:off x="7811846" y="4868631"/>
              <a:ext cx="144402" cy="216024"/>
            </a:xfrm>
            <a:prstGeom prst="stripedRightArrow">
              <a:avLst/>
            </a:prstGeom>
            <a:solidFill>
              <a:srgbClr val="FECA1C"/>
            </a:solidFill>
            <a:ln>
              <a:solidFill>
                <a:srgbClr val="FECA1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211638" y="3644900"/>
            <a:ext cx="2447925" cy="1655763"/>
            <a:chOff x="4355976" y="3573016"/>
            <a:chExt cx="2448272" cy="1656184"/>
          </a:xfrm>
        </p:grpSpPr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9AE50B68-D587-4D4E-8963-BD6377FEF165}"/>
                </a:ext>
              </a:extLst>
            </p:cNvPr>
            <p:cNvSpPr/>
            <p:nvPr/>
          </p:nvSpPr>
          <p:spPr>
            <a:xfrm>
              <a:off x="4787837" y="3573016"/>
              <a:ext cx="1655997" cy="165618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2778" name="TextBox 24"/>
            <p:cNvSpPr txBox="1">
              <a:spLocks noChangeArrowheads="1"/>
            </p:cNvSpPr>
            <p:nvPr/>
          </p:nvSpPr>
          <p:spPr bwMode="auto">
            <a:xfrm>
              <a:off x="4499992" y="4017258"/>
              <a:ext cx="230425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n-US" sz="2000">
                  <a:solidFill>
                    <a:schemeClr val="bg1"/>
                  </a:solidFill>
                  <a:latin typeface="Calibri" panose="020F0502020204030204" pitchFamily="34" charset="0"/>
                </a:rPr>
                <a:t>Coping </a:t>
              </a:r>
              <a:br>
                <a:rPr lang="en-US" altLang="en-US" sz="2000">
                  <a:solidFill>
                    <a:schemeClr val="bg1"/>
                  </a:solidFill>
                  <a:latin typeface="Calibri" panose="020F0502020204030204" pitchFamily="34" charset="0"/>
                </a:rPr>
              </a:br>
              <a:r>
                <a:rPr lang="en-US" altLang="en-US" sz="2000">
                  <a:solidFill>
                    <a:schemeClr val="bg1"/>
                  </a:solidFill>
                  <a:latin typeface="Calibri" panose="020F0502020204030204" pitchFamily="34" charset="0"/>
                </a:rPr>
                <a:t>Strategies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="" xmlns:a16="http://schemas.microsoft.com/office/drawing/2014/main" id="{D17344E0-ABB6-884B-A10F-ACBEE8DD8493}"/>
                </a:ext>
              </a:extLst>
            </p:cNvPr>
            <p:cNvCxnSpPr/>
            <p:nvPr/>
          </p:nvCxnSpPr>
          <p:spPr>
            <a:xfrm>
              <a:off x="4355976" y="4149426"/>
              <a:ext cx="431861" cy="142911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1"/>
          <p:cNvGraphicFramePr>
            <a:graphicFrameLocks noChangeAspect="1"/>
          </p:cNvGraphicFramePr>
          <p:nvPr/>
        </p:nvGraphicFramePr>
        <p:xfrm>
          <a:off x="2484438" y="549275"/>
          <a:ext cx="4002087" cy="5662613"/>
        </p:xfrm>
        <a:graphic>
          <a:graphicData uri="http://schemas.openxmlformats.org/presentationml/2006/ole">
            <p:oleObj spid="_x0000_s33810" name="Acrobat Document" r:id="rId3" imgW="7556400" imgH="10710000" progId="">
              <p:embed/>
            </p:oleObj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 txBox="1">
            <a:spLocks noChangeArrowheads="1"/>
          </p:cNvSpPr>
          <p:nvPr/>
        </p:nvSpPr>
        <p:spPr bwMode="auto">
          <a:xfrm>
            <a:off x="971550" y="765175"/>
            <a:ext cx="79930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GB" altLang="en-US" sz="3600" b="1" i="1" dirty="0" smtClean="0">
                <a:latin typeface="Calibri" panose="020F0502020204030204" pitchFamily="34" charset="0"/>
              </a:rPr>
              <a:t>Labeeb’s </a:t>
            </a:r>
            <a:r>
              <a:rPr lang="en-GB" altLang="en-US" sz="3600" b="1" i="1" dirty="0">
                <a:latin typeface="Calibri" panose="020F0502020204030204" pitchFamily="34" charset="0"/>
              </a:rPr>
              <a:t>Friends</a:t>
            </a:r>
            <a:r>
              <a:rPr lang="en-GB" altLang="en-US" sz="3600" b="1" dirty="0">
                <a:latin typeface="Calibri" panose="020F0502020204030204" pitchFamily="34" charset="0"/>
              </a:rPr>
              <a:t> and </a:t>
            </a:r>
            <a:r>
              <a:rPr lang="en-GB" altLang="en-US" sz="3600" b="1" i="1" dirty="0">
                <a:latin typeface="Calibri" panose="020F0502020204030204" pitchFamily="34" charset="0"/>
              </a:rPr>
              <a:t>Apple’s Friends: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GB" altLang="en-US" sz="3600" b="1" dirty="0">
                <a:latin typeface="Calibri" panose="020F0502020204030204" pitchFamily="34" charset="0"/>
              </a:rPr>
              <a:t>six modules</a:t>
            </a:r>
          </a:p>
          <a:p>
            <a:pPr lvl="2">
              <a:spcBef>
                <a:spcPct val="20000"/>
              </a:spcBef>
              <a:buFont typeface="Calibri" panose="020F0502020204030204" pitchFamily="34" charset="0"/>
              <a:buAutoNum type="arabicPeriod"/>
            </a:pPr>
            <a:r>
              <a:rPr lang="en-GB" altLang="en-US" sz="3200" dirty="0">
                <a:latin typeface="Calibri" panose="020F0502020204030204" pitchFamily="34" charset="0"/>
              </a:rPr>
              <a:t> Feelings</a:t>
            </a:r>
          </a:p>
          <a:p>
            <a:pPr lvl="2">
              <a:spcBef>
                <a:spcPct val="20000"/>
              </a:spcBef>
              <a:buFont typeface="Calibri" panose="020F0502020204030204" pitchFamily="34" charset="0"/>
              <a:buAutoNum type="arabicPeriod"/>
            </a:pPr>
            <a:r>
              <a:rPr lang="en-GB" altLang="en-US" sz="3200" dirty="0">
                <a:latin typeface="Calibri" panose="020F0502020204030204" pitchFamily="34" charset="0"/>
              </a:rPr>
              <a:t> Communication</a:t>
            </a:r>
          </a:p>
          <a:p>
            <a:pPr lvl="2">
              <a:spcBef>
                <a:spcPct val="20000"/>
              </a:spcBef>
              <a:buFont typeface="Calibri" panose="020F0502020204030204" pitchFamily="34" charset="0"/>
              <a:buAutoNum type="arabicPeriod"/>
            </a:pPr>
            <a:r>
              <a:rPr lang="en-GB" altLang="en-US" sz="3200" dirty="0">
                <a:latin typeface="Calibri" panose="020F0502020204030204" pitchFamily="34" charset="0"/>
              </a:rPr>
              <a:t> Friendship</a:t>
            </a:r>
          </a:p>
          <a:p>
            <a:pPr lvl="2">
              <a:spcBef>
                <a:spcPct val="20000"/>
              </a:spcBef>
              <a:buFont typeface="Calibri" panose="020F0502020204030204" pitchFamily="34" charset="0"/>
              <a:buAutoNum type="arabicPeriod"/>
            </a:pPr>
            <a:r>
              <a:rPr lang="en-GB" altLang="en-US" sz="3200" dirty="0">
                <a:latin typeface="Calibri" panose="020F0502020204030204" pitchFamily="34" charset="0"/>
              </a:rPr>
              <a:t> Solving problems</a:t>
            </a:r>
          </a:p>
          <a:p>
            <a:pPr lvl="2">
              <a:spcBef>
                <a:spcPct val="20000"/>
              </a:spcBef>
              <a:buFont typeface="Calibri" panose="020F0502020204030204" pitchFamily="34" charset="0"/>
              <a:buAutoNum type="arabicPeriod"/>
            </a:pPr>
            <a:r>
              <a:rPr lang="en-GB" altLang="en-US" sz="3200" dirty="0">
                <a:latin typeface="Calibri" panose="020F0502020204030204" pitchFamily="34" charset="0"/>
              </a:rPr>
              <a:t> Change and loss</a:t>
            </a:r>
          </a:p>
          <a:p>
            <a:pPr lvl="2">
              <a:spcBef>
                <a:spcPct val="20000"/>
              </a:spcBef>
              <a:buFont typeface="Calibri" panose="020F0502020204030204" pitchFamily="34" charset="0"/>
              <a:buAutoNum type="arabicPeriod"/>
            </a:pPr>
            <a:r>
              <a:rPr lang="en-GB" altLang="en-US" sz="3200" dirty="0">
                <a:latin typeface="Calibri" panose="020F0502020204030204" pitchFamily="34" charset="0"/>
              </a:rPr>
              <a:t> Moving forward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M1 pic 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150" y="765175"/>
            <a:ext cx="7759700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 descr="M2 pic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075" y="792163"/>
            <a:ext cx="7689850" cy="507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Content Placeholder 3" descr="M3 pic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873" r="-2873"/>
          <a:stretch>
            <a:fillRect/>
          </a:stretch>
        </p:blipFill>
        <p:spPr bwMode="auto">
          <a:xfrm>
            <a:off x="468313" y="692150"/>
            <a:ext cx="8229600" cy="51657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 descr="M6 pic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6138" y="765175"/>
            <a:ext cx="7451725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Content Placeholder 3" descr="M6 pic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210" r="-1210"/>
          <a:stretch>
            <a:fillRect/>
          </a:stretch>
        </p:blipFill>
        <p:spPr bwMode="auto">
          <a:xfrm>
            <a:off x="760413" y="962025"/>
            <a:ext cx="7623175" cy="49657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 descr="M6 pic 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75" y="836613"/>
            <a:ext cx="7639050" cy="505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2263" y="1484784"/>
            <a:ext cx="6234884" cy="2974440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3" descr="Iceland cl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200" y="927100"/>
            <a:ext cx="77089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88" y="836613"/>
            <a:ext cx="65278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 descr="3 Black kids doing role pl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39800"/>
            <a:ext cx="60833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pic>
        <p:nvPicPr>
          <p:cNvPr id="54275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7304088" cy="49688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F H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0825" y="830263"/>
            <a:ext cx="3557588" cy="51974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8273465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>
            <a:extLst>
              <a:ext uri="{FF2B5EF4-FFF2-40B4-BE49-F238E27FC236}">
                <a16:creationId xmlns="" xmlns:a16="http://schemas.microsoft.com/office/drawing/2014/main" id="{F9A02DF8-7B92-5D4C-A9F1-FD0AACCF7AC6}"/>
              </a:ext>
            </a:extLst>
          </p:cNvPr>
          <p:cNvSpPr/>
          <p:nvPr/>
        </p:nvSpPr>
        <p:spPr>
          <a:xfrm>
            <a:off x="6300788" y="1052513"/>
            <a:ext cx="2447925" cy="2305050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I felt better when I learned that others sometimes feel </a:t>
            </a:r>
            <a:br>
              <a:rPr lang="en-US" sz="2400" i="1" dirty="0"/>
            </a:br>
            <a:r>
              <a:rPr lang="en-US" sz="2400" i="1" dirty="0"/>
              <a:t>like I do.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="" xmlns:a16="http://schemas.microsoft.com/office/drawing/2014/main" id="{578E66B5-AF66-5D44-9C34-C74B0318CF60}"/>
              </a:ext>
            </a:extLst>
          </p:cNvPr>
          <p:cNvSpPr/>
          <p:nvPr/>
        </p:nvSpPr>
        <p:spPr>
          <a:xfrm>
            <a:off x="468313" y="1700213"/>
            <a:ext cx="5040312" cy="1873250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Now I know that there are many ways to get out of bad situations. I never knew there were so many names for emotions.</a:t>
            </a:r>
          </a:p>
        </p:txBody>
      </p:sp>
      <p:sp>
        <p:nvSpPr>
          <p:cNvPr id="6" name="Tittel 2">
            <a:extLst>
              <a:ext uri="{FF2B5EF4-FFF2-40B4-BE49-F238E27FC236}">
                <a16:creationId xmlns="" xmlns:a16="http://schemas.microsoft.com/office/drawing/2014/main" id="{2A706921-1AC2-9F4D-9E16-B4FEA714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765175"/>
            <a:ext cx="8261350" cy="103981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00"/>
                </a:solidFill>
                <a:ea typeface="+mj-ea"/>
                <a:cs typeface="+mj-cs"/>
              </a:rPr>
              <a:t>Feedback</a:t>
            </a:r>
          </a:p>
        </p:txBody>
      </p:sp>
      <p:sp>
        <p:nvSpPr>
          <p:cNvPr id="7" name="Rounded Rectangular Callout 6">
            <a:extLst>
              <a:ext uri="{FF2B5EF4-FFF2-40B4-BE49-F238E27FC236}">
                <a16:creationId xmlns="" xmlns:a16="http://schemas.microsoft.com/office/drawing/2014/main" id="{3FC401C4-772A-464D-8F7A-7B10BA60FD5D}"/>
              </a:ext>
            </a:extLst>
          </p:cNvPr>
          <p:cNvSpPr/>
          <p:nvPr/>
        </p:nvSpPr>
        <p:spPr>
          <a:xfrm>
            <a:off x="5364163" y="3933825"/>
            <a:ext cx="3024187" cy="1798638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We use the Zippy rules to solve real problems, especially at playtime.</a:t>
            </a:r>
          </a:p>
        </p:txBody>
      </p:sp>
      <p:sp>
        <p:nvSpPr>
          <p:cNvPr id="8" name="Rounded Rectangular Callout 7">
            <a:extLst>
              <a:ext uri="{FF2B5EF4-FFF2-40B4-BE49-F238E27FC236}">
                <a16:creationId xmlns="" xmlns:a16="http://schemas.microsoft.com/office/drawing/2014/main" id="{3B0B7204-80D7-AC4B-BCFA-F7730DFA9342}"/>
              </a:ext>
            </a:extLst>
          </p:cNvPr>
          <p:cNvSpPr/>
          <p:nvPr/>
        </p:nvSpPr>
        <p:spPr>
          <a:xfrm>
            <a:off x="611188" y="3933825"/>
            <a:ext cx="4105275" cy="1727200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The children have shown improvements in handling conflicts with friends and their emotions and needs.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>
            <a:extLst>
              <a:ext uri="{FF2B5EF4-FFF2-40B4-BE49-F238E27FC236}">
                <a16:creationId xmlns="" xmlns:a16="http://schemas.microsoft.com/office/drawing/2014/main" id="{FA628211-F003-114B-8A84-79182D55E233}"/>
              </a:ext>
            </a:extLst>
          </p:cNvPr>
          <p:cNvSpPr/>
          <p:nvPr/>
        </p:nvSpPr>
        <p:spPr>
          <a:xfrm>
            <a:off x="6011863" y="692150"/>
            <a:ext cx="2808287" cy="2520950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The seed has been planted in </a:t>
            </a:r>
            <a:r>
              <a:rPr lang="en-US" sz="2400" i="1" dirty="0" err="1"/>
              <a:t>Zippy’s</a:t>
            </a:r>
            <a:r>
              <a:rPr lang="en-US" sz="2400" i="1" dirty="0"/>
              <a:t> Friends and harvested in Apple’s Friends.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="" xmlns:a16="http://schemas.microsoft.com/office/drawing/2014/main" id="{0C294DB8-8363-854D-A200-771154BCD05D}"/>
              </a:ext>
            </a:extLst>
          </p:cNvPr>
          <p:cNvSpPr/>
          <p:nvPr/>
        </p:nvSpPr>
        <p:spPr>
          <a:xfrm>
            <a:off x="468313" y="1125538"/>
            <a:ext cx="4032250" cy="2663825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The skills acquired were reinforced with Apple’s Friends. It was very good, since the children are more mature to understand certain concepts.</a:t>
            </a:r>
          </a:p>
        </p:txBody>
      </p:sp>
      <p:sp>
        <p:nvSpPr>
          <p:cNvPr id="6" name="Rounded Rectangular Callout 5">
            <a:extLst>
              <a:ext uri="{FF2B5EF4-FFF2-40B4-BE49-F238E27FC236}">
                <a16:creationId xmlns="" xmlns:a16="http://schemas.microsoft.com/office/drawing/2014/main" id="{BD521323-99D1-624D-9198-B103064C6BE7}"/>
              </a:ext>
            </a:extLst>
          </p:cNvPr>
          <p:cNvSpPr/>
          <p:nvPr/>
        </p:nvSpPr>
        <p:spPr>
          <a:xfrm>
            <a:off x="3348038" y="4076700"/>
            <a:ext cx="3960812" cy="1944688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i="1" dirty="0"/>
              <a:t>My child has become more responsible, helpful, ready to help </a:t>
            </a:r>
            <a:r>
              <a:rPr lang="en-US" sz="2400" i="1"/>
              <a:t>and to comfort </a:t>
            </a:r>
            <a:r>
              <a:rPr lang="en-US" sz="2400" i="1" dirty="0"/>
              <a:t>others.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2553B01-8898-D640-B31D-4A0575615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437356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b="1" dirty="0"/>
              <a:t>Evaluations: Randomised Control Trials (RCTs)</a:t>
            </a:r>
          </a:p>
          <a:p>
            <a:pPr marL="0" indent="0">
              <a:buFont typeface="Arial" charset="0"/>
              <a:buNone/>
              <a:defRPr/>
            </a:pPr>
            <a:endParaRPr lang="en-GB" sz="1200" b="1" dirty="0"/>
          </a:p>
          <a:p>
            <a:pPr>
              <a:buFont typeface="Arial" charset="0"/>
              <a:buChar char="•"/>
              <a:defRPr/>
            </a:pPr>
            <a:r>
              <a:rPr lang="en-GB" sz="2400" b="1" dirty="0"/>
              <a:t>Norway, 2012 – </a:t>
            </a:r>
            <a:r>
              <a:rPr lang="en-GB" sz="2400" b="1" dirty="0" err="1"/>
              <a:t>Holen</a:t>
            </a:r>
            <a:r>
              <a:rPr lang="en-GB" sz="2400" b="1" dirty="0"/>
              <a:t> et al</a:t>
            </a:r>
            <a:endParaRPr lang="en-GB" sz="2400" dirty="0"/>
          </a:p>
          <a:p>
            <a:pPr>
              <a:buFont typeface="Wingdings" charset="2"/>
              <a:buChar char="ü"/>
              <a:defRPr/>
            </a:pPr>
            <a:r>
              <a:rPr lang="en-GB" sz="2200" dirty="0"/>
              <a:t>Improvements in coping skills, academic skills, class climate</a:t>
            </a:r>
          </a:p>
          <a:p>
            <a:pPr>
              <a:buFont typeface="Wingdings" charset="2"/>
              <a:buChar char="ü"/>
              <a:defRPr/>
            </a:pPr>
            <a:r>
              <a:rPr lang="en-GB" sz="2200" dirty="0"/>
              <a:t>Reduction in bullying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sz="1200" dirty="0"/>
          </a:p>
          <a:p>
            <a:pPr>
              <a:buFont typeface="Arial" charset="0"/>
              <a:buChar char="•"/>
              <a:defRPr/>
            </a:pPr>
            <a:r>
              <a:rPr lang="en-GB" sz="2400" b="1" dirty="0"/>
              <a:t>Ireland, 2014 – Clarke et al</a:t>
            </a:r>
            <a:endParaRPr lang="en-GB" sz="2400" dirty="0"/>
          </a:p>
          <a:p>
            <a:pPr>
              <a:buFont typeface="Wingdings" charset="2"/>
              <a:buChar char="ü"/>
              <a:defRPr/>
            </a:pPr>
            <a:r>
              <a:rPr lang="en-GB" sz="2200" dirty="0"/>
              <a:t>Improvements in coping skills, self-awareness, empathy, </a:t>
            </a:r>
            <a:br>
              <a:rPr lang="en-GB" sz="2200" dirty="0"/>
            </a:br>
            <a:r>
              <a:rPr lang="en-GB" sz="2200" dirty="0"/>
              <a:t>self-regulation, relationships in class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sz="1200" dirty="0"/>
          </a:p>
          <a:p>
            <a:pPr>
              <a:defRPr/>
            </a:pPr>
            <a:r>
              <a:rPr lang="en-GB" sz="2400" b="1" dirty="0"/>
              <a:t>Netherlands, 2015 – </a:t>
            </a:r>
            <a:r>
              <a:rPr lang="en-GB" sz="2400" b="1" dirty="0" err="1"/>
              <a:t>Hegeman</a:t>
            </a:r>
            <a:endParaRPr lang="en-GB" sz="2400" b="1" dirty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GB" sz="2200" dirty="0"/>
              <a:t>Improvements in coping skills, emotion recognition, motivation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GB" sz="2200" dirty="0"/>
              <a:t>Reduction in hyperactivity, aggressive behaviour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en-GB" sz="2400" b="1" dirty="0"/>
          </a:p>
          <a:p>
            <a:pPr>
              <a:buFont typeface="Wingdings" panose="05000000000000000000" pitchFamily="2" charset="2"/>
              <a:buChar char="ü"/>
              <a:defRPr/>
            </a:pPr>
            <a:endParaRPr lang="en-GB" sz="2400" b="1" dirty="0"/>
          </a:p>
          <a:p>
            <a:pPr>
              <a:buFont typeface="Wingdings" charset="2"/>
              <a:buChar char="ü"/>
              <a:defRPr/>
            </a:pPr>
            <a:endParaRPr lang="en-GB" sz="2400" dirty="0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20072" y="2132856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+mn-lt"/>
              </a:rPr>
              <a:t>42 Schools</a:t>
            </a:r>
          </a:p>
          <a:p>
            <a:endParaRPr lang="en-GB" sz="2800" dirty="0">
              <a:latin typeface="+mn-lt"/>
            </a:endParaRPr>
          </a:p>
          <a:p>
            <a:r>
              <a:rPr lang="en-GB" sz="2800" dirty="0" smtClean="0">
                <a:latin typeface="+mn-lt"/>
              </a:rPr>
              <a:t>730 Children </a:t>
            </a:r>
            <a:endParaRPr lang="en-GB" sz="2800" dirty="0">
              <a:latin typeface="+mn-lt"/>
            </a:endParaRPr>
          </a:p>
        </p:txBody>
      </p:sp>
      <p:pic>
        <p:nvPicPr>
          <p:cNvPr id="6183" name="Picture 39" descr="\\PFC-DC01\Redirected$\CarolineL\Pictures\NU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5700" y="774700"/>
            <a:ext cx="3425592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033211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62000"/>
          </a:xfrm>
        </p:spPr>
        <p:txBody>
          <a:bodyPr/>
          <a:lstStyle/>
          <a:p>
            <a:r>
              <a:rPr lang="en-GB" sz="3600" dirty="0" smtClean="0"/>
              <a:t>Emotional </a:t>
            </a:r>
            <a:r>
              <a:rPr lang="en-GB" sz="3600" dirty="0"/>
              <a:t>L</a:t>
            </a:r>
            <a:r>
              <a:rPr lang="en-GB" sz="3600" dirty="0" smtClean="0"/>
              <a:t>iteracy </a:t>
            </a:r>
            <a:r>
              <a:rPr lang="en-GB" sz="3600" dirty="0"/>
              <a:t>C</a:t>
            </a:r>
            <a:r>
              <a:rPr lang="en-GB" sz="3600" dirty="0" smtClean="0"/>
              <a:t>hecklist</a:t>
            </a:r>
            <a:endParaRPr lang="en-GB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4572000" cy="328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51816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Similar results across all 5 subscales: self awareness, self regulation, motivation, empathy, social skills.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5078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F208DDC-C40F-C449-8CDC-E6F2FBCB81C3}"/>
              </a:ext>
            </a:extLst>
          </p:cNvPr>
          <p:cNvSpPr txBox="1"/>
          <p:nvPr/>
        </p:nvSpPr>
        <p:spPr>
          <a:xfrm>
            <a:off x="611188" y="1125538"/>
            <a:ext cx="10820400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+mn-lt"/>
              </a:rPr>
              <a:t>What are </a:t>
            </a:r>
            <a:r>
              <a:rPr lang="en-US" sz="3200" dirty="0" smtClean="0">
                <a:latin typeface="+mn-lt"/>
              </a:rPr>
              <a:t>Labeeb’s </a:t>
            </a:r>
            <a:r>
              <a:rPr lang="en-US" sz="3200" dirty="0">
                <a:latin typeface="+mn-lt"/>
              </a:rPr>
              <a:t>Friends and Apple’s Friends?</a:t>
            </a:r>
          </a:p>
          <a:p>
            <a:pPr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+mn-lt"/>
              </a:rPr>
              <a:t>What’s </a:t>
            </a:r>
            <a:r>
              <a:rPr lang="en-US" sz="3200" dirty="0">
                <a:latin typeface="+mn-lt"/>
              </a:rPr>
              <a:t>the </a:t>
            </a:r>
            <a:r>
              <a:rPr lang="en-US" sz="3200" dirty="0" smtClean="0">
                <a:latin typeface="+mn-lt"/>
              </a:rPr>
              <a:t>theory behind </a:t>
            </a:r>
            <a:r>
              <a:rPr lang="en-US" sz="3200" dirty="0">
                <a:latin typeface="+mn-lt"/>
              </a:rPr>
              <a:t>them?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+mn-lt"/>
              </a:rPr>
              <a:t>How and where do they work?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+mn-lt"/>
              </a:rPr>
              <a:t>What is their impact?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spd="slow" advClick="0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GB" dirty="0" smtClean="0"/>
              <a:t>Reduced hyperactivity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828800" y="2057400"/>
          <a:ext cx="5410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8694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831" y="2060848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>
                <a:latin typeface="+mj-lt"/>
              </a:rPr>
              <a:t>77% of children showed improvement in academic achievement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800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>
                <a:latin typeface="+mj-lt"/>
              </a:rPr>
              <a:t>87% of children transferred their skills beyond the classroom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8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5145" y="117758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+mj-lt"/>
              </a:rPr>
              <a:t>Teachers reported:</a:t>
            </a:r>
            <a:endParaRPr lang="en-GB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3597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6096" y="2132855"/>
            <a:ext cx="3168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+mj-lt"/>
              </a:rPr>
              <a:t>91 Classes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35 Schools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1483 Children </a:t>
            </a:r>
            <a:endParaRPr lang="en-GB" sz="2800" dirty="0">
              <a:latin typeface="+mj-lt"/>
            </a:endParaRPr>
          </a:p>
        </p:txBody>
      </p:sp>
      <p:pic>
        <p:nvPicPr>
          <p:cNvPr id="7170" name="Picture 2" descr="P:\Conferences &amp; Presentations\Mauritius - August 2013\Images\Oslo Study Cov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79976"/>
            <a:ext cx="3364198" cy="47525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692110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l" eaLnBrk="1" hangingPunct="1">
              <a:spcBef>
                <a:spcPct val="0"/>
              </a:spcBef>
              <a:defRPr/>
            </a:pPr>
            <a:r>
              <a:rPr lang="en-US" sz="2800" dirty="0" smtClean="0">
                <a:latin typeface="+mj-lt"/>
              </a:rPr>
              <a:t>Positive impact on </a:t>
            </a:r>
            <a:r>
              <a:rPr lang="en-US" sz="2800" dirty="0">
                <a:latin typeface="+mj-lt"/>
              </a:rPr>
              <a:t>coping skills</a:t>
            </a: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j-lt"/>
            </a:endParaRP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Based on </a:t>
            </a:r>
            <a:r>
              <a:rPr lang="en-US" sz="2800" dirty="0" smtClean="0">
                <a:latin typeface="+mj-lt"/>
              </a:rPr>
              <a:t>children's </a:t>
            </a:r>
            <a:r>
              <a:rPr lang="en-US" sz="2800" dirty="0">
                <a:latin typeface="+mj-lt"/>
              </a:rPr>
              <a:t>questionnaire:</a:t>
            </a:r>
          </a:p>
          <a:p>
            <a:pPr marL="685800" lvl="2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1" dirty="0">
                <a:latin typeface="+mj-lt"/>
              </a:rPr>
              <a:t>Less acting out, less blaming others and less wishful thinking</a:t>
            </a: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j-lt"/>
            </a:endParaRP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Based on the </a:t>
            </a:r>
            <a:r>
              <a:rPr lang="en-US" sz="2800" dirty="0" smtClean="0">
                <a:latin typeface="+mj-lt"/>
              </a:rPr>
              <a:t>parents’ </a:t>
            </a:r>
            <a:r>
              <a:rPr lang="en-US" sz="2800" dirty="0">
                <a:latin typeface="+mj-lt"/>
              </a:rPr>
              <a:t>questionnaire:</a:t>
            </a:r>
          </a:p>
          <a:p>
            <a:pPr marL="685800" lvl="2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1" dirty="0">
                <a:latin typeface="+mj-lt"/>
              </a:rPr>
              <a:t>Most increase in active problem solving and support seeking strategies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207186095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l" eaLnBrk="1" hangingPunct="1">
              <a:spcBef>
                <a:spcPct val="0"/>
              </a:spcBef>
              <a:defRPr/>
            </a:pPr>
            <a:r>
              <a:rPr lang="en-US" sz="2800" dirty="0" smtClean="0">
                <a:latin typeface="+mj-lt"/>
              </a:rPr>
              <a:t>Based </a:t>
            </a:r>
            <a:r>
              <a:rPr lang="en-US" sz="2800" dirty="0">
                <a:latin typeface="+mj-lt"/>
              </a:rPr>
              <a:t>on the </a:t>
            </a:r>
            <a:r>
              <a:rPr lang="en-US" sz="2800" dirty="0" smtClean="0">
                <a:latin typeface="+mj-lt"/>
              </a:rPr>
              <a:t>teachers’ </a:t>
            </a:r>
            <a:r>
              <a:rPr lang="en-US" sz="2800" dirty="0">
                <a:latin typeface="+mj-lt"/>
              </a:rPr>
              <a:t>answers:</a:t>
            </a: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j-lt"/>
            </a:endParaRP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Improved </a:t>
            </a:r>
            <a:r>
              <a:rPr lang="en-US" sz="2800">
                <a:latin typeface="+mj-lt"/>
              </a:rPr>
              <a:t>academic </a:t>
            </a:r>
            <a:r>
              <a:rPr lang="en-US" sz="2800" smtClean="0">
                <a:latin typeface="+mj-lt"/>
              </a:rPr>
              <a:t>achievement</a:t>
            </a:r>
          </a:p>
          <a:p>
            <a:pPr marL="0" indent="0" algn="l" eaLnBrk="1" hangingPunct="1">
              <a:spcBef>
                <a:spcPct val="0"/>
              </a:spcBef>
              <a:defRPr/>
            </a:pPr>
            <a:endParaRPr lang="en-US" sz="2800" dirty="0">
              <a:latin typeface="+mj-lt"/>
            </a:endParaRPr>
          </a:p>
          <a:p>
            <a:pPr marL="285750" indent="-285750" algn="l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Improved social climate in the classroom</a:t>
            </a:r>
          </a:p>
          <a:p>
            <a:pPr marL="685800" lvl="2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1" dirty="0">
                <a:latin typeface="+mj-lt"/>
              </a:rPr>
              <a:t>Less bullying</a:t>
            </a:r>
          </a:p>
          <a:p>
            <a:pPr marL="685800" lvl="2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1" dirty="0">
                <a:latin typeface="+mj-lt"/>
              </a:rPr>
              <a:t>Better cohesion and </a:t>
            </a:r>
          </a:p>
          <a:p>
            <a:pPr marL="685800" lvl="2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1" dirty="0">
                <a:latin typeface="+mj-lt"/>
              </a:rPr>
              <a:t>less exclusion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6609711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219200" y="762000"/>
            <a:ext cx="6769100" cy="560387"/>
          </a:xfrm>
        </p:spPr>
        <p:txBody>
          <a:bodyPr/>
          <a:lstStyle/>
          <a:p>
            <a:r>
              <a:rPr lang="en-GB" sz="2400" dirty="0" smtClean="0"/>
              <a:t>Teachers’ assessments using SIKS assessment</a:t>
            </a:r>
            <a:endParaRPr lang="en-GB" sz="2400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685800" y="1600200"/>
          <a:ext cx="34290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685800" y="3962400"/>
          <a:ext cx="34290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4572000" y="1676400"/>
          <a:ext cx="34290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4572000" y="3962400"/>
          <a:ext cx="34290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17606141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736" y="2337332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>
                <a:latin typeface="+mj-lt"/>
              </a:rPr>
              <a:t>317 Studies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800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>
                <a:latin typeface="+mj-lt"/>
              </a:rPr>
              <a:t>324,303 Children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800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>
                <a:latin typeface="+mn-lt"/>
              </a:rPr>
              <a:t>‘evidence-based programmes are intimately linked to improving children’s academic </a:t>
            </a:r>
            <a:r>
              <a:rPr lang="en-GB" sz="2800" dirty="0" smtClean="0">
                <a:latin typeface="+mn-lt"/>
              </a:rPr>
              <a:t>performance’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8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124743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+mj-lt"/>
              </a:rPr>
              <a:t>Collaborative for Academic, Social and Emotional Learning (CASEL)</a:t>
            </a:r>
          </a:p>
        </p:txBody>
      </p:sp>
    </p:spTree>
    <p:extLst>
      <p:ext uri="{BB962C8B-B14F-4D97-AF65-F5344CB8AC3E}">
        <p14:creationId xmlns:p14="http://schemas.microsoft.com/office/powerpoint/2010/main" xmlns="" val="1157552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3" descr="Map worl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39863"/>
            <a:ext cx="91440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tel 2">
            <a:extLst>
              <a:ext uri="{FF2B5EF4-FFF2-40B4-BE49-F238E27FC236}">
                <a16:creationId xmlns="" xmlns:a16="http://schemas.microsoft.com/office/drawing/2014/main" id="{1BFC134B-55E9-1E40-A2CB-A2E0F896C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765175"/>
            <a:ext cx="8261350" cy="103981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00"/>
                </a:solidFill>
                <a:ea typeface="+mj-ea"/>
                <a:cs typeface="+mj-cs"/>
              </a:rPr>
              <a:t>Around the World</a:t>
            </a: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A27B7E39-4851-FF44-BB36-76E058004ED5}"/>
              </a:ext>
            </a:extLst>
          </p:cNvPr>
          <p:cNvSpPr/>
          <p:nvPr/>
        </p:nvSpPr>
        <p:spPr>
          <a:xfrm>
            <a:off x="4572000" y="2708275"/>
            <a:ext cx="215900" cy="21590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 descr="Map worl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39863"/>
            <a:ext cx="91440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tel 2">
            <a:extLst>
              <a:ext uri="{FF2B5EF4-FFF2-40B4-BE49-F238E27FC236}">
                <a16:creationId xmlns="" xmlns:a16="http://schemas.microsoft.com/office/drawing/2014/main" id="{DFE6C62C-BD50-134A-B1D2-12CC81EB6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765175"/>
            <a:ext cx="8261350" cy="103981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00"/>
                </a:solidFill>
                <a:ea typeface="+mj-ea"/>
                <a:cs typeface="+mj-cs"/>
              </a:rPr>
              <a:t>Around the World</a:t>
            </a:r>
          </a:p>
        </p:txBody>
      </p:sp>
      <p:sp>
        <p:nvSpPr>
          <p:cNvPr id="9" name="DenmarkM">
            <a:extLst>
              <a:ext uri="{FF2B5EF4-FFF2-40B4-BE49-F238E27FC236}">
                <a16:creationId xmlns="" xmlns:a16="http://schemas.microsoft.com/office/drawing/2014/main" id="{1F486396-CAC2-471A-96F9-8E6E9F852130}"/>
              </a:ext>
            </a:extLst>
          </p:cNvPr>
          <p:cNvSpPr/>
          <p:nvPr/>
        </p:nvSpPr>
        <p:spPr>
          <a:xfrm>
            <a:off x="4197350" y="2165350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Denmark</a:t>
            </a:r>
          </a:p>
        </p:txBody>
      </p:sp>
      <p:sp>
        <p:nvSpPr>
          <p:cNvPr id="10" name="DenmarkS">
            <a:extLst>
              <a:ext uri="{FF2B5EF4-FFF2-40B4-BE49-F238E27FC236}">
                <a16:creationId xmlns="" xmlns:a16="http://schemas.microsoft.com/office/drawing/2014/main" id="{B5C0D996-16E5-44AD-AAEF-E80E1F419FED}"/>
              </a:ext>
            </a:extLst>
          </p:cNvPr>
          <p:cNvSpPr/>
          <p:nvPr/>
        </p:nvSpPr>
        <p:spPr>
          <a:xfrm>
            <a:off x="4719638" y="268763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11" name="LithuaniaM">
            <a:extLst>
              <a:ext uri="{FF2B5EF4-FFF2-40B4-BE49-F238E27FC236}">
                <a16:creationId xmlns="" xmlns:a16="http://schemas.microsoft.com/office/drawing/2014/main" id="{EFF3CBA1-0512-40DF-BE2E-E3665B6D8248}"/>
              </a:ext>
            </a:extLst>
          </p:cNvPr>
          <p:cNvSpPr/>
          <p:nvPr/>
        </p:nvSpPr>
        <p:spPr>
          <a:xfrm>
            <a:off x="4691063" y="2178050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Lithuania</a:t>
            </a:r>
          </a:p>
        </p:txBody>
      </p:sp>
      <p:sp>
        <p:nvSpPr>
          <p:cNvPr id="12" name="LithuaniaS">
            <a:extLst>
              <a:ext uri="{FF2B5EF4-FFF2-40B4-BE49-F238E27FC236}">
                <a16:creationId xmlns="" xmlns:a16="http://schemas.microsoft.com/office/drawing/2014/main" id="{C916BFFA-3DE3-459E-8C86-63A3AA0E76FB}"/>
              </a:ext>
            </a:extLst>
          </p:cNvPr>
          <p:cNvSpPr/>
          <p:nvPr/>
        </p:nvSpPr>
        <p:spPr>
          <a:xfrm>
            <a:off x="5213350" y="270033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13" name="Goa, IndiaM">
            <a:extLst>
              <a:ext uri="{FF2B5EF4-FFF2-40B4-BE49-F238E27FC236}">
                <a16:creationId xmlns="" xmlns:a16="http://schemas.microsoft.com/office/drawing/2014/main" id="{AB4A80C5-2FBE-4337-901A-637ECE05C0B4}"/>
              </a:ext>
            </a:extLst>
          </p:cNvPr>
          <p:cNvSpPr/>
          <p:nvPr/>
        </p:nvSpPr>
        <p:spPr>
          <a:xfrm>
            <a:off x="5673725" y="3392488"/>
            <a:ext cx="1150938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Goa, India</a:t>
            </a:r>
          </a:p>
          <a:p>
            <a:pPr algn="ctr">
              <a:defRPr/>
            </a:pPr>
            <a:endParaRPr lang="en-US" sz="1200" dirty="0"/>
          </a:p>
        </p:txBody>
      </p:sp>
      <p:sp>
        <p:nvSpPr>
          <p:cNvPr id="14" name="Goa, IndiaS">
            <a:extLst>
              <a:ext uri="{FF2B5EF4-FFF2-40B4-BE49-F238E27FC236}">
                <a16:creationId xmlns="" xmlns:a16="http://schemas.microsoft.com/office/drawing/2014/main" id="{D3EE6F3B-99D5-48B9-B4AB-B6AFE8F7C4CA}"/>
              </a:ext>
            </a:extLst>
          </p:cNvPr>
          <p:cNvSpPr/>
          <p:nvPr/>
        </p:nvSpPr>
        <p:spPr>
          <a:xfrm>
            <a:off x="6196013" y="391477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15" name="BrazilM">
            <a:extLst>
              <a:ext uri="{FF2B5EF4-FFF2-40B4-BE49-F238E27FC236}">
                <a16:creationId xmlns="" xmlns:a16="http://schemas.microsoft.com/office/drawing/2014/main" id="{2F8A651F-D3D5-401B-9ABC-639A1E06116A}"/>
              </a:ext>
            </a:extLst>
          </p:cNvPr>
          <p:cNvSpPr/>
          <p:nvPr/>
        </p:nvSpPr>
        <p:spPr>
          <a:xfrm>
            <a:off x="2778125" y="4149725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Brazil</a:t>
            </a:r>
          </a:p>
        </p:txBody>
      </p:sp>
      <p:sp>
        <p:nvSpPr>
          <p:cNvPr id="16" name="BrazilS">
            <a:extLst>
              <a:ext uri="{FF2B5EF4-FFF2-40B4-BE49-F238E27FC236}">
                <a16:creationId xmlns="" xmlns:a16="http://schemas.microsoft.com/office/drawing/2014/main" id="{248EF742-787F-4003-ADB7-BD44F1288510}"/>
              </a:ext>
            </a:extLst>
          </p:cNvPr>
          <p:cNvSpPr/>
          <p:nvPr/>
        </p:nvSpPr>
        <p:spPr>
          <a:xfrm>
            <a:off x="3300413" y="467201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17" name="EnglandM">
            <a:extLst>
              <a:ext uri="{FF2B5EF4-FFF2-40B4-BE49-F238E27FC236}">
                <a16:creationId xmlns="" xmlns:a16="http://schemas.microsoft.com/office/drawing/2014/main" id="{C8A67DBA-57D9-4774-9FAB-28B96780C829}"/>
              </a:ext>
            </a:extLst>
          </p:cNvPr>
          <p:cNvSpPr/>
          <p:nvPr/>
        </p:nvSpPr>
        <p:spPr>
          <a:xfrm>
            <a:off x="3930650" y="2276475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/>
              <a:t>England</a:t>
            </a:r>
          </a:p>
        </p:txBody>
      </p:sp>
      <p:sp>
        <p:nvSpPr>
          <p:cNvPr id="18" name="EnglandS">
            <a:extLst>
              <a:ext uri="{FF2B5EF4-FFF2-40B4-BE49-F238E27FC236}">
                <a16:creationId xmlns="" xmlns:a16="http://schemas.microsoft.com/office/drawing/2014/main" id="{2DB03EAA-C2F1-42DC-AF95-C2B8E59F1C99}"/>
              </a:ext>
            </a:extLst>
          </p:cNvPr>
          <p:cNvSpPr/>
          <p:nvPr/>
        </p:nvSpPr>
        <p:spPr>
          <a:xfrm>
            <a:off x="4452938" y="27987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19" name="NorwayM">
            <a:extLst>
              <a:ext uri="{FF2B5EF4-FFF2-40B4-BE49-F238E27FC236}">
                <a16:creationId xmlns="" xmlns:a16="http://schemas.microsoft.com/office/drawing/2014/main" id="{CD55F5CC-3FB3-427F-A9D1-A44F7B022CA0}"/>
              </a:ext>
            </a:extLst>
          </p:cNvPr>
          <p:cNvSpPr/>
          <p:nvPr/>
        </p:nvSpPr>
        <p:spPr>
          <a:xfrm>
            <a:off x="4197350" y="1908175"/>
            <a:ext cx="1152525" cy="1150938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/>
              <a:t>Norway</a:t>
            </a:r>
          </a:p>
        </p:txBody>
      </p:sp>
      <p:sp>
        <p:nvSpPr>
          <p:cNvPr id="20" name="NorwayS">
            <a:extLst>
              <a:ext uri="{FF2B5EF4-FFF2-40B4-BE49-F238E27FC236}">
                <a16:creationId xmlns="" xmlns:a16="http://schemas.microsoft.com/office/drawing/2014/main" id="{58DA19B2-07DF-47E9-9241-319E31F7EF4F}"/>
              </a:ext>
            </a:extLst>
          </p:cNvPr>
          <p:cNvSpPr/>
          <p:nvPr/>
        </p:nvSpPr>
        <p:spPr>
          <a:xfrm>
            <a:off x="4719638" y="24304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1" name="CanadaM">
            <a:extLst>
              <a:ext uri="{FF2B5EF4-FFF2-40B4-BE49-F238E27FC236}">
                <a16:creationId xmlns="" xmlns:a16="http://schemas.microsoft.com/office/drawing/2014/main" id="{24B4D192-7648-448B-AE88-76EC3B4AF727}"/>
              </a:ext>
            </a:extLst>
          </p:cNvPr>
          <p:cNvSpPr/>
          <p:nvPr/>
        </p:nvSpPr>
        <p:spPr>
          <a:xfrm>
            <a:off x="1627188" y="2124075"/>
            <a:ext cx="1150937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/>
              <a:t>Canada</a:t>
            </a:r>
          </a:p>
        </p:txBody>
      </p:sp>
      <p:sp>
        <p:nvSpPr>
          <p:cNvPr id="22" name="CanadaS">
            <a:extLst>
              <a:ext uri="{FF2B5EF4-FFF2-40B4-BE49-F238E27FC236}">
                <a16:creationId xmlns="" xmlns:a16="http://schemas.microsoft.com/office/drawing/2014/main" id="{C9E38676-DE4A-47C5-AB61-137D16E18135}"/>
              </a:ext>
            </a:extLst>
          </p:cNvPr>
          <p:cNvSpPr/>
          <p:nvPr/>
        </p:nvSpPr>
        <p:spPr>
          <a:xfrm>
            <a:off x="2149475" y="26463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3" name="Hong KongM">
            <a:extLst>
              <a:ext uri="{FF2B5EF4-FFF2-40B4-BE49-F238E27FC236}">
                <a16:creationId xmlns="" xmlns:a16="http://schemas.microsoft.com/office/drawing/2014/main" id="{AD9132C1-E81E-4420-9A9C-4A743DFD5CCB}"/>
              </a:ext>
            </a:extLst>
          </p:cNvPr>
          <p:cNvSpPr/>
          <p:nvPr/>
        </p:nvSpPr>
        <p:spPr>
          <a:xfrm>
            <a:off x="6591300" y="3182938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100" dirty="0"/>
              <a:t>Hong Kong</a:t>
            </a:r>
          </a:p>
        </p:txBody>
      </p:sp>
      <p:sp>
        <p:nvSpPr>
          <p:cNvPr id="24" name="Hong KongS">
            <a:extLst>
              <a:ext uri="{FF2B5EF4-FFF2-40B4-BE49-F238E27FC236}">
                <a16:creationId xmlns="" xmlns:a16="http://schemas.microsoft.com/office/drawing/2014/main" id="{2AEA2736-5438-4C3F-B152-46B7DC5DE3A3}"/>
              </a:ext>
            </a:extLst>
          </p:cNvPr>
          <p:cNvSpPr/>
          <p:nvPr/>
        </p:nvSpPr>
        <p:spPr>
          <a:xfrm>
            <a:off x="7113588" y="370522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5" name="PolandM">
            <a:extLst>
              <a:ext uri="{FF2B5EF4-FFF2-40B4-BE49-F238E27FC236}">
                <a16:creationId xmlns="" xmlns:a16="http://schemas.microsoft.com/office/drawing/2014/main" id="{FCC8F7E6-4385-4CD2-8F07-1DF57E8125CE}"/>
              </a:ext>
            </a:extLst>
          </p:cNvPr>
          <p:cNvSpPr/>
          <p:nvPr/>
        </p:nvSpPr>
        <p:spPr>
          <a:xfrm>
            <a:off x="4357688" y="2317750"/>
            <a:ext cx="1150937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dirty="0"/>
              <a:t>Poland</a:t>
            </a:r>
          </a:p>
        </p:txBody>
      </p:sp>
      <p:sp>
        <p:nvSpPr>
          <p:cNvPr id="26" name="PolandS">
            <a:extLst>
              <a:ext uri="{FF2B5EF4-FFF2-40B4-BE49-F238E27FC236}">
                <a16:creationId xmlns="" xmlns:a16="http://schemas.microsoft.com/office/drawing/2014/main" id="{B0F6DA2D-9FF2-412A-9FEE-35722F522521}"/>
              </a:ext>
            </a:extLst>
          </p:cNvPr>
          <p:cNvSpPr/>
          <p:nvPr/>
        </p:nvSpPr>
        <p:spPr>
          <a:xfrm>
            <a:off x="4879975" y="284003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7" name="IcelandM">
            <a:extLst>
              <a:ext uri="{FF2B5EF4-FFF2-40B4-BE49-F238E27FC236}">
                <a16:creationId xmlns="" xmlns:a16="http://schemas.microsoft.com/office/drawing/2014/main" id="{6E17A33A-3C24-4981-85A8-148CD1AF0133}"/>
              </a:ext>
            </a:extLst>
          </p:cNvPr>
          <p:cNvSpPr/>
          <p:nvPr/>
        </p:nvSpPr>
        <p:spPr>
          <a:xfrm>
            <a:off x="3548063" y="1804988"/>
            <a:ext cx="1152525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dirty="0"/>
              <a:t>Iceland</a:t>
            </a:r>
          </a:p>
        </p:txBody>
      </p:sp>
      <p:sp>
        <p:nvSpPr>
          <p:cNvPr id="28" name="IcelandS">
            <a:extLst>
              <a:ext uri="{FF2B5EF4-FFF2-40B4-BE49-F238E27FC236}">
                <a16:creationId xmlns="" xmlns:a16="http://schemas.microsoft.com/office/drawing/2014/main" id="{4EDB8728-6CA8-49B9-A4A8-A144B21ECA8C}"/>
              </a:ext>
            </a:extLst>
          </p:cNvPr>
          <p:cNvSpPr/>
          <p:nvPr/>
        </p:nvSpPr>
        <p:spPr>
          <a:xfrm>
            <a:off x="4070350" y="232568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9" name="ChinaM">
            <a:extLst>
              <a:ext uri="{FF2B5EF4-FFF2-40B4-BE49-F238E27FC236}">
                <a16:creationId xmlns="" xmlns:a16="http://schemas.microsoft.com/office/drawing/2014/main" id="{79D90EEF-B3BA-4584-A48B-C901177558C1}"/>
              </a:ext>
            </a:extLst>
          </p:cNvPr>
          <p:cNvSpPr/>
          <p:nvPr/>
        </p:nvSpPr>
        <p:spPr>
          <a:xfrm>
            <a:off x="6381750" y="2840038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China</a:t>
            </a:r>
            <a:endParaRPr lang="en-GB" sz="1600" dirty="0"/>
          </a:p>
        </p:txBody>
      </p:sp>
      <p:sp>
        <p:nvSpPr>
          <p:cNvPr id="30" name="ChinaS">
            <a:extLst>
              <a:ext uri="{FF2B5EF4-FFF2-40B4-BE49-F238E27FC236}">
                <a16:creationId xmlns="" xmlns:a16="http://schemas.microsoft.com/office/drawing/2014/main" id="{7C0FE594-8BF6-4760-ACBD-14B81D0DA4BA}"/>
              </a:ext>
            </a:extLst>
          </p:cNvPr>
          <p:cNvSpPr/>
          <p:nvPr/>
        </p:nvSpPr>
        <p:spPr>
          <a:xfrm>
            <a:off x="6904038" y="336232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31" name="USA (New Jersey)M">
            <a:extLst>
              <a:ext uri="{FF2B5EF4-FFF2-40B4-BE49-F238E27FC236}">
                <a16:creationId xmlns="" xmlns:a16="http://schemas.microsoft.com/office/drawing/2014/main" id="{0291296A-4AB3-493B-9C34-5575EB8D7174}"/>
              </a:ext>
            </a:extLst>
          </p:cNvPr>
          <p:cNvSpPr/>
          <p:nvPr/>
        </p:nvSpPr>
        <p:spPr>
          <a:xfrm>
            <a:off x="2219325" y="2700338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USA</a:t>
            </a:r>
            <a:br>
              <a:rPr lang="en-GB" dirty="0"/>
            </a:br>
            <a:r>
              <a:rPr lang="en-GB" sz="1000" dirty="0"/>
              <a:t>New Jersey</a:t>
            </a:r>
            <a:endParaRPr lang="en-GB" sz="1600" dirty="0"/>
          </a:p>
        </p:txBody>
      </p:sp>
      <p:sp>
        <p:nvSpPr>
          <p:cNvPr id="32" name="USA (New Jersey)S">
            <a:extLst>
              <a:ext uri="{FF2B5EF4-FFF2-40B4-BE49-F238E27FC236}">
                <a16:creationId xmlns="" xmlns:a16="http://schemas.microsoft.com/office/drawing/2014/main" id="{900C2B6E-7F35-4CEE-B53A-83E82972116C}"/>
              </a:ext>
            </a:extLst>
          </p:cNvPr>
          <p:cNvSpPr/>
          <p:nvPr/>
        </p:nvSpPr>
        <p:spPr>
          <a:xfrm>
            <a:off x="2741613" y="322262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33" name="IrelandM">
            <a:extLst>
              <a:ext uri="{FF2B5EF4-FFF2-40B4-BE49-F238E27FC236}">
                <a16:creationId xmlns="" xmlns:a16="http://schemas.microsoft.com/office/drawing/2014/main" id="{9D00334D-61B5-4EB5-88A6-DD726B69B909}"/>
              </a:ext>
            </a:extLst>
          </p:cNvPr>
          <p:cNvSpPr/>
          <p:nvPr/>
        </p:nvSpPr>
        <p:spPr>
          <a:xfrm>
            <a:off x="3752850" y="2263775"/>
            <a:ext cx="1150938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/>
              <a:t>Ireland</a:t>
            </a:r>
            <a:endParaRPr lang="en-GB" sz="1400" dirty="0"/>
          </a:p>
        </p:txBody>
      </p:sp>
      <p:sp>
        <p:nvSpPr>
          <p:cNvPr id="34" name="IrelandS">
            <a:extLst>
              <a:ext uri="{FF2B5EF4-FFF2-40B4-BE49-F238E27FC236}">
                <a16:creationId xmlns="" xmlns:a16="http://schemas.microsoft.com/office/drawing/2014/main" id="{4A9DB7CB-CD17-4CF7-8BC1-BA29AD9E29B3}"/>
              </a:ext>
            </a:extLst>
          </p:cNvPr>
          <p:cNvSpPr/>
          <p:nvPr/>
        </p:nvSpPr>
        <p:spPr>
          <a:xfrm>
            <a:off x="4275138" y="27860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35" name="SingaporeM">
            <a:extLst>
              <a:ext uri="{FF2B5EF4-FFF2-40B4-BE49-F238E27FC236}">
                <a16:creationId xmlns="" xmlns:a16="http://schemas.microsoft.com/office/drawing/2014/main" id="{E03C5DF4-D6B9-4A50-997D-9C24EC772E9C}"/>
              </a:ext>
            </a:extLst>
          </p:cNvPr>
          <p:cNvSpPr/>
          <p:nvPr/>
        </p:nvSpPr>
        <p:spPr>
          <a:xfrm>
            <a:off x="6362700" y="3821113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/>
              <a:t>Singapore</a:t>
            </a:r>
            <a:endParaRPr lang="en-GB" sz="1100" dirty="0"/>
          </a:p>
        </p:txBody>
      </p:sp>
      <p:sp>
        <p:nvSpPr>
          <p:cNvPr id="36" name="SingaporeS">
            <a:extLst>
              <a:ext uri="{FF2B5EF4-FFF2-40B4-BE49-F238E27FC236}">
                <a16:creationId xmlns="" xmlns:a16="http://schemas.microsoft.com/office/drawing/2014/main" id="{81832546-C8A4-4482-9033-88DE6123C1DA}"/>
              </a:ext>
            </a:extLst>
          </p:cNvPr>
          <p:cNvSpPr/>
          <p:nvPr/>
        </p:nvSpPr>
        <p:spPr>
          <a:xfrm>
            <a:off x="6884988" y="4343400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37" name="FranceM">
            <a:extLst>
              <a:ext uri="{FF2B5EF4-FFF2-40B4-BE49-F238E27FC236}">
                <a16:creationId xmlns="" xmlns:a16="http://schemas.microsoft.com/office/drawing/2014/main" id="{5AD73B1F-0B97-4F7F-939E-FC52FAAD88DD}"/>
              </a:ext>
            </a:extLst>
          </p:cNvPr>
          <p:cNvSpPr/>
          <p:nvPr/>
        </p:nvSpPr>
        <p:spPr>
          <a:xfrm>
            <a:off x="3994150" y="2443163"/>
            <a:ext cx="1152525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France</a:t>
            </a:r>
          </a:p>
        </p:txBody>
      </p:sp>
      <p:sp>
        <p:nvSpPr>
          <p:cNvPr id="38" name="FranceS">
            <a:extLst>
              <a:ext uri="{FF2B5EF4-FFF2-40B4-BE49-F238E27FC236}">
                <a16:creationId xmlns="" xmlns:a16="http://schemas.microsoft.com/office/drawing/2014/main" id="{2965D4CF-0675-43D4-AF2A-8F7B8CB4D9B1}"/>
              </a:ext>
            </a:extLst>
          </p:cNvPr>
          <p:cNvSpPr/>
          <p:nvPr/>
        </p:nvSpPr>
        <p:spPr>
          <a:xfrm>
            <a:off x="4516438" y="2965450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39" name="MauritiusM">
            <a:extLst>
              <a:ext uri="{FF2B5EF4-FFF2-40B4-BE49-F238E27FC236}">
                <a16:creationId xmlns="" xmlns:a16="http://schemas.microsoft.com/office/drawing/2014/main" id="{16AD5AAE-8BAE-479D-B7BD-E7B45927464C}"/>
              </a:ext>
            </a:extLst>
          </p:cNvPr>
          <p:cNvSpPr/>
          <p:nvPr/>
        </p:nvSpPr>
        <p:spPr>
          <a:xfrm>
            <a:off x="5256213" y="4524375"/>
            <a:ext cx="1150937" cy="1150938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/>
              <a:t>Mauritius</a:t>
            </a:r>
          </a:p>
        </p:txBody>
      </p:sp>
      <p:sp>
        <p:nvSpPr>
          <p:cNvPr id="40" name="MauritiusS">
            <a:extLst>
              <a:ext uri="{FF2B5EF4-FFF2-40B4-BE49-F238E27FC236}">
                <a16:creationId xmlns="" xmlns:a16="http://schemas.microsoft.com/office/drawing/2014/main" id="{F6C988F4-24E3-4599-908B-E7A627AE5532}"/>
              </a:ext>
            </a:extLst>
          </p:cNvPr>
          <p:cNvSpPr/>
          <p:nvPr/>
        </p:nvSpPr>
        <p:spPr>
          <a:xfrm>
            <a:off x="5776913" y="5045075"/>
            <a:ext cx="109537" cy="109538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41" name="NetherlandsM">
            <a:extLst>
              <a:ext uri="{FF2B5EF4-FFF2-40B4-BE49-F238E27FC236}">
                <a16:creationId xmlns="" xmlns:a16="http://schemas.microsoft.com/office/drawing/2014/main" id="{49F08B6E-A803-49A6-B855-BB4B9B09FDF6}"/>
              </a:ext>
            </a:extLst>
          </p:cNvPr>
          <p:cNvSpPr/>
          <p:nvPr/>
        </p:nvSpPr>
        <p:spPr>
          <a:xfrm>
            <a:off x="4103688" y="2343150"/>
            <a:ext cx="1152525" cy="1150938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900" dirty="0"/>
              <a:t>Netherlands</a:t>
            </a:r>
          </a:p>
        </p:txBody>
      </p:sp>
      <p:sp>
        <p:nvSpPr>
          <p:cNvPr id="42" name="NetherlandsS">
            <a:extLst>
              <a:ext uri="{FF2B5EF4-FFF2-40B4-BE49-F238E27FC236}">
                <a16:creationId xmlns="" xmlns:a16="http://schemas.microsoft.com/office/drawing/2014/main" id="{0EF95FCB-C88E-4209-A7DB-D5FFE1B4D717}"/>
              </a:ext>
            </a:extLst>
          </p:cNvPr>
          <p:cNvSpPr/>
          <p:nvPr/>
        </p:nvSpPr>
        <p:spPr>
          <a:xfrm>
            <a:off x="4625975" y="2863850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43" name="Argentina M">
            <a:extLst>
              <a:ext uri="{FF2B5EF4-FFF2-40B4-BE49-F238E27FC236}">
                <a16:creationId xmlns="" xmlns:a16="http://schemas.microsoft.com/office/drawing/2014/main" id="{9A186FD5-4848-413B-A7F4-68558F64BECF}"/>
              </a:ext>
            </a:extLst>
          </p:cNvPr>
          <p:cNvSpPr/>
          <p:nvPr/>
        </p:nvSpPr>
        <p:spPr>
          <a:xfrm>
            <a:off x="2414588" y="5057775"/>
            <a:ext cx="1150937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/>
              <a:t>Argentina </a:t>
            </a:r>
          </a:p>
        </p:txBody>
      </p:sp>
      <p:sp>
        <p:nvSpPr>
          <p:cNvPr id="44" name="Argentina S">
            <a:extLst>
              <a:ext uri="{FF2B5EF4-FFF2-40B4-BE49-F238E27FC236}">
                <a16:creationId xmlns="" xmlns:a16="http://schemas.microsoft.com/office/drawing/2014/main" id="{65C4A08F-FA19-42EC-87F7-5C6A60EFB646}"/>
              </a:ext>
            </a:extLst>
          </p:cNvPr>
          <p:cNvSpPr/>
          <p:nvPr/>
        </p:nvSpPr>
        <p:spPr>
          <a:xfrm>
            <a:off x="2935288" y="55800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45" name="PanamaM">
            <a:extLst>
              <a:ext uri="{FF2B5EF4-FFF2-40B4-BE49-F238E27FC236}">
                <a16:creationId xmlns="" xmlns:a16="http://schemas.microsoft.com/office/drawing/2014/main" id="{93D24753-18EB-4922-B5B7-5C79F05221D4}"/>
              </a:ext>
            </a:extLst>
          </p:cNvPr>
          <p:cNvSpPr/>
          <p:nvPr/>
        </p:nvSpPr>
        <p:spPr>
          <a:xfrm>
            <a:off x="2085975" y="3627438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/>
              <a:t>Panama </a:t>
            </a:r>
          </a:p>
        </p:txBody>
      </p:sp>
      <p:sp>
        <p:nvSpPr>
          <p:cNvPr id="46" name="Panama S">
            <a:extLst>
              <a:ext uri="{FF2B5EF4-FFF2-40B4-BE49-F238E27FC236}">
                <a16:creationId xmlns="" xmlns:a16="http://schemas.microsoft.com/office/drawing/2014/main" id="{3A0185BC-09AA-4662-AF5D-5CF7A6A6787C}"/>
              </a:ext>
            </a:extLst>
          </p:cNvPr>
          <p:cNvSpPr/>
          <p:nvPr/>
        </p:nvSpPr>
        <p:spPr>
          <a:xfrm>
            <a:off x="2608263" y="414972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47" name="BelgiumM">
            <a:extLst>
              <a:ext uri="{FF2B5EF4-FFF2-40B4-BE49-F238E27FC236}">
                <a16:creationId xmlns="" xmlns:a16="http://schemas.microsoft.com/office/drawing/2014/main" id="{4A6E052C-D375-4643-8CFD-F3640F281E1E}"/>
              </a:ext>
            </a:extLst>
          </p:cNvPr>
          <p:cNvSpPr/>
          <p:nvPr/>
        </p:nvSpPr>
        <p:spPr>
          <a:xfrm>
            <a:off x="4054475" y="2378075"/>
            <a:ext cx="1152525" cy="1150938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Belgium </a:t>
            </a:r>
          </a:p>
        </p:txBody>
      </p:sp>
      <p:sp>
        <p:nvSpPr>
          <p:cNvPr id="48" name="BelgiumS">
            <a:extLst>
              <a:ext uri="{FF2B5EF4-FFF2-40B4-BE49-F238E27FC236}">
                <a16:creationId xmlns="" xmlns:a16="http://schemas.microsoft.com/office/drawing/2014/main" id="{CBF3FC80-1790-4AFC-9815-38B0CE302603}"/>
              </a:ext>
            </a:extLst>
          </p:cNvPr>
          <p:cNvSpPr/>
          <p:nvPr/>
        </p:nvSpPr>
        <p:spPr>
          <a:xfrm>
            <a:off x="4576763" y="289877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49" name="NW RussiaM">
            <a:extLst>
              <a:ext uri="{FF2B5EF4-FFF2-40B4-BE49-F238E27FC236}">
                <a16:creationId xmlns="" xmlns:a16="http://schemas.microsoft.com/office/drawing/2014/main" id="{5E6D118A-BC69-40C8-A8CA-400575DFFC07}"/>
              </a:ext>
            </a:extLst>
          </p:cNvPr>
          <p:cNvSpPr/>
          <p:nvPr/>
        </p:nvSpPr>
        <p:spPr>
          <a:xfrm>
            <a:off x="5380038" y="1870075"/>
            <a:ext cx="1152525" cy="1150938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NW Russia </a:t>
            </a:r>
          </a:p>
        </p:txBody>
      </p:sp>
      <p:sp>
        <p:nvSpPr>
          <p:cNvPr id="50" name="NW RussiaS">
            <a:extLst>
              <a:ext uri="{FF2B5EF4-FFF2-40B4-BE49-F238E27FC236}">
                <a16:creationId xmlns="" xmlns:a16="http://schemas.microsoft.com/office/drawing/2014/main" id="{8CDBBF2A-03A9-400A-8407-E7EEBDB397A1}"/>
              </a:ext>
            </a:extLst>
          </p:cNvPr>
          <p:cNvSpPr/>
          <p:nvPr/>
        </p:nvSpPr>
        <p:spPr>
          <a:xfrm>
            <a:off x="5902325" y="23923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51" name="El SalvadorM">
            <a:extLst>
              <a:ext uri="{FF2B5EF4-FFF2-40B4-BE49-F238E27FC236}">
                <a16:creationId xmlns="" xmlns:a16="http://schemas.microsoft.com/office/drawing/2014/main" id="{A4154982-F0E2-4697-8AB4-0A220A3B2A1A}"/>
              </a:ext>
            </a:extLst>
          </p:cNvPr>
          <p:cNvSpPr/>
          <p:nvPr/>
        </p:nvSpPr>
        <p:spPr>
          <a:xfrm>
            <a:off x="1892300" y="3470275"/>
            <a:ext cx="1150938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El Salvador </a:t>
            </a:r>
          </a:p>
        </p:txBody>
      </p:sp>
      <p:sp>
        <p:nvSpPr>
          <p:cNvPr id="52" name="El SalvadorS">
            <a:extLst>
              <a:ext uri="{FF2B5EF4-FFF2-40B4-BE49-F238E27FC236}">
                <a16:creationId xmlns="" xmlns:a16="http://schemas.microsoft.com/office/drawing/2014/main" id="{8DB4E535-59B9-4F2B-80F9-4AF606113B8C}"/>
              </a:ext>
            </a:extLst>
          </p:cNvPr>
          <p:cNvSpPr/>
          <p:nvPr/>
        </p:nvSpPr>
        <p:spPr>
          <a:xfrm>
            <a:off x="2414588" y="39925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53" name="Trinidad &amp; TobagoM">
            <a:extLst>
              <a:ext uri="{FF2B5EF4-FFF2-40B4-BE49-F238E27FC236}">
                <a16:creationId xmlns="" xmlns:a16="http://schemas.microsoft.com/office/drawing/2014/main" id="{C3812445-93F9-46E0-92B8-ADF11E77A3BC}"/>
              </a:ext>
            </a:extLst>
          </p:cNvPr>
          <p:cNvSpPr/>
          <p:nvPr/>
        </p:nvSpPr>
        <p:spPr>
          <a:xfrm>
            <a:off x="2470150" y="3617913"/>
            <a:ext cx="1152525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Trinidad &amp; Tobago</a:t>
            </a:r>
          </a:p>
        </p:txBody>
      </p:sp>
      <p:sp>
        <p:nvSpPr>
          <p:cNvPr id="54" name="Trinidad &amp; TobagoS">
            <a:extLst>
              <a:ext uri="{FF2B5EF4-FFF2-40B4-BE49-F238E27FC236}">
                <a16:creationId xmlns="" xmlns:a16="http://schemas.microsoft.com/office/drawing/2014/main" id="{58096B37-0595-4DD0-A48C-18923D1358C8}"/>
              </a:ext>
            </a:extLst>
          </p:cNvPr>
          <p:cNvSpPr/>
          <p:nvPr/>
        </p:nvSpPr>
        <p:spPr>
          <a:xfrm>
            <a:off x="2992438" y="4140200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55" name="SlovakiaM">
            <a:extLst>
              <a:ext uri="{FF2B5EF4-FFF2-40B4-BE49-F238E27FC236}">
                <a16:creationId xmlns="" xmlns:a16="http://schemas.microsoft.com/office/drawing/2014/main" id="{F34285B5-57F8-41A7-8F41-B7CA76058AD1}"/>
              </a:ext>
            </a:extLst>
          </p:cNvPr>
          <p:cNvSpPr/>
          <p:nvPr/>
        </p:nvSpPr>
        <p:spPr>
          <a:xfrm>
            <a:off x="4410075" y="2395538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Slovakia</a:t>
            </a:r>
          </a:p>
        </p:txBody>
      </p:sp>
      <p:sp>
        <p:nvSpPr>
          <p:cNvPr id="56" name="SlovakiaS">
            <a:extLst>
              <a:ext uri="{FF2B5EF4-FFF2-40B4-BE49-F238E27FC236}">
                <a16:creationId xmlns="" xmlns:a16="http://schemas.microsoft.com/office/drawing/2014/main" id="{AF666500-579E-4FD0-9A50-804923A27D03}"/>
              </a:ext>
            </a:extLst>
          </p:cNvPr>
          <p:cNvSpPr/>
          <p:nvPr/>
        </p:nvSpPr>
        <p:spPr>
          <a:xfrm>
            <a:off x="4932363" y="2917825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57" name="BulgariaM">
            <a:extLst>
              <a:ext uri="{FF2B5EF4-FFF2-40B4-BE49-F238E27FC236}">
                <a16:creationId xmlns="" xmlns:a16="http://schemas.microsoft.com/office/drawing/2014/main" id="{809300CB-C077-4983-82F3-9A380E13FA77}"/>
              </a:ext>
            </a:extLst>
          </p:cNvPr>
          <p:cNvSpPr/>
          <p:nvPr/>
        </p:nvSpPr>
        <p:spPr>
          <a:xfrm>
            <a:off x="4597400" y="2657475"/>
            <a:ext cx="1150938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Bulgaria</a:t>
            </a:r>
          </a:p>
        </p:txBody>
      </p:sp>
      <p:sp>
        <p:nvSpPr>
          <p:cNvPr id="58" name="BulgariaS">
            <a:extLst>
              <a:ext uri="{FF2B5EF4-FFF2-40B4-BE49-F238E27FC236}">
                <a16:creationId xmlns="" xmlns:a16="http://schemas.microsoft.com/office/drawing/2014/main" id="{9ADFCE5E-E937-40FF-B981-BB2CCF640EDE}"/>
              </a:ext>
            </a:extLst>
          </p:cNvPr>
          <p:cNvSpPr/>
          <p:nvPr/>
        </p:nvSpPr>
        <p:spPr>
          <a:xfrm>
            <a:off x="5118100" y="3179763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59" name="Czech RepublicM">
            <a:extLst>
              <a:ext uri="{FF2B5EF4-FFF2-40B4-BE49-F238E27FC236}">
                <a16:creationId xmlns="" xmlns:a16="http://schemas.microsoft.com/office/drawing/2014/main" id="{B1E298AA-821F-4359-ADF6-B5FDC10A55C5}"/>
              </a:ext>
            </a:extLst>
          </p:cNvPr>
          <p:cNvSpPr/>
          <p:nvPr/>
        </p:nvSpPr>
        <p:spPr>
          <a:xfrm>
            <a:off x="4329113" y="2379663"/>
            <a:ext cx="1150937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/>
              <a:t>Czech Republic</a:t>
            </a:r>
          </a:p>
        </p:txBody>
      </p:sp>
      <p:sp>
        <p:nvSpPr>
          <p:cNvPr id="60" name="Czech RepublicS">
            <a:extLst>
              <a:ext uri="{FF2B5EF4-FFF2-40B4-BE49-F238E27FC236}">
                <a16:creationId xmlns="" xmlns:a16="http://schemas.microsoft.com/office/drawing/2014/main" id="{9B79F6CE-12F1-4D94-8D77-6FFB6654F2AC}"/>
              </a:ext>
            </a:extLst>
          </p:cNvPr>
          <p:cNvSpPr/>
          <p:nvPr/>
        </p:nvSpPr>
        <p:spPr>
          <a:xfrm>
            <a:off x="4849813" y="2901950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61" name="JordanM">
            <a:extLst>
              <a:ext uri="{FF2B5EF4-FFF2-40B4-BE49-F238E27FC236}">
                <a16:creationId xmlns="" xmlns:a16="http://schemas.microsoft.com/office/drawing/2014/main" id="{0AF207A1-E8C7-4C3C-A687-58CA2A6FB108}"/>
              </a:ext>
            </a:extLst>
          </p:cNvPr>
          <p:cNvSpPr/>
          <p:nvPr/>
        </p:nvSpPr>
        <p:spPr>
          <a:xfrm>
            <a:off x="4773613" y="2998788"/>
            <a:ext cx="1152525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Jordan</a:t>
            </a:r>
          </a:p>
        </p:txBody>
      </p:sp>
      <p:sp>
        <p:nvSpPr>
          <p:cNvPr id="62" name="JordanS">
            <a:extLst>
              <a:ext uri="{FF2B5EF4-FFF2-40B4-BE49-F238E27FC236}">
                <a16:creationId xmlns="" xmlns:a16="http://schemas.microsoft.com/office/drawing/2014/main" id="{F3639457-6634-4C89-A9E2-3C74D9F6AF69}"/>
              </a:ext>
            </a:extLst>
          </p:cNvPr>
          <p:cNvSpPr/>
          <p:nvPr/>
        </p:nvSpPr>
        <p:spPr>
          <a:xfrm>
            <a:off x="5295900" y="351948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63" name="KuwaitM">
            <a:extLst>
              <a:ext uri="{FF2B5EF4-FFF2-40B4-BE49-F238E27FC236}">
                <a16:creationId xmlns="" xmlns:a16="http://schemas.microsoft.com/office/drawing/2014/main" id="{DF55694E-A49E-4DDB-AB38-77858E131FFE}"/>
              </a:ext>
            </a:extLst>
          </p:cNvPr>
          <p:cNvSpPr/>
          <p:nvPr/>
        </p:nvSpPr>
        <p:spPr>
          <a:xfrm>
            <a:off x="5083175" y="2998788"/>
            <a:ext cx="1150938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dirty="0"/>
              <a:t>Kuwait</a:t>
            </a:r>
          </a:p>
        </p:txBody>
      </p:sp>
      <p:sp>
        <p:nvSpPr>
          <p:cNvPr id="64" name="KuwaitS">
            <a:extLst>
              <a:ext uri="{FF2B5EF4-FFF2-40B4-BE49-F238E27FC236}">
                <a16:creationId xmlns="" xmlns:a16="http://schemas.microsoft.com/office/drawing/2014/main" id="{10F78634-1D57-4169-A95B-702BE4EAFAD6}"/>
              </a:ext>
            </a:extLst>
          </p:cNvPr>
          <p:cNvSpPr/>
          <p:nvPr/>
        </p:nvSpPr>
        <p:spPr>
          <a:xfrm>
            <a:off x="5605463" y="351948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65" name="PortugalM">
            <a:extLst>
              <a:ext uri="{FF2B5EF4-FFF2-40B4-BE49-F238E27FC236}">
                <a16:creationId xmlns="" xmlns:a16="http://schemas.microsoft.com/office/drawing/2014/main" id="{DF189505-B4A1-4D4C-885F-C370DA0A0545}"/>
              </a:ext>
            </a:extLst>
          </p:cNvPr>
          <p:cNvSpPr/>
          <p:nvPr/>
        </p:nvSpPr>
        <p:spPr>
          <a:xfrm>
            <a:off x="3727450" y="2762250"/>
            <a:ext cx="1152525" cy="115252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/>
              <a:t>Portugal</a:t>
            </a:r>
          </a:p>
        </p:txBody>
      </p:sp>
      <p:sp>
        <p:nvSpPr>
          <p:cNvPr id="66" name="PortugalS">
            <a:extLst>
              <a:ext uri="{FF2B5EF4-FFF2-40B4-BE49-F238E27FC236}">
                <a16:creationId xmlns="" xmlns:a16="http://schemas.microsoft.com/office/drawing/2014/main" id="{F77ABD7A-6842-49E4-B335-D28E358156F1}"/>
              </a:ext>
            </a:extLst>
          </p:cNvPr>
          <p:cNvSpPr/>
          <p:nvPr/>
        </p:nvSpPr>
        <p:spPr>
          <a:xfrm>
            <a:off x="4249738" y="3284538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67" name="South KoreaM">
            <a:extLst>
              <a:ext uri="{FF2B5EF4-FFF2-40B4-BE49-F238E27FC236}">
                <a16:creationId xmlns="" xmlns:a16="http://schemas.microsoft.com/office/drawing/2014/main" id="{E48CA203-5BF4-428A-9A01-463F61D80854}"/>
              </a:ext>
            </a:extLst>
          </p:cNvPr>
          <p:cNvSpPr/>
          <p:nvPr/>
        </p:nvSpPr>
        <p:spPr>
          <a:xfrm>
            <a:off x="6889750" y="2836863"/>
            <a:ext cx="1152525" cy="1150937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South Korea</a:t>
            </a:r>
          </a:p>
        </p:txBody>
      </p:sp>
      <p:sp>
        <p:nvSpPr>
          <p:cNvPr id="68" name="South KoreaS">
            <a:extLst>
              <a:ext uri="{FF2B5EF4-FFF2-40B4-BE49-F238E27FC236}">
                <a16:creationId xmlns="" xmlns:a16="http://schemas.microsoft.com/office/drawing/2014/main" id="{C0747E25-09E4-4288-AA1F-E7EBF933A4B9}"/>
              </a:ext>
            </a:extLst>
          </p:cNvPr>
          <p:cNvSpPr/>
          <p:nvPr/>
        </p:nvSpPr>
        <p:spPr>
          <a:xfrm>
            <a:off x="7412038" y="3359150"/>
            <a:ext cx="107950" cy="10795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7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7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2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7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4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7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6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7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7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7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7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8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92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7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10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104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7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1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116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7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8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7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13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140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7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52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7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6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64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7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7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7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76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7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8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88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7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7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9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200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7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7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20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212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3" dur="7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7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2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224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5" dur="7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7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2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236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7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4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48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9" dur="7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7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1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 nodeType="afterGroup">
                            <p:stCondLst>
                              <p:cond delay="231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 nodeType="afterGroup">
                            <p:stCondLst>
                              <p:cond delay="23100"/>
                            </p:stCondLst>
                            <p:childTnLst>
                              <p:par>
                                <p:cTn id="25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 nodeType="afterGroup">
                            <p:stCondLst>
                              <p:cond delay="23100"/>
                            </p:stCondLst>
                            <p:childTnLst>
                              <p:par>
                                <p:cTn id="260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7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7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7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26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272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3" dur="7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7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5" dur="7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253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 nodeType="afterGroup">
                            <p:stCondLst>
                              <p:cond delay="25300"/>
                            </p:stCondLst>
                            <p:childTnLst>
                              <p:par>
                                <p:cTn id="28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 nodeType="afterGroup">
                            <p:stCondLst>
                              <p:cond delay="25300"/>
                            </p:stCondLst>
                            <p:childTnLst>
                              <p:par>
                                <p:cTn id="284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5" dur="7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7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" dur="7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29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296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7" dur="7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9" dur="7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30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308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9" dur="7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7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1" dur="7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 nodeType="afterGroup">
                            <p:stCondLst>
                              <p:cond delay="286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28600"/>
                            </p:stCondLst>
                            <p:childTnLst>
                              <p:par>
                                <p:cTn id="3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 nodeType="afterGroup">
                            <p:stCondLst>
                              <p:cond delay="28600"/>
                            </p:stCondLst>
                            <p:childTnLst>
                              <p:par>
                                <p:cTn id="320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1" dur="7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7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3" dur="7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 nodeType="afterGroup">
                            <p:stCondLst>
                              <p:cond delay="297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29700"/>
                            </p:stCondLst>
                            <p:childTnLst>
                              <p:par>
                                <p:cTn id="32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 nodeType="afterGroup">
                            <p:stCondLst>
                              <p:cond delay="29700"/>
                            </p:stCondLst>
                            <p:childTnLst>
                              <p:par>
                                <p:cTn id="332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3" dur="7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7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5" dur="7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 nodeType="afterGroup">
                            <p:stCondLst>
                              <p:cond delay="308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 nodeType="afterGroup">
                            <p:stCondLst>
                              <p:cond delay="30800"/>
                            </p:stCondLst>
                            <p:childTnLst>
                              <p:par>
                                <p:cTn id="34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 nodeType="afterGroup">
                            <p:stCondLst>
                              <p:cond delay="30800"/>
                            </p:stCondLst>
                            <p:childTnLst>
                              <p:par>
                                <p:cTn id="344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5" dur="7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7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7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 nodeType="afterGroup">
                            <p:stCondLst>
                              <p:cond delay="319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 nodeType="afterGroup">
                            <p:stCondLst>
                              <p:cond delay="31900"/>
                            </p:stCondLst>
                            <p:childTnLst>
                              <p:par>
                                <p:cTn id="35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 nodeType="afterGroup">
                            <p:stCondLst>
                              <p:cond delay="31900"/>
                            </p:stCondLst>
                            <p:childTnLst>
                              <p:par>
                                <p:cTn id="356" presetID="53" presetClass="exit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7" dur="7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9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 animBg="1"/>
      <p:bldP spid="17" grpId="0" animBg="1"/>
      <p:bldP spid="17" grpId="1" animBg="1"/>
      <p:bldP spid="18" grpId="0" animBg="1"/>
      <p:bldP spid="19" grpId="0" animBg="1"/>
      <p:bldP spid="19" grpId="1" animBg="1"/>
      <p:bldP spid="20" grpId="0" animBg="1"/>
      <p:bldP spid="21" grpId="0" animBg="1"/>
      <p:bldP spid="21" grpId="1" animBg="1"/>
      <p:bldP spid="22" grpId="0" animBg="1"/>
      <p:bldP spid="23" grpId="0" animBg="1"/>
      <p:bldP spid="23" grpId="1" animBg="1"/>
      <p:bldP spid="24" grpId="0" animBg="1"/>
      <p:bldP spid="25" grpId="0" animBg="1"/>
      <p:bldP spid="25" grpId="1" animBg="1"/>
      <p:bldP spid="26" grpId="0" animBg="1"/>
      <p:bldP spid="27" grpId="0" animBg="1"/>
      <p:bldP spid="27" grpId="1" animBg="1"/>
      <p:bldP spid="28" grpId="0" animBg="1"/>
      <p:bldP spid="29" grpId="0" animBg="1"/>
      <p:bldP spid="29" grpId="1" animBg="1"/>
      <p:bldP spid="30" grpId="0" animBg="1"/>
      <p:bldP spid="31" grpId="0" animBg="1"/>
      <p:bldP spid="31" grpId="1" animBg="1"/>
      <p:bldP spid="32" grpId="0" animBg="1"/>
      <p:bldP spid="33" grpId="0" animBg="1"/>
      <p:bldP spid="33" grpId="1" animBg="1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1" grpId="0" animBg="1"/>
      <p:bldP spid="41" grpId="1" animBg="1"/>
      <p:bldP spid="42" grpId="0" animBg="1"/>
      <p:bldP spid="43" grpId="0" animBg="1"/>
      <p:bldP spid="43" grpId="1" animBg="1"/>
      <p:bldP spid="44" grpId="0" animBg="1"/>
      <p:bldP spid="45" grpId="0" animBg="1"/>
      <p:bldP spid="45" grpId="1" animBg="1"/>
      <p:bldP spid="46" grpId="0" animBg="1"/>
      <p:bldP spid="47" grpId="0" animBg="1"/>
      <p:bldP spid="47" grpId="1" animBg="1"/>
      <p:bldP spid="48" grpId="0" animBg="1"/>
      <p:bldP spid="49" grpId="0" animBg="1"/>
      <p:bldP spid="49" grpId="1" animBg="1"/>
      <p:bldP spid="50" grpId="0" animBg="1"/>
      <p:bldP spid="51" grpId="0" animBg="1"/>
      <p:bldP spid="51" grpId="1" animBg="1"/>
      <p:bldP spid="52" grpId="0" animBg="1"/>
      <p:bldP spid="53" grpId="0" animBg="1"/>
      <p:bldP spid="53" grpId="1" animBg="1"/>
      <p:bldP spid="54" grpId="0" animBg="1"/>
      <p:bldP spid="55" grpId="0" animBg="1"/>
      <p:bldP spid="55" grpId="1" animBg="1"/>
      <p:bldP spid="56" grpId="0" animBg="1"/>
      <p:bldP spid="57" grpId="0" animBg="1"/>
      <p:bldP spid="57" grpId="1" animBg="1"/>
      <p:bldP spid="58" grpId="0" animBg="1"/>
      <p:bldP spid="59" grpId="0" animBg="1"/>
      <p:bldP spid="59" grpId="1" animBg="1"/>
      <p:bldP spid="60" grpId="0" animBg="1"/>
      <p:bldP spid="61" grpId="0" animBg="1"/>
      <p:bldP spid="61" grpId="1" animBg="1"/>
      <p:bldP spid="62" grpId="0" animBg="1"/>
      <p:bldP spid="63" grpId="0" animBg="1"/>
      <p:bldP spid="63" grpId="1" animBg="1"/>
      <p:bldP spid="64" grpId="0" animBg="1"/>
      <p:bldP spid="65" grpId="0" animBg="1"/>
      <p:bldP spid="65" grpId="1" animBg="1"/>
      <p:bldP spid="66" grpId="0" animBg="1"/>
      <p:bldP spid="67" grpId="0" animBg="1"/>
      <p:bldP spid="67" grpId="1" animBg="1"/>
      <p:bldP spid="6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zil-61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00" y="368300"/>
            <a:ext cx="3746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auritius report form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5100" y="-546100"/>
            <a:ext cx="3911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IMG_04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800" y="3098800"/>
            <a:ext cx="41021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hildren at Shanghai launc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0500" y="3162300"/>
            <a:ext cx="38100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Korean_class_201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52500"/>
            <a:ext cx="4572000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 Folder 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125538"/>
            <a:ext cx="3602037" cy="426878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ZF Folder 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125538"/>
            <a:ext cx="3455987" cy="42529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124744"/>
            <a:ext cx="7416824" cy="417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80955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764407"/>
            <a:ext cx="4032448" cy="5376597"/>
          </a:xfrm>
        </p:spPr>
      </p:pic>
    </p:spTree>
    <p:extLst>
      <p:ext uri="{BB962C8B-B14F-4D97-AF65-F5344CB8AC3E}">
        <p14:creationId xmlns:p14="http://schemas.microsoft.com/office/powerpoint/2010/main" xmlns="" val="37130072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9060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b="1" smtClean="0"/>
              <a:t>International Recognition</a:t>
            </a:r>
          </a:p>
        </p:txBody>
      </p:sp>
      <p:pic>
        <p:nvPicPr>
          <p:cNvPr id="62467" name="Picture 2" descr="Image result for who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89138"/>
            <a:ext cx="2016125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 descr="Ngounice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0538" y="2003425"/>
            <a:ext cx="23336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7" descr="P:\External relations\Website\EPIC logo with text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916113"/>
            <a:ext cx="2084388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9" descr="http://cbpp-pcpe.phac-aspc.gc.ca/public/images/CBPP-BP-e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97425"/>
            <a:ext cx="28575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11" descr="https://www.samhsa.gov/sites/default/files/nrepp-bann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170488"/>
            <a:ext cx="2897188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3413" y="3397250"/>
            <a:ext cx="29241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3" name="Picture 8" descr="EIF 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365625"/>
            <a:ext cx="228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765175"/>
            <a:ext cx="8261350" cy="10398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600" b="1" smtClean="0"/>
              <a:t>International Workshop 2016</a:t>
            </a:r>
          </a:p>
        </p:txBody>
      </p:sp>
      <p:pic>
        <p:nvPicPr>
          <p:cNvPr id="65539" name="Picture 4" descr="Keb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3800" y="1409700"/>
            <a:ext cx="67437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Box 3"/>
          <p:cNvSpPr txBox="1">
            <a:spLocks noChangeArrowheads="1"/>
          </p:cNvSpPr>
          <p:nvPr/>
        </p:nvSpPr>
        <p:spPr bwMode="auto">
          <a:xfrm>
            <a:off x="2339975" y="908050"/>
            <a:ext cx="5432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 smtClean="0">
                <a:latin typeface="Calibri" panose="020F0502020204030204" pitchFamily="34" charset="0"/>
              </a:rPr>
              <a:t>Children with special needs</a:t>
            </a:r>
            <a:endParaRPr lang="en-US" altLang="en-US" sz="3600" b="1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661179"/>
            <a:ext cx="3173530" cy="4489009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clu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6475" y="908050"/>
            <a:ext cx="7131050" cy="49101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NS 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313" y="735013"/>
            <a:ext cx="3624262" cy="51371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t Placeholder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1619250" y="692150"/>
            <a:ext cx="6337300" cy="8651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i="1" smtClean="0"/>
              <a:t>Passport: Skills for Life  </a:t>
            </a:r>
            <a:r>
              <a:rPr lang="en-GB" altLang="en-US" sz="2800" b="0" smtClean="0"/>
              <a:t>(ages 9-11)</a:t>
            </a:r>
          </a:p>
        </p:txBody>
      </p:sp>
      <p:pic>
        <p:nvPicPr>
          <p:cNvPr id="73731" name="Picture 1" descr="51_planche_de_jeu_BILINGUE_dere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1025" y="1700213"/>
            <a:ext cx="5875338" cy="437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ic str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3063" y="836613"/>
            <a:ext cx="3387725" cy="51911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1"/>
          <p:cNvSpPr txBox="1">
            <a:spLocks noChangeArrowheads="1"/>
          </p:cNvSpPr>
          <p:nvPr/>
        </p:nvSpPr>
        <p:spPr bwMode="auto">
          <a:xfrm>
            <a:off x="1271588" y="1352550"/>
            <a:ext cx="698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Aft>
                <a:spcPts val="1800"/>
              </a:spcAft>
            </a:pPr>
            <a:r>
              <a:rPr lang="en-GB" altLang="en-US" sz="3600" b="1">
                <a:latin typeface="Calibri" panose="020F0502020204030204" pitchFamily="34" charset="0"/>
              </a:rPr>
              <a:t>SPARK Resilience  </a:t>
            </a:r>
            <a:r>
              <a:rPr lang="en-GB" altLang="en-US" sz="2800">
                <a:latin typeface="Calibri" panose="020F0502020204030204" pitchFamily="34" charset="0"/>
              </a:rPr>
              <a:t>(ages 11-12)</a:t>
            </a:r>
            <a:r>
              <a:rPr lang="en-GB" altLang="en-US" sz="3600" b="1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75779" name="Picture 3" descr="SPARK_Student_Guide_Cov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7525" y="2060575"/>
            <a:ext cx="595312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Content Placeholder 3" descr="Zipp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6780" r="-16780"/>
          <a:stretch>
            <a:fillRect/>
          </a:stretch>
        </p:blipFill>
        <p:spPr bwMode="auto">
          <a:xfrm>
            <a:off x="-468313" y="2133600"/>
            <a:ext cx="6553201" cy="34813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tel 2">
            <a:extLst>
              <a:ext uri="{FF2B5EF4-FFF2-40B4-BE49-F238E27FC236}">
                <a16:creationId xmlns="" xmlns:a16="http://schemas.microsoft.com/office/drawing/2014/main" id="{35FEBDF1-1453-6E4F-A5AD-01ED6A933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836613"/>
            <a:ext cx="8261350" cy="103981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err="1" smtClean="0">
                <a:solidFill>
                  <a:srgbClr val="000000"/>
                </a:solidFill>
                <a:ea typeface="+mj-ea"/>
                <a:cs typeface="+mj-cs"/>
              </a:rPr>
              <a:t>Labeeb</a:t>
            </a:r>
            <a:r>
              <a:rPr lang="en-US" sz="3600" b="1" dirty="0" smtClean="0">
                <a:solidFill>
                  <a:srgbClr val="000000"/>
                </a:solidFill>
                <a:ea typeface="+mj-ea"/>
                <a:cs typeface="+mj-cs"/>
              </a:rPr>
              <a:t> </a:t>
            </a:r>
            <a:r>
              <a:rPr lang="en-US" sz="3600" b="1" dirty="0">
                <a:solidFill>
                  <a:srgbClr val="000000"/>
                </a:solidFill>
                <a:ea typeface="+mj-ea"/>
                <a:cs typeface="+mj-cs"/>
              </a:rPr>
              <a:t>and Apple</a:t>
            </a:r>
          </a:p>
        </p:txBody>
      </p:sp>
      <p:pic>
        <p:nvPicPr>
          <p:cNvPr id="14340" name="Picture 2" descr="Portrait of App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667"/>
          <a:stretch>
            <a:fillRect/>
          </a:stretch>
        </p:blipFill>
        <p:spPr bwMode="auto">
          <a:xfrm>
            <a:off x="5580063" y="2549525"/>
            <a:ext cx="2928937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7637" y="857250"/>
            <a:ext cx="6693362" cy="502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48328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D1DCF82E-CFAC-F044-8074-B0385909DC5B}"/>
              </a:ext>
            </a:extLst>
          </p:cNvPr>
          <p:cNvSpPr/>
          <p:nvPr/>
        </p:nvSpPr>
        <p:spPr>
          <a:xfrm>
            <a:off x="1187450" y="3716338"/>
            <a:ext cx="6697663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en-GB" sz="2800" dirty="0">
              <a:latin typeface="+mn-lt"/>
              <a:hlinkClick r:id="rId2"/>
            </a:endParaRPr>
          </a:p>
          <a:p>
            <a:pPr algn="ctr">
              <a:defRPr/>
            </a:pPr>
            <a:r>
              <a:rPr lang="en-GB" sz="2800" dirty="0">
                <a:latin typeface="+mn-lt"/>
                <a:hlinkClick r:id="rId2"/>
              </a:rPr>
              <a:t>caroline.egar@partnershipforchildren.org.uk</a:t>
            </a:r>
            <a:endParaRPr lang="en-GB" sz="2800" dirty="0">
              <a:latin typeface="+mn-lt"/>
            </a:endParaRPr>
          </a:p>
          <a:p>
            <a:pPr algn="ctr">
              <a:defRPr/>
            </a:pPr>
            <a:r>
              <a:rPr lang="en-GB" sz="2800" dirty="0">
                <a:latin typeface="+mn-lt"/>
                <a:hlinkClick r:id="rId3"/>
              </a:rPr>
              <a:t>www.partnershipforchildren.org.uk</a:t>
            </a:r>
            <a:endParaRPr lang="en-GB" sz="2800" dirty="0">
              <a:latin typeface="+mn-lt"/>
            </a:endParaRPr>
          </a:p>
          <a:p>
            <a:pPr algn="ctr">
              <a:defRPr/>
            </a:pPr>
            <a:endParaRPr lang="en-GB" sz="2800" dirty="0">
              <a:latin typeface="+mn-lt"/>
            </a:endParaRPr>
          </a:p>
        </p:txBody>
      </p:sp>
      <p:pic>
        <p:nvPicPr>
          <p:cNvPr id="77827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987425"/>
            <a:ext cx="6164262" cy="28463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graphicFrame>
        <p:nvGraphicFramePr>
          <p:cNvPr id="15363" name="Content Placeholder 3"/>
          <p:cNvGraphicFramePr>
            <a:graphicFrameLocks noGrp="1" noChangeAspect="1"/>
          </p:cNvGraphicFramePr>
          <p:nvPr>
            <p:ph idx="1"/>
          </p:nvPr>
        </p:nvGraphicFramePr>
        <p:xfrm>
          <a:off x="827088" y="620713"/>
          <a:ext cx="7729537" cy="5557837"/>
        </p:xfrm>
        <a:graphic>
          <a:graphicData uri="http://schemas.openxmlformats.org/presentationml/2006/ole">
            <p:oleObj spid="_x0000_s15379" name="Acrobat Document" r:id="rId3" imgW="22275720" imgH="16039800" progId="">
              <p:embed/>
            </p:oleObj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ad te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2700" y="812800"/>
            <a:ext cx="65659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979613" y="5300663"/>
            <a:ext cx="5106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00" b="1">
                <a:latin typeface="Calibri" panose="020F0502020204030204" pitchFamily="34" charset="0"/>
              </a:rPr>
              <a:t>‘I don’t know what to do’</a:t>
            </a:r>
            <a:endParaRPr lang="en-US" altLang="en-US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8"/>
          <p:cNvSpPr>
            <a:spLocks noChangeShapeType="1"/>
          </p:cNvSpPr>
          <p:nvPr/>
        </p:nvSpPr>
        <p:spPr bwMode="auto">
          <a:xfrm>
            <a:off x="4500563" y="2132013"/>
            <a:ext cx="0" cy="31686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27" name="Line 12"/>
          <p:cNvSpPr>
            <a:spLocks noChangeShapeType="1"/>
          </p:cNvSpPr>
          <p:nvPr/>
        </p:nvSpPr>
        <p:spPr bwMode="auto">
          <a:xfrm flipV="1">
            <a:off x="2627313" y="2924175"/>
            <a:ext cx="3816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28" name="AutoShape 13"/>
          <p:cNvSpPr>
            <a:spLocks noChangeArrowheads="1"/>
          </p:cNvSpPr>
          <p:nvPr/>
        </p:nvSpPr>
        <p:spPr bwMode="auto">
          <a:xfrm>
            <a:off x="4427538" y="2779713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29" name="AutoShape 15"/>
          <p:cNvSpPr>
            <a:spLocks noChangeArrowheads="1"/>
          </p:cNvSpPr>
          <p:nvPr/>
        </p:nvSpPr>
        <p:spPr bwMode="auto">
          <a:xfrm>
            <a:off x="5292725" y="2852738"/>
            <a:ext cx="1079500" cy="1511300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0" name="AutoShape 17" descr="Mørke på skrå nedover"/>
          <p:cNvSpPr>
            <a:spLocks noChangeArrowheads="1"/>
          </p:cNvSpPr>
          <p:nvPr/>
        </p:nvSpPr>
        <p:spPr bwMode="auto">
          <a:xfrm rot="-5400000">
            <a:off x="5688012" y="3968751"/>
            <a:ext cx="288925" cy="1079500"/>
          </a:xfrm>
          <a:prstGeom prst="moon">
            <a:avLst>
              <a:gd name="adj" fmla="val 87500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1" name="AutoShape 18" descr="Dongeri"/>
          <p:cNvSpPr>
            <a:spLocks noChangeArrowheads="1"/>
          </p:cNvSpPr>
          <p:nvPr/>
        </p:nvSpPr>
        <p:spPr bwMode="auto">
          <a:xfrm>
            <a:off x="4284663" y="1700213"/>
            <a:ext cx="433387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632" name="AutoShape 19"/>
          <p:cNvSpPr>
            <a:spLocks noChangeArrowheads="1"/>
          </p:cNvSpPr>
          <p:nvPr/>
        </p:nvSpPr>
        <p:spPr bwMode="auto">
          <a:xfrm>
            <a:off x="2700338" y="2852738"/>
            <a:ext cx="1079500" cy="1368425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3" name="AutoShape 21"/>
          <p:cNvSpPr>
            <a:spLocks noChangeArrowheads="1"/>
          </p:cNvSpPr>
          <p:nvPr/>
        </p:nvSpPr>
        <p:spPr bwMode="auto">
          <a:xfrm>
            <a:off x="2484438" y="2779713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4" name="AutoShape 22"/>
          <p:cNvSpPr>
            <a:spLocks noChangeArrowheads="1"/>
          </p:cNvSpPr>
          <p:nvPr/>
        </p:nvSpPr>
        <p:spPr bwMode="auto">
          <a:xfrm>
            <a:off x="6443663" y="2779713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5" name="AutoShape 23" descr="Mørke på skrå nedover"/>
          <p:cNvSpPr>
            <a:spLocks noChangeArrowheads="1"/>
          </p:cNvSpPr>
          <p:nvPr/>
        </p:nvSpPr>
        <p:spPr bwMode="auto">
          <a:xfrm rot="-5400000">
            <a:off x="3095625" y="3825876"/>
            <a:ext cx="288925" cy="1079500"/>
          </a:xfrm>
          <a:prstGeom prst="moon">
            <a:avLst>
              <a:gd name="adj" fmla="val 87500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6" name="AutoShape 32" descr="Dongeri"/>
          <p:cNvSpPr>
            <a:spLocks noChangeArrowheads="1"/>
          </p:cNvSpPr>
          <p:nvPr/>
        </p:nvSpPr>
        <p:spPr bwMode="auto">
          <a:xfrm>
            <a:off x="3779838" y="5300663"/>
            <a:ext cx="1441450" cy="576262"/>
          </a:xfrm>
          <a:prstGeom prst="flowChartExtra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6637" name="TekstSylinder 2"/>
          <p:cNvSpPr txBox="1">
            <a:spLocks noChangeArrowheads="1"/>
          </p:cNvSpPr>
          <p:nvPr/>
        </p:nvSpPr>
        <p:spPr bwMode="auto">
          <a:xfrm>
            <a:off x="468313" y="765175"/>
            <a:ext cx="432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3600" b="1">
                <a:latin typeface="Calibri" panose="020F0502020204030204" pitchFamily="34" charset="0"/>
              </a:rPr>
              <a:t>Stress - coping theory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4284663" y="1844675"/>
            <a:ext cx="0" cy="31686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75" name="AutoShape 3" descr="Dongeri"/>
          <p:cNvSpPr>
            <a:spLocks noChangeArrowheads="1"/>
          </p:cNvSpPr>
          <p:nvPr/>
        </p:nvSpPr>
        <p:spPr bwMode="auto">
          <a:xfrm>
            <a:off x="3563938" y="5013325"/>
            <a:ext cx="1441450" cy="576263"/>
          </a:xfrm>
          <a:prstGeom prst="flowChartExtra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2411413" y="1773238"/>
            <a:ext cx="3744912" cy="1727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4211638" y="2492375"/>
            <a:ext cx="144462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5076825" y="1989138"/>
            <a:ext cx="1079500" cy="1511300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79" name="AutoShape 7" descr="Mørke på skrå nedover"/>
          <p:cNvSpPr>
            <a:spLocks noChangeArrowheads="1"/>
          </p:cNvSpPr>
          <p:nvPr/>
        </p:nvSpPr>
        <p:spPr bwMode="auto">
          <a:xfrm rot="-5400000">
            <a:off x="5472112" y="3105151"/>
            <a:ext cx="288925" cy="1079500"/>
          </a:xfrm>
          <a:prstGeom prst="moon">
            <a:avLst>
              <a:gd name="adj" fmla="val 87500"/>
            </a:avLst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4067175" y="1412875"/>
            <a:ext cx="433388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>
            <a:off x="2484438" y="3213100"/>
            <a:ext cx="1079500" cy="1223963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>
            <a:off x="2339975" y="3429000"/>
            <a:ext cx="144463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6156325" y="1628775"/>
            <a:ext cx="144463" cy="215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84" name="AutoShape 12" descr="Mørke på skrå nedover"/>
          <p:cNvSpPr>
            <a:spLocks noChangeArrowheads="1"/>
          </p:cNvSpPr>
          <p:nvPr/>
        </p:nvSpPr>
        <p:spPr bwMode="auto">
          <a:xfrm rot="-5400000">
            <a:off x="2879725" y="4041776"/>
            <a:ext cx="288925" cy="1079500"/>
          </a:xfrm>
          <a:prstGeom prst="moon">
            <a:avLst>
              <a:gd name="adj" fmla="val 87500"/>
            </a:avLst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nb-NO" altLang="en-US"/>
          </a:p>
        </p:txBody>
      </p:sp>
      <p:sp>
        <p:nvSpPr>
          <p:cNvPr id="28685" name="Text Box 16"/>
          <p:cNvSpPr txBox="1">
            <a:spLocks noChangeArrowheads="1"/>
          </p:cNvSpPr>
          <p:nvPr/>
        </p:nvSpPr>
        <p:spPr bwMode="auto">
          <a:xfrm>
            <a:off x="6659563" y="4437063"/>
            <a:ext cx="22336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400" b="1">
                <a:latin typeface="Calibri" panose="020F0502020204030204" pitchFamily="34" charset="0"/>
              </a:rPr>
              <a:t>Mental health problems</a:t>
            </a:r>
          </a:p>
          <a:p>
            <a:pPr eaLnBrk="1" hangingPunct="1"/>
            <a:endParaRPr lang="nb-NO" altLang="en-US" sz="2400" b="1">
              <a:latin typeface="Calibri" panose="020F0502020204030204" pitchFamily="34" charset="0"/>
            </a:endParaRPr>
          </a:p>
        </p:txBody>
      </p:sp>
      <p:sp>
        <p:nvSpPr>
          <p:cNvPr id="28686" name="TekstSylinder 1"/>
          <p:cNvSpPr txBox="1">
            <a:spLocks noChangeArrowheads="1"/>
          </p:cNvSpPr>
          <p:nvPr/>
        </p:nvSpPr>
        <p:spPr bwMode="auto">
          <a:xfrm>
            <a:off x="2411413" y="4797425"/>
            <a:ext cx="121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b="1">
                <a:latin typeface="Calibri" panose="020F0502020204030204" pitchFamily="34" charset="0"/>
              </a:rPr>
              <a:t>Difficulties</a:t>
            </a:r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274EC886-2A8B-DA46-908D-9247BEB72AF8}"/>
              </a:ext>
            </a:extLst>
          </p:cNvPr>
          <p:cNvSpPr/>
          <p:nvPr/>
        </p:nvSpPr>
        <p:spPr>
          <a:xfrm>
            <a:off x="2627313" y="4149725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960F8623-C5AE-C744-A977-62F425577CAD}"/>
              </a:ext>
            </a:extLst>
          </p:cNvPr>
          <p:cNvSpPr/>
          <p:nvPr/>
        </p:nvSpPr>
        <p:spPr>
          <a:xfrm>
            <a:off x="2890838" y="3959225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263A4815-AC2A-0242-9C42-0C50E387ED4B}"/>
              </a:ext>
            </a:extLst>
          </p:cNvPr>
          <p:cNvSpPr/>
          <p:nvPr/>
        </p:nvSpPr>
        <p:spPr>
          <a:xfrm>
            <a:off x="3163888" y="4152900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832A0986-D2AC-0040-8355-68CCAB8B0822}"/>
              </a:ext>
            </a:extLst>
          </p:cNvPr>
          <p:cNvSpPr/>
          <p:nvPr/>
        </p:nvSpPr>
        <p:spPr>
          <a:xfrm>
            <a:off x="2798763" y="3660775"/>
            <a:ext cx="288925" cy="2873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D99D63A8-17C3-604F-ABE7-BD7DDD925788}"/>
              </a:ext>
            </a:extLst>
          </p:cNvPr>
          <p:cNvSpPr/>
          <p:nvPr/>
        </p:nvSpPr>
        <p:spPr>
          <a:xfrm>
            <a:off x="3089275" y="3789363"/>
            <a:ext cx="165100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52AD9AD3-1D47-B441-9DE7-31B04AD0394C}"/>
              </a:ext>
            </a:extLst>
          </p:cNvPr>
          <p:cNvSpPr/>
          <p:nvPr/>
        </p:nvSpPr>
        <p:spPr>
          <a:xfrm>
            <a:off x="2705100" y="3948113"/>
            <a:ext cx="165100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19FFC27-947D-6F4C-A312-1758AAC9C523}"/>
              </a:ext>
            </a:extLst>
          </p:cNvPr>
          <p:cNvSpPr/>
          <p:nvPr/>
        </p:nvSpPr>
        <p:spPr>
          <a:xfrm>
            <a:off x="3187700" y="3963988"/>
            <a:ext cx="165100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4DEB97A-CD0E-0D49-AF67-68E835A3C022}"/>
              </a:ext>
            </a:extLst>
          </p:cNvPr>
          <p:cNvSpPr/>
          <p:nvPr/>
        </p:nvSpPr>
        <p:spPr>
          <a:xfrm>
            <a:off x="2987675" y="3490913"/>
            <a:ext cx="165100" cy="174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="" xmlns:a16="http://schemas.microsoft.com/office/drawing/2014/main" id="{41398977-C648-F445-B963-02C08B0634AC}"/>
              </a:ext>
            </a:extLst>
          </p:cNvPr>
          <p:cNvCxnSpPr/>
          <p:nvPr/>
        </p:nvCxnSpPr>
        <p:spPr>
          <a:xfrm flipV="1">
            <a:off x="7596188" y="1268413"/>
            <a:ext cx="50800" cy="3024187"/>
          </a:xfrm>
          <a:prstGeom prst="straightConnector1">
            <a:avLst/>
          </a:prstGeom>
          <a:ln w="193675" cap="rnd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2344</TotalTime>
  <Words>1133</Words>
  <Application>Microsoft Office PowerPoint</Application>
  <PresentationFormat>On-screen Show (4:3)</PresentationFormat>
  <Paragraphs>192</Paragraphs>
  <Slides>51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Office Theme</vt:lpstr>
      <vt:lpstr>Acrobat Document</vt:lpstr>
      <vt:lpstr>Slide 1</vt:lpstr>
      <vt:lpstr>Slide 2</vt:lpstr>
      <vt:lpstr>Slide 3</vt:lpstr>
      <vt:lpstr>Slide 4</vt:lpstr>
      <vt:lpstr>Labeeb and Apple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Feedback</vt:lpstr>
      <vt:lpstr>Slide 26</vt:lpstr>
      <vt:lpstr>Slide 27</vt:lpstr>
      <vt:lpstr>Slide 28</vt:lpstr>
      <vt:lpstr>Emotional Literacy Checklist</vt:lpstr>
      <vt:lpstr>Reduced hyperactivity</vt:lpstr>
      <vt:lpstr>Slide 31</vt:lpstr>
      <vt:lpstr>Slide 32</vt:lpstr>
      <vt:lpstr>Slide 33</vt:lpstr>
      <vt:lpstr>Slide 34</vt:lpstr>
      <vt:lpstr>Slide 35</vt:lpstr>
      <vt:lpstr>Slide 36</vt:lpstr>
      <vt:lpstr>Around the World</vt:lpstr>
      <vt:lpstr>Around the World</vt:lpstr>
      <vt:lpstr>Slide 39</vt:lpstr>
      <vt:lpstr>Slide 40</vt:lpstr>
      <vt:lpstr>Slide 41</vt:lpstr>
      <vt:lpstr>International Recognition</vt:lpstr>
      <vt:lpstr>International Workshop 2016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</dc:creator>
  <cp:lastModifiedBy>nnub</cp:lastModifiedBy>
  <cp:revision>202</cp:revision>
  <cp:lastPrinted>2018-08-09T13:40:20Z</cp:lastPrinted>
  <dcterms:created xsi:type="dcterms:W3CDTF">2012-09-05T11:57:09Z</dcterms:created>
  <dcterms:modified xsi:type="dcterms:W3CDTF">2019-02-26T10:53:58Z</dcterms:modified>
</cp:coreProperties>
</file>