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53"/>
  </p:notesMasterIdLst>
  <p:sldIdLst>
    <p:sldId id="256" r:id="rId2"/>
    <p:sldId id="257" r:id="rId3"/>
    <p:sldId id="259" r:id="rId4"/>
    <p:sldId id="346" r:id="rId5"/>
    <p:sldId id="262" r:id="rId6"/>
    <p:sldId id="258" r:id="rId7"/>
    <p:sldId id="263" r:id="rId8"/>
    <p:sldId id="269" r:id="rId9"/>
    <p:sldId id="349" r:id="rId10"/>
    <p:sldId id="354" r:id="rId11"/>
    <p:sldId id="355" r:id="rId12"/>
    <p:sldId id="356" r:id="rId13"/>
    <p:sldId id="268" r:id="rId14"/>
    <p:sldId id="270" r:id="rId15"/>
    <p:sldId id="271" r:id="rId16"/>
    <p:sldId id="279" r:id="rId17"/>
    <p:sldId id="280" r:id="rId18"/>
    <p:sldId id="281" r:id="rId19"/>
    <p:sldId id="282" r:id="rId20"/>
    <p:sldId id="283" r:id="rId21"/>
    <p:sldId id="284" r:id="rId22"/>
    <p:sldId id="273" r:id="rId23"/>
    <p:sldId id="337" r:id="rId24"/>
    <p:sldId id="347" r:id="rId25"/>
    <p:sldId id="363" r:id="rId26"/>
    <p:sldId id="364" r:id="rId27"/>
    <p:sldId id="365" r:id="rId28"/>
    <p:sldId id="339" r:id="rId29"/>
    <p:sldId id="343" r:id="rId30"/>
    <p:sldId id="285" r:id="rId31"/>
    <p:sldId id="291" r:id="rId32"/>
    <p:sldId id="288" r:id="rId33"/>
    <p:sldId id="289" r:id="rId34"/>
    <p:sldId id="290" r:id="rId35"/>
    <p:sldId id="344" r:id="rId36"/>
    <p:sldId id="300" r:id="rId37"/>
    <p:sldId id="326" r:id="rId38"/>
    <p:sldId id="327" r:id="rId39"/>
    <p:sldId id="308" r:id="rId40"/>
    <p:sldId id="309" r:id="rId41"/>
    <p:sldId id="329" r:id="rId42"/>
    <p:sldId id="357" r:id="rId43"/>
    <p:sldId id="358" r:id="rId44"/>
    <p:sldId id="359" r:id="rId45"/>
    <p:sldId id="360" r:id="rId46"/>
    <p:sldId id="361" r:id="rId47"/>
    <p:sldId id="313" r:id="rId48"/>
    <p:sldId id="312" r:id="rId49"/>
    <p:sldId id="315" r:id="rId50"/>
    <p:sldId id="316" r:id="rId51"/>
    <p:sldId id="36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88151" autoAdjust="0"/>
  </p:normalViewPr>
  <p:slideViewPr>
    <p:cSldViewPr snapToGrid="0">
      <p:cViewPr>
        <p:scale>
          <a:sx n="71" d="100"/>
          <a:sy n="71" d="100"/>
        </p:scale>
        <p:origin x="-672" y="1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sz="2500" dirty="0">
                <a:latin typeface="Times New Roman" panose="02020603050405020304" pitchFamily="18" charset="0"/>
                <a:cs typeface="Times New Roman" panose="02020603050405020304" pitchFamily="18" charset="0"/>
              </a:rPr>
              <a:t>Effluent results</a:t>
            </a:r>
          </a:p>
        </c:rich>
      </c:tx>
      <c:overlay val="0"/>
    </c:title>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[Book1]Sheet1!$A$2</c:f>
              <c:strCache>
                <c:ptCount val="1"/>
                <c:pt idx="0">
                  <c:v>COD</c:v>
                </c:pt>
              </c:strCache>
            </c:strRef>
          </c:tx>
          <c:invertIfNegative val="0"/>
          <c:cat>
            <c:numRef>
              <c:f>[Book1]Sheet1!$B$1:$G$1</c:f>
              <c:numCache>
                <c:formatCode>General</c:formatCode>
                <c:ptCount val="6"/>
                <c:pt idx="0">
                  <c:v>2015</c:v>
                </c:pt>
                <c:pt idx="1">
                  <c:v>2016</c:v>
                </c:pt>
                <c:pt idx="2">
                  <c:v>2017</c:v>
                </c:pt>
                <c:pt idx="3">
                  <c:v>2018</c:v>
                </c:pt>
                <c:pt idx="4">
                  <c:v>2019</c:v>
                </c:pt>
                <c:pt idx="5">
                  <c:v>2020</c:v>
                </c:pt>
              </c:numCache>
            </c:numRef>
          </c:cat>
          <c:val>
            <c:numRef>
              <c:f>[Book1]Sheet1!$B$2:$G$2</c:f>
              <c:numCache>
                <c:formatCode>General</c:formatCode>
                <c:ptCount val="6"/>
                <c:pt idx="0">
                  <c:v>60.67</c:v>
                </c:pt>
                <c:pt idx="1">
                  <c:v>61.05</c:v>
                </c:pt>
                <c:pt idx="2">
                  <c:v>61.42</c:v>
                </c:pt>
                <c:pt idx="3">
                  <c:v>61.77</c:v>
                </c:pt>
                <c:pt idx="4">
                  <c:v>62.12</c:v>
                </c:pt>
                <c:pt idx="5">
                  <c:v>62.73</c:v>
                </c:pt>
              </c:numCache>
            </c:numRef>
          </c:val>
        </c:ser>
        <c:ser>
          <c:idx val="1"/>
          <c:order val="1"/>
          <c:tx>
            <c:strRef>
              <c:f>[Book1]Sheet1!$A$3</c:f>
              <c:strCache>
                <c:ptCount val="1"/>
                <c:pt idx="0">
                  <c:v>BOD</c:v>
                </c:pt>
              </c:strCache>
            </c:strRef>
          </c:tx>
          <c:invertIfNegative val="0"/>
          <c:cat>
            <c:numRef>
              <c:f>[Book1]Sheet1!$B$1:$G$1</c:f>
              <c:numCache>
                <c:formatCode>General</c:formatCode>
                <c:ptCount val="6"/>
                <c:pt idx="0">
                  <c:v>2015</c:v>
                </c:pt>
                <c:pt idx="1">
                  <c:v>2016</c:v>
                </c:pt>
                <c:pt idx="2">
                  <c:v>2017</c:v>
                </c:pt>
                <c:pt idx="3">
                  <c:v>2018</c:v>
                </c:pt>
                <c:pt idx="4">
                  <c:v>2019</c:v>
                </c:pt>
                <c:pt idx="5">
                  <c:v>2020</c:v>
                </c:pt>
              </c:numCache>
            </c:numRef>
          </c:cat>
          <c:val>
            <c:numRef>
              <c:f>[Book1]Sheet1!$B$3:$G$3</c:f>
              <c:numCache>
                <c:formatCode>General</c:formatCode>
                <c:ptCount val="6"/>
                <c:pt idx="0">
                  <c:v>1.58</c:v>
                </c:pt>
                <c:pt idx="1">
                  <c:v>1.67</c:v>
                </c:pt>
                <c:pt idx="2">
                  <c:v>1.75</c:v>
                </c:pt>
                <c:pt idx="3">
                  <c:v>1.83</c:v>
                </c:pt>
                <c:pt idx="4">
                  <c:v>1.91</c:v>
                </c:pt>
                <c:pt idx="5">
                  <c:v>2.0699999999999998</c:v>
                </c:pt>
              </c:numCache>
            </c:numRef>
          </c:val>
        </c:ser>
        <c:ser>
          <c:idx val="2"/>
          <c:order val="2"/>
          <c:tx>
            <c:strRef>
              <c:f>[Book1]Sheet1!$A$4</c:f>
              <c:strCache>
                <c:ptCount val="1"/>
                <c:pt idx="0">
                  <c:v>TSS</c:v>
                </c:pt>
              </c:strCache>
            </c:strRef>
          </c:tx>
          <c:invertIfNegative val="0"/>
          <c:cat>
            <c:numRef>
              <c:f>[Book1]Sheet1!$B$1:$G$1</c:f>
              <c:numCache>
                <c:formatCode>General</c:formatCode>
                <c:ptCount val="6"/>
                <c:pt idx="0">
                  <c:v>2015</c:v>
                </c:pt>
                <c:pt idx="1">
                  <c:v>2016</c:v>
                </c:pt>
                <c:pt idx="2">
                  <c:v>2017</c:v>
                </c:pt>
                <c:pt idx="3">
                  <c:v>2018</c:v>
                </c:pt>
                <c:pt idx="4">
                  <c:v>2019</c:v>
                </c:pt>
                <c:pt idx="5">
                  <c:v>2020</c:v>
                </c:pt>
              </c:numCache>
            </c:numRef>
          </c:cat>
          <c:val>
            <c:numRef>
              <c:f>[Book1]Sheet1!$B$4:$G$4</c:f>
              <c:numCache>
                <c:formatCode>General</c:formatCode>
                <c:ptCount val="6"/>
                <c:pt idx="0">
                  <c:v>2.84</c:v>
                </c:pt>
                <c:pt idx="1">
                  <c:v>3.11</c:v>
                </c:pt>
                <c:pt idx="2">
                  <c:v>3.37</c:v>
                </c:pt>
                <c:pt idx="3">
                  <c:v>3.61</c:v>
                </c:pt>
                <c:pt idx="4">
                  <c:v>3.85</c:v>
                </c:pt>
                <c:pt idx="5">
                  <c:v>4.2699999999999996</c:v>
                </c:pt>
              </c:numCache>
            </c:numRef>
          </c:val>
        </c:ser>
        <c:ser>
          <c:idx val="3"/>
          <c:order val="3"/>
          <c:tx>
            <c:strRef>
              <c:f>[Book1]Sheet1!$A$5</c:f>
              <c:strCache>
                <c:ptCount val="1"/>
                <c:pt idx="0">
                  <c:v>TN</c:v>
                </c:pt>
              </c:strCache>
            </c:strRef>
          </c:tx>
          <c:invertIfNegative val="0"/>
          <c:cat>
            <c:numRef>
              <c:f>[Book1]Sheet1!$B$1:$G$1</c:f>
              <c:numCache>
                <c:formatCode>General</c:formatCode>
                <c:ptCount val="6"/>
                <c:pt idx="0">
                  <c:v>2015</c:v>
                </c:pt>
                <c:pt idx="1">
                  <c:v>2016</c:v>
                </c:pt>
                <c:pt idx="2">
                  <c:v>2017</c:v>
                </c:pt>
                <c:pt idx="3">
                  <c:v>2018</c:v>
                </c:pt>
                <c:pt idx="4">
                  <c:v>2019</c:v>
                </c:pt>
                <c:pt idx="5">
                  <c:v>2020</c:v>
                </c:pt>
              </c:numCache>
            </c:numRef>
          </c:cat>
          <c:val>
            <c:numRef>
              <c:f>[Book1]Sheet1!$B$5:$G$5</c:f>
              <c:numCache>
                <c:formatCode>General</c:formatCode>
                <c:ptCount val="6"/>
                <c:pt idx="0">
                  <c:v>35.799999999999997</c:v>
                </c:pt>
                <c:pt idx="1">
                  <c:v>34.909999999999997</c:v>
                </c:pt>
                <c:pt idx="2">
                  <c:v>33.96</c:v>
                </c:pt>
                <c:pt idx="3">
                  <c:v>32.97</c:v>
                </c:pt>
                <c:pt idx="4">
                  <c:v>31.96</c:v>
                </c:pt>
                <c:pt idx="5">
                  <c:v>30.28</c:v>
                </c:pt>
              </c:numCache>
            </c:numRef>
          </c:val>
        </c:ser>
        <c:ser>
          <c:idx val="4"/>
          <c:order val="4"/>
          <c:tx>
            <c:strRef>
              <c:f>[Book1]Sheet1!$A$6</c:f>
              <c:strCache>
                <c:ptCount val="1"/>
                <c:pt idx="0">
                  <c:v>TP</c:v>
                </c:pt>
              </c:strCache>
            </c:strRef>
          </c:tx>
          <c:invertIfNegative val="0"/>
          <c:cat>
            <c:numRef>
              <c:f>[Book1]Sheet1!$B$1:$G$1</c:f>
              <c:numCache>
                <c:formatCode>General</c:formatCode>
                <c:ptCount val="6"/>
                <c:pt idx="0">
                  <c:v>2015</c:v>
                </c:pt>
                <c:pt idx="1">
                  <c:v>2016</c:v>
                </c:pt>
                <c:pt idx="2">
                  <c:v>2017</c:v>
                </c:pt>
                <c:pt idx="3">
                  <c:v>2018</c:v>
                </c:pt>
                <c:pt idx="4">
                  <c:v>2019</c:v>
                </c:pt>
                <c:pt idx="5">
                  <c:v>2020</c:v>
                </c:pt>
              </c:numCache>
            </c:numRef>
          </c:cat>
          <c:val>
            <c:numRef>
              <c:f>[Book1]Sheet1!$B$6:$G$6</c:f>
              <c:numCache>
                <c:formatCode>General</c:formatCode>
                <c:ptCount val="6"/>
                <c:pt idx="0">
                  <c:v>3.76</c:v>
                </c:pt>
                <c:pt idx="1">
                  <c:v>3.74</c:v>
                </c:pt>
                <c:pt idx="2">
                  <c:v>3.72</c:v>
                </c:pt>
                <c:pt idx="3">
                  <c:v>3.71</c:v>
                </c:pt>
                <c:pt idx="4">
                  <c:v>3.69</c:v>
                </c:pt>
                <c:pt idx="5">
                  <c:v>3.59</c:v>
                </c:pt>
              </c:numCache>
            </c:numRef>
          </c:val>
        </c:ser>
        <c:dLbls>
          <c:showLegendKey val="0"/>
          <c:showVal val="0"/>
          <c:showCatName val="0"/>
          <c:showSerName val="0"/>
          <c:showPercent val="0"/>
          <c:showBubbleSize val="0"/>
        </c:dLbls>
        <c:gapWidth val="150"/>
        <c:shape val="box"/>
        <c:axId val="79672448"/>
        <c:axId val="79673984"/>
        <c:axId val="0"/>
      </c:bar3DChart>
      <c:catAx>
        <c:axId val="79672448"/>
        <c:scaling>
          <c:orientation val="minMax"/>
        </c:scaling>
        <c:delete val="0"/>
        <c:axPos val="b"/>
        <c:numFmt formatCode="General" sourceLinked="1"/>
        <c:majorTickMark val="none"/>
        <c:minorTickMark val="none"/>
        <c:tickLblPos val="nextTo"/>
        <c:crossAx val="79673984"/>
        <c:crosses val="autoZero"/>
        <c:auto val="1"/>
        <c:lblAlgn val="ctr"/>
        <c:lblOffset val="100"/>
        <c:noMultiLvlLbl val="0"/>
      </c:catAx>
      <c:valAx>
        <c:axId val="79673984"/>
        <c:scaling>
          <c:orientation val="minMax"/>
          <c:max val="64"/>
          <c:min val="0"/>
        </c:scaling>
        <c:delete val="0"/>
        <c:axPos val="l"/>
        <c:majorGridlines/>
        <c:numFmt formatCode="General" sourceLinked="1"/>
        <c:majorTickMark val="none"/>
        <c:minorTickMark val="none"/>
        <c:tickLblPos val="nextTo"/>
        <c:crossAx val="79672448"/>
        <c:crosses val="autoZero"/>
        <c:crossBetween val="between"/>
      </c:valAx>
    </c:plotArea>
    <c:legend>
      <c:legendPos val="r"/>
      <c:layout>
        <c:manualLayout>
          <c:xMode val="edge"/>
          <c:yMode val="edge"/>
          <c:x val="0.86317394773019462"/>
          <c:y val="0.27136100934353241"/>
          <c:w val="0.12899918422485532"/>
          <c:h val="0.38237650122088562"/>
        </c:manualLayout>
      </c:layout>
      <c:overlay val="0"/>
      <c:spPr>
        <a:effectLst>
          <a:outerShdw blurRad="50800" dist="50800" dir="5400000" sx="82000" sy="82000" algn="ctr" rotWithShape="0">
            <a:srgbClr val="000000">
              <a:alpha val="43137"/>
            </a:srgbClr>
          </a:outerShdw>
          <a:softEdge rad="152400"/>
        </a:effectLst>
      </c:spPr>
    </c:legend>
    <c:plotVisOnly val="1"/>
    <c:dispBlanksAs val="gap"/>
    <c:showDLblsOverMax val="0"/>
  </c:chart>
  <c:externalData r:id="rId1">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F730D2-2182-420D-BCE9-7D74BA8CFDE8}" type="doc">
      <dgm:prSet loTypeId="urn:microsoft.com/office/officeart/2005/8/layout/venn1" loCatId="relationship" qsTypeId="urn:microsoft.com/office/officeart/2005/8/quickstyle/simple1" qsCatId="simple" csTypeId="urn:microsoft.com/office/officeart/2005/8/colors/colorful5" csCatId="colorful" phldr="1"/>
      <dgm:spPr/>
      <dgm:t>
        <a:bodyPr/>
        <a:lstStyle/>
        <a:p>
          <a:endParaRPr lang="en-US"/>
        </a:p>
      </dgm:t>
    </dgm:pt>
    <dgm:pt modelId="{4D8E2728-73CE-411E-8508-A935DD35F0CE}">
      <dgm:prSet phldrT="[Text]" custT="1"/>
      <dgm:spPr/>
      <dgm:t>
        <a:bodyPr/>
        <a:lstStyle/>
        <a:p>
          <a:pPr algn="l"/>
          <a:r>
            <a:rPr lang="en-US" sz="2500" b="1" dirty="0" smtClean="0"/>
            <a:t>Modeling</a:t>
          </a:r>
          <a:endParaRPr lang="en-US" sz="2500" b="1" dirty="0"/>
        </a:p>
      </dgm:t>
    </dgm:pt>
    <dgm:pt modelId="{3B58C6C3-EA02-41F6-9212-3A77B60C4A60}" type="parTrans" cxnId="{A49C0166-23F3-4094-B3D4-B78D10CA293C}">
      <dgm:prSet/>
      <dgm:spPr/>
      <dgm:t>
        <a:bodyPr/>
        <a:lstStyle/>
        <a:p>
          <a:pPr algn="l"/>
          <a:endParaRPr lang="en-US"/>
        </a:p>
      </dgm:t>
    </dgm:pt>
    <dgm:pt modelId="{839A03FE-6683-48E1-A77B-8E7EB164B748}" type="sibTrans" cxnId="{A49C0166-23F3-4094-B3D4-B78D10CA293C}">
      <dgm:prSet/>
      <dgm:spPr/>
      <dgm:t>
        <a:bodyPr/>
        <a:lstStyle/>
        <a:p>
          <a:pPr algn="l"/>
          <a:endParaRPr lang="en-US"/>
        </a:p>
      </dgm:t>
    </dgm:pt>
    <dgm:pt modelId="{ACF03BCD-1341-4E44-9A14-E31B90A58939}">
      <dgm:prSet phldrT="[Text]" custT="1"/>
      <dgm:spPr/>
      <dgm:t>
        <a:bodyPr/>
        <a:lstStyle/>
        <a:p>
          <a:pPr algn="l"/>
          <a:r>
            <a:rPr lang="en-US" sz="2500" b="1" smtClean="0"/>
            <a:t>Checking</a:t>
          </a:r>
          <a:endParaRPr lang="en-US" sz="2500" b="1" dirty="0"/>
        </a:p>
      </dgm:t>
    </dgm:pt>
    <dgm:pt modelId="{8919F4B2-6579-4222-A52E-2F546831741A}" type="parTrans" cxnId="{34CD5D35-5F10-4B55-AAFB-388E40A66C78}">
      <dgm:prSet/>
      <dgm:spPr/>
      <dgm:t>
        <a:bodyPr/>
        <a:lstStyle/>
        <a:p>
          <a:pPr algn="l"/>
          <a:endParaRPr lang="en-US"/>
        </a:p>
      </dgm:t>
    </dgm:pt>
    <dgm:pt modelId="{DBE0ADED-DB6C-4F23-9A8E-4E67EC8D338C}" type="sibTrans" cxnId="{34CD5D35-5F10-4B55-AAFB-388E40A66C78}">
      <dgm:prSet/>
      <dgm:spPr/>
      <dgm:t>
        <a:bodyPr/>
        <a:lstStyle/>
        <a:p>
          <a:pPr algn="l"/>
          <a:endParaRPr lang="en-US"/>
        </a:p>
      </dgm:t>
    </dgm:pt>
    <dgm:pt modelId="{118CF6E0-2037-49FE-A2BC-2E30831CF3C0}">
      <dgm:prSet phldrT="[Text]" custT="1"/>
      <dgm:spPr/>
      <dgm:t>
        <a:bodyPr/>
        <a:lstStyle/>
        <a:p>
          <a:pPr algn="l"/>
          <a:r>
            <a:rPr lang="en-US" sz="2500" b="1" smtClean="0"/>
            <a:t>Simulation</a:t>
          </a:r>
          <a:endParaRPr lang="en-US" sz="2500" b="1" dirty="0"/>
        </a:p>
      </dgm:t>
    </dgm:pt>
    <dgm:pt modelId="{E9B8D35F-11B2-4D3A-B163-8C7AF6F971F5}" type="parTrans" cxnId="{867A2ECD-D9E4-4919-8EC7-9614A6C665ED}">
      <dgm:prSet/>
      <dgm:spPr/>
      <dgm:t>
        <a:bodyPr/>
        <a:lstStyle/>
        <a:p>
          <a:pPr algn="l"/>
          <a:endParaRPr lang="en-US"/>
        </a:p>
      </dgm:t>
    </dgm:pt>
    <dgm:pt modelId="{3343D919-6910-4D1F-8051-FC785034BBE1}" type="sibTrans" cxnId="{867A2ECD-D9E4-4919-8EC7-9614A6C665ED}">
      <dgm:prSet/>
      <dgm:spPr/>
      <dgm:t>
        <a:bodyPr/>
        <a:lstStyle/>
        <a:p>
          <a:pPr algn="l"/>
          <a:endParaRPr lang="en-US"/>
        </a:p>
      </dgm:t>
    </dgm:pt>
    <dgm:pt modelId="{7499DEED-9EF3-406B-8CB5-F5DD240E2746}">
      <dgm:prSet custT="1"/>
      <dgm:spPr/>
      <dgm:t>
        <a:bodyPr/>
        <a:lstStyle/>
        <a:p>
          <a:pPr algn="l"/>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To develop a model for the recently constructed wastewater treatment plant in the west of Nablus (NW-WWTP).</a:t>
          </a:r>
          <a:endParaRPr lang="en-US" sz="1800" dirty="0"/>
        </a:p>
      </dgm:t>
    </dgm:pt>
    <dgm:pt modelId="{CA1BAD06-E0B2-44BE-9DAD-CDF35B045E40}" type="parTrans" cxnId="{160C894C-50CF-4106-98B3-D42AE4CE593B}">
      <dgm:prSet/>
      <dgm:spPr/>
      <dgm:t>
        <a:bodyPr/>
        <a:lstStyle/>
        <a:p>
          <a:pPr algn="l"/>
          <a:endParaRPr lang="en-US"/>
        </a:p>
      </dgm:t>
    </dgm:pt>
    <dgm:pt modelId="{C10AE1DE-BAF2-408B-9F74-69A11FF5E5EC}" type="sibTrans" cxnId="{160C894C-50CF-4106-98B3-D42AE4CE593B}">
      <dgm:prSet/>
      <dgm:spPr/>
      <dgm:t>
        <a:bodyPr/>
        <a:lstStyle/>
        <a:p>
          <a:pPr algn="l"/>
          <a:endParaRPr lang="en-US"/>
        </a:p>
      </dgm:t>
    </dgm:pt>
    <dgm:pt modelId="{AEC96B2B-4E2F-4674-8CEF-77028563BD91}">
      <dgm:prSet custT="1"/>
      <dgm:spPr/>
      <dgm:t>
        <a:bodyPr/>
        <a:lstStyle/>
        <a:p>
          <a:pPr algn="l"/>
          <a:r>
            <a:rPr lang="en-US" altLang="en-US" sz="1800" dirty="0" smtClean="0">
              <a:latin typeface="Times New Roman" pitchFamily="18" charset="0"/>
              <a:cs typeface="Times New Roman" pitchFamily="18" charset="0"/>
            </a:rPr>
            <a:t>To find out the effect of different pollution loads on the performance of NW-WWTP </a:t>
          </a:r>
          <a:endParaRPr lang="en-US" sz="1800" dirty="0"/>
        </a:p>
      </dgm:t>
    </dgm:pt>
    <dgm:pt modelId="{EFC14764-D1AE-4C5B-83F2-C233D291A755}" type="sibTrans" cxnId="{43CFC815-46A3-4E39-B046-46B9CF07A950}">
      <dgm:prSet/>
      <dgm:spPr/>
      <dgm:t>
        <a:bodyPr/>
        <a:lstStyle/>
        <a:p>
          <a:pPr algn="l"/>
          <a:endParaRPr lang="en-US"/>
        </a:p>
      </dgm:t>
    </dgm:pt>
    <dgm:pt modelId="{130134CC-5880-4D52-BB4F-50F9911D83DA}" type="parTrans" cxnId="{43CFC815-46A3-4E39-B046-46B9CF07A950}">
      <dgm:prSet/>
      <dgm:spPr/>
      <dgm:t>
        <a:bodyPr/>
        <a:lstStyle/>
        <a:p>
          <a:pPr algn="l"/>
          <a:endParaRPr lang="en-US"/>
        </a:p>
      </dgm:t>
    </dgm:pt>
    <dgm:pt modelId="{1F997CD8-A918-44E7-89B5-51E5DCA2A1EF}">
      <dgm:prSet custT="1"/>
      <dgm:spPr/>
      <dgm:t>
        <a:bodyPr/>
        <a:lstStyle/>
        <a:p>
          <a:pPr algn="l"/>
          <a:r>
            <a:rPr lang="en-US" altLang="en-US" sz="1800" dirty="0" smtClean="0">
              <a:latin typeface="Times New Roman" pitchFamily="18" charset="0"/>
              <a:cs typeface="Times New Roman" pitchFamily="18" charset="0"/>
            </a:rPr>
            <a:t>To check if the process of NW-WWTP can produce effluent that meets the Palestinian Guidelines for wastewater reuse</a:t>
          </a:r>
          <a:endParaRPr lang="en-US" sz="1800" dirty="0"/>
        </a:p>
      </dgm:t>
    </dgm:pt>
    <dgm:pt modelId="{171F70AC-7FC1-452B-9F66-3A46CBC964DF}" type="sibTrans" cxnId="{0C0FA177-ADF0-454C-B2F0-E65C45583597}">
      <dgm:prSet/>
      <dgm:spPr/>
      <dgm:t>
        <a:bodyPr/>
        <a:lstStyle/>
        <a:p>
          <a:pPr algn="l"/>
          <a:endParaRPr lang="en-US"/>
        </a:p>
      </dgm:t>
    </dgm:pt>
    <dgm:pt modelId="{038D69A0-265B-449A-AC35-DD7D67247DC7}" type="parTrans" cxnId="{0C0FA177-ADF0-454C-B2F0-E65C45583597}">
      <dgm:prSet/>
      <dgm:spPr/>
      <dgm:t>
        <a:bodyPr/>
        <a:lstStyle/>
        <a:p>
          <a:pPr algn="l"/>
          <a:endParaRPr lang="en-US"/>
        </a:p>
      </dgm:t>
    </dgm:pt>
    <dgm:pt modelId="{CDB70B10-7168-4194-8DFF-CAED9C63C20E}" type="pres">
      <dgm:prSet presAssocID="{4FF730D2-2182-420D-BCE9-7D74BA8CFDE8}" presName="compositeShape" presStyleCnt="0">
        <dgm:presLayoutVars>
          <dgm:chMax val="7"/>
          <dgm:dir/>
          <dgm:resizeHandles val="exact"/>
        </dgm:presLayoutVars>
      </dgm:prSet>
      <dgm:spPr/>
      <dgm:t>
        <a:bodyPr/>
        <a:lstStyle/>
        <a:p>
          <a:endParaRPr lang="en-US"/>
        </a:p>
      </dgm:t>
    </dgm:pt>
    <dgm:pt modelId="{E5E736F5-BF34-4871-BA78-291A0B7EC5F4}" type="pres">
      <dgm:prSet presAssocID="{4D8E2728-73CE-411E-8508-A935DD35F0CE}" presName="circ1" presStyleLbl="vennNode1" presStyleIdx="0" presStyleCnt="3"/>
      <dgm:spPr/>
      <dgm:t>
        <a:bodyPr/>
        <a:lstStyle/>
        <a:p>
          <a:endParaRPr lang="en-US"/>
        </a:p>
      </dgm:t>
    </dgm:pt>
    <dgm:pt modelId="{00A80512-1650-41A5-A1A7-B7060FF6AAEF}" type="pres">
      <dgm:prSet presAssocID="{4D8E2728-73CE-411E-8508-A935DD35F0CE}" presName="circ1Tx" presStyleLbl="revTx" presStyleIdx="0" presStyleCnt="0">
        <dgm:presLayoutVars>
          <dgm:chMax val="0"/>
          <dgm:chPref val="0"/>
          <dgm:bulletEnabled val="1"/>
        </dgm:presLayoutVars>
      </dgm:prSet>
      <dgm:spPr/>
      <dgm:t>
        <a:bodyPr/>
        <a:lstStyle/>
        <a:p>
          <a:endParaRPr lang="en-US"/>
        </a:p>
      </dgm:t>
    </dgm:pt>
    <dgm:pt modelId="{5C79DAB1-8786-4BA7-86BD-FE7C532BE0DC}" type="pres">
      <dgm:prSet presAssocID="{ACF03BCD-1341-4E44-9A14-E31B90A58939}" presName="circ2" presStyleLbl="vennNode1" presStyleIdx="1" presStyleCnt="3"/>
      <dgm:spPr/>
      <dgm:t>
        <a:bodyPr/>
        <a:lstStyle/>
        <a:p>
          <a:endParaRPr lang="en-US"/>
        </a:p>
      </dgm:t>
    </dgm:pt>
    <dgm:pt modelId="{B3758259-2988-484D-8387-CBE8010F5AC7}" type="pres">
      <dgm:prSet presAssocID="{ACF03BCD-1341-4E44-9A14-E31B90A58939}" presName="circ2Tx" presStyleLbl="revTx" presStyleIdx="0" presStyleCnt="0">
        <dgm:presLayoutVars>
          <dgm:chMax val="0"/>
          <dgm:chPref val="0"/>
          <dgm:bulletEnabled val="1"/>
        </dgm:presLayoutVars>
      </dgm:prSet>
      <dgm:spPr/>
      <dgm:t>
        <a:bodyPr/>
        <a:lstStyle/>
        <a:p>
          <a:endParaRPr lang="en-US"/>
        </a:p>
      </dgm:t>
    </dgm:pt>
    <dgm:pt modelId="{12377A8E-C06F-4DD2-A856-8D3123AF1DAA}" type="pres">
      <dgm:prSet presAssocID="{118CF6E0-2037-49FE-A2BC-2E30831CF3C0}" presName="circ3" presStyleLbl="vennNode1" presStyleIdx="2" presStyleCnt="3"/>
      <dgm:spPr/>
      <dgm:t>
        <a:bodyPr/>
        <a:lstStyle/>
        <a:p>
          <a:endParaRPr lang="en-US"/>
        </a:p>
      </dgm:t>
    </dgm:pt>
    <dgm:pt modelId="{93411EF9-ABF2-4A26-9528-3A545BBE09AE}" type="pres">
      <dgm:prSet presAssocID="{118CF6E0-2037-49FE-A2BC-2E30831CF3C0}" presName="circ3Tx" presStyleLbl="revTx" presStyleIdx="0" presStyleCnt="0">
        <dgm:presLayoutVars>
          <dgm:chMax val="0"/>
          <dgm:chPref val="0"/>
          <dgm:bulletEnabled val="1"/>
        </dgm:presLayoutVars>
      </dgm:prSet>
      <dgm:spPr/>
      <dgm:t>
        <a:bodyPr/>
        <a:lstStyle/>
        <a:p>
          <a:endParaRPr lang="en-US"/>
        </a:p>
      </dgm:t>
    </dgm:pt>
  </dgm:ptLst>
  <dgm:cxnLst>
    <dgm:cxn modelId="{8DA2611D-64EB-4167-BCB7-A2692DA1C1B9}" type="presOf" srcId="{4D8E2728-73CE-411E-8508-A935DD35F0CE}" destId="{E5E736F5-BF34-4871-BA78-291A0B7EC5F4}" srcOrd="0" destOrd="0" presId="urn:microsoft.com/office/officeart/2005/8/layout/venn1"/>
    <dgm:cxn modelId="{2EB0A423-176E-4B35-88B2-4F7DDF0AC394}" type="presOf" srcId="{4D8E2728-73CE-411E-8508-A935DD35F0CE}" destId="{00A80512-1650-41A5-A1A7-B7060FF6AAEF}" srcOrd="1" destOrd="0" presId="urn:microsoft.com/office/officeart/2005/8/layout/venn1"/>
    <dgm:cxn modelId="{867A2ECD-D9E4-4919-8EC7-9614A6C665ED}" srcId="{4FF730D2-2182-420D-BCE9-7D74BA8CFDE8}" destId="{118CF6E0-2037-49FE-A2BC-2E30831CF3C0}" srcOrd="2" destOrd="0" parTransId="{E9B8D35F-11B2-4D3A-B163-8C7AF6F971F5}" sibTransId="{3343D919-6910-4D1F-8051-FC785034BBE1}"/>
    <dgm:cxn modelId="{3410A1CD-70C9-470F-A299-086EC8994DB6}" type="presOf" srcId="{1F997CD8-A918-44E7-89B5-51E5DCA2A1EF}" destId="{5C79DAB1-8786-4BA7-86BD-FE7C532BE0DC}" srcOrd="0" destOrd="1" presId="urn:microsoft.com/office/officeart/2005/8/layout/venn1"/>
    <dgm:cxn modelId="{34CD5D35-5F10-4B55-AAFB-388E40A66C78}" srcId="{4FF730D2-2182-420D-BCE9-7D74BA8CFDE8}" destId="{ACF03BCD-1341-4E44-9A14-E31B90A58939}" srcOrd="1" destOrd="0" parTransId="{8919F4B2-6579-4222-A52E-2F546831741A}" sibTransId="{DBE0ADED-DB6C-4F23-9A8E-4E67EC8D338C}"/>
    <dgm:cxn modelId="{0401333A-6839-43B2-BA63-F70983574450}" type="presOf" srcId="{AEC96B2B-4E2F-4674-8CEF-77028563BD91}" destId="{12377A8E-C06F-4DD2-A856-8D3123AF1DAA}" srcOrd="0" destOrd="1" presId="urn:microsoft.com/office/officeart/2005/8/layout/venn1"/>
    <dgm:cxn modelId="{A49C0166-23F3-4094-B3D4-B78D10CA293C}" srcId="{4FF730D2-2182-420D-BCE9-7D74BA8CFDE8}" destId="{4D8E2728-73CE-411E-8508-A935DD35F0CE}" srcOrd="0" destOrd="0" parTransId="{3B58C6C3-EA02-41F6-9212-3A77B60C4A60}" sibTransId="{839A03FE-6683-48E1-A77B-8E7EB164B748}"/>
    <dgm:cxn modelId="{4E2FD1B6-4075-4592-BC64-6F8B03BA41AF}" type="presOf" srcId="{1F997CD8-A918-44E7-89B5-51E5DCA2A1EF}" destId="{B3758259-2988-484D-8387-CBE8010F5AC7}" srcOrd="1" destOrd="1" presId="urn:microsoft.com/office/officeart/2005/8/layout/venn1"/>
    <dgm:cxn modelId="{92B5809F-A361-4F89-9E69-61E921B7438B}" type="presOf" srcId="{118CF6E0-2037-49FE-A2BC-2E30831CF3C0}" destId="{93411EF9-ABF2-4A26-9528-3A545BBE09AE}" srcOrd="1" destOrd="0" presId="urn:microsoft.com/office/officeart/2005/8/layout/venn1"/>
    <dgm:cxn modelId="{ACE453AF-29E8-4295-8F23-D91AB5F835D9}" type="presOf" srcId="{ACF03BCD-1341-4E44-9A14-E31B90A58939}" destId="{B3758259-2988-484D-8387-CBE8010F5AC7}" srcOrd="1" destOrd="0" presId="urn:microsoft.com/office/officeart/2005/8/layout/venn1"/>
    <dgm:cxn modelId="{160C894C-50CF-4106-98B3-D42AE4CE593B}" srcId="{4D8E2728-73CE-411E-8508-A935DD35F0CE}" destId="{7499DEED-9EF3-406B-8CB5-F5DD240E2746}" srcOrd="0" destOrd="0" parTransId="{CA1BAD06-E0B2-44BE-9DAD-CDF35B045E40}" sibTransId="{C10AE1DE-BAF2-408B-9F74-69A11FF5E5EC}"/>
    <dgm:cxn modelId="{0C0FA177-ADF0-454C-B2F0-E65C45583597}" srcId="{ACF03BCD-1341-4E44-9A14-E31B90A58939}" destId="{1F997CD8-A918-44E7-89B5-51E5DCA2A1EF}" srcOrd="0" destOrd="0" parTransId="{038D69A0-265B-449A-AC35-DD7D67247DC7}" sibTransId="{171F70AC-7FC1-452B-9F66-3A46CBC964DF}"/>
    <dgm:cxn modelId="{72D36FBB-8B29-4DD9-9522-9DF0FEA871F5}" type="presOf" srcId="{4FF730D2-2182-420D-BCE9-7D74BA8CFDE8}" destId="{CDB70B10-7168-4194-8DFF-CAED9C63C20E}" srcOrd="0" destOrd="0" presId="urn:microsoft.com/office/officeart/2005/8/layout/venn1"/>
    <dgm:cxn modelId="{31E7C20B-1C84-449E-AE91-F77159A60BB9}" type="presOf" srcId="{7499DEED-9EF3-406B-8CB5-F5DD240E2746}" destId="{E5E736F5-BF34-4871-BA78-291A0B7EC5F4}" srcOrd="0" destOrd="1" presId="urn:microsoft.com/office/officeart/2005/8/layout/venn1"/>
    <dgm:cxn modelId="{4CB463F1-1878-4BAE-B940-D4E042AE80C1}" type="presOf" srcId="{118CF6E0-2037-49FE-A2BC-2E30831CF3C0}" destId="{12377A8E-C06F-4DD2-A856-8D3123AF1DAA}" srcOrd="0" destOrd="0" presId="urn:microsoft.com/office/officeart/2005/8/layout/venn1"/>
    <dgm:cxn modelId="{0FD87B04-32D5-4203-8C52-BEE8ECEE8A57}" type="presOf" srcId="{7499DEED-9EF3-406B-8CB5-F5DD240E2746}" destId="{00A80512-1650-41A5-A1A7-B7060FF6AAEF}" srcOrd="1" destOrd="1" presId="urn:microsoft.com/office/officeart/2005/8/layout/venn1"/>
    <dgm:cxn modelId="{6EF68BFF-33F2-45C4-92BD-9FA2BB2ED8D9}" type="presOf" srcId="{AEC96B2B-4E2F-4674-8CEF-77028563BD91}" destId="{93411EF9-ABF2-4A26-9528-3A545BBE09AE}" srcOrd="1" destOrd="1" presId="urn:microsoft.com/office/officeart/2005/8/layout/venn1"/>
    <dgm:cxn modelId="{E6726B2F-CAAD-45D5-9273-A157694B8A63}" type="presOf" srcId="{ACF03BCD-1341-4E44-9A14-E31B90A58939}" destId="{5C79DAB1-8786-4BA7-86BD-FE7C532BE0DC}" srcOrd="0" destOrd="0" presId="urn:microsoft.com/office/officeart/2005/8/layout/venn1"/>
    <dgm:cxn modelId="{43CFC815-46A3-4E39-B046-46B9CF07A950}" srcId="{118CF6E0-2037-49FE-A2BC-2E30831CF3C0}" destId="{AEC96B2B-4E2F-4674-8CEF-77028563BD91}" srcOrd="0" destOrd="0" parTransId="{130134CC-5880-4D52-BB4F-50F9911D83DA}" sibTransId="{EFC14764-D1AE-4C5B-83F2-C233D291A755}"/>
    <dgm:cxn modelId="{614B471B-CB99-4B28-8FAD-8299B57FB25C}" type="presParOf" srcId="{CDB70B10-7168-4194-8DFF-CAED9C63C20E}" destId="{E5E736F5-BF34-4871-BA78-291A0B7EC5F4}" srcOrd="0" destOrd="0" presId="urn:microsoft.com/office/officeart/2005/8/layout/venn1"/>
    <dgm:cxn modelId="{A79B410E-75EE-4EBA-89B1-64C4FF7C226E}" type="presParOf" srcId="{CDB70B10-7168-4194-8DFF-CAED9C63C20E}" destId="{00A80512-1650-41A5-A1A7-B7060FF6AAEF}" srcOrd="1" destOrd="0" presId="urn:microsoft.com/office/officeart/2005/8/layout/venn1"/>
    <dgm:cxn modelId="{21A67369-ADAD-45D0-A1C4-A657ECDD97FA}" type="presParOf" srcId="{CDB70B10-7168-4194-8DFF-CAED9C63C20E}" destId="{5C79DAB1-8786-4BA7-86BD-FE7C532BE0DC}" srcOrd="2" destOrd="0" presId="urn:microsoft.com/office/officeart/2005/8/layout/venn1"/>
    <dgm:cxn modelId="{0CE38497-E559-414D-8358-7456FBDA1C20}" type="presParOf" srcId="{CDB70B10-7168-4194-8DFF-CAED9C63C20E}" destId="{B3758259-2988-484D-8387-CBE8010F5AC7}" srcOrd="3" destOrd="0" presId="urn:microsoft.com/office/officeart/2005/8/layout/venn1"/>
    <dgm:cxn modelId="{BFCCDBD1-8635-4582-A2E1-662DA2504004}" type="presParOf" srcId="{CDB70B10-7168-4194-8DFF-CAED9C63C20E}" destId="{12377A8E-C06F-4DD2-A856-8D3123AF1DAA}" srcOrd="4" destOrd="0" presId="urn:microsoft.com/office/officeart/2005/8/layout/venn1"/>
    <dgm:cxn modelId="{D44C55FD-0AD1-4F58-9945-729179E55847}" type="presParOf" srcId="{CDB70B10-7168-4194-8DFF-CAED9C63C20E}" destId="{93411EF9-ABF2-4A26-9528-3A545BBE09AE}"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357DCD-EE4A-4DE9-A44A-E582D735235A}" type="doc">
      <dgm:prSet loTypeId="urn:microsoft.com/office/officeart/2005/8/layout/StepDownProcess" loCatId="process" qsTypeId="urn:microsoft.com/office/officeart/2005/8/quickstyle/simple1" qsCatId="simple" csTypeId="urn:microsoft.com/office/officeart/2005/8/colors/colorful5" csCatId="colorful" phldr="1"/>
      <dgm:spPr/>
      <dgm:t>
        <a:bodyPr/>
        <a:lstStyle/>
        <a:p>
          <a:endParaRPr lang="en-US"/>
        </a:p>
      </dgm:t>
    </dgm:pt>
    <dgm:pt modelId="{467AD90C-2B97-41ED-A94E-C01A424193D1}">
      <dgm:prSet phldrT="[Text]"/>
      <dgm:spPr/>
      <dgm:t>
        <a:bodyPr/>
        <a:lstStyle/>
        <a:p>
          <a:r>
            <a:rPr lang="en-US" dirty="0" smtClean="0">
              <a:latin typeface="Times New Roman" panose="02020603050405020304" pitchFamily="18" charset="0"/>
              <a:cs typeface="Times New Roman" panose="02020603050405020304" pitchFamily="18" charset="0"/>
            </a:rPr>
            <a:t>Preliminary Treatment :</a:t>
          </a:r>
          <a:endParaRPr lang="en-US" dirty="0"/>
        </a:p>
      </dgm:t>
    </dgm:pt>
    <dgm:pt modelId="{35B3B317-4448-4A59-BF00-C4FFE5576292}" type="parTrans" cxnId="{B5E68170-C1EA-48AC-BAFF-00187BA6C129}">
      <dgm:prSet/>
      <dgm:spPr/>
      <dgm:t>
        <a:bodyPr/>
        <a:lstStyle/>
        <a:p>
          <a:endParaRPr lang="en-US"/>
        </a:p>
      </dgm:t>
    </dgm:pt>
    <dgm:pt modelId="{48F29097-3B08-42DB-B31C-0D2681B7D374}" type="sibTrans" cxnId="{B5E68170-C1EA-48AC-BAFF-00187BA6C129}">
      <dgm:prSet/>
      <dgm:spPr/>
      <dgm:t>
        <a:bodyPr/>
        <a:lstStyle/>
        <a:p>
          <a:endParaRPr lang="en-US"/>
        </a:p>
      </dgm:t>
    </dgm:pt>
    <dgm:pt modelId="{B6A2335C-B67C-4AC7-BCF6-F4A0EB2747F0}">
      <dgm:prSet phldrT="[Text]" custT="1"/>
      <dgm:spPr/>
      <dgm:t>
        <a:bodyPr/>
        <a:lstStyle/>
        <a:p>
          <a:r>
            <a:rPr lang="en-US" sz="2000" dirty="0" smtClean="0">
              <a:latin typeface="Times New Roman" panose="02020603050405020304" pitchFamily="18" charset="0"/>
              <a:cs typeface="Times New Roman" panose="02020603050405020304" pitchFamily="18" charset="0"/>
            </a:rPr>
            <a:t>To remove the material that may cause damage to the plant such as debris and grease.. etc.</a:t>
          </a:r>
          <a:endParaRPr lang="en-US" sz="2000" dirty="0">
            <a:latin typeface="Times New Roman" panose="02020603050405020304" pitchFamily="18" charset="0"/>
            <a:cs typeface="Times New Roman" panose="02020603050405020304" pitchFamily="18" charset="0"/>
          </a:endParaRPr>
        </a:p>
      </dgm:t>
    </dgm:pt>
    <dgm:pt modelId="{9D962054-4C39-411B-899A-C74652FD1864}" type="parTrans" cxnId="{E6BE62F4-7FDB-4C0A-908E-463AA7C9E482}">
      <dgm:prSet/>
      <dgm:spPr/>
      <dgm:t>
        <a:bodyPr/>
        <a:lstStyle/>
        <a:p>
          <a:endParaRPr lang="en-US"/>
        </a:p>
      </dgm:t>
    </dgm:pt>
    <dgm:pt modelId="{6B1C3881-7E58-4F6D-8627-5F0CACC84D15}" type="sibTrans" cxnId="{E6BE62F4-7FDB-4C0A-908E-463AA7C9E482}">
      <dgm:prSet/>
      <dgm:spPr/>
      <dgm:t>
        <a:bodyPr/>
        <a:lstStyle/>
        <a:p>
          <a:endParaRPr lang="en-US"/>
        </a:p>
      </dgm:t>
    </dgm:pt>
    <dgm:pt modelId="{88153536-69A5-4C6D-AAD7-7BAAED1D8EA3}">
      <dgm:prSet phldrT="[Text]"/>
      <dgm:spPr/>
      <dgm:t>
        <a:bodyPr/>
        <a:lstStyle/>
        <a:p>
          <a:r>
            <a:rPr lang="en-US" dirty="0" smtClean="0">
              <a:latin typeface="Times New Roman" panose="02020603050405020304" pitchFamily="18" charset="0"/>
              <a:cs typeface="Times New Roman" panose="02020603050405020304" pitchFamily="18" charset="0"/>
            </a:rPr>
            <a:t>Primary Treatment :</a:t>
          </a:r>
          <a:endParaRPr lang="en-US" dirty="0"/>
        </a:p>
      </dgm:t>
    </dgm:pt>
    <dgm:pt modelId="{05D94378-230A-4042-8474-1CEC64BA213D}" type="parTrans" cxnId="{4436B995-D746-4161-AB3F-BF03B012FF73}">
      <dgm:prSet/>
      <dgm:spPr/>
      <dgm:t>
        <a:bodyPr/>
        <a:lstStyle/>
        <a:p>
          <a:endParaRPr lang="en-US"/>
        </a:p>
      </dgm:t>
    </dgm:pt>
    <dgm:pt modelId="{DDF84788-5CDF-47B8-B46A-646C5ED869E6}" type="sibTrans" cxnId="{4436B995-D746-4161-AB3F-BF03B012FF73}">
      <dgm:prSet/>
      <dgm:spPr/>
      <dgm:t>
        <a:bodyPr/>
        <a:lstStyle/>
        <a:p>
          <a:endParaRPr lang="en-US"/>
        </a:p>
      </dgm:t>
    </dgm:pt>
    <dgm:pt modelId="{CE914696-FBFC-49FF-AADC-DF7941C00F33}">
      <dgm:prSet phldrT="[Text]" custT="1"/>
      <dgm:spPr/>
      <dgm:t>
        <a:bodyPr/>
        <a:lstStyle/>
        <a:p>
          <a:r>
            <a:rPr lang="en-US" sz="2000" b="0" i="0" dirty="0" smtClean="0">
              <a:latin typeface="Times New Roman" panose="02020603050405020304" pitchFamily="18" charset="0"/>
              <a:cs typeface="Times New Roman" panose="02020603050405020304" pitchFamily="18" charset="0"/>
            </a:rPr>
            <a:t>To remove settleable, floatable solids and organic mater form the Wastewater</a:t>
          </a:r>
          <a:endParaRPr lang="en-US" sz="2000" dirty="0">
            <a:latin typeface="Times New Roman" panose="02020603050405020304" pitchFamily="18" charset="0"/>
            <a:cs typeface="Times New Roman" panose="02020603050405020304" pitchFamily="18" charset="0"/>
          </a:endParaRPr>
        </a:p>
      </dgm:t>
    </dgm:pt>
    <dgm:pt modelId="{DD226F76-F6E4-4F01-9070-9010191F1C4E}" type="parTrans" cxnId="{9D43C18A-30F8-4D93-BBAA-D708CFE7485A}">
      <dgm:prSet/>
      <dgm:spPr/>
      <dgm:t>
        <a:bodyPr/>
        <a:lstStyle/>
        <a:p>
          <a:endParaRPr lang="en-US"/>
        </a:p>
      </dgm:t>
    </dgm:pt>
    <dgm:pt modelId="{70DC7481-5408-42DF-B0FF-76C08A12B139}" type="sibTrans" cxnId="{9D43C18A-30F8-4D93-BBAA-D708CFE7485A}">
      <dgm:prSet/>
      <dgm:spPr/>
      <dgm:t>
        <a:bodyPr/>
        <a:lstStyle/>
        <a:p>
          <a:endParaRPr lang="en-US"/>
        </a:p>
      </dgm:t>
    </dgm:pt>
    <dgm:pt modelId="{93B5AF11-E509-405B-BF9D-9E1DE57636C9}">
      <dgm:prSet phldrT="[Text]"/>
      <dgm:spPr/>
      <dgm:t>
        <a:bodyPr/>
        <a:lstStyle/>
        <a:p>
          <a:r>
            <a:rPr lang="en-US" dirty="0" smtClean="0">
              <a:latin typeface="Times New Roman" panose="02020603050405020304" pitchFamily="18" charset="0"/>
              <a:cs typeface="Times New Roman" panose="02020603050405020304" pitchFamily="18" charset="0"/>
            </a:rPr>
            <a:t>Secondary Treatment:</a:t>
          </a:r>
          <a:endParaRPr lang="en-US" dirty="0"/>
        </a:p>
      </dgm:t>
    </dgm:pt>
    <dgm:pt modelId="{763E360A-5960-4E45-B936-B1A4C67B0C67}" type="parTrans" cxnId="{8DCA71C3-210A-4782-9DCD-70A1F7EF2C17}">
      <dgm:prSet/>
      <dgm:spPr/>
      <dgm:t>
        <a:bodyPr/>
        <a:lstStyle/>
        <a:p>
          <a:endParaRPr lang="en-US"/>
        </a:p>
      </dgm:t>
    </dgm:pt>
    <dgm:pt modelId="{C23E8F6E-C225-4E92-A364-2773F55797F7}" type="sibTrans" cxnId="{8DCA71C3-210A-4782-9DCD-70A1F7EF2C17}">
      <dgm:prSet/>
      <dgm:spPr/>
      <dgm:t>
        <a:bodyPr/>
        <a:lstStyle/>
        <a:p>
          <a:endParaRPr lang="en-US"/>
        </a:p>
      </dgm:t>
    </dgm:pt>
    <dgm:pt modelId="{3CB44EFA-2BC9-4ED0-83F3-7071597A566E}">
      <dgm:prSet phldrT="[Text]" custT="1"/>
      <dgm:spPr/>
      <dgm:t>
        <a:bodyPr/>
        <a:lstStyle/>
        <a:p>
          <a:r>
            <a:rPr lang="en-US" sz="2000" dirty="0" smtClean="0">
              <a:latin typeface="Times New Roman" panose="02020603050405020304" pitchFamily="18" charset="0"/>
              <a:cs typeface="Times New Roman" panose="02020603050405020304" pitchFamily="18" charset="0"/>
            </a:rPr>
            <a:t>To remove dissolve solids, colloidal solids and BOD by biological process.</a:t>
          </a:r>
          <a:endParaRPr lang="en-US" sz="2000" dirty="0">
            <a:latin typeface="Times New Roman" panose="02020603050405020304" pitchFamily="18" charset="0"/>
            <a:cs typeface="Times New Roman" panose="02020603050405020304" pitchFamily="18" charset="0"/>
          </a:endParaRPr>
        </a:p>
      </dgm:t>
    </dgm:pt>
    <dgm:pt modelId="{C9988631-2AB1-42E2-9966-47711CD745DF}" type="parTrans" cxnId="{F113B69A-8736-4A56-A1BF-69F730DB0539}">
      <dgm:prSet/>
      <dgm:spPr/>
      <dgm:t>
        <a:bodyPr/>
        <a:lstStyle/>
        <a:p>
          <a:endParaRPr lang="en-US"/>
        </a:p>
      </dgm:t>
    </dgm:pt>
    <dgm:pt modelId="{F7B3F622-9913-419D-A089-66A8C487CDA6}" type="sibTrans" cxnId="{F113B69A-8736-4A56-A1BF-69F730DB0539}">
      <dgm:prSet/>
      <dgm:spPr/>
      <dgm:t>
        <a:bodyPr/>
        <a:lstStyle/>
        <a:p>
          <a:endParaRPr lang="en-US"/>
        </a:p>
      </dgm:t>
    </dgm:pt>
    <dgm:pt modelId="{13C09F82-DE26-4ACD-9AAC-82690477DAD6}" type="pres">
      <dgm:prSet presAssocID="{CF357DCD-EE4A-4DE9-A44A-E582D735235A}" presName="rootnode" presStyleCnt="0">
        <dgm:presLayoutVars>
          <dgm:chMax/>
          <dgm:chPref/>
          <dgm:dir/>
          <dgm:animLvl val="lvl"/>
        </dgm:presLayoutVars>
      </dgm:prSet>
      <dgm:spPr/>
      <dgm:t>
        <a:bodyPr/>
        <a:lstStyle/>
        <a:p>
          <a:endParaRPr lang="en-US"/>
        </a:p>
      </dgm:t>
    </dgm:pt>
    <dgm:pt modelId="{0647BD8C-FA5F-4561-8B63-1DD4408C70D0}" type="pres">
      <dgm:prSet presAssocID="{467AD90C-2B97-41ED-A94E-C01A424193D1}" presName="composite" presStyleCnt="0"/>
      <dgm:spPr/>
    </dgm:pt>
    <dgm:pt modelId="{B7905EAD-79B6-4F44-A569-602C1BCBF3C2}" type="pres">
      <dgm:prSet presAssocID="{467AD90C-2B97-41ED-A94E-C01A424193D1}" presName="bentUpArrow1" presStyleLbl="alignImgPlace1" presStyleIdx="0" presStyleCnt="2"/>
      <dgm:spPr/>
    </dgm:pt>
    <dgm:pt modelId="{38FCC139-09E3-4895-AACC-8E1FBFD9F889}" type="pres">
      <dgm:prSet presAssocID="{467AD90C-2B97-41ED-A94E-C01A424193D1}" presName="ParentText" presStyleLbl="node1" presStyleIdx="0" presStyleCnt="3">
        <dgm:presLayoutVars>
          <dgm:chMax val="1"/>
          <dgm:chPref val="1"/>
          <dgm:bulletEnabled val="1"/>
        </dgm:presLayoutVars>
      </dgm:prSet>
      <dgm:spPr/>
      <dgm:t>
        <a:bodyPr/>
        <a:lstStyle/>
        <a:p>
          <a:endParaRPr lang="en-US"/>
        </a:p>
      </dgm:t>
    </dgm:pt>
    <dgm:pt modelId="{C7656788-3171-462B-A990-6FB189938620}" type="pres">
      <dgm:prSet presAssocID="{467AD90C-2B97-41ED-A94E-C01A424193D1}" presName="ChildText" presStyleLbl="revTx" presStyleIdx="0" presStyleCnt="3" custScaleX="169073" custLinFactNeighborX="35298" custLinFactNeighborY="-4216">
        <dgm:presLayoutVars>
          <dgm:chMax val="0"/>
          <dgm:chPref val="0"/>
          <dgm:bulletEnabled val="1"/>
        </dgm:presLayoutVars>
      </dgm:prSet>
      <dgm:spPr/>
      <dgm:t>
        <a:bodyPr/>
        <a:lstStyle/>
        <a:p>
          <a:endParaRPr lang="en-US"/>
        </a:p>
      </dgm:t>
    </dgm:pt>
    <dgm:pt modelId="{89A4D666-A868-4829-B048-BD21D296CE96}" type="pres">
      <dgm:prSet presAssocID="{48F29097-3B08-42DB-B31C-0D2681B7D374}" presName="sibTrans" presStyleCnt="0"/>
      <dgm:spPr/>
    </dgm:pt>
    <dgm:pt modelId="{0B15EF11-96DE-44B8-A849-A49C2EA86D5C}" type="pres">
      <dgm:prSet presAssocID="{88153536-69A5-4C6D-AAD7-7BAAED1D8EA3}" presName="composite" presStyleCnt="0"/>
      <dgm:spPr/>
    </dgm:pt>
    <dgm:pt modelId="{3EC7E476-BA39-4396-ADB0-C1C7D0643598}" type="pres">
      <dgm:prSet presAssocID="{88153536-69A5-4C6D-AAD7-7BAAED1D8EA3}" presName="bentUpArrow1" presStyleLbl="alignImgPlace1" presStyleIdx="1" presStyleCnt="2"/>
      <dgm:spPr/>
    </dgm:pt>
    <dgm:pt modelId="{1BDBAF13-710E-493E-886D-21B20B87DEFD}" type="pres">
      <dgm:prSet presAssocID="{88153536-69A5-4C6D-AAD7-7BAAED1D8EA3}" presName="ParentText" presStyleLbl="node1" presStyleIdx="1" presStyleCnt="3">
        <dgm:presLayoutVars>
          <dgm:chMax val="1"/>
          <dgm:chPref val="1"/>
          <dgm:bulletEnabled val="1"/>
        </dgm:presLayoutVars>
      </dgm:prSet>
      <dgm:spPr/>
      <dgm:t>
        <a:bodyPr/>
        <a:lstStyle/>
        <a:p>
          <a:endParaRPr lang="en-US"/>
        </a:p>
      </dgm:t>
    </dgm:pt>
    <dgm:pt modelId="{ABAD5246-89E4-4DE0-A040-6003B537F582}" type="pres">
      <dgm:prSet presAssocID="{88153536-69A5-4C6D-AAD7-7BAAED1D8EA3}" presName="ChildText" presStyleLbl="revTx" presStyleIdx="1" presStyleCnt="3" custScaleX="177748" custLinFactNeighborX="42700" custLinFactNeighborY="-1008">
        <dgm:presLayoutVars>
          <dgm:chMax val="0"/>
          <dgm:chPref val="0"/>
          <dgm:bulletEnabled val="1"/>
        </dgm:presLayoutVars>
      </dgm:prSet>
      <dgm:spPr/>
      <dgm:t>
        <a:bodyPr/>
        <a:lstStyle/>
        <a:p>
          <a:endParaRPr lang="en-US"/>
        </a:p>
      </dgm:t>
    </dgm:pt>
    <dgm:pt modelId="{2A575EB7-6FE9-4B9C-9A67-07D1EA177CD9}" type="pres">
      <dgm:prSet presAssocID="{DDF84788-5CDF-47B8-B46A-646C5ED869E6}" presName="sibTrans" presStyleCnt="0"/>
      <dgm:spPr/>
    </dgm:pt>
    <dgm:pt modelId="{1A3EF77D-8D54-4FE8-ABD3-13C49EF9B91F}" type="pres">
      <dgm:prSet presAssocID="{93B5AF11-E509-405B-BF9D-9E1DE57636C9}" presName="composite" presStyleCnt="0"/>
      <dgm:spPr/>
    </dgm:pt>
    <dgm:pt modelId="{D0A2DF31-F33B-4669-B907-ECD4FAE60BEA}" type="pres">
      <dgm:prSet presAssocID="{93B5AF11-E509-405B-BF9D-9E1DE57636C9}" presName="ParentText" presStyleLbl="node1" presStyleIdx="2" presStyleCnt="3">
        <dgm:presLayoutVars>
          <dgm:chMax val="1"/>
          <dgm:chPref val="1"/>
          <dgm:bulletEnabled val="1"/>
        </dgm:presLayoutVars>
      </dgm:prSet>
      <dgm:spPr/>
      <dgm:t>
        <a:bodyPr/>
        <a:lstStyle/>
        <a:p>
          <a:endParaRPr lang="en-US"/>
        </a:p>
      </dgm:t>
    </dgm:pt>
    <dgm:pt modelId="{F25183ED-A03C-4833-B473-9887F2D01410}" type="pres">
      <dgm:prSet presAssocID="{93B5AF11-E509-405B-BF9D-9E1DE57636C9}" presName="FinalChildText" presStyleLbl="revTx" presStyleIdx="2" presStyleCnt="3" custScaleX="158405" custLinFactNeighborX="29911" custLinFactNeighborY="-3025">
        <dgm:presLayoutVars>
          <dgm:chMax val="0"/>
          <dgm:chPref val="0"/>
          <dgm:bulletEnabled val="1"/>
        </dgm:presLayoutVars>
      </dgm:prSet>
      <dgm:spPr/>
      <dgm:t>
        <a:bodyPr/>
        <a:lstStyle/>
        <a:p>
          <a:endParaRPr lang="en-US"/>
        </a:p>
      </dgm:t>
    </dgm:pt>
  </dgm:ptLst>
  <dgm:cxnLst>
    <dgm:cxn modelId="{8D5FBDFC-A54A-449D-B6A4-379C4EFCC253}" type="presOf" srcId="{93B5AF11-E509-405B-BF9D-9E1DE57636C9}" destId="{D0A2DF31-F33B-4669-B907-ECD4FAE60BEA}" srcOrd="0" destOrd="0" presId="urn:microsoft.com/office/officeart/2005/8/layout/StepDownProcess"/>
    <dgm:cxn modelId="{BDE143BF-D78A-4B16-8732-D4C6D3B7DFE3}" type="presOf" srcId="{B6A2335C-B67C-4AC7-BCF6-F4A0EB2747F0}" destId="{C7656788-3171-462B-A990-6FB189938620}" srcOrd="0" destOrd="0" presId="urn:microsoft.com/office/officeart/2005/8/layout/StepDownProcess"/>
    <dgm:cxn modelId="{C9DF2B93-B97E-4B4D-86B2-1EAE219F0EC4}" type="presOf" srcId="{CE914696-FBFC-49FF-AADC-DF7941C00F33}" destId="{ABAD5246-89E4-4DE0-A040-6003B537F582}" srcOrd="0" destOrd="0" presId="urn:microsoft.com/office/officeart/2005/8/layout/StepDownProcess"/>
    <dgm:cxn modelId="{F113B69A-8736-4A56-A1BF-69F730DB0539}" srcId="{93B5AF11-E509-405B-BF9D-9E1DE57636C9}" destId="{3CB44EFA-2BC9-4ED0-83F3-7071597A566E}" srcOrd="0" destOrd="0" parTransId="{C9988631-2AB1-42E2-9966-47711CD745DF}" sibTransId="{F7B3F622-9913-419D-A089-66A8C487CDA6}"/>
    <dgm:cxn modelId="{9D43C18A-30F8-4D93-BBAA-D708CFE7485A}" srcId="{88153536-69A5-4C6D-AAD7-7BAAED1D8EA3}" destId="{CE914696-FBFC-49FF-AADC-DF7941C00F33}" srcOrd="0" destOrd="0" parTransId="{DD226F76-F6E4-4F01-9070-9010191F1C4E}" sibTransId="{70DC7481-5408-42DF-B0FF-76C08A12B139}"/>
    <dgm:cxn modelId="{E538F40E-2BB9-4095-8295-2BC1F291EBE7}" type="presOf" srcId="{3CB44EFA-2BC9-4ED0-83F3-7071597A566E}" destId="{F25183ED-A03C-4833-B473-9887F2D01410}" srcOrd="0" destOrd="0" presId="urn:microsoft.com/office/officeart/2005/8/layout/StepDownProcess"/>
    <dgm:cxn modelId="{8DCA71C3-210A-4782-9DCD-70A1F7EF2C17}" srcId="{CF357DCD-EE4A-4DE9-A44A-E582D735235A}" destId="{93B5AF11-E509-405B-BF9D-9E1DE57636C9}" srcOrd="2" destOrd="0" parTransId="{763E360A-5960-4E45-B936-B1A4C67B0C67}" sibTransId="{C23E8F6E-C225-4E92-A364-2773F55797F7}"/>
    <dgm:cxn modelId="{4436B995-D746-4161-AB3F-BF03B012FF73}" srcId="{CF357DCD-EE4A-4DE9-A44A-E582D735235A}" destId="{88153536-69A5-4C6D-AAD7-7BAAED1D8EA3}" srcOrd="1" destOrd="0" parTransId="{05D94378-230A-4042-8474-1CEC64BA213D}" sibTransId="{DDF84788-5CDF-47B8-B46A-646C5ED869E6}"/>
    <dgm:cxn modelId="{85FB7777-7342-43C5-9B5F-2A1CC0CF3329}" type="presOf" srcId="{CF357DCD-EE4A-4DE9-A44A-E582D735235A}" destId="{13C09F82-DE26-4ACD-9AAC-82690477DAD6}" srcOrd="0" destOrd="0" presId="urn:microsoft.com/office/officeart/2005/8/layout/StepDownProcess"/>
    <dgm:cxn modelId="{B5E68170-C1EA-48AC-BAFF-00187BA6C129}" srcId="{CF357DCD-EE4A-4DE9-A44A-E582D735235A}" destId="{467AD90C-2B97-41ED-A94E-C01A424193D1}" srcOrd="0" destOrd="0" parTransId="{35B3B317-4448-4A59-BF00-C4FFE5576292}" sibTransId="{48F29097-3B08-42DB-B31C-0D2681B7D374}"/>
    <dgm:cxn modelId="{6E945811-470B-402B-8F33-5748FDF8BE7C}" type="presOf" srcId="{88153536-69A5-4C6D-AAD7-7BAAED1D8EA3}" destId="{1BDBAF13-710E-493E-886D-21B20B87DEFD}" srcOrd="0" destOrd="0" presId="urn:microsoft.com/office/officeart/2005/8/layout/StepDownProcess"/>
    <dgm:cxn modelId="{E6BE62F4-7FDB-4C0A-908E-463AA7C9E482}" srcId="{467AD90C-2B97-41ED-A94E-C01A424193D1}" destId="{B6A2335C-B67C-4AC7-BCF6-F4A0EB2747F0}" srcOrd="0" destOrd="0" parTransId="{9D962054-4C39-411B-899A-C74652FD1864}" sibTransId="{6B1C3881-7E58-4F6D-8627-5F0CACC84D15}"/>
    <dgm:cxn modelId="{EB0E3C05-51BF-4BF8-89ED-9D6BB843B084}" type="presOf" srcId="{467AD90C-2B97-41ED-A94E-C01A424193D1}" destId="{38FCC139-09E3-4895-AACC-8E1FBFD9F889}" srcOrd="0" destOrd="0" presId="urn:microsoft.com/office/officeart/2005/8/layout/StepDownProcess"/>
    <dgm:cxn modelId="{865F0EC1-4C18-4009-B956-42C73E8C202A}" type="presParOf" srcId="{13C09F82-DE26-4ACD-9AAC-82690477DAD6}" destId="{0647BD8C-FA5F-4561-8B63-1DD4408C70D0}" srcOrd="0" destOrd="0" presId="urn:microsoft.com/office/officeart/2005/8/layout/StepDownProcess"/>
    <dgm:cxn modelId="{56AE3DB9-E0C9-4168-AD41-76A87474B85D}" type="presParOf" srcId="{0647BD8C-FA5F-4561-8B63-1DD4408C70D0}" destId="{B7905EAD-79B6-4F44-A569-602C1BCBF3C2}" srcOrd="0" destOrd="0" presId="urn:microsoft.com/office/officeart/2005/8/layout/StepDownProcess"/>
    <dgm:cxn modelId="{103D323C-3000-4BFC-8773-B095629D35DB}" type="presParOf" srcId="{0647BD8C-FA5F-4561-8B63-1DD4408C70D0}" destId="{38FCC139-09E3-4895-AACC-8E1FBFD9F889}" srcOrd="1" destOrd="0" presId="urn:microsoft.com/office/officeart/2005/8/layout/StepDownProcess"/>
    <dgm:cxn modelId="{46906E7D-054A-4609-9D5F-774A64DEC489}" type="presParOf" srcId="{0647BD8C-FA5F-4561-8B63-1DD4408C70D0}" destId="{C7656788-3171-462B-A990-6FB189938620}" srcOrd="2" destOrd="0" presId="urn:microsoft.com/office/officeart/2005/8/layout/StepDownProcess"/>
    <dgm:cxn modelId="{86F0984A-45FD-472B-BC12-8E3221535078}" type="presParOf" srcId="{13C09F82-DE26-4ACD-9AAC-82690477DAD6}" destId="{89A4D666-A868-4829-B048-BD21D296CE96}" srcOrd="1" destOrd="0" presId="urn:microsoft.com/office/officeart/2005/8/layout/StepDownProcess"/>
    <dgm:cxn modelId="{ABC41B84-6880-465E-85D2-44288D8679AF}" type="presParOf" srcId="{13C09F82-DE26-4ACD-9AAC-82690477DAD6}" destId="{0B15EF11-96DE-44B8-A849-A49C2EA86D5C}" srcOrd="2" destOrd="0" presId="urn:microsoft.com/office/officeart/2005/8/layout/StepDownProcess"/>
    <dgm:cxn modelId="{13D91499-BB5C-454E-AA27-5C0950116A57}" type="presParOf" srcId="{0B15EF11-96DE-44B8-A849-A49C2EA86D5C}" destId="{3EC7E476-BA39-4396-ADB0-C1C7D0643598}" srcOrd="0" destOrd="0" presId="urn:microsoft.com/office/officeart/2005/8/layout/StepDownProcess"/>
    <dgm:cxn modelId="{0A937FF6-8EE0-49DE-A0CD-419F899B23DB}" type="presParOf" srcId="{0B15EF11-96DE-44B8-A849-A49C2EA86D5C}" destId="{1BDBAF13-710E-493E-886D-21B20B87DEFD}" srcOrd="1" destOrd="0" presId="urn:microsoft.com/office/officeart/2005/8/layout/StepDownProcess"/>
    <dgm:cxn modelId="{9277F0B3-58CA-4D5A-910F-4F8A20B3D49C}" type="presParOf" srcId="{0B15EF11-96DE-44B8-A849-A49C2EA86D5C}" destId="{ABAD5246-89E4-4DE0-A040-6003B537F582}" srcOrd="2" destOrd="0" presId="urn:microsoft.com/office/officeart/2005/8/layout/StepDownProcess"/>
    <dgm:cxn modelId="{962506BD-ADD0-455E-9FBF-1CF459FF84F1}" type="presParOf" srcId="{13C09F82-DE26-4ACD-9AAC-82690477DAD6}" destId="{2A575EB7-6FE9-4B9C-9A67-07D1EA177CD9}" srcOrd="3" destOrd="0" presId="urn:microsoft.com/office/officeart/2005/8/layout/StepDownProcess"/>
    <dgm:cxn modelId="{3AD0BEBC-AE71-471C-9D48-12E9D81A468F}" type="presParOf" srcId="{13C09F82-DE26-4ACD-9AAC-82690477DAD6}" destId="{1A3EF77D-8D54-4FE8-ABD3-13C49EF9B91F}" srcOrd="4" destOrd="0" presId="urn:microsoft.com/office/officeart/2005/8/layout/StepDownProcess"/>
    <dgm:cxn modelId="{1600AB9D-52C1-49B6-8CD1-732060258FC7}" type="presParOf" srcId="{1A3EF77D-8D54-4FE8-ABD3-13C49EF9B91F}" destId="{D0A2DF31-F33B-4669-B907-ECD4FAE60BEA}" srcOrd="0" destOrd="0" presId="urn:microsoft.com/office/officeart/2005/8/layout/StepDownProcess"/>
    <dgm:cxn modelId="{017B8414-A452-49C8-A43B-F3FE3AB22CEE}" type="presParOf" srcId="{1A3EF77D-8D54-4FE8-ABD3-13C49EF9B91F}" destId="{F25183ED-A03C-4833-B473-9887F2D01410}"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08E4D9-05B0-4170-B496-E59E48EACE6D}" type="doc">
      <dgm:prSet loTypeId="urn:microsoft.com/office/officeart/2005/8/layout/radial2" loCatId="relationship" qsTypeId="urn:microsoft.com/office/officeart/2005/8/quickstyle/simple1" qsCatId="simple" csTypeId="urn:microsoft.com/office/officeart/2005/8/colors/colorful1" csCatId="colorful" phldr="1"/>
      <dgm:spPr/>
      <dgm:t>
        <a:bodyPr/>
        <a:lstStyle/>
        <a:p>
          <a:endParaRPr lang="en-US"/>
        </a:p>
      </dgm:t>
    </dgm:pt>
    <dgm:pt modelId="{07D94B78-7CDF-414E-8E5E-21B3FAE438CE}">
      <dgm:prSet phldrT="[Text]" custT="1"/>
      <dgm:spPr/>
      <dgm:t>
        <a:bodyPr/>
        <a:lstStyle/>
        <a:p>
          <a:r>
            <a:rPr lang="en-US" sz="2200" dirty="0" smtClean="0">
              <a:latin typeface="Times New Roman" panose="02020603050405020304" pitchFamily="18" charset="0"/>
              <a:cs typeface="Times New Roman" panose="02020603050405020304" pitchFamily="18" charset="0"/>
            </a:rPr>
            <a:t>Entering Data</a:t>
          </a:r>
          <a:endParaRPr lang="en-US" sz="2200" dirty="0">
            <a:latin typeface="Times New Roman" panose="02020603050405020304" pitchFamily="18" charset="0"/>
            <a:cs typeface="Times New Roman" panose="02020603050405020304" pitchFamily="18" charset="0"/>
          </a:endParaRPr>
        </a:p>
      </dgm:t>
    </dgm:pt>
    <dgm:pt modelId="{DA129A86-A8D6-4ED6-92D8-47DFF722320B}" type="parTrans" cxnId="{3917CE96-6943-40F5-8927-038E59200712}">
      <dgm:prSet/>
      <dgm:spPr/>
      <dgm:t>
        <a:bodyPr/>
        <a:lstStyle/>
        <a:p>
          <a:endParaRPr lang="en-US"/>
        </a:p>
      </dgm:t>
    </dgm:pt>
    <dgm:pt modelId="{FF61D3E6-B8EE-49F6-80F8-08B68AC32473}" type="sibTrans" cxnId="{3917CE96-6943-40F5-8927-038E59200712}">
      <dgm:prSet/>
      <dgm:spPr/>
      <dgm:t>
        <a:bodyPr/>
        <a:lstStyle/>
        <a:p>
          <a:endParaRPr lang="en-US"/>
        </a:p>
      </dgm:t>
    </dgm:pt>
    <dgm:pt modelId="{B465DEC2-32F4-4257-B128-D34F16EFBDC0}">
      <dgm:prSet phldrT="[Text]" custT="1"/>
      <dgm:spPr/>
      <dgm:t>
        <a:bodyPr/>
        <a:lstStyle/>
        <a:p>
          <a:r>
            <a:rPr lang="en-US" sz="2000" b="0" dirty="0" smtClean="0">
              <a:latin typeface="Times New Roman" panose="02020603050405020304" pitchFamily="18" charset="0"/>
              <a:cs typeface="Times New Roman" panose="02020603050405020304" pitchFamily="18" charset="0"/>
            </a:rPr>
            <a:t>Unit’s dimensions</a:t>
          </a:r>
          <a:endParaRPr lang="en-US" sz="2000" b="0" dirty="0">
            <a:latin typeface="Times New Roman" panose="02020603050405020304" pitchFamily="18" charset="0"/>
            <a:cs typeface="Times New Roman" panose="02020603050405020304" pitchFamily="18" charset="0"/>
          </a:endParaRPr>
        </a:p>
      </dgm:t>
    </dgm:pt>
    <dgm:pt modelId="{102686CD-B293-495C-B26C-411BCD4B2E52}" type="parTrans" cxnId="{E8586344-0B98-400D-8969-04C500B2C7E5}">
      <dgm:prSet/>
      <dgm:spPr/>
      <dgm:t>
        <a:bodyPr/>
        <a:lstStyle/>
        <a:p>
          <a:endParaRPr lang="en-US"/>
        </a:p>
      </dgm:t>
    </dgm:pt>
    <dgm:pt modelId="{9909492A-2625-496F-A1DA-6C703F4622F4}" type="sibTrans" cxnId="{E8586344-0B98-400D-8969-04C500B2C7E5}">
      <dgm:prSet/>
      <dgm:spPr/>
      <dgm:t>
        <a:bodyPr/>
        <a:lstStyle/>
        <a:p>
          <a:endParaRPr lang="en-US"/>
        </a:p>
      </dgm:t>
    </dgm:pt>
    <dgm:pt modelId="{DDDAAA5F-E22C-4268-A668-13724F8A7123}">
      <dgm:prSet phldrT="[Text]" custT="1"/>
      <dgm:spPr/>
      <dgm:t>
        <a:bodyPr/>
        <a:lstStyle/>
        <a:p>
          <a:r>
            <a:rPr lang="en-US" altLang="en-US" sz="2000" b="0" dirty="0" smtClean="0">
              <a:latin typeface="Times New Roman" panose="02020603050405020304" pitchFamily="18" charset="0"/>
              <a:cs typeface="Times New Roman" panose="02020603050405020304" pitchFamily="18" charset="0"/>
            </a:rPr>
            <a:t>The connectivity between process.</a:t>
          </a:r>
          <a:endParaRPr lang="en-US" sz="2000" b="0" dirty="0">
            <a:latin typeface="Times New Roman" panose="02020603050405020304" pitchFamily="18" charset="0"/>
            <a:cs typeface="Times New Roman" panose="02020603050405020304" pitchFamily="18" charset="0"/>
          </a:endParaRPr>
        </a:p>
      </dgm:t>
    </dgm:pt>
    <dgm:pt modelId="{153F8E8E-6EC1-4B76-9BD8-AAE3A46340E9}" type="parTrans" cxnId="{D5D48549-E72F-4C51-8ECE-C1375639E548}">
      <dgm:prSet/>
      <dgm:spPr/>
      <dgm:t>
        <a:bodyPr/>
        <a:lstStyle/>
        <a:p>
          <a:endParaRPr lang="en-US"/>
        </a:p>
      </dgm:t>
    </dgm:pt>
    <dgm:pt modelId="{F7466387-B62E-4484-8C38-D3B9DE37CE72}" type="sibTrans" cxnId="{D5D48549-E72F-4C51-8ECE-C1375639E548}">
      <dgm:prSet/>
      <dgm:spPr/>
      <dgm:t>
        <a:bodyPr/>
        <a:lstStyle/>
        <a:p>
          <a:endParaRPr lang="en-US"/>
        </a:p>
      </dgm:t>
    </dgm:pt>
    <dgm:pt modelId="{460723EA-D2C4-47A8-9C62-33E4DD4D2250}">
      <dgm:prSet phldrT="[Text]" custT="1"/>
      <dgm:spPr/>
      <dgm:t>
        <a:bodyPr/>
        <a:lstStyle/>
        <a:p>
          <a:r>
            <a:rPr lang="en-US" sz="2000" dirty="0" smtClean="0">
              <a:latin typeface="Times New Roman" panose="02020603050405020304" pitchFamily="18" charset="0"/>
              <a:cs typeface="Times New Roman" panose="02020603050405020304" pitchFamily="18" charset="0"/>
            </a:rPr>
            <a:t>Calibration</a:t>
          </a:r>
          <a:endParaRPr lang="en-US" sz="2000" dirty="0">
            <a:latin typeface="Times New Roman" panose="02020603050405020304" pitchFamily="18" charset="0"/>
            <a:cs typeface="Times New Roman" panose="02020603050405020304" pitchFamily="18" charset="0"/>
          </a:endParaRPr>
        </a:p>
      </dgm:t>
    </dgm:pt>
    <dgm:pt modelId="{7989126C-08F2-4CB7-B3E5-F25CA604E4A4}" type="parTrans" cxnId="{D488111F-2875-4B3F-9D3F-19EA320F681D}">
      <dgm:prSet/>
      <dgm:spPr/>
      <dgm:t>
        <a:bodyPr/>
        <a:lstStyle/>
        <a:p>
          <a:endParaRPr lang="en-US"/>
        </a:p>
      </dgm:t>
    </dgm:pt>
    <dgm:pt modelId="{55E4DF40-05BF-47FD-A6DF-700B9097D8BF}" type="sibTrans" cxnId="{D488111F-2875-4B3F-9D3F-19EA320F681D}">
      <dgm:prSet/>
      <dgm:spPr/>
      <dgm:t>
        <a:bodyPr/>
        <a:lstStyle/>
        <a:p>
          <a:endParaRPr lang="en-US"/>
        </a:p>
      </dgm:t>
    </dgm:pt>
    <dgm:pt modelId="{DC76B5AA-2B32-4250-A163-BBCD91CF7130}">
      <dgm:prSet phldrT="[Text]" custT="1"/>
      <dgm:spPr/>
      <dgm:t>
        <a:bodyPr/>
        <a:lstStyle/>
        <a:p>
          <a:r>
            <a:rPr lang="en-US" altLang="en-US" sz="2000" b="0" dirty="0" smtClean="0">
              <a:latin typeface="Times New Roman" panose="02020603050405020304" pitchFamily="18" charset="0"/>
              <a:cs typeface="Times New Roman" panose="02020603050405020304" pitchFamily="18" charset="0"/>
            </a:rPr>
            <a:t>Based on the treatment plant lab Results.</a:t>
          </a:r>
          <a:endParaRPr lang="en-US" sz="2000" b="0" dirty="0">
            <a:latin typeface="Times New Roman" panose="02020603050405020304" pitchFamily="18" charset="0"/>
            <a:cs typeface="Times New Roman" panose="02020603050405020304" pitchFamily="18" charset="0"/>
          </a:endParaRPr>
        </a:p>
      </dgm:t>
    </dgm:pt>
    <dgm:pt modelId="{07505907-85C8-470A-BAFF-4678DDB21F2B}" type="parTrans" cxnId="{91D1E1FC-F88A-46AC-AEAA-E2CBB86993E0}">
      <dgm:prSet/>
      <dgm:spPr/>
      <dgm:t>
        <a:bodyPr/>
        <a:lstStyle/>
        <a:p>
          <a:endParaRPr lang="en-US"/>
        </a:p>
      </dgm:t>
    </dgm:pt>
    <dgm:pt modelId="{D45C7F86-1AD7-47F9-920F-742C70622588}" type="sibTrans" cxnId="{91D1E1FC-F88A-46AC-AEAA-E2CBB86993E0}">
      <dgm:prSet/>
      <dgm:spPr/>
      <dgm:t>
        <a:bodyPr/>
        <a:lstStyle/>
        <a:p>
          <a:endParaRPr lang="en-US"/>
        </a:p>
      </dgm:t>
    </dgm:pt>
    <dgm:pt modelId="{10ECE8E9-75F5-4052-AA1F-74E212125024}">
      <dgm:prSet phldrT="[Text]" custT="1"/>
      <dgm:spPr/>
      <dgm:t>
        <a:bodyPr/>
        <a:lstStyle/>
        <a:p>
          <a:r>
            <a:rPr lang="en-US" sz="2200" dirty="0" smtClean="0">
              <a:latin typeface="Times New Roman" panose="02020603050405020304" pitchFamily="18" charset="0"/>
              <a:cs typeface="Times New Roman" panose="02020603050405020304" pitchFamily="18" charset="0"/>
            </a:rPr>
            <a:t>Simulation</a:t>
          </a:r>
          <a:endParaRPr lang="en-US" sz="2200" dirty="0">
            <a:latin typeface="Times New Roman" panose="02020603050405020304" pitchFamily="18" charset="0"/>
            <a:cs typeface="Times New Roman" panose="02020603050405020304" pitchFamily="18" charset="0"/>
          </a:endParaRPr>
        </a:p>
      </dgm:t>
    </dgm:pt>
    <dgm:pt modelId="{2B6BC2AC-30CB-46EB-8B32-004CAB6601F9}" type="parTrans" cxnId="{76614BC4-4BC7-484E-AB5F-E6D7BDDB67A8}">
      <dgm:prSet/>
      <dgm:spPr/>
      <dgm:t>
        <a:bodyPr/>
        <a:lstStyle/>
        <a:p>
          <a:endParaRPr lang="en-US"/>
        </a:p>
      </dgm:t>
    </dgm:pt>
    <dgm:pt modelId="{9F2A66D9-C001-4DE1-8D88-ADCCBAF00A5B}" type="sibTrans" cxnId="{76614BC4-4BC7-484E-AB5F-E6D7BDDB67A8}">
      <dgm:prSet/>
      <dgm:spPr/>
      <dgm:t>
        <a:bodyPr/>
        <a:lstStyle/>
        <a:p>
          <a:endParaRPr lang="en-US"/>
        </a:p>
      </dgm:t>
    </dgm:pt>
    <dgm:pt modelId="{65A75FC7-4870-4D89-BDAB-6B7622007F6A}">
      <dgm:prSet custT="1"/>
      <dgm:spPr/>
      <dgm:t>
        <a:bodyPr/>
        <a:lstStyle/>
        <a:p>
          <a:r>
            <a:rPr lang="en-US" altLang="en-US" sz="2000" b="0" dirty="0" smtClean="0">
              <a:latin typeface="Times New Roman" panose="02020603050405020304" pitchFamily="18" charset="0"/>
              <a:cs typeface="Times New Roman" panose="02020603050405020304" pitchFamily="18" charset="0"/>
            </a:rPr>
            <a:t>Plant Designer Data case.</a:t>
          </a:r>
          <a:endParaRPr lang="en-US" altLang="en-US" sz="2000" b="0" dirty="0">
            <a:latin typeface="Times New Roman" panose="02020603050405020304" pitchFamily="18" charset="0"/>
            <a:cs typeface="Times New Roman" panose="02020603050405020304" pitchFamily="18" charset="0"/>
          </a:endParaRPr>
        </a:p>
      </dgm:t>
    </dgm:pt>
    <dgm:pt modelId="{8A7B20E4-96EB-4693-A921-A35E503ACA58}" type="parTrans" cxnId="{437706FB-A697-4082-968C-0279CCC742EF}">
      <dgm:prSet/>
      <dgm:spPr/>
      <dgm:t>
        <a:bodyPr/>
        <a:lstStyle/>
        <a:p>
          <a:endParaRPr lang="en-US"/>
        </a:p>
      </dgm:t>
    </dgm:pt>
    <dgm:pt modelId="{22759D91-946C-4EB0-92F3-A24C82EA36BB}" type="sibTrans" cxnId="{437706FB-A697-4082-968C-0279CCC742EF}">
      <dgm:prSet/>
      <dgm:spPr/>
      <dgm:t>
        <a:bodyPr/>
        <a:lstStyle/>
        <a:p>
          <a:endParaRPr lang="en-US"/>
        </a:p>
      </dgm:t>
    </dgm:pt>
    <dgm:pt modelId="{302EC35E-8D2B-4AB9-B2AA-C1C9BF7B3C22}">
      <dgm:prSet custT="1"/>
      <dgm:spPr/>
      <dgm:t>
        <a:bodyPr/>
        <a:lstStyle/>
        <a:p>
          <a:r>
            <a:rPr lang="en-US" altLang="en-US" sz="2000" b="0" dirty="0" smtClean="0">
              <a:latin typeface="Times New Roman" panose="02020603050405020304" pitchFamily="18" charset="0"/>
              <a:cs typeface="Times New Roman" panose="02020603050405020304" pitchFamily="18" charset="0"/>
            </a:rPr>
            <a:t>Pollution Loads. </a:t>
          </a:r>
          <a:endParaRPr lang="en-US" altLang="en-US" sz="2000" b="0" dirty="0">
            <a:latin typeface="Times New Roman" panose="02020603050405020304" pitchFamily="18" charset="0"/>
            <a:cs typeface="Times New Roman" panose="02020603050405020304" pitchFamily="18" charset="0"/>
          </a:endParaRPr>
        </a:p>
      </dgm:t>
    </dgm:pt>
    <dgm:pt modelId="{84BE7E0A-737B-4242-84F4-FF563D6D64AB}" type="parTrans" cxnId="{A9303333-4DEC-414D-9E15-DCD67A5D5A7F}">
      <dgm:prSet/>
      <dgm:spPr/>
      <dgm:t>
        <a:bodyPr/>
        <a:lstStyle/>
        <a:p>
          <a:endParaRPr lang="en-US"/>
        </a:p>
      </dgm:t>
    </dgm:pt>
    <dgm:pt modelId="{C10FADEE-ACFC-41E4-97C4-D897E9574805}" type="sibTrans" cxnId="{A9303333-4DEC-414D-9E15-DCD67A5D5A7F}">
      <dgm:prSet/>
      <dgm:spPr/>
      <dgm:t>
        <a:bodyPr/>
        <a:lstStyle/>
        <a:p>
          <a:endParaRPr lang="en-US"/>
        </a:p>
      </dgm:t>
    </dgm:pt>
    <dgm:pt modelId="{5CE6F54C-0000-4C98-B060-6F274E44C3E3}">
      <dgm:prSet phldrT="[Text]" custT="1"/>
      <dgm:spPr/>
      <dgm:t>
        <a:bodyPr/>
        <a:lstStyle/>
        <a:p>
          <a:r>
            <a:rPr lang="en-US" sz="2000" b="0" dirty="0" smtClean="0">
              <a:latin typeface="Times New Roman" panose="02020603050405020304" pitchFamily="18" charset="0"/>
              <a:cs typeface="Times New Roman" panose="02020603050405020304" pitchFamily="18" charset="0"/>
            </a:rPr>
            <a:t>Normal operation case</a:t>
          </a:r>
          <a:endParaRPr lang="en-US" sz="2000" b="0" dirty="0">
            <a:latin typeface="Times New Roman" panose="02020603050405020304" pitchFamily="18" charset="0"/>
            <a:cs typeface="Times New Roman" panose="02020603050405020304" pitchFamily="18" charset="0"/>
          </a:endParaRPr>
        </a:p>
      </dgm:t>
    </dgm:pt>
    <dgm:pt modelId="{A182A3DF-4FB3-48FA-AD2B-D33A27C654FA}" type="parTrans" cxnId="{A332ED2D-2753-4D8C-841E-EB3D0AA152E0}">
      <dgm:prSet/>
      <dgm:spPr/>
      <dgm:t>
        <a:bodyPr/>
        <a:lstStyle/>
        <a:p>
          <a:endParaRPr lang="en-US"/>
        </a:p>
      </dgm:t>
    </dgm:pt>
    <dgm:pt modelId="{AFAB9AB3-FB2B-4321-AD55-F2FF94A761F0}" type="sibTrans" cxnId="{A332ED2D-2753-4D8C-841E-EB3D0AA152E0}">
      <dgm:prSet/>
      <dgm:spPr/>
      <dgm:t>
        <a:bodyPr/>
        <a:lstStyle/>
        <a:p>
          <a:endParaRPr lang="en-US"/>
        </a:p>
      </dgm:t>
    </dgm:pt>
    <dgm:pt modelId="{75671CE3-DB14-4810-AA5B-79597C9D3819}">
      <dgm:prSet phldrT="[Text]" custT="1"/>
      <dgm:spPr/>
      <dgm:t>
        <a:bodyPr/>
        <a:lstStyle/>
        <a:p>
          <a:endParaRPr lang="en-US" sz="2000" b="0" dirty="0">
            <a:latin typeface="Times New Roman" panose="02020603050405020304" pitchFamily="18" charset="0"/>
            <a:cs typeface="Times New Roman" panose="02020603050405020304" pitchFamily="18" charset="0"/>
          </a:endParaRPr>
        </a:p>
      </dgm:t>
    </dgm:pt>
    <dgm:pt modelId="{4340DD57-800B-491B-AD3C-8425B7D4DCA3}" type="parTrans" cxnId="{D8794660-DF77-44B1-A272-139D4FB246FF}">
      <dgm:prSet/>
      <dgm:spPr/>
      <dgm:t>
        <a:bodyPr/>
        <a:lstStyle/>
        <a:p>
          <a:endParaRPr lang="en-US"/>
        </a:p>
      </dgm:t>
    </dgm:pt>
    <dgm:pt modelId="{656D224A-57B0-45E7-B128-A9B637AAC295}" type="sibTrans" cxnId="{D8794660-DF77-44B1-A272-139D4FB246FF}">
      <dgm:prSet/>
      <dgm:spPr/>
      <dgm:t>
        <a:bodyPr/>
        <a:lstStyle/>
        <a:p>
          <a:endParaRPr lang="en-US"/>
        </a:p>
      </dgm:t>
    </dgm:pt>
    <dgm:pt modelId="{39AB101E-B9FE-4658-AB29-8411A13CDF53}">
      <dgm:prSet phldrT="[Text]" custT="1"/>
      <dgm:spPr/>
      <dgm:t>
        <a:bodyPr/>
        <a:lstStyle/>
        <a:p>
          <a:r>
            <a:rPr lang="en-US" sz="2000" b="0" dirty="0" smtClean="0">
              <a:latin typeface="Times New Roman" panose="02020603050405020304" pitchFamily="18" charset="0"/>
              <a:cs typeface="Times New Roman" panose="02020603050405020304" pitchFamily="18" charset="0"/>
            </a:rPr>
            <a:t>Influent characteristics.</a:t>
          </a:r>
          <a:endParaRPr lang="en-US" sz="2000" b="0" dirty="0">
            <a:latin typeface="Times New Roman" panose="02020603050405020304" pitchFamily="18" charset="0"/>
            <a:cs typeface="Times New Roman" panose="02020603050405020304" pitchFamily="18" charset="0"/>
          </a:endParaRPr>
        </a:p>
      </dgm:t>
    </dgm:pt>
    <dgm:pt modelId="{1A787CC2-26A1-4AE5-A1E1-4401FE8F4D48}" type="parTrans" cxnId="{8BEF0F2A-F6FC-41A2-A2B0-F1FF20A3A820}">
      <dgm:prSet/>
      <dgm:spPr/>
      <dgm:t>
        <a:bodyPr/>
        <a:lstStyle/>
        <a:p>
          <a:endParaRPr lang="en-US"/>
        </a:p>
      </dgm:t>
    </dgm:pt>
    <dgm:pt modelId="{F931F9D4-D404-476D-B68D-AAB0353DDA2E}" type="sibTrans" cxnId="{8BEF0F2A-F6FC-41A2-A2B0-F1FF20A3A820}">
      <dgm:prSet/>
      <dgm:spPr/>
      <dgm:t>
        <a:bodyPr/>
        <a:lstStyle/>
        <a:p>
          <a:endParaRPr lang="en-US"/>
        </a:p>
      </dgm:t>
    </dgm:pt>
    <dgm:pt modelId="{2560D426-0878-4221-BFFA-9BAC617BC7B1}">
      <dgm:prSet phldrT="[Text]" custT="1"/>
      <dgm:spPr/>
      <dgm:t>
        <a:bodyPr/>
        <a:lstStyle/>
        <a:p>
          <a:endParaRPr lang="en-US" sz="2000" b="0" dirty="0">
            <a:latin typeface="Times New Roman" panose="02020603050405020304" pitchFamily="18" charset="0"/>
            <a:cs typeface="Times New Roman" panose="02020603050405020304" pitchFamily="18" charset="0"/>
          </a:endParaRPr>
        </a:p>
      </dgm:t>
    </dgm:pt>
    <dgm:pt modelId="{C632723A-A510-45EA-B1A5-65C73FE46D3B}" type="parTrans" cxnId="{BFB648CC-9A49-49B9-9858-C61082386A5A}">
      <dgm:prSet/>
      <dgm:spPr/>
      <dgm:t>
        <a:bodyPr/>
        <a:lstStyle/>
        <a:p>
          <a:endParaRPr lang="en-US"/>
        </a:p>
      </dgm:t>
    </dgm:pt>
    <dgm:pt modelId="{68846B9E-87C5-4D0F-8F4A-F0DCD91E72AF}" type="sibTrans" cxnId="{BFB648CC-9A49-49B9-9858-C61082386A5A}">
      <dgm:prSet/>
      <dgm:spPr/>
      <dgm:t>
        <a:bodyPr/>
        <a:lstStyle/>
        <a:p>
          <a:endParaRPr lang="en-US"/>
        </a:p>
      </dgm:t>
    </dgm:pt>
    <dgm:pt modelId="{5B728F6A-6C2A-4007-97B4-46E12B2329FC}">
      <dgm:prSet phldrT="[Text]" custT="1"/>
      <dgm:spPr/>
      <dgm:t>
        <a:bodyPr/>
        <a:lstStyle/>
        <a:p>
          <a:r>
            <a:rPr lang="en-US" sz="2000" b="0" dirty="0" smtClean="0">
              <a:latin typeface="Times New Roman" panose="02020603050405020304" pitchFamily="18" charset="0"/>
              <a:cs typeface="Times New Roman" panose="02020603050405020304" pitchFamily="18" charset="0"/>
            </a:rPr>
            <a:t>Operational condition.</a:t>
          </a:r>
          <a:endParaRPr lang="en-US" sz="2000" b="0" dirty="0">
            <a:latin typeface="Times New Roman" panose="02020603050405020304" pitchFamily="18" charset="0"/>
            <a:cs typeface="Times New Roman" panose="02020603050405020304" pitchFamily="18" charset="0"/>
          </a:endParaRPr>
        </a:p>
      </dgm:t>
    </dgm:pt>
    <dgm:pt modelId="{0F5B6876-3E89-41C6-84EA-E0060500D600}" type="parTrans" cxnId="{EDCBF641-37EC-4158-9C0E-8B8ACDFB395B}">
      <dgm:prSet/>
      <dgm:spPr/>
      <dgm:t>
        <a:bodyPr/>
        <a:lstStyle/>
        <a:p>
          <a:endParaRPr lang="en-US"/>
        </a:p>
      </dgm:t>
    </dgm:pt>
    <dgm:pt modelId="{CF5DF9F2-73DF-4E16-A104-8A18F2DE6287}" type="sibTrans" cxnId="{EDCBF641-37EC-4158-9C0E-8B8ACDFB395B}">
      <dgm:prSet/>
      <dgm:spPr/>
      <dgm:t>
        <a:bodyPr/>
        <a:lstStyle/>
        <a:p>
          <a:endParaRPr lang="en-US"/>
        </a:p>
      </dgm:t>
    </dgm:pt>
    <dgm:pt modelId="{D333662E-DAEC-4972-B3C2-465238F4A846}" type="pres">
      <dgm:prSet presAssocID="{8308E4D9-05B0-4170-B496-E59E48EACE6D}" presName="composite" presStyleCnt="0">
        <dgm:presLayoutVars>
          <dgm:chMax val="5"/>
          <dgm:dir/>
          <dgm:animLvl val="ctr"/>
          <dgm:resizeHandles val="exact"/>
        </dgm:presLayoutVars>
      </dgm:prSet>
      <dgm:spPr/>
      <dgm:t>
        <a:bodyPr/>
        <a:lstStyle/>
        <a:p>
          <a:endParaRPr lang="en-US"/>
        </a:p>
      </dgm:t>
    </dgm:pt>
    <dgm:pt modelId="{BDD27A4E-848C-44C3-8C12-12985E15DC97}" type="pres">
      <dgm:prSet presAssocID="{8308E4D9-05B0-4170-B496-E59E48EACE6D}" presName="cycle" presStyleCnt="0"/>
      <dgm:spPr/>
    </dgm:pt>
    <dgm:pt modelId="{334A8060-1661-4F9C-9513-2C499484C319}" type="pres">
      <dgm:prSet presAssocID="{8308E4D9-05B0-4170-B496-E59E48EACE6D}" presName="centerShape" presStyleCnt="0"/>
      <dgm:spPr/>
    </dgm:pt>
    <dgm:pt modelId="{6F3E09AD-3DDA-40AD-8E3F-7A231A5412D9}" type="pres">
      <dgm:prSet presAssocID="{8308E4D9-05B0-4170-B496-E59E48EACE6D}" presName="connSite" presStyleLbl="node1" presStyleIdx="0" presStyleCnt="4"/>
      <dgm:spPr/>
    </dgm:pt>
    <dgm:pt modelId="{284139E2-11B7-4619-A13B-3DC2A5F30E75}" type="pres">
      <dgm:prSet presAssocID="{8308E4D9-05B0-4170-B496-E59E48EACE6D}" presName="visible" presStyleLbl="node1" presStyleIdx="0" presStyleCnt="4" custLinFactNeighborX="-19101" custLinFactNeighborY="4646"/>
      <dgm:spPr>
        <a:blipFill rotWithShape="1">
          <a:blip xmlns:r="http://schemas.openxmlformats.org/officeDocument/2006/relationships" r:embed="rId1"/>
          <a:stretch>
            <a:fillRect/>
          </a:stretch>
        </a:blipFill>
      </dgm:spPr>
    </dgm:pt>
    <dgm:pt modelId="{B3CB53E1-DA18-44C6-8250-C3695139BEB5}" type="pres">
      <dgm:prSet presAssocID="{DA129A86-A8D6-4ED6-92D8-47DFF722320B}" presName="Name25" presStyleLbl="parChTrans1D1" presStyleIdx="0" presStyleCnt="3"/>
      <dgm:spPr/>
      <dgm:t>
        <a:bodyPr/>
        <a:lstStyle/>
        <a:p>
          <a:endParaRPr lang="en-US"/>
        </a:p>
      </dgm:t>
    </dgm:pt>
    <dgm:pt modelId="{9DD8269B-AA98-4604-BE4C-1A4B1FCFA63F}" type="pres">
      <dgm:prSet presAssocID="{07D94B78-7CDF-414E-8E5E-21B3FAE438CE}" presName="node" presStyleCnt="0"/>
      <dgm:spPr/>
    </dgm:pt>
    <dgm:pt modelId="{6A669862-52FE-4BBA-95F7-84A032BB5655}" type="pres">
      <dgm:prSet presAssocID="{07D94B78-7CDF-414E-8E5E-21B3FAE438CE}" presName="parentNode" presStyleLbl="node1" presStyleIdx="1" presStyleCnt="4" custLinFactNeighborX="14357" custLinFactNeighborY="10056">
        <dgm:presLayoutVars>
          <dgm:chMax val="1"/>
          <dgm:bulletEnabled val="1"/>
        </dgm:presLayoutVars>
      </dgm:prSet>
      <dgm:spPr/>
      <dgm:t>
        <a:bodyPr/>
        <a:lstStyle/>
        <a:p>
          <a:endParaRPr lang="en-US"/>
        </a:p>
      </dgm:t>
    </dgm:pt>
    <dgm:pt modelId="{57FAFEE6-0D11-4E21-8F2B-09BB0DD1B91D}" type="pres">
      <dgm:prSet presAssocID="{07D94B78-7CDF-414E-8E5E-21B3FAE438CE}" presName="childNode" presStyleLbl="revTx" presStyleIdx="0" presStyleCnt="3">
        <dgm:presLayoutVars>
          <dgm:bulletEnabled val="1"/>
        </dgm:presLayoutVars>
      </dgm:prSet>
      <dgm:spPr/>
      <dgm:t>
        <a:bodyPr/>
        <a:lstStyle/>
        <a:p>
          <a:endParaRPr lang="en-US"/>
        </a:p>
      </dgm:t>
    </dgm:pt>
    <dgm:pt modelId="{75A4AF1B-7C7A-4D18-9F37-95135EDA26A8}" type="pres">
      <dgm:prSet presAssocID="{7989126C-08F2-4CB7-B3E5-F25CA604E4A4}" presName="Name25" presStyleLbl="parChTrans1D1" presStyleIdx="1" presStyleCnt="3"/>
      <dgm:spPr/>
      <dgm:t>
        <a:bodyPr/>
        <a:lstStyle/>
        <a:p>
          <a:endParaRPr lang="en-US"/>
        </a:p>
      </dgm:t>
    </dgm:pt>
    <dgm:pt modelId="{A994C21E-29B7-4164-8008-F1F92769ABDE}" type="pres">
      <dgm:prSet presAssocID="{460723EA-D2C4-47A8-9C62-33E4DD4D2250}" presName="node" presStyleCnt="0"/>
      <dgm:spPr/>
    </dgm:pt>
    <dgm:pt modelId="{10FD4B45-BA11-4772-B611-956A33E1192A}" type="pres">
      <dgm:prSet presAssocID="{460723EA-D2C4-47A8-9C62-33E4DD4D2250}" presName="parentNode" presStyleLbl="node1" presStyleIdx="2" presStyleCnt="4" custScaleX="102351" custScaleY="91727" custLinFactNeighborX="6235" custLinFactNeighborY="-693">
        <dgm:presLayoutVars>
          <dgm:chMax val="1"/>
          <dgm:bulletEnabled val="1"/>
        </dgm:presLayoutVars>
      </dgm:prSet>
      <dgm:spPr/>
      <dgm:t>
        <a:bodyPr/>
        <a:lstStyle/>
        <a:p>
          <a:endParaRPr lang="en-US"/>
        </a:p>
      </dgm:t>
    </dgm:pt>
    <dgm:pt modelId="{6AF8F0BC-606F-4C37-AA5C-1F377514EC8F}" type="pres">
      <dgm:prSet presAssocID="{460723EA-D2C4-47A8-9C62-33E4DD4D2250}" presName="childNode" presStyleLbl="revTx" presStyleIdx="1" presStyleCnt="3">
        <dgm:presLayoutVars>
          <dgm:bulletEnabled val="1"/>
        </dgm:presLayoutVars>
      </dgm:prSet>
      <dgm:spPr/>
      <dgm:t>
        <a:bodyPr/>
        <a:lstStyle/>
        <a:p>
          <a:endParaRPr lang="en-US"/>
        </a:p>
      </dgm:t>
    </dgm:pt>
    <dgm:pt modelId="{F1DACEC5-21C7-430A-908D-764D964D544F}" type="pres">
      <dgm:prSet presAssocID="{2B6BC2AC-30CB-46EB-8B32-004CAB6601F9}" presName="Name25" presStyleLbl="parChTrans1D1" presStyleIdx="2" presStyleCnt="3"/>
      <dgm:spPr/>
      <dgm:t>
        <a:bodyPr/>
        <a:lstStyle/>
        <a:p>
          <a:endParaRPr lang="en-US"/>
        </a:p>
      </dgm:t>
    </dgm:pt>
    <dgm:pt modelId="{A57E6D45-0309-4242-8BB5-0CA69857915E}" type="pres">
      <dgm:prSet presAssocID="{10ECE8E9-75F5-4052-AA1F-74E212125024}" presName="node" presStyleCnt="0"/>
      <dgm:spPr/>
    </dgm:pt>
    <dgm:pt modelId="{3E3180B7-9836-452D-8D31-63BC48498D02}" type="pres">
      <dgm:prSet presAssocID="{10ECE8E9-75F5-4052-AA1F-74E212125024}" presName="parentNode" presStyleLbl="node1" presStyleIdx="3" presStyleCnt="4" custScaleX="102114" custScaleY="88315" custLinFactNeighborX="3423" custLinFactNeighborY="-2772">
        <dgm:presLayoutVars>
          <dgm:chMax val="1"/>
          <dgm:bulletEnabled val="1"/>
        </dgm:presLayoutVars>
      </dgm:prSet>
      <dgm:spPr/>
      <dgm:t>
        <a:bodyPr/>
        <a:lstStyle/>
        <a:p>
          <a:endParaRPr lang="en-US"/>
        </a:p>
      </dgm:t>
    </dgm:pt>
    <dgm:pt modelId="{29996F25-6EE8-403F-AD2D-96F01B2A569F}" type="pres">
      <dgm:prSet presAssocID="{10ECE8E9-75F5-4052-AA1F-74E212125024}" presName="childNode" presStyleLbl="revTx" presStyleIdx="2" presStyleCnt="3">
        <dgm:presLayoutVars>
          <dgm:bulletEnabled val="1"/>
        </dgm:presLayoutVars>
      </dgm:prSet>
      <dgm:spPr/>
      <dgm:t>
        <a:bodyPr/>
        <a:lstStyle/>
        <a:p>
          <a:endParaRPr lang="en-US"/>
        </a:p>
      </dgm:t>
    </dgm:pt>
  </dgm:ptLst>
  <dgm:cxnLst>
    <dgm:cxn modelId="{5EA36245-BE5E-4830-AB24-D964C80C7477}" type="presOf" srcId="{8308E4D9-05B0-4170-B496-E59E48EACE6D}" destId="{D333662E-DAEC-4972-B3C2-465238F4A846}" srcOrd="0" destOrd="0" presId="urn:microsoft.com/office/officeart/2005/8/layout/radial2"/>
    <dgm:cxn modelId="{EDCBF641-37EC-4158-9C0E-8B8ACDFB395B}" srcId="{07D94B78-7CDF-414E-8E5E-21B3FAE438CE}" destId="{5B728F6A-6C2A-4007-97B4-46E12B2329FC}" srcOrd="3" destOrd="0" parTransId="{0F5B6876-3E89-41C6-84EA-E0060500D600}" sibTransId="{CF5DF9F2-73DF-4E16-A104-8A18F2DE6287}"/>
    <dgm:cxn modelId="{91D1E1FC-F88A-46AC-AEAA-E2CBB86993E0}" srcId="{460723EA-D2C4-47A8-9C62-33E4DD4D2250}" destId="{DC76B5AA-2B32-4250-A163-BBCD91CF7130}" srcOrd="0" destOrd="0" parTransId="{07505907-85C8-470A-BAFF-4678DDB21F2B}" sibTransId="{D45C7F86-1AD7-47F9-920F-742C70622588}"/>
    <dgm:cxn modelId="{B5363F81-8B6E-45C5-AC85-259D55CC9DE2}" type="presOf" srcId="{DDDAAA5F-E22C-4268-A668-13724F8A7123}" destId="{57FAFEE6-0D11-4E21-8F2B-09BB0DD1B91D}" srcOrd="0" destOrd="1" presId="urn:microsoft.com/office/officeart/2005/8/layout/radial2"/>
    <dgm:cxn modelId="{E8586344-0B98-400D-8969-04C500B2C7E5}" srcId="{07D94B78-7CDF-414E-8E5E-21B3FAE438CE}" destId="{B465DEC2-32F4-4257-B128-D34F16EFBDC0}" srcOrd="0" destOrd="0" parTransId="{102686CD-B293-495C-B26C-411BCD4B2E52}" sibTransId="{9909492A-2625-496F-A1DA-6C703F4622F4}"/>
    <dgm:cxn modelId="{BFB648CC-9A49-49B9-9858-C61082386A5A}" srcId="{07D94B78-7CDF-414E-8E5E-21B3FAE438CE}" destId="{2560D426-0878-4221-BFFA-9BAC617BC7B1}" srcOrd="4" destOrd="0" parTransId="{C632723A-A510-45EA-B1A5-65C73FE46D3B}" sibTransId="{68846B9E-87C5-4D0F-8F4A-F0DCD91E72AF}"/>
    <dgm:cxn modelId="{E9499C5D-69CE-48BB-8915-2949309D014D}" type="presOf" srcId="{10ECE8E9-75F5-4052-AA1F-74E212125024}" destId="{3E3180B7-9836-452D-8D31-63BC48498D02}" srcOrd="0" destOrd="0" presId="urn:microsoft.com/office/officeart/2005/8/layout/radial2"/>
    <dgm:cxn modelId="{C359F110-F1A0-4471-8E1E-B984EF992C5F}" type="presOf" srcId="{DA129A86-A8D6-4ED6-92D8-47DFF722320B}" destId="{B3CB53E1-DA18-44C6-8250-C3695139BEB5}" srcOrd="0" destOrd="0" presId="urn:microsoft.com/office/officeart/2005/8/layout/radial2"/>
    <dgm:cxn modelId="{5CC3B8F4-E579-4D49-B6A2-C4A41F29AAC3}" type="presOf" srcId="{75671CE3-DB14-4810-AA5B-79597C9D3819}" destId="{57FAFEE6-0D11-4E21-8F2B-09BB0DD1B91D}" srcOrd="0" destOrd="5" presId="urn:microsoft.com/office/officeart/2005/8/layout/radial2"/>
    <dgm:cxn modelId="{D8794660-DF77-44B1-A272-139D4FB246FF}" srcId="{07D94B78-7CDF-414E-8E5E-21B3FAE438CE}" destId="{75671CE3-DB14-4810-AA5B-79597C9D3819}" srcOrd="5" destOrd="0" parTransId="{4340DD57-800B-491B-AD3C-8425B7D4DCA3}" sibTransId="{656D224A-57B0-45E7-B128-A9B637AAC295}"/>
    <dgm:cxn modelId="{8BEF0F2A-F6FC-41A2-A2B0-F1FF20A3A820}" srcId="{07D94B78-7CDF-414E-8E5E-21B3FAE438CE}" destId="{39AB101E-B9FE-4658-AB29-8411A13CDF53}" srcOrd="2" destOrd="0" parTransId="{1A787CC2-26A1-4AE5-A1E1-4401FE8F4D48}" sibTransId="{F931F9D4-D404-476D-B68D-AAB0353DDA2E}"/>
    <dgm:cxn modelId="{419F70BF-8711-4810-BCD2-D01B9276ABF9}" type="presOf" srcId="{65A75FC7-4870-4D89-BDAB-6B7622007F6A}" destId="{29996F25-6EE8-403F-AD2D-96F01B2A569F}" srcOrd="0" destOrd="1" presId="urn:microsoft.com/office/officeart/2005/8/layout/radial2"/>
    <dgm:cxn modelId="{70A5BB2E-8291-45AF-941B-C1BB34C9290B}" type="presOf" srcId="{460723EA-D2C4-47A8-9C62-33E4DD4D2250}" destId="{10FD4B45-BA11-4772-B611-956A33E1192A}" srcOrd="0" destOrd="0" presId="urn:microsoft.com/office/officeart/2005/8/layout/radial2"/>
    <dgm:cxn modelId="{3917CE96-6943-40F5-8927-038E59200712}" srcId="{8308E4D9-05B0-4170-B496-E59E48EACE6D}" destId="{07D94B78-7CDF-414E-8E5E-21B3FAE438CE}" srcOrd="0" destOrd="0" parTransId="{DA129A86-A8D6-4ED6-92D8-47DFF722320B}" sibTransId="{FF61D3E6-B8EE-49F6-80F8-08B68AC32473}"/>
    <dgm:cxn modelId="{A332ED2D-2753-4D8C-841E-EB3D0AA152E0}" srcId="{10ECE8E9-75F5-4052-AA1F-74E212125024}" destId="{5CE6F54C-0000-4C98-B060-6F274E44C3E3}" srcOrd="0" destOrd="0" parTransId="{A182A3DF-4FB3-48FA-AD2B-D33A27C654FA}" sibTransId="{AFAB9AB3-FB2B-4321-AD55-F2FF94A761F0}"/>
    <dgm:cxn modelId="{852BEB78-A841-4C69-84E8-F1EBFAC87DAC}" type="presOf" srcId="{5B728F6A-6C2A-4007-97B4-46E12B2329FC}" destId="{57FAFEE6-0D11-4E21-8F2B-09BB0DD1B91D}" srcOrd="0" destOrd="3" presId="urn:microsoft.com/office/officeart/2005/8/layout/radial2"/>
    <dgm:cxn modelId="{8E27BA10-F412-4CBF-91CC-8B91DBA15176}" type="presOf" srcId="{2B6BC2AC-30CB-46EB-8B32-004CAB6601F9}" destId="{F1DACEC5-21C7-430A-908D-764D964D544F}" srcOrd="0" destOrd="0" presId="urn:microsoft.com/office/officeart/2005/8/layout/radial2"/>
    <dgm:cxn modelId="{D5D48549-E72F-4C51-8ECE-C1375639E548}" srcId="{07D94B78-7CDF-414E-8E5E-21B3FAE438CE}" destId="{DDDAAA5F-E22C-4268-A668-13724F8A7123}" srcOrd="1" destOrd="0" parTransId="{153F8E8E-6EC1-4B76-9BD8-AAE3A46340E9}" sibTransId="{F7466387-B62E-4484-8C38-D3B9DE37CE72}"/>
    <dgm:cxn modelId="{C7627AD2-05F6-4049-B61B-258972D9911E}" type="presOf" srcId="{302EC35E-8D2B-4AB9-B2AA-C1C9BF7B3C22}" destId="{29996F25-6EE8-403F-AD2D-96F01B2A569F}" srcOrd="0" destOrd="2" presId="urn:microsoft.com/office/officeart/2005/8/layout/radial2"/>
    <dgm:cxn modelId="{4BDFC264-B179-4AE2-8AC8-0A9B3945875B}" type="presOf" srcId="{5CE6F54C-0000-4C98-B060-6F274E44C3E3}" destId="{29996F25-6EE8-403F-AD2D-96F01B2A569F}" srcOrd="0" destOrd="0" presId="urn:microsoft.com/office/officeart/2005/8/layout/radial2"/>
    <dgm:cxn modelId="{B8A6F2C1-B596-4D49-A12C-54F0BD2BC732}" type="presOf" srcId="{DC76B5AA-2B32-4250-A163-BBCD91CF7130}" destId="{6AF8F0BC-606F-4C37-AA5C-1F377514EC8F}" srcOrd="0" destOrd="0" presId="urn:microsoft.com/office/officeart/2005/8/layout/radial2"/>
    <dgm:cxn modelId="{3DF36DB3-7BB3-4C1A-A389-33C961114D2F}" type="presOf" srcId="{2560D426-0878-4221-BFFA-9BAC617BC7B1}" destId="{57FAFEE6-0D11-4E21-8F2B-09BB0DD1B91D}" srcOrd="0" destOrd="4" presId="urn:microsoft.com/office/officeart/2005/8/layout/radial2"/>
    <dgm:cxn modelId="{6A1C9B8E-14EA-4BD9-AA75-CCD696277063}" type="presOf" srcId="{7989126C-08F2-4CB7-B3E5-F25CA604E4A4}" destId="{75A4AF1B-7C7A-4D18-9F37-95135EDA26A8}" srcOrd="0" destOrd="0" presId="urn:microsoft.com/office/officeart/2005/8/layout/radial2"/>
    <dgm:cxn modelId="{D488111F-2875-4B3F-9D3F-19EA320F681D}" srcId="{8308E4D9-05B0-4170-B496-E59E48EACE6D}" destId="{460723EA-D2C4-47A8-9C62-33E4DD4D2250}" srcOrd="1" destOrd="0" parTransId="{7989126C-08F2-4CB7-B3E5-F25CA604E4A4}" sibTransId="{55E4DF40-05BF-47FD-A6DF-700B9097D8BF}"/>
    <dgm:cxn modelId="{76614BC4-4BC7-484E-AB5F-E6D7BDDB67A8}" srcId="{8308E4D9-05B0-4170-B496-E59E48EACE6D}" destId="{10ECE8E9-75F5-4052-AA1F-74E212125024}" srcOrd="2" destOrd="0" parTransId="{2B6BC2AC-30CB-46EB-8B32-004CAB6601F9}" sibTransId="{9F2A66D9-C001-4DE1-8D88-ADCCBAF00A5B}"/>
    <dgm:cxn modelId="{A9303333-4DEC-414D-9E15-DCD67A5D5A7F}" srcId="{10ECE8E9-75F5-4052-AA1F-74E212125024}" destId="{302EC35E-8D2B-4AB9-B2AA-C1C9BF7B3C22}" srcOrd="2" destOrd="0" parTransId="{84BE7E0A-737B-4242-84F4-FF563D6D64AB}" sibTransId="{C10FADEE-ACFC-41E4-97C4-D897E9574805}"/>
    <dgm:cxn modelId="{B0730BF7-2B86-43DF-B2AB-8E34B9FEF633}" type="presOf" srcId="{B465DEC2-32F4-4257-B128-D34F16EFBDC0}" destId="{57FAFEE6-0D11-4E21-8F2B-09BB0DD1B91D}" srcOrd="0" destOrd="0" presId="urn:microsoft.com/office/officeart/2005/8/layout/radial2"/>
    <dgm:cxn modelId="{14A9CFD2-E7FC-47F0-8441-82C86A6EAAFF}" type="presOf" srcId="{39AB101E-B9FE-4658-AB29-8411A13CDF53}" destId="{57FAFEE6-0D11-4E21-8F2B-09BB0DD1B91D}" srcOrd="0" destOrd="2" presId="urn:microsoft.com/office/officeart/2005/8/layout/radial2"/>
    <dgm:cxn modelId="{CF8328D1-9EAB-4056-9E34-F1708991C87A}" type="presOf" srcId="{07D94B78-7CDF-414E-8E5E-21B3FAE438CE}" destId="{6A669862-52FE-4BBA-95F7-84A032BB5655}" srcOrd="0" destOrd="0" presId="urn:microsoft.com/office/officeart/2005/8/layout/radial2"/>
    <dgm:cxn modelId="{437706FB-A697-4082-968C-0279CCC742EF}" srcId="{10ECE8E9-75F5-4052-AA1F-74E212125024}" destId="{65A75FC7-4870-4D89-BDAB-6B7622007F6A}" srcOrd="1" destOrd="0" parTransId="{8A7B20E4-96EB-4693-A921-A35E503ACA58}" sibTransId="{22759D91-946C-4EB0-92F3-A24C82EA36BB}"/>
    <dgm:cxn modelId="{0F39366E-BE91-4B2D-BD22-9ED8A0AB5F58}" type="presParOf" srcId="{D333662E-DAEC-4972-B3C2-465238F4A846}" destId="{BDD27A4E-848C-44C3-8C12-12985E15DC97}" srcOrd="0" destOrd="0" presId="urn:microsoft.com/office/officeart/2005/8/layout/radial2"/>
    <dgm:cxn modelId="{1BD6FACE-DF51-4B82-852F-0EBDD0D1DBD6}" type="presParOf" srcId="{BDD27A4E-848C-44C3-8C12-12985E15DC97}" destId="{334A8060-1661-4F9C-9513-2C499484C319}" srcOrd="0" destOrd="0" presId="urn:microsoft.com/office/officeart/2005/8/layout/radial2"/>
    <dgm:cxn modelId="{FA28FC61-5EF7-4BA9-8301-55BBCB8438E1}" type="presParOf" srcId="{334A8060-1661-4F9C-9513-2C499484C319}" destId="{6F3E09AD-3DDA-40AD-8E3F-7A231A5412D9}" srcOrd="0" destOrd="0" presId="urn:microsoft.com/office/officeart/2005/8/layout/radial2"/>
    <dgm:cxn modelId="{53BE586C-BAAB-4088-BEFE-37E8A1077C4D}" type="presParOf" srcId="{334A8060-1661-4F9C-9513-2C499484C319}" destId="{284139E2-11B7-4619-A13B-3DC2A5F30E75}" srcOrd="1" destOrd="0" presId="urn:microsoft.com/office/officeart/2005/8/layout/radial2"/>
    <dgm:cxn modelId="{A3E839D9-8A85-4F72-A0E0-FB69AF364E68}" type="presParOf" srcId="{BDD27A4E-848C-44C3-8C12-12985E15DC97}" destId="{B3CB53E1-DA18-44C6-8250-C3695139BEB5}" srcOrd="1" destOrd="0" presId="urn:microsoft.com/office/officeart/2005/8/layout/radial2"/>
    <dgm:cxn modelId="{65C0D5D9-DB9E-4652-B653-F091C57F6318}" type="presParOf" srcId="{BDD27A4E-848C-44C3-8C12-12985E15DC97}" destId="{9DD8269B-AA98-4604-BE4C-1A4B1FCFA63F}" srcOrd="2" destOrd="0" presId="urn:microsoft.com/office/officeart/2005/8/layout/radial2"/>
    <dgm:cxn modelId="{63315922-89B5-486C-9DF8-C9DF1A13BA51}" type="presParOf" srcId="{9DD8269B-AA98-4604-BE4C-1A4B1FCFA63F}" destId="{6A669862-52FE-4BBA-95F7-84A032BB5655}" srcOrd="0" destOrd="0" presId="urn:microsoft.com/office/officeart/2005/8/layout/radial2"/>
    <dgm:cxn modelId="{366F63BE-04E6-49AC-A966-DB521C661625}" type="presParOf" srcId="{9DD8269B-AA98-4604-BE4C-1A4B1FCFA63F}" destId="{57FAFEE6-0D11-4E21-8F2B-09BB0DD1B91D}" srcOrd="1" destOrd="0" presId="urn:microsoft.com/office/officeart/2005/8/layout/radial2"/>
    <dgm:cxn modelId="{20FF2DF0-F9B1-457F-BBDF-86C408AA52E8}" type="presParOf" srcId="{BDD27A4E-848C-44C3-8C12-12985E15DC97}" destId="{75A4AF1B-7C7A-4D18-9F37-95135EDA26A8}" srcOrd="3" destOrd="0" presId="urn:microsoft.com/office/officeart/2005/8/layout/radial2"/>
    <dgm:cxn modelId="{AA904E99-5E08-422A-8622-F389BD584DED}" type="presParOf" srcId="{BDD27A4E-848C-44C3-8C12-12985E15DC97}" destId="{A994C21E-29B7-4164-8008-F1F92769ABDE}" srcOrd="4" destOrd="0" presId="urn:microsoft.com/office/officeart/2005/8/layout/radial2"/>
    <dgm:cxn modelId="{6A9F2BBF-015B-48B5-B66E-B16C6522D7AB}" type="presParOf" srcId="{A994C21E-29B7-4164-8008-F1F92769ABDE}" destId="{10FD4B45-BA11-4772-B611-956A33E1192A}" srcOrd="0" destOrd="0" presId="urn:microsoft.com/office/officeart/2005/8/layout/radial2"/>
    <dgm:cxn modelId="{0F8FA7CE-0715-4B34-841C-D51807EA852B}" type="presParOf" srcId="{A994C21E-29B7-4164-8008-F1F92769ABDE}" destId="{6AF8F0BC-606F-4C37-AA5C-1F377514EC8F}" srcOrd="1" destOrd="0" presId="urn:microsoft.com/office/officeart/2005/8/layout/radial2"/>
    <dgm:cxn modelId="{5ED5F89C-A55E-4BA7-AB41-BD61857AB22A}" type="presParOf" srcId="{BDD27A4E-848C-44C3-8C12-12985E15DC97}" destId="{F1DACEC5-21C7-430A-908D-764D964D544F}" srcOrd="5" destOrd="0" presId="urn:microsoft.com/office/officeart/2005/8/layout/radial2"/>
    <dgm:cxn modelId="{27836C3B-DBB0-4B33-9C17-8715B71A121A}" type="presParOf" srcId="{BDD27A4E-848C-44C3-8C12-12985E15DC97}" destId="{A57E6D45-0309-4242-8BB5-0CA69857915E}" srcOrd="6" destOrd="0" presId="urn:microsoft.com/office/officeart/2005/8/layout/radial2"/>
    <dgm:cxn modelId="{B7D3F542-C101-42AA-9653-7E85E3EC8518}" type="presParOf" srcId="{A57E6D45-0309-4242-8BB5-0CA69857915E}" destId="{3E3180B7-9836-452D-8D31-63BC48498D02}" srcOrd="0" destOrd="0" presId="urn:microsoft.com/office/officeart/2005/8/layout/radial2"/>
    <dgm:cxn modelId="{E10C83C7-A58C-4454-8E8C-9BC936C277A7}" type="presParOf" srcId="{A57E6D45-0309-4242-8BB5-0CA69857915E}" destId="{29996F25-6EE8-403F-AD2D-96F01B2A569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736F5-BF34-4871-BA78-291A0B7EC5F4}">
      <dsp:nvSpPr>
        <dsp:cNvPr id="0" name=""/>
        <dsp:cNvSpPr/>
      </dsp:nvSpPr>
      <dsp:spPr>
        <a:xfrm>
          <a:off x="3136659" y="168503"/>
          <a:ext cx="3486270" cy="3486270"/>
        </a:xfrm>
        <a:prstGeom prst="ellipse">
          <a:avLst/>
        </a:prstGeom>
        <a:solidFill>
          <a:schemeClr val="accent5">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111250">
            <a:lnSpc>
              <a:spcPct val="90000"/>
            </a:lnSpc>
            <a:spcBef>
              <a:spcPct val="0"/>
            </a:spcBef>
            <a:spcAft>
              <a:spcPct val="35000"/>
            </a:spcAft>
          </a:pPr>
          <a:r>
            <a:rPr lang="en-US" sz="2500" b="1" kern="1200" dirty="0" smtClean="0"/>
            <a:t>Modeling</a:t>
          </a:r>
          <a:endParaRPr lang="en-US" sz="2500" b="1" kern="1200" dirty="0"/>
        </a:p>
        <a:p>
          <a:pPr marL="171450" lvl="1" indent="-171450" algn="l" defTabSz="800100">
            <a:lnSpc>
              <a:spcPct val="90000"/>
            </a:lnSpc>
            <a:spcBef>
              <a:spcPct val="0"/>
            </a:spcBef>
            <a:spcAft>
              <a:spcPct val="15000"/>
            </a:spcAft>
            <a:buChar char="••"/>
          </a:pPr>
          <a:r>
            <a:rPr lang="en-US" sz="1800" kern="1200" dirty="0" smtClean="0">
              <a:effectLst/>
              <a:latin typeface="Times New Roman" panose="02020603050405020304" pitchFamily="18" charset="0"/>
              <a:ea typeface="Calibri" panose="020F0502020204030204" pitchFamily="34" charset="0"/>
              <a:cs typeface="Times New Roman" panose="02020603050405020304" pitchFamily="18" charset="0"/>
            </a:rPr>
            <a:t>To develop a model for the recently constructed wastewater treatment plant in the west of Nablus (NW-WWTP).</a:t>
          </a:r>
          <a:endParaRPr lang="en-US" sz="1800" kern="1200" dirty="0"/>
        </a:p>
      </dsp:txBody>
      <dsp:txXfrm>
        <a:off x="3601495" y="778600"/>
        <a:ext cx="2556598" cy="1568821"/>
      </dsp:txXfrm>
    </dsp:sp>
    <dsp:sp modelId="{5C79DAB1-8786-4BA7-86BD-FE7C532BE0DC}">
      <dsp:nvSpPr>
        <dsp:cNvPr id="0" name=""/>
        <dsp:cNvSpPr/>
      </dsp:nvSpPr>
      <dsp:spPr>
        <a:xfrm>
          <a:off x="4394622" y="2347422"/>
          <a:ext cx="3486270" cy="3486270"/>
        </a:xfrm>
        <a:prstGeom prst="ellipse">
          <a:avLst/>
        </a:prstGeom>
        <a:solidFill>
          <a:schemeClr val="accent5">
            <a:alpha val="50000"/>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111250">
            <a:lnSpc>
              <a:spcPct val="90000"/>
            </a:lnSpc>
            <a:spcBef>
              <a:spcPct val="0"/>
            </a:spcBef>
            <a:spcAft>
              <a:spcPct val="35000"/>
            </a:spcAft>
          </a:pPr>
          <a:r>
            <a:rPr lang="en-US" sz="2500" b="1" kern="1200" smtClean="0"/>
            <a:t>Checking</a:t>
          </a:r>
          <a:endParaRPr lang="en-US" sz="2500" b="1" kern="1200" dirty="0"/>
        </a:p>
        <a:p>
          <a:pPr marL="171450" lvl="1" indent="-171450" algn="l" defTabSz="800100">
            <a:lnSpc>
              <a:spcPct val="90000"/>
            </a:lnSpc>
            <a:spcBef>
              <a:spcPct val="0"/>
            </a:spcBef>
            <a:spcAft>
              <a:spcPct val="15000"/>
            </a:spcAft>
            <a:buChar char="••"/>
          </a:pPr>
          <a:r>
            <a:rPr lang="en-US" altLang="en-US" sz="1800" kern="1200" dirty="0" smtClean="0">
              <a:latin typeface="Times New Roman" pitchFamily="18" charset="0"/>
              <a:cs typeface="Times New Roman" pitchFamily="18" charset="0"/>
            </a:rPr>
            <a:t>To check if the process of NW-WWTP can produce effluent that meets the Palestinian Guidelines for wastewater reuse</a:t>
          </a:r>
          <a:endParaRPr lang="en-US" sz="1800" kern="1200" dirty="0"/>
        </a:p>
      </dsp:txBody>
      <dsp:txXfrm>
        <a:off x="5460840" y="3248042"/>
        <a:ext cx="2091762" cy="1917448"/>
      </dsp:txXfrm>
    </dsp:sp>
    <dsp:sp modelId="{12377A8E-C06F-4DD2-A856-8D3123AF1DAA}">
      <dsp:nvSpPr>
        <dsp:cNvPr id="0" name=""/>
        <dsp:cNvSpPr/>
      </dsp:nvSpPr>
      <dsp:spPr>
        <a:xfrm>
          <a:off x="1878697" y="2347422"/>
          <a:ext cx="3486270" cy="3486270"/>
        </a:xfrm>
        <a:prstGeom prst="ellipse">
          <a:avLst/>
        </a:prstGeom>
        <a:solidFill>
          <a:schemeClr val="accent5">
            <a:alpha val="50000"/>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111250">
            <a:lnSpc>
              <a:spcPct val="90000"/>
            </a:lnSpc>
            <a:spcBef>
              <a:spcPct val="0"/>
            </a:spcBef>
            <a:spcAft>
              <a:spcPct val="35000"/>
            </a:spcAft>
          </a:pPr>
          <a:r>
            <a:rPr lang="en-US" sz="2500" b="1" kern="1200" smtClean="0"/>
            <a:t>Simulation</a:t>
          </a:r>
          <a:endParaRPr lang="en-US" sz="2500" b="1" kern="1200" dirty="0"/>
        </a:p>
        <a:p>
          <a:pPr marL="171450" lvl="1" indent="-171450" algn="l" defTabSz="800100">
            <a:lnSpc>
              <a:spcPct val="90000"/>
            </a:lnSpc>
            <a:spcBef>
              <a:spcPct val="0"/>
            </a:spcBef>
            <a:spcAft>
              <a:spcPct val="15000"/>
            </a:spcAft>
            <a:buChar char="••"/>
          </a:pPr>
          <a:r>
            <a:rPr lang="en-US" altLang="en-US" sz="1800" kern="1200" dirty="0" smtClean="0">
              <a:latin typeface="Times New Roman" pitchFamily="18" charset="0"/>
              <a:cs typeface="Times New Roman" pitchFamily="18" charset="0"/>
            </a:rPr>
            <a:t>To find out the effect of different pollution loads on the performance of NW-WWTP </a:t>
          </a:r>
          <a:endParaRPr lang="en-US" sz="1800" kern="1200" dirty="0"/>
        </a:p>
      </dsp:txBody>
      <dsp:txXfrm>
        <a:off x="2206987" y="3248042"/>
        <a:ext cx="2091762" cy="19174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05EAD-79B6-4F44-A569-602C1BCBF3C2}">
      <dsp:nvSpPr>
        <dsp:cNvPr id="0" name=""/>
        <dsp:cNvSpPr/>
      </dsp:nvSpPr>
      <dsp:spPr>
        <a:xfrm rot="5400000">
          <a:off x="747215" y="1583167"/>
          <a:ext cx="1400175" cy="1594049"/>
        </a:xfrm>
        <a:prstGeom prst="bentUpArrow">
          <a:avLst>
            <a:gd name="adj1" fmla="val 32840"/>
            <a:gd name="adj2" fmla="val 25000"/>
            <a:gd name="adj3" fmla="val 35780"/>
          </a:avLst>
        </a:prstGeom>
        <a:solidFill>
          <a:schemeClr val="accent5">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FCC139-09E3-4895-AACC-8E1FBFD9F889}">
      <dsp:nvSpPr>
        <dsp:cNvPr id="0" name=""/>
        <dsp:cNvSpPr/>
      </dsp:nvSpPr>
      <dsp:spPr>
        <a:xfrm>
          <a:off x="376254" y="31045"/>
          <a:ext cx="2357070" cy="1649872"/>
        </a:xfrm>
        <a:prstGeom prst="roundRect">
          <a:avLst>
            <a:gd name="adj" fmla="val 1667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anose="02020603050405020304" pitchFamily="18" charset="0"/>
              <a:cs typeface="Times New Roman" panose="02020603050405020304" pitchFamily="18" charset="0"/>
            </a:rPr>
            <a:t>Preliminary Treatment :</a:t>
          </a:r>
          <a:endParaRPr lang="en-US" sz="3200" kern="1200" dirty="0"/>
        </a:p>
      </dsp:txBody>
      <dsp:txXfrm>
        <a:off x="456809" y="111600"/>
        <a:ext cx="2195960" cy="1488762"/>
      </dsp:txXfrm>
    </dsp:sp>
    <dsp:sp modelId="{C7656788-3171-462B-A990-6FB189938620}">
      <dsp:nvSpPr>
        <dsp:cNvPr id="0" name=""/>
        <dsp:cNvSpPr/>
      </dsp:nvSpPr>
      <dsp:spPr>
        <a:xfrm>
          <a:off x="2746379" y="132177"/>
          <a:ext cx="2898432" cy="133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latin typeface="Times New Roman" panose="02020603050405020304" pitchFamily="18" charset="0"/>
              <a:cs typeface="Times New Roman" panose="02020603050405020304" pitchFamily="18" charset="0"/>
            </a:rPr>
            <a:t>To remove the material that may cause damage to the plant such as debris and grease.. etc.</a:t>
          </a:r>
          <a:endParaRPr lang="en-US" sz="2000" kern="1200" dirty="0">
            <a:latin typeface="Times New Roman" panose="02020603050405020304" pitchFamily="18" charset="0"/>
            <a:cs typeface="Times New Roman" panose="02020603050405020304" pitchFamily="18" charset="0"/>
          </a:endParaRPr>
        </a:p>
      </dsp:txBody>
      <dsp:txXfrm>
        <a:off x="2746379" y="132177"/>
        <a:ext cx="2898432" cy="1333500"/>
      </dsp:txXfrm>
    </dsp:sp>
    <dsp:sp modelId="{3EC7E476-BA39-4396-ADB0-C1C7D0643598}">
      <dsp:nvSpPr>
        <dsp:cNvPr id="0" name=""/>
        <dsp:cNvSpPr/>
      </dsp:nvSpPr>
      <dsp:spPr>
        <a:xfrm rot="5400000">
          <a:off x="2985667" y="3436519"/>
          <a:ext cx="1400175" cy="1594049"/>
        </a:xfrm>
        <a:prstGeom prst="bentUpArrow">
          <a:avLst>
            <a:gd name="adj1" fmla="val 32840"/>
            <a:gd name="adj2" fmla="val 25000"/>
            <a:gd name="adj3" fmla="val 35780"/>
          </a:avLst>
        </a:prstGeom>
        <a:solidFill>
          <a:schemeClr val="accent5">
            <a:tint val="50000"/>
            <a:hueOff val="15495496"/>
            <a:satOff val="-4374"/>
            <a:lumOff val="113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DBAF13-710E-493E-886D-21B20B87DEFD}">
      <dsp:nvSpPr>
        <dsp:cNvPr id="0" name=""/>
        <dsp:cNvSpPr/>
      </dsp:nvSpPr>
      <dsp:spPr>
        <a:xfrm>
          <a:off x="2614705" y="1884397"/>
          <a:ext cx="2357070" cy="1649872"/>
        </a:xfrm>
        <a:prstGeom prst="roundRect">
          <a:avLst>
            <a:gd name="adj" fmla="val 16670"/>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anose="02020603050405020304" pitchFamily="18" charset="0"/>
              <a:cs typeface="Times New Roman" panose="02020603050405020304" pitchFamily="18" charset="0"/>
            </a:rPr>
            <a:t>Primary Treatment :</a:t>
          </a:r>
          <a:endParaRPr lang="en-US" sz="3200" kern="1200" dirty="0"/>
        </a:p>
      </dsp:txBody>
      <dsp:txXfrm>
        <a:off x="2695260" y="1964952"/>
        <a:ext cx="2195960" cy="1488762"/>
      </dsp:txXfrm>
    </dsp:sp>
    <dsp:sp modelId="{ABAD5246-89E4-4DE0-A040-6003B537F582}">
      <dsp:nvSpPr>
        <dsp:cNvPr id="0" name=""/>
        <dsp:cNvSpPr/>
      </dsp:nvSpPr>
      <dsp:spPr>
        <a:xfrm>
          <a:off x="5037365" y="2028308"/>
          <a:ext cx="3047149" cy="133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0" i="0" kern="1200" dirty="0" smtClean="0">
              <a:latin typeface="Times New Roman" panose="02020603050405020304" pitchFamily="18" charset="0"/>
              <a:cs typeface="Times New Roman" panose="02020603050405020304" pitchFamily="18" charset="0"/>
            </a:rPr>
            <a:t>To remove settleable, floatable solids and organic mater form the Wastewater</a:t>
          </a:r>
          <a:endParaRPr lang="en-US" sz="2000" kern="1200" dirty="0">
            <a:latin typeface="Times New Roman" panose="02020603050405020304" pitchFamily="18" charset="0"/>
            <a:cs typeface="Times New Roman" panose="02020603050405020304" pitchFamily="18" charset="0"/>
          </a:endParaRPr>
        </a:p>
      </dsp:txBody>
      <dsp:txXfrm>
        <a:off x="5037365" y="2028308"/>
        <a:ext cx="3047149" cy="1333500"/>
      </dsp:txXfrm>
    </dsp:sp>
    <dsp:sp modelId="{D0A2DF31-F33B-4669-B907-ECD4FAE60BEA}">
      <dsp:nvSpPr>
        <dsp:cNvPr id="0" name=""/>
        <dsp:cNvSpPr/>
      </dsp:nvSpPr>
      <dsp:spPr>
        <a:xfrm>
          <a:off x="4853157" y="3737748"/>
          <a:ext cx="2357070" cy="1649872"/>
        </a:xfrm>
        <a:prstGeom prst="roundRect">
          <a:avLst>
            <a:gd name="adj" fmla="val 1667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anose="02020603050405020304" pitchFamily="18" charset="0"/>
              <a:cs typeface="Times New Roman" panose="02020603050405020304" pitchFamily="18" charset="0"/>
            </a:rPr>
            <a:t>Secondary Treatment:</a:t>
          </a:r>
          <a:endParaRPr lang="en-US" sz="3200" kern="1200" dirty="0"/>
        </a:p>
      </dsp:txBody>
      <dsp:txXfrm>
        <a:off x="4933712" y="3818303"/>
        <a:ext cx="2195960" cy="1488762"/>
      </dsp:txXfrm>
    </dsp:sp>
    <dsp:sp modelId="{F25183ED-A03C-4833-B473-9887F2D01410}">
      <dsp:nvSpPr>
        <dsp:cNvPr id="0" name=""/>
        <dsp:cNvSpPr/>
      </dsp:nvSpPr>
      <dsp:spPr>
        <a:xfrm>
          <a:off x="7085861" y="3854763"/>
          <a:ext cx="2715550" cy="133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latin typeface="Times New Roman" panose="02020603050405020304" pitchFamily="18" charset="0"/>
              <a:cs typeface="Times New Roman" panose="02020603050405020304" pitchFamily="18" charset="0"/>
            </a:rPr>
            <a:t>To remove dissolve solids, colloidal solids and BOD by biological process.</a:t>
          </a:r>
          <a:endParaRPr lang="en-US" sz="2000" kern="1200" dirty="0">
            <a:latin typeface="Times New Roman" panose="02020603050405020304" pitchFamily="18" charset="0"/>
            <a:cs typeface="Times New Roman" panose="02020603050405020304" pitchFamily="18" charset="0"/>
          </a:endParaRPr>
        </a:p>
      </dsp:txBody>
      <dsp:txXfrm>
        <a:off x="7085861" y="3854763"/>
        <a:ext cx="2715550" cy="1333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7E29EA-F21A-44C2-81C8-5519C3B2F770}" type="datetimeFigureOut">
              <a:rPr lang="en-US" smtClean="0"/>
              <a:t>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8BC332-A14D-4BD1-A9EB-4C6575846A25}" type="slidenum">
              <a:rPr lang="en-US" smtClean="0"/>
              <a:t>‹#›</a:t>
            </a:fld>
            <a:endParaRPr lang="en-US"/>
          </a:p>
        </p:txBody>
      </p:sp>
    </p:spTree>
    <p:extLst>
      <p:ext uri="{BB962C8B-B14F-4D97-AF65-F5344CB8AC3E}">
        <p14:creationId xmlns:p14="http://schemas.microsoft.com/office/powerpoint/2010/main" val="3808482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10</a:t>
            </a:fld>
            <a:endParaRPr lang="en-US"/>
          </a:p>
        </p:txBody>
      </p:sp>
    </p:spTree>
    <p:extLst>
      <p:ext uri="{BB962C8B-B14F-4D97-AF65-F5344CB8AC3E}">
        <p14:creationId xmlns:p14="http://schemas.microsoft.com/office/powerpoint/2010/main" val="624408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13</a:t>
            </a:fld>
            <a:endParaRPr lang="en-US"/>
          </a:p>
        </p:txBody>
      </p:sp>
    </p:spTree>
    <p:extLst>
      <p:ext uri="{BB962C8B-B14F-4D97-AF65-F5344CB8AC3E}">
        <p14:creationId xmlns:p14="http://schemas.microsoft.com/office/powerpoint/2010/main" val="1047133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15</a:t>
            </a:fld>
            <a:endParaRPr lang="en-US"/>
          </a:p>
        </p:txBody>
      </p:sp>
    </p:spTree>
    <p:extLst>
      <p:ext uri="{BB962C8B-B14F-4D97-AF65-F5344CB8AC3E}">
        <p14:creationId xmlns:p14="http://schemas.microsoft.com/office/powerpoint/2010/main" val="1572917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20</a:t>
            </a:fld>
            <a:endParaRPr lang="en-US"/>
          </a:p>
        </p:txBody>
      </p:sp>
    </p:spTree>
    <p:extLst>
      <p:ext uri="{BB962C8B-B14F-4D97-AF65-F5344CB8AC3E}">
        <p14:creationId xmlns:p14="http://schemas.microsoft.com/office/powerpoint/2010/main" val="301654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23</a:t>
            </a:fld>
            <a:endParaRPr lang="en-US"/>
          </a:p>
        </p:txBody>
      </p:sp>
    </p:spTree>
    <p:extLst>
      <p:ext uri="{BB962C8B-B14F-4D97-AF65-F5344CB8AC3E}">
        <p14:creationId xmlns:p14="http://schemas.microsoft.com/office/powerpoint/2010/main" val="2215354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29</a:t>
            </a:fld>
            <a:endParaRPr lang="en-US"/>
          </a:p>
        </p:txBody>
      </p:sp>
    </p:spTree>
    <p:extLst>
      <p:ext uri="{BB962C8B-B14F-4D97-AF65-F5344CB8AC3E}">
        <p14:creationId xmlns:p14="http://schemas.microsoft.com/office/powerpoint/2010/main" val="2215354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8BC332-A14D-4BD1-A9EB-4C6575846A25}" type="slidenum">
              <a:rPr lang="en-US" smtClean="0"/>
              <a:t>33</a:t>
            </a:fld>
            <a:endParaRPr lang="en-US"/>
          </a:p>
        </p:txBody>
      </p:sp>
    </p:spTree>
    <p:extLst>
      <p:ext uri="{BB962C8B-B14F-4D97-AF65-F5344CB8AC3E}">
        <p14:creationId xmlns:p14="http://schemas.microsoft.com/office/powerpoint/2010/main" val="14104169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BAE2DAE-4A63-46FB-B73F-618DE0136180}"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100734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21599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1459134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87339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26602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BAE2DAE-4A63-46FB-B73F-618DE0136180}" type="datetimeFigureOut">
              <a:rPr lang="en-US" smtClean="0"/>
              <a:t>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158974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BAE2DAE-4A63-46FB-B73F-618DE0136180}" type="datetimeFigureOut">
              <a:rPr lang="en-US" smtClean="0"/>
              <a:t>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659358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AE2DAE-4A63-46FB-B73F-618DE0136180}"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4091957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AE2DAE-4A63-46FB-B73F-618DE0136180}"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2300592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AE2DAE-4A63-46FB-B73F-618DE0136180}"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740233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AE2DAE-4A63-46FB-B73F-618DE0136180}"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898667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287340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AE2DAE-4A63-46FB-B73F-618DE0136180}" type="datetimeFigureOut">
              <a:rPr lang="en-US" smtClean="0"/>
              <a:t>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2737627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BAE2DAE-4A63-46FB-B73F-618DE0136180}" type="datetimeFigureOut">
              <a:rPr lang="en-US" smtClean="0"/>
              <a:t>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502986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9BAE2DAE-4A63-46FB-B73F-618DE0136180}" type="datetimeFigureOut">
              <a:rPr lang="en-US" smtClean="0"/>
              <a:t>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3820808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2297056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AE2DAE-4A63-46FB-B73F-618DE0136180}"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123A4-4B74-4A8E-AB91-51611D2DE358}" type="slidenum">
              <a:rPr lang="en-US" smtClean="0"/>
              <a:t>‹#›</a:t>
            </a:fld>
            <a:endParaRPr lang="en-US"/>
          </a:p>
        </p:txBody>
      </p:sp>
    </p:spTree>
    <p:extLst>
      <p:ext uri="{BB962C8B-B14F-4D97-AF65-F5344CB8AC3E}">
        <p14:creationId xmlns:p14="http://schemas.microsoft.com/office/powerpoint/2010/main" val="604494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9BAE2DAE-4A63-46FB-B73F-618DE0136180}" type="datetimeFigureOut">
              <a:rPr lang="en-US" smtClean="0"/>
              <a:t>1/2/2016</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46B123A4-4B74-4A8E-AB91-51611D2DE358}" type="slidenum">
              <a:rPr lang="en-US" smtClean="0"/>
              <a:t>‹#›</a:t>
            </a:fld>
            <a:endParaRPr lang="en-US"/>
          </a:p>
        </p:txBody>
      </p:sp>
    </p:spTree>
    <p:extLst>
      <p:ext uri="{BB962C8B-B14F-4D97-AF65-F5344CB8AC3E}">
        <p14:creationId xmlns:p14="http://schemas.microsoft.com/office/powerpoint/2010/main" val="85245176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3.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emf"/></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1195" y="188259"/>
            <a:ext cx="10945504" cy="943968"/>
          </a:xfrm>
        </p:spPr>
        <p:txBody>
          <a:bodyPr>
            <a:noAutofit/>
          </a:bodyPr>
          <a:lstStyle/>
          <a:p>
            <a:r>
              <a:rPr lang="en-US" sz="2200" b="1" dirty="0">
                <a:latin typeface="Times New Roman" panose="02020603050405020304" pitchFamily="18" charset="0"/>
                <a:ea typeface="+mn-ea"/>
                <a:cs typeface="Times New Roman" panose="02020603050405020304" pitchFamily="18" charset="0"/>
              </a:rPr>
              <a:t>An-</a:t>
            </a:r>
            <a:r>
              <a:rPr lang="en-US" sz="2200" b="1" dirty="0" err="1">
                <a:latin typeface="Times New Roman" panose="02020603050405020304" pitchFamily="18" charset="0"/>
                <a:ea typeface="+mn-ea"/>
                <a:cs typeface="Times New Roman" panose="02020603050405020304" pitchFamily="18" charset="0"/>
              </a:rPr>
              <a:t>Najah</a:t>
            </a:r>
            <a:r>
              <a:rPr lang="en-US" sz="2200" b="1" dirty="0">
                <a:latin typeface="Times New Roman" panose="02020603050405020304" pitchFamily="18" charset="0"/>
                <a:ea typeface="+mn-ea"/>
                <a:cs typeface="Times New Roman" panose="02020603050405020304" pitchFamily="18" charset="0"/>
              </a:rPr>
              <a:t> National University</a:t>
            </a:r>
            <a:br>
              <a:rPr lang="en-US" sz="2200" b="1" dirty="0">
                <a:latin typeface="Times New Roman" panose="02020603050405020304" pitchFamily="18" charset="0"/>
                <a:ea typeface="+mn-ea"/>
                <a:cs typeface="Times New Roman" panose="02020603050405020304" pitchFamily="18" charset="0"/>
              </a:rPr>
            </a:br>
            <a:r>
              <a:rPr lang="en-US" sz="2200" b="1" dirty="0">
                <a:latin typeface="Times New Roman" panose="02020603050405020304" pitchFamily="18" charset="0"/>
                <a:ea typeface="+mn-ea"/>
                <a:cs typeface="Times New Roman" panose="02020603050405020304" pitchFamily="18" charset="0"/>
              </a:rPr>
              <a:t>Engineering Faculty</a:t>
            </a:r>
            <a:br>
              <a:rPr lang="en-US" sz="2200" b="1" dirty="0">
                <a:latin typeface="Times New Roman" panose="02020603050405020304" pitchFamily="18" charset="0"/>
                <a:ea typeface="+mn-ea"/>
                <a:cs typeface="Times New Roman" panose="02020603050405020304" pitchFamily="18" charset="0"/>
              </a:rPr>
            </a:br>
            <a:r>
              <a:rPr lang="en-US" sz="2200" b="1" dirty="0">
                <a:latin typeface="Times New Roman" panose="02020603050405020304" pitchFamily="18" charset="0"/>
                <a:ea typeface="+mn-ea"/>
                <a:cs typeface="Times New Roman" panose="02020603050405020304" pitchFamily="18" charset="0"/>
              </a:rPr>
              <a:t>Civil Engineering Department</a:t>
            </a:r>
          </a:p>
        </p:txBody>
      </p:sp>
      <p:sp>
        <p:nvSpPr>
          <p:cNvPr id="3" name="Subtitle 2"/>
          <p:cNvSpPr>
            <a:spLocks noGrp="1"/>
          </p:cNvSpPr>
          <p:nvPr>
            <p:ph type="subTitle" idx="1"/>
          </p:nvPr>
        </p:nvSpPr>
        <p:spPr>
          <a:xfrm>
            <a:off x="1468959" y="2904588"/>
            <a:ext cx="8689976" cy="1021954"/>
          </a:xfrm>
        </p:spPr>
        <p:txBody>
          <a:bodyPr>
            <a:normAutofit fontScale="47500" lnSpcReduction="20000"/>
          </a:bodyPr>
          <a:lstStyle/>
          <a:p>
            <a:r>
              <a:rPr lang="en-US" sz="3200" b="1" dirty="0">
                <a:solidFill>
                  <a:schemeClr val="tx1"/>
                </a:solidFill>
                <a:latin typeface="Times New Roman" panose="02020603050405020304" pitchFamily="18" charset="0"/>
                <a:cs typeface="Times New Roman" panose="02020603050405020304" pitchFamily="18" charset="0"/>
              </a:rPr>
              <a:t>Graduation Project II </a:t>
            </a:r>
            <a:r>
              <a:rPr lang="en-US" sz="3200" b="1" dirty="0" smtClean="0">
                <a:solidFill>
                  <a:schemeClr val="tx1"/>
                </a:solidFill>
                <a:latin typeface="Times New Roman" panose="02020603050405020304" pitchFamily="18" charset="0"/>
                <a:cs typeface="Times New Roman" panose="02020603050405020304" pitchFamily="18" charset="0"/>
              </a:rPr>
              <a:t>Presentation</a:t>
            </a:r>
            <a:endParaRPr lang="en-US" sz="3200" dirty="0">
              <a:solidFill>
                <a:schemeClr val="tx1"/>
              </a:solidFill>
              <a:latin typeface="Times New Roman" panose="02020603050405020304" pitchFamily="18" charset="0"/>
              <a:cs typeface="Times New Roman" panose="02020603050405020304" pitchFamily="18" charset="0"/>
            </a:endParaRPr>
          </a:p>
          <a:p>
            <a:pPr rtl="1"/>
            <a:r>
              <a:rPr lang="en-US" sz="3800" b="1" dirty="0" smtClean="0">
                <a:solidFill>
                  <a:schemeClr val="tx1"/>
                </a:solidFill>
                <a:latin typeface="Times New Roman" panose="02020603050405020304" pitchFamily="18" charset="0"/>
                <a:cs typeface="Times New Roman" panose="02020603050405020304" pitchFamily="18" charset="0"/>
              </a:rPr>
              <a:t>Performance Modeling of Nablus–West Wastewater Treatment Plant</a:t>
            </a:r>
            <a:r>
              <a:rPr lang="en-US" sz="3600" b="1" dirty="0" smtClean="0">
                <a:solidFill>
                  <a:schemeClr val="tx1"/>
                </a:solidFill>
                <a:latin typeface="Times New Roman" panose="02020603050405020304" pitchFamily="18" charset="0"/>
                <a:cs typeface="Times New Roman" panose="02020603050405020304" pitchFamily="18" charset="0"/>
              </a:rPr>
              <a:t> </a:t>
            </a:r>
            <a:r>
              <a:rPr lang="en-US" sz="3600" b="1" dirty="0">
                <a:solidFill>
                  <a:schemeClr val="tx1"/>
                </a:solidFill>
                <a:latin typeface="Times New Roman" panose="02020603050405020304" pitchFamily="18" charset="0"/>
                <a:cs typeface="Times New Roman" panose="02020603050405020304" pitchFamily="18" charset="0"/>
              </a:rPr>
              <a:t>By using </a:t>
            </a:r>
            <a:r>
              <a:rPr lang="en-US" sz="3600" b="1" dirty="0" smtClean="0">
                <a:solidFill>
                  <a:schemeClr val="tx1"/>
                </a:solidFill>
                <a:latin typeface="Times New Roman" panose="02020603050405020304" pitchFamily="18" charset="0"/>
                <a:cs typeface="Times New Roman" panose="02020603050405020304" pitchFamily="18" charset="0"/>
              </a:rPr>
              <a:t>GPS_X</a:t>
            </a:r>
            <a:endParaRPr lang="en-US" sz="3600" b="1"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2894" y="1132227"/>
            <a:ext cx="1902106" cy="1812701"/>
          </a:xfrm>
          <a:prstGeom prst="rect">
            <a:avLst/>
          </a:prstGeom>
        </p:spPr>
      </p:pic>
      <p:sp>
        <p:nvSpPr>
          <p:cNvPr id="5" name="Rectangle 4"/>
          <p:cNvSpPr/>
          <p:nvPr/>
        </p:nvSpPr>
        <p:spPr>
          <a:xfrm>
            <a:off x="2765947" y="4128268"/>
            <a:ext cx="6096000" cy="2139047"/>
          </a:xfrm>
          <a:prstGeom prst="rect">
            <a:avLst/>
          </a:prstGeom>
        </p:spPr>
        <p:txBody>
          <a:bodyPr>
            <a:spAutoFit/>
          </a:bodyPr>
          <a:lstStyle/>
          <a:p>
            <a:pPr algn="ctr" rtl="1">
              <a:spcAft>
                <a:spcPts val="600"/>
              </a:spcAft>
              <a:tabLst>
                <a:tab pos="3333115" algn="r"/>
              </a:tabLst>
            </a:pPr>
            <a:r>
              <a:rPr lang="ar-JO"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2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Prepared by : </a:t>
            </a:r>
            <a:r>
              <a:rPr lang="en-US" sz="2200" b="1"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Saja</a:t>
            </a:r>
            <a:r>
              <a:rPr lang="en-US" sz="22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200" b="1"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Salatneh</a:t>
            </a:r>
            <a:endParaRPr lang="en-US" sz="22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r>
              <a:rPr lang="en-US"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a:r>
              <a:rPr lang="en-US" sz="2000" b="1" dirty="0" smtClean="0">
                <a:solidFill>
                  <a:srgbClr val="000000"/>
                </a:solidFill>
                <a:effectLst/>
                <a:latin typeface="Times New Roman" panose="02020603050405020304" pitchFamily="18" charset="0"/>
                <a:ea typeface="Calibri" panose="020F0502020204030204" pitchFamily="34" charset="0"/>
              </a:rPr>
              <a:t>Under supervision of:  Dr. Abdel-Fattah </a:t>
            </a:r>
            <a:r>
              <a:rPr lang="en-US" sz="2000" b="1" dirty="0" err="1" smtClean="0">
                <a:solidFill>
                  <a:srgbClr val="000000"/>
                </a:solidFill>
                <a:effectLst/>
                <a:latin typeface="Times New Roman" panose="02020603050405020304" pitchFamily="18" charset="0"/>
                <a:ea typeface="Calibri" panose="020F0502020204030204" pitchFamily="34" charset="0"/>
              </a:rPr>
              <a:t>Almalah</a:t>
            </a:r>
            <a:endParaRPr lang="en-US" sz="2000" b="1" dirty="0" smtClean="0">
              <a:solidFill>
                <a:srgbClr val="000000"/>
              </a:solidFill>
              <a:effectLst/>
              <a:latin typeface="Times New Roman" panose="02020603050405020304" pitchFamily="18" charset="0"/>
              <a:ea typeface="Calibri" panose="020F0502020204030204" pitchFamily="34" charset="0"/>
            </a:endParaRPr>
          </a:p>
          <a:p>
            <a:pPr algn="ctr"/>
            <a:endParaRPr lang="en-US" sz="2000" b="1" dirty="0">
              <a:solidFill>
                <a:srgbClr val="000000"/>
              </a:solidFill>
              <a:latin typeface="Times New Roman" panose="02020603050405020304" pitchFamily="18" charset="0"/>
            </a:endParaRPr>
          </a:p>
          <a:p>
            <a:pPr algn="ctr"/>
            <a:r>
              <a:rPr lang="en-US" sz="2000" b="1" dirty="0" smtClean="0">
                <a:solidFill>
                  <a:srgbClr val="000000"/>
                </a:solidFill>
                <a:latin typeface="Times New Roman" panose="02020603050405020304" pitchFamily="18" charset="0"/>
              </a:rPr>
              <a:t>2015/2016</a:t>
            </a:r>
            <a:endParaRPr lang="en-US" sz="2000" dirty="0"/>
          </a:p>
        </p:txBody>
      </p:sp>
    </p:spTree>
    <p:extLst>
      <p:ext uri="{BB962C8B-B14F-4D97-AF65-F5344CB8AC3E}">
        <p14:creationId xmlns:p14="http://schemas.microsoft.com/office/powerpoint/2010/main" val="3743046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047" y="371906"/>
            <a:ext cx="3697942" cy="438907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699743" y="5991336"/>
            <a:ext cx="2501153" cy="47705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Coarse Screen</a:t>
            </a:r>
            <a:endParaRPr lang="en-US" sz="25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40441" y="4986428"/>
            <a:ext cx="2501153" cy="47705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Fine Screen</a:t>
            </a:r>
            <a:endParaRPr lang="en-US" sz="2500" b="1"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48916" y="414552"/>
            <a:ext cx="3711390" cy="43464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939989" y="414552"/>
            <a:ext cx="4208927" cy="553998"/>
          </a:xfrm>
          <a:prstGeom prst="rect">
            <a:avLst/>
          </a:prstGeom>
          <a:noFill/>
        </p:spPr>
        <p:txBody>
          <a:bodyPr wrap="square" rtlCol="0">
            <a:spAutoFit/>
          </a:bodyPr>
          <a:lstStyle/>
          <a:p>
            <a:pPr algn="ctr"/>
            <a:r>
              <a:rPr lang="en-US" sz="3000" b="1" u="sng" dirty="0" smtClean="0">
                <a:latin typeface="Times New Roman" panose="02020603050405020304" pitchFamily="18" charset="0"/>
                <a:cs typeface="Times New Roman" panose="02020603050405020304" pitchFamily="18" charset="0"/>
              </a:rPr>
              <a:t>Preliminary Treatment</a:t>
            </a:r>
            <a:endParaRPr lang="en-US" sz="3000" b="1" u="sng" dirty="0">
              <a:latin typeface="Times New Roman" panose="02020603050405020304" pitchFamily="18" charset="0"/>
              <a:cs typeface="Times New Roman" panose="02020603050405020304" pitchFamily="18" charset="0"/>
            </a:endParaRPr>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70270" y="1721222"/>
            <a:ext cx="3802149" cy="4173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478369" y="4986428"/>
            <a:ext cx="2501153" cy="47705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Grit Removal</a:t>
            </a:r>
            <a:endParaRPr lang="en-US" sz="2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0343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92070" y="205226"/>
            <a:ext cx="4087905" cy="553998"/>
          </a:xfrm>
          <a:prstGeom prst="rect">
            <a:avLst/>
          </a:prstGeom>
          <a:noFill/>
        </p:spPr>
        <p:txBody>
          <a:bodyPr wrap="square" rtlCol="0">
            <a:spAutoFit/>
          </a:bodyPr>
          <a:lstStyle/>
          <a:p>
            <a:r>
              <a:rPr lang="en-US" sz="3000" b="1" u="sng" dirty="0" smtClean="0">
                <a:latin typeface="Times New Roman" panose="02020603050405020304" pitchFamily="18" charset="0"/>
                <a:cs typeface="Times New Roman" panose="02020603050405020304" pitchFamily="18" charset="0"/>
              </a:rPr>
              <a:t>Primary Treatment</a:t>
            </a:r>
            <a:endParaRPr lang="en-US" sz="3000" b="1" u="sng" dirty="0">
              <a:latin typeface="Times New Roman" panose="02020603050405020304" pitchFamily="18" charset="0"/>
              <a:cs typeface="Times New Roman" panose="02020603050405020304" pitchFamily="18" charset="0"/>
            </a:endParaRPr>
          </a:p>
        </p:txBody>
      </p:sp>
      <p:pic>
        <p:nvPicPr>
          <p:cNvPr id="9218" name="Picture 2" descr="C:\Users\top\Desktop\kk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4715" y="920807"/>
            <a:ext cx="8116887" cy="47529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41694" y="5943600"/>
            <a:ext cx="3738282" cy="86177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Primary Sedimentation Tank</a:t>
            </a:r>
            <a:endParaRPr lang="en-US" sz="2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6954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11388" y="174812"/>
            <a:ext cx="4007224" cy="553998"/>
          </a:xfrm>
          <a:prstGeom prst="rect">
            <a:avLst/>
          </a:prstGeom>
          <a:noFill/>
        </p:spPr>
        <p:txBody>
          <a:bodyPr wrap="square" rtlCol="0">
            <a:spAutoFit/>
          </a:bodyPr>
          <a:lstStyle/>
          <a:p>
            <a:r>
              <a:rPr lang="en-US" sz="3000" b="1" u="sng" dirty="0" smtClean="0">
                <a:latin typeface="Times New Roman" panose="02020603050405020304" pitchFamily="18" charset="0"/>
                <a:cs typeface="Times New Roman" panose="02020603050405020304" pitchFamily="18" charset="0"/>
              </a:rPr>
              <a:t>Secondary Treatment</a:t>
            </a:r>
            <a:endParaRPr lang="en-US" sz="3000" b="1" u="sng"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5646" y="900952"/>
            <a:ext cx="5683626" cy="45690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140389" y="5470013"/>
            <a:ext cx="3845858" cy="86177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Secondary Sedimentation Tank</a:t>
            </a:r>
            <a:endParaRPr lang="en-US" sz="2500" b="1" dirty="0">
              <a:latin typeface="Times New Roman" panose="02020603050405020304" pitchFamily="18" charset="0"/>
              <a:cs typeface="Times New Roman" panose="02020603050405020304" pitchFamily="18" charset="0"/>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255" y="900951"/>
            <a:ext cx="5523345" cy="456906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69033" y="5662373"/>
            <a:ext cx="3845858" cy="477054"/>
          </a:xfrm>
          <a:prstGeom prst="rect">
            <a:avLst/>
          </a:prstGeom>
          <a:noFill/>
        </p:spPr>
        <p:txBody>
          <a:bodyPr wrap="square" rtlCol="0">
            <a:spAutoFit/>
          </a:bodyPr>
          <a:lstStyle/>
          <a:p>
            <a:pPr algn="ctr"/>
            <a:r>
              <a:rPr lang="en-US" sz="2500" b="1" dirty="0" smtClean="0">
                <a:latin typeface="Times New Roman" panose="02020603050405020304" pitchFamily="18" charset="0"/>
                <a:cs typeface="Times New Roman" panose="02020603050405020304" pitchFamily="18" charset="0"/>
              </a:rPr>
              <a:t>Aeration Tank</a:t>
            </a:r>
            <a:endParaRPr lang="en-US" sz="2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44379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40029" y="44243"/>
            <a:ext cx="3910173" cy="553998"/>
          </a:xfrm>
          <a:prstGeom prst="rect">
            <a:avLst/>
          </a:prstGeom>
        </p:spPr>
        <p:txBody>
          <a:bodyPr wrap="none">
            <a:spAutoFit/>
          </a:bodyPr>
          <a:lstStyle/>
          <a:p>
            <a:r>
              <a:rPr lang="en-US" sz="30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Layout of NW-WWTP</a:t>
            </a:r>
            <a:endParaRPr lang="en-US" sz="3000" b="1" u="sng" dirty="0">
              <a:latin typeface="Times New Roman" panose="02020603050405020304" pitchFamily="18" charset="0"/>
              <a:cs typeface="Times New Roman" panose="02020603050405020304" pitchFamily="18" charset="0"/>
            </a:endParaRPr>
          </a:p>
        </p:txBody>
      </p:sp>
      <p:sp>
        <p:nvSpPr>
          <p:cNvPr id="3" name="Rectangle 2"/>
          <p:cNvSpPr>
            <a:spLocks noChangeArrowheads="1"/>
          </p:cNvSpPr>
          <p:nvPr/>
        </p:nvSpPr>
        <p:spPr bwMode="auto">
          <a:xfrm>
            <a:off x="2617009" y="921406"/>
            <a:ext cx="1432682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150444271"/>
              </p:ext>
            </p:extLst>
          </p:nvPr>
        </p:nvGraphicFramePr>
        <p:xfrm>
          <a:off x="0" y="813831"/>
          <a:ext cx="12192000" cy="6044169"/>
        </p:xfrm>
        <a:graphic>
          <a:graphicData uri="http://schemas.openxmlformats.org/presentationml/2006/ole">
            <mc:AlternateContent xmlns:mc="http://schemas.openxmlformats.org/markup-compatibility/2006">
              <mc:Choice xmlns:v="urn:schemas-microsoft-com:vml" Requires="v">
                <p:oleObj spid="_x0000_s5223" r:id="rId4" imgW="12228321" imgH="6457351" progId="Visio.Drawing.11">
                  <p:embed/>
                </p:oleObj>
              </mc:Choice>
              <mc:Fallback>
                <p:oleObj r:id="rId4" imgW="12228321" imgH="6457351"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813831"/>
                        <a:ext cx="12192000" cy="6044169"/>
                      </a:xfrm>
                      <a:prstGeom prst="rect">
                        <a:avLst/>
                      </a:prstGeom>
                      <a:noFill/>
                    </p:spPr>
                  </p:pic>
                </p:oleObj>
              </mc:Fallback>
            </mc:AlternateContent>
          </a:graphicData>
        </a:graphic>
      </p:graphicFrame>
    </p:spTree>
    <p:extLst>
      <p:ext uri="{BB962C8B-B14F-4D97-AF65-F5344CB8AC3E}">
        <p14:creationId xmlns:p14="http://schemas.microsoft.com/office/powerpoint/2010/main" val="1864591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top\Desktop\images.jpg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7093" y="183450"/>
            <a:ext cx="7584141" cy="3304652"/>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a:off x="1264024" y="3617259"/>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412" y="4299466"/>
            <a:ext cx="2259106" cy="1169551"/>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Collecting data</a:t>
            </a:r>
            <a:endParaRPr lang="en-US" sz="3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6561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22238" y="540116"/>
            <a:ext cx="6926896" cy="553998"/>
          </a:xfrm>
          <a:prstGeom prst="rect">
            <a:avLst/>
          </a:prstGeom>
        </p:spPr>
        <p:txBody>
          <a:bodyPr wrap="none">
            <a:spAutoFit/>
          </a:bodyPr>
          <a:lstStyle/>
          <a:p>
            <a:pPr lvl="1">
              <a:spcBef>
                <a:spcPts val="1800"/>
              </a:spcBef>
              <a:spcAft>
                <a:spcPts val="600"/>
              </a:spcAft>
            </a:pPr>
            <a:r>
              <a:rPr lang="en-US" sz="3000"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Research methodology (</a:t>
            </a:r>
            <a:r>
              <a:rPr lang="en-US" sz="3000" i="1" u="sng" dirty="0">
                <a:latin typeface="Times New Roman" panose="02020603050405020304" pitchFamily="18" charset="0"/>
                <a:cs typeface="Times New Roman" panose="02020603050405020304" pitchFamily="18" charset="0"/>
              </a:rPr>
              <a:t>Data </a:t>
            </a:r>
            <a:r>
              <a:rPr lang="en-US" sz="3000" i="1" u="sng" dirty="0" smtClean="0">
                <a:latin typeface="Times New Roman" panose="02020603050405020304" pitchFamily="18" charset="0"/>
                <a:cs typeface="Times New Roman" panose="02020603050405020304" pitchFamily="18" charset="0"/>
              </a:rPr>
              <a:t>collection)</a:t>
            </a:r>
            <a:endParaRPr lang="en-US" sz="3000" i="1" u="sng" dirty="0">
              <a:latin typeface="Times New Roman" panose="02020603050405020304" pitchFamily="18" charset="0"/>
              <a:cs typeface="Times New Roman" panose="02020603050405020304" pitchFamily="18" charset="0"/>
            </a:endParaRPr>
          </a:p>
        </p:txBody>
      </p:sp>
      <p:sp>
        <p:nvSpPr>
          <p:cNvPr id="4" name="Rectangle 3"/>
          <p:cNvSpPr/>
          <p:nvPr/>
        </p:nvSpPr>
        <p:spPr>
          <a:xfrm>
            <a:off x="1230474" y="1449196"/>
            <a:ext cx="10892496" cy="3216265"/>
          </a:xfrm>
          <a:prstGeom prst="rect">
            <a:avLst/>
          </a:prstGeom>
        </p:spPr>
        <p:txBody>
          <a:bodyPr wrap="square">
            <a:spAutoFit/>
          </a:bodyPr>
          <a:lstStyle/>
          <a:p>
            <a:pPr marL="457200" indent="-457200">
              <a:buFont typeface="Arial" panose="020B0604020202020204" pitchFamily="34" charset="0"/>
              <a:buChar char="•"/>
            </a:pPr>
            <a:endParaRPr lang="en-US" sz="2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sz="2500" dirty="0" smtClean="0">
                <a:effectLst/>
                <a:latin typeface="Times New Roman" panose="02020603050405020304" pitchFamily="18" charset="0"/>
                <a:ea typeface="Calibri" panose="020F0502020204030204" pitchFamily="34" charset="0"/>
                <a:cs typeface="Times New Roman" panose="02020603050405020304" pitchFamily="18" charset="0"/>
              </a:rPr>
              <a:t>The required data to complete the research and to build the model was collected from the competent authorities such as: Nablus-West Waste Water Treatment Plant staff work (NW-WWTP), Nablus Municipality.</a:t>
            </a:r>
          </a:p>
          <a:p>
            <a:pPr marL="457200" indent="-457200">
              <a:buFont typeface="Arial" panose="020B0604020202020204" pitchFamily="34" charset="0"/>
              <a:buChar char="•"/>
            </a:pPr>
            <a:endParaRPr lang="en-US" sz="2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collected data include: Influent flow and its characteristic, treatment plant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process and dimensions,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effluent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flow and also its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quality</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marL="457200" indent="-457200">
              <a:buFont typeface="Arial" panose="020B0604020202020204" pitchFamily="34" charset="0"/>
              <a:buChar char="•"/>
            </a:pPr>
            <a:endParaRPr lang="en-US" sz="2800" dirty="0">
              <a:latin typeface="Calibri" panose="020F0502020204030204" pitchFamily="34" charset="0"/>
            </a:endParaRPr>
          </a:p>
        </p:txBody>
      </p:sp>
    </p:spTree>
    <p:extLst>
      <p:ext uri="{BB962C8B-B14F-4D97-AF65-F5344CB8AC3E}">
        <p14:creationId xmlns:p14="http://schemas.microsoft.com/office/powerpoint/2010/main" val="40301535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4335" y="204707"/>
            <a:ext cx="3246403"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a:t>
            </a:r>
            <a:r>
              <a:rPr lang="en-US" sz="4000" u="sng" dirty="0" smtClean="0">
                <a:solidFill>
                  <a:srgbClr val="2FA3EE">
                    <a:lumMod val="75000"/>
                  </a:srgbClr>
                </a:solidFill>
                <a:latin typeface="Times New Roman" panose="02020603050405020304" pitchFamily="18" charset="0"/>
                <a:cs typeface="Times New Roman" panose="02020603050405020304" pitchFamily="18" charset="0"/>
              </a:rPr>
              <a:t>Data</a:t>
            </a:r>
            <a:endParaRPr lang="en-US" sz="4000" u="sng" dirty="0">
              <a:solidFill>
                <a:srgbClr val="2FA3EE">
                  <a:lumMod val="75000"/>
                </a:srgbClr>
              </a:solidFill>
              <a:latin typeface="Times New Roman" panose="02020603050405020304" pitchFamily="18" charset="0"/>
              <a:cs typeface="Times New Roman" panose="02020603050405020304" pitchFamily="18" charset="0"/>
            </a:endParaRPr>
          </a:p>
        </p:txBody>
      </p:sp>
      <p:sp>
        <p:nvSpPr>
          <p:cNvPr id="4" name="Rectangle 3"/>
          <p:cNvSpPr/>
          <p:nvPr/>
        </p:nvSpPr>
        <p:spPr>
          <a:xfrm>
            <a:off x="962050" y="912593"/>
            <a:ext cx="8555997" cy="523220"/>
          </a:xfrm>
          <a:prstGeom prst="rect">
            <a:avLst/>
          </a:prstGeom>
        </p:spPr>
        <p:txBody>
          <a:bodyPr wrap="none">
            <a:spAutoFit/>
          </a:bodyPr>
          <a:lstStyle/>
          <a:p>
            <a:pPr marL="285750" indent="-285750">
              <a:buFont typeface="Wingdings" panose="05000000000000000000" pitchFamily="2" charset="2"/>
              <a:buChar char="Ø"/>
            </a:pP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Nablus-West </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Waste Water Treatment Plant dimensions.</a:t>
            </a:r>
            <a:endParaRPr lang="en-US" sz="2800" u="sng"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34820491"/>
              </p:ext>
            </p:extLst>
          </p:nvPr>
        </p:nvGraphicFramePr>
        <p:xfrm>
          <a:off x="1264025" y="1435813"/>
          <a:ext cx="9449468" cy="5362956"/>
        </p:xfrm>
        <a:graphic>
          <a:graphicData uri="http://schemas.openxmlformats.org/drawingml/2006/table">
            <a:tbl>
              <a:tblPr firstRow="1" firstCol="1" bandRow="1">
                <a:tableStyleId>{5C22544A-7EE6-4342-B048-85BDC9FD1C3A}</a:tableStyleId>
              </a:tblPr>
              <a:tblGrid>
                <a:gridCol w="1580708"/>
                <a:gridCol w="915707"/>
                <a:gridCol w="960160"/>
                <a:gridCol w="1928911"/>
                <a:gridCol w="895213"/>
                <a:gridCol w="852583"/>
                <a:gridCol w="1051520"/>
                <a:gridCol w="1264666"/>
              </a:tblGrid>
              <a:tr h="607846">
                <a:tc>
                  <a:txBody>
                    <a:bodyPr/>
                    <a:lstStyle/>
                    <a:p>
                      <a:pPr marL="0" marR="0" algn="ctr">
                        <a:lnSpc>
                          <a:spcPct val="115000"/>
                        </a:lnSpc>
                        <a:spcBef>
                          <a:spcPts val="0"/>
                        </a:spcBef>
                        <a:spcAft>
                          <a:spcPts val="0"/>
                        </a:spcAft>
                      </a:pPr>
                      <a:r>
                        <a:rPr lang="en-US" sz="1800" dirty="0">
                          <a:effectLst/>
                          <a:latin typeface="Calibri" panose="020F0502020204030204" pitchFamily="34" charset="0"/>
                        </a:rPr>
                        <a:t>Unit</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Unit number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Number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Volume of each unit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Length</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dirty="0">
                          <a:effectLst/>
                          <a:latin typeface="Calibri" panose="020F0502020204030204" pitchFamily="34" charset="0"/>
                        </a:rPr>
                        <a:t>Width</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Depth</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Diameter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Grit Chamber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150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1.95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PST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230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864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240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9012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90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18.9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FST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260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4326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607846">
                <a:tc>
                  <a:txBody>
                    <a:bodyPr/>
                    <a:lstStyle/>
                    <a:p>
                      <a:pPr marL="0" marR="0" algn="justLow">
                        <a:lnSpc>
                          <a:spcPct val="115000"/>
                        </a:lnSpc>
                        <a:spcBef>
                          <a:spcPts val="0"/>
                        </a:spcBef>
                        <a:spcAft>
                          <a:spcPts val="0"/>
                        </a:spcAft>
                      </a:pPr>
                      <a:r>
                        <a:rPr lang="en-US" sz="1800">
                          <a:effectLst/>
                          <a:latin typeface="Calibri" panose="020F0502020204030204" pitchFamily="34" charset="0"/>
                        </a:rPr>
                        <a:t>Primary thickener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431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548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607846">
                <a:tc>
                  <a:txBody>
                    <a:bodyPr/>
                    <a:lstStyle/>
                    <a:p>
                      <a:pPr marL="0" marR="0" algn="justLow">
                        <a:lnSpc>
                          <a:spcPct val="115000"/>
                        </a:lnSpc>
                        <a:spcBef>
                          <a:spcPts val="0"/>
                        </a:spcBef>
                        <a:spcAft>
                          <a:spcPts val="0"/>
                        </a:spcAft>
                      </a:pPr>
                      <a:r>
                        <a:rPr lang="en-US" sz="1800">
                          <a:effectLst/>
                          <a:latin typeface="Calibri" panose="020F0502020204030204" pitchFamily="34" charset="0"/>
                        </a:rPr>
                        <a:t>Secondary thickener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464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395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Liquor</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451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1005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dirty="0">
                          <a:effectLst/>
                          <a:latin typeface="Calibri" panose="020F0502020204030204" pitchFamily="34" charset="0"/>
                        </a:rPr>
                        <a:t>Digester</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420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3650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Dry Beds</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472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1035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23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Balloon</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511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540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303923">
                <a:tc>
                  <a:txBody>
                    <a:bodyPr/>
                    <a:lstStyle/>
                    <a:p>
                      <a:pPr marL="0" marR="0" algn="justLow">
                        <a:lnSpc>
                          <a:spcPct val="115000"/>
                        </a:lnSpc>
                        <a:spcBef>
                          <a:spcPts val="0"/>
                        </a:spcBef>
                        <a:spcAft>
                          <a:spcPts val="0"/>
                        </a:spcAft>
                      </a:pPr>
                      <a:r>
                        <a:rPr lang="en-US" sz="1800">
                          <a:effectLst/>
                          <a:latin typeface="Calibri" panose="020F0502020204030204" pitchFamily="34" charset="0"/>
                        </a:rPr>
                        <a:t>RAS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442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5*6*5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r h="607846">
                <a:tc>
                  <a:txBody>
                    <a:bodyPr/>
                    <a:lstStyle/>
                    <a:p>
                      <a:pPr marL="0" marR="0" algn="justLow">
                        <a:lnSpc>
                          <a:spcPct val="115000"/>
                        </a:lnSpc>
                        <a:spcBef>
                          <a:spcPts val="0"/>
                        </a:spcBef>
                        <a:spcAft>
                          <a:spcPts val="0"/>
                        </a:spcAft>
                      </a:pPr>
                      <a:r>
                        <a:rPr lang="en-US" sz="1800" dirty="0">
                          <a:effectLst/>
                          <a:latin typeface="Calibri" panose="020F0502020204030204" pitchFamily="34" charset="0"/>
                        </a:rPr>
                        <a:t>Sludge storage area</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470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5594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a:effectLst/>
                          <a:latin typeface="Calibri" panose="020F0502020204030204" pitchFamily="34" charset="0"/>
                        </a:rPr>
                        <a: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c>
                  <a:txBody>
                    <a:bodyPr/>
                    <a:lstStyle/>
                    <a:p>
                      <a:pPr marL="0" marR="0" algn="ctr">
                        <a:lnSpc>
                          <a:spcPct val="115000"/>
                        </a:lnSpc>
                        <a:spcBef>
                          <a:spcPts val="0"/>
                        </a:spcBef>
                        <a:spcAft>
                          <a:spcPts val="0"/>
                        </a:spcAft>
                      </a:pPr>
                      <a:r>
                        <a:rPr lang="en-US" sz="1800" dirty="0">
                          <a:effectLst/>
                          <a:latin typeface="Calibri" panose="020F0502020204030204" pitchFamily="34" charset="0"/>
                        </a:rPr>
                        <a:t>*</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682" marR="65682" marT="0" marB="0"/>
                </a:tc>
              </a:tr>
            </a:tbl>
          </a:graphicData>
        </a:graphic>
      </p:graphicFrame>
    </p:spTree>
    <p:extLst>
      <p:ext uri="{BB962C8B-B14F-4D97-AF65-F5344CB8AC3E}">
        <p14:creationId xmlns:p14="http://schemas.microsoft.com/office/powerpoint/2010/main" val="2715298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76889264"/>
              </p:ext>
            </p:extLst>
          </p:nvPr>
        </p:nvGraphicFramePr>
        <p:xfrm>
          <a:off x="1351129" y="2035261"/>
          <a:ext cx="8502553" cy="3487850"/>
        </p:xfrm>
        <a:graphic>
          <a:graphicData uri="http://schemas.openxmlformats.org/drawingml/2006/table">
            <a:tbl>
              <a:tblPr firstRow="1" firstCol="1" bandRow="1">
                <a:tableStyleId>{5C22544A-7EE6-4342-B048-85BDC9FD1C3A}</a:tableStyleId>
              </a:tblPr>
              <a:tblGrid>
                <a:gridCol w="3370997"/>
                <a:gridCol w="1491568"/>
                <a:gridCol w="1819994"/>
                <a:gridCol w="1819994"/>
              </a:tblGrid>
              <a:tr h="634199">
                <a:tc>
                  <a:txBody>
                    <a:bodyPr/>
                    <a:lstStyle/>
                    <a:p>
                      <a:pPr marL="0" marR="0" algn="ctr">
                        <a:lnSpc>
                          <a:spcPct val="115000"/>
                        </a:lnSpc>
                        <a:spcBef>
                          <a:spcPts val="0"/>
                        </a:spcBef>
                        <a:spcAft>
                          <a:spcPts val="600"/>
                        </a:spcAft>
                      </a:pPr>
                      <a:r>
                        <a:rPr lang="en-US" sz="1800" dirty="0">
                          <a:effectLst/>
                          <a:latin typeface="Calibri" panose="020F0502020204030204" pitchFamily="34" charset="0"/>
                        </a:rPr>
                        <a:t>Loads and concentrations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2020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2025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2035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5586">
                <a:tc>
                  <a:txBody>
                    <a:bodyPr/>
                    <a:lstStyle/>
                    <a:p>
                      <a:pPr marL="0" marR="0" algn="justLow">
                        <a:lnSpc>
                          <a:spcPct val="115000"/>
                        </a:lnSpc>
                        <a:spcBef>
                          <a:spcPts val="0"/>
                        </a:spcBef>
                        <a:spcAft>
                          <a:spcPts val="600"/>
                        </a:spcAft>
                      </a:pPr>
                      <a:r>
                        <a:rPr lang="en-US" sz="1800">
                          <a:effectLst/>
                          <a:latin typeface="Calibri" panose="020F0502020204030204" pitchFamily="34" charset="0"/>
                        </a:rPr>
                        <a:t>BODƽ(Kg BODƽ/d)/(mg/l)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8350/562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12375/628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16700/610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199">
                <a:tc>
                  <a:txBody>
                    <a:bodyPr/>
                    <a:lstStyle/>
                    <a:p>
                      <a:pPr marL="0" marR="0" algn="justLow">
                        <a:lnSpc>
                          <a:spcPct val="115000"/>
                        </a:lnSpc>
                        <a:spcBef>
                          <a:spcPts val="0"/>
                        </a:spcBef>
                        <a:spcAft>
                          <a:spcPts val="600"/>
                        </a:spcAft>
                      </a:pPr>
                      <a:r>
                        <a:rPr lang="en-US" sz="1800">
                          <a:effectLst/>
                          <a:latin typeface="Calibri" panose="020F0502020204030204" pitchFamily="34" charset="0"/>
                        </a:rPr>
                        <a:t>COD(Kg COD/d)/(mg/l)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16500/1110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24750/1256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33000/1205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6053">
                <a:tc>
                  <a:txBody>
                    <a:bodyPr/>
                    <a:lstStyle/>
                    <a:p>
                      <a:pPr marL="0" marR="0" algn="justLow">
                        <a:lnSpc>
                          <a:spcPct val="115000"/>
                        </a:lnSpc>
                        <a:spcBef>
                          <a:spcPts val="0"/>
                        </a:spcBef>
                        <a:spcAft>
                          <a:spcPts val="600"/>
                        </a:spcAft>
                      </a:pPr>
                      <a:r>
                        <a:rPr lang="en-US" sz="1800">
                          <a:effectLst/>
                          <a:latin typeface="Calibri" panose="020F0502020204030204" pitchFamily="34" charset="0"/>
                        </a:rPr>
                        <a:t>SS(Kg SS/d)/(mg/l)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9625/648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14438/733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19250/703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199">
                <a:tc>
                  <a:txBody>
                    <a:bodyPr/>
                    <a:lstStyle/>
                    <a:p>
                      <a:pPr marL="0" marR="0" algn="justLow">
                        <a:lnSpc>
                          <a:spcPct val="115000"/>
                        </a:lnSpc>
                        <a:spcBef>
                          <a:spcPts val="0"/>
                        </a:spcBef>
                        <a:spcAft>
                          <a:spcPts val="600"/>
                        </a:spcAft>
                      </a:pPr>
                      <a:r>
                        <a:rPr lang="en-US" sz="1800">
                          <a:effectLst/>
                          <a:latin typeface="Calibri" panose="020F0502020204030204" pitchFamily="34" charset="0"/>
                        </a:rPr>
                        <a:t>Total Nitrogen(Kg TKN/d)(mg/l)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1654/111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2081/106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3310/121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199">
                <a:tc>
                  <a:txBody>
                    <a:bodyPr/>
                    <a:lstStyle/>
                    <a:p>
                      <a:pPr marL="0" marR="0" algn="justLow">
                        <a:lnSpc>
                          <a:spcPct val="115000"/>
                        </a:lnSpc>
                        <a:spcBef>
                          <a:spcPts val="0"/>
                        </a:spcBef>
                        <a:spcAft>
                          <a:spcPts val="600"/>
                        </a:spcAft>
                      </a:pPr>
                      <a:r>
                        <a:rPr lang="en-US" sz="1800">
                          <a:effectLst/>
                          <a:latin typeface="Calibri" panose="020F0502020204030204" pitchFamily="34" charset="0"/>
                        </a:rPr>
                        <a:t>Total phosphorus (Kg P/d)/(mg/l)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269/18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341/17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dirty="0">
                          <a:effectLst/>
                          <a:latin typeface="Calibri" panose="020F0502020204030204" pitchFamily="34" charset="0"/>
                        </a:rPr>
                        <a:t>538/20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743567" y="1065250"/>
            <a:ext cx="9654631" cy="523220"/>
          </a:xfrm>
          <a:prstGeom prst="rect">
            <a:avLst/>
          </a:prstGeom>
        </p:spPr>
        <p:txBody>
          <a:bodyPr wrap="none">
            <a:spAutoFit/>
          </a:bodyPr>
          <a:lstStyle/>
          <a:p>
            <a:pPr marL="914400" marR="0" lvl="1" indent="-457200">
              <a:spcBef>
                <a:spcPts val="1800"/>
              </a:spcBef>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Design influent wastewater </a:t>
            </a: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characteristics </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NW-WWTP</a:t>
            </a: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3762893" y="168551"/>
            <a:ext cx="3246402"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Data</a:t>
            </a:r>
          </a:p>
        </p:txBody>
      </p:sp>
    </p:spTree>
    <p:extLst>
      <p:ext uri="{BB962C8B-B14F-4D97-AF65-F5344CB8AC3E}">
        <p14:creationId xmlns:p14="http://schemas.microsoft.com/office/powerpoint/2010/main" val="34569188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328" y="1032218"/>
            <a:ext cx="8113375" cy="523220"/>
          </a:xfrm>
          <a:prstGeom prst="rect">
            <a:avLst/>
          </a:prstGeom>
        </p:spPr>
        <p:txBody>
          <a:bodyPr wrap="none">
            <a:spAutoFit/>
          </a:bodyPr>
          <a:lstStyle/>
          <a:p>
            <a:pPr marL="914400" marR="0" lvl="1" indent="-457200">
              <a:spcBef>
                <a:spcPts val="1800"/>
              </a:spcBef>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Nablus WWTP designed effluent characteristics </a:t>
            </a:r>
            <a: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05297892"/>
              </p:ext>
            </p:extLst>
          </p:nvPr>
        </p:nvGraphicFramePr>
        <p:xfrm>
          <a:off x="600501" y="1883391"/>
          <a:ext cx="9921922" cy="4285397"/>
        </p:xfrm>
        <a:graphic>
          <a:graphicData uri="http://schemas.openxmlformats.org/drawingml/2006/table">
            <a:tbl>
              <a:tblPr firstRow="1" firstCol="1" bandRow="1">
                <a:tableStyleId>{5C22544A-7EE6-4342-B048-85BDC9FD1C3A}</a:tableStyleId>
              </a:tblPr>
              <a:tblGrid>
                <a:gridCol w="3875965"/>
                <a:gridCol w="1241946"/>
                <a:gridCol w="2322994"/>
                <a:gridCol w="2481017"/>
              </a:tblGrid>
              <a:tr h="781327">
                <a:tc>
                  <a:txBody>
                    <a:bodyPr/>
                    <a:lstStyle/>
                    <a:p>
                      <a:pPr marL="0" marR="0" algn="ctr">
                        <a:lnSpc>
                          <a:spcPct val="115000"/>
                        </a:lnSpc>
                        <a:spcBef>
                          <a:spcPts val="0"/>
                        </a:spcBef>
                        <a:spcAft>
                          <a:spcPts val="600"/>
                        </a:spcAft>
                      </a:pPr>
                      <a:r>
                        <a:rPr lang="en-US" sz="2000" dirty="0">
                          <a:effectLst/>
                          <a:latin typeface="Calibri" panose="020F0502020204030204" pitchFamily="34" charset="0"/>
                        </a:rPr>
                        <a:t>Loads and concentrations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2020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3025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2035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83035">
                <a:tc>
                  <a:txBody>
                    <a:bodyPr/>
                    <a:lstStyle/>
                    <a:p>
                      <a:pPr marL="0" marR="0" algn="justLow">
                        <a:lnSpc>
                          <a:spcPct val="115000"/>
                        </a:lnSpc>
                        <a:spcBef>
                          <a:spcPts val="0"/>
                        </a:spcBef>
                        <a:spcAft>
                          <a:spcPts val="600"/>
                        </a:spcAft>
                      </a:pPr>
                      <a:r>
                        <a:rPr lang="en-US" sz="2000" dirty="0" err="1">
                          <a:effectLst/>
                          <a:latin typeface="Calibri" panose="020F0502020204030204" pitchFamily="34" charset="0"/>
                        </a:rPr>
                        <a:t>BODƽ</a:t>
                      </a:r>
                      <a:r>
                        <a:rPr lang="en-US" sz="2000" dirty="0">
                          <a:effectLst/>
                          <a:latin typeface="Calibri" panose="020F0502020204030204" pitchFamily="34" charset="0"/>
                        </a:rPr>
                        <a:t>(Kg </a:t>
                      </a:r>
                      <a:r>
                        <a:rPr lang="en-US" sz="2000" dirty="0" err="1">
                          <a:effectLst/>
                          <a:latin typeface="Calibri" panose="020F0502020204030204" pitchFamily="34" charset="0"/>
                        </a:rPr>
                        <a:t>BODƽ</a:t>
                      </a:r>
                      <a:r>
                        <a:rPr lang="en-US" sz="2000" dirty="0">
                          <a:effectLst/>
                          <a:latin typeface="Calibri" panose="020F0502020204030204" pitchFamily="34" charset="0"/>
                        </a:rPr>
                        <a:t>/d)/(mg/l)</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81327">
                <a:tc>
                  <a:txBody>
                    <a:bodyPr/>
                    <a:lstStyle/>
                    <a:p>
                      <a:pPr marL="0" marR="0" algn="justLow">
                        <a:lnSpc>
                          <a:spcPct val="115000"/>
                        </a:lnSpc>
                        <a:spcBef>
                          <a:spcPts val="0"/>
                        </a:spcBef>
                        <a:spcAft>
                          <a:spcPts val="600"/>
                        </a:spcAft>
                      </a:pPr>
                      <a:r>
                        <a:rPr lang="en-US" sz="2000">
                          <a:effectLst/>
                          <a:latin typeface="Calibri" panose="020F0502020204030204" pitchFamily="34" charset="0"/>
                        </a:rPr>
                        <a:t>COD(Kg COD/d)/(mg/l)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70mg/l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70mg/l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7054">
                <a:tc>
                  <a:txBody>
                    <a:bodyPr/>
                    <a:lstStyle/>
                    <a:p>
                      <a:pPr marL="0" marR="0" algn="justLow">
                        <a:lnSpc>
                          <a:spcPct val="115000"/>
                        </a:lnSpc>
                        <a:spcBef>
                          <a:spcPts val="0"/>
                        </a:spcBef>
                        <a:spcAft>
                          <a:spcPts val="600"/>
                        </a:spcAft>
                      </a:pPr>
                      <a:r>
                        <a:rPr lang="en-US" sz="2000">
                          <a:effectLst/>
                          <a:latin typeface="Calibri" panose="020F0502020204030204" pitchFamily="34" charset="0"/>
                        </a:rPr>
                        <a:t>SS(Kg SS/d)/(mg/l)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81327">
                <a:tc>
                  <a:txBody>
                    <a:bodyPr/>
                    <a:lstStyle/>
                    <a:p>
                      <a:pPr marL="0" marR="0" algn="justLow">
                        <a:lnSpc>
                          <a:spcPct val="115000"/>
                        </a:lnSpc>
                        <a:spcBef>
                          <a:spcPts val="0"/>
                        </a:spcBef>
                        <a:spcAft>
                          <a:spcPts val="600"/>
                        </a:spcAft>
                      </a:pPr>
                      <a:r>
                        <a:rPr lang="en-US" sz="2000">
                          <a:effectLst/>
                          <a:latin typeface="Calibri" panose="020F0502020204030204" pitchFamily="34" charset="0"/>
                        </a:rPr>
                        <a:t>Total Nitrogen(Kg TKN/d)(mg/l)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25mg/l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25mg/l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81327">
                <a:tc>
                  <a:txBody>
                    <a:bodyPr/>
                    <a:lstStyle/>
                    <a:p>
                      <a:pPr marL="0" marR="0" algn="justLow">
                        <a:lnSpc>
                          <a:spcPct val="115000"/>
                        </a:lnSpc>
                        <a:spcBef>
                          <a:spcPts val="0"/>
                        </a:spcBef>
                        <a:spcAft>
                          <a:spcPts val="600"/>
                        </a:spcAft>
                      </a:pPr>
                      <a:r>
                        <a:rPr lang="en-US" sz="2000">
                          <a:effectLst/>
                          <a:latin typeface="Calibri" panose="020F0502020204030204" pitchFamily="34" charset="0"/>
                        </a:rPr>
                        <a:t>Total phosphorus (Kg P/d)/(mg/l)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 10mg/l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dirty="0">
                          <a:effectLst/>
                          <a:latin typeface="Calibri" panose="020F0502020204030204" pitchFamily="34" charset="0"/>
                        </a:rPr>
                        <a:t>≤ 10mg/l</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3691175" y="324332"/>
            <a:ext cx="3246402"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Data</a:t>
            </a:r>
          </a:p>
        </p:txBody>
      </p:sp>
    </p:spTree>
    <p:extLst>
      <p:ext uri="{BB962C8B-B14F-4D97-AF65-F5344CB8AC3E}">
        <p14:creationId xmlns:p14="http://schemas.microsoft.com/office/powerpoint/2010/main" val="2202087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7973" y="1114104"/>
            <a:ext cx="9914701" cy="523220"/>
          </a:xfrm>
          <a:prstGeom prst="rect">
            <a:avLst/>
          </a:prstGeom>
        </p:spPr>
        <p:txBody>
          <a:bodyPr wrap="square">
            <a:spAutoFit/>
          </a:bodyPr>
          <a:lstStyle/>
          <a:p>
            <a:pPr marL="457200" indent="-457200">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Current influent wastewater </a:t>
            </a: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characteristics for NW-WWTP</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2800" u="sng"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459204686"/>
              </p:ext>
            </p:extLst>
          </p:nvPr>
        </p:nvGraphicFramePr>
        <p:xfrm>
          <a:off x="1733266" y="2004016"/>
          <a:ext cx="7137779" cy="3304965"/>
        </p:xfrm>
        <a:graphic>
          <a:graphicData uri="http://schemas.openxmlformats.org/drawingml/2006/table">
            <a:tbl>
              <a:tblPr firstRow="1" firstCol="1" bandRow="1">
                <a:tableStyleId>{5C22544A-7EE6-4342-B048-85BDC9FD1C3A}</a:tableStyleId>
              </a:tblPr>
              <a:tblGrid>
                <a:gridCol w="4540543"/>
                <a:gridCol w="2597236"/>
              </a:tblGrid>
              <a:tr h="550412">
                <a:tc>
                  <a:txBody>
                    <a:bodyPr/>
                    <a:lstStyle/>
                    <a:p>
                      <a:pPr marL="0" marR="0" algn="justLow">
                        <a:lnSpc>
                          <a:spcPct val="115000"/>
                        </a:lnSpc>
                        <a:spcBef>
                          <a:spcPts val="0"/>
                        </a:spcBef>
                        <a:spcAft>
                          <a:spcPts val="600"/>
                        </a:spcAft>
                      </a:pPr>
                      <a:r>
                        <a:rPr lang="en-US" sz="2000" dirty="0">
                          <a:effectLst/>
                          <a:latin typeface="Calibri" panose="020F0502020204030204" pitchFamily="34" charset="0"/>
                        </a:rPr>
                        <a:t>Loads and concentrations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2015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2905">
                <a:tc>
                  <a:txBody>
                    <a:bodyPr/>
                    <a:lstStyle/>
                    <a:p>
                      <a:pPr marL="0" marR="0" algn="justLow">
                        <a:lnSpc>
                          <a:spcPct val="115000"/>
                        </a:lnSpc>
                        <a:spcBef>
                          <a:spcPts val="0"/>
                        </a:spcBef>
                        <a:spcAft>
                          <a:spcPts val="600"/>
                        </a:spcAft>
                      </a:pPr>
                      <a:r>
                        <a:rPr lang="en-US" sz="2000">
                          <a:effectLst/>
                          <a:latin typeface="Calibri" panose="020F0502020204030204" pitchFamily="34" charset="0"/>
                        </a:rPr>
                        <a:t>BODƽ(Kg BODƽ/d)/(mg/l)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400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0412">
                <a:tc>
                  <a:txBody>
                    <a:bodyPr/>
                    <a:lstStyle/>
                    <a:p>
                      <a:pPr marL="0" marR="0" algn="justLow">
                        <a:lnSpc>
                          <a:spcPct val="115000"/>
                        </a:lnSpc>
                        <a:spcBef>
                          <a:spcPts val="0"/>
                        </a:spcBef>
                        <a:spcAft>
                          <a:spcPts val="600"/>
                        </a:spcAft>
                      </a:pPr>
                      <a:r>
                        <a:rPr lang="en-US" sz="2000" dirty="0">
                          <a:effectLst/>
                          <a:latin typeface="Calibri" panose="020F0502020204030204" pitchFamily="34" charset="0"/>
                        </a:rPr>
                        <a:t>COD(Kg COD/d)/(mg/l)</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2000">
                          <a:effectLst/>
                          <a:latin typeface="Calibri" panose="020F0502020204030204" pitchFamily="34" charset="0"/>
                        </a:rPr>
                        <a:t>1100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0412">
                <a:tc>
                  <a:txBody>
                    <a:bodyPr/>
                    <a:lstStyle/>
                    <a:p>
                      <a:pPr marL="0" marR="0" algn="justLow">
                        <a:lnSpc>
                          <a:spcPct val="115000"/>
                        </a:lnSpc>
                        <a:spcBef>
                          <a:spcPts val="0"/>
                        </a:spcBef>
                        <a:spcAft>
                          <a:spcPts val="600"/>
                        </a:spcAft>
                      </a:pPr>
                      <a:r>
                        <a:rPr lang="en-US" sz="2000">
                          <a:effectLst/>
                          <a:latin typeface="Calibri" panose="020F0502020204030204" pitchFamily="34" charset="0"/>
                        </a:rPr>
                        <a:t>SS(Kg SS/d)/(mg/l)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235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0412">
                <a:tc>
                  <a:txBody>
                    <a:bodyPr/>
                    <a:lstStyle/>
                    <a:p>
                      <a:pPr marL="0" marR="0" algn="justLow">
                        <a:lnSpc>
                          <a:spcPct val="115000"/>
                        </a:lnSpc>
                        <a:spcBef>
                          <a:spcPts val="0"/>
                        </a:spcBef>
                        <a:spcAft>
                          <a:spcPts val="600"/>
                        </a:spcAft>
                      </a:pPr>
                      <a:r>
                        <a:rPr lang="en-US" sz="2000">
                          <a:effectLst/>
                          <a:latin typeface="Calibri" panose="020F0502020204030204" pitchFamily="34" charset="0"/>
                        </a:rPr>
                        <a:t>Total Nitrogen(Kg TKN/d)(mg/l)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a:effectLst/>
                          <a:latin typeface="Calibri" panose="020F0502020204030204" pitchFamily="34" charset="0"/>
                        </a:rPr>
                        <a:t>77</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0412">
                <a:tc>
                  <a:txBody>
                    <a:bodyPr/>
                    <a:lstStyle/>
                    <a:p>
                      <a:pPr marL="0" marR="0" algn="justLow">
                        <a:lnSpc>
                          <a:spcPct val="115000"/>
                        </a:lnSpc>
                        <a:spcBef>
                          <a:spcPts val="0"/>
                        </a:spcBef>
                        <a:spcAft>
                          <a:spcPts val="600"/>
                        </a:spcAft>
                      </a:pPr>
                      <a:r>
                        <a:rPr lang="en-US" sz="2000">
                          <a:effectLst/>
                          <a:latin typeface="Calibri" panose="020F0502020204030204" pitchFamily="34" charset="0"/>
                        </a:rPr>
                        <a:t>Total phosphorus (Kg P/d)/(mg/l)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2000" dirty="0">
                          <a:effectLst/>
                          <a:latin typeface="Calibri" panose="020F0502020204030204" pitchFamily="34" charset="0"/>
                        </a:rPr>
                        <a:t>16.3</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3" name="Rectangle 2"/>
          <p:cNvSpPr/>
          <p:nvPr/>
        </p:nvSpPr>
        <p:spPr>
          <a:xfrm>
            <a:off x="3613280" y="218746"/>
            <a:ext cx="3246402"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Data</a:t>
            </a:r>
          </a:p>
        </p:txBody>
      </p:sp>
    </p:spTree>
    <p:extLst>
      <p:ext uri="{BB962C8B-B14F-4D97-AF65-F5344CB8AC3E}">
        <p14:creationId xmlns:p14="http://schemas.microsoft.com/office/powerpoint/2010/main" val="3068545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6503" y="589423"/>
            <a:ext cx="1723549" cy="707886"/>
          </a:xfrm>
          <a:prstGeom prst="rect">
            <a:avLst/>
          </a:prstGeom>
        </p:spPr>
        <p:txBody>
          <a:bodyPr wrap="none">
            <a:spAutoFit/>
          </a:bodyPr>
          <a:lstStyle/>
          <a:p>
            <a:r>
              <a:rPr lang="en-US" sz="4000" u="sng" cap="none" dirty="0" smtClean="0">
                <a:solidFill>
                  <a:schemeClr val="accent1">
                    <a:lumMod val="75000"/>
                  </a:schemeClr>
                </a:solidFill>
                <a:latin typeface="Times New Roman" panose="02020603050405020304" pitchFamily="18" charset="0"/>
                <a:cs typeface="Times New Roman" panose="02020603050405020304" pitchFamily="18" charset="0"/>
              </a:rPr>
              <a:t>Outline</a:t>
            </a:r>
            <a:endParaRPr lang="en-US" sz="40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166503" y="1392844"/>
            <a:ext cx="9901831" cy="3816429"/>
          </a:xfrm>
          <a:prstGeom prst="rect">
            <a:avLst/>
          </a:prstGeom>
          <a:noFill/>
        </p:spPr>
        <p:txBody>
          <a:bodyPr wrap="square" rtlCol="0">
            <a:spAutoFit/>
          </a:bodyPr>
          <a:lstStyle/>
          <a:p>
            <a:endParaRPr lang="en-US" sz="24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Introduction</a:t>
            </a: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Objectives</a:t>
            </a: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Study Area</a:t>
            </a: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Design Methodology</a:t>
            </a:r>
            <a:endParaRPr lang="en-US" sz="25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Collected </a:t>
            </a:r>
            <a:r>
              <a:rPr lang="en-US" sz="2500" dirty="0" smtClean="0">
                <a:latin typeface="Times New Roman" panose="02020603050405020304" pitchFamily="18" charset="0"/>
                <a:cs typeface="Times New Roman" panose="02020603050405020304" pitchFamily="18" charset="0"/>
              </a:rPr>
              <a:t>Data.</a:t>
            </a: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Results and discussion</a:t>
            </a:r>
            <a:endParaRPr lang="en-US" sz="25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Conclusion</a:t>
            </a:r>
          </a:p>
          <a:p>
            <a:pPr marL="457200" indent="-4572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Recommendations</a:t>
            </a:r>
            <a:endParaRPr lang="en-US" sz="25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65199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1957" y="1032218"/>
            <a:ext cx="8008283" cy="523220"/>
          </a:xfrm>
          <a:prstGeom prst="rect">
            <a:avLst/>
          </a:prstGeom>
        </p:spPr>
        <p:txBody>
          <a:bodyPr wrap="none">
            <a:spAutoFit/>
          </a:bodyPr>
          <a:lstStyle/>
          <a:p>
            <a:pPr marL="742950" marR="0" lvl="1" indent="-285750">
              <a:spcBef>
                <a:spcPts val="1800"/>
              </a:spcBef>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Nablus</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WWTP measured effluent </a:t>
            </a: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characteristics.</a:t>
            </a:r>
            <a:endPar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20322363"/>
              </p:ext>
            </p:extLst>
          </p:nvPr>
        </p:nvGraphicFramePr>
        <p:xfrm>
          <a:off x="1460310" y="2047165"/>
          <a:ext cx="7297911" cy="3240921"/>
        </p:xfrm>
        <a:graphic>
          <a:graphicData uri="http://schemas.openxmlformats.org/drawingml/2006/table">
            <a:tbl>
              <a:tblPr firstRow="1" firstCol="1" bandRow="1">
                <a:tableStyleId>{5C22544A-7EE6-4342-B048-85BDC9FD1C3A}</a:tableStyleId>
              </a:tblPr>
              <a:tblGrid>
                <a:gridCol w="4642408"/>
                <a:gridCol w="2655503"/>
              </a:tblGrid>
              <a:tr h="536536">
                <a:tc>
                  <a:txBody>
                    <a:bodyPr/>
                    <a:lstStyle/>
                    <a:p>
                      <a:pPr marL="0" marR="0" algn="l">
                        <a:lnSpc>
                          <a:spcPct val="115000"/>
                        </a:lnSpc>
                        <a:spcBef>
                          <a:spcPts val="0"/>
                        </a:spcBef>
                        <a:spcAft>
                          <a:spcPts val="600"/>
                        </a:spcAft>
                      </a:pPr>
                      <a:r>
                        <a:rPr lang="en-US" sz="1800" dirty="0">
                          <a:effectLst/>
                          <a:latin typeface="Calibri" panose="020F0502020204030204" pitchFamily="34" charset="0"/>
                        </a:rPr>
                        <a:t>Loads and concentrations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dirty="0" smtClean="0">
                          <a:effectLst/>
                          <a:latin typeface="Calibri" panose="020F0502020204030204" pitchFamily="34" charset="0"/>
                        </a:rPr>
                        <a:t>         2015</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40877">
                <a:tc>
                  <a:txBody>
                    <a:bodyPr/>
                    <a:lstStyle/>
                    <a:p>
                      <a:pPr marL="0" marR="0" algn="l">
                        <a:lnSpc>
                          <a:spcPct val="115000"/>
                        </a:lnSpc>
                        <a:spcBef>
                          <a:spcPts val="0"/>
                        </a:spcBef>
                        <a:spcAft>
                          <a:spcPts val="600"/>
                        </a:spcAft>
                      </a:pPr>
                      <a:r>
                        <a:rPr lang="en-US" sz="1800">
                          <a:effectLst/>
                          <a:latin typeface="Calibri" panose="020F0502020204030204" pitchFamily="34" charset="0"/>
                        </a:rPr>
                        <a:t>BODƽ(Kg BODƽ/d)/(mg/l)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1800" dirty="0" smtClean="0">
                          <a:effectLst/>
                          <a:latin typeface="Calibri" panose="020F0502020204030204" pitchFamily="34" charset="0"/>
                        </a:rPr>
                        <a:t>2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40877">
                <a:tc>
                  <a:txBody>
                    <a:bodyPr/>
                    <a:lstStyle/>
                    <a:p>
                      <a:pPr marL="0" marR="0" algn="l">
                        <a:lnSpc>
                          <a:spcPct val="115000"/>
                        </a:lnSpc>
                        <a:spcBef>
                          <a:spcPts val="0"/>
                        </a:spcBef>
                        <a:spcAft>
                          <a:spcPts val="600"/>
                        </a:spcAft>
                      </a:pPr>
                      <a:r>
                        <a:rPr lang="en-US" sz="1800">
                          <a:effectLst/>
                          <a:latin typeface="Calibri" panose="020F0502020204030204" pitchFamily="34" charset="0"/>
                        </a:rPr>
                        <a:t>COD(Kg COD/d)/(mg/l)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1800" dirty="0">
                          <a:effectLst/>
                          <a:latin typeface="Calibri" panose="020F0502020204030204" pitchFamily="34" charset="0"/>
                        </a:rPr>
                        <a:t>55</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40877">
                <a:tc>
                  <a:txBody>
                    <a:bodyPr/>
                    <a:lstStyle/>
                    <a:p>
                      <a:pPr marL="0" marR="0" algn="l">
                        <a:lnSpc>
                          <a:spcPct val="115000"/>
                        </a:lnSpc>
                        <a:spcBef>
                          <a:spcPts val="0"/>
                        </a:spcBef>
                        <a:spcAft>
                          <a:spcPts val="600"/>
                        </a:spcAft>
                      </a:pPr>
                      <a:r>
                        <a:rPr lang="en-US" sz="1800">
                          <a:effectLst/>
                          <a:latin typeface="Calibri" panose="020F0502020204030204" pitchFamily="34" charset="0"/>
                        </a:rPr>
                        <a:t>SS(Kg SS/d)/(mg/l)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1800" dirty="0">
                          <a:effectLst/>
                          <a:latin typeface="Calibri" panose="020F0502020204030204" pitchFamily="34" charset="0"/>
                        </a:rPr>
                        <a:t>18</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40877">
                <a:tc>
                  <a:txBody>
                    <a:bodyPr/>
                    <a:lstStyle/>
                    <a:p>
                      <a:pPr marL="0" marR="0" algn="l">
                        <a:lnSpc>
                          <a:spcPct val="115000"/>
                        </a:lnSpc>
                        <a:spcBef>
                          <a:spcPts val="0"/>
                        </a:spcBef>
                        <a:spcAft>
                          <a:spcPts val="600"/>
                        </a:spcAft>
                      </a:pPr>
                      <a:r>
                        <a:rPr lang="en-US" sz="1800" dirty="0">
                          <a:effectLst/>
                          <a:latin typeface="Calibri" panose="020F0502020204030204" pitchFamily="34" charset="0"/>
                        </a:rPr>
                        <a:t>Total Nitrogen(Kg TKN/d)(mg/l)</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1800">
                          <a:effectLst/>
                          <a:latin typeface="Calibri" panose="020F0502020204030204" pitchFamily="34" charset="0"/>
                        </a:rPr>
                        <a:t>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40877">
                <a:tc>
                  <a:txBody>
                    <a:bodyPr/>
                    <a:lstStyle/>
                    <a:p>
                      <a:pPr marL="0" marR="0" algn="l">
                        <a:lnSpc>
                          <a:spcPct val="115000"/>
                        </a:lnSpc>
                        <a:spcBef>
                          <a:spcPts val="0"/>
                        </a:spcBef>
                        <a:spcAft>
                          <a:spcPts val="600"/>
                        </a:spcAft>
                      </a:pPr>
                      <a:r>
                        <a:rPr lang="en-US" sz="1800" dirty="0">
                          <a:effectLst/>
                          <a:latin typeface="Calibri" panose="020F0502020204030204" pitchFamily="34" charset="0"/>
                        </a:rPr>
                        <a:t>Total phosphorus (Kg P/d)/(mg/l)</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ctr" rtl="0">
                        <a:lnSpc>
                          <a:spcPct val="115000"/>
                        </a:lnSpc>
                        <a:spcBef>
                          <a:spcPts val="0"/>
                        </a:spcBef>
                        <a:spcAft>
                          <a:spcPts val="1000"/>
                        </a:spcAft>
                      </a:pPr>
                      <a:r>
                        <a:rPr lang="en-US" sz="1800" dirty="0">
                          <a:effectLst/>
                          <a:latin typeface="Calibri" panose="020F0502020204030204" pitchFamily="34" charset="0"/>
                        </a:rPr>
                        <a:t>3</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3" name="Rectangle 2"/>
          <p:cNvSpPr/>
          <p:nvPr/>
        </p:nvSpPr>
        <p:spPr>
          <a:xfrm>
            <a:off x="3691175" y="272534"/>
            <a:ext cx="3246402"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Data</a:t>
            </a:r>
          </a:p>
        </p:txBody>
      </p:sp>
    </p:spTree>
    <p:extLst>
      <p:ext uri="{BB962C8B-B14F-4D97-AF65-F5344CB8AC3E}">
        <p14:creationId xmlns:p14="http://schemas.microsoft.com/office/powerpoint/2010/main" val="1096861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588" y="1127752"/>
            <a:ext cx="6960303" cy="523220"/>
          </a:xfrm>
          <a:prstGeom prst="rect">
            <a:avLst/>
          </a:prstGeom>
        </p:spPr>
        <p:txBody>
          <a:bodyPr wrap="none">
            <a:spAutoFit/>
          </a:bodyPr>
          <a:lstStyle/>
          <a:p>
            <a:pPr marL="914400" marR="0" lvl="1" indent="-457200">
              <a:spcBef>
                <a:spcPts val="1800"/>
              </a:spcBef>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Olive mills wastewater </a:t>
            </a:r>
            <a:r>
              <a:rPr lang="en-US" sz="2800"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concentrations. </a:t>
            </a:r>
            <a:endParaRPr lang="en-US" sz="2800"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35022340"/>
              </p:ext>
            </p:extLst>
          </p:nvPr>
        </p:nvGraphicFramePr>
        <p:xfrm>
          <a:off x="1869743" y="2344803"/>
          <a:ext cx="6611255" cy="3066858"/>
        </p:xfrm>
        <a:graphic>
          <a:graphicData uri="http://schemas.openxmlformats.org/drawingml/2006/table">
            <a:tbl>
              <a:tblPr firstRow="1" firstCol="1" bandRow="1">
                <a:tableStyleId>{5C22544A-7EE6-4342-B048-85BDC9FD1C3A}</a:tableStyleId>
              </a:tblPr>
              <a:tblGrid>
                <a:gridCol w="4205606"/>
                <a:gridCol w="2405649"/>
              </a:tblGrid>
              <a:tr h="437556">
                <a:tc>
                  <a:txBody>
                    <a:bodyPr/>
                    <a:lstStyle/>
                    <a:p>
                      <a:pPr marL="0" marR="0" algn="justLow">
                        <a:lnSpc>
                          <a:spcPct val="115000"/>
                        </a:lnSpc>
                        <a:spcBef>
                          <a:spcPts val="0"/>
                        </a:spcBef>
                        <a:spcAft>
                          <a:spcPts val="600"/>
                        </a:spcAft>
                      </a:pPr>
                      <a:r>
                        <a:rPr lang="en-US" sz="1800">
                          <a:effectLst/>
                          <a:latin typeface="Calibri" panose="020F0502020204030204" pitchFamily="34" charset="0"/>
                        </a:rPr>
                        <a:t>Loads and concentrations</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2015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9539">
                <a:tc>
                  <a:txBody>
                    <a:bodyPr/>
                    <a:lstStyle/>
                    <a:p>
                      <a:pPr marL="0" marR="0" algn="justLow">
                        <a:lnSpc>
                          <a:spcPct val="115000"/>
                        </a:lnSpc>
                        <a:spcBef>
                          <a:spcPts val="0"/>
                        </a:spcBef>
                        <a:spcAft>
                          <a:spcPts val="600"/>
                        </a:spcAft>
                      </a:pPr>
                      <a:r>
                        <a:rPr lang="en-US" sz="1800">
                          <a:effectLst/>
                          <a:latin typeface="Calibri" panose="020F0502020204030204" pitchFamily="34" charset="0"/>
                        </a:rPr>
                        <a:t>BODƽ(Kg BODƽ/d)/(mg/l)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71400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7556">
                <a:tc>
                  <a:txBody>
                    <a:bodyPr/>
                    <a:lstStyle/>
                    <a:p>
                      <a:pPr marL="0" marR="0" algn="justLow">
                        <a:lnSpc>
                          <a:spcPct val="115000"/>
                        </a:lnSpc>
                        <a:spcBef>
                          <a:spcPts val="0"/>
                        </a:spcBef>
                        <a:spcAft>
                          <a:spcPts val="600"/>
                        </a:spcAft>
                      </a:pPr>
                      <a:r>
                        <a:rPr lang="en-US" sz="1800">
                          <a:effectLst/>
                          <a:latin typeface="Calibri" panose="020F0502020204030204" pitchFamily="34" charset="0"/>
                        </a:rPr>
                        <a:t>COD(Kg COD/d)/(mg/l)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800">
                          <a:effectLst/>
                          <a:latin typeface="Calibri" panose="020F0502020204030204" pitchFamily="34" charset="0"/>
                        </a:rPr>
                        <a:t>153000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7556">
                <a:tc>
                  <a:txBody>
                    <a:bodyPr/>
                    <a:lstStyle/>
                    <a:p>
                      <a:pPr marL="0" marR="0" algn="justLow">
                        <a:lnSpc>
                          <a:spcPct val="115000"/>
                        </a:lnSpc>
                        <a:spcBef>
                          <a:spcPts val="0"/>
                        </a:spcBef>
                        <a:spcAft>
                          <a:spcPts val="600"/>
                        </a:spcAft>
                      </a:pPr>
                      <a:r>
                        <a:rPr lang="en-US" sz="1800">
                          <a:effectLst/>
                          <a:latin typeface="Calibri" panose="020F0502020204030204" pitchFamily="34" charset="0"/>
                        </a:rPr>
                        <a:t>SS(Kg SS/d)/(mg/l)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51000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9539">
                <a:tc>
                  <a:txBody>
                    <a:bodyPr/>
                    <a:lstStyle/>
                    <a:p>
                      <a:pPr marL="0" marR="0" algn="justLow">
                        <a:lnSpc>
                          <a:spcPct val="115000"/>
                        </a:lnSpc>
                        <a:spcBef>
                          <a:spcPts val="0"/>
                        </a:spcBef>
                        <a:spcAft>
                          <a:spcPts val="600"/>
                        </a:spcAft>
                      </a:pPr>
                      <a:r>
                        <a:rPr lang="en-US" sz="1800">
                          <a:effectLst/>
                          <a:latin typeface="Calibri" panose="020F0502020204030204" pitchFamily="34" charset="0"/>
                        </a:rPr>
                        <a:t>EC (μc/cm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a:effectLst/>
                          <a:latin typeface="Calibri" panose="020F0502020204030204" pitchFamily="34" charset="0"/>
                        </a:rPr>
                        <a:t>8.29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7556">
                <a:tc>
                  <a:txBody>
                    <a:bodyPr/>
                    <a:lstStyle/>
                    <a:p>
                      <a:pPr marL="0" marR="0" algn="justLow">
                        <a:lnSpc>
                          <a:spcPct val="115000"/>
                        </a:lnSpc>
                        <a:spcBef>
                          <a:spcPts val="0"/>
                        </a:spcBef>
                        <a:spcAft>
                          <a:spcPts val="600"/>
                        </a:spcAft>
                      </a:pPr>
                      <a:r>
                        <a:rPr lang="en-US" sz="1800">
                          <a:effectLst/>
                          <a:latin typeface="Calibri" panose="020F0502020204030204" pitchFamily="34" charset="0"/>
                        </a:rPr>
                        <a:t>PH</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dirty="0">
                          <a:effectLst/>
                          <a:latin typeface="Calibri" panose="020F0502020204030204" pitchFamily="34" charset="0"/>
                        </a:rPr>
                        <a:t>5.04</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7556">
                <a:tc>
                  <a:txBody>
                    <a:bodyPr/>
                    <a:lstStyle/>
                    <a:p>
                      <a:pPr marL="0" marR="0" algn="justLow">
                        <a:lnSpc>
                          <a:spcPct val="115000"/>
                        </a:lnSpc>
                        <a:spcBef>
                          <a:spcPts val="0"/>
                        </a:spcBef>
                        <a:spcAft>
                          <a:spcPts val="600"/>
                        </a:spcAft>
                      </a:pPr>
                      <a:r>
                        <a:rPr lang="en-US" sz="1800">
                          <a:effectLst/>
                          <a:latin typeface="Calibri" panose="020F0502020204030204" pitchFamily="34" charset="0"/>
                        </a:rPr>
                        <a:t>Density (Kg/m³)</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600"/>
                        </a:spcAft>
                      </a:pPr>
                      <a:r>
                        <a:rPr lang="en-US" sz="1800" dirty="0">
                          <a:effectLst/>
                          <a:latin typeface="Calibri" panose="020F0502020204030204" pitchFamily="34" charset="0"/>
                        </a:rPr>
                        <a:t>974</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3691175" y="191852"/>
            <a:ext cx="3246402" cy="707886"/>
          </a:xfrm>
          <a:prstGeom prst="rect">
            <a:avLst/>
          </a:prstGeom>
        </p:spPr>
        <p:txBody>
          <a:bodyPr wrap="none">
            <a:spAutoFit/>
          </a:bodyPr>
          <a:lstStyle/>
          <a:p>
            <a:pPr lvl="0" algn="ctr"/>
            <a:r>
              <a:rPr lang="en-US" sz="4000" u="sng" dirty="0">
                <a:solidFill>
                  <a:srgbClr val="2FA3EE">
                    <a:lumMod val="75000"/>
                  </a:srgbClr>
                </a:solidFill>
                <a:latin typeface="Times New Roman" panose="02020603050405020304" pitchFamily="18" charset="0"/>
                <a:cs typeface="Times New Roman" panose="02020603050405020304" pitchFamily="18" charset="0"/>
              </a:rPr>
              <a:t>Collected Data</a:t>
            </a:r>
          </a:p>
        </p:txBody>
      </p:sp>
    </p:spTree>
    <p:extLst>
      <p:ext uri="{BB962C8B-B14F-4D97-AF65-F5344CB8AC3E}">
        <p14:creationId xmlns:p14="http://schemas.microsoft.com/office/powerpoint/2010/main" val="41248255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743706370"/>
              </p:ext>
            </p:extLst>
          </p:nvPr>
        </p:nvGraphicFramePr>
        <p:xfrm>
          <a:off x="3348319" y="1089210"/>
          <a:ext cx="8633011" cy="5392312"/>
        </p:xfrm>
        <a:graphic>
          <a:graphicData uri="http://schemas.openxmlformats.org/drawingml/2006/table">
            <a:tbl>
              <a:tblPr firstRow="1" firstCol="1" bandRow="1">
                <a:tableStyleId>{5C22544A-7EE6-4342-B048-85BDC9FD1C3A}</a:tableStyleId>
              </a:tblPr>
              <a:tblGrid>
                <a:gridCol w="3236543"/>
                <a:gridCol w="1306678"/>
                <a:gridCol w="1391556"/>
                <a:gridCol w="1391556"/>
                <a:gridCol w="1306678"/>
              </a:tblGrid>
              <a:tr h="501994">
                <a:tc rowSpan="2">
                  <a:txBody>
                    <a:bodyPr/>
                    <a:lstStyle/>
                    <a:p>
                      <a:pPr marL="457200" marR="0" algn="l" rtl="0">
                        <a:lnSpc>
                          <a:spcPct val="115000"/>
                        </a:lnSpc>
                        <a:spcBef>
                          <a:spcPts val="0"/>
                        </a:spcBef>
                        <a:spcAft>
                          <a:spcPts val="0"/>
                        </a:spcAft>
                      </a:pPr>
                      <a:r>
                        <a:rPr lang="en-US" sz="2000" dirty="0">
                          <a:effectLst/>
                          <a:latin typeface="Calibri" panose="020F0502020204030204" pitchFamily="34" charset="0"/>
                        </a:rPr>
                        <a:t> </a:t>
                      </a:r>
                    </a:p>
                    <a:p>
                      <a:pPr marL="457200" marR="0" algn="l" rtl="0">
                        <a:lnSpc>
                          <a:spcPct val="115000"/>
                        </a:lnSpc>
                        <a:spcBef>
                          <a:spcPts val="0"/>
                        </a:spcBef>
                        <a:spcAft>
                          <a:spcPts val="0"/>
                        </a:spcAft>
                      </a:pPr>
                      <a:r>
                        <a:rPr lang="en-US" sz="2000" dirty="0">
                          <a:effectLst/>
                          <a:latin typeface="Calibri" panose="020F0502020204030204" pitchFamily="34" charset="0"/>
                        </a:rPr>
                        <a:t>The extremities of the biological and chemical   characteristics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gridSpan="4">
                  <a:txBody>
                    <a:bodyPr/>
                    <a:lstStyle/>
                    <a:p>
                      <a:pPr marL="457200" marR="0" algn="ctr" rtl="0">
                        <a:lnSpc>
                          <a:spcPct val="115000"/>
                        </a:lnSpc>
                        <a:spcBef>
                          <a:spcPts val="0"/>
                        </a:spcBef>
                        <a:spcAft>
                          <a:spcPts val="1000"/>
                        </a:spcAft>
                      </a:pPr>
                      <a:r>
                        <a:rPr lang="en-US" sz="2800" dirty="0">
                          <a:effectLst/>
                        </a:rPr>
                        <a:t>Treated Water Quality</a:t>
                      </a:r>
                      <a:endParaRPr lang="en-US" sz="2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hMerge="1">
                  <a:txBody>
                    <a:bodyPr/>
                    <a:lstStyle/>
                    <a:p>
                      <a:endParaRPr lang="en-US"/>
                    </a:p>
                  </a:txBody>
                  <a:tcPr/>
                </a:tc>
                <a:tc hMerge="1">
                  <a:txBody>
                    <a:bodyPr/>
                    <a:lstStyle/>
                    <a:p>
                      <a:endParaRPr lang="en-US"/>
                    </a:p>
                  </a:txBody>
                  <a:tcPr/>
                </a:tc>
                <a:tc hMerge="1">
                  <a:txBody>
                    <a:bodyPr/>
                    <a:lstStyle/>
                    <a:p>
                      <a:endParaRPr lang="en-US"/>
                    </a:p>
                  </a:txBody>
                  <a:tcPr/>
                </a:tc>
              </a:tr>
              <a:tr h="1621067">
                <a:tc vMerge="1">
                  <a:txBody>
                    <a:bodyPr/>
                    <a:lstStyle/>
                    <a:p>
                      <a:endParaRPr lang="en-US"/>
                    </a:p>
                  </a:txBody>
                  <a:tcPr/>
                </a:tc>
                <a:tc>
                  <a:txBody>
                    <a:bodyPr/>
                    <a:lstStyle/>
                    <a:p>
                      <a:pPr marL="457200" marR="0" algn="l" rtl="0">
                        <a:lnSpc>
                          <a:spcPct val="115000"/>
                        </a:lnSpc>
                        <a:spcBef>
                          <a:spcPts val="0"/>
                        </a:spcBef>
                        <a:spcAft>
                          <a:spcPts val="0"/>
                        </a:spcAft>
                      </a:pPr>
                      <a:r>
                        <a:rPr lang="en-US" sz="2000" dirty="0">
                          <a:effectLst/>
                          <a:latin typeface="Calibri" panose="020F0502020204030204" pitchFamily="34" charset="0"/>
                        </a:rPr>
                        <a:t>High Quality</a:t>
                      </a:r>
                    </a:p>
                    <a:p>
                      <a:pPr marL="457200" marR="0" algn="l" rtl="0">
                        <a:lnSpc>
                          <a:spcPct val="115000"/>
                        </a:lnSpc>
                        <a:spcBef>
                          <a:spcPts val="0"/>
                        </a:spcBef>
                        <a:spcAft>
                          <a:spcPts val="0"/>
                        </a:spcAft>
                      </a:pPr>
                      <a:r>
                        <a:rPr lang="ar-SA" sz="2000" dirty="0">
                          <a:effectLst/>
                          <a:latin typeface="Calibri" panose="020F0502020204030204" pitchFamily="34" charset="0"/>
                        </a:rPr>
                        <a:t>)ِ</a:t>
                      </a:r>
                      <a:r>
                        <a:rPr lang="en-US" sz="2000" dirty="0">
                          <a:effectLst/>
                          <a:latin typeface="Calibri" panose="020F0502020204030204" pitchFamily="34" charset="0"/>
                        </a:rPr>
                        <a:t>A)</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l" rtl="0">
                        <a:lnSpc>
                          <a:spcPct val="115000"/>
                        </a:lnSpc>
                        <a:spcBef>
                          <a:spcPts val="0"/>
                        </a:spcBef>
                        <a:spcAft>
                          <a:spcPts val="0"/>
                        </a:spcAft>
                      </a:pPr>
                      <a:r>
                        <a:rPr lang="en-US" sz="2000">
                          <a:effectLst/>
                          <a:latin typeface="Calibri" panose="020F0502020204030204" pitchFamily="34" charset="0"/>
                        </a:rPr>
                        <a:t>Good Quality</a:t>
                      </a:r>
                    </a:p>
                    <a:p>
                      <a:pPr marL="457200" marR="0" algn="l" rtl="0">
                        <a:lnSpc>
                          <a:spcPct val="115000"/>
                        </a:lnSpc>
                        <a:spcBef>
                          <a:spcPts val="0"/>
                        </a:spcBef>
                        <a:spcAft>
                          <a:spcPts val="0"/>
                        </a:spcAft>
                      </a:pPr>
                      <a:r>
                        <a:rPr lang="en-US" sz="2000">
                          <a:effectLst/>
                          <a:latin typeface="Calibri" panose="020F0502020204030204" pitchFamily="34" charset="0"/>
                        </a:rPr>
                        <a:t>(B)</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l" rtl="0">
                        <a:lnSpc>
                          <a:spcPct val="115000"/>
                        </a:lnSpc>
                        <a:spcBef>
                          <a:spcPts val="0"/>
                        </a:spcBef>
                        <a:spcAft>
                          <a:spcPts val="0"/>
                        </a:spcAft>
                      </a:pPr>
                      <a:r>
                        <a:rPr lang="en-US" sz="2000">
                          <a:effectLst/>
                          <a:latin typeface="Calibri" panose="020F0502020204030204" pitchFamily="34" charset="0"/>
                        </a:rPr>
                        <a:t>Medium Quality</a:t>
                      </a:r>
                    </a:p>
                    <a:p>
                      <a:pPr marL="457200" marR="0" algn="l" rtl="0">
                        <a:lnSpc>
                          <a:spcPct val="115000"/>
                        </a:lnSpc>
                        <a:spcBef>
                          <a:spcPts val="0"/>
                        </a:spcBef>
                        <a:spcAft>
                          <a:spcPts val="0"/>
                        </a:spcAft>
                      </a:pPr>
                      <a:r>
                        <a:rPr lang="en-US" sz="2000">
                          <a:effectLst/>
                          <a:latin typeface="Calibri" panose="020F0502020204030204" pitchFamily="34" charset="0"/>
                        </a:rPr>
                        <a:t>(C)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l" rtl="0">
                        <a:lnSpc>
                          <a:spcPct val="115000"/>
                        </a:lnSpc>
                        <a:spcBef>
                          <a:spcPts val="0"/>
                        </a:spcBef>
                        <a:spcAft>
                          <a:spcPts val="0"/>
                        </a:spcAft>
                      </a:pPr>
                      <a:r>
                        <a:rPr lang="en-US" sz="2000">
                          <a:effectLst/>
                          <a:latin typeface="Calibri" panose="020F0502020204030204" pitchFamily="34" charset="0"/>
                        </a:rPr>
                        <a:t>Low Quality</a:t>
                      </a:r>
                    </a:p>
                    <a:p>
                      <a:pPr marL="457200" marR="0" algn="l" rtl="0">
                        <a:lnSpc>
                          <a:spcPct val="115000"/>
                        </a:lnSpc>
                        <a:spcBef>
                          <a:spcPts val="0"/>
                        </a:spcBef>
                        <a:spcAft>
                          <a:spcPts val="1000"/>
                        </a:spcAft>
                      </a:pPr>
                      <a:r>
                        <a:rPr lang="en-US" sz="2000">
                          <a:effectLst/>
                          <a:latin typeface="Calibri" panose="020F0502020204030204" pitchFamily="34" charset="0"/>
                        </a:rPr>
                        <a:t>(D)</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COD</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50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50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100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150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BOD</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a:effectLst/>
                          <a:latin typeface="Calibri" panose="020F0502020204030204" pitchFamily="34" charset="0"/>
                        </a:rPr>
                        <a:t>20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20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40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60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TSS</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50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90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dirty="0">
                          <a:effectLst/>
                          <a:latin typeface="Calibri" panose="020F0502020204030204" pitchFamily="34" charset="0"/>
                        </a:rPr>
                        <a:t>TN</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45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60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TP</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400707">
                <a:tc>
                  <a:txBody>
                    <a:bodyPr/>
                    <a:lstStyle/>
                    <a:p>
                      <a:pPr marL="457200" marR="0" algn="l" rtl="0">
                        <a:lnSpc>
                          <a:spcPct val="115000"/>
                        </a:lnSpc>
                        <a:spcBef>
                          <a:spcPts val="0"/>
                        </a:spcBef>
                        <a:spcAft>
                          <a:spcPts val="0"/>
                        </a:spcAft>
                      </a:pPr>
                      <a:r>
                        <a:rPr lang="en-US" sz="2000">
                          <a:effectLst/>
                          <a:latin typeface="Calibri" panose="020F0502020204030204" pitchFamily="34" charset="0"/>
                        </a:rPr>
                        <a:t>Phenol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.002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a:effectLst/>
                          <a:latin typeface="Calibri" panose="020F0502020204030204" pitchFamily="34" charset="0"/>
                        </a:rPr>
                        <a:t>.002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a:effectLst/>
                          <a:latin typeface="Calibri" panose="020F0502020204030204" pitchFamily="34" charset="0"/>
                        </a:rPr>
                        <a:t>.002</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a:effectLst/>
                          <a:latin typeface="Calibri" panose="020F0502020204030204" pitchFamily="34" charset="0"/>
                        </a:rPr>
                        <a:t>.002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NO3-N</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20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20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30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dirty="0" smtClean="0">
                          <a:effectLst/>
                          <a:latin typeface="Calibri" panose="020F0502020204030204" pitchFamily="34" charset="0"/>
                        </a:rPr>
                        <a:t>40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NH4-N</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5</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5</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10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dirty="0" smtClean="0">
                          <a:effectLst/>
                          <a:latin typeface="Calibri" panose="020F0502020204030204" pitchFamily="34" charset="0"/>
                        </a:rPr>
                        <a:t>15</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r h="358568">
                <a:tc>
                  <a:txBody>
                    <a:bodyPr/>
                    <a:lstStyle/>
                    <a:p>
                      <a:pPr marL="457200" marR="0" algn="l" rtl="0">
                        <a:lnSpc>
                          <a:spcPct val="115000"/>
                        </a:lnSpc>
                        <a:spcBef>
                          <a:spcPts val="0"/>
                        </a:spcBef>
                        <a:spcAft>
                          <a:spcPts val="0"/>
                        </a:spcAft>
                      </a:pPr>
                      <a:r>
                        <a:rPr lang="en-US" sz="2000">
                          <a:effectLst/>
                          <a:latin typeface="Calibri" panose="020F0502020204030204" pitchFamily="34" charset="0"/>
                        </a:rPr>
                        <a:t>Cl</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40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400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0"/>
                        </a:spcAft>
                      </a:pPr>
                      <a:r>
                        <a:rPr lang="en-US" sz="2000" dirty="0" smtClean="0">
                          <a:effectLst/>
                          <a:latin typeface="Calibri" panose="020F0502020204030204" pitchFamily="34" charset="0"/>
                        </a:rPr>
                        <a:t>400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c>
                  <a:txBody>
                    <a:bodyPr/>
                    <a:lstStyle/>
                    <a:p>
                      <a:pPr marL="457200" marR="0" algn="ctr" rtl="0">
                        <a:lnSpc>
                          <a:spcPct val="115000"/>
                        </a:lnSpc>
                        <a:spcBef>
                          <a:spcPts val="0"/>
                        </a:spcBef>
                        <a:spcAft>
                          <a:spcPts val="1000"/>
                        </a:spcAft>
                      </a:pPr>
                      <a:r>
                        <a:rPr lang="en-US" sz="2000" dirty="0" smtClean="0">
                          <a:effectLst/>
                          <a:latin typeface="Calibri" panose="020F0502020204030204" pitchFamily="34" charset="0"/>
                        </a:rPr>
                        <a:t>400</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3836" marR="33836" marT="0" marB="0"/>
                </a:tc>
              </a:tr>
            </a:tbl>
          </a:graphicData>
        </a:graphic>
      </p:graphicFrame>
      <p:sp>
        <p:nvSpPr>
          <p:cNvPr id="4" name="Rectangle 3"/>
          <p:cNvSpPr/>
          <p:nvPr/>
        </p:nvSpPr>
        <p:spPr>
          <a:xfrm>
            <a:off x="552266" y="415866"/>
            <a:ext cx="9207689" cy="553998"/>
          </a:xfrm>
          <a:prstGeom prst="rect">
            <a:avLst/>
          </a:prstGeom>
        </p:spPr>
        <p:txBody>
          <a:bodyPr wrap="square">
            <a:spAutoFit/>
          </a:bodyPr>
          <a:lstStyle/>
          <a:p>
            <a:pPr marL="914400" lvl="1" indent="-457200">
              <a:spcBef>
                <a:spcPts val="1800"/>
              </a:spcBef>
              <a:spcAft>
                <a:spcPts val="600"/>
              </a:spcAft>
              <a:buFont typeface="Wingdings" panose="05000000000000000000" pitchFamily="2" charset="2"/>
              <a:buChar char="Ø"/>
            </a:pPr>
            <a:r>
              <a:rPr lang="en-US" sz="30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Palestinian Standards </a:t>
            </a:r>
            <a:endParaRPr lang="en-US" sz="3000" i="1" u="sng" dirty="0">
              <a:solidFill>
                <a:prstClr val="black"/>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215153" y="1828800"/>
            <a:ext cx="2985247" cy="1631216"/>
          </a:xfrm>
          <a:prstGeom prst="rect">
            <a:avLst/>
          </a:prstGeom>
          <a:noFill/>
        </p:spPr>
        <p:txBody>
          <a:bodyPr wrap="square" rtlCol="0">
            <a:spAutoFit/>
          </a:bodyPr>
          <a:lstStyle/>
          <a:p>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Classification </a:t>
            </a:r>
          </a:p>
          <a:p>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of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treated water according to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its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quality.</a:t>
            </a:r>
          </a:p>
        </p:txBody>
      </p:sp>
    </p:spTree>
    <p:extLst>
      <p:ext uri="{BB962C8B-B14F-4D97-AF65-F5344CB8AC3E}">
        <p14:creationId xmlns:p14="http://schemas.microsoft.com/office/powerpoint/2010/main" val="41780101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top\Desktop\images.jpg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7093" y="183450"/>
            <a:ext cx="7584141" cy="3304652"/>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a:off x="1775012" y="3703440"/>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06825" y="4375793"/>
            <a:ext cx="2326340" cy="1169551"/>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Collecting data</a:t>
            </a:r>
            <a:endParaRPr lang="en-US" sz="3500" b="1" dirty="0">
              <a:latin typeface="Times New Roman" panose="02020603050405020304" pitchFamily="18" charset="0"/>
              <a:cs typeface="Times New Roman" panose="02020603050405020304" pitchFamily="18" charset="0"/>
            </a:endParaRPr>
          </a:p>
        </p:txBody>
      </p:sp>
      <p:sp>
        <p:nvSpPr>
          <p:cNvPr id="7" name="Down Arrow 6"/>
          <p:cNvSpPr/>
          <p:nvPr/>
        </p:nvSpPr>
        <p:spPr>
          <a:xfrm>
            <a:off x="4881281" y="3627113"/>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195481" y="4381292"/>
            <a:ext cx="2138084" cy="630942"/>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Modeling</a:t>
            </a:r>
          </a:p>
        </p:txBody>
      </p:sp>
    </p:spTree>
    <p:extLst>
      <p:ext uri="{BB962C8B-B14F-4D97-AF65-F5344CB8AC3E}">
        <p14:creationId xmlns:p14="http://schemas.microsoft.com/office/powerpoint/2010/main" val="913173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93626166"/>
              </p:ext>
            </p:extLst>
          </p:nvPr>
        </p:nvGraphicFramePr>
        <p:xfrm>
          <a:off x="103094" y="1"/>
          <a:ext cx="12088906" cy="6736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564776" y="444823"/>
            <a:ext cx="3657600" cy="630942"/>
          </a:xfrm>
          <a:prstGeom prst="rect">
            <a:avLst/>
          </a:prstGeom>
          <a:noFill/>
        </p:spPr>
        <p:txBody>
          <a:bodyPr wrap="square" rtlCol="0">
            <a:spAutoFit/>
          </a:bodyPr>
          <a:lstStyle/>
          <a:p>
            <a:r>
              <a:rPr lang="en-US" sz="3500" u="sng" dirty="0" smtClean="0">
                <a:latin typeface="Times New Roman" panose="02020603050405020304" pitchFamily="18" charset="0"/>
                <a:cs typeface="Times New Roman" panose="02020603050405020304" pitchFamily="18" charset="0"/>
              </a:rPr>
              <a:t>GPS-X Modeling</a:t>
            </a:r>
            <a:endParaRPr lang="en-US" sz="35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6192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9623" y="150587"/>
            <a:ext cx="3644153" cy="553998"/>
          </a:xfrm>
          <a:prstGeom prst="rect">
            <a:avLst/>
          </a:prstGeom>
          <a:noFill/>
        </p:spPr>
        <p:txBody>
          <a:bodyPr wrap="square" rtlCol="0">
            <a:spAutoFit/>
          </a:bodyPr>
          <a:lstStyle/>
          <a:p>
            <a:r>
              <a:rPr lang="en-US" sz="3000" b="1" u="sng" dirty="0" smtClean="0">
                <a:latin typeface="Times New Roman" panose="02020603050405020304" pitchFamily="18" charset="0"/>
                <a:cs typeface="Times New Roman" panose="02020603050405020304" pitchFamily="18" charset="0"/>
              </a:rPr>
              <a:t>Entering data</a:t>
            </a:r>
            <a:endParaRPr lang="en-US" sz="3000" b="1" u="sng" dirty="0">
              <a:latin typeface="Times New Roman" panose="02020603050405020304" pitchFamily="18" charset="0"/>
              <a:cs typeface="Times New Roman" panose="02020603050405020304" pitchFamily="18" charset="0"/>
            </a:endParaRPr>
          </a:p>
        </p:txBody>
      </p:sp>
      <p:pic>
        <p:nvPicPr>
          <p:cNvPr id="16389" name="Picture 5" descr="C:\Users\top\Desktop\airation physical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624" y="736869"/>
            <a:ext cx="5042647" cy="3067030"/>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C:\Users\top\Desktop\Digester physic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624" y="4272589"/>
            <a:ext cx="5042647" cy="212851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38460" y="6401103"/>
            <a:ext cx="356347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Digester physical characteristics</a:t>
            </a:r>
            <a:endParaRPr lang="en-US"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49623" y="3820955"/>
            <a:ext cx="4316506"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Plug flow tank physical characteristics</a:t>
            </a:r>
            <a:endParaRPr lang="en-US" b="1" dirty="0">
              <a:latin typeface="Times New Roman" panose="02020603050405020304" pitchFamily="18" charset="0"/>
              <a:cs typeface="Times New Roman" panose="02020603050405020304" pitchFamily="18" charset="0"/>
            </a:endParaRPr>
          </a:p>
        </p:txBody>
      </p:sp>
      <p:pic>
        <p:nvPicPr>
          <p:cNvPr id="16391" name="Picture 7" descr="C:\Users\top\Desktop\airation opera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1521" y="736870"/>
            <a:ext cx="5847448" cy="50857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046259" y="5822576"/>
            <a:ext cx="4585447"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Plug flow tank operational characteristics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59274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354" y="827523"/>
            <a:ext cx="11555506" cy="590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8661" y="147918"/>
            <a:ext cx="10018058" cy="553998"/>
          </a:xfrm>
          <a:prstGeom prst="rect">
            <a:avLst/>
          </a:prstGeom>
          <a:noFill/>
        </p:spPr>
        <p:txBody>
          <a:bodyPr wrap="square" rtlCol="0">
            <a:spAutoFit/>
          </a:bodyPr>
          <a:lstStyle/>
          <a:p>
            <a:r>
              <a:rPr lang="en-US" sz="3000" b="1" u="sng" dirty="0" smtClean="0">
                <a:latin typeface="Times New Roman" panose="02020603050405020304" pitchFamily="18" charset="0"/>
                <a:cs typeface="Times New Roman" panose="02020603050405020304" pitchFamily="18" charset="0"/>
              </a:rPr>
              <a:t>Calibration the model based on the lab data.</a:t>
            </a:r>
            <a:endParaRPr lang="en-US" sz="3000"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2076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519" y="255494"/>
            <a:ext cx="11337551" cy="553998"/>
          </a:xfrm>
          <a:prstGeom prst="rect">
            <a:avLst/>
          </a:prstGeom>
          <a:noFill/>
        </p:spPr>
        <p:txBody>
          <a:bodyPr wrap="square" rtlCol="0">
            <a:spAutoFit/>
          </a:bodyPr>
          <a:lstStyle/>
          <a:p>
            <a:r>
              <a:rPr lang="en-US" sz="3000" b="1" u="sng" dirty="0" smtClean="0">
                <a:latin typeface="Times New Roman" panose="02020603050405020304" pitchFamily="18" charset="0"/>
                <a:cs typeface="Times New Roman" panose="02020603050405020304" pitchFamily="18" charset="0"/>
              </a:rPr>
              <a:t>Modeling </a:t>
            </a:r>
            <a:r>
              <a:rPr lang="en-US" sz="3000" b="1" u="sng" dirty="0">
                <a:latin typeface="Times New Roman" panose="02020603050405020304" pitchFamily="18" charset="0"/>
                <a:cs typeface="Times New Roman" panose="02020603050405020304" pitchFamily="18" charset="0"/>
              </a:rPr>
              <a:t>the </a:t>
            </a:r>
            <a:r>
              <a:rPr lang="en-US" sz="3000" b="1" u="sng" dirty="0" smtClean="0">
                <a:latin typeface="Times New Roman" panose="02020603050405020304" pitchFamily="18" charset="0"/>
                <a:cs typeface="Times New Roman" panose="02020603050405020304" pitchFamily="18" charset="0"/>
              </a:rPr>
              <a:t>plant in case of normal operation.</a:t>
            </a:r>
            <a:endParaRPr lang="en-US" sz="3000" b="1" u="sng"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519" y="981635"/>
            <a:ext cx="11337552" cy="5688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86571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3341" y="1148197"/>
            <a:ext cx="9365037" cy="50629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348318" y="238605"/>
            <a:ext cx="4303058" cy="630942"/>
          </a:xfrm>
          <a:prstGeom prst="rect">
            <a:avLst/>
          </a:prstGeom>
          <a:noFill/>
        </p:spPr>
        <p:txBody>
          <a:bodyPr wrap="square" rtlCol="0">
            <a:spAutoFit/>
          </a:bodyPr>
          <a:lstStyle/>
          <a:p>
            <a:r>
              <a:rPr lang="en-US" sz="3500" dirty="0" smtClean="0">
                <a:latin typeface="Times New Roman" panose="02020603050405020304" pitchFamily="18" charset="0"/>
                <a:cs typeface="Times New Roman" panose="02020603050405020304" pitchFamily="18" charset="0"/>
              </a:rPr>
              <a:t>GPS-X Modeling</a:t>
            </a:r>
            <a:endParaRPr lang="en-US" sz="3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25159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top\Desktop\images.jpg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7093" y="183450"/>
            <a:ext cx="7584141" cy="3304652"/>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a:off x="1775012" y="3627113"/>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3718" y="4375793"/>
            <a:ext cx="2164976" cy="1169551"/>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Collecting data</a:t>
            </a:r>
            <a:endParaRPr lang="en-US" sz="3500" b="1" dirty="0">
              <a:latin typeface="Times New Roman" panose="02020603050405020304" pitchFamily="18" charset="0"/>
              <a:cs typeface="Times New Roman" panose="02020603050405020304" pitchFamily="18" charset="0"/>
            </a:endParaRPr>
          </a:p>
        </p:txBody>
      </p:sp>
      <p:sp>
        <p:nvSpPr>
          <p:cNvPr id="7" name="Down Arrow 6"/>
          <p:cNvSpPr/>
          <p:nvPr/>
        </p:nvSpPr>
        <p:spPr>
          <a:xfrm>
            <a:off x="5150222" y="3627113"/>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464422" y="4367845"/>
            <a:ext cx="2191872" cy="630942"/>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Modeling</a:t>
            </a:r>
          </a:p>
        </p:txBody>
      </p:sp>
      <p:sp>
        <p:nvSpPr>
          <p:cNvPr id="8" name="Down Arrow 7"/>
          <p:cNvSpPr/>
          <p:nvPr/>
        </p:nvSpPr>
        <p:spPr>
          <a:xfrm>
            <a:off x="8673352" y="3703440"/>
            <a:ext cx="537882" cy="672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987552" y="4375793"/>
            <a:ext cx="1909482" cy="630942"/>
          </a:xfrm>
          <a:prstGeom prst="rect">
            <a:avLst/>
          </a:prstGeom>
          <a:noFill/>
        </p:spPr>
        <p:txBody>
          <a:bodyPr wrap="square" rtlCol="0">
            <a:spAutoFit/>
          </a:bodyPr>
          <a:lstStyle/>
          <a:p>
            <a:pPr algn="ctr"/>
            <a:r>
              <a:rPr lang="en-US" sz="3500" b="1" dirty="0" smtClean="0">
                <a:latin typeface="Times New Roman" panose="02020603050405020304" pitchFamily="18" charset="0"/>
                <a:cs typeface="Times New Roman" panose="02020603050405020304" pitchFamily="18" charset="0"/>
              </a:rPr>
              <a:t>Results</a:t>
            </a:r>
          </a:p>
        </p:txBody>
      </p:sp>
    </p:spTree>
    <p:extLst>
      <p:ext uri="{BB962C8B-B14F-4D97-AF65-F5344CB8AC3E}">
        <p14:creationId xmlns:p14="http://schemas.microsoft.com/office/powerpoint/2010/main" val="1607044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4800" y="277580"/>
            <a:ext cx="3094833" cy="707886"/>
          </a:xfrm>
          <a:prstGeom prst="rect">
            <a:avLst/>
          </a:prstGeom>
        </p:spPr>
        <p:txBody>
          <a:bodyPr wrap="square">
            <a:spAutoFit/>
          </a:bodyPr>
          <a:lstStyle/>
          <a:p>
            <a:pPr algn="justLow"/>
            <a:r>
              <a:rPr lang="en-US" sz="4000" u="sng" cap="none" dirty="0" smtClean="0">
                <a:solidFill>
                  <a:schemeClr val="accent1">
                    <a:lumMod val="75000"/>
                  </a:schemeClr>
                </a:solidFill>
                <a:latin typeface="Times New Roman" panose="02020603050405020304" pitchFamily="18" charset="0"/>
                <a:cs typeface="Times New Roman" panose="02020603050405020304" pitchFamily="18" charset="0"/>
              </a:rPr>
              <a:t>Introduction</a:t>
            </a:r>
            <a:endParaRPr lang="en-US" sz="4000" dirty="0">
              <a:latin typeface="Times New Roman" panose="02020603050405020304" pitchFamily="18" charset="0"/>
              <a:cs typeface="Times New Roman" panose="02020603050405020304" pitchFamily="18" charset="0"/>
            </a:endParaRPr>
          </a:p>
        </p:txBody>
      </p:sp>
      <p:sp>
        <p:nvSpPr>
          <p:cNvPr id="3" name="Rectangle 2"/>
          <p:cNvSpPr/>
          <p:nvPr/>
        </p:nvSpPr>
        <p:spPr>
          <a:xfrm>
            <a:off x="1082722" y="1288660"/>
            <a:ext cx="9780896" cy="3647152"/>
          </a:xfrm>
          <a:prstGeom prst="rect">
            <a:avLst/>
          </a:prstGeom>
        </p:spPr>
        <p:txBody>
          <a:bodyPr wrap="square">
            <a:spAutoFit/>
          </a:bodyPr>
          <a:lstStyle/>
          <a:p>
            <a:pPr marL="342900" indent="-34290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The principal objective of wastewater treatment is generally to allow municipal and industrial effluents to be disposed of without disturbing natural environment and human health.</a:t>
            </a:r>
          </a:p>
          <a:p>
            <a:pPr marL="342900" indent="-342900">
              <a:buFont typeface="Arial" panose="020B0604020202020204" pitchFamily="34" charset="0"/>
              <a:buChar char="•"/>
            </a:pPr>
            <a:endParaRPr lang="en-US" sz="25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Construction and improvement of wastewater treatment plant and sewerage systems in the regions should be taking into consideration by responsible agencies. </a:t>
            </a:r>
            <a:endParaRPr lang="en-US" sz="25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800" dirty="0" smtClean="0">
              <a:latin typeface="Calibri" panose="020F0502020204030204" pitchFamily="34" charset="0"/>
            </a:endParaRPr>
          </a:p>
          <a:p>
            <a:pPr marL="342900" indent="-342900">
              <a:buFont typeface="Arial" panose="020B0604020202020204" pitchFamily="34" charset="0"/>
              <a:buChar char="•"/>
            </a:pPr>
            <a:endParaRPr lang="en-US" sz="2800" dirty="0">
              <a:latin typeface="Calibri" panose="020F0502020204030204" pitchFamily="34" charset="0"/>
            </a:endParaRPr>
          </a:p>
        </p:txBody>
      </p:sp>
    </p:spTree>
    <p:extLst>
      <p:ext uri="{BB962C8B-B14F-4D97-AF65-F5344CB8AC3E}">
        <p14:creationId xmlns:p14="http://schemas.microsoft.com/office/powerpoint/2010/main" val="39208993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7611" y="223391"/>
            <a:ext cx="4813112" cy="707886"/>
          </a:xfrm>
          <a:prstGeom prst="rect">
            <a:avLst/>
          </a:prstGeom>
        </p:spPr>
        <p:txBody>
          <a:bodyPr wrap="none">
            <a:spAutoFit/>
          </a:bodyPr>
          <a:lstStyle/>
          <a:p>
            <a:pPr lvl="0"/>
            <a:r>
              <a:rPr lang="en-US" sz="4000" u="sng" dirty="0">
                <a:solidFill>
                  <a:srgbClr val="2FA3EE">
                    <a:lumMod val="75000"/>
                  </a:srgbClr>
                </a:solidFill>
                <a:latin typeface="Times New Roman" panose="02020603050405020304" pitchFamily="18" charset="0"/>
                <a:cs typeface="Times New Roman" panose="02020603050405020304" pitchFamily="18" charset="0"/>
              </a:rPr>
              <a:t>Results and discussion</a:t>
            </a:r>
          </a:p>
        </p:txBody>
      </p:sp>
      <p:sp>
        <p:nvSpPr>
          <p:cNvPr id="3" name="Rectangle 2"/>
          <p:cNvSpPr/>
          <p:nvPr/>
        </p:nvSpPr>
        <p:spPr>
          <a:xfrm>
            <a:off x="671072" y="1227611"/>
            <a:ext cx="10580653" cy="523220"/>
          </a:xfrm>
          <a:prstGeom prst="rect">
            <a:avLst/>
          </a:prstGeom>
        </p:spPr>
        <p:txBody>
          <a:bodyPr wrap="none">
            <a:spAutoFit/>
          </a:bodyPr>
          <a:lstStyle/>
          <a:p>
            <a:pPr marL="914400" lvl="1" indent="-457200">
              <a:spcBef>
                <a:spcPts val="1800"/>
              </a:spcBef>
              <a:spcAft>
                <a:spcPts val="600"/>
              </a:spcAft>
              <a:buFont typeface="Wingdings" panose="05000000000000000000" pitchFamily="2" charset="2"/>
              <a:buChar char="Ø"/>
            </a:pPr>
            <a:r>
              <a:rPr lang="en-US" sz="2800"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First Scenario :Modeling NW-WWTP in case of normal operation.</a:t>
            </a:r>
            <a:endParaRPr lang="en-US" sz="28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70593178"/>
              </p:ext>
            </p:extLst>
          </p:nvPr>
        </p:nvGraphicFramePr>
        <p:xfrm>
          <a:off x="1419367" y="2047165"/>
          <a:ext cx="8229601" cy="3425586"/>
        </p:xfrm>
        <a:graphic>
          <a:graphicData uri="http://schemas.openxmlformats.org/drawingml/2006/table">
            <a:tbl>
              <a:tblPr firstRow="1" firstCol="1" bandRow="1">
                <a:tableStyleId>{5C22544A-7EE6-4342-B048-85BDC9FD1C3A}</a:tableStyleId>
              </a:tblPr>
              <a:tblGrid>
                <a:gridCol w="2104955"/>
                <a:gridCol w="1997776"/>
                <a:gridCol w="2036399"/>
                <a:gridCol w="2090471"/>
              </a:tblGrid>
              <a:tr h="769141">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Parameters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Model Result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Real Result**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a:effectLst/>
                          <a:latin typeface="Calibri" panose="020F0502020204030204" pitchFamily="34" charset="0"/>
                        </a:rPr>
                        <a:t>%Deviation</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2721">
                <a:tc>
                  <a:txBody>
                    <a:bodyPr/>
                    <a:lstStyle/>
                    <a:p>
                      <a:pPr marL="457200" marR="0" algn="l" rtl="0">
                        <a:lnSpc>
                          <a:spcPct val="115000"/>
                        </a:lnSpc>
                        <a:spcBef>
                          <a:spcPts val="0"/>
                        </a:spcBef>
                        <a:spcAft>
                          <a:spcPts val="0"/>
                        </a:spcAft>
                      </a:pPr>
                      <a:r>
                        <a:rPr lang="en-US" sz="1800">
                          <a:effectLst/>
                          <a:latin typeface="Calibri" panose="020F0502020204030204" pitchFamily="34" charset="0"/>
                        </a:rPr>
                        <a:t>COD(mg/L)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60.30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55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a:effectLst/>
                          <a:latin typeface="Calibri" panose="020F0502020204030204" pitchFamily="34" charset="0"/>
                        </a:rPr>
                        <a:t>9.63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2721">
                <a:tc>
                  <a:txBody>
                    <a:bodyPr/>
                    <a:lstStyle/>
                    <a:p>
                      <a:pPr marL="457200" marR="0" algn="l" rtl="0">
                        <a:lnSpc>
                          <a:spcPct val="115000"/>
                        </a:lnSpc>
                        <a:spcBef>
                          <a:spcPts val="0"/>
                        </a:spcBef>
                        <a:spcAft>
                          <a:spcPts val="0"/>
                        </a:spcAft>
                      </a:pPr>
                      <a:r>
                        <a:rPr lang="en-US" sz="1800">
                          <a:effectLst/>
                          <a:latin typeface="Calibri" panose="020F0502020204030204" pitchFamily="34" charset="0"/>
                        </a:rPr>
                        <a:t>BODƽ(mg/L)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1.53</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a:effectLst/>
                          <a:latin typeface="Calibri" panose="020F0502020204030204" pitchFamily="34" charset="0"/>
                        </a:rPr>
                        <a:t>24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2721">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TSS(mg/L)</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2.88</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18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a:effectLst/>
                          <a:latin typeface="Calibri" panose="020F0502020204030204" pitchFamily="34" charset="0"/>
                        </a:rPr>
                        <a:t>84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69141">
                <a:tc>
                  <a:txBody>
                    <a:bodyPr/>
                    <a:lstStyle/>
                    <a:p>
                      <a:pPr marL="457200" marR="0" algn="l" rtl="0">
                        <a:lnSpc>
                          <a:spcPct val="115000"/>
                        </a:lnSpc>
                        <a:spcBef>
                          <a:spcPts val="0"/>
                        </a:spcBef>
                        <a:spcAft>
                          <a:spcPts val="0"/>
                        </a:spcAft>
                      </a:pPr>
                      <a:r>
                        <a:rPr lang="en-US" sz="1800">
                          <a:effectLst/>
                          <a:latin typeface="Calibri" panose="020F0502020204030204" pitchFamily="34" charset="0"/>
                        </a:rPr>
                        <a:t>Total N( mgN/L)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8.13</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a:effectLst/>
                          <a:latin typeface="Calibri" panose="020F0502020204030204" pitchFamily="34" charset="0"/>
                        </a:rPr>
                        <a:t>9.66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69141">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Total P</a:t>
                      </a:r>
                      <a:r>
                        <a:rPr lang="en-US" sz="1800" dirty="0" smtClean="0">
                          <a:effectLst/>
                          <a:latin typeface="Calibri" panose="020F0502020204030204" pitchFamily="34" charset="0"/>
                        </a:rPr>
                        <a:t>( </a:t>
                      </a:r>
                      <a:r>
                        <a:rPr lang="en-US" sz="1800" dirty="0" err="1" smtClean="0">
                          <a:effectLst/>
                          <a:latin typeface="Calibri" panose="020F0502020204030204" pitchFamily="34" charset="0"/>
                        </a:rPr>
                        <a:t>mgP</a:t>
                      </a:r>
                      <a:r>
                        <a:rPr lang="en-US" sz="1800" dirty="0" smtClean="0">
                          <a:effectLst/>
                          <a:latin typeface="Calibri" panose="020F0502020204030204" pitchFamily="34" charset="0"/>
                        </a:rPr>
                        <a:t>/L</a:t>
                      </a:r>
                      <a:r>
                        <a:rPr lang="en-US" sz="1800" dirty="0">
                          <a:effectLst/>
                          <a:latin typeface="Calibri" panose="020F0502020204030204" pitchFamily="34" charset="0"/>
                        </a:rPr>
                        <a:t>)</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3.90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marR="0" algn="l" rtl="0">
                        <a:lnSpc>
                          <a:spcPct val="115000"/>
                        </a:lnSpc>
                        <a:spcBef>
                          <a:spcPts val="0"/>
                        </a:spcBef>
                        <a:spcAft>
                          <a:spcPts val="1000"/>
                        </a:spcAft>
                      </a:pPr>
                      <a:r>
                        <a:rPr lang="en-US" sz="1800" dirty="0">
                          <a:effectLst/>
                          <a:latin typeface="Calibri" panose="020F0502020204030204" pitchFamily="34" charset="0"/>
                        </a:rPr>
                        <a:t>30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29018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6476" y="897481"/>
            <a:ext cx="5076390" cy="523220"/>
          </a:xfrm>
          <a:prstGeom prst="rect">
            <a:avLst/>
          </a:prstGeom>
        </p:spPr>
        <p:txBody>
          <a:bodyPr wrap="none">
            <a:spAutoFit/>
          </a:bodyPr>
          <a:lstStyle/>
          <a:p>
            <a:pPr marL="457200" indent="-457200" algn="ctr">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COD effluent from NW-WWT</a:t>
            </a:r>
            <a:endParaRPr lang="en-US" sz="280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314" name="Picture 11" descr="Description: C:\Users\top\Desktop\Cases - results\Normal operation results(2015)\CO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0984" y="1897755"/>
            <a:ext cx="6982891" cy="4624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728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5354" y="650782"/>
            <a:ext cx="4428776" cy="523220"/>
          </a:xfrm>
          <a:prstGeom prst="rect">
            <a:avLst/>
          </a:prstGeom>
        </p:spPr>
        <p:txBody>
          <a:bodyPr wrap="none">
            <a:spAutoFit/>
          </a:bodyPr>
          <a:lstStyle/>
          <a:p>
            <a:pPr marL="457200" indent="-457200" algn="ctr">
              <a:spcAft>
                <a:spcPts val="600"/>
              </a:spcAft>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Effluents from NW-WWT</a:t>
            </a:r>
            <a:endParaRPr lang="en-US" sz="280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338" name="Picture 12" descr="Description: C:\Users\top\Desktop\Cases - results\Normal operation results(2015)\Efflu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166" y="1653988"/>
            <a:ext cx="6747817" cy="45026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3250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7608" y="394484"/>
            <a:ext cx="10069295" cy="954107"/>
          </a:xfrm>
          <a:prstGeom prst="rect">
            <a:avLst/>
          </a:prstGeom>
        </p:spPr>
        <p:txBody>
          <a:bodyPr wrap="none">
            <a:spAutoFit/>
          </a:bodyPr>
          <a:lstStyle/>
          <a:p>
            <a:pPr marL="457200" indent="-457200">
              <a:buFont typeface="Wingdings" panose="05000000000000000000" pitchFamily="2" charset="2"/>
              <a:buChar char="Ø"/>
            </a:pPr>
            <a:r>
              <a:rPr lang="en-US" sz="2800"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Second Scenario: </a:t>
            </a: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Modeling NW-WWTP in the future expansion. </a:t>
            </a:r>
          </a:p>
          <a:p>
            <a:endParaRPr lang="en-US" sz="2800" u="sng" dirty="0">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98793349"/>
              </p:ext>
            </p:extLst>
          </p:nvPr>
        </p:nvGraphicFramePr>
        <p:xfrm>
          <a:off x="808250" y="1227567"/>
          <a:ext cx="10872717" cy="5015427"/>
        </p:xfrm>
        <a:graphic>
          <a:graphicData uri="http://schemas.openxmlformats.org/drawingml/2006/table">
            <a:tbl>
              <a:tblPr firstRow="1" firstCol="1" bandRow="1">
                <a:tableStyleId>{5C22544A-7EE6-4342-B048-85BDC9FD1C3A}</a:tableStyleId>
              </a:tblPr>
              <a:tblGrid>
                <a:gridCol w="1417110"/>
                <a:gridCol w="1148668"/>
                <a:gridCol w="1264694"/>
                <a:gridCol w="1173708"/>
                <a:gridCol w="1078173"/>
                <a:gridCol w="1028130"/>
                <a:gridCol w="1210103"/>
                <a:gridCol w="1050877"/>
                <a:gridCol w="1501254"/>
              </a:tblGrid>
              <a:tr h="485079">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Year</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Q in</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Q out</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COD</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BOD</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TSS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TN</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2000">
                          <a:effectLst/>
                          <a:latin typeface="Calibri" panose="020F0502020204030204" pitchFamily="34" charset="0"/>
                        </a:rPr>
                        <a:t>TP</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2000" dirty="0">
                          <a:effectLst/>
                          <a:latin typeface="Calibri" panose="020F0502020204030204" pitchFamily="34" charset="0"/>
                        </a:rPr>
                        <a:t>TKN</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2015</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9000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8270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60.67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1.58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2.84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35.8</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3.76</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dirty="0">
                          <a:effectLst/>
                          <a:latin typeface="Calibri" panose="020F0502020204030204" pitchFamily="34" charset="0"/>
                        </a:rPr>
                        <a:t>2.37</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2016</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10000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9270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61.05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1.67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3.11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34.91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3.74</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2.49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2017</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11000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10270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61.42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1.75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3.37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33.96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3.72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2.60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2018</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12000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11270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61.77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1.83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3.61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32.97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3.71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2.72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2019</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13000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12270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62.12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1.91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3.85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31.96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3.69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2.83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r h="755058">
                <a:tc>
                  <a:txBody>
                    <a:bodyPr/>
                    <a:lstStyle/>
                    <a:p>
                      <a:pPr marL="457200" marR="0" algn="justLow" rtl="0">
                        <a:lnSpc>
                          <a:spcPct val="115000"/>
                        </a:lnSpc>
                        <a:spcBef>
                          <a:spcPts val="0"/>
                        </a:spcBef>
                        <a:spcAft>
                          <a:spcPts val="0"/>
                        </a:spcAft>
                      </a:pPr>
                      <a:r>
                        <a:rPr lang="en-US" sz="2000" dirty="0">
                          <a:effectLst/>
                          <a:latin typeface="Calibri" panose="020F0502020204030204" pitchFamily="34" charset="0"/>
                        </a:rPr>
                        <a:t>2020</a:t>
                      </a:r>
                    </a:p>
                    <a:p>
                      <a:pPr marL="457200" marR="0" algn="justLow" rtl="0">
                        <a:lnSpc>
                          <a:spcPct val="115000"/>
                        </a:lnSpc>
                        <a:spcBef>
                          <a:spcPts val="0"/>
                        </a:spcBef>
                        <a:spcAft>
                          <a:spcPts val="0"/>
                        </a:spcAft>
                      </a:pPr>
                      <a:r>
                        <a:rPr lang="en-US" sz="2000" dirty="0">
                          <a:effectLst/>
                          <a:latin typeface="Calibri" panose="020F0502020204030204" pitchFamily="34" charset="0"/>
                        </a:rPr>
                        <a:t> </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15000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14270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62.73</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2.07</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4.27</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30.28</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3.59</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c>
                  <a:txBody>
                    <a:bodyPr/>
                    <a:lstStyle/>
                    <a:p>
                      <a:pPr marL="457200" marR="0" algn="justLow" rtl="0">
                        <a:lnSpc>
                          <a:spcPct val="115000"/>
                        </a:lnSpc>
                        <a:spcBef>
                          <a:spcPts val="0"/>
                        </a:spcBef>
                        <a:spcAft>
                          <a:spcPts val="1000"/>
                        </a:spcAft>
                      </a:pPr>
                      <a:r>
                        <a:rPr lang="en-US" sz="1800" dirty="0">
                          <a:effectLst/>
                          <a:latin typeface="Calibri" panose="020F0502020204030204" pitchFamily="34" charset="0"/>
                        </a:rPr>
                        <a:t>3.07</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32841" marR="32841" marT="0" marB="0"/>
                </a:tc>
              </a:tr>
            </a:tbl>
          </a:graphicData>
        </a:graphic>
      </p:graphicFrame>
    </p:spTree>
    <p:extLst>
      <p:ext uri="{BB962C8B-B14F-4D97-AF65-F5344CB8AC3E}">
        <p14:creationId xmlns:p14="http://schemas.microsoft.com/office/powerpoint/2010/main" val="21375352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4122" y="476171"/>
            <a:ext cx="8853642" cy="523220"/>
          </a:xfrm>
          <a:prstGeom prst="rect">
            <a:avLst/>
          </a:prstGeom>
        </p:spPr>
        <p:txBody>
          <a:bodyPr wrap="none">
            <a:spAutoFit/>
          </a:bodyPr>
          <a:lstStyle/>
          <a:p>
            <a:pPr marL="457200" indent="-457200">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COD Effluent concentrations in case of future expansion.</a:t>
            </a:r>
            <a:endParaRPr lang="en-US" sz="2800" u="sng" dirty="0">
              <a:latin typeface="Times New Roman" panose="02020603050405020304" pitchFamily="18" charset="0"/>
              <a:cs typeface="Times New Roman" panose="02020603050405020304" pitchFamily="18" charset="0"/>
            </a:endParaRPr>
          </a:p>
        </p:txBody>
      </p:sp>
      <p:pic>
        <p:nvPicPr>
          <p:cNvPr id="16386" name="Chart 20" descr="Title: COD "/>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9246" y="1372316"/>
            <a:ext cx="8218518" cy="4853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1547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060600843"/>
              </p:ext>
            </p:extLst>
          </p:nvPr>
        </p:nvGraphicFramePr>
        <p:xfrm>
          <a:off x="632013" y="954741"/>
          <a:ext cx="10233212" cy="51233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213646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0903" y="366607"/>
            <a:ext cx="11410431" cy="1031051"/>
          </a:xfrm>
          <a:prstGeom prst="rect">
            <a:avLst/>
          </a:prstGeom>
        </p:spPr>
        <p:txBody>
          <a:bodyPr wrap="none">
            <a:spAutoFit/>
          </a:bodyPr>
          <a:lstStyle/>
          <a:p>
            <a:pPr marL="342900" indent="-342900">
              <a:spcAft>
                <a:spcPts val="600"/>
              </a:spcAft>
              <a:buFont typeface="Wingdings" panose="05000000000000000000" pitchFamily="2" charset="2"/>
              <a:buChar char="Ø"/>
            </a:pP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Third Scenario :Modeling the plant in case of </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discharging </a:t>
            </a: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Olive mill wastes</a:t>
            </a:r>
          </a:p>
          <a:p>
            <a:pPr>
              <a:spcAft>
                <a:spcPts val="600"/>
              </a:spcAft>
            </a:pPr>
            <a:r>
              <a:rPr lang="en-US" sz="2800"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8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“Zeibar” in 2015.</a:t>
            </a:r>
            <a:endParaRPr lang="en-US" sz="280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8675" name="Picture 9" descr="Description: C:\Users\top\Desktop\Cases - results\Olive mills (2015)result\CO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0962" y="1523409"/>
            <a:ext cx="7382662" cy="46756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7616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665" y="546521"/>
            <a:ext cx="11410335" cy="954107"/>
          </a:xfrm>
          <a:prstGeom prst="rect">
            <a:avLst/>
          </a:prstGeom>
        </p:spPr>
        <p:txBody>
          <a:bodyPr wrap="square">
            <a:spAutoFit/>
          </a:bodyPr>
          <a:lstStyle/>
          <a:p>
            <a:pPr marL="285750" indent="-285750">
              <a:buFont typeface="Wingdings" panose="05000000000000000000" pitchFamily="2" charset="2"/>
              <a:buChar char="Ø"/>
            </a:pPr>
            <a:r>
              <a:rPr lang="en-US" sz="2800" u="sng" dirty="0" smtClean="0">
                <a:latin typeface="Times New Roman" panose="02020603050405020304" pitchFamily="18" charset="0"/>
                <a:ea typeface="Calibri" panose="020F0502020204030204" pitchFamily="34" charset="0"/>
                <a:cs typeface="Times New Roman" panose="02020603050405020304" pitchFamily="18" charset="0"/>
              </a:rPr>
              <a:t>Simulation of the plant in 2015 based on the design values in case of illegal discharge of Olive Mills Wastewater.</a:t>
            </a:r>
            <a:endParaRPr lang="en-US" sz="2800" u="sng" dirty="0">
              <a:latin typeface="Times New Roman" panose="02020603050405020304" pitchFamily="18" charset="0"/>
              <a:cs typeface="Times New Roman" panose="02020603050405020304" pitchFamily="18" charset="0"/>
            </a:endParaRPr>
          </a:p>
        </p:txBody>
      </p:sp>
      <p:pic>
        <p:nvPicPr>
          <p:cNvPr id="31746" name="Picture 32" descr="Description: C:\Users\top\Desktop\Cases - results\Olive mills (2015)result\Efflu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2557" y="1661993"/>
            <a:ext cx="8278680" cy="519600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3716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1452" y="0"/>
            <a:ext cx="9990577" cy="954107"/>
          </a:xfrm>
          <a:prstGeom prst="rect">
            <a:avLst/>
          </a:prstGeom>
        </p:spPr>
        <p:txBody>
          <a:bodyPr wrap="square">
            <a:spAutoFit/>
          </a:bodyPr>
          <a:lstStyle/>
          <a:p>
            <a:r>
              <a:rPr lang="en-US" sz="2800" u="sng" dirty="0" smtClean="0">
                <a:latin typeface="Times New Roman" panose="02020603050405020304" pitchFamily="18" charset="0"/>
                <a:cs typeface="Times New Roman" panose="02020603050405020304" pitchFamily="18" charset="0"/>
              </a:rPr>
              <a:t>Fourth scenario :Modeling </a:t>
            </a:r>
            <a:r>
              <a:rPr lang="en-US" sz="2800" u="sng" dirty="0">
                <a:latin typeface="Times New Roman" panose="02020603050405020304" pitchFamily="18" charset="0"/>
                <a:cs typeface="Times New Roman" panose="02020603050405020304" pitchFamily="18" charset="0"/>
              </a:rPr>
              <a:t>the plant under the effect of discharge of </a:t>
            </a:r>
            <a:r>
              <a:rPr lang="en-US" sz="2800" u="sng" dirty="0" smtClean="0">
                <a:latin typeface="Times New Roman" panose="02020603050405020304" pitchFamily="18" charset="0"/>
                <a:cs typeface="Times New Roman" panose="02020603050405020304" pitchFamily="18" charset="0"/>
              </a:rPr>
              <a:t>some industrial </a:t>
            </a:r>
            <a:r>
              <a:rPr lang="en-US" sz="2800" u="sng" dirty="0">
                <a:latin typeface="Times New Roman" panose="02020603050405020304" pitchFamily="18" charset="0"/>
                <a:cs typeface="Times New Roman" panose="02020603050405020304" pitchFamily="18" charset="0"/>
              </a:rPr>
              <a:t>wastewater</a:t>
            </a:r>
          </a:p>
        </p:txBody>
      </p:sp>
      <p:pic>
        <p:nvPicPr>
          <p:cNvPr id="14" name="Content Placeholder 4" descr="D:\مشروع التخرج\4444(12).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171" y="950648"/>
            <a:ext cx="3166194" cy="2615280"/>
          </a:xfrm>
          <a:prstGeom prst="rect">
            <a:avLst/>
          </a:prstGeom>
          <a:ln>
            <a:solidFill>
              <a:schemeClr val="tx1">
                <a:lumMod val="95000"/>
                <a:lumOff val="5000"/>
              </a:schemeClr>
            </a:solidFill>
          </a:ln>
          <a:effectLst>
            <a:softEdge rad="112500"/>
          </a:effectLst>
        </p:spPr>
      </p:pic>
      <p:pic>
        <p:nvPicPr>
          <p:cNvPr id="8194" name="Picture 2" descr="C:\Users\top\Desktop\1142152960fas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282" y="3812521"/>
            <a:ext cx="4813459" cy="2555416"/>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top\Desktop\1129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8310" y="1063084"/>
            <a:ext cx="3435443" cy="257462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top\Desktop\غز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2894" y="3812520"/>
            <a:ext cx="5134223" cy="2741153"/>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top\Desktop\IMG_899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00805" y="991302"/>
            <a:ext cx="2849096" cy="257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6943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3724" y="210345"/>
            <a:ext cx="9738628" cy="954107"/>
          </a:xfrm>
          <a:prstGeom prst="rect">
            <a:avLst/>
          </a:prstGeom>
        </p:spPr>
        <p:txBody>
          <a:bodyPr wrap="none">
            <a:spAutoFit/>
          </a:bodyPr>
          <a:lstStyle/>
          <a:p>
            <a:pPr marL="342900" indent="-342900">
              <a:buFont typeface="Wingdings" panose="05000000000000000000" pitchFamily="2" charset="2"/>
              <a:buChar char="Ø"/>
            </a:pPr>
            <a:r>
              <a:rPr lang="en-US" sz="2800" u="sng" dirty="0">
                <a:solidFill>
                  <a:srgbClr val="000000"/>
                </a:solidFill>
                <a:latin typeface="Times New Roman" panose="02020603050405020304" pitchFamily="18" charset="0"/>
                <a:ea typeface="Calibri" panose="020F0502020204030204" pitchFamily="34" charset="0"/>
              </a:rPr>
              <a:t>I</a:t>
            </a:r>
            <a:r>
              <a:rPr lang="en-US" sz="2800" u="sng" dirty="0" smtClean="0">
                <a:solidFill>
                  <a:srgbClr val="000000"/>
                </a:solidFill>
                <a:latin typeface="Times New Roman" panose="02020603050405020304" pitchFamily="18" charset="0"/>
                <a:ea typeface="Calibri" panose="020F0502020204030204" pitchFamily="34" charset="0"/>
              </a:rPr>
              <a:t>n </a:t>
            </a:r>
            <a:r>
              <a:rPr lang="en-US" sz="2800" u="sng" dirty="0">
                <a:solidFill>
                  <a:srgbClr val="000000"/>
                </a:solidFill>
                <a:latin typeface="Times New Roman" panose="02020603050405020304" pitchFamily="18" charset="0"/>
                <a:ea typeface="Calibri" panose="020F0502020204030204" pitchFamily="34" charset="0"/>
              </a:rPr>
              <a:t>case of discharging industries with different COD Values but </a:t>
            </a:r>
            <a:endParaRPr lang="en-US" sz="2800" u="sng" dirty="0" smtClean="0">
              <a:solidFill>
                <a:srgbClr val="000000"/>
              </a:solidFill>
              <a:latin typeface="Times New Roman" panose="02020603050405020304" pitchFamily="18" charset="0"/>
              <a:ea typeface="Calibri" panose="020F0502020204030204" pitchFamily="34" charset="0"/>
            </a:endParaRPr>
          </a:p>
          <a:p>
            <a:r>
              <a:rPr lang="en-US" sz="2800" u="sng" dirty="0" smtClean="0">
                <a:solidFill>
                  <a:srgbClr val="000000"/>
                </a:solidFill>
                <a:latin typeface="Times New Roman" panose="02020603050405020304" pitchFamily="18" charset="0"/>
                <a:ea typeface="Calibri" panose="020F0502020204030204" pitchFamily="34" charset="0"/>
              </a:rPr>
              <a:t>with 100m³/d average flow.</a:t>
            </a:r>
            <a:endParaRPr lang="en-US" sz="2800" u="sng" dirty="0"/>
          </a:p>
        </p:txBody>
      </p:sp>
      <p:graphicFrame>
        <p:nvGraphicFramePr>
          <p:cNvPr id="4" name="Table 3"/>
          <p:cNvGraphicFramePr>
            <a:graphicFrameLocks noGrp="1"/>
          </p:cNvGraphicFramePr>
          <p:nvPr>
            <p:extLst>
              <p:ext uri="{D42A27DB-BD31-4B8C-83A1-F6EECF244321}">
                <p14:modId xmlns:p14="http://schemas.microsoft.com/office/powerpoint/2010/main" val="1653341339"/>
              </p:ext>
            </p:extLst>
          </p:nvPr>
        </p:nvGraphicFramePr>
        <p:xfrm>
          <a:off x="484093" y="1312370"/>
          <a:ext cx="10278172" cy="5182192"/>
        </p:xfrm>
        <a:graphic>
          <a:graphicData uri="http://schemas.openxmlformats.org/drawingml/2006/table">
            <a:tbl>
              <a:tblPr firstRow="1" firstCol="1" bandRow="1">
                <a:tableStyleId>{5C22544A-7EE6-4342-B048-85BDC9FD1C3A}</a:tableStyleId>
              </a:tblPr>
              <a:tblGrid>
                <a:gridCol w="2080636"/>
                <a:gridCol w="1665094"/>
                <a:gridCol w="1755918"/>
                <a:gridCol w="1634820"/>
                <a:gridCol w="1574270"/>
                <a:gridCol w="1567434"/>
              </a:tblGrid>
              <a:tr h="1139420">
                <a:tc>
                  <a:txBody>
                    <a:bodyPr/>
                    <a:lstStyle/>
                    <a:p>
                      <a:pPr marL="457200" marR="0" algn="l" rtl="0">
                        <a:lnSpc>
                          <a:spcPct val="100000"/>
                        </a:lnSpc>
                        <a:spcBef>
                          <a:spcPts val="0"/>
                        </a:spcBef>
                        <a:spcAft>
                          <a:spcPts val="0"/>
                        </a:spcAft>
                      </a:pPr>
                      <a:r>
                        <a:rPr lang="en-US" sz="1800" dirty="0">
                          <a:effectLst/>
                          <a:latin typeface="Calibri" panose="020F0502020204030204" pitchFamily="34" charset="0"/>
                        </a:rPr>
                        <a:t>Type of Industry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Industrial COD(mg/l)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Total Influent COD</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Effluent.</a:t>
                      </a:r>
                    </a:p>
                    <a:p>
                      <a:pPr marL="457200" marR="0" algn="l" rtl="0">
                        <a:lnSpc>
                          <a:spcPct val="115000"/>
                        </a:lnSpc>
                        <a:spcBef>
                          <a:spcPts val="0"/>
                        </a:spcBef>
                        <a:spcAft>
                          <a:spcPts val="0"/>
                        </a:spcAft>
                      </a:pPr>
                      <a:r>
                        <a:rPr lang="en-US" sz="1800" dirty="0">
                          <a:effectLst/>
                          <a:latin typeface="Calibri" panose="020F0502020204030204" pitchFamily="34" charset="0"/>
                        </a:rPr>
                        <a:t>COD(mg/L)</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l" rtl="0">
                        <a:lnSpc>
                          <a:spcPct val="115000"/>
                        </a:lnSpc>
                        <a:spcBef>
                          <a:spcPts val="0"/>
                        </a:spcBef>
                        <a:spcAft>
                          <a:spcPts val="0"/>
                        </a:spcAft>
                      </a:pPr>
                      <a:r>
                        <a:rPr lang="en-US" sz="1800">
                          <a:effectLst/>
                          <a:latin typeface="Calibri" panose="020F0502020204030204" pitchFamily="34" charset="0"/>
                        </a:rPr>
                        <a:t>Effluent</a:t>
                      </a:r>
                    </a:p>
                    <a:p>
                      <a:pPr marL="457200" marR="0" algn="l" rtl="0">
                        <a:lnSpc>
                          <a:spcPct val="115000"/>
                        </a:lnSpc>
                        <a:spcBef>
                          <a:spcPts val="0"/>
                        </a:spcBef>
                        <a:spcAft>
                          <a:spcPts val="0"/>
                        </a:spcAft>
                      </a:pPr>
                      <a:r>
                        <a:rPr lang="en-US" sz="1800">
                          <a:effectLst/>
                          <a:latin typeface="Calibri" panose="020F0502020204030204" pitchFamily="34" charset="0"/>
                        </a:rPr>
                        <a:t>COD(Kg/d)</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l" rtl="0">
                        <a:lnSpc>
                          <a:spcPct val="115000"/>
                        </a:lnSpc>
                        <a:spcBef>
                          <a:spcPts val="0"/>
                        </a:spcBef>
                        <a:spcAft>
                          <a:spcPts val="0"/>
                        </a:spcAft>
                      </a:pPr>
                      <a:r>
                        <a:rPr lang="en-US" sz="1800" dirty="0">
                          <a:effectLst/>
                          <a:latin typeface="Calibri" panose="020F0502020204030204" pitchFamily="34" charset="0"/>
                        </a:rPr>
                        <a:t>Efficiency</a:t>
                      </a:r>
                    </a:p>
                    <a:p>
                      <a:pPr marL="457200" marR="0" algn="l" rtl="0">
                        <a:lnSpc>
                          <a:spcPct val="115000"/>
                        </a:lnSpc>
                        <a:spcBef>
                          <a:spcPts val="0"/>
                        </a:spcBef>
                        <a:spcAft>
                          <a:spcPts val="1000"/>
                        </a:spcAft>
                      </a:pPr>
                      <a:r>
                        <a:rPr lang="en-US" sz="1800" dirty="0">
                          <a:effectLst/>
                          <a:latin typeface="Calibri" panose="020F0502020204030204" pitchFamily="34" charset="0"/>
                        </a:rPr>
                        <a:t>(%)</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461913">
                <a:tc>
                  <a:txBody>
                    <a:bodyPr/>
                    <a:lstStyle/>
                    <a:p>
                      <a:pPr marL="457200" marR="0" algn="l" rtl="0">
                        <a:lnSpc>
                          <a:spcPct val="100000"/>
                        </a:lnSpc>
                        <a:spcBef>
                          <a:spcPts val="0"/>
                        </a:spcBef>
                        <a:spcAft>
                          <a:spcPts val="0"/>
                        </a:spcAft>
                      </a:pPr>
                      <a:r>
                        <a:rPr lang="en-US" sz="1800">
                          <a:effectLst/>
                          <a:latin typeface="Calibri" panose="020F0502020204030204" pitchFamily="34" charset="0"/>
                        </a:rPr>
                        <a:t>Textile</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450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1105.63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62</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936.2</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dirty="0">
                          <a:effectLst/>
                          <a:latin typeface="Calibri" panose="020F0502020204030204" pitchFamily="34" charset="0"/>
                        </a:rPr>
                        <a:t>94.4</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379806">
                <a:tc>
                  <a:txBody>
                    <a:bodyPr/>
                    <a:lstStyle/>
                    <a:p>
                      <a:pPr marL="457200" marR="0" algn="l" rtl="0">
                        <a:lnSpc>
                          <a:spcPct val="100000"/>
                        </a:lnSpc>
                        <a:spcBef>
                          <a:spcPts val="0"/>
                        </a:spcBef>
                        <a:spcAft>
                          <a:spcPts val="0"/>
                        </a:spcAft>
                      </a:pPr>
                      <a:r>
                        <a:rPr lang="en-US" sz="1800">
                          <a:effectLst/>
                          <a:latin typeface="Calibri" panose="020F0502020204030204" pitchFamily="34" charset="0"/>
                        </a:rPr>
                        <a:t>Furniture</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1000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1109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smtClean="0">
                          <a:effectLst/>
                          <a:latin typeface="Calibri" panose="020F0502020204030204" pitchFamily="34" charset="0"/>
                        </a:rPr>
                        <a:t>981.50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94.14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461913">
                <a:tc>
                  <a:txBody>
                    <a:bodyPr/>
                    <a:lstStyle/>
                    <a:p>
                      <a:pPr marL="457200" marR="0" algn="l" rtl="0">
                        <a:lnSpc>
                          <a:spcPct val="100000"/>
                        </a:lnSpc>
                        <a:spcBef>
                          <a:spcPts val="0"/>
                        </a:spcBef>
                        <a:spcAft>
                          <a:spcPts val="0"/>
                        </a:spcAft>
                      </a:pPr>
                      <a:r>
                        <a:rPr lang="en-US" sz="1800">
                          <a:effectLst/>
                          <a:latin typeface="Calibri" panose="020F0502020204030204" pitchFamily="34" charset="0"/>
                        </a:rPr>
                        <a:t>Tahina</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7200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1150.33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1026.80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94.08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660533">
                <a:tc>
                  <a:txBody>
                    <a:bodyPr/>
                    <a:lstStyle/>
                    <a:p>
                      <a:pPr marL="457200" marR="0" algn="l" rtl="0">
                        <a:lnSpc>
                          <a:spcPct val="100000"/>
                        </a:lnSpc>
                        <a:spcBef>
                          <a:spcPts val="0"/>
                        </a:spcBef>
                        <a:spcAft>
                          <a:spcPts val="0"/>
                        </a:spcAft>
                      </a:pPr>
                      <a:r>
                        <a:rPr lang="en-US" sz="1800">
                          <a:effectLst/>
                          <a:latin typeface="Calibri" panose="020F0502020204030204" pitchFamily="34" charset="0"/>
                        </a:rPr>
                        <a:t>Slaughter  house</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34000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1327.81</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78</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1177.80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94.12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461913">
                <a:tc>
                  <a:txBody>
                    <a:bodyPr/>
                    <a:lstStyle/>
                    <a:p>
                      <a:pPr marL="457200" marR="0" algn="l" rtl="0">
                        <a:lnSpc>
                          <a:spcPct val="100000"/>
                        </a:lnSpc>
                        <a:spcBef>
                          <a:spcPts val="0"/>
                        </a:spcBef>
                        <a:spcAft>
                          <a:spcPts val="0"/>
                        </a:spcAft>
                      </a:pPr>
                      <a:r>
                        <a:rPr lang="en-US" sz="1800">
                          <a:effectLst/>
                          <a:latin typeface="Calibri" panose="020F0502020204030204" pitchFamily="34" charset="0"/>
                        </a:rPr>
                        <a:t>Diary</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99000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1758.28</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120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1812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93.17</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461913">
                <a:tc>
                  <a:txBody>
                    <a:bodyPr/>
                    <a:lstStyle/>
                    <a:p>
                      <a:pPr marL="457200" marR="0" algn="l" rtl="0">
                        <a:lnSpc>
                          <a:spcPct val="100000"/>
                        </a:lnSpc>
                        <a:spcBef>
                          <a:spcPts val="0"/>
                        </a:spcBef>
                        <a:spcAft>
                          <a:spcPts val="0"/>
                        </a:spcAft>
                      </a:pPr>
                      <a:r>
                        <a:rPr lang="en-US" sz="1800">
                          <a:effectLst/>
                          <a:latin typeface="Calibri" panose="020F0502020204030204" pitchFamily="34" charset="0"/>
                        </a:rPr>
                        <a:t>Olive oil</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150000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2096.03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420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6342</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a:effectLst/>
                          <a:latin typeface="Calibri" panose="020F0502020204030204" pitchFamily="34" charset="0"/>
                        </a:rPr>
                        <a:t>79.96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r h="1154781">
                <a:tc>
                  <a:txBody>
                    <a:bodyPr/>
                    <a:lstStyle/>
                    <a:p>
                      <a:pPr marL="457200" marR="0" algn="l" rtl="0">
                        <a:lnSpc>
                          <a:spcPct val="100000"/>
                        </a:lnSpc>
                        <a:spcBef>
                          <a:spcPts val="0"/>
                        </a:spcBef>
                        <a:spcAft>
                          <a:spcPts val="0"/>
                        </a:spcAft>
                      </a:pPr>
                      <a:r>
                        <a:rPr lang="en-US" sz="1800" dirty="0">
                          <a:effectLst/>
                          <a:latin typeface="Calibri" panose="020F0502020204030204" pitchFamily="34" charset="0"/>
                        </a:rPr>
                        <a:t>Mix of more than one industry</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dirty="0">
                          <a:effectLst/>
                          <a:latin typeface="Calibri" panose="020F0502020204030204" pitchFamily="34" charset="0"/>
                        </a:rPr>
                        <a:t>200000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2427.15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700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0"/>
                        </a:spcAft>
                      </a:pPr>
                      <a:r>
                        <a:rPr lang="en-US" sz="1800">
                          <a:effectLst/>
                          <a:latin typeface="Calibri" panose="020F0502020204030204" pitchFamily="34" charset="0"/>
                        </a:rPr>
                        <a:t>10570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c>
                  <a:txBody>
                    <a:bodyPr/>
                    <a:lstStyle/>
                    <a:p>
                      <a:pPr marL="457200" marR="0" algn="justLow" rtl="0">
                        <a:lnSpc>
                          <a:spcPct val="115000"/>
                        </a:lnSpc>
                        <a:spcBef>
                          <a:spcPts val="0"/>
                        </a:spcBef>
                        <a:spcAft>
                          <a:spcPts val="1000"/>
                        </a:spcAft>
                      </a:pPr>
                      <a:r>
                        <a:rPr lang="en-US" sz="1800" dirty="0">
                          <a:effectLst/>
                          <a:latin typeface="Calibri" panose="020F0502020204030204" pitchFamily="34" charset="0"/>
                        </a:rPr>
                        <a:t>71.16</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5967" marR="25967" marT="0" marB="0"/>
                </a:tc>
              </a:tr>
            </a:tbl>
          </a:graphicData>
        </a:graphic>
      </p:graphicFrame>
    </p:spTree>
    <p:extLst>
      <p:ext uri="{BB962C8B-B14F-4D97-AF65-F5344CB8AC3E}">
        <p14:creationId xmlns:p14="http://schemas.microsoft.com/office/powerpoint/2010/main" val="3011611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7470" y="1949822"/>
            <a:ext cx="9937377" cy="4730590"/>
          </a:xfrm>
          <a:prstGeom prst="rect">
            <a:avLst/>
          </a:prstGeom>
        </p:spPr>
        <p:txBody>
          <a:bodyPr wrap="square">
            <a:spAutoFit/>
          </a:bodyPr>
          <a:lstStyle/>
          <a:p>
            <a:pPr algn="just"/>
            <a:r>
              <a:rPr lang="en-US" sz="2500" dirty="0" smtClean="0">
                <a:latin typeface="Times New Roman" panose="02020603050405020304" pitchFamily="18" charset="0"/>
                <a:cs typeface="Times New Roman" panose="02020603050405020304" pitchFamily="18" charset="0"/>
              </a:rPr>
              <a:t>Models are representations of the knowledge we have about a system. If we can prepare models that are accurate representations of real systems, then we can use them to conduct experiments which otherwise could not be possible, and so we can use it to :</a:t>
            </a:r>
          </a:p>
          <a:p>
            <a:pPr algn="just"/>
            <a:endParaRPr lang="en-US" sz="25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To verify if the effluents of  treatment processes can match the standard guidelines.</a:t>
            </a:r>
          </a:p>
          <a:p>
            <a:pPr marL="342900" indent="-342900" algn="just">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Provide insights for plant upgrades, new plant designs, improved operational controls</a:t>
            </a:r>
            <a:r>
              <a:rPr lang="en-US" sz="2500" dirty="0" smtClean="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To check the stability of the quality of treated water which is to be used in agriculture</a:t>
            </a:r>
            <a:r>
              <a:rPr lang="en-US" sz="2000" dirty="0" smtClean="0">
                <a:latin typeface="Times New Roman" panose="02020603050405020304" pitchFamily="18" charset="0"/>
                <a:cs typeface="Times New Roman" panose="02020603050405020304" pitchFamily="18" charset="0"/>
              </a:rPr>
              <a:t>.</a:t>
            </a:r>
          </a:p>
          <a:p>
            <a:pPr marL="342900" indent="-342900" algn="justLow">
              <a:lnSpc>
                <a:spcPct val="150000"/>
              </a:lnSpc>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
        <p:nvSpPr>
          <p:cNvPr id="3" name="Rectangle 2"/>
          <p:cNvSpPr/>
          <p:nvPr/>
        </p:nvSpPr>
        <p:spPr>
          <a:xfrm>
            <a:off x="1277470" y="1150186"/>
            <a:ext cx="6115841" cy="553998"/>
          </a:xfrm>
          <a:prstGeom prst="rect">
            <a:avLst/>
          </a:prstGeom>
        </p:spPr>
        <p:txBody>
          <a:bodyPr wrap="none">
            <a:spAutoFit/>
          </a:bodyPr>
          <a:lstStyle/>
          <a:p>
            <a:pPr>
              <a:defRPr/>
            </a:pPr>
            <a:r>
              <a:rPr lang="en-US" sz="3000" u="sng" dirty="0">
                <a:latin typeface="Times New Roman" panose="02020603050405020304" pitchFamily="18" charset="0"/>
                <a:cs typeface="Times New Roman" panose="02020603050405020304" pitchFamily="18" charset="0"/>
              </a:rPr>
              <a:t>Wastewater Treatment Plant Models??</a:t>
            </a:r>
          </a:p>
        </p:txBody>
      </p:sp>
      <p:sp>
        <p:nvSpPr>
          <p:cNvPr id="4" name="Rectangle 3"/>
          <p:cNvSpPr/>
          <p:nvPr/>
        </p:nvSpPr>
        <p:spPr>
          <a:xfrm>
            <a:off x="4101353" y="232192"/>
            <a:ext cx="3307976" cy="707886"/>
          </a:xfrm>
          <a:prstGeom prst="rect">
            <a:avLst/>
          </a:prstGeom>
        </p:spPr>
        <p:txBody>
          <a:bodyPr wrap="square">
            <a:spAutoFit/>
          </a:bodyPr>
          <a:lstStyle/>
          <a:p>
            <a:r>
              <a:rPr lang="en-US" sz="4000" u="sng" dirty="0">
                <a:solidFill>
                  <a:schemeClr val="accent1">
                    <a:lumMod val="75000"/>
                  </a:schemeClr>
                </a:solidFill>
                <a:latin typeface="Times New Roman" panose="02020603050405020304" pitchFamily="18" charset="0"/>
                <a:cs typeface="Times New Roman" panose="02020603050405020304" pitchFamily="18" charset="0"/>
              </a:rPr>
              <a:t>Introduction</a:t>
            </a:r>
            <a:endParaRPr lang="en-US" sz="4000" dirty="0"/>
          </a:p>
        </p:txBody>
      </p:sp>
    </p:spTree>
    <p:extLst>
      <p:ext uri="{BB962C8B-B14F-4D97-AF65-F5344CB8AC3E}">
        <p14:creationId xmlns:p14="http://schemas.microsoft.com/office/powerpoint/2010/main" val="22126391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2086" y="1241174"/>
            <a:ext cx="3339376" cy="477054"/>
          </a:xfrm>
          <a:prstGeom prst="rect">
            <a:avLst/>
          </a:prstGeom>
        </p:spPr>
        <p:txBody>
          <a:bodyPr wrap="none">
            <a:spAutoFit/>
          </a:bodyPr>
          <a:lstStyle/>
          <a:p>
            <a:pPr marL="342900" lvl="0" indent="-342900">
              <a:buFont typeface="Wingdings" panose="05000000000000000000" pitchFamily="2" charset="2"/>
              <a:buChar char="Ø"/>
            </a:pPr>
            <a:r>
              <a:rPr lang="en-US" sz="2500" b="1" u="sng" dirty="0">
                <a:solidFill>
                  <a:srgbClr val="000000"/>
                </a:solidFill>
                <a:latin typeface="Times New Roman" panose="02020603050405020304" pitchFamily="18" charset="0"/>
              </a:rPr>
              <a:t>Sample Calculations</a:t>
            </a:r>
            <a:endParaRPr lang="en-US" sz="2500" b="1" dirty="0">
              <a:solidFill>
                <a:prstClr val="black"/>
              </a:solidFill>
            </a:endParaRPr>
          </a:p>
        </p:txBody>
      </p:sp>
      <p:sp>
        <p:nvSpPr>
          <p:cNvPr id="5" name="Rounded Rectangle 4"/>
          <p:cNvSpPr/>
          <p:nvPr/>
        </p:nvSpPr>
        <p:spPr>
          <a:xfrm>
            <a:off x="796884" y="1882588"/>
            <a:ext cx="4392652" cy="204671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96884" y="1882588"/>
            <a:ext cx="5388763" cy="1862048"/>
          </a:xfrm>
          <a:prstGeom prst="rect">
            <a:avLst/>
          </a:prstGeom>
        </p:spPr>
        <p:txBody>
          <a:bodyPr wrap="square">
            <a:spAutoFit/>
          </a:bodyPr>
          <a:lstStyle/>
          <a:p>
            <a:pPr>
              <a:spcAft>
                <a:spcPts val="600"/>
              </a:spcAft>
              <a:tabLst>
                <a:tab pos="1711960" algn="l"/>
              </a:tabLst>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Influent COD=1110mg/l</a:t>
            </a:r>
          </a:p>
          <a:p>
            <a:pPr>
              <a:spcAft>
                <a:spcPts val="600"/>
              </a:spcAft>
              <a:tabLst>
                <a:tab pos="1711960" algn="l"/>
              </a:tabLst>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Influent Flow=15000m³/d</a:t>
            </a:r>
          </a:p>
          <a:p>
            <a:pPr>
              <a:spcAft>
                <a:spcPts val="600"/>
              </a:spcAft>
              <a:tabLst>
                <a:tab pos="1711960" algn="l"/>
              </a:tabLst>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Batch Influent COD=450mg/l</a:t>
            </a:r>
          </a:p>
          <a:p>
            <a:pPr>
              <a:spcAft>
                <a:spcPts val="600"/>
              </a:spcAft>
              <a:tabLst>
                <a:tab pos="1711960" algn="l"/>
              </a:tabLst>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Batch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Influent Flow=100m³/d</a:t>
            </a:r>
            <a:endParaRPr lang="en-US" sz="2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ight Arrow 6"/>
          <p:cNvSpPr/>
          <p:nvPr/>
        </p:nvSpPr>
        <p:spPr>
          <a:xfrm>
            <a:off x="5332337" y="2367690"/>
            <a:ext cx="2856922" cy="737419"/>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2336" y="2505566"/>
            <a:ext cx="3072075" cy="477054"/>
          </a:xfrm>
          <a:prstGeom prst="rect">
            <a:avLst/>
          </a:prstGeom>
          <a:noFill/>
        </p:spPr>
        <p:txBody>
          <a:bodyPr wrap="square" rtlCol="0">
            <a:spAutoFit/>
          </a:bodyPr>
          <a:lstStyle/>
          <a:p>
            <a:r>
              <a:rPr lang="en-US" sz="2500" dirty="0" smtClean="0">
                <a:latin typeface="Times New Roman" panose="02020603050405020304" pitchFamily="18" charset="0"/>
                <a:cs typeface="Times New Roman" panose="02020603050405020304" pitchFamily="18" charset="0"/>
              </a:rPr>
              <a:t>Using Mass Balance</a:t>
            </a:r>
            <a:endParaRPr lang="en-US" sz="2500" dirty="0">
              <a:latin typeface="Times New Roman" panose="02020603050405020304" pitchFamily="18" charset="0"/>
              <a:cs typeface="Times New Roman" panose="02020603050405020304" pitchFamily="18" charset="0"/>
            </a:endParaRPr>
          </a:p>
        </p:txBody>
      </p:sp>
      <p:sp>
        <p:nvSpPr>
          <p:cNvPr id="11" name="Rectangle 4"/>
          <p:cNvSpPr>
            <a:spLocks noChangeArrowheads="1"/>
          </p:cNvSpPr>
          <p:nvPr/>
        </p:nvSpPr>
        <p:spPr bwMode="auto">
          <a:xfrm>
            <a:off x="1275918" y="420762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9510" y="4362511"/>
            <a:ext cx="10135644" cy="28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7"/>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9510" y="4841201"/>
            <a:ext cx="9346213" cy="45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3313542" y="5300059"/>
            <a:ext cx="3751989" cy="523220"/>
          </a:xfrm>
          <a:prstGeom prst="rect">
            <a:avLst/>
          </a:prstGeom>
        </p:spPr>
        <p:txBody>
          <a:bodyPr wrap="none">
            <a:spAutoFit/>
          </a:bodyPr>
          <a:lstStyle/>
          <a:p>
            <a:pPr>
              <a:spcAft>
                <a:spcPts val="600"/>
              </a:spcAft>
            </a:pPr>
            <a:r>
              <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rPr>
              <a:t>Total COD =1105.62mg/l</a:t>
            </a:r>
            <a:endParaRPr lang="en-US" sz="2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4" name="Picture 2"/>
          <p:cNvPicPr>
            <a:picLocks noChangeAspect="1" noChangeArrowheads="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7993187" y="1718228"/>
            <a:ext cx="3971429" cy="203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94765" y="222457"/>
            <a:ext cx="6096000" cy="861774"/>
          </a:xfrm>
          <a:prstGeom prst="rect">
            <a:avLst/>
          </a:prstGeom>
        </p:spPr>
        <p:txBody>
          <a:bodyPr>
            <a:spAutoFit/>
          </a:bodyPr>
          <a:lstStyle/>
          <a:p>
            <a:r>
              <a:rPr lang="en-US" altLang="en-US" sz="2500" dirty="0">
                <a:solidFill>
                  <a:srgbClr val="FF0000"/>
                </a:solidFill>
                <a:latin typeface="Times New Roman" panose="02020603050405020304" pitchFamily="18" charset="0"/>
                <a:cs typeface="Times New Roman" pitchFamily="18" charset="0"/>
              </a:rPr>
              <a:t>Mass balance </a:t>
            </a:r>
            <a:r>
              <a:rPr lang="en-US" altLang="en-US" sz="2500" dirty="0">
                <a:latin typeface="Times New Roman" pitchFamily="18" charset="0"/>
                <a:cs typeface="Times New Roman" pitchFamily="18" charset="0"/>
              </a:rPr>
              <a:t>concept used to determine the </a:t>
            </a:r>
            <a:r>
              <a:rPr lang="en-US" altLang="en-US" sz="2500" dirty="0" smtClean="0">
                <a:latin typeface="Times New Roman" pitchFamily="18" charset="0"/>
                <a:cs typeface="Times New Roman" pitchFamily="18" charset="0"/>
              </a:rPr>
              <a:t>influent COD </a:t>
            </a:r>
            <a:r>
              <a:rPr lang="en-US" altLang="en-US" sz="2500" dirty="0">
                <a:latin typeface="Times New Roman" pitchFamily="18" charset="0"/>
                <a:cs typeface="Times New Roman" pitchFamily="18" charset="0"/>
              </a:rPr>
              <a:t>concentration .</a:t>
            </a:r>
          </a:p>
        </p:txBody>
      </p:sp>
    </p:spTree>
    <p:extLst>
      <p:ext uri="{BB962C8B-B14F-4D97-AF65-F5344CB8AC3E}">
        <p14:creationId xmlns:p14="http://schemas.microsoft.com/office/powerpoint/2010/main" val="28966341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909" y="273649"/>
            <a:ext cx="11564327" cy="954107"/>
          </a:xfrm>
          <a:prstGeom prst="rect">
            <a:avLst/>
          </a:prstGeom>
        </p:spPr>
        <p:txBody>
          <a:bodyPr wrap="square">
            <a:spAutoFit/>
          </a:bodyPr>
          <a:lstStyle/>
          <a:p>
            <a:pPr marL="342900" indent="-342900">
              <a:buFont typeface="Wingdings" panose="05000000000000000000" pitchFamily="2" charset="2"/>
              <a:buChar char="Ø"/>
            </a:pPr>
            <a:r>
              <a:rPr lang="en-US" sz="2800" u="sng" dirty="0">
                <a:solidFill>
                  <a:srgbClr val="000000"/>
                </a:solidFill>
                <a:latin typeface="Times New Roman" panose="02020603050405020304" pitchFamily="18" charset="0"/>
              </a:rPr>
              <a:t>Simulation of the plant in 2020 based on the design values in case </a:t>
            </a:r>
            <a:r>
              <a:rPr lang="en-US" sz="2800" u="sng" dirty="0" smtClean="0">
                <a:solidFill>
                  <a:srgbClr val="000000"/>
                </a:solidFill>
                <a:latin typeface="Times New Roman" panose="02020603050405020304" pitchFamily="18" charset="0"/>
              </a:rPr>
              <a:t>of discharge </a:t>
            </a:r>
            <a:r>
              <a:rPr lang="en-US" sz="2800" u="sng" dirty="0">
                <a:solidFill>
                  <a:srgbClr val="000000"/>
                </a:solidFill>
                <a:latin typeface="Times New Roman" panose="02020603050405020304" pitchFamily="18" charset="0"/>
              </a:rPr>
              <a:t>of Textile industries Wastewater.</a:t>
            </a:r>
          </a:p>
        </p:txBody>
      </p:sp>
      <p:pic>
        <p:nvPicPr>
          <p:cNvPr id="5" name="Picture 36" descr="Description: C:\Users\top\Desktop\Cases - results\Q=100\COD=450\Efflu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910" y="1456682"/>
            <a:ext cx="5410878" cy="4827510"/>
          </a:xfrm>
          <a:prstGeom prst="rect">
            <a:avLst/>
          </a:prstGeom>
          <a:solidFill>
            <a:srgbClr val="44546A">
              <a:alpha val="50000"/>
            </a:srgbClr>
          </a:solidFill>
          <a:ln w="9525">
            <a:solidFill>
              <a:srgbClr val="000000"/>
            </a:solidFill>
            <a:miter lim="800000"/>
            <a:headEnd/>
            <a:tailEnd/>
          </a:ln>
          <a:extLst/>
        </p:spPr>
      </p:pic>
      <p:pic>
        <p:nvPicPr>
          <p:cNvPr id="6" name="Picture 37" descr="Description: C:\Users\top\Desktop\Cases - results\Q=100\COD=450\CO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0072" y="1456682"/>
            <a:ext cx="5414322" cy="482750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4859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425" y="192967"/>
            <a:ext cx="10505769" cy="954107"/>
          </a:xfrm>
          <a:prstGeom prst="rect">
            <a:avLst/>
          </a:prstGeom>
        </p:spPr>
        <p:txBody>
          <a:bodyPr wrap="square">
            <a:spAutoFit/>
          </a:bodyPr>
          <a:lstStyle/>
          <a:p>
            <a:pPr marL="342900" indent="-342900">
              <a:buFont typeface="Wingdings" panose="05000000000000000000" pitchFamily="2" charset="2"/>
              <a:buChar char="Ø"/>
            </a:pPr>
            <a:r>
              <a:rPr lang="en-US" sz="2800" u="sng" dirty="0">
                <a:solidFill>
                  <a:srgbClr val="000000"/>
                </a:solidFill>
                <a:latin typeface="Times New Roman" panose="02020603050405020304" pitchFamily="18" charset="0"/>
              </a:rPr>
              <a:t>Simulation of the plant in 2020 based on the design values in case of discharge of </a:t>
            </a:r>
            <a:r>
              <a:rPr lang="en-US" sz="2800" u="sng" dirty="0" smtClean="0">
                <a:solidFill>
                  <a:srgbClr val="000000"/>
                </a:solidFill>
                <a:latin typeface="Times New Roman" panose="02020603050405020304" pitchFamily="18" charset="0"/>
              </a:rPr>
              <a:t>Furniture </a:t>
            </a:r>
            <a:r>
              <a:rPr lang="en-US" sz="2800" u="sng" dirty="0">
                <a:solidFill>
                  <a:srgbClr val="000000"/>
                </a:solidFill>
                <a:latin typeface="Times New Roman" panose="02020603050405020304" pitchFamily="18" charset="0"/>
              </a:rPr>
              <a:t>industries Wastewater.</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5443" y="1506071"/>
            <a:ext cx="5438663" cy="47468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25" y="1506071"/>
            <a:ext cx="5528622" cy="47468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4140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8565" y="287095"/>
            <a:ext cx="10505769" cy="830997"/>
          </a:xfrm>
          <a:prstGeom prst="rect">
            <a:avLst/>
          </a:prstGeom>
        </p:spPr>
        <p:txBody>
          <a:bodyPr wrap="square">
            <a:spAutoFit/>
          </a:bodyPr>
          <a:lstStyle/>
          <a:p>
            <a:pPr marL="342900" indent="-342900">
              <a:buFont typeface="Wingdings" panose="05000000000000000000" pitchFamily="2" charset="2"/>
              <a:buChar char="Ø"/>
            </a:pPr>
            <a:r>
              <a:rPr lang="en-US" sz="2400" u="sng" dirty="0">
                <a:solidFill>
                  <a:srgbClr val="000000"/>
                </a:solidFill>
                <a:latin typeface="Times New Roman" panose="02020603050405020304" pitchFamily="18" charset="0"/>
              </a:rPr>
              <a:t>Simulation of the plant in 2020 based on the design values in case of discharge of </a:t>
            </a:r>
            <a:r>
              <a:rPr lang="en-US" sz="2400" u="sng" dirty="0" err="1">
                <a:solidFill>
                  <a:srgbClr val="000000"/>
                </a:solidFill>
                <a:latin typeface="Times New Roman" panose="02020603050405020304" pitchFamily="18" charset="0"/>
              </a:rPr>
              <a:t>Tahina</a:t>
            </a:r>
            <a:r>
              <a:rPr lang="en-US" sz="2400" u="sng" dirty="0" smtClean="0">
                <a:solidFill>
                  <a:srgbClr val="000000"/>
                </a:solidFill>
                <a:latin typeface="Times New Roman" panose="02020603050405020304" pitchFamily="18" charset="0"/>
              </a:rPr>
              <a:t> </a:t>
            </a:r>
            <a:r>
              <a:rPr lang="en-US" sz="2400" u="sng" dirty="0">
                <a:solidFill>
                  <a:srgbClr val="000000"/>
                </a:solidFill>
                <a:latin typeface="Times New Roman" panose="02020603050405020304" pitchFamily="18" charset="0"/>
              </a:rPr>
              <a:t>industries Wastewater.</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1142" y="1411941"/>
            <a:ext cx="5165406" cy="47818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565" y="1411941"/>
            <a:ext cx="5378823" cy="47818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35936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070" y="1882587"/>
            <a:ext cx="5507001" cy="43837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100778" y="569484"/>
            <a:ext cx="10505769" cy="830997"/>
          </a:xfrm>
          <a:prstGeom prst="rect">
            <a:avLst/>
          </a:prstGeom>
        </p:spPr>
        <p:txBody>
          <a:bodyPr wrap="square">
            <a:spAutoFit/>
          </a:bodyPr>
          <a:lstStyle/>
          <a:p>
            <a:pPr marL="342900" indent="-342900">
              <a:buFont typeface="Wingdings" panose="05000000000000000000" pitchFamily="2" charset="2"/>
              <a:buChar char="Ø"/>
            </a:pPr>
            <a:r>
              <a:rPr lang="en-US" sz="2400" u="sng" dirty="0">
                <a:solidFill>
                  <a:srgbClr val="000000"/>
                </a:solidFill>
                <a:latin typeface="Times New Roman" panose="02020603050405020304" pitchFamily="18" charset="0"/>
              </a:rPr>
              <a:t>Simulation of the plant in 2020 based on the design values in case of discharge of S</a:t>
            </a:r>
            <a:r>
              <a:rPr lang="en-US" sz="2400" u="sng" dirty="0" smtClean="0">
                <a:solidFill>
                  <a:srgbClr val="000000"/>
                </a:solidFill>
                <a:latin typeface="Times New Roman" panose="02020603050405020304" pitchFamily="18" charset="0"/>
              </a:rPr>
              <a:t>laughterhouse Wastewater</a:t>
            </a:r>
            <a:r>
              <a:rPr lang="en-US" sz="2400" u="sng" dirty="0">
                <a:solidFill>
                  <a:srgbClr val="000000"/>
                </a:solidFill>
                <a:latin typeface="Times New Roman" panose="02020603050405020304" pitchFamily="18" charset="0"/>
              </a:rPr>
              <a:t>.</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286" y="1882587"/>
            <a:ext cx="5527591" cy="43837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0084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3662" y="1748118"/>
            <a:ext cx="5560432" cy="43784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632" y="1748118"/>
            <a:ext cx="5566992" cy="43784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100778" y="569484"/>
            <a:ext cx="10505769" cy="830997"/>
          </a:xfrm>
          <a:prstGeom prst="rect">
            <a:avLst/>
          </a:prstGeom>
        </p:spPr>
        <p:txBody>
          <a:bodyPr wrap="square">
            <a:spAutoFit/>
          </a:bodyPr>
          <a:lstStyle/>
          <a:p>
            <a:pPr marL="342900" indent="-342900">
              <a:buFont typeface="Wingdings" panose="05000000000000000000" pitchFamily="2" charset="2"/>
              <a:buChar char="Ø"/>
            </a:pPr>
            <a:r>
              <a:rPr lang="en-US" sz="2400" u="sng" dirty="0">
                <a:solidFill>
                  <a:srgbClr val="000000"/>
                </a:solidFill>
                <a:latin typeface="Times New Roman" panose="02020603050405020304" pitchFamily="18" charset="0"/>
              </a:rPr>
              <a:t>Simulation of the plant in 2020 based on the design values in case of discharge of </a:t>
            </a:r>
            <a:r>
              <a:rPr lang="en-US" sz="2400" u="sng" dirty="0" smtClean="0">
                <a:solidFill>
                  <a:srgbClr val="000000"/>
                </a:solidFill>
                <a:latin typeface="Times New Roman" panose="02020603050405020304" pitchFamily="18" charset="0"/>
              </a:rPr>
              <a:t>Diary </a:t>
            </a:r>
            <a:r>
              <a:rPr lang="en-US" sz="2400" u="sng" dirty="0">
                <a:solidFill>
                  <a:srgbClr val="000000"/>
                </a:solidFill>
                <a:latin typeface="Times New Roman" panose="02020603050405020304" pitchFamily="18" charset="0"/>
              </a:rPr>
              <a:t>industries Wastewater.</a:t>
            </a:r>
          </a:p>
        </p:txBody>
      </p:sp>
    </p:spTree>
    <p:extLst>
      <p:ext uri="{BB962C8B-B14F-4D97-AF65-F5344CB8AC3E}">
        <p14:creationId xmlns:p14="http://schemas.microsoft.com/office/powerpoint/2010/main" val="1970428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3662" y="1700437"/>
            <a:ext cx="5560432" cy="42015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283" y="1721224"/>
            <a:ext cx="5715746" cy="418080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100778" y="569484"/>
            <a:ext cx="10505769" cy="830997"/>
          </a:xfrm>
          <a:prstGeom prst="rect">
            <a:avLst/>
          </a:prstGeom>
        </p:spPr>
        <p:txBody>
          <a:bodyPr wrap="square">
            <a:spAutoFit/>
          </a:bodyPr>
          <a:lstStyle/>
          <a:p>
            <a:pPr marL="342900" indent="-342900">
              <a:buFont typeface="Wingdings" panose="05000000000000000000" pitchFamily="2" charset="2"/>
              <a:buChar char="Ø"/>
            </a:pPr>
            <a:r>
              <a:rPr lang="en-US" sz="2400" u="sng" dirty="0">
                <a:solidFill>
                  <a:srgbClr val="000000"/>
                </a:solidFill>
                <a:latin typeface="Times New Roman" panose="02020603050405020304" pitchFamily="18" charset="0"/>
              </a:rPr>
              <a:t>Simulation of the plant in 2020 based on the design values in case of discharge of </a:t>
            </a:r>
            <a:r>
              <a:rPr lang="en-US" sz="2400" u="sng" dirty="0" smtClean="0">
                <a:solidFill>
                  <a:srgbClr val="000000"/>
                </a:solidFill>
                <a:latin typeface="Times New Roman" panose="02020603050405020304" pitchFamily="18" charset="0"/>
              </a:rPr>
              <a:t>more than one  </a:t>
            </a:r>
            <a:r>
              <a:rPr lang="en-US" sz="2400" u="sng" dirty="0">
                <a:solidFill>
                  <a:srgbClr val="000000"/>
                </a:solidFill>
                <a:latin typeface="Times New Roman" panose="02020603050405020304" pitchFamily="18" charset="0"/>
              </a:rPr>
              <a:t>industry </a:t>
            </a:r>
            <a:r>
              <a:rPr lang="en-US" sz="2400" u="sng" dirty="0" smtClean="0">
                <a:solidFill>
                  <a:srgbClr val="000000"/>
                </a:solidFill>
                <a:latin typeface="Times New Roman" panose="02020603050405020304" pitchFamily="18" charset="0"/>
              </a:rPr>
              <a:t>wastewater </a:t>
            </a:r>
            <a:r>
              <a:rPr lang="en-US" sz="2400" u="sng" dirty="0">
                <a:solidFill>
                  <a:srgbClr val="000000"/>
                </a:solidFill>
                <a:latin typeface="Times New Roman" panose="02020603050405020304" pitchFamily="18" charset="0"/>
              </a:rPr>
              <a:t>together.</a:t>
            </a:r>
          </a:p>
        </p:txBody>
      </p:sp>
    </p:spTree>
    <p:extLst>
      <p:ext uri="{BB962C8B-B14F-4D97-AF65-F5344CB8AC3E}">
        <p14:creationId xmlns:p14="http://schemas.microsoft.com/office/powerpoint/2010/main" val="10307435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27123" y="169624"/>
            <a:ext cx="2521844" cy="707886"/>
          </a:xfrm>
          <a:prstGeom prst="rect">
            <a:avLst/>
          </a:prstGeom>
        </p:spPr>
        <p:txBody>
          <a:bodyPr wrap="none">
            <a:spAutoFit/>
          </a:bodyPr>
          <a:lstStyle/>
          <a:p>
            <a:pPr lvl="0"/>
            <a:r>
              <a:rPr lang="en-US" sz="4000" u="sng" dirty="0">
                <a:solidFill>
                  <a:srgbClr val="2FA3EE">
                    <a:lumMod val="75000"/>
                  </a:srgbClr>
                </a:solidFill>
                <a:latin typeface="Times New Roman" panose="02020603050405020304" pitchFamily="18" charset="0"/>
                <a:cs typeface="Times New Roman" panose="02020603050405020304" pitchFamily="18" charset="0"/>
              </a:rPr>
              <a:t>Conclusion</a:t>
            </a:r>
          </a:p>
        </p:txBody>
      </p:sp>
      <p:sp>
        <p:nvSpPr>
          <p:cNvPr id="4" name="Rectangle 3"/>
          <p:cNvSpPr/>
          <p:nvPr/>
        </p:nvSpPr>
        <p:spPr>
          <a:xfrm>
            <a:off x="1115962" y="1490594"/>
            <a:ext cx="9974826" cy="4478149"/>
          </a:xfrm>
          <a:prstGeom prst="rect">
            <a:avLst/>
          </a:prstGeom>
        </p:spPr>
        <p:txBody>
          <a:bodyPr wrap="square">
            <a:spAutoFit/>
          </a:bodyPr>
          <a:lstStyle/>
          <a:p>
            <a:pPr marL="457200" marR="0" lvl="0" indent="-457200">
              <a:spcBef>
                <a:spcPts val="0"/>
              </a:spcBef>
              <a:spcAft>
                <a:spcPts val="600"/>
              </a:spcAft>
              <a:buFont typeface="Wingdings" panose="05000000000000000000" pitchFamily="2" charset="2"/>
              <a:buChar char="Ø"/>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efficiency of the treatment plant in the n</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ormal operation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is 94.5% of COD removal and 99.62%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of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BOD removal;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nitrogen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is removed by 89.45% efficiency; total phosphorus in the effluent reached a value of 3.9mg/l with 76% removal.</a:t>
            </a:r>
          </a:p>
          <a:p>
            <a:pPr marL="457200" marR="0" lvl="0" indent="-457200">
              <a:spcBef>
                <a:spcPts val="0"/>
              </a:spcBef>
              <a:spcAft>
                <a:spcPts val="600"/>
              </a:spcAft>
              <a:buFont typeface="Wingdings" panose="05000000000000000000" pitchFamily="2" charset="2"/>
              <a:buChar char="Ø"/>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plant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will continue to operate within the specifications in the coming years until the end of the first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phase where the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efficiency of the COD removal will vary between 94.53% in 2015to 94.34 at the end of the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stage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2020</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marL="457200" marR="0" lvl="0" indent="-457200">
              <a:spcBef>
                <a:spcPts val="0"/>
              </a:spcBef>
              <a:spcAft>
                <a:spcPts val="600"/>
              </a:spcAft>
              <a:buFont typeface="Wingdings" panose="05000000000000000000" pitchFamily="2" charset="2"/>
              <a:buChar char="Ø"/>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the season of olives and with illegal discharge of Olive mills Wastewater “Zeibar” into the plant the efficiency decreased from 94.53% to 76.2% in 2015  </a:t>
            </a:r>
            <a:endParaRPr lang="en-US" sz="2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80375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6982" y="885656"/>
            <a:ext cx="10408106" cy="553998"/>
          </a:xfrm>
          <a:prstGeom prst="rect">
            <a:avLst/>
          </a:prstGeom>
        </p:spPr>
        <p:txBody>
          <a:bodyPr wrap="none">
            <a:spAutoFit/>
          </a:bodyPr>
          <a:lstStyle/>
          <a:p>
            <a:pPr marL="457200" marR="0" lvl="0" indent="-457200">
              <a:spcBef>
                <a:spcPts val="0"/>
              </a:spcBef>
              <a:spcAft>
                <a:spcPts val="600"/>
              </a:spcAft>
              <a:buFont typeface="Wingdings" panose="05000000000000000000" pitchFamily="2" charset="2"/>
              <a:buChar char="Ø"/>
            </a:pPr>
            <a:r>
              <a:rPr lang="en-US" sz="3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Industrial wastewater effects on the treatment plant as follows :</a:t>
            </a:r>
            <a:endParaRPr lang="en-US" sz="3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Rectangle 3"/>
          <p:cNvSpPr/>
          <p:nvPr/>
        </p:nvSpPr>
        <p:spPr>
          <a:xfrm>
            <a:off x="1455173" y="1593542"/>
            <a:ext cx="10609008" cy="3323987"/>
          </a:xfrm>
          <a:prstGeom prst="rect">
            <a:avLst/>
          </a:prstGeom>
        </p:spPr>
        <p:txBody>
          <a:bodyPr wrap="square">
            <a:spAutoFit/>
          </a:bodyPr>
          <a:lstStyle/>
          <a:p>
            <a:pPr marL="342900" marR="0" lvl="0" indent="-342900">
              <a:spcBef>
                <a:spcPts val="0"/>
              </a:spcBef>
              <a:spcAft>
                <a:spcPts val="600"/>
              </a:spcAft>
              <a:buFont typeface="+mj-lt"/>
              <a:buAutoNum type="arabicPeriod"/>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light industry, such as Textile and furniture industries the COD effluent did not change much from the normal situation of the plant where the efficiency was around 94.5% and so the treated water quality was not significantly affected.</a:t>
            </a:r>
          </a:p>
          <a:p>
            <a:pPr marL="342900" marR="0" lvl="0" indent="-342900">
              <a:spcBef>
                <a:spcPts val="0"/>
              </a:spcBef>
              <a:spcAft>
                <a:spcPts val="600"/>
              </a:spcAft>
              <a:buFont typeface="+mj-lt"/>
              <a:buAutoNum type="arabicPeriod"/>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a:t>
            </a:r>
            <a:r>
              <a:rPr lang="en-US" sz="25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Tahina</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industries and Slaughter House the efficiency start to decrease form the normal operation but the effluent quality is still nearly acceptable.</a:t>
            </a:r>
          </a:p>
          <a:p>
            <a:pPr marL="342900" marR="0" lvl="0" indent="-342900">
              <a:spcBef>
                <a:spcPts val="0"/>
              </a:spcBef>
              <a:spcAft>
                <a:spcPts val="600"/>
              </a:spcAft>
              <a:buFont typeface="+mj-lt"/>
              <a:buAutoNum type="arabicPeriod"/>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Diary and olive oils industry, the efficiency decreased a lot, and the effluent quality does not achieve the Palestinian Specifications. </a:t>
            </a:r>
            <a:endParaRPr lang="en-US" sz="2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36670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05898" y="0"/>
            <a:ext cx="4076372" cy="707886"/>
          </a:xfrm>
          <a:prstGeom prst="rect">
            <a:avLst/>
          </a:prstGeom>
        </p:spPr>
        <p:txBody>
          <a:bodyPr wrap="none">
            <a:spAutoFit/>
          </a:bodyPr>
          <a:lstStyle/>
          <a:p>
            <a:r>
              <a:rPr lang="en-US" sz="4000" u="sng" dirty="0" smtClean="0">
                <a:solidFill>
                  <a:srgbClr val="2FA3EE">
                    <a:lumMod val="75000"/>
                  </a:srgbClr>
                </a:solidFill>
                <a:latin typeface="Times New Roman" panose="02020603050405020304" pitchFamily="18" charset="0"/>
                <a:cs typeface="Times New Roman" panose="02020603050405020304" pitchFamily="18" charset="0"/>
              </a:rPr>
              <a:t>Recommendations</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850491" y="828227"/>
            <a:ext cx="10756490" cy="5670783"/>
          </a:xfrm>
          <a:prstGeom prst="rect">
            <a:avLst/>
          </a:prstGeom>
        </p:spPr>
        <p:txBody>
          <a:bodyPr wrap="square">
            <a:spAutoFit/>
          </a:bodyPr>
          <a:lstStyle/>
          <a:p>
            <a:pPr marL="342900" lvl="0" indent="-342900" algn="justLow">
              <a:lnSpc>
                <a:spcPct val="150000"/>
              </a:lnSpc>
              <a:spcAft>
                <a:spcPts val="1000"/>
              </a:spcAft>
              <a:buFont typeface="Wingdings" panose="05000000000000000000" pitchFamily="2" charset="2"/>
              <a:buChar char="Ø"/>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Municipality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should monitor </a:t>
            </a:r>
            <a:r>
              <a:rPr lang="en-US" sz="25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Wadi</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Zeimar</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strict regulations should be enacted to prevent illegal connections.</a:t>
            </a:r>
          </a:p>
          <a:p>
            <a:pPr marL="342900" lvl="0" indent="-342900" algn="justLow">
              <a:lnSpc>
                <a:spcPct val="150000"/>
              </a:lnSpc>
              <a:spcAft>
                <a:spcPts val="1000"/>
              </a:spcAft>
              <a:buFont typeface="Wingdings" panose="05000000000000000000" pitchFamily="2" charset="2"/>
              <a:buChar char="Ø"/>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Further researches should be carried out to study the gas production from digester</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justLow">
              <a:lnSpc>
                <a:spcPct val="150000"/>
              </a:lnSpc>
              <a:spcAft>
                <a:spcPts val="1000"/>
              </a:spcAft>
              <a:buFont typeface="Wingdings" panose="05000000000000000000" pitchFamily="2" charset="2"/>
              <a:buChar char="Ø"/>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data we have used in this research was collected by taking composite samples depends on the time, regardless of the amount of flow discharging into the plant, leading to inaccuracies in the results therefore it's recommended to use device depends on the time and flow together.</a:t>
            </a:r>
          </a:p>
          <a:p>
            <a:pPr marL="342900" lvl="0" indent="-342900" algn="justLow">
              <a:lnSpc>
                <a:spcPct val="150000"/>
              </a:lnSpc>
              <a:spcAft>
                <a:spcPts val="1000"/>
              </a:spcAft>
              <a:buFont typeface="Wingdings" panose="05000000000000000000" pitchFamily="2" charset="2"/>
              <a:buChar char="Ø"/>
            </a:pPr>
            <a:endPar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8992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91751" y="0"/>
            <a:ext cx="2359749" cy="707886"/>
          </a:xfrm>
          <a:prstGeom prst="rect">
            <a:avLst/>
          </a:prstGeom>
        </p:spPr>
        <p:txBody>
          <a:bodyPr wrap="none">
            <a:spAutoFit/>
          </a:bodyPr>
          <a:lstStyle/>
          <a:p>
            <a:pPr lvl="0"/>
            <a:r>
              <a:rPr lang="en-US" sz="4000" u="sng" dirty="0" smtClean="0">
                <a:solidFill>
                  <a:srgbClr val="2FA3EE">
                    <a:lumMod val="75000"/>
                  </a:srgbClr>
                </a:solidFill>
                <a:latin typeface="Times New Roman" panose="02020603050405020304" pitchFamily="18" charset="0"/>
                <a:cs typeface="Times New Roman" panose="02020603050405020304" pitchFamily="18" charset="0"/>
              </a:rPr>
              <a:t>Objectives</a:t>
            </a:r>
            <a:endParaRPr lang="en-US" sz="4000" dirty="0">
              <a:solidFill>
                <a:prstClr val="black"/>
              </a:solidFill>
              <a:latin typeface="Times New Roman" panose="02020603050405020304" pitchFamily="18" charset="0"/>
              <a:cs typeface="Times New Roman" panose="02020603050405020304" pitchFamily="18" charset="0"/>
            </a:endParaRPr>
          </a:p>
        </p:txBody>
      </p:sp>
      <p:graphicFrame>
        <p:nvGraphicFramePr>
          <p:cNvPr id="2" name="Diagram 1"/>
          <p:cNvGraphicFramePr/>
          <p:nvPr>
            <p:extLst>
              <p:ext uri="{D42A27DB-BD31-4B8C-83A1-F6EECF244321}">
                <p14:modId xmlns:p14="http://schemas.microsoft.com/office/powerpoint/2010/main" val="699451068"/>
              </p:ext>
            </p:extLst>
          </p:nvPr>
        </p:nvGraphicFramePr>
        <p:xfrm>
          <a:off x="1159422" y="707887"/>
          <a:ext cx="9759590" cy="60021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46328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5335" y="1169346"/>
            <a:ext cx="10697497" cy="6119624"/>
          </a:xfrm>
          <a:prstGeom prst="rect">
            <a:avLst/>
          </a:prstGeom>
        </p:spPr>
        <p:txBody>
          <a:bodyPr wrap="square">
            <a:spAutoFit/>
          </a:bodyPr>
          <a:lstStyle/>
          <a:p>
            <a:pPr marL="342900" lvl="0" indent="-342900" algn="justLow">
              <a:lnSpc>
                <a:spcPct val="150000"/>
              </a:lnSpc>
              <a:spcAft>
                <a:spcPts val="1000"/>
              </a:spcAft>
              <a:buFont typeface="Wingdings" panose="05000000000000000000" pitchFamily="2" charset="2"/>
              <a:buChar char=""/>
            </a:pP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It advised to put measuring devices after each of Primary sedimentation tanks, Mechanical Thickener and Mechanical Dewatering to study the biology characteristics of wastewater before it enters the activated sludge units.</a:t>
            </a:r>
          </a:p>
          <a:p>
            <a:pPr marL="342900" indent="-342900" algn="justLow">
              <a:lnSpc>
                <a:spcPct val="150000"/>
              </a:lnSpc>
              <a:spcAft>
                <a:spcPts val="1000"/>
              </a:spcAft>
              <a:buFont typeface="Wingdings" panose="05000000000000000000" pitchFamily="2" charset="2"/>
              <a:buChar char=""/>
            </a:pP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effluent form NW-WWTP is planned to be used for agricultural purposes, therefore its characteristics have to meet the Palestinian guidelines. Thus, it is possible to rely on a well-calibrated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model to improve</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operational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controls </a:t>
            </a:r>
            <a:r>
              <a:rPr lang="en-US" sz="250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and to study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impact of emergency situations  </a:t>
            </a:r>
            <a:r>
              <a:rPr lang="en-US" sz="25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on </a:t>
            </a:r>
            <a:r>
              <a:rPr lang="en-US" sz="2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quality and to judge whether it will achieve the specifications and can be used for agriculture or not, and then taking the necessary actions.</a:t>
            </a:r>
          </a:p>
          <a:p>
            <a:pPr marL="342900" lvl="0" indent="-342900" algn="justLow">
              <a:lnSpc>
                <a:spcPct val="150000"/>
              </a:lnSpc>
              <a:spcAft>
                <a:spcPts val="1000"/>
              </a:spcAft>
              <a:buFont typeface="Wingdings" panose="05000000000000000000" pitchFamily="2" charset="2"/>
              <a:buChar char=""/>
            </a:pPr>
            <a:endParaRPr lang="en-US" sz="2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Rectangle 2"/>
          <p:cNvSpPr/>
          <p:nvPr/>
        </p:nvSpPr>
        <p:spPr>
          <a:xfrm>
            <a:off x="3929380" y="174812"/>
            <a:ext cx="4076372" cy="707886"/>
          </a:xfrm>
          <a:prstGeom prst="rect">
            <a:avLst/>
          </a:prstGeom>
        </p:spPr>
        <p:txBody>
          <a:bodyPr wrap="none">
            <a:spAutoFit/>
          </a:bodyPr>
          <a:lstStyle/>
          <a:p>
            <a:r>
              <a:rPr lang="en-US" sz="4000" u="sng" dirty="0" smtClean="0">
                <a:solidFill>
                  <a:srgbClr val="2FA3EE">
                    <a:lumMod val="75000"/>
                  </a:srgbClr>
                </a:solidFill>
                <a:latin typeface="Times New Roman" panose="02020603050405020304" pitchFamily="18" charset="0"/>
                <a:cs typeface="Times New Roman" panose="02020603050405020304" pitchFamily="18" charset="0"/>
              </a:rPr>
              <a:t>Recommendations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5601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741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18212" y="763668"/>
            <a:ext cx="6333565" cy="1631216"/>
          </a:xfrm>
          <a:prstGeom prst="rect">
            <a:avLst/>
          </a:prstGeom>
          <a:noFill/>
        </p:spPr>
        <p:txBody>
          <a:bodyPr wrap="square" rtlCol="0">
            <a:spAutoFit/>
          </a:bodyPr>
          <a:lstStyle/>
          <a:p>
            <a:pPr algn="ctr"/>
            <a:r>
              <a:rPr lang="en-US" sz="5000" dirty="0" smtClean="0">
                <a:effectLst>
                  <a:outerShdw blurRad="60007" dist="200025" dir="15000000" sy="30000" kx="-1800000" algn="bl" rotWithShape="0">
                    <a:prstClr val="black">
                      <a:alpha val="32000"/>
                    </a:prstClr>
                  </a:outerShdw>
                </a:effectLst>
                <a:latin typeface="Times New Roman" panose="02020603050405020304" pitchFamily="18" charset="0"/>
                <a:cs typeface="Times New Roman" panose="02020603050405020304" pitchFamily="18" charset="0"/>
              </a:rPr>
              <a:t>Thank you for your attention </a:t>
            </a:r>
            <a:endParaRPr lang="en-US" sz="5000" dirty="0">
              <a:effectLst>
                <a:outerShdw blurRad="60007" dist="200025" dir="15000000" sy="30000" kx="-1800000" algn="bl" rotWithShape="0">
                  <a:prstClr val="black">
                    <a:alpha val="32000"/>
                  </a:prst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54378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6973" y="0"/>
            <a:ext cx="2479140" cy="707886"/>
          </a:xfrm>
          <a:prstGeom prst="rect">
            <a:avLst/>
          </a:prstGeom>
        </p:spPr>
        <p:txBody>
          <a:bodyPr wrap="none">
            <a:spAutoFit/>
          </a:bodyPr>
          <a:lstStyle/>
          <a:p>
            <a:r>
              <a:rPr lang="en-US" sz="4000" u="sng" cap="none" dirty="0" smtClean="0">
                <a:solidFill>
                  <a:schemeClr val="accent1">
                    <a:lumMod val="75000"/>
                  </a:schemeClr>
                </a:solidFill>
                <a:latin typeface="Times New Roman" panose="02020603050405020304" pitchFamily="18" charset="0"/>
                <a:cs typeface="Times New Roman" panose="02020603050405020304" pitchFamily="18" charset="0"/>
              </a:rPr>
              <a:t>Study Area</a:t>
            </a:r>
            <a:endParaRPr lang="en-US" sz="4000" dirty="0">
              <a:latin typeface="Times New Roman" panose="02020603050405020304" pitchFamily="18" charset="0"/>
              <a:cs typeface="Times New Roman" panose="02020603050405020304" pitchFamily="18" charset="0"/>
            </a:endParaRPr>
          </a:p>
        </p:txBody>
      </p:sp>
      <p:pic>
        <p:nvPicPr>
          <p:cNvPr id="2050" name="Picture 8" descr="Description: Nablus 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3295" y="732248"/>
            <a:ext cx="5815556" cy="559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24807" y="1086191"/>
            <a:ext cx="4770274" cy="4693593"/>
          </a:xfrm>
          <a:prstGeom prst="rect">
            <a:avLst/>
          </a:prstGeom>
          <a:noFill/>
        </p:spPr>
        <p:txBody>
          <a:bodyPr wrap="square" rtlCol="0">
            <a:spAutoFit/>
          </a:bodyPr>
          <a:lstStyle/>
          <a:p>
            <a:pPr marL="285750" indent="-285750">
              <a:buFont typeface="Arial" panose="020B0604020202020204" pitchFamily="34" charset="0"/>
              <a:buChar char="•"/>
            </a:pPr>
            <a:r>
              <a:rPr lang="en-US" sz="2500" dirty="0" smtClean="0">
                <a:latin typeface="Times New Roman" panose="02020603050405020304" pitchFamily="18" charset="0"/>
                <a:cs typeface="Times New Roman" panose="02020603050405020304" pitchFamily="18" charset="0"/>
              </a:rPr>
              <a:t>Nablus is a city in the northern West Bank, approximately 49 kilometers (30 mi) north of Jerusalem, with a  presently population of 210,285.</a:t>
            </a:r>
          </a:p>
          <a:p>
            <a:pPr marL="285750" indent="-285750">
              <a:buFont typeface="Arial" panose="020B0604020202020204" pitchFamily="34" charset="0"/>
              <a:buChar char="•"/>
            </a:pPr>
            <a:endParaRPr lang="en-US" sz="25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Topographically, Nablus city has two main catchments, which allow wastewater flows by gravity into </a:t>
            </a:r>
            <a:r>
              <a:rPr lang="en-US" sz="2500" dirty="0" err="1">
                <a:latin typeface="Times New Roman" panose="02020603050405020304" pitchFamily="18" charset="0"/>
                <a:cs typeface="Times New Roman" panose="02020603050405020304" pitchFamily="18" charset="0"/>
              </a:rPr>
              <a:t>wadeis</a:t>
            </a:r>
            <a:r>
              <a:rPr lang="en-US" sz="2500" dirty="0">
                <a:latin typeface="Times New Roman" panose="02020603050405020304" pitchFamily="18" charset="0"/>
                <a:cs typeface="Times New Roman" panose="02020603050405020304" pitchFamily="18" charset="0"/>
              </a:rPr>
              <a:t> in the West and East of the city.</a:t>
            </a:r>
          </a:p>
          <a:p>
            <a:pPr marL="285750" indent="-285750">
              <a:buFont typeface="Arial" panose="020B0604020202020204" pitchFamily="34" charset="0"/>
              <a:buChar char="•"/>
            </a:pPr>
            <a:endParaRPr lang="en-US" sz="2400" dirty="0">
              <a:latin typeface="Calibri" panose="020F0502020204030204" pitchFamily="34" charset="0"/>
            </a:endParaRPr>
          </a:p>
        </p:txBody>
      </p:sp>
    </p:spTree>
    <p:extLst>
      <p:ext uri="{BB962C8B-B14F-4D97-AF65-F5344CB8AC3E}">
        <p14:creationId xmlns:p14="http://schemas.microsoft.com/office/powerpoint/2010/main" val="473109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0686" y="0"/>
            <a:ext cx="2479140" cy="707886"/>
          </a:xfrm>
          <a:prstGeom prst="rect">
            <a:avLst/>
          </a:prstGeom>
        </p:spPr>
        <p:txBody>
          <a:bodyPr wrap="none">
            <a:spAutoFit/>
          </a:bodyPr>
          <a:lstStyle/>
          <a:p>
            <a:pPr lvl="0"/>
            <a:r>
              <a:rPr lang="en-US" sz="4000" u="sng" dirty="0">
                <a:solidFill>
                  <a:srgbClr val="2FA3EE">
                    <a:lumMod val="75000"/>
                  </a:srgbClr>
                </a:solidFill>
                <a:latin typeface="Times New Roman" panose="02020603050405020304" pitchFamily="18" charset="0"/>
                <a:cs typeface="Times New Roman" panose="02020603050405020304" pitchFamily="18" charset="0"/>
              </a:rPr>
              <a:t>Study Area</a:t>
            </a:r>
            <a:endParaRPr lang="en-US" sz="4000" dirty="0">
              <a:solidFill>
                <a:prstClr val="black"/>
              </a:solidFill>
              <a:latin typeface="Times New Roman" panose="02020603050405020304" pitchFamily="18" charset="0"/>
              <a:cs typeface="Times New Roman" panose="02020603050405020304" pitchFamily="18" charset="0"/>
            </a:endParaRPr>
          </a:p>
        </p:txBody>
      </p:sp>
      <p:sp>
        <p:nvSpPr>
          <p:cNvPr id="3" name="Rectangle 2"/>
          <p:cNvSpPr/>
          <p:nvPr/>
        </p:nvSpPr>
        <p:spPr>
          <a:xfrm>
            <a:off x="782472" y="1270352"/>
            <a:ext cx="6096000" cy="553998"/>
          </a:xfrm>
          <a:prstGeom prst="rect">
            <a:avLst/>
          </a:prstGeom>
        </p:spPr>
        <p:txBody>
          <a:bodyPr>
            <a:spAutoFit/>
          </a:bodyPr>
          <a:lstStyle/>
          <a:p>
            <a:pPr marL="800100" marR="0" lvl="1" indent="-342900">
              <a:spcBef>
                <a:spcPts val="1800"/>
              </a:spcBef>
              <a:spcAft>
                <a:spcPts val="600"/>
              </a:spcAft>
              <a:buFont typeface="Wingdings" panose="05000000000000000000" pitchFamily="2" charset="2"/>
              <a:buChar char="Ø"/>
            </a:pPr>
            <a:r>
              <a:rPr lang="en-US" sz="3000" i="1"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Overview</a:t>
            </a:r>
            <a:r>
              <a:rPr lang="en-US" sz="3000"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of  NW-WWTP</a:t>
            </a:r>
            <a:endParaRPr lang="en-US" sz="3000"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Rectangle 3"/>
          <p:cNvSpPr/>
          <p:nvPr/>
        </p:nvSpPr>
        <p:spPr>
          <a:xfrm>
            <a:off x="1159915" y="2079051"/>
            <a:ext cx="11032085" cy="3785652"/>
          </a:xfrm>
          <a:prstGeom prst="rect">
            <a:avLst/>
          </a:prstGeom>
        </p:spPr>
        <p:txBody>
          <a:bodyPr wrap="square">
            <a:spAutoFit/>
          </a:bodyPr>
          <a:lstStyle/>
          <a:p>
            <a:pPr marL="457200" indent="-457200">
              <a:buFont typeface="Arial" panose="020B0604020202020204" pitchFamily="34" charset="0"/>
              <a:buChar char="•"/>
            </a:pPr>
            <a:r>
              <a:rPr lang="en-US"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NW-WWTP is serving the west portion of Nablus city and its western villages to treat the sewage water arriving from Nablus and which later enters Alexander stream in the coastal plane.</a:t>
            </a:r>
          </a:p>
          <a:p>
            <a:pPr marL="457200" indent="-457200">
              <a:buFont typeface="Arial" panose="020B0604020202020204" pitchFamily="34" charset="0"/>
              <a:buChar char="•"/>
            </a:pPr>
            <a:r>
              <a:rPr lang="en-US" altLang="en-US" sz="2800" dirty="0">
                <a:latin typeface="Times New Roman" pitchFamily="18" charset="0"/>
                <a:cs typeface="Times New Roman" pitchFamily="18" charset="0"/>
              </a:rPr>
              <a:t>The construction of a wastewater treatment plant (WWTP) was begun under the German-Palestinian Financial Co-operation project ''Nablus West Sewerage in </a:t>
            </a:r>
            <a:r>
              <a:rPr lang="en-US" altLang="en-US" sz="2800" dirty="0" err="1">
                <a:latin typeface="Times New Roman" pitchFamily="18" charset="0"/>
                <a:cs typeface="Times New Roman" pitchFamily="18" charset="0"/>
              </a:rPr>
              <a:t>Dir</a:t>
            </a:r>
            <a:r>
              <a:rPr lang="en-US" altLang="en-US" sz="2800" dirty="0">
                <a:latin typeface="Times New Roman" pitchFamily="18" charset="0"/>
                <a:cs typeface="Times New Roman" pitchFamily="18" charset="0"/>
              </a:rPr>
              <a:t> </a:t>
            </a:r>
            <a:r>
              <a:rPr lang="en-US" altLang="en-US" sz="2800" dirty="0" err="1">
                <a:latin typeface="Times New Roman" pitchFamily="18" charset="0"/>
                <a:cs typeface="Times New Roman" pitchFamily="18" charset="0"/>
              </a:rPr>
              <a:t>Sharaf</a:t>
            </a:r>
            <a:r>
              <a:rPr lang="en-US" altLang="en-US" sz="2800" dirty="0">
                <a:latin typeface="Times New Roman" pitchFamily="18" charset="0"/>
                <a:cs typeface="Times New Roman" pitchFamily="18" charset="0"/>
              </a:rPr>
              <a:t> </a:t>
            </a:r>
            <a:r>
              <a:rPr lang="en-US" altLang="en-US" sz="2800" dirty="0" smtClean="0">
                <a:latin typeface="Times New Roman" pitchFamily="18" charset="0"/>
                <a:cs typeface="Times New Roman" pitchFamily="18" charset="0"/>
              </a:rPr>
              <a:t>village and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have </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been planned to be in three stages to meet the design flow in 2020, 2025, 2035.</a:t>
            </a:r>
            <a:endParaRPr lang="en-US" sz="2800" dirty="0">
              <a:latin typeface="Times New Roman" panose="02020603050405020304" pitchFamily="18" charset="0"/>
              <a:cs typeface="Times New Roman" panose="02020603050405020304" pitchFamily="18" charset="0"/>
            </a:endParaRPr>
          </a:p>
          <a:p>
            <a:endParaRPr lang="en-US"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US" sz="2800" dirty="0">
              <a:latin typeface="Calibri" panose="020F0502020204030204" pitchFamily="34" charset="0"/>
            </a:endParaRPr>
          </a:p>
        </p:txBody>
      </p:sp>
    </p:spTree>
    <p:extLst>
      <p:ext uri="{BB962C8B-B14F-4D97-AF65-F5344CB8AC3E}">
        <p14:creationId xmlns:p14="http://schemas.microsoft.com/office/powerpoint/2010/main" val="3037640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93376" y="948047"/>
            <a:ext cx="10433939" cy="4961905"/>
          </a:xfrm>
          <a:prstGeom prst="rect">
            <a:avLst/>
          </a:prstGeom>
        </p:spPr>
      </p:pic>
      <p:sp>
        <p:nvSpPr>
          <p:cNvPr id="6" name="Rectangle 5"/>
          <p:cNvSpPr/>
          <p:nvPr/>
        </p:nvSpPr>
        <p:spPr>
          <a:xfrm>
            <a:off x="4430686" y="0"/>
            <a:ext cx="2479140" cy="707886"/>
          </a:xfrm>
          <a:prstGeom prst="rect">
            <a:avLst/>
          </a:prstGeom>
        </p:spPr>
        <p:txBody>
          <a:bodyPr wrap="none">
            <a:spAutoFit/>
          </a:bodyPr>
          <a:lstStyle/>
          <a:p>
            <a:pPr lvl="0"/>
            <a:r>
              <a:rPr lang="en-US" sz="4000" u="sng" dirty="0">
                <a:solidFill>
                  <a:srgbClr val="2FA3EE">
                    <a:lumMod val="75000"/>
                  </a:srgbClr>
                </a:solidFill>
                <a:latin typeface="Times New Roman" panose="02020603050405020304" pitchFamily="18" charset="0"/>
                <a:cs typeface="Times New Roman" panose="02020603050405020304" pitchFamily="18" charset="0"/>
              </a:rPr>
              <a:t>Study Area</a:t>
            </a:r>
            <a:endParaRPr lang="en-US" sz="4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983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3704" y="244986"/>
            <a:ext cx="10466295" cy="701859"/>
          </a:xfrm>
          <a:prstGeom prst="rect">
            <a:avLst/>
          </a:prstGeom>
        </p:spPr>
        <p:txBody>
          <a:bodyPr wrap="square">
            <a:spAutoFit/>
          </a:bodyPr>
          <a:lstStyle/>
          <a:p>
            <a:pPr marL="457200" indent="-457200" algn="justLow">
              <a:lnSpc>
                <a:spcPct val="150000"/>
              </a:lnSpc>
              <a:spcAft>
                <a:spcPts val="600"/>
              </a:spcAft>
              <a:buFont typeface="Arial" panose="020B0604020202020204" pitchFamily="34" charset="0"/>
              <a:buChar char="•"/>
            </a:pPr>
            <a:r>
              <a:rPr lang="en-US" sz="3000" b="1"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Wastewater </a:t>
            </a:r>
            <a:r>
              <a:rPr lang="en-US" sz="3000" b="1"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3000" b="1" u="sng"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reatment at NW-WWTP :</a:t>
            </a:r>
            <a:endParaRPr lang="en-US" sz="3000" b="1"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3"/>
          <p:cNvSpPr txBox="1"/>
          <p:nvPr/>
        </p:nvSpPr>
        <p:spPr>
          <a:xfrm>
            <a:off x="963705" y="1161998"/>
            <a:ext cx="10197354" cy="477054"/>
          </a:xfrm>
          <a:prstGeom prst="rect">
            <a:avLst/>
          </a:prstGeom>
          <a:noFill/>
        </p:spPr>
        <p:txBody>
          <a:bodyPr wrap="square" rtlCol="0">
            <a:spAutoFit/>
          </a:bodyPr>
          <a:lstStyle/>
          <a:p>
            <a:pPr marL="342900" indent="-342900">
              <a:buFont typeface="+mj-lt"/>
              <a:buAutoNum type="arabicPeriod"/>
            </a:pPr>
            <a:endParaRPr lang="en-US" sz="2500"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502581838"/>
              </p:ext>
            </p:extLst>
          </p:nvPr>
        </p:nvGraphicFramePr>
        <p:xfrm>
          <a:off x="1090706" y="1029816"/>
          <a:ext cx="980141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2557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4401</TotalTime>
  <Words>1938</Words>
  <Application>Microsoft Office PowerPoint</Application>
  <PresentationFormat>Custom</PresentationFormat>
  <Paragraphs>548</Paragraphs>
  <Slides>51</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Droplet</vt:lpstr>
      <vt:lpstr>Microsoft Visio Drawing</vt:lpstr>
      <vt:lpstr>An-Najah National University Engineering Faculty Civil Engineering Department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Engineering Faculty Civil Engineering Department</dc:title>
  <dc:creator>Majed</dc:creator>
  <cp:lastModifiedBy>Eng.Saja</cp:lastModifiedBy>
  <cp:revision>181</cp:revision>
  <dcterms:created xsi:type="dcterms:W3CDTF">2015-12-13T17:38:36Z</dcterms:created>
  <dcterms:modified xsi:type="dcterms:W3CDTF">2016-01-02T17:50:03Z</dcterms:modified>
</cp:coreProperties>
</file>