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56" y="-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1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NOTE: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 change the  image on this slide, select the picture and delete it. Then click the Pictures icon in the placeholder to insert your own image.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1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8" name="Shape 17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pPr lvl="0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6" name="Shape 18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pPr lvl="0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0" name="Shape 20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pPr lvl="0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8" name="Shape 21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pPr lvl="0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5" name="Shape 22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pPr lvl="0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3" name="Shape 23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pPr lvl="0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0" name="Shape 24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pPr lvl="0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6" name="Shape 24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pPr lvl="0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1" name="Shape 25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pPr lvl="0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pPr lvl="0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5" name="Shape 14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pPr lvl="0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8" name="Shape 15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pPr lvl="0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5" name="Shape 16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pPr lvl="0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with Pictur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ctrTitle"/>
          </p:nvPr>
        </p:nvSpPr>
        <p:spPr>
          <a:xfrm>
            <a:off x="1104900" y="2292093"/>
            <a:ext cx="5734050" cy="221969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ubTitle" idx="1"/>
          </p:nvPr>
        </p:nvSpPr>
        <p:spPr>
          <a:xfrm>
            <a:off x="1104900" y="4511783"/>
            <a:ext cx="5734050" cy="9555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Noto Sans Symbols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 descr="An empty placeholder to add an image. Click on the placeholder and select the image that you wish to add."/>
          <p:cNvSpPr>
            <a:spLocks noGrp="1"/>
          </p:cNvSpPr>
          <p:nvPr>
            <p:ph type="pic" idx="2"/>
          </p:nvPr>
        </p:nvSpPr>
        <p:spPr>
          <a:xfrm>
            <a:off x="6981063" y="1310655"/>
            <a:ext cx="5210937" cy="4208604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800"/>
              </a:spcBef>
              <a:buClr>
                <a:schemeClr val="dk1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marR="0" lvl="1" indent="-1270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" name="Shape 23"/>
          <p:cNvGrpSpPr/>
          <p:nvPr/>
        </p:nvGrpSpPr>
        <p:grpSpPr>
          <a:xfrm>
            <a:off x="0" y="1143000"/>
            <a:ext cx="12191999" cy="63125"/>
            <a:chOff x="507491" y="1501519"/>
            <a:chExt cx="8129015" cy="63125"/>
          </a:xfrm>
        </p:grpSpPr>
        <p:cxnSp>
          <p:nvCxnSpPr>
            <p:cNvPr id="24" name="Shape 24"/>
            <p:cNvCxnSpPr/>
            <p:nvPr/>
          </p:nvCxnSpPr>
          <p:spPr>
            <a:xfrm>
              <a:off x="507491" y="1564644"/>
              <a:ext cx="8129015" cy="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25" name="Shape 25"/>
            <p:cNvCxnSpPr/>
            <p:nvPr/>
          </p:nvCxnSpPr>
          <p:spPr>
            <a:xfrm>
              <a:off x="507491" y="1501519"/>
              <a:ext cx="8129015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pic>
        <p:nvPicPr>
          <p:cNvPr id="26" name="Shape 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25879" y="0"/>
            <a:ext cx="1747524" cy="229209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" name="Shape 27"/>
          <p:cNvGrpSpPr/>
          <p:nvPr/>
        </p:nvGrpSpPr>
        <p:grpSpPr>
          <a:xfrm rot="10800000">
            <a:off x="0" y="5645509"/>
            <a:ext cx="12191999" cy="63125"/>
            <a:chOff x="507491" y="1501519"/>
            <a:chExt cx="8129015" cy="63125"/>
          </a:xfrm>
        </p:grpSpPr>
        <p:cxnSp>
          <p:nvCxnSpPr>
            <p:cNvPr id="28" name="Shape 28"/>
            <p:cNvCxnSpPr/>
            <p:nvPr/>
          </p:nvCxnSpPr>
          <p:spPr>
            <a:xfrm>
              <a:off x="507491" y="1564644"/>
              <a:ext cx="8129015" cy="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29" name="Shape 29"/>
            <p:cNvCxnSpPr/>
            <p:nvPr/>
          </p:nvCxnSpPr>
          <p:spPr>
            <a:xfrm>
              <a:off x="507491" y="1501519"/>
              <a:ext cx="8129015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30" name="Shape 30"/>
          <p:cNvSpPr/>
          <p:nvPr/>
        </p:nvSpPr>
        <p:spPr>
          <a:xfrm>
            <a:off x="0" y="5778123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1104900" y="76200"/>
            <a:ext cx="9980682" cy="1096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1104900" y="1600200"/>
            <a:ext cx="3396995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chemeClr val="dk1"/>
              </a:buClr>
              <a:buFont typeface="Noto Sans Symbols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Shape 96" descr="An empty placeholder to add an image. Click on the placeholder and select the image that you wish to add."/>
          <p:cNvSpPr>
            <a:spLocks noGrp="1"/>
          </p:cNvSpPr>
          <p:nvPr>
            <p:ph type="pic" idx="2"/>
          </p:nvPr>
        </p:nvSpPr>
        <p:spPr>
          <a:xfrm>
            <a:off x="4654671" y="1600199"/>
            <a:ext cx="6430912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800"/>
              </a:spcBef>
              <a:buClr>
                <a:schemeClr val="dk1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dt" idx="10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ftr" idx="11"/>
          </p:nvPr>
        </p:nvSpPr>
        <p:spPr>
          <a:xfrm>
            <a:off x="2934458" y="6356350"/>
            <a:ext cx="6323081" cy="3651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sldNum" idx="12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1104900" y="76200"/>
            <a:ext cx="9980682" cy="1096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 rot="5400000">
            <a:off x="3809999" y="-1104899"/>
            <a:ext cx="4572000" cy="9982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101600" algn="l" rtl="0">
              <a:lnSpc>
                <a:spcPct val="9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marR="0" lvl="1" indent="-1270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dt" idx="10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ftr" idx="11"/>
          </p:nvPr>
        </p:nvSpPr>
        <p:spPr>
          <a:xfrm>
            <a:off x="2934458" y="6356350"/>
            <a:ext cx="6323081" cy="3651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sldNum" idx="12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 rot="5400000">
            <a:off x="7323930" y="2413794"/>
            <a:ext cx="5811838" cy="171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 rot="5400000">
            <a:off x="2248429" y="-778403"/>
            <a:ext cx="5811838" cy="80988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101600" algn="l" rtl="0">
              <a:lnSpc>
                <a:spcPct val="9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marR="0" lvl="1" indent="-1270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dt" idx="10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ftr" idx="11"/>
          </p:nvPr>
        </p:nvSpPr>
        <p:spPr>
          <a:xfrm>
            <a:off x="2934458" y="6356350"/>
            <a:ext cx="6323081" cy="3651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sldNum" idx="12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2" name="Shape 112"/>
          <p:cNvGrpSpPr/>
          <p:nvPr/>
        </p:nvGrpSpPr>
        <p:grpSpPr>
          <a:xfrm rot="5400000">
            <a:off x="6514047" y="3228843"/>
            <a:ext cx="5632703" cy="84403"/>
            <a:chOff x="1073150" y="1219200"/>
            <a:chExt cx="10058399" cy="63125"/>
          </a:xfrm>
        </p:grpSpPr>
        <p:cxnSp>
          <p:nvCxnSpPr>
            <p:cNvPr id="113" name="Shape 113"/>
            <p:cNvCxnSpPr/>
            <p:nvPr/>
          </p:nvCxnSpPr>
          <p:spPr>
            <a:xfrm rot="10800000">
              <a:off x="1073150" y="1219200"/>
              <a:ext cx="10058399" cy="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14" name="Shape 114"/>
            <p:cNvCxnSpPr/>
            <p:nvPr/>
          </p:nvCxnSpPr>
          <p:spPr>
            <a:xfrm rot="10800000">
              <a:off x="1073150" y="1282325"/>
              <a:ext cx="10058399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1104900" y="76200"/>
            <a:ext cx="9980682" cy="1096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1104900" y="1600200"/>
            <a:ext cx="9982199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101600" algn="l" rtl="0">
              <a:lnSpc>
                <a:spcPct val="9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marR="0" lvl="1" indent="-1270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dt" idx="10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ftr" idx="11"/>
          </p:nvPr>
        </p:nvSpPr>
        <p:spPr>
          <a:xfrm>
            <a:off x="2934458" y="6356350"/>
            <a:ext cx="6323081" cy="3651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1104900" y="76200"/>
            <a:ext cx="9980682" cy="1096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dt" idx="10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2934458" y="6356350"/>
            <a:ext cx="6323081" cy="3651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" name="Shape 4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Shape 45"/>
          <p:cNvSpPr txBox="1">
            <a:spLocks noGrp="1"/>
          </p:cNvSpPr>
          <p:nvPr>
            <p:ph type="ctrTitle"/>
          </p:nvPr>
        </p:nvSpPr>
        <p:spPr>
          <a:xfrm>
            <a:off x="1104900" y="2292093"/>
            <a:ext cx="10096499" cy="221969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ubTitle" idx="1"/>
          </p:nvPr>
        </p:nvSpPr>
        <p:spPr>
          <a:xfrm>
            <a:off x="1104898" y="4511783"/>
            <a:ext cx="10096501" cy="9555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Noto Sans Symbols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/>
          <p:nvPr/>
        </p:nvSpPr>
        <p:spPr>
          <a:xfrm>
            <a:off x="0" y="5778123"/>
            <a:ext cx="12192000" cy="10798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Shape 48"/>
          <p:cNvSpPr txBox="1">
            <a:spLocks noGrp="1"/>
          </p:cNvSpPr>
          <p:nvPr>
            <p:ph type="dt" idx="10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2934458" y="6356350"/>
            <a:ext cx="6323081" cy="3651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rgbClr val="CCCCC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Shape 52"/>
          <p:cNvGrpSpPr/>
          <p:nvPr/>
        </p:nvGrpSpPr>
        <p:grpSpPr>
          <a:xfrm>
            <a:off x="0" y="2514600"/>
            <a:ext cx="12191999" cy="3194034"/>
            <a:chOff x="647401" y="2514600"/>
            <a:chExt cx="10838688" cy="3194034"/>
          </a:xfrm>
        </p:grpSpPr>
        <p:grpSp>
          <p:nvGrpSpPr>
            <p:cNvPr id="53" name="Shape 53"/>
            <p:cNvGrpSpPr/>
            <p:nvPr/>
          </p:nvGrpSpPr>
          <p:grpSpPr>
            <a:xfrm>
              <a:off x="647402" y="2514600"/>
              <a:ext cx="10838688" cy="63125"/>
              <a:chOff x="507491" y="1501519"/>
              <a:chExt cx="8129015" cy="63125"/>
            </a:xfrm>
          </p:grpSpPr>
          <p:cxnSp>
            <p:nvCxnSpPr>
              <p:cNvPr id="54" name="Shape 54"/>
              <p:cNvCxnSpPr/>
              <p:nvPr/>
            </p:nvCxnSpPr>
            <p:spPr>
              <a:xfrm>
                <a:off x="507491" y="1564644"/>
                <a:ext cx="8129015" cy="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55" name="Shape 55"/>
              <p:cNvCxnSpPr/>
              <p:nvPr/>
            </p:nvCxnSpPr>
            <p:spPr>
              <a:xfrm>
                <a:off x="507491" y="1501519"/>
                <a:ext cx="8129015" cy="0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dk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  <p:sp>
          <p:nvSpPr>
            <p:cNvPr id="56" name="Shape 56"/>
            <p:cNvSpPr/>
            <p:nvPr/>
          </p:nvSpPr>
          <p:spPr>
            <a:xfrm>
              <a:off x="647402" y="2640850"/>
              <a:ext cx="10838687" cy="2941536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7" name="Shape 57"/>
            <p:cNvGrpSpPr/>
            <p:nvPr/>
          </p:nvGrpSpPr>
          <p:grpSpPr>
            <a:xfrm rot="10800000">
              <a:off x="647401" y="5645509"/>
              <a:ext cx="10838688" cy="63125"/>
              <a:chOff x="507491" y="1501519"/>
              <a:chExt cx="8129015" cy="63125"/>
            </a:xfrm>
          </p:grpSpPr>
          <p:cxnSp>
            <p:nvCxnSpPr>
              <p:cNvPr id="58" name="Shape 58"/>
              <p:cNvCxnSpPr/>
              <p:nvPr/>
            </p:nvCxnSpPr>
            <p:spPr>
              <a:xfrm>
                <a:off x="507491" y="1564644"/>
                <a:ext cx="8129015" cy="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59" name="Shape 59"/>
              <p:cNvCxnSpPr/>
              <p:nvPr/>
            </p:nvCxnSpPr>
            <p:spPr>
              <a:xfrm>
                <a:off x="507491" y="1501519"/>
                <a:ext cx="8129015" cy="0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dk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</p:grpSp>
      <p:pic>
        <p:nvPicPr>
          <p:cNvPr id="60" name="Shape 6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25879" y="0"/>
            <a:ext cx="1783187" cy="2971806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1104899" y="2971806"/>
            <a:ext cx="10071099" cy="16841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Arial"/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1104899" y="4655955"/>
            <a:ext cx="10071099" cy="5097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600"/>
              </a:spcBef>
              <a:buClr>
                <a:srgbClr val="888888"/>
              </a:buClr>
              <a:buFont typeface="Noto Sans Symbols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600"/>
              </a:spcBef>
              <a:buClr>
                <a:srgbClr val="888888"/>
              </a:buClr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600"/>
              </a:spcBef>
              <a:buClr>
                <a:srgbClr val="888888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600"/>
              </a:spcBef>
              <a:buClr>
                <a:srgbClr val="888888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dt" idx="10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2934458" y="6356350"/>
            <a:ext cx="6323081" cy="3651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1104900" y="76200"/>
            <a:ext cx="9980682" cy="1096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104900" y="1600200"/>
            <a:ext cx="4914899" cy="4571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101600" algn="l" rtl="0">
              <a:lnSpc>
                <a:spcPct val="9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marR="0" lvl="1" indent="-1270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172200" y="1600200"/>
            <a:ext cx="4914899" cy="4571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101600" algn="l" rtl="0">
              <a:lnSpc>
                <a:spcPct val="9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marR="0" lvl="1" indent="-1270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2934458" y="6356350"/>
            <a:ext cx="6323081" cy="3651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1104900" y="76200"/>
            <a:ext cx="9980682" cy="1096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2"/>
          </p:nvPr>
        </p:nvSpPr>
        <p:spPr>
          <a:xfrm>
            <a:off x="1104900" y="2424111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101600" algn="l" rtl="0">
              <a:lnSpc>
                <a:spcPct val="9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marR="0" lvl="1" indent="-1270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3"/>
          </p:nvPr>
        </p:nvSpPr>
        <p:spPr>
          <a:xfrm>
            <a:off x="6166110" y="1600200"/>
            <a:ext cx="4919472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4"/>
          </p:nvPr>
        </p:nvSpPr>
        <p:spPr>
          <a:xfrm>
            <a:off x="6166110" y="2424111"/>
            <a:ext cx="4919472" cy="37480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101600" algn="l" rtl="0">
              <a:lnSpc>
                <a:spcPct val="9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marR="0" lvl="1" indent="-1270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dt" idx="10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ftr" idx="11"/>
          </p:nvPr>
        </p:nvSpPr>
        <p:spPr>
          <a:xfrm>
            <a:off x="2934458" y="6356350"/>
            <a:ext cx="6323081" cy="3651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dt" idx="10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ftr" idx="11"/>
          </p:nvPr>
        </p:nvSpPr>
        <p:spPr>
          <a:xfrm>
            <a:off x="2934458" y="6356350"/>
            <a:ext cx="6323081" cy="3651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1104900" y="76200"/>
            <a:ext cx="9980682" cy="1096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1104900" y="1600200"/>
            <a:ext cx="4384548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chemeClr val="dk1"/>
              </a:buClr>
              <a:buFont typeface="Noto Sans Symbols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2"/>
          </p:nvPr>
        </p:nvSpPr>
        <p:spPr>
          <a:xfrm>
            <a:off x="5641848" y="1600199"/>
            <a:ext cx="5445251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101600" algn="l" rtl="0">
              <a:lnSpc>
                <a:spcPct val="9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marR="0" lvl="1" indent="-1270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dt" idx="10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ftr" idx="11"/>
          </p:nvPr>
        </p:nvSpPr>
        <p:spPr>
          <a:xfrm>
            <a:off x="2934458" y="6356350"/>
            <a:ext cx="6323081" cy="3651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1104900" y="76200"/>
            <a:ext cx="9980682" cy="1096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1104900" y="1600200"/>
            <a:ext cx="9982199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101600" algn="l" rtl="0">
              <a:lnSpc>
                <a:spcPct val="9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marR="0" lvl="1" indent="-1270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397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2934458" y="6356350"/>
            <a:ext cx="6323081" cy="3651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" name="Shape 15"/>
          <p:cNvGrpSpPr/>
          <p:nvPr/>
        </p:nvGrpSpPr>
        <p:grpSpPr>
          <a:xfrm>
            <a:off x="1103376" y="1219201"/>
            <a:ext cx="9985247" cy="84403"/>
            <a:chOff x="1073150" y="1219200"/>
            <a:chExt cx="10058399" cy="63125"/>
          </a:xfrm>
        </p:grpSpPr>
        <p:cxnSp>
          <p:nvCxnSpPr>
            <p:cNvPr id="16" name="Shape 16"/>
            <p:cNvCxnSpPr/>
            <p:nvPr/>
          </p:nvCxnSpPr>
          <p:spPr>
            <a:xfrm rot="10800000">
              <a:off x="1073150" y="1219200"/>
              <a:ext cx="10058399" cy="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 rot="10800000">
              <a:off x="1073150" y="1282325"/>
              <a:ext cx="10058399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ctrTitle"/>
          </p:nvPr>
        </p:nvSpPr>
        <p:spPr>
          <a:xfrm>
            <a:off x="373225" y="1772825"/>
            <a:ext cx="6465900" cy="2472600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2520" b="1"/>
              <a:t>Use Business Intelligence To Improve  Org. Performance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2520" b="1"/>
              <a:t>                   </a:t>
            </a:r>
            <a:r>
              <a:rPr lang="en-US" sz="2520"/>
              <a:t>(Nablus municipality)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979" b="1"/>
              <a:t>                               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979" b="1"/>
              <a:t>                               </a:t>
            </a:r>
            <a:r>
              <a:rPr lang="en-US" sz="1979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SUPERVISOR</a:t>
            </a:r>
            <a:r>
              <a:rPr lang="en-US" sz="1979" b="1"/>
              <a:t>S</a:t>
            </a:r>
            <a:r>
              <a:rPr lang="en-US" sz="1979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979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DR . MAHE</a:t>
            </a:r>
            <a:r>
              <a:rPr lang="en-US" sz="1979" b="1"/>
              <a:t>R</a:t>
            </a:r>
            <a:r>
              <a:rPr lang="en-US" sz="1979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ABU BAKER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979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&amp;                                                               DR.MOHAMMAD DWIKAT</a:t>
            </a:r>
            <a:br>
              <a:rPr lang="en-US" sz="1979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1979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subTitle" idx="1"/>
          </p:nvPr>
        </p:nvSpPr>
        <p:spPr>
          <a:xfrm>
            <a:off x="528925" y="3944850"/>
            <a:ext cx="6154500" cy="1574400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t" anchorCtr="0">
            <a:noAutofit/>
          </a:bodyPr>
          <a:lstStyle/>
          <a:p>
            <a:pPr marL="0" marR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endParaRPr sz="450" b="1"/>
          </a:p>
          <a:p>
            <a:pPr marL="0" marR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endParaRPr sz="450" b="1"/>
          </a:p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lang="en-US" sz="2400" b="1"/>
              <a:t>                        </a:t>
            </a:r>
            <a:r>
              <a:rPr lang="en-US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prepared by: </a:t>
            </a: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Batool nidal                                                                                </a:t>
            </a:r>
            <a:r>
              <a:rPr lang="en-US" sz="2000" b="1"/>
              <a:t>           N</a:t>
            </a: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oor yahya </a:t>
            </a:r>
          </a:p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Noto Sans Symbols"/>
              <a:buNone/>
            </a:pPr>
            <a:r>
              <a:rPr lang="en-US" sz="2000" b="1"/>
              <a:t>                                  </a:t>
            </a: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Doua aqel</a:t>
            </a:r>
          </a:p>
        </p:txBody>
      </p:sp>
      <p:pic>
        <p:nvPicPr>
          <p:cNvPr id="122" name="Shape 122" descr="Open book on table, blurred shelves of books in backgroun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8890" r="8889"/>
          <a:stretch/>
        </p:blipFill>
        <p:spPr>
          <a:xfrm>
            <a:off x="8646375" y="1228525"/>
            <a:ext cx="3545700" cy="4369800"/>
          </a:xfrm>
          <a:prstGeom prst="rect">
            <a:avLst/>
          </a:prstGeom>
          <a:solidFill>
            <a:srgbClr val="CCCCCC"/>
          </a:solidFill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title" idx="4294967295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000" b="1">
                <a:solidFill>
                  <a:schemeClr val="accent1"/>
                </a:solidFill>
              </a:rPr>
              <a:t> Sample Data before ETL</a:t>
            </a:r>
          </a:p>
        </p:txBody>
      </p:sp>
      <p:pic>
        <p:nvPicPr>
          <p:cNvPr id="181" name="Shape 1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1313251"/>
            <a:ext cx="7725050" cy="349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Shape 1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97312" y="3208975"/>
            <a:ext cx="6677025" cy="312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Integration  of Data </a:t>
            </a:r>
          </a:p>
        </p:txBody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90" name="Shape 1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6900" y="1458487"/>
            <a:ext cx="11298201" cy="485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title"/>
          </p:nvPr>
        </p:nvSpPr>
        <p:spPr>
          <a:xfrm>
            <a:off x="947450" y="111175"/>
            <a:ext cx="9980700" cy="1097100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/>
              <a:t>After integrations</a:t>
            </a:r>
          </a:p>
        </p:txBody>
      </p:sp>
      <p:pic>
        <p:nvPicPr>
          <p:cNvPr id="196" name="Shape 1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9662" y="1833025"/>
            <a:ext cx="9972675" cy="3800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title" idx="4294967295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b="1">
                <a:solidFill>
                  <a:schemeClr val="accent1"/>
                </a:solidFill>
              </a:rPr>
              <a:t>Del with NULL</a:t>
            </a:r>
          </a:p>
        </p:txBody>
      </p:sp>
      <p:pic>
        <p:nvPicPr>
          <p:cNvPr id="203" name="Shape 2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0500" y="1447498"/>
            <a:ext cx="9219451" cy="5183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title"/>
          </p:nvPr>
        </p:nvSpPr>
        <p:spPr>
          <a:xfrm>
            <a:off x="1104900" y="76200"/>
            <a:ext cx="9980682" cy="1096961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b="1">
                <a:solidFill>
                  <a:schemeClr val="accent1"/>
                </a:solidFill>
              </a:rPr>
              <a:t>After dealing with Null</a:t>
            </a:r>
          </a:p>
        </p:txBody>
      </p:sp>
      <p:pic>
        <p:nvPicPr>
          <p:cNvPr id="209" name="Shape 2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8900" y="1815411"/>
            <a:ext cx="9972675" cy="3800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body" idx="4294967295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/>
          </a:p>
          <a:p>
            <a:pPr lvl="0" algn="ctr" rtl="0">
              <a:spcBef>
                <a:spcPts val="0"/>
              </a:spcBef>
              <a:buNone/>
            </a:pPr>
            <a:endParaRPr/>
          </a:p>
          <a:p>
            <a:pPr lvl="0" algn="ctr" rtl="0">
              <a:spcBef>
                <a:spcPts val="0"/>
              </a:spcBef>
              <a:buNone/>
            </a:pPr>
            <a:r>
              <a:rPr lang="en-US" sz="3600" b="1">
                <a:solidFill>
                  <a:schemeClr val="accent1"/>
                </a:solidFill>
              </a:rPr>
              <a:t>Built data warehouse </a:t>
            </a: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title" idx="4294967295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000" b="1">
                <a:solidFill>
                  <a:schemeClr val="accent1"/>
                </a:solidFill>
              </a:rPr>
              <a:t>Data warehouse diagram</a:t>
            </a:r>
            <a:r>
              <a:rPr lang="en-US"/>
              <a:t> </a:t>
            </a:r>
          </a:p>
        </p:txBody>
      </p:sp>
      <p:pic>
        <p:nvPicPr>
          <p:cNvPr id="221" name="Shape 221" descr="18718289_1207673902688028_1632121644_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9313" y="1332050"/>
            <a:ext cx="9651873" cy="5419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000" b="1">
                <a:solidFill>
                  <a:schemeClr val="accent1"/>
                </a:solidFill>
              </a:rPr>
              <a:t> load data into  dimensions</a:t>
            </a:r>
            <a:r>
              <a:rPr lang="en-US" sz="3000"/>
              <a:t> </a:t>
            </a:r>
            <a:r>
              <a:rPr lang="en-US"/>
              <a:t> 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 sz="2800"/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endParaRPr sz="2800"/>
          </a:p>
        </p:txBody>
      </p:sp>
      <p:pic>
        <p:nvPicPr>
          <p:cNvPr id="229" name="Shape 229" descr="18721492_1207672369354848_230962004_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900" y="1409249"/>
            <a:ext cx="9442475" cy="5308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>
            <a:spLocks noGrp="1"/>
          </p:cNvSpPr>
          <p:nvPr>
            <p:ph type="title" idx="4294967295"/>
          </p:nvPr>
        </p:nvSpPr>
        <p:spPr>
          <a:xfrm>
            <a:off x="871800" y="139975"/>
            <a:ext cx="9980700" cy="1097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b="1">
                <a:solidFill>
                  <a:schemeClr val="accent1"/>
                </a:solidFill>
              </a:rPr>
              <a:t>Load data in fact table </a:t>
            </a:r>
          </a:p>
        </p:txBody>
      </p:sp>
      <p:pic>
        <p:nvPicPr>
          <p:cNvPr id="236" name="Shape 236" descr="18718272_1207671699354915_593062462_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900" y="1419250"/>
            <a:ext cx="9514500" cy="534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>
            <a:spLocks noGrp="1"/>
          </p:cNvSpPr>
          <p:nvPr>
            <p:ph type="body" idx="4294967295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-US"/>
              <a:t>                             </a:t>
            </a:r>
            <a:r>
              <a:rPr lang="en-US" sz="3600"/>
              <a:t>       </a:t>
            </a:r>
            <a:r>
              <a:rPr lang="en-US" sz="3600" b="1"/>
              <a:t>  Built OLAB Cube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1104900" y="76200"/>
            <a:ext cx="9980682" cy="1096961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3600" b="0" i="0" u="none" strike="noStrike" cap="non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Out </a:t>
            </a:r>
            <a:r>
              <a:rPr lang="en-US" sz="3600">
                <a:solidFill>
                  <a:srgbClr val="38761D"/>
                </a:solidFill>
              </a:rPr>
              <a:t>L</a:t>
            </a:r>
            <a:r>
              <a:rPr lang="en-US" sz="3600" b="0" i="0" u="none" strike="noStrike" cap="non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ine</a:t>
            </a:r>
            <a:r>
              <a:rPr lang="en-US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1104900" y="1600200"/>
            <a:ext cx="9982200" cy="5148900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t" anchorCtr="0">
            <a:noAutofit/>
          </a:bodyPr>
          <a:lstStyle/>
          <a:p>
            <a:pPr marL="228600" marR="0" lvl="0" indent="-2286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8636"/>
              <a:buFont typeface="Noto Sans Symbols"/>
              <a:buChar char="▪"/>
            </a:pPr>
            <a:r>
              <a:rPr lang="en-US" sz="217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Introduction (what is our project?)</a:t>
            </a:r>
          </a:p>
          <a:p>
            <a:pPr marL="228600" marR="0" lvl="0" indent="-2286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8636"/>
              <a:buFont typeface="Noto Sans Symbols"/>
              <a:buChar char="▪"/>
            </a:pPr>
            <a:r>
              <a:rPr lang="en-US" sz="2170" b="1"/>
              <a:t>why that solution?</a:t>
            </a:r>
          </a:p>
          <a:p>
            <a:pPr marL="228600" marR="0" lvl="0" indent="-228600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98636"/>
              <a:buFont typeface="Noto Sans Symbols"/>
              <a:buChar char="▪"/>
            </a:pPr>
            <a:r>
              <a:rPr lang="en-US" sz="2170" b="1"/>
              <a:t>project scope</a:t>
            </a:r>
          </a:p>
          <a:p>
            <a:pPr lvl="0" indent="40004" rtl="0">
              <a:lnSpc>
                <a:spcPct val="70000"/>
              </a:lnSpc>
              <a:spcBef>
                <a:spcPts val="0"/>
              </a:spcBef>
              <a:buClr>
                <a:schemeClr val="dk1"/>
              </a:buClr>
              <a:buSzPct val="98636"/>
              <a:buFont typeface="Noto Sans Symbols"/>
              <a:buChar char="▪"/>
            </a:pPr>
            <a:r>
              <a:rPr lang="en-US" sz="2170" b="1"/>
              <a:t>main Goals </a:t>
            </a:r>
          </a:p>
          <a:p>
            <a:pPr marL="228600" marR="0" lvl="0" indent="-228600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98636"/>
              <a:buFont typeface="Noto Sans Symbols"/>
              <a:buChar char="▪"/>
            </a:pPr>
            <a:r>
              <a:rPr lang="en-US" sz="2170" b="1"/>
              <a:t> Initial </a:t>
            </a:r>
            <a:r>
              <a:rPr lang="en-US" sz="217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Problem face</a:t>
            </a:r>
            <a:r>
              <a:rPr lang="en-US" sz="2170" b="1"/>
              <a:t>d</a:t>
            </a:r>
            <a:r>
              <a:rPr lang="en-US" sz="217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&amp; solutions </a:t>
            </a:r>
          </a:p>
          <a:p>
            <a:pPr marL="228600" marR="0" lvl="0" indent="-228600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98636"/>
              <a:buFont typeface="Noto Sans Symbols"/>
              <a:buChar char="▪"/>
            </a:pPr>
            <a:r>
              <a:rPr lang="en-US" sz="2170" b="1"/>
              <a:t>Project Phases</a:t>
            </a:r>
          </a:p>
          <a:p>
            <a:pPr marL="228600" marR="0" lvl="0" indent="-228600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98636"/>
              <a:buFont typeface="Noto Sans Symbols"/>
              <a:buChar char="▪"/>
            </a:pPr>
            <a:r>
              <a:rPr lang="en-US" sz="2170" b="1"/>
              <a:t>Main difficulties faced</a:t>
            </a:r>
          </a:p>
          <a:p>
            <a:pPr marL="228600" marR="0" lvl="0" indent="-228600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98636"/>
              <a:buFont typeface="Noto Sans Symbols"/>
              <a:buChar char="▪"/>
            </a:pPr>
            <a:r>
              <a:rPr lang="en-US" sz="2170" b="1"/>
              <a:t>Future work</a:t>
            </a:r>
          </a:p>
          <a:p>
            <a:pPr marL="228600" marR="0" lvl="0" indent="-228600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98636"/>
              <a:buFont typeface="Noto Sans Symbols"/>
              <a:buNone/>
            </a:pPr>
            <a:endParaRPr sz="217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70000"/>
              </a:lnSpc>
              <a:spcBef>
                <a:spcPts val="1800"/>
              </a:spcBef>
              <a:buClr>
                <a:schemeClr val="dk1"/>
              </a:buClr>
              <a:buSzPct val="98636"/>
              <a:buFont typeface="Noto Sans Symbols"/>
              <a:buNone/>
            </a:pPr>
            <a:endParaRPr sz="217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1104900" y="76200"/>
            <a:ext cx="9980682" cy="1096961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3600">
                <a:solidFill>
                  <a:srgbClr val="38761D"/>
                </a:solidFill>
              </a:rPr>
              <a:t>I</a:t>
            </a:r>
            <a:r>
              <a:rPr lang="en-US" sz="3600" b="0" i="0" u="none" strike="noStrike" cap="non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ntroduction 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1104900" y="1600200"/>
            <a:ext cx="9982199" cy="45720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lIns="0" tIns="45700" rIns="0" bIns="45700" anchor="t" anchorCtr="0">
            <a:noAutofit/>
          </a:bodyPr>
          <a:lstStyle/>
          <a:p>
            <a:pPr marL="0" marR="0" lvl="0" indent="-1270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None/>
            </a:pPr>
            <a:r>
              <a:rPr lang="en-US"/>
              <a:t> a goal of every business is to make better decisions  to increase their profitability ,improve the business performance &amp; overcome their competitors ; and that goal every day become more difficult  to reach using the transactional database as a huge amount of data being stored in daily manner .</a:t>
            </a:r>
          </a:p>
          <a:p>
            <a:pPr marL="0" marR="0" lvl="0" indent="-1270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None/>
            </a:pPr>
            <a:endParaRPr/>
          </a:p>
          <a:p>
            <a:pPr marL="0" marR="0" lvl="0" indent="-1270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None/>
            </a:pPr>
            <a:r>
              <a:rPr lang="en-US"/>
              <a:t>we are facing the “big data” , and this data contains very useful information if it’s collected together , and because of the transactional DB limitation ;a need for new model </a:t>
            </a:r>
          </a:p>
          <a:p>
            <a:pPr marL="0" marR="0" lvl="0" indent="-1270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None/>
            </a:pPr>
            <a:r>
              <a:rPr lang="en-US"/>
              <a:t>to cover that need .</a:t>
            </a:r>
          </a:p>
          <a:p>
            <a:pPr marL="0" marR="0" lvl="0" indent="-1270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None/>
            </a:pPr>
            <a:endParaRPr/>
          </a:p>
          <a:p>
            <a:pPr marL="0" marR="0" lvl="0" indent="-1270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None/>
            </a:pPr>
            <a:r>
              <a:rPr lang="en-US"/>
              <a:t> That is where business intelligence (BI) comes in.  BI turns the massive amount of data from operational systems into a format that is easy to understand, current, and correct so decisions can be made on the data .</a:t>
            </a:r>
          </a:p>
          <a:p>
            <a:pPr marL="0" marR="0" lvl="0" indent="-1270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None/>
            </a:pPr>
            <a:r>
              <a:rPr lang="en-US"/>
              <a:t>   .</a:t>
            </a:r>
          </a:p>
          <a:p>
            <a:pPr marL="0" marR="0" lvl="0" indent="-1270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None/>
            </a:pPr>
            <a:endParaRPr>
              <a:solidFill>
                <a:srgbClr val="000000"/>
              </a:solidFill>
            </a:endParaRPr>
          </a:p>
          <a:p>
            <a:pPr marL="0" marR="0" lvl="0" indent="-1270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None/>
            </a:pPr>
            <a:endParaRPr/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1027150" y="0"/>
            <a:ext cx="9980700" cy="1097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600" b="1">
                <a:solidFill>
                  <a:srgbClr val="38761D"/>
                </a:solidFill>
              </a:rPr>
              <a:t>Project Scope</a:t>
            </a:r>
            <a:r>
              <a:rPr lang="en-US" sz="3000" b="1">
                <a:solidFill>
                  <a:srgbClr val="38761D"/>
                </a:solidFill>
              </a:rPr>
              <a:t> 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27000" lvl="0" indent="0" rtl="0">
              <a:spcBef>
                <a:spcPts val="0"/>
              </a:spcBef>
              <a:buNone/>
            </a:pPr>
            <a:endParaRPr sz="2400"/>
          </a:p>
          <a:p>
            <a:pPr marL="127000" lvl="0" indent="0" rtl="0">
              <a:spcBef>
                <a:spcPts val="0"/>
              </a:spcBef>
              <a:buNone/>
            </a:pPr>
            <a:r>
              <a:rPr lang="en-US" sz="2400"/>
              <a:t>after  a careful and a deep study  of municipality  ,we found a </a:t>
            </a:r>
            <a:r>
              <a:rPr lang="en-US" sz="2400" b="1"/>
              <a:t>performance gap</a:t>
            </a:r>
            <a:r>
              <a:rPr lang="en-US" sz="2400"/>
              <a:t> in the  </a:t>
            </a:r>
            <a:r>
              <a:rPr lang="en-US" sz="2400" b="1"/>
              <a:t>collection department</a:t>
            </a:r>
            <a:r>
              <a:rPr lang="en-US" sz="2400"/>
              <a:t>  , and a </a:t>
            </a:r>
            <a:r>
              <a:rPr lang="en-US" sz="2400" b="1"/>
              <a:t>desire</a:t>
            </a:r>
            <a:r>
              <a:rPr lang="en-US" sz="2400"/>
              <a:t> from the computer department to fill this gap.</a:t>
            </a:r>
          </a:p>
          <a:p>
            <a:pPr marL="127000" lvl="0" indent="0">
              <a:spcBef>
                <a:spcPts val="0"/>
              </a:spcBef>
              <a:buNone/>
            </a:pPr>
            <a:r>
              <a:rPr lang="en-US" sz="2400"/>
              <a:t> so ; we started  to </a:t>
            </a:r>
            <a:r>
              <a:rPr lang="en-US" sz="2400" b="1"/>
              <a:t>understanding the business</a:t>
            </a:r>
            <a:r>
              <a:rPr lang="en-US" sz="2400"/>
              <a:t> roles  and the data flow in the systems used ( </a:t>
            </a:r>
            <a:r>
              <a:rPr lang="en-US" sz="2400" b="1"/>
              <a:t>Min 2-3 weeks </a:t>
            </a:r>
            <a:r>
              <a:rPr lang="en-US" sz="2400"/>
              <a:t>)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Main Goals</a:t>
            </a:r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</a:pPr>
            <a:r>
              <a:rPr lang="en-US"/>
              <a:t>prepare and analyze the data come from different  source by cleaning  it and do some process to be Ready  for </a:t>
            </a:r>
            <a:r>
              <a:rPr lang="en-US" b="1"/>
              <a:t>Nablus municipality  </a:t>
            </a:r>
            <a:r>
              <a:rPr lang="en-US"/>
              <a:t>to evaluate current situation according  to it objectives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1104900" y="76200"/>
            <a:ext cx="9980682" cy="1096961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/>
              <a:t>Initial</a:t>
            </a: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problems :</a:t>
            </a:r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1104900" y="1600200"/>
            <a:ext cx="9982199" cy="4572000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Select the suitable tools 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latin typeface="Cambria"/>
                <a:ea typeface="Cambria"/>
                <a:cs typeface="Cambria"/>
                <a:sym typeface="Cambria"/>
              </a:rPr>
              <a:t>We research a lot for tools and programs to use it in  our project like Talend Open Studio for Data Integration , rapidminer </a:t>
            </a:r>
            <a:r>
              <a:rPr lang="en-US" sz="1400"/>
              <a:t> </a:t>
            </a:r>
            <a:r>
              <a:rPr lang="en-US" sz="1400">
                <a:latin typeface="Cambria"/>
                <a:ea typeface="Cambria"/>
                <a:cs typeface="Cambria"/>
                <a:sym typeface="Cambria"/>
              </a:rPr>
              <a:t>, Apatar , jedox ,</a:t>
            </a:r>
            <a:r>
              <a:rPr lang="en-US" sz="1400"/>
              <a:t> </a:t>
            </a:r>
            <a:r>
              <a:rPr lang="en-US" sz="1400">
                <a:latin typeface="Cambria"/>
                <a:ea typeface="Cambria"/>
                <a:cs typeface="Cambria"/>
                <a:sym typeface="Cambria"/>
              </a:rPr>
              <a:t>HPCC Systems , Jaspersoft ETL(for reporting and etl and analyze the data ) , kETL , Scriptella , pentaho . 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2286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the next step to do (because the idea is new </a:t>
            </a:r>
            <a:r>
              <a:rPr lang="en-US"/>
              <a:t>)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Lack the source of information about the subject 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Solution :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Use  use Microsoft Sql Server 2008 R2 that provide services include Integration Services( SSIS), Reporting Services and Analysis Services. Analysis Services includes a group of OLAP and data mining  </a:t>
            </a:r>
          </a:p>
          <a:p>
            <a:pPr marL="0" marR="0" lvl="0" indent="0" algn="l" rtl="0">
              <a:lnSpc>
                <a:spcPct val="90000"/>
              </a:lnSpc>
              <a:spcBef>
                <a:spcPts val="1800"/>
              </a:spcBef>
              <a:buNone/>
            </a:pPr>
            <a:endParaRPr/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1104900" y="76200"/>
            <a:ext cx="9980700" cy="1097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project phases</a:t>
            </a:r>
          </a:p>
        </p:txBody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US"/>
              <a:t>-ETL 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-US"/>
              <a:t>-DataWarehousing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/>
              <a:t>-Olap cube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887925" y="76200"/>
            <a:ext cx="9980700" cy="1097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first phase </a:t>
            </a:r>
          </a:p>
        </p:txBody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887175" y="1600200"/>
            <a:ext cx="99822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 sz="3000" b="1"/>
          </a:p>
          <a:p>
            <a:pPr marL="0" lvl="0" indent="0" rtl="0">
              <a:spcBef>
                <a:spcPts val="0"/>
              </a:spcBef>
              <a:buNone/>
            </a:pPr>
            <a:endParaRPr sz="3000" b="1"/>
          </a:p>
          <a:p>
            <a:pPr marL="0" lvl="0" indent="0" rtl="0">
              <a:spcBef>
                <a:spcPts val="0"/>
              </a:spcBef>
              <a:buNone/>
            </a:pPr>
            <a:r>
              <a:rPr lang="en-US" sz="3000" b="1"/>
              <a:t>                   Etl(extract, transform, load)</a:t>
            </a:r>
          </a:p>
          <a:p>
            <a:pPr marL="0" lvl="0" indent="0" rtl="0">
              <a:spcBef>
                <a:spcPts val="0"/>
              </a:spcBef>
              <a:buNone/>
            </a:pPr>
            <a:endParaRPr sz="3000" b="1"/>
          </a:p>
          <a:p>
            <a:pPr marL="0" lvl="0" indent="0">
              <a:spcBef>
                <a:spcPts val="0"/>
              </a:spcBef>
              <a:buNone/>
            </a:pPr>
            <a:endParaRPr sz="3000"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9638700" cy="1212900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3600" b="1">
                <a:solidFill>
                  <a:srgbClr val="4A86E8"/>
                </a:solidFill>
              </a:rPr>
              <a:t>Road Map:</a:t>
            </a:r>
          </a:p>
        </p:txBody>
      </p:sp>
      <p:pic>
        <p:nvPicPr>
          <p:cNvPr id="174" name="Shape 1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80899" y="482074"/>
            <a:ext cx="7995875" cy="6375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tf03431380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508</Words>
  <PresentationFormat>Custom</PresentationFormat>
  <Paragraphs>81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tf03431380</vt:lpstr>
      <vt:lpstr>Use Business Intelligence To Improve  Org. Performance                    (Nablus municipality)                                                                SUPERVISORS:                           DR . MAHER ABU BAKER  &amp;                                                               DR.MOHAMMAD DWIKAT </vt:lpstr>
      <vt:lpstr>Out Line </vt:lpstr>
      <vt:lpstr>Introduction </vt:lpstr>
      <vt:lpstr>Project Scope </vt:lpstr>
      <vt:lpstr>Main Goals</vt:lpstr>
      <vt:lpstr>Initial problems :</vt:lpstr>
      <vt:lpstr>project phases</vt:lpstr>
      <vt:lpstr>first phase </vt:lpstr>
      <vt:lpstr>Road Map:</vt:lpstr>
      <vt:lpstr> Sample Data before ETL</vt:lpstr>
      <vt:lpstr>Integration  of Data </vt:lpstr>
      <vt:lpstr>After integrations</vt:lpstr>
      <vt:lpstr>Del with NULL</vt:lpstr>
      <vt:lpstr>After dealing with Null</vt:lpstr>
      <vt:lpstr>Slide 15</vt:lpstr>
      <vt:lpstr>Data warehouse diagram </vt:lpstr>
      <vt:lpstr> load data into  dimensions   </vt:lpstr>
      <vt:lpstr>Load data in fact table 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Business Intelligence To Improve  Org. Performance                    (Nablus municipality)                                                                SUPERVISORS:                           DR . MAHER ABU BAKER  &amp;                                                               DR.MOHAMMAD DWIKAT </dc:title>
  <dc:creator>Noor yahya</dc:creator>
  <cp:lastModifiedBy>Noor yahya</cp:lastModifiedBy>
  <cp:revision>1</cp:revision>
  <dcterms:modified xsi:type="dcterms:W3CDTF">2017-05-30T17:27:00Z</dcterms:modified>
</cp:coreProperties>
</file>