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57" r:id="rId3"/>
    <p:sldId id="256" r:id="rId4"/>
    <p:sldId id="258" r:id="rId5"/>
    <p:sldId id="260" r:id="rId6"/>
    <p:sldId id="259" r:id="rId7"/>
    <p:sldId id="268" r:id="rId8"/>
    <p:sldId id="269" r:id="rId9"/>
    <p:sldId id="261" r:id="rId10"/>
    <p:sldId id="262" r:id="rId11"/>
    <p:sldId id="267" r:id="rId12"/>
    <p:sldId id="270" r:id="rId13"/>
    <p:sldId id="274" r:id="rId14"/>
    <p:sldId id="264" r:id="rId15"/>
    <p:sldId id="273" r:id="rId16"/>
    <p:sldId id="265" r:id="rId17"/>
    <p:sldId id="272" r:id="rId18"/>
    <p:sldId id="266" r:id="rId19"/>
    <p:sldId id="263" r:id="rId20"/>
    <p:sldId id="271" r:id="rId21"/>
    <p:sldId id="275" r:id="rId22"/>
    <p:sldId id="276" r:id="rId23"/>
    <p:sldId id="277" r:id="rId24"/>
    <p:sldId id="279" r:id="rId25"/>
    <p:sldId id="280" r:id="rId26"/>
    <p:sldId id="278" r:id="rId27"/>
    <p:sldId id="281" r:id="rId28"/>
    <p:sldId id="283" r:id="rId29"/>
    <p:sldId id="282" r:id="rId30"/>
    <p:sldId id="284" r:id="rId31"/>
    <p:sldId id="286" r:id="rId32"/>
    <p:sldId id="285" r:id="rId33"/>
    <p:sldId id="288" r:id="rId34"/>
    <p:sldId id="287" r:id="rId35"/>
  </p:sldIdLst>
  <p:sldSz cx="12192000" cy="6858000"/>
  <p:notesSz cx="6858000" cy="9144000"/>
  <p:defaultTextStyle>
    <a:defPPr>
      <a:defRPr lang="ar-J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F3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3" d="100"/>
          <a:sy n="73" d="100"/>
        </p:scale>
        <p:origin x="59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tableStyles" Target="tableStyles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viewProps" Target="viewProps.xml"/><Relationship Id="rId40" Type="http://schemas.microsoft.com/office/2015/10/relationships/revisionInfo" Target="revisionInfo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8" Type="http://schemas.openxmlformats.org/officeDocument/2006/relationships/slide" Target="slides/slide6.xml"/><Relationship Id="rId3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ar-JO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ar-J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20CEC1-7372-4F36-95D4-BD8F0492BEFF}" type="datetimeFigureOut">
              <a:rPr lang="ar-JO" smtClean="0"/>
              <a:t>28/08/1438</a:t>
            </a:fld>
            <a:endParaRPr lang="ar-J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J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0B3F2-9693-43A1-9AD0-AFF52B1D37DB}" type="slidenum">
              <a:rPr lang="ar-JO" smtClean="0"/>
              <a:t>‹#›</a:t>
            </a:fld>
            <a:endParaRPr lang="ar-JO"/>
          </a:p>
        </p:txBody>
      </p:sp>
    </p:spTree>
    <p:extLst>
      <p:ext uri="{BB962C8B-B14F-4D97-AF65-F5344CB8AC3E}">
        <p14:creationId xmlns:p14="http://schemas.microsoft.com/office/powerpoint/2010/main" val="14091046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JO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J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20CEC1-7372-4F36-95D4-BD8F0492BEFF}" type="datetimeFigureOut">
              <a:rPr lang="ar-JO" smtClean="0"/>
              <a:t>28/08/1438</a:t>
            </a:fld>
            <a:endParaRPr lang="ar-J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J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0B3F2-9693-43A1-9AD0-AFF52B1D37DB}" type="slidenum">
              <a:rPr lang="ar-JO" smtClean="0"/>
              <a:t>‹#›</a:t>
            </a:fld>
            <a:endParaRPr lang="ar-JO"/>
          </a:p>
        </p:txBody>
      </p:sp>
    </p:spTree>
    <p:extLst>
      <p:ext uri="{BB962C8B-B14F-4D97-AF65-F5344CB8AC3E}">
        <p14:creationId xmlns:p14="http://schemas.microsoft.com/office/powerpoint/2010/main" val="623178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ar-JO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J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20CEC1-7372-4F36-95D4-BD8F0492BEFF}" type="datetimeFigureOut">
              <a:rPr lang="ar-JO" smtClean="0"/>
              <a:t>28/08/1438</a:t>
            </a:fld>
            <a:endParaRPr lang="ar-J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J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0B3F2-9693-43A1-9AD0-AFF52B1D37DB}" type="slidenum">
              <a:rPr lang="ar-JO" smtClean="0"/>
              <a:t>‹#›</a:t>
            </a:fld>
            <a:endParaRPr lang="ar-JO"/>
          </a:p>
        </p:txBody>
      </p:sp>
    </p:spTree>
    <p:extLst>
      <p:ext uri="{BB962C8B-B14F-4D97-AF65-F5344CB8AC3E}">
        <p14:creationId xmlns:p14="http://schemas.microsoft.com/office/powerpoint/2010/main" val="100052852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7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5/24/2017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556244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5/24/2017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950636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5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5/24/2017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076597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2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2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5/24/2017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127550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2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2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5/24/2017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82261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5/24/2017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812449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5/24/2017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376999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4" y="273052"/>
            <a:ext cx="6815668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2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5/24/2017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54799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JO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J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20CEC1-7372-4F36-95D4-BD8F0492BEFF}" type="datetimeFigureOut">
              <a:rPr lang="ar-JO" smtClean="0"/>
              <a:t>28/08/1438</a:t>
            </a:fld>
            <a:endParaRPr lang="ar-J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J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0B3F2-9693-43A1-9AD0-AFF52B1D37DB}" type="slidenum">
              <a:rPr lang="ar-JO" smtClean="0"/>
              <a:t>‹#›</a:t>
            </a:fld>
            <a:endParaRPr lang="ar-JO"/>
          </a:p>
        </p:txBody>
      </p:sp>
    </p:spTree>
    <p:extLst>
      <p:ext uri="{BB962C8B-B14F-4D97-AF65-F5344CB8AC3E}">
        <p14:creationId xmlns:p14="http://schemas.microsoft.com/office/powerpoint/2010/main" val="170068560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1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9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5/24/2017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700089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5/24/2017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518878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40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40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5/24/2017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44285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ar-JO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20CEC1-7372-4F36-95D4-BD8F0492BEFF}" type="datetimeFigureOut">
              <a:rPr lang="ar-JO" smtClean="0"/>
              <a:t>28/08/1438</a:t>
            </a:fld>
            <a:endParaRPr lang="ar-J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J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0B3F2-9693-43A1-9AD0-AFF52B1D37DB}" type="slidenum">
              <a:rPr lang="ar-JO" smtClean="0"/>
              <a:t>‹#›</a:t>
            </a:fld>
            <a:endParaRPr lang="ar-JO"/>
          </a:p>
        </p:txBody>
      </p:sp>
    </p:spTree>
    <p:extLst>
      <p:ext uri="{BB962C8B-B14F-4D97-AF65-F5344CB8AC3E}">
        <p14:creationId xmlns:p14="http://schemas.microsoft.com/office/powerpoint/2010/main" val="31204646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JO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JO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JO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20CEC1-7372-4F36-95D4-BD8F0492BEFF}" type="datetimeFigureOut">
              <a:rPr lang="ar-JO" smtClean="0"/>
              <a:t>28/08/1438</a:t>
            </a:fld>
            <a:endParaRPr lang="ar-J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J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0B3F2-9693-43A1-9AD0-AFF52B1D37DB}" type="slidenum">
              <a:rPr lang="ar-JO" smtClean="0"/>
              <a:t>‹#›</a:t>
            </a:fld>
            <a:endParaRPr lang="ar-JO"/>
          </a:p>
        </p:txBody>
      </p:sp>
    </p:spTree>
    <p:extLst>
      <p:ext uri="{BB962C8B-B14F-4D97-AF65-F5344CB8AC3E}">
        <p14:creationId xmlns:p14="http://schemas.microsoft.com/office/powerpoint/2010/main" val="17096007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ar-JO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JO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JO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20CEC1-7372-4F36-95D4-BD8F0492BEFF}" type="datetimeFigureOut">
              <a:rPr lang="ar-JO" smtClean="0"/>
              <a:t>28/08/1438</a:t>
            </a:fld>
            <a:endParaRPr lang="ar-JO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JO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0B3F2-9693-43A1-9AD0-AFF52B1D37DB}" type="slidenum">
              <a:rPr lang="ar-JO" smtClean="0"/>
              <a:t>‹#›</a:t>
            </a:fld>
            <a:endParaRPr lang="ar-JO"/>
          </a:p>
        </p:txBody>
      </p:sp>
    </p:spTree>
    <p:extLst>
      <p:ext uri="{BB962C8B-B14F-4D97-AF65-F5344CB8AC3E}">
        <p14:creationId xmlns:p14="http://schemas.microsoft.com/office/powerpoint/2010/main" val="37535305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JO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20CEC1-7372-4F36-95D4-BD8F0492BEFF}" type="datetimeFigureOut">
              <a:rPr lang="ar-JO" smtClean="0"/>
              <a:t>28/08/1438</a:t>
            </a:fld>
            <a:endParaRPr lang="ar-J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J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0B3F2-9693-43A1-9AD0-AFF52B1D37DB}" type="slidenum">
              <a:rPr lang="ar-JO" smtClean="0"/>
              <a:t>‹#›</a:t>
            </a:fld>
            <a:endParaRPr lang="ar-JO"/>
          </a:p>
        </p:txBody>
      </p:sp>
    </p:spTree>
    <p:extLst>
      <p:ext uri="{BB962C8B-B14F-4D97-AF65-F5344CB8AC3E}">
        <p14:creationId xmlns:p14="http://schemas.microsoft.com/office/powerpoint/2010/main" val="28187600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20CEC1-7372-4F36-95D4-BD8F0492BEFF}" type="datetimeFigureOut">
              <a:rPr lang="ar-JO" smtClean="0"/>
              <a:t>28/08/1438</a:t>
            </a:fld>
            <a:endParaRPr lang="ar-J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J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0B3F2-9693-43A1-9AD0-AFF52B1D37DB}" type="slidenum">
              <a:rPr lang="ar-JO" smtClean="0"/>
              <a:t>‹#›</a:t>
            </a:fld>
            <a:endParaRPr lang="ar-JO"/>
          </a:p>
        </p:txBody>
      </p:sp>
    </p:spTree>
    <p:extLst>
      <p:ext uri="{BB962C8B-B14F-4D97-AF65-F5344CB8AC3E}">
        <p14:creationId xmlns:p14="http://schemas.microsoft.com/office/powerpoint/2010/main" val="9721339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ar-JO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JO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20CEC1-7372-4F36-95D4-BD8F0492BEFF}" type="datetimeFigureOut">
              <a:rPr lang="ar-JO" smtClean="0"/>
              <a:t>28/08/1438</a:t>
            </a:fld>
            <a:endParaRPr lang="ar-J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J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0B3F2-9693-43A1-9AD0-AFF52B1D37DB}" type="slidenum">
              <a:rPr lang="ar-JO" smtClean="0"/>
              <a:t>‹#›</a:t>
            </a:fld>
            <a:endParaRPr lang="ar-JO"/>
          </a:p>
        </p:txBody>
      </p:sp>
    </p:spTree>
    <p:extLst>
      <p:ext uri="{BB962C8B-B14F-4D97-AF65-F5344CB8AC3E}">
        <p14:creationId xmlns:p14="http://schemas.microsoft.com/office/powerpoint/2010/main" val="34544334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ar-JO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JO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20CEC1-7372-4F36-95D4-BD8F0492BEFF}" type="datetimeFigureOut">
              <a:rPr lang="ar-JO" smtClean="0"/>
              <a:t>28/08/1438</a:t>
            </a:fld>
            <a:endParaRPr lang="ar-J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J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0B3F2-9693-43A1-9AD0-AFF52B1D37DB}" type="slidenum">
              <a:rPr lang="ar-JO" smtClean="0"/>
              <a:t>‹#›</a:t>
            </a:fld>
            <a:endParaRPr lang="ar-JO"/>
          </a:p>
        </p:txBody>
      </p:sp>
    </p:spTree>
    <p:extLst>
      <p:ext uri="{BB962C8B-B14F-4D97-AF65-F5344CB8AC3E}">
        <p14:creationId xmlns:p14="http://schemas.microsoft.com/office/powerpoint/2010/main" val="20106788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ar-JO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J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20CEC1-7372-4F36-95D4-BD8F0492BEFF}" type="datetimeFigureOut">
              <a:rPr lang="ar-JO" smtClean="0"/>
              <a:t>28/08/1438</a:t>
            </a:fld>
            <a:endParaRPr lang="ar-J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J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70B3F2-9693-43A1-9AD0-AFF52B1D37DB}" type="slidenum">
              <a:rPr lang="ar-JO" smtClean="0"/>
              <a:t>‹#›</a:t>
            </a:fld>
            <a:endParaRPr lang="ar-JO"/>
          </a:p>
        </p:txBody>
      </p:sp>
    </p:spTree>
    <p:extLst>
      <p:ext uri="{BB962C8B-B14F-4D97-AF65-F5344CB8AC3E}">
        <p14:creationId xmlns:p14="http://schemas.microsoft.com/office/powerpoint/2010/main" val="18744502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J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2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5/24/2017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32903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0" y="2286002"/>
            <a:ext cx="7772400" cy="1470025"/>
          </a:xfrm>
        </p:spPr>
        <p:txBody>
          <a:bodyPr>
            <a:normAutofit/>
          </a:bodyPr>
          <a:lstStyle/>
          <a:p>
            <a:r>
              <a:rPr lang="en-US" b="1" i="1" dirty="0">
                <a:latin typeface="Times New Roman" pitchFamily="18" charset="0"/>
                <a:cs typeface="Times New Roman" pitchFamily="18" charset="0"/>
              </a:rPr>
              <a:t>Water Network Analysis &amp; Design of Ejnesenya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5029200"/>
            <a:ext cx="4876800" cy="1219200"/>
          </a:xfrm>
        </p:spPr>
        <p:txBody>
          <a:bodyPr>
            <a:normAutofit/>
          </a:bodyPr>
          <a:lstStyle/>
          <a:p>
            <a:pPr algn="l"/>
            <a:r>
              <a:rPr lang="en-US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By : Nayef Hani Maqboul</a:t>
            </a:r>
          </a:p>
          <a:p>
            <a:pPr algn="l"/>
            <a:r>
              <a:rPr lang="en-US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Supervisor: Dr Anan Jayousi</a:t>
            </a:r>
          </a:p>
        </p:txBody>
      </p:sp>
      <p:pic>
        <p:nvPicPr>
          <p:cNvPr id="4" name="Picture 3" descr="C:\Users\ABET Center\Dropbox\ABET center\ABET center logo.bmp"/>
          <p:cNvPicPr/>
          <p:nvPr/>
        </p:nvPicPr>
        <p:blipFill>
          <a:blip r:embed="rId2" cstate="print"/>
          <a:stretch>
            <a:fillRect/>
          </a:stretch>
        </p:blipFill>
        <p:spPr bwMode="auto">
          <a:xfrm>
            <a:off x="4724401" y="2"/>
            <a:ext cx="2505693" cy="25056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5802566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5400" b="1" dirty="0"/>
              <a:t>Design criteria </a:t>
            </a:r>
            <a:endParaRPr lang="ar-JO" sz="5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897945"/>
            <a:ext cx="10515600" cy="3279018"/>
          </a:xfrm>
        </p:spPr>
        <p:txBody>
          <a:bodyPr>
            <a:normAutofit/>
          </a:bodyPr>
          <a:lstStyle/>
          <a:p>
            <a:r>
              <a:rPr lang="en-US" sz="4000" i="1" dirty="0"/>
              <a:t>Velocity in pipes :  0.3 &lt; V &lt; 3 m/s.</a:t>
            </a:r>
          </a:p>
          <a:p>
            <a:r>
              <a:rPr lang="en-US" sz="4000" i="1" dirty="0"/>
              <a:t>Pressure in nodes : 20 &lt; P &lt; 100 m H2O.</a:t>
            </a:r>
          </a:p>
          <a:p>
            <a:r>
              <a:rPr lang="en-US" sz="4000" i="1" dirty="0"/>
              <a:t>Design period of 30 years.</a:t>
            </a:r>
            <a:endParaRPr lang="ar-JO" sz="4000" i="1" dirty="0"/>
          </a:p>
        </p:txBody>
      </p:sp>
    </p:spTree>
    <p:extLst>
      <p:ext uri="{BB962C8B-B14F-4D97-AF65-F5344CB8AC3E}">
        <p14:creationId xmlns:p14="http://schemas.microsoft.com/office/powerpoint/2010/main" val="386340257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i="1" dirty="0">
                <a:solidFill>
                  <a:srgbClr val="FF0000"/>
                </a:solidFill>
              </a:rPr>
              <a:t>Population estimates &amp; Demand calculation </a:t>
            </a:r>
            <a:endParaRPr lang="ar-JO" b="1" i="1" dirty="0">
              <a:solidFill>
                <a:srgbClr val="FF0000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1591" y="2576279"/>
            <a:ext cx="2999531" cy="76283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1591" y="3511181"/>
            <a:ext cx="9849520" cy="1243699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1591" y="4926953"/>
            <a:ext cx="9307535" cy="12628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63488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22922"/>
            <a:ext cx="10515600" cy="1325563"/>
          </a:xfrm>
        </p:spPr>
        <p:txBody>
          <a:bodyPr/>
          <a:lstStyle/>
          <a:p>
            <a:pPr algn="ctr"/>
            <a:r>
              <a:rPr lang="en-US" b="1" i="1" dirty="0"/>
              <a:t>Demand pattern </a:t>
            </a:r>
            <a:endParaRPr lang="ar-JO" b="1" i="1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173120" y="1364567"/>
            <a:ext cx="3845760" cy="53597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449001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Nodes distribution </a:t>
            </a:r>
            <a:endParaRPr lang="ar-JO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1010" y="1370221"/>
            <a:ext cx="10170942" cy="5300590"/>
          </a:xfrm>
        </p:spPr>
      </p:pic>
    </p:spTree>
    <p:extLst>
      <p:ext uri="{BB962C8B-B14F-4D97-AF65-F5344CB8AC3E}">
        <p14:creationId xmlns:p14="http://schemas.microsoft.com/office/powerpoint/2010/main" val="296186772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50000"/>
            <a:lumOff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Content Placeholder 7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8151" y="277221"/>
            <a:ext cx="2373888" cy="6580779"/>
          </a:xfr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2566" y="277220"/>
            <a:ext cx="2892261" cy="60060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962368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Pipe distribution </a:t>
            </a:r>
            <a:endParaRPr lang="ar-JO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3889" y="1504527"/>
            <a:ext cx="10129911" cy="5200979"/>
          </a:xfrm>
        </p:spPr>
      </p:pic>
    </p:spTree>
    <p:extLst>
      <p:ext uri="{BB962C8B-B14F-4D97-AF65-F5344CB8AC3E}">
        <p14:creationId xmlns:p14="http://schemas.microsoft.com/office/powerpoint/2010/main" val="256649820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3526" y="297986"/>
            <a:ext cx="5586955" cy="6201288"/>
          </a:xfrm>
          <a:prstGeom prst="rect">
            <a:avLst/>
          </a:prstGeom>
        </p:spPr>
      </p:pic>
      <p:pic>
        <p:nvPicPr>
          <p:cNvPr id="3" name="Content Placeholder 2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390560" y="297986"/>
            <a:ext cx="5658547" cy="6201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612668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3566" y="253218"/>
            <a:ext cx="11735500" cy="64289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88045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3533" y="151554"/>
            <a:ext cx="4291968" cy="6600938"/>
          </a:xfrm>
        </p:spPr>
      </p:pic>
    </p:spTree>
    <p:extLst>
      <p:ext uri="{BB962C8B-B14F-4D97-AF65-F5344CB8AC3E}">
        <p14:creationId xmlns:p14="http://schemas.microsoft.com/office/powerpoint/2010/main" val="349145131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i="1" dirty="0">
                <a:solidFill>
                  <a:srgbClr val="FF0000"/>
                </a:solidFill>
              </a:rPr>
              <a:t>Housing Projects</a:t>
            </a:r>
            <a:endParaRPr lang="ar-JO" b="1" i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3866605"/>
            <a:ext cx="10515600" cy="2310357"/>
          </a:xfrm>
        </p:spPr>
        <p:txBody>
          <a:bodyPr>
            <a:normAutofit/>
          </a:bodyPr>
          <a:lstStyle/>
          <a:p>
            <a:r>
              <a:rPr lang="en-US" sz="3600" dirty="0">
                <a:solidFill>
                  <a:srgbClr val="FF0000"/>
                </a:solidFill>
              </a:rPr>
              <a:t>Housing project A (AL-SHUNNAR).</a:t>
            </a:r>
          </a:p>
          <a:p>
            <a:r>
              <a:rPr lang="en-US" sz="3600" dirty="0">
                <a:solidFill>
                  <a:srgbClr val="FF0000"/>
                </a:solidFill>
              </a:rPr>
              <a:t>Housing Project B (ISKAAN AL NAQURA).</a:t>
            </a:r>
            <a:endParaRPr lang="ar-JO" sz="3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7717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6600" b="1" dirty="0">
                <a:solidFill>
                  <a:schemeClr val="accent1">
                    <a:lumMod val="75000"/>
                  </a:schemeClr>
                </a:solidFill>
              </a:rPr>
              <a:t>Content</a:t>
            </a:r>
            <a:endParaRPr lang="ar-JO" sz="66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>
          <a:xfrm>
            <a:off x="838200" y="2349305"/>
            <a:ext cx="10515600" cy="3827658"/>
          </a:xfrm>
        </p:spPr>
        <p:txBody>
          <a:bodyPr/>
          <a:lstStyle/>
          <a:p>
            <a:r>
              <a:rPr lang="en-US" sz="4400" dirty="0">
                <a:solidFill>
                  <a:schemeClr val="accent1">
                    <a:lumMod val="75000"/>
                  </a:schemeClr>
                </a:solidFill>
              </a:rPr>
              <a:t>Review of project 1 (existing network).</a:t>
            </a:r>
          </a:p>
          <a:p>
            <a:r>
              <a:rPr lang="en-US" sz="4400" dirty="0">
                <a:solidFill>
                  <a:schemeClr val="accent1">
                    <a:lumMod val="75000"/>
                  </a:schemeClr>
                </a:solidFill>
              </a:rPr>
              <a:t> The design of the new network.</a:t>
            </a:r>
          </a:p>
          <a:p>
            <a:r>
              <a:rPr lang="en-US" sz="4400" dirty="0">
                <a:solidFill>
                  <a:schemeClr val="accent1">
                    <a:lumMod val="75000"/>
                  </a:schemeClr>
                </a:solidFill>
              </a:rPr>
              <a:t>Housing projects.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460924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65000"/>
            <a:lumOff val="3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55712"/>
          </a:xfrm>
        </p:spPr>
        <p:txBody>
          <a:bodyPr/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Housing Project A </a:t>
            </a:r>
            <a:endParaRPr lang="ar-JO" dirty="0">
              <a:solidFill>
                <a:schemeClr val="bg1"/>
              </a:solidFill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33378" y="1322363"/>
            <a:ext cx="9444418" cy="52008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514879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chemeClr val="accent1">
                    <a:lumMod val="50000"/>
                  </a:schemeClr>
                </a:solidFill>
              </a:rPr>
              <a:t>Population estimates &amp; Demand  calculation</a:t>
            </a:r>
            <a:endParaRPr lang="ar-JO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461845"/>
            <a:ext cx="10515600" cy="3715117"/>
          </a:xfrm>
        </p:spPr>
        <p:txBody>
          <a:bodyPr>
            <a:normAutofit/>
          </a:bodyPr>
          <a:lstStyle/>
          <a:p>
            <a:r>
              <a:rPr lang="en-US" sz="3600" dirty="0">
                <a:solidFill>
                  <a:schemeClr val="accent1">
                    <a:lumMod val="50000"/>
                  </a:schemeClr>
                </a:solidFill>
              </a:rPr>
              <a:t>Average density = 5 capita per family</a:t>
            </a:r>
          </a:p>
          <a:p>
            <a:r>
              <a:rPr lang="en-US" sz="3600" dirty="0">
                <a:solidFill>
                  <a:schemeClr val="accent1">
                    <a:lumMod val="50000"/>
                  </a:schemeClr>
                </a:solidFill>
              </a:rPr>
              <a:t>Daily Municipal demand = 167.5 liters / capita.day</a:t>
            </a:r>
          </a:p>
          <a:p>
            <a:r>
              <a:rPr lang="en-US" sz="3600" dirty="0">
                <a:solidFill>
                  <a:schemeClr val="accent1">
                    <a:lumMod val="50000"/>
                  </a:schemeClr>
                </a:solidFill>
              </a:rPr>
              <a:t>380 unit</a:t>
            </a:r>
          </a:p>
          <a:p>
            <a:r>
              <a:rPr lang="en-US" sz="3600" dirty="0">
                <a:solidFill>
                  <a:schemeClr val="accent1">
                    <a:lumMod val="50000"/>
                  </a:schemeClr>
                </a:solidFill>
              </a:rPr>
              <a:t>Total demand = 318 m3/day.</a:t>
            </a:r>
            <a:endParaRPr lang="ar-JO" sz="3600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008105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Housing project B</a:t>
            </a:r>
            <a:endParaRPr lang="ar-JO" b="1" dirty="0">
              <a:solidFill>
                <a:schemeClr val="bg1"/>
              </a:solidFill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89648" y="1549846"/>
            <a:ext cx="9101797" cy="52637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564634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chemeClr val="accent1">
                    <a:lumMod val="50000"/>
                  </a:schemeClr>
                </a:solidFill>
              </a:rPr>
              <a:t>Population estimates &amp; Demand  calculation</a:t>
            </a:r>
            <a:endParaRPr lang="ar-JO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461845"/>
            <a:ext cx="10515600" cy="3715117"/>
          </a:xfrm>
        </p:spPr>
        <p:txBody>
          <a:bodyPr>
            <a:normAutofit/>
          </a:bodyPr>
          <a:lstStyle/>
          <a:p>
            <a:r>
              <a:rPr lang="en-US" sz="3600" dirty="0">
                <a:solidFill>
                  <a:schemeClr val="accent1">
                    <a:lumMod val="50000"/>
                  </a:schemeClr>
                </a:solidFill>
              </a:rPr>
              <a:t>Average density = 5 capita per family</a:t>
            </a:r>
          </a:p>
          <a:p>
            <a:r>
              <a:rPr lang="en-US" sz="3600" dirty="0">
                <a:solidFill>
                  <a:schemeClr val="accent1">
                    <a:lumMod val="50000"/>
                  </a:schemeClr>
                </a:solidFill>
              </a:rPr>
              <a:t>Daily Municipal demand = 167.5 liters / capita.day</a:t>
            </a:r>
          </a:p>
          <a:p>
            <a:r>
              <a:rPr lang="en-US" sz="3600" dirty="0">
                <a:solidFill>
                  <a:schemeClr val="accent1">
                    <a:lumMod val="50000"/>
                  </a:schemeClr>
                </a:solidFill>
              </a:rPr>
              <a:t>360</a:t>
            </a:r>
          </a:p>
          <a:p>
            <a:r>
              <a:rPr lang="en-US" sz="3600" dirty="0">
                <a:solidFill>
                  <a:schemeClr val="accent1">
                    <a:lumMod val="50000"/>
                  </a:schemeClr>
                </a:solidFill>
              </a:rPr>
              <a:t>Total demand = 301 m3/day.</a:t>
            </a:r>
            <a:endParaRPr lang="ar-JO" sz="3600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628594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743200"/>
            <a:ext cx="10515600" cy="1828800"/>
          </a:xfrm>
        </p:spPr>
        <p:txBody>
          <a:bodyPr/>
          <a:lstStyle/>
          <a:p>
            <a:r>
              <a:rPr lang="en-US" sz="3600" dirty="0"/>
              <a:t>Total future demand of Ejnesenya = 276 m3/day.</a:t>
            </a:r>
          </a:p>
          <a:p>
            <a:r>
              <a:rPr lang="en-US" sz="3600" dirty="0"/>
              <a:t>Total demand of the housing projects =  619 m3/day</a:t>
            </a:r>
            <a:r>
              <a:rPr lang="en-US" dirty="0"/>
              <a:t>.</a:t>
            </a:r>
            <a:endParaRPr lang="ar-JO" dirty="0"/>
          </a:p>
        </p:txBody>
      </p:sp>
    </p:spTree>
    <p:extLst>
      <p:ext uri="{BB962C8B-B14F-4D97-AF65-F5344CB8AC3E}">
        <p14:creationId xmlns:p14="http://schemas.microsoft.com/office/powerpoint/2010/main" val="381929497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3F3F">
            <a:alpha val="38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035675"/>
          </a:xfrm>
        </p:spPr>
        <p:txBody>
          <a:bodyPr>
            <a:normAutofit/>
          </a:bodyPr>
          <a:lstStyle/>
          <a:p>
            <a:pPr algn="ctr"/>
            <a:r>
              <a:rPr lang="en-US" sz="8800" b="1" i="1" dirty="0">
                <a:solidFill>
                  <a:schemeClr val="accent4">
                    <a:lumMod val="50000"/>
                  </a:schemeClr>
                </a:solidFill>
              </a:rPr>
              <a:t>ALTERNATIVES</a:t>
            </a:r>
            <a:endParaRPr lang="ar-JO" sz="8800" b="1" i="1" dirty="0">
              <a:solidFill>
                <a:schemeClr val="accent4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761054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Alternative 1 </a:t>
            </a:r>
            <a:endParaRPr lang="ar-JO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875372"/>
          </a:xfrm>
        </p:spPr>
        <p:txBody>
          <a:bodyPr/>
          <a:lstStyle/>
          <a:p>
            <a:r>
              <a:rPr lang="en-US" dirty="0"/>
              <a:t>Main pipe line from feeding line to a reservoir that feeds the projects.</a:t>
            </a:r>
            <a:endParaRPr lang="ar-JO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8972" y="2377441"/>
            <a:ext cx="9045526" cy="4486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04843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  <a:alpha val="99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6600" b="1" i="1" dirty="0">
                <a:solidFill>
                  <a:srgbClr val="FF0000"/>
                </a:solidFill>
              </a:rPr>
              <a:t>Data obtained </a:t>
            </a:r>
            <a:endParaRPr lang="ar-JO" sz="6600" b="1" i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743199"/>
            <a:ext cx="10515600" cy="3433763"/>
          </a:xfrm>
        </p:spPr>
        <p:txBody>
          <a:bodyPr>
            <a:normAutofit/>
          </a:bodyPr>
          <a:lstStyle/>
          <a:p>
            <a:r>
              <a:rPr lang="en-US" sz="3600" dirty="0">
                <a:solidFill>
                  <a:srgbClr val="FF0000"/>
                </a:solidFill>
              </a:rPr>
              <a:t> pipe length = 910 meters</a:t>
            </a:r>
          </a:p>
          <a:p>
            <a:r>
              <a:rPr lang="en-US" sz="3600" dirty="0">
                <a:solidFill>
                  <a:srgbClr val="FF0000"/>
                </a:solidFill>
              </a:rPr>
              <a:t>Elevation difference = 180 meter </a:t>
            </a:r>
          </a:p>
          <a:p>
            <a:r>
              <a:rPr lang="en-US" sz="3600" dirty="0">
                <a:solidFill>
                  <a:srgbClr val="FF0000"/>
                </a:solidFill>
              </a:rPr>
              <a:t>Flow = 620 m3/day</a:t>
            </a:r>
          </a:p>
          <a:p>
            <a:r>
              <a:rPr lang="en-US" sz="3600" dirty="0">
                <a:solidFill>
                  <a:srgbClr val="FF0000"/>
                </a:solidFill>
              </a:rPr>
              <a:t>Power horse needed = 17 HP</a:t>
            </a:r>
            <a:endParaRPr lang="ar-JO" sz="3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761823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Relevant costs</a:t>
            </a:r>
            <a:endParaRPr lang="ar-JO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3316801"/>
            <a:ext cx="10515600" cy="1817907"/>
          </a:xfrm>
        </p:spPr>
        <p:txBody>
          <a:bodyPr/>
          <a:lstStyle/>
          <a:p>
            <a:r>
              <a:rPr lang="en-US" dirty="0"/>
              <a:t> 4 inch pipe of 910 meter length = 10.000 $</a:t>
            </a:r>
          </a:p>
          <a:p>
            <a:r>
              <a:rPr lang="en-US" dirty="0"/>
              <a:t>3 pumps = estimated 6000 $</a:t>
            </a:r>
          </a:p>
          <a:p>
            <a:r>
              <a:rPr lang="en-US" dirty="0"/>
              <a:t>Total cost 16.000 $</a:t>
            </a:r>
          </a:p>
          <a:p>
            <a:endParaRPr lang="ar-JO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41813" y="2333624"/>
            <a:ext cx="2884206" cy="41746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930281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Alternative 2 </a:t>
            </a:r>
            <a:endParaRPr lang="ar-JO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636221"/>
          </a:xfrm>
        </p:spPr>
        <p:txBody>
          <a:bodyPr/>
          <a:lstStyle/>
          <a:p>
            <a:r>
              <a:rPr lang="en-US" dirty="0"/>
              <a:t>Connect the projects supply to the new network.</a:t>
            </a:r>
            <a:endParaRPr lang="ar-JO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52024" y="2169214"/>
            <a:ext cx="9678573" cy="4456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69593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5400" b="1" dirty="0"/>
              <a:t>The existing network</a:t>
            </a:r>
            <a:endParaRPr lang="ar-JO" sz="5400" b="1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4906" y="1519310"/>
            <a:ext cx="9411286" cy="4996895"/>
          </a:xfrm>
        </p:spPr>
      </p:pic>
    </p:spTree>
    <p:extLst>
      <p:ext uri="{BB962C8B-B14F-4D97-AF65-F5344CB8AC3E}">
        <p14:creationId xmlns:p14="http://schemas.microsoft.com/office/powerpoint/2010/main" val="282535197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  <a:alpha val="99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6600" b="1" i="1" dirty="0">
                <a:solidFill>
                  <a:srgbClr val="FF0000"/>
                </a:solidFill>
              </a:rPr>
              <a:t>Data obtained </a:t>
            </a:r>
            <a:endParaRPr lang="ar-JO" sz="6600" b="1" i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743199"/>
            <a:ext cx="10515600" cy="3433763"/>
          </a:xfrm>
        </p:spPr>
        <p:txBody>
          <a:bodyPr>
            <a:normAutofit/>
          </a:bodyPr>
          <a:lstStyle/>
          <a:p>
            <a:r>
              <a:rPr lang="en-US" sz="3600" dirty="0">
                <a:solidFill>
                  <a:srgbClr val="FF0000"/>
                </a:solidFill>
              </a:rPr>
              <a:t> pipe length = 550m</a:t>
            </a:r>
          </a:p>
          <a:p>
            <a:r>
              <a:rPr lang="en-US" sz="3600" dirty="0">
                <a:solidFill>
                  <a:srgbClr val="FF0000"/>
                </a:solidFill>
              </a:rPr>
              <a:t>Elevation difference = 170 meter </a:t>
            </a:r>
          </a:p>
          <a:p>
            <a:r>
              <a:rPr lang="en-US" sz="3600" dirty="0">
                <a:solidFill>
                  <a:srgbClr val="FF0000"/>
                </a:solidFill>
              </a:rPr>
              <a:t>Flow = 620 m3/day</a:t>
            </a:r>
          </a:p>
          <a:p>
            <a:r>
              <a:rPr lang="en-US" sz="3600" dirty="0">
                <a:solidFill>
                  <a:srgbClr val="FF0000"/>
                </a:solidFill>
              </a:rPr>
              <a:t>Power horse needed = 17 HP</a:t>
            </a:r>
            <a:endParaRPr lang="ar-JO" sz="3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741879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i="1" dirty="0">
                <a:solidFill>
                  <a:schemeClr val="accent2">
                    <a:lumMod val="75000"/>
                  </a:schemeClr>
                </a:solidFill>
              </a:rPr>
              <a:t>Effects on the network</a:t>
            </a:r>
            <a:endParaRPr lang="ar-JO" b="1" i="1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51122" y="1389527"/>
            <a:ext cx="4682060" cy="526298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96222" y="1389528"/>
            <a:ext cx="5657578" cy="52629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52061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641780"/>
          </a:xfrm>
        </p:spPr>
        <p:txBody>
          <a:bodyPr>
            <a:normAutofit/>
          </a:bodyPr>
          <a:lstStyle/>
          <a:p>
            <a:pPr algn="ctr"/>
            <a:r>
              <a:rPr lang="en-US" sz="8800" dirty="0">
                <a:solidFill>
                  <a:srgbClr val="00B0F0"/>
                </a:solidFill>
              </a:rPr>
              <a:t>Other scenarios </a:t>
            </a:r>
            <a:endParaRPr lang="ar-JO" sz="8800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663214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683983"/>
          </a:xfrm>
        </p:spPr>
        <p:txBody>
          <a:bodyPr>
            <a:normAutofit/>
          </a:bodyPr>
          <a:lstStyle/>
          <a:p>
            <a:pPr algn="ctr"/>
            <a:r>
              <a:rPr lang="en-US" sz="7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Any Questions ?</a:t>
            </a:r>
            <a:endParaRPr lang="ar-JO" sz="7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90700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>
                <a:solidFill>
                  <a:schemeClr val="accent1">
                    <a:lumMod val="75000"/>
                  </a:schemeClr>
                </a:solidFill>
              </a:rPr>
              <a:t>Problems in the existing network</a:t>
            </a:r>
            <a:endParaRPr lang="ar-JO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658793"/>
            <a:ext cx="10515600" cy="3518169"/>
          </a:xfrm>
        </p:spPr>
        <p:txBody>
          <a:bodyPr>
            <a:normAutofit/>
          </a:bodyPr>
          <a:lstStyle/>
          <a:p>
            <a:r>
              <a:rPr lang="en-US" sz="3600" dirty="0">
                <a:solidFill>
                  <a:schemeClr val="accent1">
                    <a:lumMod val="75000"/>
                  </a:schemeClr>
                </a:solidFill>
              </a:rPr>
              <a:t>Expansion of the residential areas.</a:t>
            </a:r>
          </a:p>
          <a:p>
            <a:r>
              <a:rPr lang="en-US" sz="3600" dirty="0">
                <a:solidFill>
                  <a:schemeClr val="accent1">
                    <a:lumMod val="75000"/>
                  </a:schemeClr>
                </a:solidFill>
              </a:rPr>
              <a:t>Water pressure problems, 20&lt;P&lt;100 m H2O.</a:t>
            </a:r>
          </a:p>
          <a:p>
            <a:r>
              <a:rPr lang="en-US" sz="3600" dirty="0">
                <a:solidFill>
                  <a:schemeClr val="accent1">
                    <a:lumMod val="75000"/>
                  </a:schemeClr>
                </a:solidFill>
              </a:rPr>
              <a:t>Velocity problems, 0.3&lt;V&lt;3 m/s.</a:t>
            </a:r>
          </a:p>
          <a:p>
            <a:r>
              <a:rPr lang="en-US" sz="3600" dirty="0">
                <a:solidFill>
                  <a:schemeClr val="accent1">
                    <a:lumMod val="75000"/>
                  </a:schemeClr>
                </a:solidFill>
              </a:rPr>
              <a:t>Lack of water.</a:t>
            </a:r>
          </a:p>
          <a:p>
            <a:r>
              <a:rPr lang="en-US" sz="3600" dirty="0">
                <a:solidFill>
                  <a:schemeClr val="accent1">
                    <a:lumMod val="75000"/>
                  </a:schemeClr>
                </a:solidFill>
              </a:rPr>
              <a:t>Lack of data and prober mapping of the network.</a:t>
            </a:r>
            <a:endParaRPr lang="ar-JO" sz="360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24401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6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3379" y="281354"/>
            <a:ext cx="9664504" cy="6400800"/>
          </a:xfrm>
        </p:spPr>
      </p:pic>
    </p:spTree>
    <p:extLst>
      <p:ext uri="{BB962C8B-B14F-4D97-AF65-F5344CB8AC3E}">
        <p14:creationId xmlns:p14="http://schemas.microsoft.com/office/powerpoint/2010/main" val="19316645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3457" y="1066099"/>
            <a:ext cx="9514656" cy="4940806"/>
          </a:xfrm>
        </p:spPr>
      </p:pic>
    </p:spTree>
    <p:extLst>
      <p:ext uri="{BB962C8B-B14F-4D97-AF65-F5344CB8AC3E}">
        <p14:creationId xmlns:p14="http://schemas.microsoft.com/office/powerpoint/2010/main" val="21677453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0196" y="778377"/>
            <a:ext cx="10120906" cy="4943972"/>
          </a:xfrm>
        </p:spPr>
      </p:pic>
    </p:spTree>
    <p:extLst>
      <p:ext uri="{BB962C8B-B14F-4D97-AF65-F5344CB8AC3E}">
        <p14:creationId xmlns:p14="http://schemas.microsoft.com/office/powerpoint/2010/main" val="41541582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199" y="365125"/>
            <a:ext cx="11091203" cy="6176352"/>
          </a:xfrm>
        </p:spPr>
        <p:txBody>
          <a:bodyPr>
            <a:normAutofit/>
          </a:bodyPr>
          <a:lstStyle/>
          <a:p>
            <a:pPr algn="ctr"/>
            <a:r>
              <a:rPr lang="en-US" sz="8000" b="1" i="1" dirty="0">
                <a:solidFill>
                  <a:schemeClr val="tx2">
                    <a:lumMod val="75000"/>
                  </a:schemeClr>
                </a:solidFill>
              </a:rPr>
              <a:t>NEW NETWORK DESIGN</a:t>
            </a:r>
            <a:endParaRPr lang="ar-JO" sz="8000" b="1" i="1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89233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5400" b="1" dirty="0">
                <a:solidFill>
                  <a:schemeClr val="bg1"/>
                </a:solidFill>
              </a:rPr>
              <a:t>New model  </a:t>
            </a:r>
            <a:endParaRPr lang="ar-JO" sz="5400" b="1" dirty="0">
              <a:solidFill>
                <a:schemeClr val="bg1"/>
              </a:solidFill>
            </a:endParaRP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1341" y="1345356"/>
            <a:ext cx="8734712" cy="5336798"/>
          </a:xfrm>
        </p:spPr>
      </p:pic>
    </p:spTree>
    <p:extLst>
      <p:ext uri="{BB962C8B-B14F-4D97-AF65-F5344CB8AC3E}">
        <p14:creationId xmlns:p14="http://schemas.microsoft.com/office/powerpoint/2010/main" val="121643290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894</TotalTime>
  <Words>355</Words>
  <Application>Microsoft Office PowerPoint</Application>
  <PresentationFormat>Widescreen</PresentationFormat>
  <Paragraphs>63</Paragraphs>
  <Slides>33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33</vt:i4>
      </vt:variant>
    </vt:vector>
  </HeadingPairs>
  <TitlesOfParts>
    <vt:vector size="39" baseType="lpstr">
      <vt:lpstr>Arial</vt:lpstr>
      <vt:lpstr>Calibri</vt:lpstr>
      <vt:lpstr>Calibri Light</vt:lpstr>
      <vt:lpstr>Times New Roman</vt:lpstr>
      <vt:lpstr>Office Theme</vt:lpstr>
      <vt:lpstr>1_Office Theme</vt:lpstr>
      <vt:lpstr>Water Network Analysis &amp; Design of Ejnesenya</vt:lpstr>
      <vt:lpstr>Content</vt:lpstr>
      <vt:lpstr>The existing network</vt:lpstr>
      <vt:lpstr>Problems in the existing network</vt:lpstr>
      <vt:lpstr>PowerPoint Presentation</vt:lpstr>
      <vt:lpstr>PowerPoint Presentation</vt:lpstr>
      <vt:lpstr>PowerPoint Presentation</vt:lpstr>
      <vt:lpstr>NEW NETWORK DESIGN</vt:lpstr>
      <vt:lpstr>New model  </vt:lpstr>
      <vt:lpstr>Design criteria </vt:lpstr>
      <vt:lpstr>Population estimates &amp; Demand calculation </vt:lpstr>
      <vt:lpstr>Demand pattern </vt:lpstr>
      <vt:lpstr>Nodes distribution </vt:lpstr>
      <vt:lpstr>PowerPoint Presentation</vt:lpstr>
      <vt:lpstr>Pipe distribution </vt:lpstr>
      <vt:lpstr>PowerPoint Presentation</vt:lpstr>
      <vt:lpstr>PowerPoint Presentation</vt:lpstr>
      <vt:lpstr>PowerPoint Presentation</vt:lpstr>
      <vt:lpstr>Housing Projects</vt:lpstr>
      <vt:lpstr>Housing Project A </vt:lpstr>
      <vt:lpstr>Population estimates &amp; Demand  calculation</vt:lpstr>
      <vt:lpstr>Housing project B</vt:lpstr>
      <vt:lpstr>Population estimates &amp; Demand  calculation</vt:lpstr>
      <vt:lpstr>PowerPoint Presentation</vt:lpstr>
      <vt:lpstr>ALTERNATIVES</vt:lpstr>
      <vt:lpstr>Alternative 1 </vt:lpstr>
      <vt:lpstr>Data obtained </vt:lpstr>
      <vt:lpstr>Relevant costs</vt:lpstr>
      <vt:lpstr>Alternative 2 </vt:lpstr>
      <vt:lpstr>Data obtained </vt:lpstr>
      <vt:lpstr>Effects on the network</vt:lpstr>
      <vt:lpstr>Other scenarios </vt:lpstr>
      <vt:lpstr>Any Questions 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Water Network Analysis &amp; Design of Ejnesenya</dc:title>
  <dc:creator>dell</dc:creator>
  <cp:lastModifiedBy>dell</cp:lastModifiedBy>
  <cp:revision>32</cp:revision>
  <dcterms:created xsi:type="dcterms:W3CDTF">2017-05-23T19:41:05Z</dcterms:created>
  <dcterms:modified xsi:type="dcterms:W3CDTF">2017-05-24T11:31:31Z</dcterms:modified>
</cp:coreProperties>
</file>