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52" r:id="rId1"/>
  </p:sldMasterIdLst>
  <p:notesMasterIdLst>
    <p:notesMasterId r:id="rId37"/>
  </p:notesMasterIdLst>
  <p:sldIdLst>
    <p:sldId id="293" r:id="rId2"/>
    <p:sldId id="340" r:id="rId3"/>
    <p:sldId id="359" r:id="rId4"/>
    <p:sldId id="361" r:id="rId5"/>
    <p:sldId id="341" r:id="rId6"/>
    <p:sldId id="316" r:id="rId7"/>
    <p:sldId id="317" r:id="rId8"/>
    <p:sldId id="318" r:id="rId9"/>
    <p:sldId id="363" r:id="rId10"/>
    <p:sldId id="364" r:id="rId11"/>
    <p:sldId id="321" r:id="rId12"/>
    <p:sldId id="335" r:id="rId13"/>
    <p:sldId id="334" r:id="rId14"/>
    <p:sldId id="328" r:id="rId15"/>
    <p:sldId id="324" r:id="rId16"/>
    <p:sldId id="365" r:id="rId17"/>
    <p:sldId id="306" r:id="rId18"/>
    <p:sldId id="358" r:id="rId19"/>
    <p:sldId id="342" r:id="rId20"/>
    <p:sldId id="285" r:id="rId21"/>
    <p:sldId id="367" r:id="rId22"/>
    <p:sldId id="368" r:id="rId23"/>
    <p:sldId id="369" r:id="rId24"/>
    <p:sldId id="370" r:id="rId25"/>
    <p:sldId id="372" r:id="rId26"/>
    <p:sldId id="371" r:id="rId27"/>
    <p:sldId id="373" r:id="rId28"/>
    <p:sldId id="374" r:id="rId29"/>
    <p:sldId id="375" r:id="rId30"/>
    <p:sldId id="376" r:id="rId31"/>
    <p:sldId id="378" r:id="rId32"/>
    <p:sldId id="379" r:id="rId33"/>
    <p:sldId id="383" r:id="rId34"/>
    <p:sldId id="385" r:id="rId35"/>
    <p:sldId id="386" r:id="rId3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434" autoAdjust="0"/>
    <p:restoredTop sz="94680" autoAdjust="0"/>
  </p:normalViewPr>
  <p:slideViewPr>
    <p:cSldViewPr>
      <p:cViewPr varScale="1">
        <p:scale>
          <a:sx n="66" d="100"/>
          <a:sy n="66" d="100"/>
        </p:scale>
        <p:origin x="53" y="442"/>
      </p:cViewPr>
      <p:guideLst>
        <p:guide orient="horz" pos="2160"/>
        <p:guide pos="2880"/>
      </p:guideLst>
    </p:cSldViewPr>
  </p:slideViewPr>
  <p:outlineViewPr>
    <p:cViewPr>
      <p:scale>
        <a:sx n="33" d="100"/>
        <a:sy n="33" d="100"/>
      </p:scale>
      <p:origin x="14" y="0"/>
    </p:cViewPr>
  </p:outlineViewPr>
  <p:notesTextViewPr>
    <p:cViewPr>
      <p:scale>
        <a:sx n="100" d="100"/>
        <a:sy n="100" d="100"/>
      </p:scale>
      <p:origin x="0" y="0"/>
    </p:cViewPr>
  </p:notesTextViewPr>
  <p:sorterViewPr>
    <p:cViewPr>
      <p:scale>
        <a:sx n="66" d="100"/>
        <a:sy n="66" d="100"/>
      </p:scale>
      <p:origin x="0" y="133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779B0C5-8020-4ABC-B6A3-F5D1EB5B6EFD}" type="datetimeFigureOut">
              <a:rPr lang="ar-SA" smtClean="0"/>
              <a:pPr/>
              <a:t>15/09/1440</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32D5EC5-720B-46A2-B931-BFC8FF06FF0C}" type="slidenum">
              <a:rPr lang="ar-SA" smtClean="0"/>
              <a:pPr/>
              <a:t>‹#›</a:t>
            </a:fld>
            <a:endParaRPr lang="ar-SA"/>
          </a:p>
        </p:txBody>
      </p:sp>
    </p:spTree>
    <p:extLst>
      <p:ext uri="{BB962C8B-B14F-4D97-AF65-F5344CB8AC3E}">
        <p14:creationId xmlns:p14="http://schemas.microsoft.com/office/powerpoint/2010/main" val="218423132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a:p>
        </p:txBody>
      </p:sp>
      <p:sp>
        <p:nvSpPr>
          <p:cNvPr id="4" name="Slide Number Placeholder 3"/>
          <p:cNvSpPr>
            <a:spLocks noGrp="1"/>
          </p:cNvSpPr>
          <p:nvPr>
            <p:ph type="sldNum" sz="quarter" idx="10"/>
          </p:nvPr>
        </p:nvSpPr>
        <p:spPr/>
        <p:txBody>
          <a:bodyPr/>
          <a:lstStyle/>
          <a:p>
            <a:fld id="{8888B2CD-D98F-402D-BBCF-01CE47062510}" type="slidenum">
              <a:rPr lang="ar-JO" smtClean="0"/>
              <a:pPr/>
              <a:t>1</a:t>
            </a:fld>
            <a:endParaRPr lang="ar-JO"/>
          </a:p>
        </p:txBody>
      </p:sp>
    </p:spTree>
    <p:extLst>
      <p:ext uri="{BB962C8B-B14F-4D97-AF65-F5344CB8AC3E}">
        <p14:creationId xmlns:p14="http://schemas.microsoft.com/office/powerpoint/2010/main" val="1743100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23157C9-3224-4E93-B410-5C5F7105A076}" type="datetimeFigureOut">
              <a:rPr lang="ar-SA" smtClean="0"/>
              <a:pPr/>
              <a:t>15/09/1440</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41CC843F-C1B2-4F9A-AD6B-13BF9BAE2196}"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3157C9-3224-4E93-B410-5C5F7105A076}" type="datetimeFigureOut">
              <a:rPr lang="ar-SA" smtClean="0"/>
              <a:pPr/>
              <a:t>15/09/1440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1CC843F-C1B2-4F9A-AD6B-13BF9BAE219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3157C9-3224-4E93-B410-5C5F7105A076}" type="datetimeFigureOut">
              <a:rPr lang="ar-SA" smtClean="0"/>
              <a:pPr/>
              <a:t>15/09/1440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1CC843F-C1B2-4F9A-AD6B-13BF9BAE219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3157C9-3224-4E93-B410-5C5F7105A076}" type="datetimeFigureOut">
              <a:rPr lang="ar-SA" smtClean="0"/>
              <a:pPr/>
              <a:t>15/09/1440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1CC843F-C1B2-4F9A-AD6B-13BF9BAE219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23157C9-3224-4E93-B410-5C5F7105A076}" type="datetimeFigureOut">
              <a:rPr lang="ar-SA" smtClean="0"/>
              <a:pPr/>
              <a:t>15/09/1440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1CC843F-C1B2-4F9A-AD6B-13BF9BAE2196}"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23157C9-3224-4E93-B410-5C5F7105A076}" type="datetimeFigureOut">
              <a:rPr lang="ar-SA" smtClean="0"/>
              <a:pPr/>
              <a:t>15/09/1440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1CC843F-C1B2-4F9A-AD6B-13BF9BAE219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23157C9-3224-4E93-B410-5C5F7105A076}" type="datetimeFigureOut">
              <a:rPr lang="ar-SA" smtClean="0"/>
              <a:pPr/>
              <a:t>15/09/1440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1CC843F-C1B2-4F9A-AD6B-13BF9BAE219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23157C9-3224-4E93-B410-5C5F7105A076}" type="datetimeFigureOut">
              <a:rPr lang="ar-SA" smtClean="0"/>
              <a:pPr/>
              <a:t>15/09/1440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41CC843F-C1B2-4F9A-AD6B-13BF9BAE219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3157C9-3224-4E93-B410-5C5F7105A076}" type="datetimeFigureOut">
              <a:rPr lang="ar-SA" smtClean="0"/>
              <a:pPr/>
              <a:t>15/09/1440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41CC843F-C1B2-4F9A-AD6B-13BF9BAE219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23157C9-3224-4E93-B410-5C5F7105A076}" type="datetimeFigureOut">
              <a:rPr lang="ar-SA" smtClean="0"/>
              <a:pPr/>
              <a:t>15/09/1440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1CC843F-C1B2-4F9A-AD6B-13BF9BAE219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23157C9-3224-4E93-B410-5C5F7105A076}" type="datetimeFigureOut">
              <a:rPr lang="ar-SA" smtClean="0"/>
              <a:pPr/>
              <a:t>15/09/1440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41CC843F-C1B2-4F9A-AD6B-13BF9BAE2196}" type="slidenum">
              <a:rPr lang="ar-SA" smtClean="0"/>
              <a:pPr/>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23157C9-3224-4E93-B410-5C5F7105A076}" type="datetimeFigureOut">
              <a:rPr lang="ar-SA" smtClean="0"/>
              <a:pPr/>
              <a:t>15/09/1440</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1CC843F-C1B2-4F9A-AD6B-13BF9BAE2196}" type="slidenum">
              <a:rPr lang="ar-SA" smtClean="0"/>
              <a:pPr/>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s://goo.gl/L9jrGw"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1628800"/>
            <a:ext cx="7772400" cy="1714512"/>
          </a:xfrm>
        </p:spPr>
        <p:txBody>
          <a:bodyPr>
            <a:normAutofit fontScale="90000"/>
          </a:bodyPr>
          <a:lstStyle/>
          <a:p>
            <a:pPr algn="ctr"/>
            <a:r>
              <a:rPr lang="en-US" sz="4400" dirty="0" smtClean="0">
                <a:solidFill>
                  <a:schemeClr val="tx1"/>
                </a:solidFill>
              </a:rPr>
              <a:t>Design of sewage networks and WWTP for ASIRA AL-SHAMALYA village  </a:t>
            </a:r>
            <a:r>
              <a:rPr lang="en-US" sz="4400" dirty="0" smtClean="0"/>
              <a:t/>
            </a:r>
            <a:br>
              <a:rPr lang="en-US" sz="4400" dirty="0" smtClean="0"/>
            </a:br>
            <a:r>
              <a:rPr lang="en-US" b="1" dirty="0" smtClean="0">
                <a:solidFill>
                  <a:schemeClr val="tx1"/>
                </a:solidFill>
                <a:effectLst/>
              </a:rPr>
              <a:t/>
            </a:r>
            <a:br>
              <a:rPr lang="en-US" b="1" dirty="0" smtClean="0">
                <a:solidFill>
                  <a:schemeClr val="tx1"/>
                </a:solidFill>
                <a:effectLst/>
              </a:rPr>
            </a:br>
            <a:endParaRPr lang="en-US" sz="2200" dirty="0">
              <a:solidFill>
                <a:schemeClr val="tx1"/>
              </a:solidFill>
            </a:endParaRPr>
          </a:p>
        </p:txBody>
      </p:sp>
      <p:sp>
        <p:nvSpPr>
          <p:cNvPr id="3" name="Subtitle 2"/>
          <p:cNvSpPr>
            <a:spLocks noGrp="1"/>
          </p:cNvSpPr>
          <p:nvPr>
            <p:ph type="subTitle" idx="1"/>
          </p:nvPr>
        </p:nvSpPr>
        <p:spPr>
          <a:xfrm>
            <a:off x="1285852" y="2357430"/>
            <a:ext cx="6400800" cy="2786082"/>
          </a:xfrm>
        </p:spPr>
        <p:txBody>
          <a:bodyPr>
            <a:normAutofit/>
          </a:bodyPr>
          <a:lstStyle/>
          <a:p>
            <a:pPr algn="ctr"/>
            <a:endParaRPr lang="en-US" sz="3000" b="1" dirty="0" smtClean="0">
              <a:solidFill>
                <a:schemeClr val="tx1"/>
              </a:solidFill>
            </a:endParaRPr>
          </a:p>
          <a:p>
            <a:endParaRPr lang="en-US" dirty="0"/>
          </a:p>
        </p:txBody>
      </p:sp>
      <p:sp>
        <p:nvSpPr>
          <p:cNvPr id="4" name="TextBox 3"/>
          <p:cNvSpPr txBox="1"/>
          <p:nvPr/>
        </p:nvSpPr>
        <p:spPr>
          <a:xfrm>
            <a:off x="1968058" y="4509120"/>
            <a:ext cx="5040560" cy="477054"/>
          </a:xfrm>
          <a:prstGeom prst="rect">
            <a:avLst/>
          </a:prstGeom>
          <a:noFill/>
        </p:spPr>
        <p:txBody>
          <a:bodyPr wrap="square" rtlCol="0">
            <a:spAutoFit/>
          </a:bodyPr>
          <a:lstStyle/>
          <a:p>
            <a:pPr algn="ctr"/>
            <a:endParaRPr lang="en-US" sz="2500" b="1" dirty="0"/>
          </a:p>
        </p:txBody>
      </p:sp>
      <p:sp>
        <p:nvSpPr>
          <p:cNvPr id="5" name="عنوان فرعي 2"/>
          <p:cNvSpPr txBox="1">
            <a:spLocks/>
          </p:cNvSpPr>
          <p:nvPr/>
        </p:nvSpPr>
        <p:spPr>
          <a:xfrm>
            <a:off x="357158" y="2500306"/>
            <a:ext cx="8305800" cy="2571768"/>
          </a:xfrm>
          <a:prstGeom prst="rect">
            <a:avLst/>
          </a:prstGeom>
        </p:spPr>
        <p:txBody>
          <a:bodyPr vert="horz" anchor="b">
            <a:normAutofit/>
          </a:bodyPr>
          <a:lstStyle/>
          <a:p>
            <a:pPr marL="0" marR="0" lvl="0" indent="0" algn="ctr"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800" b="1"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j-cs"/>
              </a:rPr>
              <a:t>Prepared by :</a:t>
            </a:r>
            <a:endParaRPr kumimoji="0" lang="en-US" sz="2800" b="0"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j-cs"/>
            </a:endParaRPr>
          </a:p>
          <a:p>
            <a:pPr algn="ctr"/>
            <a:r>
              <a:rPr lang="en-US" sz="2800" dirty="0" smtClean="0"/>
              <a:t>AHMAD  JOMAA</a:t>
            </a:r>
            <a:br>
              <a:rPr lang="en-US" sz="2800" dirty="0" smtClean="0"/>
            </a:br>
            <a:r>
              <a:rPr lang="en-US" sz="2800" dirty="0" smtClean="0"/>
              <a:t>SALAM SALAMA</a:t>
            </a:r>
          </a:p>
          <a:p>
            <a:pPr algn="ctr"/>
            <a:r>
              <a:rPr lang="en-US" sz="2800" dirty="0" smtClean="0"/>
              <a:t>SALEH HASSON</a:t>
            </a:r>
          </a:p>
        </p:txBody>
      </p:sp>
      <p:sp>
        <p:nvSpPr>
          <p:cNvPr id="6" name="مستطيل 5"/>
          <p:cNvSpPr/>
          <p:nvPr/>
        </p:nvSpPr>
        <p:spPr>
          <a:xfrm>
            <a:off x="1071538" y="5357826"/>
            <a:ext cx="6858048" cy="461665"/>
          </a:xfrm>
          <a:prstGeom prst="rect">
            <a:avLst/>
          </a:prstGeom>
        </p:spPr>
        <p:txBody>
          <a:bodyPr wrap="square">
            <a:spAutoFit/>
          </a:bodyPr>
          <a:lstStyle/>
          <a:p>
            <a:pPr algn="ctr"/>
            <a:r>
              <a:rPr lang="en-US" sz="2400" b="1" dirty="0" smtClean="0">
                <a:effectLst>
                  <a:outerShdw blurRad="38100" dist="38100" dir="2700000" algn="tl">
                    <a:srgbClr val="000000">
                      <a:alpha val="43137"/>
                    </a:srgbClr>
                  </a:outerShdw>
                </a:effectLst>
              </a:rPr>
              <a:t>Submitted to : Dr. HAFEZ SHAHEN</a:t>
            </a:r>
            <a:endParaRPr lang="ar-SA"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469257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endParaRPr lang="en-US" dirty="0" smtClean="0">
              <a:solidFill>
                <a:schemeClr val="bg1"/>
              </a:solidFill>
              <a:effectLst>
                <a:outerShdw blurRad="38100" dist="38100" dir="2700000" algn="tl">
                  <a:srgbClr val="000000">
                    <a:alpha val="43137"/>
                  </a:srgbClr>
                </a:outerShdw>
              </a:effectLst>
            </a:endParaRPr>
          </a:p>
          <a:p>
            <a:pPr marL="342900" indent="-342900" algn="l" rtl="0">
              <a:lnSpc>
                <a:spcPct val="115000"/>
              </a:lnSpc>
              <a:spcBef>
                <a:spcPts val="0"/>
              </a:spcBef>
              <a:spcAft>
                <a:spcPts val="1000"/>
              </a:spcAft>
              <a:buFont typeface="Symbol" panose="05050102010706020507" pitchFamily="18" charset="2"/>
              <a:buChar char=""/>
            </a:pPr>
            <a:r>
              <a:rPr lang="en-US" sz="28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Road </a:t>
            </a:r>
            <a:r>
              <a:rPr lang="en-US" sz="2800" dirty="0">
                <a:solidFill>
                  <a:srgbClr val="000000"/>
                </a:solidFill>
                <a:latin typeface="Times New Roman" panose="02020603050405020304" pitchFamily="18" charset="0"/>
                <a:ea typeface="Calibri" panose="020F0502020204030204" pitchFamily="34" charset="0"/>
                <a:cs typeface="Arial" panose="020B0604020202020204" pitchFamily="34" charset="0"/>
              </a:rPr>
              <a:t>network</a:t>
            </a:r>
            <a:endParaRPr lang="en-US" sz="28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indent="-342900" algn="l" rtl="0">
              <a:lnSpc>
                <a:spcPct val="115000"/>
              </a:lnSpc>
              <a:spcBef>
                <a:spcPts val="0"/>
              </a:spcBef>
              <a:spcAft>
                <a:spcPts val="1000"/>
              </a:spcAft>
              <a:buFont typeface="Symbol" panose="05050102010706020507" pitchFamily="18" charset="2"/>
              <a:buChar char=""/>
            </a:pPr>
            <a:r>
              <a:rPr lang="en-US" sz="2800" dirty="0">
                <a:solidFill>
                  <a:srgbClr val="000000"/>
                </a:solidFill>
                <a:latin typeface="Times New Roman" panose="02020603050405020304" pitchFamily="18" charset="0"/>
                <a:ea typeface="Calibri" panose="020F0502020204030204" pitchFamily="34" charset="0"/>
                <a:cs typeface="Arial" panose="020B0604020202020204" pitchFamily="34" charset="0"/>
              </a:rPr>
              <a:t>Contour map</a:t>
            </a:r>
            <a:endParaRPr lang="en-US" sz="28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indent="-342900" algn="l" rtl="0">
              <a:lnSpc>
                <a:spcPct val="115000"/>
              </a:lnSpc>
              <a:spcBef>
                <a:spcPts val="0"/>
              </a:spcBef>
              <a:spcAft>
                <a:spcPts val="1000"/>
              </a:spcAft>
              <a:buFont typeface="Symbol" panose="05050102010706020507" pitchFamily="18" charset="2"/>
              <a:buChar char=""/>
            </a:pPr>
            <a:r>
              <a:rPr lang="en-US" sz="2800" dirty="0">
                <a:solidFill>
                  <a:srgbClr val="000000"/>
                </a:solidFill>
                <a:latin typeface="Times New Roman" panose="02020603050405020304" pitchFamily="18" charset="0"/>
                <a:ea typeface="Calibri" panose="020F0502020204030204" pitchFamily="34" charset="0"/>
                <a:cs typeface="Arial" panose="020B0604020202020204" pitchFamily="34" charset="0"/>
              </a:rPr>
              <a:t>Boundary of study area </a:t>
            </a:r>
            <a:endParaRPr lang="en-US" sz="28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indent="-342900" algn="l" rtl="0">
              <a:lnSpc>
                <a:spcPct val="115000"/>
              </a:lnSpc>
              <a:spcBef>
                <a:spcPts val="0"/>
              </a:spcBef>
              <a:spcAft>
                <a:spcPts val="1000"/>
              </a:spcAft>
              <a:buFont typeface="Symbol" panose="05050102010706020507" pitchFamily="18" charset="2"/>
              <a:buChar char=""/>
            </a:pPr>
            <a:r>
              <a:rPr lang="en-US" sz="2800" dirty="0">
                <a:solidFill>
                  <a:srgbClr val="000000"/>
                </a:solidFill>
                <a:latin typeface="Times New Roman" panose="02020603050405020304" pitchFamily="18" charset="0"/>
                <a:ea typeface="Calibri" panose="020F0502020204030204" pitchFamily="34" charset="0"/>
                <a:cs typeface="Arial" panose="020B0604020202020204" pitchFamily="34" charset="0"/>
              </a:rPr>
              <a:t>Population number and population growth rate</a:t>
            </a:r>
            <a:endParaRPr lang="en-US" sz="28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lgn="l" rtl="0"/>
            <a:r>
              <a:rPr lang="en-US" sz="2800" dirty="0">
                <a:solidFill>
                  <a:srgbClr val="000000"/>
                </a:solidFill>
                <a:latin typeface="Times New Roman" panose="02020603050405020304" pitchFamily="18" charset="0"/>
                <a:ea typeface="Calibri" panose="020F0502020204030204" pitchFamily="34" charset="0"/>
              </a:rPr>
              <a:t>House distribution </a:t>
            </a:r>
            <a:endParaRPr lang="en-US" sz="2800" dirty="0"/>
          </a:p>
          <a:p>
            <a:pPr algn="l" rtl="0"/>
            <a:endParaRPr lang="ar-SA" dirty="0"/>
          </a:p>
        </p:txBody>
      </p:sp>
      <p:sp>
        <p:nvSpPr>
          <p:cNvPr id="3" name="عنوان 2"/>
          <p:cNvSpPr>
            <a:spLocks noGrp="1"/>
          </p:cNvSpPr>
          <p:nvPr>
            <p:ph type="title"/>
          </p:nvPr>
        </p:nvSpPr>
        <p:spPr/>
        <p:txBody>
          <a:bodyPr>
            <a:normAutofit/>
          </a:bodyPr>
          <a:lstStyle/>
          <a:p>
            <a:pPr algn="ctr"/>
            <a:r>
              <a:rPr sz="4400" u="sng" dirty="0">
                <a:solidFill>
                  <a:schemeClr val="bg1"/>
                </a:solidFill>
                <a:effectLst>
                  <a:outerShdw blurRad="38100" dist="38100" dir="2700000" algn="tl">
                    <a:srgbClr val="000000">
                      <a:alpha val="43137"/>
                    </a:srgbClr>
                  </a:outerShdw>
                </a:effectLst>
              </a:rPr>
              <a:t>DATA COLLECTION</a:t>
            </a:r>
            <a:r>
              <a:rPr sz="4000" b="1" u="sng" dirty="0">
                <a:solidFill>
                  <a:schemeClr val="bg1"/>
                </a:solidFill>
                <a:effectLst>
                  <a:outerShdw blurRad="38100" dist="38100" dir="2700000" algn="tl">
                    <a:srgbClr val="000000">
                      <a:alpha val="43137"/>
                    </a:srgbClr>
                  </a:outerShdw>
                </a:effectLst>
              </a:rPr>
              <a:t> </a:t>
            </a:r>
            <a:endParaRPr lang="ar-SA" sz="4000" b="1" u="sng"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052163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620688"/>
            <a:ext cx="8229600" cy="864096"/>
          </a:xfrm>
        </p:spPr>
        <p:txBody>
          <a:bodyPr>
            <a:normAutofit fontScale="90000"/>
          </a:bodyPr>
          <a:lstStyle/>
          <a:p>
            <a:pPr lvl="0" algn="ctr"/>
            <a:r>
              <a:rPr lang="en-US" sz="4400" b="1" u="sng" dirty="0" smtClean="0">
                <a:solidFill>
                  <a:schemeClr val="tx1"/>
                </a:solidFill>
              </a:rPr>
              <a:t>Preparation of data </a:t>
            </a:r>
            <a:r>
              <a:rPr lang="en-US" sz="4400" dirty="0" smtClean="0"/>
              <a:t/>
            </a:r>
            <a:br>
              <a:rPr lang="en-US" sz="4400" dirty="0" smtClean="0"/>
            </a:br>
            <a:endParaRPr lang="en-US" sz="4400" dirty="0">
              <a:solidFill>
                <a:schemeClr val="tx1"/>
              </a:solidFill>
            </a:endParaRPr>
          </a:p>
        </p:txBody>
      </p:sp>
      <mc:AlternateContent xmlns:mc="http://schemas.openxmlformats.org/markup-compatibility/2006">
        <mc:Choice xmlns:a14="http://schemas.microsoft.com/office/drawing/2010/main" Requires="a14">
          <p:sp>
            <p:nvSpPr>
              <p:cNvPr id="2" name="Content Placeholder 1"/>
              <p:cNvSpPr>
                <a:spLocks noGrp="1"/>
              </p:cNvSpPr>
              <p:nvPr>
                <p:ph idx="1"/>
              </p:nvPr>
            </p:nvSpPr>
            <p:spPr>
              <a:xfrm>
                <a:off x="457200" y="1340768"/>
                <a:ext cx="8229600" cy="5616624"/>
              </a:xfrm>
            </p:spPr>
            <p:txBody>
              <a:bodyPr>
                <a:normAutofit fontScale="92500" lnSpcReduction="20000"/>
              </a:bodyPr>
              <a:lstStyle/>
              <a:p>
                <a:pPr>
                  <a:buNone/>
                </a:pPr>
                <a:r>
                  <a:rPr lang="en-US" sz="2800" dirty="0" smtClean="0"/>
                  <a:t> </a:t>
                </a:r>
                <a:r>
                  <a:rPr lang="en-US" sz="2800" b="1" u="sng" dirty="0" smtClean="0">
                    <a:effectLst>
                      <a:outerShdw blurRad="38100" dist="38100" dir="2700000" algn="tl">
                        <a:srgbClr val="000000">
                          <a:alpha val="43137"/>
                        </a:srgbClr>
                      </a:outerShdw>
                    </a:effectLst>
                  </a:rPr>
                  <a:t>Calculation the Population</a:t>
                </a:r>
              </a:p>
              <a:p>
                <a:pPr>
                  <a:buNone/>
                </a:pPr>
                <a:endParaRPr lang="en-US" sz="2800" dirty="0" smtClean="0"/>
              </a:p>
              <a:p>
                <a:pPr algn="l" rtl="0">
                  <a:buNone/>
                </a:pPr>
                <a:endParaRPr lang="en-US" sz="2800" dirty="0" smtClean="0"/>
              </a:p>
              <a:p>
                <a:pPr marL="0" indent="0">
                  <a:buNone/>
                </a:pPr>
                <a:endParaRPr lang="en-US" sz="2800" dirty="0" smtClean="0"/>
              </a:p>
              <a:p>
                <a:pPr marL="0" indent="0">
                  <a:buNone/>
                </a:pPr>
                <a:r>
                  <a:rPr lang="en-US" sz="2800" dirty="0" smtClean="0"/>
                  <a:t>P2017 =</a:t>
                </a:r>
                <a:r>
                  <a:rPr lang="en-US" dirty="0" smtClean="0"/>
                  <a:t> </a:t>
                </a:r>
                <a:r>
                  <a:rPr lang="ar-SA" dirty="0" smtClean="0"/>
                  <a:t>9371</a:t>
                </a:r>
                <a:r>
                  <a:rPr lang="en-US" dirty="0" smtClean="0"/>
                  <a:t> </a:t>
                </a:r>
                <a:endParaRPr lang="ar-SA" dirty="0" smtClean="0"/>
              </a:p>
              <a:p>
                <a:pPr marL="0" indent="0">
                  <a:buNone/>
                </a:pPr>
                <a:r>
                  <a:rPr lang="en-US" sz="2400" dirty="0" smtClean="0"/>
                  <a:t>P2007 = 7556 capita  </a:t>
                </a:r>
                <a:r>
                  <a:rPr lang="en-US" sz="2200" dirty="0" smtClean="0"/>
                  <a:t>“</a:t>
                </a:r>
                <a:r>
                  <a:rPr lang="en-US" sz="2200" dirty="0">
                    <a:solidFill>
                      <a:srgbClr val="FF0000"/>
                    </a:solidFill>
                  </a:rPr>
                  <a:t>From the Palestinian Central Bureau of </a:t>
                </a:r>
                <a:r>
                  <a:rPr lang="en-US" sz="2200" dirty="0" smtClean="0">
                    <a:solidFill>
                      <a:srgbClr val="FF0000"/>
                    </a:solidFill>
                  </a:rPr>
                  <a:t>Statistics”</a:t>
                </a:r>
                <a:endParaRPr lang="en-US" sz="2000" dirty="0" smtClean="0"/>
              </a:p>
              <a:p>
                <a:pPr marL="0" indent="0">
                  <a:buNone/>
                </a:pPr>
                <a:r>
                  <a:rPr lang="en-US" sz="2400" dirty="0" smtClean="0"/>
                  <a:t>r : Growth Rate</a:t>
                </a:r>
                <a:endParaRPr lang="en-US" sz="2200" dirty="0" smtClean="0"/>
              </a:p>
              <a:p>
                <a:r>
                  <a:rPr lang="en-US" sz="2200" dirty="0"/>
                  <a:t>-To estimate the population after 33 years as follow:</a:t>
                </a:r>
                <a:br>
                  <a:rPr lang="en-US" sz="2200" dirty="0"/>
                </a:br>
                <a:r>
                  <a:rPr lang="en-US" sz="2200" dirty="0"/>
                  <a:t>the equation is:     P(t)=Po </a:t>
                </a:r>
                <a14:m>
                  <m:oMath xmlns:m="http://schemas.openxmlformats.org/officeDocument/2006/math">
                    <m:sSup>
                      <m:sSupPr>
                        <m:ctrlPr>
                          <a:rPr lang="en-US" sz="2200" i="1">
                            <a:latin typeface="Cambria Math" panose="02040503050406030204" pitchFamily="18" charset="0"/>
                          </a:rPr>
                        </m:ctrlPr>
                      </m:sSupPr>
                      <m:e>
                        <m:r>
                          <a:rPr lang="en-US" sz="2200" i="1">
                            <a:latin typeface="Cambria Math" panose="02040503050406030204" pitchFamily="18" charset="0"/>
                          </a:rPr>
                          <m:t>𝑒</m:t>
                        </m:r>
                      </m:e>
                      <m:sup>
                        <m:r>
                          <a:rPr lang="en-US" sz="2200" i="1">
                            <a:latin typeface="Cambria Math" panose="02040503050406030204" pitchFamily="18" charset="0"/>
                          </a:rPr>
                          <m:t>𝑘𝑡</m:t>
                        </m:r>
                      </m:sup>
                    </m:sSup>
                  </m:oMath>
                </a14:m>
                <a:endParaRPr lang="en-US" sz="2200" dirty="0"/>
              </a:p>
              <a:p>
                <a:r>
                  <a:rPr lang="en-US" sz="2200" dirty="0"/>
                  <a:t>P(2017) = P(2007) </a:t>
                </a:r>
                <a14:m>
                  <m:oMath xmlns:m="http://schemas.openxmlformats.org/officeDocument/2006/math">
                    <m:sSup>
                      <m:sSupPr>
                        <m:ctrlPr>
                          <a:rPr lang="en-US" sz="2200" i="1">
                            <a:latin typeface="Cambria Math" panose="02040503050406030204" pitchFamily="18" charset="0"/>
                          </a:rPr>
                        </m:ctrlPr>
                      </m:sSupPr>
                      <m:e>
                        <m:r>
                          <a:rPr lang="en-US" sz="2200" i="1">
                            <a:latin typeface="Cambria Math" panose="02040503050406030204" pitchFamily="18" charset="0"/>
                          </a:rPr>
                          <m:t>𝑒</m:t>
                        </m:r>
                      </m:e>
                      <m:sup>
                        <m:r>
                          <a:rPr lang="en-US" sz="2200" i="1">
                            <a:latin typeface="Cambria Math" panose="02040503050406030204" pitchFamily="18" charset="0"/>
                          </a:rPr>
                          <m:t>𝑘</m:t>
                        </m:r>
                        <m:r>
                          <a:rPr lang="en-US" sz="2200" i="1">
                            <a:latin typeface="Cambria Math" panose="02040503050406030204" pitchFamily="18" charset="0"/>
                          </a:rPr>
                          <m:t>∗</m:t>
                        </m:r>
                        <m:r>
                          <a:rPr lang="en-US" sz="2200" i="1">
                            <a:latin typeface="Cambria Math" panose="02040503050406030204" pitchFamily="18" charset="0"/>
                          </a:rPr>
                          <m:t>10</m:t>
                        </m:r>
                      </m:sup>
                    </m:sSup>
                  </m:oMath>
                </a14:m>
                <a:endParaRPr lang="en-US" sz="2200" dirty="0"/>
              </a:p>
              <a:p>
                <a:r>
                  <a:rPr lang="ar-SA" sz="2200" dirty="0" smtClean="0"/>
                  <a:t>9371</a:t>
                </a:r>
                <a:r>
                  <a:rPr lang="en-US" sz="2200" dirty="0" smtClean="0"/>
                  <a:t> </a:t>
                </a:r>
                <a:r>
                  <a:rPr lang="en-US" sz="2200" dirty="0"/>
                  <a:t>= 7556 </a:t>
                </a:r>
                <a14:m>
                  <m:oMath xmlns:m="http://schemas.openxmlformats.org/officeDocument/2006/math">
                    <m:sSup>
                      <m:sSupPr>
                        <m:ctrlPr>
                          <a:rPr lang="en-US" sz="2200" i="1">
                            <a:latin typeface="Cambria Math" panose="02040503050406030204" pitchFamily="18" charset="0"/>
                          </a:rPr>
                        </m:ctrlPr>
                      </m:sSupPr>
                      <m:e>
                        <m:r>
                          <a:rPr lang="en-US" sz="2200" i="1">
                            <a:latin typeface="Cambria Math" panose="02040503050406030204" pitchFamily="18" charset="0"/>
                          </a:rPr>
                          <m:t>𝑒</m:t>
                        </m:r>
                      </m:e>
                      <m:sup>
                        <m:r>
                          <a:rPr lang="en-US" sz="2200" i="1">
                            <a:latin typeface="Cambria Math" panose="02040503050406030204" pitchFamily="18" charset="0"/>
                          </a:rPr>
                          <m:t>𝑘</m:t>
                        </m:r>
                        <m:r>
                          <a:rPr lang="en-US" sz="2200" i="1">
                            <a:latin typeface="Cambria Math" panose="02040503050406030204" pitchFamily="18" charset="0"/>
                          </a:rPr>
                          <m:t>∗</m:t>
                        </m:r>
                        <m:r>
                          <a:rPr lang="en-US" sz="2200" i="1">
                            <a:latin typeface="Cambria Math" panose="02040503050406030204" pitchFamily="18" charset="0"/>
                          </a:rPr>
                          <m:t>10</m:t>
                        </m:r>
                      </m:sup>
                    </m:sSup>
                  </m:oMath>
                </a14:m>
                <a:endParaRPr lang="en-US" sz="2200" dirty="0"/>
              </a:p>
              <a:p>
                <a:r>
                  <a:rPr lang="en-US" sz="2200" dirty="0"/>
                  <a:t>From this equation k = </a:t>
                </a:r>
                <a:r>
                  <a:rPr lang="ar-SA" sz="2000" dirty="0" smtClean="0"/>
                  <a:t>0.0216</a:t>
                </a:r>
                <a:endParaRPr lang="ar-SA" sz="2000" dirty="0" smtClean="0"/>
              </a:p>
              <a:p>
                <a:endParaRPr lang="en-US" sz="2000" dirty="0" smtClean="0"/>
              </a:p>
              <a:p>
                <a:r>
                  <a:rPr lang="en-US" sz="1800" dirty="0"/>
                  <a:t>The population after 33years:</a:t>
                </a:r>
              </a:p>
              <a:p>
                <a:r>
                  <a:rPr lang="en-US" sz="1800" dirty="0"/>
                  <a:t>P(2050)=P(2017) </a:t>
                </a:r>
                <a14:m>
                  <m:oMath xmlns:m="http://schemas.openxmlformats.org/officeDocument/2006/math">
                    <m:sSup>
                      <m:sSupPr>
                        <m:ctrlPr>
                          <a:rPr lang="en-US" sz="1800" i="1">
                            <a:latin typeface="Cambria Math" panose="02040503050406030204" pitchFamily="18" charset="0"/>
                          </a:rPr>
                        </m:ctrlPr>
                      </m:sSupPr>
                      <m:e>
                        <m:r>
                          <a:rPr lang="en-US" sz="1800" i="1">
                            <a:latin typeface="Cambria Math" panose="02040503050406030204" pitchFamily="18" charset="0"/>
                          </a:rPr>
                          <m:t>𝑒</m:t>
                        </m:r>
                      </m:e>
                      <m:sup>
                        <m:r>
                          <a:rPr lang="en-US" sz="1800" i="1">
                            <a:latin typeface="Cambria Math" panose="02040503050406030204" pitchFamily="18" charset="0"/>
                          </a:rPr>
                          <m:t>𝑘</m:t>
                        </m:r>
                        <m:r>
                          <a:rPr lang="en-US" sz="1800" i="1">
                            <a:latin typeface="Cambria Math" panose="02040503050406030204" pitchFamily="18" charset="0"/>
                          </a:rPr>
                          <m:t>∗</m:t>
                        </m:r>
                        <m:r>
                          <a:rPr lang="en-US" sz="1800" i="1">
                            <a:latin typeface="Cambria Math" panose="02040503050406030204" pitchFamily="18" charset="0"/>
                          </a:rPr>
                          <m:t>33</m:t>
                        </m:r>
                      </m:sup>
                    </m:sSup>
                  </m:oMath>
                </a14:m>
                <a:r>
                  <a:rPr lang="en-US" sz="1800" dirty="0"/>
                  <a:t/>
                </a:r>
                <a:br>
                  <a:rPr lang="en-US" sz="1800" dirty="0"/>
                </a:br>
                <a:r>
                  <a:rPr lang="en-US" sz="1800" dirty="0"/>
                  <a:t>P(2050)=</a:t>
                </a:r>
                <a:r>
                  <a:rPr lang="ar-SA" sz="1800" dirty="0" smtClean="0"/>
                  <a:t>9</a:t>
                </a:r>
                <a14:m>
                  <m:oMath xmlns:m="http://schemas.openxmlformats.org/officeDocument/2006/math">
                    <m:r>
                      <a:rPr lang="ar-SA" sz="1800" b="0" i="0" smtClean="0">
                        <a:latin typeface="Cambria Math" panose="02040503050406030204" pitchFamily="18" charset="0"/>
                      </a:rPr>
                      <m:t>371</m:t>
                    </m:r>
                    <m:r>
                      <a:rPr lang="en-US" sz="1800" i="1">
                        <a:latin typeface="Cambria Math" panose="02040503050406030204" pitchFamily="18" charset="0"/>
                      </a:rPr>
                      <m:t> </m:t>
                    </m:r>
                    <m:sSup>
                      <m:sSupPr>
                        <m:ctrlPr>
                          <a:rPr lang="en-US" sz="1800" i="1">
                            <a:latin typeface="Cambria Math" panose="02040503050406030204" pitchFamily="18" charset="0"/>
                          </a:rPr>
                        </m:ctrlPr>
                      </m:sSupPr>
                      <m:e>
                        <m:r>
                          <a:rPr lang="en-US" sz="1800" i="1">
                            <a:latin typeface="Cambria Math" panose="02040503050406030204" pitchFamily="18" charset="0"/>
                          </a:rPr>
                          <m:t>𝑒</m:t>
                        </m:r>
                      </m:e>
                      <m:sup>
                        <m:r>
                          <a:rPr lang="ar-SA" sz="1800" b="0" i="1" smtClean="0">
                            <a:latin typeface="Cambria Math" panose="02040503050406030204" pitchFamily="18" charset="0"/>
                          </a:rPr>
                          <m:t>0</m:t>
                        </m:r>
                        <m:r>
                          <a:rPr lang="ar-SA" sz="1800" b="0" i="1" smtClean="0">
                            <a:latin typeface="Cambria Math" panose="02040503050406030204" pitchFamily="18" charset="0"/>
                          </a:rPr>
                          <m:t>.</m:t>
                        </m:r>
                        <m:r>
                          <a:rPr lang="ar-SA" sz="1800" b="0" i="1" smtClean="0">
                            <a:latin typeface="Cambria Math" panose="02040503050406030204" pitchFamily="18" charset="0"/>
                          </a:rPr>
                          <m:t>0216</m:t>
                        </m:r>
                        <m:r>
                          <a:rPr lang="en-US" sz="1800" i="1">
                            <a:latin typeface="Cambria Math" panose="02040503050406030204" pitchFamily="18" charset="0"/>
                          </a:rPr>
                          <m:t>∗</m:t>
                        </m:r>
                        <m:r>
                          <a:rPr lang="en-US" sz="1800" i="1">
                            <a:latin typeface="Cambria Math" panose="02040503050406030204" pitchFamily="18" charset="0"/>
                          </a:rPr>
                          <m:t>33</m:t>
                        </m:r>
                      </m:sup>
                    </m:sSup>
                  </m:oMath>
                </a14:m>
                <a:r>
                  <a:rPr lang="en-US" sz="2000" dirty="0" smtClean="0"/>
                  <a:t> = </a:t>
                </a:r>
                <a:r>
                  <a:rPr lang="ar-SA" sz="2000" dirty="0" smtClean="0">
                    <a:solidFill>
                      <a:srgbClr val="FF0000"/>
                    </a:solidFill>
                  </a:rPr>
                  <a:t>19120 </a:t>
                </a:r>
                <a:r>
                  <a:rPr lang="en-US" sz="2000" dirty="0" smtClean="0">
                    <a:solidFill>
                      <a:srgbClr val="FF0000"/>
                    </a:solidFill>
                  </a:rPr>
                  <a:t>CAPITA</a:t>
                </a:r>
                <a:r>
                  <a:rPr lang="en-US" sz="2000" dirty="0"/>
                  <a:t/>
                </a:r>
                <a:br>
                  <a:rPr lang="en-US" sz="2000" dirty="0"/>
                </a:br>
                <a:endParaRPr lang="en-US" sz="2000" dirty="0"/>
              </a:p>
              <a:p>
                <a:pPr marL="0" indent="0" algn="l" rtl="0">
                  <a:buNone/>
                </a:pPr>
                <a:endParaRPr lang="en-US" sz="2200" dirty="0"/>
              </a:p>
              <a:p>
                <a:pPr algn="l" rtl="0">
                  <a:buNone/>
                </a:pPr>
                <a:endParaRPr lang="en-US" sz="2800" dirty="0">
                  <a:effectLst>
                    <a:outerShdw blurRad="38100" dist="38100" dir="2700000" algn="tl">
                      <a:srgbClr val="000000">
                        <a:alpha val="43137"/>
                      </a:srgbClr>
                    </a:outerShdw>
                  </a:effectLst>
                </a:endParaRPr>
              </a:p>
              <a:p>
                <a:pPr algn="l" rtl="0"/>
                <a:endParaRPr lang="ar-JO" dirty="0"/>
              </a:p>
              <a:p>
                <a:pPr algn="l"/>
                <a:endParaRPr lang="en-US" dirty="0"/>
              </a:p>
            </p:txBody>
          </p:sp>
        </mc:Choice>
        <mc:Fallback>
          <p:sp>
            <p:nvSpPr>
              <p:cNvPr id="2" name="Content Placeholder 1"/>
              <p:cNvSpPr>
                <a:spLocks noGrp="1" noRot="1" noChangeAspect="1" noMove="1" noResize="1" noEditPoints="1" noAdjustHandles="1" noChangeArrowheads="1" noChangeShapeType="1" noTextEdit="1"/>
              </p:cNvSpPr>
              <p:nvPr>
                <p:ph idx="1"/>
              </p:nvPr>
            </p:nvSpPr>
            <p:spPr>
              <a:xfrm>
                <a:off x="457200" y="1340768"/>
                <a:ext cx="8229600" cy="5616624"/>
              </a:xfrm>
              <a:blipFill rotWithShape="0">
                <a:blip r:embed="rId2"/>
                <a:stretch>
                  <a:fillRect l="-1333" t="-2280" r="-74"/>
                </a:stretch>
              </a:blipFill>
            </p:spPr>
            <p:txBody>
              <a:bodyPr/>
              <a:lstStyle/>
              <a:p>
                <a:r>
                  <a:rPr lang="en-US">
                    <a:noFill/>
                  </a:rPr>
                  <a:t> </a:t>
                </a:r>
              </a:p>
            </p:txBody>
          </p:sp>
        </mc:Fallback>
      </mc:AlternateContent>
      <p:sp>
        <p:nvSpPr>
          <p:cNvPr id="296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9697"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043608" y="2060848"/>
            <a:ext cx="1800200" cy="881311"/>
          </a:xfrm>
          <a:prstGeom prst="rect">
            <a:avLst/>
          </a:prstGeom>
          <a:noFill/>
        </p:spPr>
      </p:pic>
    </p:spTree>
    <p:extLst>
      <p:ext uri="{BB962C8B-B14F-4D97-AF65-F5344CB8AC3E}">
        <p14:creationId xmlns:p14="http://schemas.microsoft.com/office/powerpoint/2010/main" val="26845012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pPr algn="ctr" rtl="0"/>
            <a:r>
              <a:rPr sz="4400" b="1" u="sng" smtClean="0">
                <a:solidFill>
                  <a:schemeClr val="tx1"/>
                </a:solidFill>
                <a:effectLst>
                  <a:outerShdw blurRad="38100" dist="38100" dir="2700000" algn="tl">
                    <a:srgbClr val="000000">
                      <a:alpha val="43137"/>
                    </a:srgbClr>
                  </a:outerShdw>
                </a:effectLst>
              </a:rPr>
              <a:t>Calculation of Sanitary Load</a:t>
            </a:r>
            <a:endParaRPr lang="ar-SA" dirty="0">
              <a:solidFill>
                <a:schemeClr val="tx1"/>
              </a:solidFill>
            </a:endParaRPr>
          </a:p>
        </p:txBody>
      </p:sp>
      <p:sp>
        <p:nvSpPr>
          <p:cNvPr id="2" name="عنصر نائب للمحتوى 1"/>
          <p:cNvSpPr>
            <a:spLocks noGrp="1"/>
          </p:cNvSpPr>
          <p:nvPr>
            <p:ph idx="1"/>
          </p:nvPr>
        </p:nvSpPr>
        <p:spPr>
          <a:xfrm>
            <a:off x="457200" y="1992208"/>
            <a:ext cx="8229600" cy="4389120"/>
          </a:xfrm>
        </p:spPr>
        <p:txBody>
          <a:bodyPr>
            <a:normAutofit fontScale="70000" lnSpcReduction="20000"/>
          </a:bodyPr>
          <a:lstStyle/>
          <a:p>
            <a:pPr algn="l" rtl="0">
              <a:lnSpc>
                <a:spcPct val="150000"/>
              </a:lnSpc>
            </a:pPr>
            <a:r>
              <a:rPr lang="en-US" sz="2400" dirty="0" smtClean="0">
                <a:effectLst>
                  <a:outerShdw blurRad="38100" dist="38100" dir="2700000" algn="tl">
                    <a:srgbClr val="000000">
                      <a:alpha val="43137"/>
                    </a:srgbClr>
                  </a:outerShdw>
                </a:effectLst>
              </a:rPr>
              <a:t>Demand =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100</a:t>
            </a:r>
            <a:r>
              <a:rPr lang="en-US" sz="2400" dirty="0" smtClean="0">
                <a:effectLst>
                  <a:outerShdw blurRad="38100" dist="38100" dir="2700000" algn="tl">
                    <a:srgbClr val="000000">
                      <a:alpha val="43137"/>
                    </a:srgbClr>
                  </a:outerShdw>
                </a:effectLst>
              </a:rPr>
              <a:t>L /day .capita</a:t>
            </a:r>
          </a:p>
          <a:p>
            <a:pPr marL="0" indent="0" algn="l" rtl="0">
              <a:lnSpc>
                <a:spcPct val="150000"/>
              </a:lnSpc>
              <a:buNone/>
            </a:pPr>
            <a:endParaRPr lang="en-US" sz="2400" dirty="0" smtClean="0">
              <a:effectLst>
                <a:outerShdw blurRad="38100" dist="38100" dir="2700000" algn="tl">
                  <a:srgbClr val="000000">
                    <a:alpha val="43137"/>
                  </a:srgbClr>
                </a:outerShdw>
              </a:effectLst>
            </a:endParaRPr>
          </a:p>
          <a:p>
            <a:pPr lvl="0"/>
            <a:r>
              <a:rPr lang="en-US" b="1" dirty="0"/>
              <a:t>Peak Flow Factor </a:t>
            </a:r>
            <a:r>
              <a:rPr lang="en-US" b="1" dirty="0" smtClean="0"/>
              <a:t>.</a:t>
            </a:r>
          </a:p>
          <a:p>
            <a:pPr lvl="0"/>
            <a:endParaRPr lang="en-US" dirty="0"/>
          </a:p>
          <a:p>
            <a:r>
              <a:rPr lang="en-US" b="1" dirty="0"/>
              <a:t>PF = 5/(Pop)^</a:t>
            </a:r>
            <a:r>
              <a:rPr lang="en-US" b="1" dirty="0" smtClean="0"/>
              <a:t>0.167</a:t>
            </a:r>
            <a:endParaRPr lang="en-US" dirty="0" smtClean="0">
              <a:effectLst>
                <a:outerShdw blurRad="38100" dist="38100" dir="2700000" algn="tl">
                  <a:srgbClr val="000000">
                    <a:alpha val="43137"/>
                  </a:srgbClr>
                </a:outerShdw>
              </a:effectLst>
              <a:cs typeface="+mj-cs"/>
            </a:endParaRPr>
          </a:p>
          <a:p>
            <a:pPr>
              <a:lnSpc>
                <a:spcPct val="150000"/>
              </a:lnSpc>
            </a:pPr>
            <a:r>
              <a:rPr lang="en-US" sz="2400" dirty="0" smtClean="0">
                <a:effectLst>
                  <a:outerShdw blurRad="38100" dist="38100" dir="2700000" algn="tl">
                    <a:srgbClr val="000000">
                      <a:alpha val="43137"/>
                    </a:srgbClr>
                  </a:outerShdw>
                </a:effectLst>
                <a:cs typeface="+mj-cs"/>
              </a:rPr>
              <a:t>Peak FLOW factor =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3</a:t>
            </a:r>
            <a:endParaRPr lang="en-US" sz="2400" dirty="0" smtClean="0">
              <a:effectLst>
                <a:outerShdw blurRad="38100" dist="38100" dir="2700000" algn="tl">
                  <a:srgbClr val="000000">
                    <a:alpha val="43137"/>
                  </a:srgbClr>
                </a:outerShdw>
              </a:effectLst>
              <a:cs typeface="+mj-cs"/>
            </a:endParaRPr>
          </a:p>
          <a:p>
            <a:pPr algn="l" rtl="0">
              <a:lnSpc>
                <a:spcPct val="150000"/>
              </a:lnSpc>
            </a:pPr>
            <a:r>
              <a:rPr lang="en-US" sz="2400" dirty="0" smtClean="0">
                <a:effectLst>
                  <a:outerShdw blurRad="38100" dist="38100" dir="2700000" algn="tl">
                    <a:srgbClr val="000000">
                      <a:alpha val="43137"/>
                    </a:srgbClr>
                  </a:outerShdw>
                </a:effectLst>
                <a:cs typeface="+mj-cs"/>
              </a:rPr>
              <a:t>Wastewater generation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80% </a:t>
            </a:r>
          </a:p>
          <a:p>
            <a:pPr algn="l" rtl="0">
              <a:lnSpc>
                <a:spcPct val="150000"/>
              </a:lnSpc>
            </a:pPr>
            <a:r>
              <a:rPr lang="en-US" sz="2400" dirty="0">
                <a:effectLst>
                  <a:outerShdw blurRad="38100" dist="38100" dir="2700000" algn="tl">
                    <a:srgbClr val="000000">
                      <a:alpha val="43137"/>
                    </a:srgbClr>
                  </a:outerShdw>
                </a:effectLst>
                <a:cs typeface="+mj-cs"/>
              </a:rPr>
              <a:t>Load calculation = </a:t>
            </a:r>
            <a:r>
              <a:rPr lang="en-US" sz="2400" dirty="0" smtClean="0">
                <a:effectLst>
                  <a:outerShdw blurRad="38100" dist="38100" dir="2700000" algn="tl">
                    <a:srgbClr val="000000">
                      <a:alpha val="43137"/>
                    </a:srgbClr>
                  </a:outerShdw>
                </a:effectLst>
                <a:cs typeface="+mj-cs"/>
              </a:rPr>
              <a:t>Wastewater  generation </a:t>
            </a:r>
            <a:r>
              <a:rPr lang="en-US" sz="2400" dirty="0">
                <a:effectLst>
                  <a:outerShdw blurRad="38100" dist="38100" dir="2700000" algn="tl">
                    <a:srgbClr val="000000">
                      <a:alpha val="43137"/>
                    </a:srgbClr>
                  </a:outerShdw>
                </a:effectLst>
                <a:cs typeface="+mj-cs"/>
              </a:rPr>
              <a:t>+ infiltration </a:t>
            </a:r>
          </a:p>
          <a:p>
            <a:pPr algn="l" rtl="0">
              <a:lnSpc>
                <a:spcPct val="150000"/>
              </a:lnSpc>
            </a:pPr>
            <a:r>
              <a:rPr lang="en-US" sz="2400" dirty="0" smtClean="0">
                <a:effectLst>
                  <a:outerShdw blurRad="38100" dist="38100" dir="2700000" algn="tl">
                    <a:srgbClr val="000000">
                      <a:alpha val="43137"/>
                    </a:srgbClr>
                  </a:outerShdw>
                </a:effectLst>
                <a:cs typeface="+mj-cs"/>
              </a:rPr>
              <a:t>Wastewater  generation =</a:t>
            </a:r>
          </a:p>
          <a:p>
            <a:pPr marL="0" indent="0" algn="l" rtl="0">
              <a:lnSpc>
                <a:spcPct val="150000"/>
              </a:lnSpc>
              <a:buNone/>
            </a:pP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       0.8 * 0.10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a:t>
            </a:r>
            <a:r>
              <a:rPr lang="ar-SA" sz="2400" dirty="0" smtClean="0">
                <a:effectLst>
                  <a:outerShdw blurRad="38100" dist="38100" dir="2700000" algn="tl">
                    <a:srgbClr val="000000">
                      <a:alpha val="43137"/>
                    </a:srgbClr>
                  </a:outerShdw>
                </a:effectLst>
                <a:latin typeface="Adobe Gothic Std B"/>
                <a:ea typeface="Adobe Gothic Std B"/>
                <a:cs typeface="AngsanaUPC" pitchFamily="18" charset="-34"/>
              </a:rPr>
              <a:t>19120</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3 = </a:t>
            </a:r>
            <a:r>
              <a:rPr lang="ar-SA" sz="2400" dirty="0" smtClean="0">
                <a:effectLst>
                  <a:outerShdw blurRad="38100" dist="38100" dir="2700000" algn="tl">
                    <a:srgbClr val="000000">
                      <a:alpha val="43137"/>
                    </a:srgbClr>
                  </a:outerShdw>
                </a:effectLst>
                <a:latin typeface="Adobe Gothic Std B"/>
                <a:ea typeface="Adobe Gothic Std B"/>
                <a:cs typeface="AngsanaUPC" pitchFamily="18" charset="-34"/>
              </a:rPr>
              <a:t>4590</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 </a:t>
            </a:r>
            <a:r>
              <a:rPr lang="en-US" sz="2400" dirty="0" smtClean="0">
                <a:effectLst>
                  <a:outerShdw blurRad="38100" dist="38100" dir="2700000" algn="tl">
                    <a:srgbClr val="000000">
                      <a:alpha val="43137"/>
                    </a:srgbClr>
                  </a:outerShdw>
                </a:effectLst>
                <a:cs typeface="+mj-cs"/>
              </a:rPr>
              <a:t>m3 /day </a:t>
            </a:r>
          </a:p>
          <a:p>
            <a:pPr algn="l" rtl="0">
              <a:lnSpc>
                <a:spcPct val="150000"/>
              </a:lnSpc>
            </a:pPr>
            <a:r>
              <a:rPr lang="en-US" sz="2400" dirty="0" smtClean="0">
                <a:effectLst>
                  <a:outerShdw blurRad="38100" dist="38100" dir="2700000" algn="tl">
                    <a:srgbClr val="000000">
                      <a:alpha val="43137"/>
                    </a:srgbClr>
                  </a:outerShdw>
                </a:effectLst>
                <a:cs typeface="+mj-cs"/>
              </a:rPr>
              <a:t>Infiltration =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0.2 * 0.8 * 0.10 * </a:t>
            </a:r>
            <a:r>
              <a:rPr lang="ar-SA" sz="2400" dirty="0" smtClean="0">
                <a:effectLst>
                  <a:outerShdw blurRad="38100" dist="38100" dir="2700000" algn="tl">
                    <a:srgbClr val="000000">
                      <a:alpha val="43137"/>
                    </a:srgbClr>
                  </a:outerShdw>
                </a:effectLst>
                <a:latin typeface="Adobe Gothic Std B"/>
                <a:ea typeface="Adobe Gothic Std B"/>
                <a:cs typeface="AngsanaUPC" pitchFamily="18" charset="-34"/>
              </a:rPr>
              <a:t>19120</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 </a:t>
            </a:r>
            <a:r>
              <a:rPr lang="ar-SA" sz="2400" dirty="0" smtClean="0">
                <a:effectLst>
                  <a:outerShdw blurRad="38100" dist="38100" dir="2700000" algn="tl">
                    <a:srgbClr val="000000">
                      <a:alpha val="43137"/>
                    </a:srgbClr>
                  </a:outerShdw>
                </a:effectLst>
                <a:latin typeface="Adobe Gothic Std B"/>
                <a:ea typeface="Adobe Gothic Std B"/>
                <a:cs typeface="AngsanaUPC" pitchFamily="18" charset="-34"/>
              </a:rPr>
              <a:t>310</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 </a:t>
            </a:r>
            <a:r>
              <a:rPr lang="en-US" sz="2400" dirty="0" smtClean="0">
                <a:effectLst>
                  <a:outerShdw blurRad="38100" dist="38100" dir="2700000" algn="tl">
                    <a:srgbClr val="000000">
                      <a:alpha val="43137"/>
                    </a:srgbClr>
                  </a:outerShdw>
                </a:effectLst>
                <a:cs typeface="+mj-cs"/>
              </a:rPr>
              <a:t>CM / day </a:t>
            </a:r>
          </a:p>
          <a:p>
            <a:pPr algn="l" rtl="0">
              <a:lnSpc>
                <a:spcPct val="150000"/>
              </a:lnSpc>
            </a:pPr>
            <a:r>
              <a:rPr lang="en-US" sz="2400" dirty="0" smtClean="0">
                <a:effectLst>
                  <a:outerShdw blurRad="38100" dist="38100" dir="2700000" algn="tl">
                    <a:srgbClr val="000000">
                      <a:alpha val="43137"/>
                    </a:srgbClr>
                  </a:outerShdw>
                </a:effectLst>
                <a:cs typeface="+mj-cs"/>
              </a:rPr>
              <a:t>Sanitary load = </a:t>
            </a:r>
            <a:r>
              <a:rPr lang="ar-SA" sz="2400" dirty="0" smtClean="0">
                <a:effectLst>
                  <a:outerShdw blurRad="38100" dist="38100" dir="2700000" algn="tl">
                    <a:srgbClr val="000000">
                      <a:alpha val="43137"/>
                    </a:srgbClr>
                  </a:outerShdw>
                </a:effectLst>
                <a:latin typeface="Adobe Gothic Std B"/>
                <a:ea typeface="Adobe Gothic Std B"/>
                <a:cs typeface="AngsanaUPC" pitchFamily="18" charset="-34"/>
              </a:rPr>
              <a:t>4590</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 </a:t>
            </a:r>
            <a:r>
              <a:rPr lang="ar-SA" sz="2400" dirty="0" smtClean="0">
                <a:effectLst>
                  <a:outerShdw blurRad="38100" dist="38100" dir="2700000" algn="tl">
                    <a:srgbClr val="000000">
                      <a:alpha val="43137"/>
                    </a:srgbClr>
                  </a:outerShdw>
                </a:effectLst>
                <a:latin typeface="Adobe Gothic Std B"/>
                <a:ea typeface="Adobe Gothic Std B"/>
                <a:cs typeface="AngsanaUPC" pitchFamily="18" charset="-34"/>
              </a:rPr>
              <a:t>310</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 </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 </a:t>
            </a:r>
            <a:r>
              <a:rPr lang="ar-SA" sz="2400" dirty="0" smtClean="0">
                <a:effectLst>
                  <a:outerShdw blurRad="38100" dist="38100" dir="2700000" algn="tl">
                    <a:srgbClr val="000000">
                      <a:alpha val="43137"/>
                    </a:srgbClr>
                  </a:outerShdw>
                </a:effectLst>
                <a:latin typeface="Adobe Gothic Std B"/>
                <a:ea typeface="Adobe Gothic Std B"/>
                <a:cs typeface="AngsanaUPC" pitchFamily="18" charset="-34"/>
              </a:rPr>
              <a:t>4900</a:t>
            </a:r>
            <a:r>
              <a:rPr lang="en-US" sz="2400" dirty="0" smtClean="0">
                <a:effectLst>
                  <a:outerShdw blurRad="38100" dist="38100" dir="2700000" algn="tl">
                    <a:srgbClr val="000000">
                      <a:alpha val="43137"/>
                    </a:srgbClr>
                  </a:outerShdw>
                </a:effectLst>
                <a:latin typeface="Adobe Gothic Std B"/>
                <a:ea typeface="Adobe Gothic Std B"/>
                <a:cs typeface="AngsanaUPC" pitchFamily="18" charset="-34"/>
              </a:rPr>
              <a:t> </a:t>
            </a:r>
            <a:r>
              <a:rPr lang="en-US" sz="2400" dirty="0" smtClean="0">
                <a:effectLst>
                  <a:outerShdw blurRad="38100" dist="38100" dir="2700000" algn="tl">
                    <a:srgbClr val="000000">
                      <a:alpha val="43137"/>
                    </a:srgbClr>
                  </a:outerShdw>
                </a:effectLst>
                <a:cs typeface="+mj-cs"/>
              </a:rPr>
              <a:t>CM / day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4000" dirty="0" smtClean="0"/>
              <a:t>Equations used in </a:t>
            </a:r>
            <a:r>
              <a:rPr lang="en-US" sz="4000" dirty="0" err="1" smtClean="0"/>
              <a:t>SewerCAD</a:t>
            </a:r>
            <a:endParaRPr lang="en-US" sz="4400" dirty="0"/>
          </a:p>
        </p:txBody>
      </p:sp>
      <p:sp>
        <p:nvSpPr>
          <p:cNvPr id="2" name="Content Placeholder 1"/>
          <p:cNvSpPr>
            <a:spLocks noGrp="1"/>
          </p:cNvSpPr>
          <p:nvPr>
            <p:ph idx="1"/>
          </p:nvPr>
        </p:nvSpPr>
        <p:spPr/>
        <p:txBody>
          <a:bodyPr>
            <a:normAutofit fontScale="70000" lnSpcReduction="20000"/>
          </a:bodyPr>
          <a:lstStyle/>
          <a:p>
            <a:pPr lvl="0">
              <a:lnSpc>
                <a:spcPct val="220000"/>
              </a:lnSpc>
              <a:buClr>
                <a:srgbClr val="F3A447"/>
              </a:buClr>
              <a:buFont typeface="Wingdings" pitchFamily="2" charset="2"/>
              <a:buChar char="Ø"/>
            </a:pPr>
            <a:r>
              <a:rPr lang="en-US" sz="2400" b="1" dirty="0" smtClean="0"/>
              <a:t>Design Period (33 Years)</a:t>
            </a:r>
          </a:p>
          <a:p>
            <a:pPr lvl="0">
              <a:lnSpc>
                <a:spcPct val="220000"/>
              </a:lnSpc>
              <a:buClr>
                <a:srgbClr val="F3A447"/>
              </a:buClr>
              <a:buFont typeface="Wingdings" pitchFamily="2" charset="2"/>
              <a:buChar char="Ø"/>
            </a:pPr>
            <a:r>
              <a:rPr lang="en-US" b="1" dirty="0" smtClean="0"/>
              <a:t>Population in 2050 </a:t>
            </a:r>
          </a:p>
          <a:p>
            <a:pPr>
              <a:lnSpc>
                <a:spcPct val="220000"/>
              </a:lnSpc>
              <a:buClr>
                <a:srgbClr val="F3A447"/>
              </a:buClr>
              <a:buFont typeface="Wingdings" pitchFamily="2" charset="2"/>
              <a:buChar char="Ø"/>
            </a:pPr>
            <a:r>
              <a:rPr lang="en-US" b="1" dirty="0" smtClean="0"/>
              <a:t>WWGF : Waste Water Generation Factor = (70 – 90) % .</a:t>
            </a:r>
          </a:p>
          <a:p>
            <a:pPr>
              <a:lnSpc>
                <a:spcPct val="220000"/>
              </a:lnSpc>
              <a:buClr>
                <a:srgbClr val="F3A447"/>
              </a:buClr>
              <a:buFont typeface="Wingdings" pitchFamily="2" charset="2"/>
              <a:buChar char="Ø"/>
            </a:pPr>
            <a:r>
              <a:rPr lang="en-US" b="1" dirty="0" smtClean="0"/>
              <a:t>Take  (80%)</a:t>
            </a:r>
          </a:p>
          <a:p>
            <a:pPr>
              <a:lnSpc>
                <a:spcPct val="220000"/>
              </a:lnSpc>
              <a:buClr>
                <a:srgbClr val="F3A447"/>
              </a:buClr>
              <a:buFont typeface="Wingdings" pitchFamily="2" charset="2"/>
              <a:buChar char="Ø"/>
            </a:pPr>
            <a:r>
              <a:rPr lang="en-US" b="1" dirty="0" smtClean="0"/>
              <a:t>Per  capita  consumption</a:t>
            </a:r>
            <a:r>
              <a:rPr lang="en-US" dirty="0" smtClean="0"/>
              <a:t>  </a:t>
            </a:r>
            <a:endParaRPr lang="en-US" b="1" dirty="0" smtClean="0"/>
          </a:p>
          <a:p>
            <a:pPr lvl="0">
              <a:lnSpc>
                <a:spcPct val="220000"/>
              </a:lnSpc>
              <a:buClr>
                <a:srgbClr val="F3A447"/>
              </a:buClr>
              <a:buFont typeface="Wingdings" pitchFamily="2" charset="2"/>
              <a:buChar char="Ø"/>
            </a:pPr>
            <a:r>
              <a:rPr lang="en-US" b="1" dirty="0" smtClean="0"/>
              <a:t>Infiltration Flow</a:t>
            </a:r>
          </a:p>
          <a:p>
            <a:pPr lvl="0">
              <a:lnSpc>
                <a:spcPct val="220000"/>
              </a:lnSpc>
              <a:buClr>
                <a:srgbClr val="F3A447"/>
              </a:buClr>
              <a:buFont typeface="Wingdings" pitchFamily="2" charset="2"/>
              <a:buChar char="Ø"/>
            </a:pPr>
            <a:r>
              <a:rPr lang="en-US" b="1" dirty="0" smtClean="0"/>
              <a:t>Unit Count</a:t>
            </a:r>
            <a:r>
              <a:rPr lang="en-US" dirty="0" smtClean="0"/>
              <a:t> </a:t>
            </a:r>
            <a:endParaRPr lang="en-US" b="1" dirty="0" smtClean="0"/>
          </a:p>
          <a:p>
            <a:pPr lvl="0">
              <a:lnSpc>
                <a:spcPct val="220000"/>
              </a:lnSpc>
              <a:buClr>
                <a:srgbClr val="F3A447"/>
              </a:buClr>
              <a:buFont typeface="Wingdings" pitchFamily="2" charset="2"/>
              <a:buChar char="Ø"/>
            </a:pPr>
            <a:endParaRPr lang="en-US" b="1" dirty="0" smtClean="0"/>
          </a:p>
          <a:p>
            <a:pPr lvl="0">
              <a:lnSpc>
                <a:spcPct val="220000"/>
              </a:lnSpc>
              <a:buClr>
                <a:srgbClr val="F3A447"/>
              </a:buClr>
              <a:buFont typeface="Wingdings" pitchFamily="2" charset="2"/>
              <a:buChar char="Ø"/>
            </a:pPr>
            <a:endParaRPr lang="en-US" dirty="0"/>
          </a:p>
        </p:txBody>
      </p:sp>
    </p:spTree>
    <p:extLst>
      <p:ext uri="{BB962C8B-B14F-4D97-AF65-F5344CB8AC3E}">
        <p14:creationId xmlns:p14="http://schemas.microsoft.com/office/powerpoint/2010/main" val="24207856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28596" y="1000108"/>
            <a:ext cx="8229600" cy="1143000"/>
          </a:xfrm>
        </p:spPr>
        <p:txBody>
          <a:bodyPr>
            <a:normAutofit fontScale="90000"/>
          </a:bodyPr>
          <a:lstStyle/>
          <a:p>
            <a:r>
              <a:rPr b="1" i="1" u="sng" smtClean="0">
                <a:solidFill>
                  <a:schemeClr val="tx1"/>
                </a:solidFill>
              </a:rPr>
              <a:t>Draw the Network by SewerCAD program. </a:t>
            </a:r>
            <a:endParaRPr lang="ar-JO" dirty="0">
              <a:solidFill>
                <a:schemeClr val="tx1"/>
              </a:solidFill>
            </a:endParaRPr>
          </a:p>
        </p:txBody>
      </p:sp>
      <p:sp>
        <p:nvSpPr>
          <p:cNvPr id="2" name="Content Placeholder 1"/>
          <p:cNvSpPr>
            <a:spLocks noGrp="1"/>
          </p:cNvSpPr>
          <p:nvPr>
            <p:ph idx="1"/>
          </p:nvPr>
        </p:nvSpPr>
        <p:spPr>
          <a:xfrm>
            <a:off x="428596" y="2468880"/>
            <a:ext cx="8229600" cy="4389120"/>
          </a:xfrm>
        </p:spPr>
        <p:txBody>
          <a:bodyPr/>
          <a:lstStyle/>
          <a:p>
            <a:pPr algn="l" rtl="0">
              <a:buFont typeface="Wingdings" pitchFamily="2" charset="2"/>
              <a:buChar char="Ø"/>
            </a:pPr>
            <a:r>
              <a:rPr lang="en-US" dirty="0" smtClean="0"/>
              <a:t>Length of conduit will not exceed  60 m.</a:t>
            </a:r>
          </a:p>
          <a:p>
            <a:pPr algn="l" rtl="0">
              <a:buFont typeface="Wingdings" pitchFamily="2" charset="2"/>
              <a:buChar char="Ø"/>
            </a:pPr>
            <a:endParaRPr lang="en-US" dirty="0" smtClean="0"/>
          </a:p>
          <a:p>
            <a:pPr algn="l" rtl="0">
              <a:buFont typeface="Wingdings" pitchFamily="2" charset="2"/>
              <a:buChar char="Ø"/>
            </a:pPr>
            <a:r>
              <a:rPr lang="en-US" dirty="0" smtClean="0"/>
              <a:t> Avoid making closed loops.</a:t>
            </a:r>
          </a:p>
          <a:p>
            <a:pPr algn="l" rtl="0">
              <a:buFont typeface="Wingdings" pitchFamily="2" charset="2"/>
              <a:buChar char="Ø"/>
            </a:pPr>
            <a:endParaRPr lang="en-US" dirty="0" smtClean="0"/>
          </a:p>
          <a:p>
            <a:pPr algn="l" rtl="0">
              <a:buFont typeface="Wingdings" pitchFamily="2" charset="2"/>
              <a:buChar char="Ø"/>
            </a:pPr>
            <a:r>
              <a:rPr lang="en-US" dirty="0" smtClean="0"/>
              <a:t>Putting  manholes every intersection and curves</a:t>
            </a:r>
          </a:p>
          <a:p>
            <a:pPr algn="l" rtl="0"/>
            <a:endParaRPr lang="ar-JO"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0"/>
            <a:ext cx="9052359" cy="6858000"/>
          </a:xfrm>
          <a:prstGeom prst="rect">
            <a:avLst/>
          </a:prstGeom>
        </p:spPr>
      </p:pic>
      <p:sp>
        <p:nvSpPr>
          <p:cNvPr id="3" name="Content Placeholder 2"/>
          <p:cNvSpPr>
            <a:spLocks noGrp="1"/>
          </p:cNvSpPr>
          <p:nvPr>
            <p:ph sz="half" idx="1"/>
          </p:nvPr>
        </p:nvSpPr>
        <p:spPr>
          <a:xfrm>
            <a:off x="14952" y="181262"/>
            <a:ext cx="4038600" cy="1728193"/>
          </a:xfrm>
        </p:spPr>
        <p:txBody>
          <a:bodyPr/>
          <a:lstStyle/>
          <a:p>
            <a:r>
              <a:rPr lang="en-US" dirty="0" smtClean="0"/>
              <a:t>Layout of the network</a:t>
            </a:r>
          </a:p>
          <a:p>
            <a:endParaRPr lang="ar-SA" dirty="0"/>
          </a:p>
        </p:txBody>
      </p:sp>
    </p:spTree>
    <p:extLst>
      <p:ext uri="{BB962C8B-B14F-4D97-AF65-F5344CB8AC3E}">
        <p14:creationId xmlns:p14="http://schemas.microsoft.com/office/powerpoint/2010/main" val="95381759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algn="l" rtl="0">
              <a:lnSpc>
                <a:spcPct val="150000"/>
              </a:lnSpc>
              <a:spcAft>
                <a:spcPts val="600"/>
              </a:spcAft>
            </a:pPr>
            <a:r>
              <a:rPr lang="en-US" sz="2800" dirty="0" smtClean="0">
                <a:solidFill>
                  <a:srgbClr val="000000"/>
                </a:solidFill>
                <a:latin typeface="Times New Roman"/>
                <a:ea typeface="Calibri"/>
                <a:cs typeface="Arial"/>
              </a:rPr>
              <a:t>Design Constrains</a:t>
            </a:r>
          </a:p>
          <a:p>
            <a:pPr algn="l" rtl="0">
              <a:spcAft>
                <a:spcPts val="0"/>
              </a:spcAft>
            </a:pPr>
            <a:r>
              <a:rPr lang="en-US" sz="2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 </a:t>
            </a:r>
            <a:r>
              <a:rPr lang="en-US" sz="28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Velocity : The </a:t>
            </a:r>
            <a:r>
              <a:rPr lang="en-US" sz="2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range was used is between </a:t>
            </a:r>
            <a:r>
              <a:rPr lang="en-US" sz="28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(0.3-4</a:t>
            </a:r>
            <a:r>
              <a:rPr lang="en-US" sz="2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m\sec  </a:t>
            </a:r>
            <a:endParaRPr lang="en-US" sz="2800" dirty="0">
              <a:solidFill>
                <a:srgbClr val="000000"/>
              </a:solidFill>
              <a:latin typeface="Times New Roman" panose="02020603050405020304" pitchFamily="18" charset="0"/>
              <a:ea typeface="Calibri" panose="020F0502020204030204" pitchFamily="34" charset="0"/>
            </a:endParaRPr>
          </a:p>
          <a:p>
            <a:pPr algn="l" rtl="0">
              <a:spcAft>
                <a:spcPts val="0"/>
              </a:spcAft>
            </a:pPr>
            <a:r>
              <a:rPr lang="en-US" sz="28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a:t>
            </a:r>
            <a:r>
              <a:rPr lang="en-US" sz="2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28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Slope </a:t>
            </a:r>
            <a:r>
              <a:rPr lang="en-US" sz="2800" dirty="0" smtClean="0">
                <a:solidFill>
                  <a:srgbClr val="000000"/>
                </a:solidFill>
                <a:latin typeface="Times New Roman" panose="02020603050405020304" pitchFamily="18" charset="0"/>
                <a:ea typeface="Calibri" panose="020F0502020204030204" pitchFamily="34" charset="0"/>
              </a:rPr>
              <a:t>: </a:t>
            </a:r>
            <a:r>
              <a:rPr lang="en-US" sz="28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a:t>
            </a:r>
            <a:r>
              <a:rPr lang="en-US" sz="2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design slope range </a:t>
            </a:r>
            <a:r>
              <a:rPr lang="en-US" sz="28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(0.5-15) %</a:t>
            </a:r>
            <a:endParaRPr lang="en-US" sz="2800" dirty="0">
              <a:solidFill>
                <a:srgbClr val="000000"/>
              </a:solidFill>
              <a:latin typeface="Times New Roman" panose="02020603050405020304" pitchFamily="18" charset="0"/>
              <a:ea typeface="Calibri" panose="020F0502020204030204" pitchFamily="34" charset="0"/>
            </a:endParaRPr>
          </a:p>
          <a:p>
            <a:pPr algn="l" rtl="0">
              <a:spcAft>
                <a:spcPts val="0"/>
              </a:spcAft>
            </a:pPr>
            <a:r>
              <a:rPr lang="en-US" sz="28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3</a:t>
            </a:r>
            <a:r>
              <a:rPr lang="en-US" sz="2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Cover </a:t>
            </a:r>
            <a:r>
              <a:rPr lang="en-US" sz="2800" dirty="0" smtClean="0">
                <a:solidFill>
                  <a:srgbClr val="000000"/>
                </a:solidFill>
                <a:latin typeface="Times New Roman" panose="02020603050405020304" pitchFamily="18" charset="0"/>
                <a:ea typeface="Calibri" panose="020F0502020204030204" pitchFamily="34" charset="0"/>
              </a:rPr>
              <a:t>: </a:t>
            </a:r>
            <a:r>
              <a:rPr lang="en-US" sz="28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a:t>
            </a:r>
            <a:r>
              <a:rPr lang="en-US" sz="2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range was used is between </a:t>
            </a:r>
            <a:r>
              <a:rPr lang="en-US" sz="28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1-4 </a:t>
            </a:r>
            <a:r>
              <a:rPr lang="en-US" sz="2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 </a:t>
            </a:r>
            <a:endParaRPr lang="en-US" sz="2800" dirty="0">
              <a:solidFill>
                <a:srgbClr val="000000"/>
              </a:solidFill>
              <a:latin typeface="Times New Roman" panose="02020603050405020304" pitchFamily="18" charset="0"/>
              <a:ea typeface="Calibri" panose="020F0502020204030204" pitchFamily="34" charset="0"/>
            </a:endParaRPr>
          </a:p>
          <a:p>
            <a:pPr algn="l" rtl="0">
              <a:lnSpc>
                <a:spcPct val="150000"/>
              </a:lnSpc>
              <a:spcAft>
                <a:spcPts val="600"/>
              </a:spcAft>
            </a:pPr>
            <a:endParaRPr lang="ar-SA" dirty="0"/>
          </a:p>
        </p:txBody>
      </p:sp>
      <p:sp>
        <p:nvSpPr>
          <p:cNvPr id="3" name="عنوان 2"/>
          <p:cNvSpPr>
            <a:spLocks noGrp="1"/>
          </p:cNvSpPr>
          <p:nvPr>
            <p:ph type="title"/>
          </p:nvPr>
        </p:nvSpPr>
        <p:spPr>
          <a:xfrm>
            <a:off x="179512" y="152400"/>
            <a:ext cx="8856984" cy="1219200"/>
          </a:xfrm>
        </p:spPr>
        <p:txBody>
          <a:bodyPr>
            <a:normAutofit fontScale="90000"/>
          </a:bodyPr>
          <a:lstStyle/>
          <a:p>
            <a:r>
              <a:rPr lang="en-US" sz="4400" u="sng" dirty="0" smtClean="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Criteria’s that we considered in the project</a:t>
            </a:r>
            <a:endParaRPr lang="ar-SA" dirty="0"/>
          </a:p>
        </p:txBody>
      </p:sp>
    </p:spTree>
    <p:extLst>
      <p:ext uri="{BB962C8B-B14F-4D97-AF65-F5344CB8AC3E}">
        <p14:creationId xmlns:p14="http://schemas.microsoft.com/office/powerpoint/2010/main" val="1468259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00042"/>
            <a:ext cx="8686800" cy="1008112"/>
          </a:xfrm>
        </p:spPr>
        <p:txBody>
          <a:bodyPr/>
          <a:lstStyle/>
          <a:p>
            <a:pPr algn="ctr"/>
            <a:r>
              <a:rPr lang="en-US" b="1" u="sng" dirty="0" smtClean="0">
                <a:solidFill>
                  <a:schemeClr val="tx1"/>
                </a:solidFill>
                <a:effectLst>
                  <a:outerShdw blurRad="38100" dist="38100" dir="2700000" algn="tl">
                    <a:srgbClr val="000000">
                      <a:alpha val="43137"/>
                    </a:srgbClr>
                  </a:outerShdw>
                </a:effectLst>
              </a:rPr>
              <a:t>Location of wet well </a:t>
            </a:r>
            <a:endParaRPr lang="en-US" u="sng" dirty="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lgn="l" rtl="0"/>
            <a:r>
              <a:rPr lang="en-US" dirty="0" smtClean="0">
                <a:effectLst>
                  <a:outerShdw blurRad="38100" dist="38100" dir="2700000" algn="tl">
                    <a:srgbClr val="000000">
                      <a:alpha val="43137"/>
                    </a:srgbClr>
                  </a:outerShdw>
                </a:effectLst>
              </a:rPr>
              <a:t>We have two outfalls in the area.</a:t>
            </a:r>
          </a:p>
          <a:p>
            <a:pPr algn="l" rtl="0">
              <a:buNone/>
            </a:pPr>
            <a:endParaRPr lang="en-US" dirty="0">
              <a:solidFill>
                <a:schemeClr val="bg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316" y="1700808"/>
            <a:ext cx="8856984" cy="4772691"/>
          </a:xfrm>
          <a:prstGeom prst="rect">
            <a:avLst/>
          </a:prstGeom>
        </p:spPr>
      </p:pic>
    </p:spTree>
    <p:extLst>
      <p:ext uri="{BB962C8B-B14F-4D97-AF65-F5344CB8AC3E}">
        <p14:creationId xmlns:p14="http://schemas.microsoft.com/office/powerpoint/2010/main" val="136153994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772816"/>
            <a:ext cx="8229600" cy="1143000"/>
          </a:xfrm>
        </p:spPr>
        <p:txBody>
          <a:bodyPr>
            <a:normAutofit fontScale="90000"/>
          </a:bodyPr>
          <a:lstStyle/>
          <a:p>
            <a:r>
              <a:rPr lang="en-US" dirty="0" smtClean="0"/>
              <a:t>Wet well elevation= 571.10 m .</a:t>
            </a:r>
            <a:br>
              <a:rPr lang="en-US" dirty="0" smtClean="0"/>
            </a:br>
            <a:r>
              <a:rPr lang="en-US" dirty="0" smtClean="0"/>
              <a:t>.</a:t>
            </a:r>
            <a:br>
              <a:rPr lang="en-US" dirty="0" smtClean="0"/>
            </a:br>
            <a:endParaRPr lang="ar-SA"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2132857"/>
            <a:ext cx="8229600" cy="3011082"/>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tx1"/>
                </a:solidFill>
              </a:rPr>
              <a:t>Design the wet well </a:t>
            </a:r>
            <a:br>
              <a:rPr lang="en-US" dirty="0" smtClean="0">
                <a:solidFill>
                  <a:schemeClr val="tx1"/>
                </a:solidFill>
              </a:rPr>
            </a:br>
            <a:endParaRPr lang="ar-JO" dirty="0">
              <a:solidFill>
                <a:schemeClr val="tx1"/>
              </a:solidFill>
            </a:endParaRPr>
          </a:p>
        </p:txBody>
      </p:sp>
      <p:sp>
        <p:nvSpPr>
          <p:cNvPr id="2" name="Content Placeholder 1"/>
          <p:cNvSpPr>
            <a:spLocks noGrp="1"/>
          </p:cNvSpPr>
          <p:nvPr>
            <p:ph idx="1"/>
          </p:nvPr>
        </p:nvSpPr>
        <p:spPr>
          <a:xfrm>
            <a:off x="457200" y="1124744"/>
            <a:ext cx="8229600" cy="5733256"/>
          </a:xfrm>
        </p:spPr>
        <p:txBody>
          <a:bodyPr>
            <a:normAutofit lnSpcReduction="10000"/>
          </a:bodyPr>
          <a:lstStyle/>
          <a:p>
            <a:r>
              <a:rPr lang="en-US" dirty="0" smtClean="0"/>
              <a:t> we </a:t>
            </a:r>
            <a:r>
              <a:rPr lang="en-US" dirty="0"/>
              <a:t>consider that the one-third of population will discharge to the wet well </a:t>
            </a:r>
            <a:r>
              <a:rPr lang="en-US" dirty="0" smtClean="0"/>
              <a:t>.</a:t>
            </a:r>
            <a:endParaRPr lang="en-US" dirty="0"/>
          </a:p>
          <a:p>
            <a:r>
              <a:rPr lang="en-US" dirty="0"/>
              <a:t>We are going to estimate the daily avg. consumption to the third of the town currently. </a:t>
            </a:r>
            <a:r>
              <a:rPr lang="en-US" dirty="0" err="1"/>
              <a:t>Avg</a:t>
            </a:r>
            <a:r>
              <a:rPr lang="en-US" dirty="0"/>
              <a:t> consumption daily = pop (</a:t>
            </a:r>
            <a:r>
              <a:rPr lang="en-US" dirty="0" smtClean="0"/>
              <a:t>201</a:t>
            </a:r>
            <a:r>
              <a:rPr lang="ar-SA" dirty="0" smtClean="0"/>
              <a:t>7</a:t>
            </a:r>
            <a:r>
              <a:rPr lang="en-US" dirty="0" smtClean="0"/>
              <a:t>) </a:t>
            </a:r>
            <a:r>
              <a:rPr lang="en-US" dirty="0"/>
              <a:t>* (1/3) = </a:t>
            </a:r>
            <a:r>
              <a:rPr lang="ar-SA" dirty="0"/>
              <a:t>9371</a:t>
            </a:r>
            <a:r>
              <a:rPr lang="en-US" dirty="0" smtClean="0"/>
              <a:t>/3 </a:t>
            </a:r>
            <a:r>
              <a:rPr lang="en-US" dirty="0"/>
              <a:t>= </a:t>
            </a:r>
            <a:r>
              <a:rPr lang="ar-SA" dirty="0" smtClean="0"/>
              <a:t>3000</a:t>
            </a:r>
            <a:r>
              <a:rPr lang="en-US" dirty="0" smtClean="0"/>
              <a:t> </a:t>
            </a:r>
            <a:r>
              <a:rPr lang="en-US" dirty="0"/>
              <a:t>capita</a:t>
            </a:r>
          </a:p>
          <a:p>
            <a:r>
              <a:rPr lang="en-US" dirty="0"/>
              <a:t> QAVG = </a:t>
            </a:r>
            <a:r>
              <a:rPr lang="ar-SA" dirty="0" smtClean="0"/>
              <a:t>)</a:t>
            </a:r>
            <a:r>
              <a:rPr lang="en-US" dirty="0" smtClean="0"/>
              <a:t>100*0.8*</a:t>
            </a:r>
            <a:r>
              <a:rPr lang="ar-SA" dirty="0" smtClean="0"/>
              <a:t>3000</a:t>
            </a:r>
            <a:r>
              <a:rPr lang="en-US" dirty="0" smtClean="0"/>
              <a:t> </a:t>
            </a:r>
            <a:r>
              <a:rPr lang="en-US" dirty="0"/>
              <a:t>+(</a:t>
            </a:r>
            <a:r>
              <a:rPr lang="en-US" dirty="0" smtClean="0"/>
              <a:t>0.2*100*0.8*</a:t>
            </a:r>
            <a:r>
              <a:rPr lang="ar-SA" dirty="0" smtClean="0"/>
              <a:t>3000</a:t>
            </a:r>
            <a:r>
              <a:rPr lang="en-US" dirty="0" smtClean="0"/>
              <a:t>)</a:t>
            </a:r>
            <a:r>
              <a:rPr lang="ar-SA" dirty="0" smtClean="0"/>
              <a:t>(</a:t>
            </a:r>
            <a:r>
              <a:rPr lang="en-US" dirty="0" smtClean="0"/>
              <a:t>= </a:t>
            </a:r>
            <a:r>
              <a:rPr lang="ar-SA" dirty="0" smtClean="0"/>
              <a:t>288</a:t>
            </a:r>
            <a:r>
              <a:rPr lang="en-US" dirty="0" smtClean="0"/>
              <a:t> m3/day </a:t>
            </a:r>
            <a:endParaRPr lang="en-US" dirty="0"/>
          </a:p>
          <a:p>
            <a:r>
              <a:rPr lang="en-US" dirty="0"/>
              <a:t>Daily </a:t>
            </a:r>
            <a:r>
              <a:rPr lang="en-US" dirty="0" err="1"/>
              <a:t>avg</a:t>
            </a:r>
            <a:r>
              <a:rPr lang="en-US" dirty="0"/>
              <a:t> consumption in 2050 (after 33 year) = pop (2050)*(1/3 )</a:t>
            </a:r>
          </a:p>
          <a:p>
            <a:r>
              <a:rPr lang="en-US" dirty="0"/>
              <a:t>  </a:t>
            </a:r>
            <a:r>
              <a:rPr lang="en-US" dirty="0" err="1"/>
              <a:t>Qavg</a:t>
            </a:r>
            <a:r>
              <a:rPr lang="en-US" dirty="0"/>
              <a:t> = </a:t>
            </a:r>
            <a:r>
              <a:rPr lang="en-US" dirty="0" smtClean="0"/>
              <a:t>100*0.8*</a:t>
            </a:r>
            <a:r>
              <a:rPr lang="ar-SA" dirty="0" smtClean="0"/>
              <a:t>6380</a:t>
            </a:r>
            <a:r>
              <a:rPr lang="en-US" dirty="0" smtClean="0"/>
              <a:t>+0.2(100*0.8*</a:t>
            </a:r>
            <a:r>
              <a:rPr lang="ar-SA" dirty="0" smtClean="0"/>
              <a:t>6380</a:t>
            </a:r>
            <a:r>
              <a:rPr lang="en-US" dirty="0" smtClean="0"/>
              <a:t>) =</a:t>
            </a:r>
            <a:r>
              <a:rPr lang="ar-SA" dirty="0" smtClean="0"/>
              <a:t>615</a:t>
            </a:r>
            <a:r>
              <a:rPr lang="en-US" dirty="0" smtClean="0"/>
              <a:t>m3/day</a:t>
            </a:r>
            <a:endParaRPr lang="en-US" dirty="0"/>
          </a:p>
          <a:p>
            <a:r>
              <a:rPr lang="en-US" dirty="0"/>
              <a:t>Thus we would choose  a circular  </a:t>
            </a:r>
            <a:r>
              <a:rPr lang="en-US" dirty="0" err="1"/>
              <a:t>w.w</a:t>
            </a:r>
            <a:r>
              <a:rPr lang="en-US" dirty="0"/>
              <a:t> with volume </a:t>
            </a:r>
            <a:r>
              <a:rPr lang="ar-SA" dirty="0" smtClean="0"/>
              <a:t>450</a:t>
            </a:r>
            <a:r>
              <a:rPr lang="en-US" dirty="0" smtClean="0"/>
              <a:t> </a:t>
            </a:r>
            <a:r>
              <a:rPr lang="en-US" dirty="0"/>
              <a:t>m3 which I result will have a diameter </a:t>
            </a:r>
            <a:r>
              <a:rPr lang="ar-SA" dirty="0" smtClean="0"/>
              <a:t>5</a:t>
            </a:r>
            <a:r>
              <a:rPr lang="en-US" dirty="0" smtClean="0"/>
              <a:t> </a:t>
            </a:r>
            <a:r>
              <a:rPr lang="en-US" dirty="0"/>
              <a:t>m </a:t>
            </a:r>
          </a:p>
          <a:p>
            <a:r>
              <a:rPr lang="en-US" dirty="0"/>
              <a:t>And </a:t>
            </a:r>
            <a:r>
              <a:rPr lang="en-US" dirty="0" smtClean="0"/>
              <a:t>depth </a:t>
            </a:r>
            <a:r>
              <a:rPr lang="en-US" dirty="0"/>
              <a:t>=6m and </a:t>
            </a:r>
            <a:r>
              <a:rPr lang="en-US" dirty="0" smtClean="0"/>
              <a:t>Diameter=</a:t>
            </a:r>
            <a:r>
              <a:rPr lang="ar-SA" dirty="0" smtClean="0"/>
              <a:t>5</a:t>
            </a:r>
            <a:r>
              <a:rPr lang="en-US" dirty="0" smtClean="0"/>
              <a:t> </a:t>
            </a:r>
            <a:r>
              <a:rPr lang="en-US" dirty="0"/>
              <a:t>m </a:t>
            </a:r>
            <a:r>
              <a:rPr lang="en-US" dirty="0" smtClean="0"/>
              <a:t>.</a:t>
            </a:r>
          </a:p>
          <a:p>
            <a:endParaRPr lang="en-US" dirty="0"/>
          </a:p>
          <a:p>
            <a:endParaRPr lang="en-US" dirty="0"/>
          </a:p>
          <a:p>
            <a:endParaRPr lang="en-US" dirty="0"/>
          </a:p>
          <a:p>
            <a:endParaRPr lang="en-US" dirty="0"/>
          </a:p>
          <a:p>
            <a:endParaRPr lang="ar-JO"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sz="5400" b="1" u="sng" dirty="0">
                <a:solidFill>
                  <a:schemeClr val="tx1"/>
                </a:solidFill>
                <a:effectLst>
                  <a:outerShdw blurRad="38100" dist="38100" dir="2700000" algn="tl">
                    <a:srgbClr val="000000">
                      <a:alpha val="43137"/>
                    </a:srgbClr>
                  </a:outerShdw>
                </a:effectLst>
              </a:rPr>
              <a:t>OUTLINE </a:t>
            </a:r>
            <a:endParaRPr lang="ar-JO" dirty="0">
              <a:solidFill>
                <a:schemeClr val="tx1"/>
              </a:solidFill>
            </a:endParaRPr>
          </a:p>
        </p:txBody>
      </p:sp>
      <p:sp>
        <p:nvSpPr>
          <p:cNvPr id="6" name="عنصر نائب للمحتوى 5"/>
          <p:cNvSpPr>
            <a:spLocks noGrp="1"/>
          </p:cNvSpPr>
          <p:nvPr>
            <p:ph idx="1"/>
          </p:nvPr>
        </p:nvSpPr>
        <p:spPr/>
        <p:txBody>
          <a:bodyPr>
            <a:normAutofit/>
          </a:bodyPr>
          <a:lstStyle/>
          <a:p>
            <a:r>
              <a:rPr lang="en-US" sz="2800" dirty="0"/>
              <a:t>Introduction </a:t>
            </a:r>
          </a:p>
          <a:p>
            <a:r>
              <a:rPr lang="en-US" sz="2800" dirty="0"/>
              <a:t>Objectives and significance of the work </a:t>
            </a:r>
          </a:p>
          <a:p>
            <a:r>
              <a:rPr lang="en-US" sz="2800" dirty="0"/>
              <a:t>Study area </a:t>
            </a:r>
          </a:p>
          <a:p>
            <a:r>
              <a:rPr lang="en-US" sz="2800" dirty="0"/>
              <a:t>Methodology</a:t>
            </a:r>
          </a:p>
          <a:p>
            <a:r>
              <a:rPr lang="en-US" sz="2800" dirty="0"/>
              <a:t>Modeling, Analysis and Design its results </a:t>
            </a:r>
          </a:p>
          <a:p>
            <a:r>
              <a:rPr lang="en-US" sz="2800" dirty="0"/>
              <a:t>Conclusion and recommendation   </a:t>
            </a:r>
            <a:endParaRPr lang="ar-SA" sz="2800" dirty="0"/>
          </a:p>
          <a:p>
            <a:pPr marL="0" indent="0">
              <a:buNone/>
            </a:pPr>
            <a:endParaRPr lang="ar-SA"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4282" y="2714620"/>
            <a:ext cx="8305800" cy="1500198"/>
          </a:xfrm>
        </p:spPr>
        <p:txBody>
          <a:bodyPr/>
          <a:lstStyle/>
          <a:p>
            <a:r>
              <a:rPr lang="en-US" sz="8800" dirty="0" smtClean="0"/>
              <a:t> </a:t>
            </a:r>
            <a:endParaRPr lang="en-US" sz="8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258" y="1118865"/>
            <a:ext cx="7411484" cy="462027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tx1"/>
                </a:solidFill>
              </a:rPr>
              <a:t>Pump station</a:t>
            </a:r>
            <a:br>
              <a:rPr lang="en-US" dirty="0" smtClean="0">
                <a:solidFill>
                  <a:schemeClr val="tx1"/>
                </a:solidFill>
              </a:rPr>
            </a:br>
            <a:endParaRPr lang="ar-JO" dirty="0">
              <a:solidFill>
                <a:schemeClr val="tx1"/>
              </a:solidFill>
            </a:endParaRPr>
          </a:p>
        </p:txBody>
      </p:sp>
      <p:sp>
        <p:nvSpPr>
          <p:cNvPr id="2" name="Content Placeholder 1"/>
          <p:cNvSpPr>
            <a:spLocks noGrp="1"/>
          </p:cNvSpPr>
          <p:nvPr>
            <p:ph idx="1"/>
          </p:nvPr>
        </p:nvSpPr>
        <p:spPr>
          <a:xfrm>
            <a:off x="457200" y="1124744"/>
            <a:ext cx="8229600" cy="5733256"/>
          </a:xfrm>
        </p:spPr>
        <p:txBody>
          <a:bodyPr>
            <a:normAutofit/>
          </a:bodyPr>
          <a:lstStyle/>
          <a:p>
            <a:r>
              <a:rPr lang="en-US" dirty="0"/>
              <a:t>, pumping stations are used to move waste to higher elevations , Thus we need to calculate the </a:t>
            </a:r>
            <a:r>
              <a:rPr lang="en-US" dirty="0" smtClean="0"/>
              <a:t>head </a:t>
            </a:r>
            <a:r>
              <a:rPr lang="en-US" dirty="0"/>
              <a:t>including head loss that would be provided to the pump and the flow rate . (</a:t>
            </a:r>
            <a:r>
              <a:rPr lang="en-US" dirty="0" err="1"/>
              <a:t>Qoperation,hp</a:t>
            </a:r>
            <a:r>
              <a:rPr lang="en-US" dirty="0" smtClean="0"/>
              <a:t>)</a:t>
            </a:r>
          </a:p>
          <a:p>
            <a:endParaRPr lang="en-US" dirty="0" smtClean="0"/>
          </a:p>
          <a:p>
            <a:r>
              <a:rPr lang="en-US" dirty="0"/>
              <a:t>Q =64.96 m3/hour from the network and </a:t>
            </a:r>
            <a:endParaRPr lang="en-US" dirty="0" smtClean="0"/>
          </a:p>
          <a:p>
            <a:r>
              <a:rPr lang="en-US" dirty="0" err="1"/>
              <a:t>Hp</a:t>
            </a:r>
            <a:r>
              <a:rPr lang="en-US" dirty="0"/>
              <a:t> = difference from the pump station to the nearest manhole = </a:t>
            </a:r>
            <a:r>
              <a:rPr lang="en-US" dirty="0" smtClean="0"/>
              <a:t>(</a:t>
            </a:r>
            <a:r>
              <a:rPr lang="ar-SA" sz="2000" b="1" dirty="0" smtClean="0"/>
              <a:t>12</a:t>
            </a:r>
            <a:r>
              <a:rPr lang="en-US" dirty="0" smtClean="0"/>
              <a:t>.49 </a:t>
            </a:r>
            <a:r>
              <a:rPr lang="en-US" dirty="0"/>
              <a:t>m + HL).we use </a:t>
            </a:r>
            <a:r>
              <a:rPr lang="en-US" dirty="0" err="1"/>
              <a:t>darcy-wizbaych</a:t>
            </a:r>
            <a:r>
              <a:rPr lang="en-US" dirty="0"/>
              <a:t> equation . HL=FL/D *</a:t>
            </a:r>
            <a:r>
              <a:rPr lang="en-US" dirty="0" smtClean="0"/>
              <a:t>V2/2g </a:t>
            </a:r>
          </a:p>
          <a:p>
            <a:r>
              <a:rPr lang="en-US" dirty="0" smtClean="0"/>
              <a:t>HL = 10 m </a:t>
            </a:r>
          </a:p>
          <a:p>
            <a:r>
              <a:rPr lang="en-US" dirty="0" err="1" smtClean="0"/>
              <a:t>Hp</a:t>
            </a:r>
            <a:r>
              <a:rPr lang="en-US" dirty="0" smtClean="0"/>
              <a:t> </a:t>
            </a:r>
            <a:r>
              <a:rPr lang="en-US" dirty="0"/>
              <a:t>=( </a:t>
            </a:r>
            <a:r>
              <a:rPr lang="en-US" dirty="0" smtClean="0"/>
              <a:t>10+1</a:t>
            </a:r>
            <a:r>
              <a:rPr lang="ar-SA" sz="1800" b="1" dirty="0" smtClean="0"/>
              <a:t>2</a:t>
            </a:r>
            <a:r>
              <a:rPr lang="en-US" dirty="0" smtClean="0"/>
              <a:t>.49</a:t>
            </a:r>
            <a:r>
              <a:rPr lang="en-US" dirty="0"/>
              <a:t>) =</a:t>
            </a:r>
            <a:r>
              <a:rPr lang="en-US" dirty="0" smtClean="0"/>
              <a:t>2</a:t>
            </a:r>
            <a:r>
              <a:rPr lang="ar-SA" sz="1600" b="1" dirty="0" smtClean="0"/>
              <a:t>2</a:t>
            </a:r>
            <a:r>
              <a:rPr lang="en-US" dirty="0" smtClean="0"/>
              <a:t>.49 </a:t>
            </a:r>
            <a:r>
              <a:rPr lang="en-US" dirty="0"/>
              <a:t>m we add 3 m to avoid pressure matters </a:t>
            </a:r>
            <a:r>
              <a:rPr lang="en-US" dirty="0" smtClean="0"/>
              <a:t>.</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26575552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2001699"/>
            <a:ext cx="8229600" cy="4256364"/>
          </a:xfrm>
        </p:spPr>
      </p:pic>
    </p:spTree>
    <p:extLst>
      <p:ext uri="{BB962C8B-B14F-4D97-AF65-F5344CB8AC3E}">
        <p14:creationId xmlns:p14="http://schemas.microsoft.com/office/powerpoint/2010/main" val="5545388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pump will operate ?</a:t>
            </a:r>
            <a:endParaRPr lang="ar-SA"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 y="2132856"/>
            <a:ext cx="8892480" cy="4725144"/>
          </a:xfrm>
          <a:prstGeom prst="rect">
            <a:avLst/>
          </a:prstGeom>
        </p:spPr>
      </p:pic>
    </p:spTree>
    <p:extLst>
      <p:ext uri="{BB962C8B-B14F-4D97-AF65-F5344CB8AC3E}">
        <p14:creationId xmlns:p14="http://schemas.microsoft.com/office/powerpoint/2010/main" val="5301079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Trunk line </a:t>
            </a:r>
            <a:endParaRPr lang="ar-SA" dirty="0"/>
          </a:p>
        </p:txBody>
      </p:sp>
      <p:sp>
        <p:nvSpPr>
          <p:cNvPr id="3" name="Content Placeholder 2"/>
          <p:cNvSpPr>
            <a:spLocks noGrp="1"/>
          </p:cNvSpPr>
          <p:nvPr>
            <p:ph idx="1"/>
          </p:nvPr>
        </p:nvSpPr>
        <p:spPr/>
        <p:txBody>
          <a:bodyPr>
            <a:normAutofit/>
          </a:bodyPr>
          <a:lstStyle/>
          <a:p>
            <a:pPr marL="0" indent="0">
              <a:buNone/>
            </a:pPr>
            <a:endParaRPr lang="en-US" sz="3200" dirty="0"/>
          </a:p>
          <a:p>
            <a:r>
              <a:rPr lang="en-US" sz="3200" dirty="0"/>
              <a:t>After laying out the network for our project ,we need to get rid of the sewage by conveying or transport it by a sewer trunk line which is connected to the Nablus  waste water treatment  </a:t>
            </a:r>
            <a:r>
              <a:rPr lang="en-US" sz="3200" dirty="0" smtClean="0"/>
              <a:t>plant</a:t>
            </a:r>
            <a:endParaRPr lang="ar-SA" sz="3200" dirty="0"/>
          </a:p>
        </p:txBody>
      </p:sp>
    </p:spTree>
    <p:extLst>
      <p:ext uri="{BB962C8B-B14F-4D97-AF65-F5344CB8AC3E}">
        <p14:creationId xmlns:p14="http://schemas.microsoft.com/office/powerpoint/2010/main" val="31868175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Trunk line alternatives </a:t>
            </a:r>
            <a:endParaRPr lang="ar-SA" dirty="0"/>
          </a:p>
        </p:txBody>
      </p:sp>
      <p:sp>
        <p:nvSpPr>
          <p:cNvPr id="3" name="Content Placeholder 2"/>
          <p:cNvSpPr>
            <a:spLocks noGrp="1"/>
          </p:cNvSpPr>
          <p:nvPr>
            <p:ph idx="1"/>
          </p:nvPr>
        </p:nvSpPr>
        <p:spPr/>
        <p:txBody>
          <a:bodyPr/>
          <a:lstStyle/>
          <a:p>
            <a:r>
              <a:rPr lang="en-US" dirty="0"/>
              <a:t>Alternate one : construct a trunk line directly form the outfall of the network to the west Nablus wastewater treatment plant </a:t>
            </a:r>
            <a:r>
              <a:rPr lang="en-US" dirty="0" smtClean="0"/>
              <a:t>.</a:t>
            </a:r>
          </a:p>
          <a:p>
            <a:pPr marL="0" indent="0">
              <a:buNone/>
            </a:pPr>
            <a:endParaRPr lang="en-US" dirty="0"/>
          </a:p>
          <a:p>
            <a:pPr marL="0" indent="0">
              <a:buNone/>
            </a:pPr>
            <a:endParaRPr lang="en-US" dirty="0"/>
          </a:p>
          <a:p>
            <a:r>
              <a:rPr lang="en-US" dirty="0"/>
              <a:t>Alternate two  : connect the trunk line to the main trunk line (Nablus main trunk </a:t>
            </a:r>
            <a:r>
              <a:rPr lang="en-US" dirty="0" smtClean="0"/>
              <a:t>). </a:t>
            </a:r>
            <a:endParaRPr lang="en-US" dirty="0"/>
          </a:p>
          <a:p>
            <a:endParaRPr lang="ar-SA" dirty="0"/>
          </a:p>
        </p:txBody>
      </p:sp>
    </p:spTree>
    <p:extLst>
      <p:ext uri="{BB962C8B-B14F-4D97-AF65-F5344CB8AC3E}">
        <p14:creationId xmlns:p14="http://schemas.microsoft.com/office/powerpoint/2010/main" val="40632526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Trunk line alternatives </a:t>
            </a:r>
            <a:endParaRPr lang="ar-SA"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8574" y="1916832"/>
            <a:ext cx="8820472" cy="4725144"/>
          </a:xfrm>
          <a:prstGeom prst="rect">
            <a:avLst/>
          </a:prstGeom>
        </p:spPr>
      </p:pic>
    </p:spTree>
    <p:extLst>
      <p:ext uri="{BB962C8B-B14F-4D97-AF65-F5344CB8AC3E}">
        <p14:creationId xmlns:p14="http://schemas.microsoft.com/office/powerpoint/2010/main" val="24934127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Deisgn</a:t>
            </a:r>
            <a:r>
              <a:rPr lang="en-US" dirty="0" smtClean="0"/>
              <a:t> of trunk line</a:t>
            </a:r>
            <a:endParaRPr lang="ar-SA" dirty="0"/>
          </a:p>
        </p:txBody>
      </p:sp>
      <p:sp>
        <p:nvSpPr>
          <p:cNvPr id="3" name="Content Placeholder 2"/>
          <p:cNvSpPr>
            <a:spLocks noGrp="1"/>
          </p:cNvSpPr>
          <p:nvPr>
            <p:ph idx="1"/>
          </p:nvPr>
        </p:nvSpPr>
        <p:spPr/>
        <p:txBody>
          <a:bodyPr/>
          <a:lstStyle/>
          <a:p>
            <a:r>
              <a:rPr lang="en-US" dirty="0"/>
              <a:t>First of all the we have a flow came from network 3372 m3/day </a:t>
            </a:r>
            <a:r>
              <a:rPr lang="ar-SA" dirty="0" smtClean="0"/>
              <a:t>*</a:t>
            </a:r>
            <a:endParaRPr lang="en-US" dirty="0" smtClean="0"/>
          </a:p>
          <a:p>
            <a:pPr marL="0" indent="0">
              <a:buNone/>
            </a:pPr>
            <a:endParaRPr lang="en-US" dirty="0"/>
          </a:p>
          <a:p>
            <a:r>
              <a:rPr lang="en-US" dirty="0"/>
              <a:t>* And the flow capacity for the main trunk line is 10000 m3/day </a:t>
            </a:r>
            <a:endParaRPr lang="en-US" dirty="0" smtClean="0"/>
          </a:p>
          <a:p>
            <a:endParaRPr lang="en-US" dirty="0"/>
          </a:p>
          <a:p>
            <a:r>
              <a:rPr lang="en-US" dirty="0"/>
              <a:t>* The distance from the outfall to the main trunk line is approx. = 2334.52 m </a:t>
            </a:r>
          </a:p>
          <a:p>
            <a:endParaRPr lang="ar-SA" dirty="0"/>
          </a:p>
        </p:txBody>
      </p:sp>
    </p:spTree>
    <p:extLst>
      <p:ext uri="{BB962C8B-B14F-4D97-AF65-F5344CB8AC3E}">
        <p14:creationId xmlns:p14="http://schemas.microsoft.com/office/powerpoint/2010/main" val="37442014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Routing of the trunk line</a:t>
            </a:r>
            <a:endParaRPr lang="ar-SA"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07504" y="1844824"/>
            <a:ext cx="8568952" cy="4608511"/>
          </a:xfrm>
          <a:prstGeom prst="rect">
            <a:avLst/>
          </a:prstGeom>
        </p:spPr>
      </p:pic>
    </p:spTree>
    <p:extLst>
      <p:ext uri="{BB962C8B-B14F-4D97-AF65-F5344CB8AC3E}">
        <p14:creationId xmlns:p14="http://schemas.microsoft.com/office/powerpoint/2010/main" val="27750081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Desing</a:t>
            </a:r>
            <a:r>
              <a:rPr lang="en-US" dirty="0" smtClean="0"/>
              <a:t> criteria </a:t>
            </a:r>
            <a:endParaRPr lang="ar-SA" dirty="0"/>
          </a:p>
        </p:txBody>
      </p:sp>
      <p:sp>
        <p:nvSpPr>
          <p:cNvPr id="3" name="Content Placeholder 2"/>
          <p:cNvSpPr>
            <a:spLocks noGrp="1"/>
          </p:cNvSpPr>
          <p:nvPr>
            <p:ph idx="1"/>
          </p:nvPr>
        </p:nvSpPr>
        <p:spPr/>
        <p:txBody>
          <a:bodyPr/>
          <a:lstStyle/>
          <a:p>
            <a:pPr marL="0" indent="0">
              <a:buNone/>
            </a:pPr>
            <a:endParaRPr lang="en-US" dirty="0"/>
          </a:p>
          <a:p>
            <a:r>
              <a:rPr lang="en-US" dirty="0"/>
              <a:t>*The distance between the manhole in the trunk line should not exceed 100 m</a:t>
            </a:r>
          </a:p>
          <a:p>
            <a:r>
              <a:rPr lang="en-US" dirty="0"/>
              <a:t>* we assumed that the load is equal distribution at all manhole (3372m3/day divided no of manhole ) </a:t>
            </a:r>
          </a:p>
          <a:p>
            <a:r>
              <a:rPr lang="en-US" dirty="0"/>
              <a:t>* the material would be used is box concrete . </a:t>
            </a:r>
          </a:p>
          <a:p>
            <a:r>
              <a:rPr lang="en-US" dirty="0"/>
              <a:t>- number of manhole = 26 </a:t>
            </a:r>
          </a:p>
          <a:p>
            <a:r>
              <a:rPr lang="en-US" dirty="0"/>
              <a:t>-load for each manhole = 115 m3/day </a:t>
            </a:r>
            <a:endParaRPr lang="en-US" dirty="0" smtClean="0"/>
          </a:p>
          <a:p>
            <a:r>
              <a:rPr lang="en-US" dirty="0" smtClean="0"/>
              <a:t>Material used : box concrete (2ft * 2ft )</a:t>
            </a:r>
            <a:endParaRPr lang="en-US" dirty="0"/>
          </a:p>
          <a:p>
            <a:endParaRPr lang="ar-SA" dirty="0"/>
          </a:p>
        </p:txBody>
      </p:sp>
    </p:spTree>
    <p:extLst>
      <p:ext uri="{BB962C8B-B14F-4D97-AF65-F5344CB8AC3E}">
        <p14:creationId xmlns:p14="http://schemas.microsoft.com/office/powerpoint/2010/main" val="3265844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marL="0" indent="0" algn="l">
              <a:lnSpc>
                <a:spcPct val="150000"/>
              </a:lnSpc>
              <a:spcAft>
                <a:spcPts val="600"/>
              </a:spcAft>
              <a:buNone/>
            </a:pPr>
            <a:r>
              <a:rPr lang="en-US" sz="2200" dirty="0">
                <a:solidFill>
                  <a:srgbClr val="000000"/>
                </a:solidFill>
                <a:latin typeface="Times New Roman"/>
                <a:ea typeface="Calibri"/>
                <a:cs typeface="Arial"/>
              </a:rPr>
              <a:t>Water take a great importance to humans in everyday life most of the activities we do need </a:t>
            </a:r>
            <a:r>
              <a:rPr lang="en-US" sz="2200" dirty="0" smtClean="0">
                <a:solidFill>
                  <a:srgbClr val="000000"/>
                </a:solidFill>
                <a:latin typeface="Times New Roman"/>
                <a:ea typeface="Calibri"/>
                <a:cs typeface="Arial"/>
              </a:rPr>
              <a:t>water. So that </a:t>
            </a:r>
            <a:r>
              <a:rPr lang="en-US" sz="2200" dirty="0">
                <a:solidFill>
                  <a:srgbClr val="000000"/>
                </a:solidFill>
                <a:latin typeface="Times New Roman"/>
                <a:ea typeface="Calibri"/>
                <a:cs typeface="Arial"/>
              </a:rPr>
              <a:t>demand is </a:t>
            </a:r>
            <a:r>
              <a:rPr lang="en-US" sz="2200" dirty="0" smtClean="0">
                <a:solidFill>
                  <a:srgbClr val="000000"/>
                </a:solidFill>
                <a:latin typeface="Times New Roman"/>
                <a:ea typeface="Calibri"/>
                <a:cs typeface="Arial"/>
              </a:rPr>
              <a:t>continuously increasing,  this </a:t>
            </a:r>
            <a:r>
              <a:rPr lang="en-US" sz="2200" dirty="0">
                <a:solidFill>
                  <a:srgbClr val="000000"/>
                </a:solidFill>
                <a:latin typeface="Times New Roman"/>
                <a:ea typeface="Calibri"/>
                <a:cs typeface="Arial"/>
              </a:rPr>
              <a:t>means increasing the </a:t>
            </a:r>
            <a:r>
              <a:rPr lang="en-US" sz="2200" dirty="0" smtClean="0">
                <a:solidFill>
                  <a:srgbClr val="000000"/>
                </a:solidFill>
                <a:latin typeface="Times New Roman"/>
                <a:ea typeface="Calibri"/>
                <a:cs typeface="Arial"/>
              </a:rPr>
              <a:t>wastewater production, where </a:t>
            </a:r>
            <a:r>
              <a:rPr lang="en-US" sz="2200" dirty="0">
                <a:solidFill>
                  <a:srgbClr val="000000"/>
                </a:solidFill>
                <a:latin typeface="Times New Roman"/>
                <a:ea typeface="Calibri"/>
                <a:cs typeface="Arial"/>
              </a:rPr>
              <a:t>wastewater constitutes about 90% of </a:t>
            </a:r>
            <a:r>
              <a:rPr lang="en-US" sz="2200" dirty="0" smtClean="0">
                <a:solidFill>
                  <a:srgbClr val="000000"/>
                </a:solidFill>
                <a:latin typeface="Times New Roman"/>
                <a:ea typeface="Calibri"/>
                <a:cs typeface="Arial"/>
              </a:rPr>
              <a:t>water </a:t>
            </a:r>
            <a:r>
              <a:rPr lang="en-US" sz="2200" dirty="0">
                <a:solidFill>
                  <a:srgbClr val="000000"/>
                </a:solidFill>
                <a:latin typeface="Times New Roman"/>
                <a:ea typeface="Calibri"/>
                <a:cs typeface="Arial"/>
              </a:rPr>
              <a:t>demand </a:t>
            </a:r>
            <a:r>
              <a:rPr lang="en-US" sz="2200" dirty="0" smtClean="0">
                <a:solidFill>
                  <a:srgbClr val="000000"/>
                </a:solidFill>
                <a:latin typeface="Times New Roman"/>
                <a:ea typeface="Calibri"/>
                <a:cs typeface="Arial"/>
              </a:rPr>
              <a:t>.</a:t>
            </a:r>
            <a:endParaRPr lang="en-US" sz="2200" dirty="0">
              <a:solidFill>
                <a:srgbClr val="000000"/>
              </a:solidFill>
              <a:latin typeface="Times New Roman"/>
              <a:ea typeface="Calibri"/>
              <a:cs typeface="Arial"/>
            </a:endParaRPr>
          </a:p>
        </p:txBody>
      </p:sp>
      <p:sp>
        <p:nvSpPr>
          <p:cNvPr id="3" name="عنوان 2"/>
          <p:cNvSpPr>
            <a:spLocks noGrp="1"/>
          </p:cNvSpPr>
          <p:nvPr>
            <p:ph type="title"/>
          </p:nvPr>
        </p:nvSpPr>
        <p:spPr/>
        <p:txBody>
          <a:bodyPr/>
          <a:lstStyle/>
          <a:p>
            <a:pPr marL="274320" lvl="0" indent="-274320" rtl="0">
              <a:spcBef>
                <a:spcPts val="600"/>
              </a:spcBef>
            </a:pPr>
            <a:r>
              <a:rPr lang="en-US" sz="2800" spc="0" dirty="0" smtClean="0">
                <a:ln>
                  <a:noFill/>
                </a:ln>
                <a:solidFill>
                  <a:prstClr val="black"/>
                </a:solidFill>
                <a:effectLst/>
                <a:ea typeface="+mn-ea"/>
                <a:cs typeface="+mn-cs"/>
              </a:rPr>
              <a:t> </a:t>
            </a:r>
            <a:r>
              <a:rPr lang="en-US" sz="2800" spc="0" dirty="0">
                <a:ln>
                  <a:noFill/>
                </a:ln>
                <a:solidFill>
                  <a:prstClr val="black"/>
                </a:solidFill>
                <a:effectLst/>
                <a:ea typeface="+mn-ea"/>
                <a:cs typeface="+mn-cs"/>
              </a:rPr>
              <a:t/>
            </a:r>
            <a:br>
              <a:rPr lang="en-US" sz="2800" spc="0" dirty="0">
                <a:ln>
                  <a:noFill/>
                </a:ln>
                <a:solidFill>
                  <a:prstClr val="black"/>
                </a:solidFill>
                <a:effectLst/>
                <a:ea typeface="+mn-ea"/>
                <a:cs typeface="+mn-cs"/>
              </a:rPr>
            </a:br>
            <a:r>
              <a:rPr lang="en-US" sz="2800" spc="0" dirty="0" smtClean="0">
                <a:ln>
                  <a:noFill/>
                </a:ln>
                <a:solidFill>
                  <a:prstClr val="black"/>
                </a:solidFill>
                <a:effectLst/>
                <a:ea typeface="+mn-ea"/>
                <a:cs typeface="+mn-cs"/>
              </a:rPr>
              <a:t>                          </a:t>
            </a:r>
            <a:r>
              <a:rPr lang="en-US" sz="4000" b="1" u="sng" spc="0" dirty="0" smtClean="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Introduction  </a:t>
            </a:r>
            <a:endParaRPr lang="ar-SA" dirty="0"/>
          </a:p>
        </p:txBody>
      </p:sp>
      <p:pic>
        <p:nvPicPr>
          <p:cNvPr id="5" name="Picture 4"/>
          <p:cNvPicPr>
            <a:picLocks noChangeAspect="1"/>
          </p:cNvPicPr>
          <p:nvPr/>
        </p:nvPicPr>
        <p:blipFill>
          <a:blip r:embed="rId2"/>
          <a:stretch>
            <a:fillRect/>
          </a:stretch>
        </p:blipFill>
        <p:spPr>
          <a:xfrm>
            <a:off x="5004048" y="3501008"/>
            <a:ext cx="3462191" cy="237626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40769123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Layout of T.L </a:t>
            </a:r>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1633" y="1935163"/>
            <a:ext cx="8180733" cy="4389437"/>
          </a:xfrm>
        </p:spPr>
      </p:pic>
    </p:spTree>
    <p:extLst>
      <p:ext uri="{BB962C8B-B14F-4D97-AF65-F5344CB8AC3E}">
        <p14:creationId xmlns:p14="http://schemas.microsoft.com/office/powerpoint/2010/main" val="233581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pPr algn="ctr" rtl="0"/>
            <a:r>
              <a:rPr lang="en-US" sz="4400" u="sng" dirty="0" smtClean="0">
                <a:solidFill>
                  <a:schemeClr val="bg1"/>
                </a:solidFill>
                <a:effectLst>
                  <a:outerShdw blurRad="38100" dist="38100" dir="2700000" algn="tl">
                    <a:srgbClr val="000000">
                      <a:alpha val="43137"/>
                    </a:srgbClr>
                  </a:outerShdw>
                </a:effectLst>
              </a:rPr>
              <a:t>RESULTS </a:t>
            </a:r>
            <a:r>
              <a:rPr lang="en-US" sz="4400" u="sng" dirty="0">
                <a:solidFill>
                  <a:schemeClr val="bg1"/>
                </a:solidFill>
                <a:effectLst>
                  <a:outerShdw blurRad="38100" dist="38100" dir="2700000" algn="tl">
                    <a:srgbClr val="000000">
                      <a:alpha val="43137"/>
                    </a:srgbClr>
                  </a:outerShdw>
                </a:effectLst>
              </a:rPr>
              <a:t>AND DISCUSSION</a:t>
            </a:r>
            <a:endParaRPr lang="ar-SA" sz="4400" u="sng" dirty="0">
              <a:solidFill>
                <a:schemeClr val="bg1"/>
              </a:solidFill>
              <a:effectLst>
                <a:outerShdw blurRad="38100" dist="38100" dir="2700000" algn="tl">
                  <a:srgbClr val="000000">
                    <a:alpha val="43137"/>
                  </a:srgbClr>
                </a:outerShdw>
              </a:effectLst>
            </a:endParaRPr>
          </a:p>
        </p:txBody>
      </p:sp>
      <p:sp>
        <p:nvSpPr>
          <p:cNvPr id="6" name="مربع نص 5"/>
          <p:cNvSpPr txBox="1"/>
          <p:nvPr/>
        </p:nvSpPr>
        <p:spPr>
          <a:xfrm>
            <a:off x="642910" y="3786190"/>
            <a:ext cx="7929618" cy="369332"/>
          </a:xfrm>
          <a:prstGeom prst="rect">
            <a:avLst/>
          </a:prstGeom>
          <a:noFill/>
        </p:spPr>
        <p:txBody>
          <a:bodyPr wrap="square" rtlCol="1">
            <a:spAutoFit/>
          </a:bodyPr>
          <a:lstStyle/>
          <a:p>
            <a:endParaRPr lang="ar-SA" dirty="0"/>
          </a:p>
        </p:txBody>
      </p:sp>
      <p:sp>
        <p:nvSpPr>
          <p:cNvPr id="2" name="Content Placeholder 1"/>
          <p:cNvSpPr>
            <a:spLocks noGrp="1"/>
          </p:cNvSpPr>
          <p:nvPr>
            <p:ph idx="1"/>
          </p:nvPr>
        </p:nvSpPr>
        <p:spPr/>
        <p:txBody>
          <a:bodyPr/>
          <a:lstStyle/>
          <a:p>
            <a:pPr marR="146050" algn="l" rtl="0">
              <a:lnSpc>
                <a:spcPct val="150000"/>
              </a:lnSpc>
              <a:spcBef>
                <a:spcPts val="660"/>
              </a:spcBef>
              <a:spcAft>
                <a:spcPts val="600"/>
              </a:spcAft>
              <a:tabLst>
                <a:tab pos="779780" algn="l"/>
                <a:tab pos="780415" algn="l"/>
              </a:tabLst>
            </a:pPr>
            <a:r>
              <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After </a:t>
            </a: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we adjusted the network in </a:t>
            </a:r>
            <a:r>
              <a:rPr lang="en-US" sz="2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SewerCAD</a:t>
            </a: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 informed that the calculations were successful. That means that the design of the network was</a:t>
            </a:r>
            <a:r>
              <a:rPr lang="en-US" sz="2000" spc="-90"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logical.</a:t>
            </a:r>
            <a:endParaRPr lang="en-US" sz="20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lgn="l" rtl="0"/>
            <a:endParaRPr lang="ar-SA" dirty="0"/>
          </a:p>
        </p:txBody>
      </p:sp>
      <p:graphicFrame>
        <p:nvGraphicFramePr>
          <p:cNvPr id="4" name="Table 3"/>
          <p:cNvGraphicFramePr>
            <a:graphicFrameLocks noGrp="1"/>
          </p:cNvGraphicFramePr>
          <p:nvPr>
            <p:extLst>
              <p:ext uri="{D42A27DB-BD31-4B8C-83A1-F6EECF244321}">
                <p14:modId xmlns:p14="http://schemas.microsoft.com/office/powerpoint/2010/main" val="157205971"/>
              </p:ext>
            </p:extLst>
          </p:nvPr>
        </p:nvGraphicFramePr>
        <p:xfrm>
          <a:off x="2123443" y="3096625"/>
          <a:ext cx="4968552" cy="2943346"/>
        </p:xfrm>
        <a:graphic>
          <a:graphicData uri="http://schemas.openxmlformats.org/drawingml/2006/table">
            <a:tbl>
              <a:tblPr/>
              <a:tblGrid>
                <a:gridCol w="2808312"/>
                <a:gridCol w="2160240"/>
              </a:tblGrid>
              <a:tr h="302876">
                <a:tc>
                  <a:txBody>
                    <a:bodyPr/>
                    <a:lstStyle/>
                    <a:p>
                      <a:pPr marL="601345">
                        <a:lnSpc>
                          <a:spcPct val="107000"/>
                        </a:lnSpc>
                        <a:spcBef>
                          <a:spcPts val="60"/>
                        </a:spcBef>
                        <a:spcAft>
                          <a:spcPts val="0"/>
                        </a:spcAft>
                      </a:pP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N</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u</a:t>
                      </a:r>
                      <a:r>
                        <a:rPr lang="en-US" sz="2000" spc="-2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ber of</a:t>
                      </a:r>
                      <a:r>
                        <a:rPr lang="en-US" sz="2000" spc="1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2000" spc="-2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anho</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l</a:t>
                      </a:r>
                      <a:r>
                        <a:rPr lang="en-US" sz="2000" spc="-1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e</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s</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219200" algn="l" rtl="0">
                        <a:lnSpc>
                          <a:spcPct val="107000"/>
                        </a:lnSpc>
                        <a:spcBef>
                          <a:spcPts val="60"/>
                        </a:spcBef>
                        <a:spcAft>
                          <a:spcPts val="0"/>
                        </a:spcAft>
                      </a:pPr>
                      <a:r>
                        <a:rPr lang="en-US" sz="2000" dirty="0" smtClean="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282</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1707">
                <a:tc>
                  <a:txBody>
                    <a:bodyPr/>
                    <a:lstStyle/>
                    <a:p>
                      <a:pPr marL="484505">
                        <a:lnSpc>
                          <a:spcPct val="107000"/>
                        </a:lnSpc>
                        <a:spcBef>
                          <a:spcPts val="60"/>
                        </a:spcBef>
                        <a:spcAft>
                          <a:spcPts val="0"/>
                        </a:spcAft>
                      </a:pP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x</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i</a:t>
                      </a:r>
                      <a:r>
                        <a:rPr lang="en-US" sz="2000" spc="-2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t>
                      </a:r>
                      <a:r>
                        <a:rPr lang="en-US" sz="2000" spc="1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u</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t>
                      </a:r>
                      <a:r>
                        <a:rPr lang="en-US" sz="2000" spc="-2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ve</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lo</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c</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it</a:t>
                      </a:r>
                      <a:r>
                        <a:rPr lang="en-US" sz="2000" spc="-1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y</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a:t>
                      </a:r>
                      <a:r>
                        <a:rPr lang="en-US" sz="2000" spc="-1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s</a:t>
                      </a:r>
                      <a:r>
                        <a:rPr lang="en-US" sz="2000" dirty="0" smtClean="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96340" algn="l" rtl="0">
                        <a:lnSpc>
                          <a:spcPct val="107000"/>
                        </a:lnSpc>
                        <a:spcBef>
                          <a:spcPts val="60"/>
                        </a:spcBef>
                        <a:spcAft>
                          <a:spcPts val="0"/>
                        </a:spcAft>
                      </a:pPr>
                      <a:r>
                        <a:rPr lang="en-US" sz="2000" dirty="0" smtClean="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4.1</a:t>
                      </a:r>
                      <a:r>
                        <a:rPr lang="en-US" sz="2000" baseline="0" dirty="0" smtClean="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2876">
                <a:tc>
                  <a:txBody>
                    <a:bodyPr/>
                    <a:lstStyle/>
                    <a:p>
                      <a:pPr marL="478155">
                        <a:lnSpc>
                          <a:spcPct val="107000"/>
                        </a:lnSpc>
                        <a:spcBef>
                          <a:spcPts val="70"/>
                        </a:spcBef>
                        <a:spcAft>
                          <a:spcPts val="0"/>
                        </a:spcAft>
                      </a:pP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i</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n</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i</a:t>
                      </a:r>
                      <a:r>
                        <a:rPr lang="en-US" sz="2000" spc="-2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t>
                      </a:r>
                      <a:r>
                        <a:rPr lang="en-US" sz="2000" spc="1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u</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t>
                      </a:r>
                      <a:r>
                        <a:rPr lang="en-US" sz="2000" spc="-1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vel</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o</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ci</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ty</a:t>
                      </a:r>
                      <a:r>
                        <a:rPr lang="en-US" sz="2000" spc="-1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a:t>
                      </a:r>
                      <a:r>
                        <a:rPr lang="en-US" sz="2000" spc="-2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s</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240790" algn="l" rtl="0">
                        <a:lnSpc>
                          <a:spcPct val="107000"/>
                        </a:lnSpc>
                        <a:spcBef>
                          <a:spcPts val="70"/>
                        </a:spcBef>
                        <a:spcAft>
                          <a:spcPts val="0"/>
                        </a:spcAft>
                      </a:pP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0.3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258">
                <a:tc>
                  <a:txBody>
                    <a:bodyPr/>
                    <a:lstStyle/>
                    <a:p>
                      <a:pPr marL="610870">
                        <a:lnSpc>
                          <a:spcPct val="107000"/>
                        </a:lnSpc>
                        <a:spcBef>
                          <a:spcPts val="60"/>
                        </a:spcBef>
                        <a:spcAft>
                          <a:spcPts val="0"/>
                        </a:spcAft>
                      </a:pP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x</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i</a:t>
                      </a:r>
                      <a:r>
                        <a:rPr lang="en-US" sz="2000" spc="-2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t>
                      </a:r>
                      <a:r>
                        <a:rPr lang="en-US" sz="2000" spc="1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u</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t>
                      </a:r>
                      <a:r>
                        <a:rPr lang="en-US" sz="2000" spc="-2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co</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v</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er (</a:t>
                      </a:r>
                      <a:r>
                        <a:rPr lang="en-US" sz="2000" spc="-2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240790" algn="l" rtl="0">
                        <a:lnSpc>
                          <a:spcPct val="107000"/>
                        </a:lnSpc>
                        <a:spcBef>
                          <a:spcPts val="60"/>
                        </a:spcBef>
                        <a:spcAft>
                          <a:spcPts val="0"/>
                        </a:spcAft>
                      </a:pPr>
                      <a:r>
                        <a:rPr lang="en-US" sz="2000" dirty="0" smtClean="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2.2</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1707">
                <a:tc>
                  <a:txBody>
                    <a:bodyPr/>
                    <a:lstStyle/>
                    <a:p>
                      <a:pPr marL="626110">
                        <a:lnSpc>
                          <a:spcPct val="107000"/>
                        </a:lnSpc>
                        <a:spcBef>
                          <a:spcPts val="60"/>
                        </a:spcBef>
                        <a:spcAft>
                          <a:spcPts val="0"/>
                        </a:spcAft>
                      </a:pP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i</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n</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i</a:t>
                      </a:r>
                      <a:r>
                        <a:rPr lang="en-US" sz="2000" spc="-2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t>
                      </a:r>
                      <a:r>
                        <a:rPr lang="en-US" sz="2000" spc="1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u</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t>
                      </a:r>
                      <a:r>
                        <a:rPr lang="en-US" sz="2000" spc="-1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cover</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a:t>
                      </a:r>
                      <a:r>
                        <a:rPr lang="en-US" sz="2000" spc="-2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07465" algn="l" rtl="0">
                        <a:lnSpc>
                          <a:spcPct val="107000"/>
                        </a:lnSpc>
                        <a:spcBef>
                          <a:spcPts val="60"/>
                        </a:spcBef>
                        <a:spcAft>
                          <a:spcPts val="0"/>
                        </a:spcAft>
                      </a:pPr>
                      <a:r>
                        <a:rPr lang="en-US" sz="2000" dirty="0" smtClean="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1</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2876">
                <a:tc>
                  <a:txBody>
                    <a:bodyPr/>
                    <a:lstStyle/>
                    <a:p>
                      <a:pPr marL="638175">
                        <a:lnSpc>
                          <a:spcPct val="107000"/>
                        </a:lnSpc>
                        <a:spcBef>
                          <a:spcPts val="60"/>
                        </a:spcBef>
                        <a:spcAft>
                          <a:spcPts val="0"/>
                        </a:spcAft>
                      </a:pP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x</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i</a:t>
                      </a:r>
                      <a:r>
                        <a:rPr lang="en-US" sz="2000" spc="-2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t>
                      </a:r>
                      <a:r>
                        <a:rPr lang="en-US" sz="2000" spc="1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u</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t>
                      </a:r>
                      <a:r>
                        <a:rPr lang="en-US" sz="2000" spc="-2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s</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l</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o</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p</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e</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07465" algn="l" rtl="0">
                        <a:lnSpc>
                          <a:spcPct val="107000"/>
                        </a:lnSpc>
                        <a:spcBef>
                          <a:spcPts val="60"/>
                        </a:spcBef>
                        <a:spcAft>
                          <a:spcPts val="0"/>
                        </a:spcAft>
                      </a:pPr>
                      <a:r>
                        <a:rPr lang="en-US" sz="2000" dirty="0" smtClean="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13.6</a:t>
                      </a:r>
                      <a:r>
                        <a:rPr lang="en-US" sz="2000" baseline="0" dirty="0" smtClean="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2876">
                <a:tc>
                  <a:txBody>
                    <a:bodyPr/>
                    <a:lstStyle/>
                    <a:p>
                      <a:pPr marL="653415">
                        <a:lnSpc>
                          <a:spcPct val="107000"/>
                        </a:lnSpc>
                        <a:spcBef>
                          <a:spcPts val="60"/>
                        </a:spcBef>
                        <a:spcAft>
                          <a:spcPts val="0"/>
                        </a:spcAft>
                      </a:pP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i</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n</a:t>
                      </a:r>
                      <a:r>
                        <a:rPr lang="en-US" sz="2000" spc="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i</a:t>
                      </a:r>
                      <a:r>
                        <a:rPr lang="en-US" sz="2000" spc="-2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t>
                      </a:r>
                      <a:r>
                        <a:rPr lang="en-US" sz="2000" spc="1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u</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m</a:t>
                      </a:r>
                      <a:r>
                        <a:rPr lang="en-US" sz="2000" spc="-15"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20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slope(%)</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263650" algn="l" rtl="0">
                        <a:lnSpc>
                          <a:spcPct val="107000"/>
                        </a:lnSpc>
                        <a:spcBef>
                          <a:spcPts val="60"/>
                        </a:spcBef>
                        <a:spcAft>
                          <a:spcPts val="0"/>
                        </a:spcAft>
                      </a:pPr>
                      <a:r>
                        <a:rPr lang="en-US" sz="2000" spc="5" dirty="0" smtClean="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0.5</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21451845"/>
      </p:ext>
    </p:extLst>
  </p:cSld>
  <p:clrMapOvr>
    <a:masterClrMapping/>
  </p:clrMapOvr>
  <p:transition>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COST ESTIMATION </a:t>
            </a:r>
            <a:br>
              <a:rPr lang="en-US" dirty="0" smtClean="0"/>
            </a:br>
            <a:endParaRPr lang="ar-SA"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63994096"/>
              </p:ext>
            </p:extLst>
          </p:nvPr>
        </p:nvGraphicFramePr>
        <p:xfrm>
          <a:off x="1547664" y="1916832"/>
          <a:ext cx="5688632" cy="4599572"/>
        </p:xfrm>
        <a:graphic>
          <a:graphicData uri="http://schemas.openxmlformats.org/drawingml/2006/table">
            <a:tbl>
              <a:tblPr firstRow="1" firstCol="1" bandRow="1">
                <a:tableStyleId>{5C22544A-7EE6-4342-B048-85BDC9FD1C3A}</a:tableStyleId>
              </a:tblPr>
              <a:tblGrid>
                <a:gridCol w="2986677"/>
                <a:gridCol w="2701955"/>
              </a:tblGrid>
              <a:tr h="451981">
                <a:tc>
                  <a:txBody>
                    <a:bodyPr/>
                    <a:lstStyle/>
                    <a:p>
                      <a:pPr marL="0" marR="0" algn="ctr">
                        <a:lnSpc>
                          <a:spcPct val="107000"/>
                        </a:lnSpc>
                        <a:spcBef>
                          <a:spcPts val="0"/>
                        </a:spcBef>
                        <a:spcAft>
                          <a:spcPts val="0"/>
                        </a:spcAft>
                      </a:pPr>
                      <a:r>
                        <a:rPr lang="en-US" sz="3600" dirty="0">
                          <a:effectLst/>
                        </a:rPr>
                        <a:t>Item</a:t>
                      </a:r>
                      <a:endParaRPr lang="en-US" sz="3600" dirty="0">
                        <a:solidFill>
                          <a:srgbClr val="2F5496"/>
                        </a:solidFill>
                        <a:effectLst/>
                        <a:latin typeface="Calibri"/>
                        <a:ea typeface="等线"/>
                        <a:cs typeface="Arial"/>
                      </a:endParaRPr>
                    </a:p>
                  </a:txBody>
                  <a:tcPr marL="68580" marR="68580" marT="0" marB="0"/>
                </a:tc>
                <a:tc>
                  <a:txBody>
                    <a:bodyPr/>
                    <a:lstStyle/>
                    <a:p>
                      <a:pPr marL="0" marR="0" algn="ctr">
                        <a:lnSpc>
                          <a:spcPct val="107000"/>
                        </a:lnSpc>
                        <a:spcBef>
                          <a:spcPts val="0"/>
                        </a:spcBef>
                        <a:spcAft>
                          <a:spcPts val="0"/>
                        </a:spcAft>
                      </a:pPr>
                      <a:r>
                        <a:rPr lang="en-US" sz="3600">
                          <a:effectLst/>
                        </a:rPr>
                        <a:t>Cost $</a:t>
                      </a:r>
                      <a:endParaRPr lang="en-US" sz="3600">
                        <a:solidFill>
                          <a:srgbClr val="2F5496"/>
                        </a:solidFill>
                        <a:effectLst/>
                        <a:latin typeface="Calibri"/>
                        <a:ea typeface="等线"/>
                        <a:cs typeface="Arial"/>
                      </a:endParaRPr>
                    </a:p>
                  </a:txBody>
                  <a:tcPr marL="68580" marR="68580" marT="0" marB="0"/>
                </a:tc>
              </a:tr>
              <a:tr h="784288">
                <a:tc>
                  <a:txBody>
                    <a:bodyPr/>
                    <a:lstStyle/>
                    <a:p>
                      <a:pPr marL="0" marR="0" algn="ctr">
                        <a:lnSpc>
                          <a:spcPct val="107000"/>
                        </a:lnSpc>
                        <a:spcBef>
                          <a:spcPts val="0"/>
                        </a:spcBef>
                        <a:spcAft>
                          <a:spcPts val="0"/>
                        </a:spcAft>
                      </a:pPr>
                      <a:r>
                        <a:rPr lang="en-US" sz="3600" dirty="0">
                          <a:effectLst/>
                        </a:rPr>
                        <a:t>Excavation</a:t>
                      </a:r>
                      <a:endParaRPr lang="en-US" sz="3600" dirty="0">
                        <a:solidFill>
                          <a:srgbClr val="2F5496"/>
                        </a:solidFill>
                        <a:effectLst/>
                        <a:latin typeface="Calibri"/>
                        <a:ea typeface="等线"/>
                        <a:cs typeface="Arial"/>
                      </a:endParaRPr>
                    </a:p>
                  </a:txBody>
                  <a:tcPr marL="68580" marR="68580" marT="0" marB="0"/>
                </a:tc>
                <a:tc>
                  <a:txBody>
                    <a:bodyPr/>
                    <a:lstStyle/>
                    <a:p>
                      <a:pPr marL="0" marR="0" algn="ctr">
                        <a:lnSpc>
                          <a:spcPct val="107000"/>
                        </a:lnSpc>
                        <a:spcBef>
                          <a:spcPts val="0"/>
                        </a:spcBef>
                        <a:spcAft>
                          <a:spcPts val="0"/>
                        </a:spcAft>
                      </a:pPr>
                      <a:r>
                        <a:rPr lang="en-US" sz="3600" dirty="0">
                          <a:effectLst/>
                        </a:rPr>
                        <a:t>358866</a:t>
                      </a:r>
                      <a:endParaRPr lang="en-US" sz="3600" dirty="0">
                        <a:solidFill>
                          <a:srgbClr val="2F5496"/>
                        </a:solidFill>
                        <a:effectLst/>
                        <a:latin typeface="Calibri"/>
                        <a:ea typeface="等线"/>
                        <a:cs typeface="Arial"/>
                      </a:endParaRPr>
                    </a:p>
                  </a:txBody>
                  <a:tcPr marL="68580" marR="68580" marT="0" marB="0"/>
                </a:tc>
              </a:tr>
              <a:tr h="962649">
                <a:tc>
                  <a:txBody>
                    <a:bodyPr/>
                    <a:lstStyle/>
                    <a:p>
                      <a:pPr marL="0" marR="0" algn="ctr">
                        <a:lnSpc>
                          <a:spcPct val="107000"/>
                        </a:lnSpc>
                        <a:spcBef>
                          <a:spcPts val="0"/>
                        </a:spcBef>
                        <a:spcAft>
                          <a:spcPts val="0"/>
                        </a:spcAft>
                      </a:pPr>
                      <a:r>
                        <a:rPr lang="en-US" sz="3600" dirty="0">
                          <a:effectLst/>
                        </a:rPr>
                        <a:t>Sewer</a:t>
                      </a:r>
                      <a:endParaRPr lang="en-US" sz="3600" dirty="0">
                        <a:solidFill>
                          <a:srgbClr val="2F5496"/>
                        </a:solidFill>
                        <a:effectLst/>
                        <a:latin typeface="Calibri"/>
                        <a:ea typeface="等线"/>
                        <a:cs typeface="Arial"/>
                      </a:endParaRPr>
                    </a:p>
                  </a:txBody>
                  <a:tcPr marL="68580" marR="68580" marT="0" marB="0"/>
                </a:tc>
                <a:tc>
                  <a:txBody>
                    <a:bodyPr/>
                    <a:lstStyle/>
                    <a:p>
                      <a:pPr marL="0" marR="0" algn="ctr">
                        <a:lnSpc>
                          <a:spcPct val="107000"/>
                        </a:lnSpc>
                        <a:spcBef>
                          <a:spcPts val="0"/>
                        </a:spcBef>
                        <a:spcAft>
                          <a:spcPts val="0"/>
                        </a:spcAft>
                      </a:pPr>
                      <a:r>
                        <a:rPr lang="en-US" sz="3600" dirty="0" smtClean="0">
                          <a:effectLst/>
                        </a:rPr>
                        <a:t>166517</a:t>
                      </a:r>
                      <a:endParaRPr lang="en-US" sz="3600" dirty="0">
                        <a:solidFill>
                          <a:srgbClr val="2F5496"/>
                        </a:solidFill>
                        <a:effectLst/>
                        <a:latin typeface="Calibri"/>
                        <a:ea typeface="等线"/>
                        <a:cs typeface="Arial"/>
                      </a:endParaRPr>
                    </a:p>
                  </a:txBody>
                  <a:tcPr marL="68580" marR="68580" marT="0" marB="0"/>
                </a:tc>
              </a:tr>
              <a:tr h="762782">
                <a:tc>
                  <a:txBody>
                    <a:bodyPr/>
                    <a:lstStyle/>
                    <a:p>
                      <a:pPr marL="0" marR="0" algn="ctr">
                        <a:lnSpc>
                          <a:spcPct val="107000"/>
                        </a:lnSpc>
                        <a:spcBef>
                          <a:spcPts val="0"/>
                        </a:spcBef>
                        <a:spcAft>
                          <a:spcPts val="0"/>
                        </a:spcAft>
                      </a:pPr>
                      <a:r>
                        <a:rPr lang="en-US" sz="3600" dirty="0">
                          <a:effectLst/>
                        </a:rPr>
                        <a:t>Manholes</a:t>
                      </a:r>
                      <a:endParaRPr lang="en-US" sz="3600" dirty="0">
                        <a:solidFill>
                          <a:srgbClr val="2F5496"/>
                        </a:solidFill>
                        <a:effectLst/>
                        <a:latin typeface="Calibri"/>
                        <a:ea typeface="等线"/>
                        <a:cs typeface="Arial"/>
                      </a:endParaRPr>
                    </a:p>
                  </a:txBody>
                  <a:tcPr marL="68580" marR="68580" marT="0" marB="0"/>
                </a:tc>
                <a:tc>
                  <a:txBody>
                    <a:bodyPr/>
                    <a:lstStyle/>
                    <a:p>
                      <a:pPr marL="0" marR="0" algn="ctr">
                        <a:lnSpc>
                          <a:spcPct val="107000"/>
                        </a:lnSpc>
                        <a:spcBef>
                          <a:spcPts val="0"/>
                        </a:spcBef>
                        <a:spcAft>
                          <a:spcPts val="0"/>
                        </a:spcAft>
                      </a:pPr>
                      <a:r>
                        <a:rPr lang="en-US" sz="3600" dirty="0">
                          <a:effectLst/>
                        </a:rPr>
                        <a:t>162150</a:t>
                      </a:r>
                      <a:endParaRPr lang="en-US" sz="3600" dirty="0">
                        <a:solidFill>
                          <a:srgbClr val="2F5496"/>
                        </a:solidFill>
                        <a:effectLst/>
                        <a:latin typeface="Calibri"/>
                        <a:ea typeface="等线"/>
                        <a:cs typeface="Arial"/>
                      </a:endParaRPr>
                    </a:p>
                  </a:txBody>
                  <a:tcPr marL="68580" marR="68580" marT="0" marB="0"/>
                </a:tc>
              </a:tr>
              <a:tr h="762782">
                <a:tc>
                  <a:txBody>
                    <a:bodyPr/>
                    <a:lstStyle/>
                    <a:p>
                      <a:pPr marL="0" marR="0" algn="ctr">
                        <a:lnSpc>
                          <a:spcPct val="107000"/>
                        </a:lnSpc>
                        <a:spcBef>
                          <a:spcPts val="0"/>
                        </a:spcBef>
                        <a:spcAft>
                          <a:spcPts val="0"/>
                        </a:spcAft>
                      </a:pPr>
                      <a:r>
                        <a:rPr lang="en-US" sz="3600" dirty="0">
                          <a:effectLst/>
                        </a:rPr>
                        <a:t>Asphalt</a:t>
                      </a:r>
                      <a:endParaRPr lang="en-US" sz="3600" dirty="0">
                        <a:solidFill>
                          <a:srgbClr val="2F5496"/>
                        </a:solidFill>
                        <a:effectLst/>
                        <a:latin typeface="Calibri"/>
                        <a:ea typeface="等线"/>
                        <a:cs typeface="Arial"/>
                      </a:endParaRPr>
                    </a:p>
                  </a:txBody>
                  <a:tcPr marL="68580" marR="68580" marT="0" marB="0"/>
                </a:tc>
                <a:tc>
                  <a:txBody>
                    <a:bodyPr/>
                    <a:lstStyle/>
                    <a:p>
                      <a:pPr marL="0" marR="0" algn="ctr">
                        <a:lnSpc>
                          <a:spcPct val="107000"/>
                        </a:lnSpc>
                        <a:spcBef>
                          <a:spcPts val="0"/>
                        </a:spcBef>
                        <a:spcAft>
                          <a:spcPts val="0"/>
                        </a:spcAft>
                      </a:pPr>
                      <a:r>
                        <a:rPr lang="en-US" sz="3600" dirty="0">
                          <a:effectLst/>
                        </a:rPr>
                        <a:t>146894</a:t>
                      </a:r>
                      <a:endParaRPr lang="en-US" sz="3600" dirty="0">
                        <a:solidFill>
                          <a:srgbClr val="2F5496"/>
                        </a:solidFill>
                        <a:effectLst/>
                        <a:latin typeface="Calibri"/>
                        <a:ea typeface="等线"/>
                        <a:cs typeface="Arial"/>
                      </a:endParaRPr>
                    </a:p>
                  </a:txBody>
                  <a:tcPr marL="68580" marR="68580" marT="0" marB="0"/>
                </a:tc>
              </a:tr>
              <a:tr h="740013">
                <a:tc>
                  <a:txBody>
                    <a:bodyPr/>
                    <a:lstStyle/>
                    <a:p>
                      <a:pPr marL="0" marR="0" algn="ctr">
                        <a:lnSpc>
                          <a:spcPct val="107000"/>
                        </a:lnSpc>
                        <a:spcBef>
                          <a:spcPts val="0"/>
                        </a:spcBef>
                        <a:spcAft>
                          <a:spcPts val="0"/>
                        </a:spcAft>
                      </a:pPr>
                      <a:r>
                        <a:rPr lang="en-US" sz="3600">
                          <a:effectLst/>
                        </a:rPr>
                        <a:t>Total Cost</a:t>
                      </a:r>
                      <a:endParaRPr lang="en-US" sz="3600">
                        <a:solidFill>
                          <a:srgbClr val="2F5496"/>
                        </a:solidFill>
                        <a:effectLst/>
                        <a:latin typeface="Calibri"/>
                        <a:ea typeface="等线"/>
                        <a:cs typeface="Arial"/>
                      </a:endParaRPr>
                    </a:p>
                  </a:txBody>
                  <a:tcPr marL="68580" marR="68580" marT="0" marB="0"/>
                </a:tc>
                <a:tc>
                  <a:txBody>
                    <a:bodyPr/>
                    <a:lstStyle/>
                    <a:p>
                      <a:pPr marL="0" marR="0" algn="ctr">
                        <a:lnSpc>
                          <a:spcPct val="107000"/>
                        </a:lnSpc>
                        <a:spcBef>
                          <a:spcPts val="0"/>
                        </a:spcBef>
                        <a:spcAft>
                          <a:spcPts val="0"/>
                        </a:spcAft>
                      </a:pPr>
                      <a:r>
                        <a:rPr lang="en-US" sz="3600" dirty="0">
                          <a:effectLst/>
                        </a:rPr>
                        <a:t>834427</a:t>
                      </a:r>
                      <a:endParaRPr lang="en-US" sz="3600" dirty="0">
                        <a:solidFill>
                          <a:srgbClr val="2F5496"/>
                        </a:solidFill>
                        <a:effectLst/>
                        <a:latin typeface="Calibri"/>
                        <a:ea typeface="等线"/>
                        <a:cs typeface="Arial"/>
                      </a:endParaRPr>
                    </a:p>
                  </a:txBody>
                  <a:tcPr marL="68580" marR="68580" marT="0" marB="0"/>
                </a:tc>
              </a:tr>
            </a:tbl>
          </a:graphicData>
        </a:graphic>
      </p:graphicFrame>
    </p:spTree>
    <p:extLst>
      <p:ext uri="{BB962C8B-B14F-4D97-AF65-F5344CB8AC3E}">
        <p14:creationId xmlns:p14="http://schemas.microsoft.com/office/powerpoint/2010/main" val="4447164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R="849630" algn="l" rtl="0">
              <a:lnSpc>
                <a:spcPct val="107000"/>
              </a:lnSpc>
              <a:spcAft>
                <a:spcPts val="0"/>
              </a:spcAft>
            </a:pP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T</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he fol</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l</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ow</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in</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g </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i</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s </a:t>
            </a:r>
            <a:r>
              <a:rPr lang="en-US" sz="2800" spc="-5"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notes</a:t>
            </a:r>
            <a:r>
              <a:rPr lang="en-US" sz="2800" spc="-10"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sz="2800"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about </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w</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a</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s</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t</a:t>
            </a:r>
            <a:r>
              <a:rPr lang="en-US" sz="2800" spc="-1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e</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w</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ater </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c</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o</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l</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le</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c</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ti</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o</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n n</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e</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t</a:t>
            </a:r>
            <a:r>
              <a:rPr lang="en-US" sz="2800" spc="-1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w</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ork</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sz="2800" spc="-10"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f</a:t>
            </a:r>
            <a:r>
              <a:rPr lang="en-US" sz="2800"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or</a:t>
            </a:r>
            <a:r>
              <a:rPr lang="en-US" sz="2800" spc="5"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sz="2800" spc="-5"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ASIRIA </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vill</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a</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g</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e</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a:t>
            </a:r>
            <a:endParaRPr lang="en-US" sz="28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0" indent="0" algn="l" rtl="0">
              <a:lnSpc>
                <a:spcPts val="800"/>
              </a:lnSpc>
              <a:spcAft>
                <a:spcPts val="0"/>
              </a:spcAft>
              <a:buNone/>
            </a:pP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endParaRPr lang="en-US" sz="28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R="391160" algn="l" rtl="0">
              <a:lnSpc>
                <a:spcPct val="107000"/>
              </a:lnSpc>
              <a:spcAft>
                <a:spcPts val="0"/>
              </a:spcAft>
            </a:pP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1.</a:t>
            </a:r>
            <a:r>
              <a:rPr lang="en-US" sz="2800" spc="35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D</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istr</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ib</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ut</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i</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on of </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l</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o</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a</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d </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o</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n </a:t>
            </a:r>
            <a:r>
              <a:rPr lang="en-US" sz="2800" spc="-2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m</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an</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h</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ole </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b</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as</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e</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d</a:t>
            </a:r>
            <a:r>
              <a:rPr lang="en-US" sz="2800" spc="-1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o</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n predicting and counting houses in the village.</a:t>
            </a:r>
            <a:endParaRPr lang="en-US" sz="28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0" indent="0" algn="l" rtl="0">
              <a:lnSpc>
                <a:spcPts val="800"/>
              </a:lnSpc>
              <a:spcAft>
                <a:spcPts val="15"/>
              </a:spcAft>
              <a:buNone/>
            </a:pP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endParaRPr lang="en-US" sz="28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lgn="l" rtl="0">
              <a:spcAft>
                <a:spcPts val="0"/>
              </a:spcAft>
            </a:pP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2</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T</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he </a:t>
            </a:r>
            <a:r>
              <a:rPr lang="en-US" sz="2800" spc="-2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m</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ain</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c</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o</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nd</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u</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it</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s</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ize </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i</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n</a:t>
            </a:r>
            <a:r>
              <a:rPr lang="en-US" sz="2800" spc="-1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ne</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t</a:t>
            </a:r>
            <a:r>
              <a:rPr lang="en-US" sz="2800" spc="-1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w</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o</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r</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k </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i</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s</a:t>
            </a:r>
            <a:r>
              <a:rPr lang="en-US" sz="2800" spc="2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8, </a:t>
            </a:r>
            <a:r>
              <a:rPr lang="en-US" sz="2800"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10,12,15)in</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a:t>
            </a:r>
            <a:endParaRPr lang="en-US" sz="28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0" indent="0" algn="l" rtl="0">
              <a:lnSpc>
                <a:spcPts val="900"/>
              </a:lnSpc>
              <a:spcAft>
                <a:spcPts val="20"/>
              </a:spcAft>
              <a:buNone/>
            </a:pP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endParaRPr lang="en-US" sz="28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lgn="l" rtl="0">
              <a:spcAft>
                <a:spcPts val="0"/>
              </a:spcAft>
            </a:pP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3</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A</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ll </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co</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n</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du</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it</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sz="2800" spc="-2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m</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eet the c</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o</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ver </a:t>
            </a:r>
            <a:r>
              <a:rPr lang="en-US" sz="2800" spc="-1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c</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onstra</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i</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n </a:t>
            </a:r>
            <a:r>
              <a:rPr lang="en-US" sz="2800" spc="-10"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(1</a:t>
            </a:r>
            <a:r>
              <a:rPr lang="en-US" sz="2800" spc="-5"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-4</a:t>
            </a:r>
            <a:r>
              <a:rPr lang="en-US" sz="2800"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a:t>
            </a:r>
            <a:r>
              <a:rPr lang="en-US" sz="2800" spc="5"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m</a:t>
            </a:r>
            <a:endParaRPr lang="en-US" sz="28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0" indent="0" algn="l" rtl="0">
              <a:lnSpc>
                <a:spcPts val="900"/>
              </a:lnSpc>
              <a:spcAft>
                <a:spcPts val="45"/>
              </a:spcAft>
              <a:buNone/>
            </a:pP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endParaRPr lang="en-US" sz="28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lgn="l" rtl="0">
              <a:spcAft>
                <a:spcPts val="0"/>
              </a:spcAft>
            </a:pP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4</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A</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ll </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co</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n</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du</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it</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sz="2800" spc="-2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m</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eet </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v</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eloc</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i</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ty</a:t>
            </a:r>
            <a:r>
              <a:rPr lang="en-US" sz="2800" spc="-1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co</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n</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str</a:t>
            </a:r>
            <a:r>
              <a:rPr lang="en-US" sz="2800" spc="-1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a</a:t>
            </a:r>
            <a:r>
              <a:rPr lang="en-US" sz="2800" spc="-5"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i</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n (</a:t>
            </a:r>
            <a:r>
              <a:rPr lang="en-US" sz="2800"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0.</a:t>
            </a:r>
            <a:r>
              <a:rPr lang="en-US" sz="2800" spc="20"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3</a:t>
            </a:r>
            <a:r>
              <a:rPr lang="en-US" sz="2800" spc="-10"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a:t>
            </a:r>
            <a:r>
              <a:rPr lang="en-US" sz="2800" spc="5"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4</a:t>
            </a:r>
            <a:r>
              <a:rPr lang="en-US" sz="2800"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sz="2800" spc="-2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m</a:t>
            </a:r>
            <a:r>
              <a:rPr lang="en-US" sz="28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/s</a:t>
            </a:r>
            <a:endParaRPr lang="en-US" sz="28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endParaRPr lang="ar-SA" dirty="0"/>
          </a:p>
        </p:txBody>
      </p:sp>
      <p:sp>
        <p:nvSpPr>
          <p:cNvPr id="3" name="Title 2"/>
          <p:cNvSpPr>
            <a:spLocks noGrp="1"/>
          </p:cNvSpPr>
          <p:nvPr>
            <p:ph type="title"/>
          </p:nvPr>
        </p:nvSpPr>
        <p:spPr/>
        <p:txBody>
          <a:bodyPr/>
          <a:lstStyle/>
          <a:p>
            <a:r>
              <a:rPr lang="en-US" sz="3200" b="1" u="sng" dirty="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CONCLUSION AND RECOMMENDATION </a:t>
            </a:r>
            <a:endParaRPr lang="ar-SA" dirty="0"/>
          </a:p>
        </p:txBody>
      </p:sp>
    </p:spTree>
    <p:extLst>
      <p:ext uri="{BB962C8B-B14F-4D97-AF65-F5344CB8AC3E}">
        <p14:creationId xmlns:p14="http://schemas.microsoft.com/office/powerpoint/2010/main" val="32281005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67544" y="1988840"/>
            <a:ext cx="8229600" cy="4389120"/>
          </a:xfrm>
        </p:spPr>
        <p:txBody>
          <a:bodyPr>
            <a:normAutofit fontScale="25000" lnSpcReduction="20000"/>
          </a:bodyPr>
          <a:lstStyle/>
          <a:p>
            <a:pPr marL="342900" lvl="0" indent="-342900" algn="l" rtl="0">
              <a:lnSpc>
                <a:spcPct val="150000"/>
              </a:lnSpc>
              <a:spcAft>
                <a:spcPts val="1200"/>
              </a:spcAft>
              <a:buFont typeface="Symbol"/>
              <a:buChar char=""/>
            </a:pPr>
            <a:r>
              <a:rPr lang="en-US" sz="6400" dirty="0" smtClean="0"/>
              <a:t>ASIRA. </a:t>
            </a:r>
            <a:r>
              <a:rPr lang="en-US" sz="6400" dirty="0"/>
              <a:t>(2017, march 27). Retrieved from </a:t>
            </a:r>
            <a:r>
              <a:rPr lang="en-US" sz="6400" dirty="0" err="1"/>
              <a:t>burqin</a:t>
            </a:r>
            <a:r>
              <a:rPr lang="en-US" sz="6400" dirty="0"/>
              <a:t>: </a:t>
            </a:r>
            <a:r>
              <a:rPr lang="en-US" sz="6400" dirty="0">
                <a:hlinkClick r:id="rId2"/>
              </a:rPr>
              <a:t>https://</a:t>
            </a:r>
            <a:r>
              <a:rPr lang="en-US" sz="6400" dirty="0" smtClean="0">
                <a:hlinkClick r:id="rId2"/>
              </a:rPr>
              <a:t>goo.gl/L9jrGw</a:t>
            </a:r>
            <a:endParaRPr lang="en-US" sz="6400" dirty="0" smtClean="0"/>
          </a:p>
          <a:p>
            <a:pPr marL="342900" lvl="0" indent="-342900" algn="l" rtl="0">
              <a:lnSpc>
                <a:spcPct val="150000"/>
              </a:lnSpc>
              <a:spcAft>
                <a:spcPts val="1200"/>
              </a:spcAft>
              <a:buFont typeface="Symbol"/>
              <a:buChar char=""/>
            </a:pPr>
            <a:r>
              <a:rPr lang="en-US" sz="6400" dirty="0" smtClean="0"/>
              <a:t>     ASIRIA (2017</a:t>
            </a:r>
            <a:r>
              <a:rPr lang="en-US" sz="6400" dirty="0"/>
              <a:t>). Retrieved march 27, 2017, from https://</a:t>
            </a:r>
            <a:r>
              <a:rPr lang="en-US" sz="6400" dirty="0" smtClean="0"/>
              <a:t>en.wikipedia.org/wiki/Burqin</a:t>
            </a:r>
            <a:endParaRPr lang="en-US" sz="6400" dirty="0"/>
          </a:p>
          <a:p>
            <a:pPr marL="342900" lvl="0" indent="-342900" algn="l" rtl="0">
              <a:lnSpc>
                <a:spcPct val="150000"/>
              </a:lnSpc>
              <a:spcAft>
                <a:spcPts val="1200"/>
              </a:spcAft>
              <a:buFont typeface="Symbol"/>
              <a:buChar char=""/>
            </a:pPr>
            <a:r>
              <a:rPr lang="en-US" sz="6400" dirty="0"/>
              <a:t>     </a:t>
            </a:r>
            <a:r>
              <a:rPr lang="en-US" sz="6400" dirty="0" err="1"/>
              <a:t>GeoMolg</a:t>
            </a:r>
            <a:r>
              <a:rPr lang="en-US" sz="6400" dirty="0"/>
              <a:t>. (2017, march 27). Retrieved from </a:t>
            </a:r>
            <a:r>
              <a:rPr lang="en-US" sz="6400" dirty="0" err="1"/>
              <a:t>GeoMolg</a:t>
            </a:r>
            <a:r>
              <a:rPr lang="en-US" sz="6400" dirty="0"/>
              <a:t>: https://</a:t>
            </a:r>
            <a:r>
              <a:rPr lang="en-US" sz="6400" dirty="0" smtClean="0"/>
              <a:t>goo.gl/sQgz35</a:t>
            </a:r>
            <a:endParaRPr lang="en-US" sz="6400" dirty="0"/>
          </a:p>
          <a:p>
            <a:pPr marL="342900" lvl="0" indent="-342900" algn="l" rtl="0">
              <a:lnSpc>
                <a:spcPct val="150000"/>
              </a:lnSpc>
              <a:spcAft>
                <a:spcPts val="1200"/>
              </a:spcAft>
              <a:buFont typeface="Symbol"/>
              <a:buChar char=""/>
            </a:pPr>
            <a:r>
              <a:rPr lang="en-US" sz="6400" dirty="0"/>
              <a:t>     Mohammad </a:t>
            </a:r>
            <a:r>
              <a:rPr lang="en-US" sz="6400" dirty="0" err="1"/>
              <a:t>Nihad</a:t>
            </a:r>
            <a:r>
              <a:rPr lang="en-US" sz="6400" dirty="0"/>
              <a:t> </a:t>
            </a:r>
            <a:r>
              <a:rPr lang="en-US" sz="6400" dirty="0" err="1"/>
              <a:t>Almasri</a:t>
            </a:r>
            <a:r>
              <a:rPr lang="en-US" sz="6400" dirty="0"/>
              <a:t> - Palestine. (2017, march 27). Retrieved from Mohammad</a:t>
            </a:r>
          </a:p>
          <a:p>
            <a:pPr marL="342900" lvl="0" indent="-342900" algn="l" rtl="0">
              <a:lnSpc>
                <a:spcPct val="150000"/>
              </a:lnSpc>
              <a:spcAft>
                <a:spcPts val="1200"/>
              </a:spcAft>
              <a:buFont typeface="Symbol"/>
              <a:buChar char=""/>
            </a:pPr>
            <a:r>
              <a:rPr lang="en-US" sz="6400" dirty="0" err="1"/>
              <a:t>Nihad</a:t>
            </a:r>
            <a:r>
              <a:rPr lang="en-US" sz="6400" dirty="0"/>
              <a:t> </a:t>
            </a:r>
            <a:r>
              <a:rPr lang="en-US" sz="6400" dirty="0" err="1"/>
              <a:t>Almasri</a:t>
            </a:r>
            <a:r>
              <a:rPr lang="en-US" sz="6400" dirty="0"/>
              <a:t> - Palestine: https://</a:t>
            </a:r>
            <a:r>
              <a:rPr lang="en-US" sz="6400" dirty="0" smtClean="0"/>
              <a:t>sites.google.com/site/mohammadnablus/Home</a:t>
            </a:r>
          </a:p>
          <a:p>
            <a:pPr marL="342900" lvl="0" indent="-342900" algn="l" rtl="0">
              <a:lnSpc>
                <a:spcPct val="150000"/>
              </a:lnSpc>
              <a:spcAft>
                <a:spcPts val="1200"/>
              </a:spcAft>
              <a:buFont typeface="Symbol"/>
              <a:buChar char=""/>
            </a:pPr>
            <a:r>
              <a:rPr lang="en-US" sz="6400" dirty="0" smtClean="0"/>
              <a:t>     </a:t>
            </a:r>
            <a:r>
              <a:rPr lang="en-US" sz="6400" dirty="0" err="1"/>
              <a:t>sewerCad</a:t>
            </a:r>
            <a:r>
              <a:rPr lang="en-US" sz="6400" dirty="0"/>
              <a:t>. (2017, march). Retrieved from </a:t>
            </a:r>
            <a:r>
              <a:rPr lang="en-US" sz="6400" dirty="0" err="1"/>
              <a:t>sewerCad</a:t>
            </a:r>
            <a:r>
              <a:rPr lang="en-US" sz="6400" dirty="0"/>
              <a:t>: https://www.bentley.com/en/products/product-line/hydraulics-and-hydrology- </a:t>
            </a:r>
            <a:r>
              <a:rPr lang="en-US" sz="6400" dirty="0" smtClean="0"/>
              <a:t>software/</a:t>
            </a:r>
            <a:r>
              <a:rPr lang="en-US" sz="6400" dirty="0" err="1" smtClean="0"/>
              <a:t>sewercad</a:t>
            </a:r>
            <a:endParaRPr lang="en-US" sz="6400" dirty="0"/>
          </a:p>
          <a:p>
            <a:pPr marL="342900" lvl="0" indent="-342900" algn="l" rtl="0">
              <a:lnSpc>
                <a:spcPct val="150000"/>
              </a:lnSpc>
              <a:spcAft>
                <a:spcPts val="1200"/>
              </a:spcAft>
              <a:buFont typeface="Symbol"/>
              <a:buChar char=""/>
            </a:pPr>
            <a:r>
              <a:rPr lang="en-US" sz="6400" dirty="0" smtClean="0"/>
              <a:t>    Nablus municipal </a:t>
            </a:r>
            <a:endParaRPr lang="en-US" sz="6400" dirty="0">
              <a:solidFill>
                <a:srgbClr val="0070C0"/>
              </a:solidFill>
            </a:endParaRPr>
          </a:p>
          <a:p>
            <a:pPr marL="342900" lvl="0" indent="-342900" algn="just" rtl="0">
              <a:lnSpc>
                <a:spcPct val="150000"/>
              </a:lnSpc>
              <a:spcAft>
                <a:spcPts val="1200"/>
              </a:spcAft>
              <a:buFont typeface="Symbol"/>
              <a:buChar char=""/>
            </a:pPr>
            <a:r>
              <a:rPr lang="en-US" dirty="0" smtClean="0">
                <a:solidFill>
                  <a:srgbClr val="0070C0"/>
                </a:solidFill>
              </a:rPr>
              <a:t> </a:t>
            </a:r>
            <a:r>
              <a:rPr lang="en-US" dirty="0">
                <a:solidFill>
                  <a:srgbClr val="0070C0"/>
                </a:solidFill>
              </a:rPr>
              <a:t>	</a:t>
            </a:r>
            <a:endParaRPr lang="ar-SA" dirty="0">
              <a:solidFill>
                <a:srgbClr val="0070C0"/>
              </a:solidFill>
            </a:endParaRPr>
          </a:p>
        </p:txBody>
      </p:sp>
      <p:sp>
        <p:nvSpPr>
          <p:cNvPr id="3" name="عنوان 2"/>
          <p:cNvSpPr>
            <a:spLocks noGrp="1"/>
          </p:cNvSpPr>
          <p:nvPr>
            <p:ph type="title"/>
          </p:nvPr>
        </p:nvSpPr>
        <p:spPr>
          <a:xfrm>
            <a:off x="3302492" y="152400"/>
            <a:ext cx="5384307" cy="1219200"/>
          </a:xfrm>
        </p:spPr>
        <p:txBody>
          <a:bodyPr/>
          <a:lstStyle/>
          <a:p>
            <a:r>
              <a:rPr lang="en-US" sz="3200" b="1" u="sng" dirty="0" smtClean="0">
                <a:ln w="3200">
                  <a:solidFill>
                    <a:srgbClr val="444D26">
                      <a:shade val="75000"/>
                      <a:alpha val="25000"/>
                    </a:srgbClr>
                  </a:solidFill>
                  <a:prstDash val="solid"/>
                  <a:round/>
                </a:ln>
                <a:solidFill>
                  <a:prstClr val="black"/>
                </a:solidFill>
                <a:effectLst>
                  <a:outerShdw blurRad="38100" dist="38100" dir="2700000" algn="tl">
                    <a:srgbClr val="000000">
                      <a:alpha val="43137"/>
                    </a:srgbClr>
                  </a:outerShdw>
                </a:effectLst>
              </a:rPr>
              <a:t>References</a:t>
            </a:r>
            <a:endParaRPr lang="ar-SA" dirty="0"/>
          </a:p>
        </p:txBody>
      </p:sp>
    </p:spTree>
    <p:extLst>
      <p:ext uri="{BB962C8B-B14F-4D97-AF65-F5344CB8AC3E}">
        <p14:creationId xmlns:p14="http://schemas.microsoft.com/office/powerpoint/2010/main" val="13671292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ctrTitle"/>
          </p:nvPr>
        </p:nvSpPr>
        <p:spPr>
          <a:xfrm>
            <a:off x="-612576" y="1844824"/>
            <a:ext cx="7788796" cy="1693168"/>
          </a:xfrm>
        </p:spPr>
        <p:txBody>
          <a:bodyPr/>
          <a:lstStyle/>
          <a:p>
            <a:r>
              <a:rPr sz="7200" dirty="0">
                <a:solidFill>
                  <a:schemeClr val="bg1"/>
                </a:solidFill>
              </a:rPr>
              <a:t>THANK YOU </a:t>
            </a:r>
            <a:endParaRPr lang="ar-SA" sz="7200" dirty="0">
              <a:solidFill>
                <a:schemeClr val="bg1"/>
              </a:solidFill>
            </a:endParaRPr>
          </a:p>
        </p:txBody>
      </p:sp>
    </p:spTree>
    <p:extLst>
      <p:ext uri="{BB962C8B-B14F-4D97-AF65-F5344CB8AC3E}">
        <p14:creationId xmlns:p14="http://schemas.microsoft.com/office/powerpoint/2010/main" val="17967229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7166"/>
            <a:ext cx="8229600" cy="1785950"/>
          </a:xfrm>
        </p:spPr>
        <p:txBody>
          <a:bodyPr>
            <a:normAutofit/>
          </a:bodyPr>
          <a:lstStyle/>
          <a:p>
            <a:pPr algn="ctr"/>
            <a:r>
              <a:rPr lang="en-US" b="1" i="1" u="sng" dirty="0" smtClean="0">
                <a:solidFill>
                  <a:schemeClr val="tx1"/>
                </a:solidFill>
              </a:rPr>
              <a:t>Objectives</a:t>
            </a:r>
            <a:r>
              <a:rPr lang="en-US" dirty="0" smtClean="0">
                <a:solidFill>
                  <a:schemeClr val="tx1"/>
                </a:solidFill>
              </a:rPr>
              <a:t/>
            </a:r>
            <a:br>
              <a:rPr lang="en-US" dirty="0" smtClean="0">
                <a:solidFill>
                  <a:schemeClr val="tx1"/>
                </a:solidFill>
              </a:rPr>
            </a:br>
            <a:endParaRPr lang="en-US" dirty="0">
              <a:solidFill>
                <a:schemeClr val="tx1"/>
              </a:solidFill>
            </a:endParaRPr>
          </a:p>
        </p:txBody>
      </p:sp>
      <p:sp>
        <p:nvSpPr>
          <p:cNvPr id="3" name="Content Placeholder 2"/>
          <p:cNvSpPr>
            <a:spLocks noGrp="1"/>
          </p:cNvSpPr>
          <p:nvPr>
            <p:ph idx="1"/>
          </p:nvPr>
        </p:nvSpPr>
        <p:spPr/>
        <p:txBody>
          <a:bodyPr>
            <a:normAutofit/>
          </a:bodyPr>
          <a:lstStyle/>
          <a:p>
            <a:pPr algn="l" rtl="0">
              <a:buFont typeface="Wingdings" pitchFamily="2" charset="2"/>
              <a:buChar char="v"/>
            </a:pPr>
            <a:r>
              <a:rPr lang="en-US" dirty="0"/>
              <a:t>The main objectives of this project are</a:t>
            </a:r>
            <a:r>
              <a:rPr lang="en-US" dirty="0" smtClean="0"/>
              <a:t>:</a:t>
            </a:r>
          </a:p>
          <a:p>
            <a:pPr lvl="0" algn="l" rtl="0">
              <a:buNone/>
            </a:pPr>
            <a:endParaRPr lang="en-US" dirty="0" smtClean="0"/>
          </a:p>
          <a:p>
            <a:pPr lvl="0">
              <a:buNone/>
            </a:pPr>
            <a:endParaRPr lang="en-US" dirty="0" smtClean="0"/>
          </a:p>
          <a:p>
            <a:pPr lvl="0"/>
            <a:r>
              <a:rPr lang="en-US" dirty="0" smtClean="0"/>
              <a:t>To design a WDN under the current and future conditions. </a:t>
            </a:r>
          </a:p>
          <a:p>
            <a:pPr lvl="0">
              <a:buNone/>
            </a:pPr>
            <a:endParaRPr lang="en-US" dirty="0" smtClean="0"/>
          </a:p>
          <a:p>
            <a:pPr lvl="0"/>
            <a:r>
              <a:rPr lang="en-US" dirty="0" smtClean="0"/>
              <a:t>To design a wastewater collection network.</a:t>
            </a:r>
          </a:p>
          <a:p>
            <a:pPr lvl="0"/>
            <a:endParaRPr lang="en-US" dirty="0" smtClean="0"/>
          </a:p>
          <a:p>
            <a:pPr marL="0" lvl="0" indent="0">
              <a:buNone/>
            </a:pPr>
            <a:endParaRPr lang="en-US" dirty="0"/>
          </a:p>
          <a:p>
            <a:pPr marL="0" lvl="0" indent="0">
              <a:buNone/>
            </a:pPr>
            <a:endParaRPr lang="en-US" dirty="0" smtClean="0"/>
          </a:p>
          <a:p>
            <a:pPr marL="0" indent="0" algn="l" rtl="0">
              <a:buNone/>
            </a:pPr>
            <a:endParaRPr lang="en-US" dirty="0" smtClean="0"/>
          </a:p>
        </p:txBody>
      </p:sp>
    </p:spTree>
    <p:extLst>
      <p:ext uri="{BB962C8B-B14F-4D97-AF65-F5344CB8AC3E}">
        <p14:creationId xmlns:p14="http://schemas.microsoft.com/office/powerpoint/2010/main" val="180761158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fontScale="90000"/>
          </a:bodyPr>
          <a:lstStyle/>
          <a:p>
            <a:r>
              <a:rPr lang="en-US" sz="4000" b="1" i="1" u="sng" dirty="0" smtClean="0"/>
              <a:t>The importance of the project</a:t>
            </a:r>
            <a:br>
              <a:rPr lang="en-US" sz="4000" b="1" i="1" u="sng" dirty="0" smtClean="0"/>
            </a:br>
            <a:endParaRPr lang="en-US" sz="4000" b="1" i="1" u="sng" dirty="0"/>
          </a:p>
        </p:txBody>
      </p:sp>
      <p:sp>
        <p:nvSpPr>
          <p:cNvPr id="4" name="Content Placeholder 3"/>
          <p:cNvSpPr>
            <a:spLocks noGrp="1"/>
          </p:cNvSpPr>
          <p:nvPr>
            <p:ph idx="1"/>
          </p:nvPr>
        </p:nvSpPr>
        <p:spPr/>
        <p:txBody>
          <a:bodyPr/>
          <a:lstStyle/>
          <a:p>
            <a:pPr>
              <a:buNone/>
            </a:pPr>
            <a:endParaRPr lang="en-US" dirty="0" smtClean="0"/>
          </a:p>
          <a:p>
            <a:r>
              <a:rPr lang="en-US" dirty="0" smtClean="0"/>
              <a:t>Most of people in the village are suffering from getting rid of wastewater, so in our project we can help people to get rid of the wastewater in more environmental friendly way </a:t>
            </a:r>
            <a:r>
              <a:rPr lang="en-US" dirty="0"/>
              <a:t>To avoid health issues by an efficient way of getting rid of waste water, and to avoid ground water pollution, making an economical, reliable solution for people by helping them of disposing waste water.</a:t>
            </a:r>
          </a:p>
          <a:p>
            <a:endParaRPr lang="en-US" dirty="0" smtClean="0"/>
          </a:p>
          <a:p>
            <a:pPr>
              <a:buNone/>
            </a:pPr>
            <a:endParaRPr lang="ar-JO" dirty="0"/>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67544" y="404664"/>
            <a:ext cx="8229600" cy="1143000"/>
          </a:xfrm>
        </p:spPr>
        <p:txBody>
          <a:bodyPr>
            <a:noAutofit/>
          </a:bodyPr>
          <a:lstStyle/>
          <a:p>
            <a:r>
              <a:rPr lang="en-US" sz="4000" dirty="0" smtClean="0"/>
              <a:t>The Study Area : </a:t>
            </a:r>
            <a:r>
              <a:rPr lang="en-US" sz="4000" dirty="0" err="1" smtClean="0">
                <a:solidFill>
                  <a:srgbClr val="FF0000"/>
                </a:solidFill>
              </a:rPr>
              <a:t>Asira</a:t>
            </a:r>
            <a:r>
              <a:rPr lang="en-US" sz="4000" dirty="0" smtClean="0">
                <a:solidFill>
                  <a:srgbClr val="FF0000"/>
                </a:solidFill>
              </a:rPr>
              <a:t> al-</a:t>
            </a:r>
            <a:r>
              <a:rPr lang="en-US" sz="4000" dirty="0" err="1" smtClean="0">
                <a:solidFill>
                  <a:srgbClr val="FF0000"/>
                </a:solidFill>
              </a:rPr>
              <a:t>shamaliya</a:t>
            </a:r>
            <a:r>
              <a:rPr lang="en-US" sz="4000" dirty="0" smtClean="0">
                <a:solidFill>
                  <a:srgbClr val="FF0000"/>
                </a:solidFill>
              </a:rPr>
              <a:t>  </a:t>
            </a:r>
            <a:endParaRPr lang="ar-SA" sz="4000" b="1" u="sng" spc="0" dirty="0">
              <a:solidFill>
                <a:srgbClr val="FF0000"/>
              </a:solidFill>
              <a:effectLst>
                <a:outerShdw blurRad="38100" dist="38100" dir="2700000" algn="tl">
                  <a:srgbClr val="000000">
                    <a:alpha val="43137"/>
                  </a:srgbClr>
                </a:outerShdw>
              </a:effectLst>
            </a:endParaRPr>
          </a:p>
        </p:txBody>
      </p:sp>
      <p:pic>
        <p:nvPicPr>
          <p:cNvPr id="5" name="عنصر نائب للمحتوى 4" descr="FB_IMG_1476943114300.jpg"/>
          <p:cNvPicPr>
            <a:picLocks noGrp="1" noChangeAspect="1"/>
          </p:cNvPicPr>
          <p:nvPr>
            <p:ph idx="1"/>
          </p:nvPr>
        </p:nvPicPr>
        <p:blipFill>
          <a:blip r:embed="rId2" cstate="print"/>
          <a:stretch>
            <a:fillRect/>
          </a:stretch>
        </p:blipFill>
        <p:spPr>
          <a:xfrm>
            <a:off x="457200" y="2026917"/>
            <a:ext cx="8229600" cy="4205928"/>
          </a:xfrm>
        </p:spPr>
      </p:pic>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28596" y="428604"/>
            <a:ext cx="8229600" cy="928694"/>
          </a:xfrm>
        </p:spPr>
        <p:txBody>
          <a:bodyPr/>
          <a:lstStyle/>
          <a:p>
            <a:pPr algn="ctr"/>
            <a:r>
              <a:rPr sz="4400" b="1" u="sng" smtClean="0">
                <a:solidFill>
                  <a:schemeClr val="tx1"/>
                </a:solidFill>
                <a:effectLst>
                  <a:outerShdw blurRad="38100" dist="38100" dir="2700000" algn="tl">
                    <a:srgbClr val="000000">
                      <a:alpha val="43137"/>
                    </a:srgbClr>
                  </a:outerShdw>
                </a:effectLst>
              </a:rPr>
              <a:t>TOPOGRAPHY</a:t>
            </a:r>
            <a:endParaRPr lang="ar-JO" dirty="0">
              <a:solidFill>
                <a:schemeClr val="tx1"/>
              </a:solidFill>
            </a:endParaRPr>
          </a:p>
        </p:txBody>
      </p:sp>
      <p:pic>
        <p:nvPicPr>
          <p:cNvPr id="5" name="عنصر نائب للمحتوى 4" descr="010..png"/>
          <p:cNvPicPr>
            <a:picLocks noGrp="1" noChangeAspect="1"/>
          </p:cNvPicPr>
          <p:nvPr>
            <p:ph idx="1"/>
          </p:nvPr>
        </p:nvPicPr>
        <p:blipFill>
          <a:blip r:embed="rId2" cstate="print"/>
          <a:stretch>
            <a:fillRect/>
          </a:stretch>
        </p:blipFill>
        <p:spPr>
          <a:xfrm>
            <a:off x="755577" y="1844824"/>
            <a:ext cx="7992887" cy="4392488"/>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pPr algn="ctr"/>
            <a:r>
              <a:rPr sz="4000" b="1" u="sng" smtClean="0">
                <a:solidFill>
                  <a:schemeClr val="tx1"/>
                </a:solidFill>
                <a:effectLst>
                  <a:outerShdw blurRad="38100" dist="38100" dir="2700000" algn="tl">
                    <a:srgbClr val="000000">
                      <a:alpha val="43137"/>
                    </a:srgbClr>
                  </a:outerShdw>
                </a:effectLst>
              </a:rPr>
              <a:t>TOPOGRAPHY </a:t>
            </a:r>
            <a:endParaRPr lang="ar-SA" sz="4000" b="1" u="sng" dirty="0">
              <a:solidFill>
                <a:schemeClr val="tx1"/>
              </a:solidFill>
              <a:effectLst>
                <a:outerShdw blurRad="38100" dist="38100" dir="2700000" algn="tl">
                  <a:srgbClr val="000000">
                    <a:alpha val="43137"/>
                  </a:srgbClr>
                </a:outerShdw>
              </a:effectLst>
            </a:endParaRPr>
          </a:p>
        </p:txBody>
      </p:sp>
      <p:sp>
        <p:nvSpPr>
          <p:cNvPr id="2" name="عنصر نائب للمحتوى 1"/>
          <p:cNvSpPr>
            <a:spLocks noGrp="1"/>
          </p:cNvSpPr>
          <p:nvPr>
            <p:ph idx="1"/>
          </p:nvPr>
        </p:nvSpPr>
        <p:spPr/>
        <p:txBody>
          <a:bodyPr/>
          <a:lstStyle/>
          <a:p>
            <a:pPr algn="l" rtl="0"/>
            <a:endParaRPr lang="en-US" dirty="0" smtClean="0"/>
          </a:p>
          <a:p>
            <a:pPr algn="l" rtl="0"/>
            <a:r>
              <a:rPr lang="en-US" dirty="0" smtClean="0">
                <a:effectLst>
                  <a:outerShdw blurRad="38100" dist="38100" dir="2700000" algn="tl">
                    <a:srgbClr val="000000">
                      <a:alpha val="43137"/>
                    </a:srgbClr>
                  </a:outerShdw>
                </a:effectLst>
              </a:rPr>
              <a:t>Maximum elevation =  </a:t>
            </a:r>
            <a:r>
              <a:rPr lang="en-US" dirty="0" smtClean="0">
                <a:effectLst>
                  <a:outerShdw blurRad="38100" dist="38100" dir="2700000" algn="tl">
                    <a:srgbClr val="000000">
                      <a:alpha val="43137"/>
                    </a:srgbClr>
                  </a:outerShdw>
                </a:effectLst>
                <a:latin typeface="Adobe Gothic Std B" pitchFamily="34" charset="-128"/>
                <a:ea typeface="Adobe Gothic Std B" pitchFamily="34" charset="-128"/>
              </a:rPr>
              <a:t>665</a:t>
            </a:r>
            <a:r>
              <a:rPr lang="en-US" dirty="0" smtClean="0">
                <a:effectLst>
                  <a:outerShdw blurRad="38100" dist="38100" dir="2700000" algn="tl">
                    <a:srgbClr val="000000">
                      <a:alpha val="43137"/>
                    </a:srgbClr>
                  </a:outerShdw>
                </a:effectLst>
              </a:rPr>
              <a:t> m above MSL</a:t>
            </a:r>
          </a:p>
          <a:p>
            <a:pPr algn="l" rtl="0">
              <a:buNone/>
            </a:pPr>
            <a:r>
              <a:rPr lang="en-US" dirty="0" smtClean="0">
                <a:effectLst>
                  <a:outerShdw blurRad="38100" dist="38100" dir="2700000" algn="tl">
                    <a:srgbClr val="000000">
                      <a:alpha val="43137"/>
                    </a:srgbClr>
                  </a:outerShdw>
                </a:effectLst>
              </a:rPr>
              <a:t> </a:t>
            </a:r>
          </a:p>
          <a:p>
            <a:pPr algn="l" rtl="0"/>
            <a:r>
              <a:rPr lang="en-US" dirty="0" smtClean="0">
                <a:effectLst>
                  <a:outerShdw blurRad="38100" dist="38100" dir="2700000" algn="tl">
                    <a:srgbClr val="000000">
                      <a:alpha val="43137"/>
                    </a:srgbClr>
                  </a:outerShdw>
                </a:effectLst>
              </a:rPr>
              <a:t>Minimum elevation =</a:t>
            </a:r>
            <a:r>
              <a:rPr lang="en-US" dirty="0" smtClean="0">
                <a:effectLst>
                  <a:outerShdw blurRad="38100" dist="38100" dir="2700000" algn="tl">
                    <a:srgbClr val="000000">
                      <a:alpha val="43137"/>
                    </a:srgbClr>
                  </a:outerShdw>
                </a:effectLst>
                <a:latin typeface="Adobe Gothic Std B" pitchFamily="34" charset="-128"/>
                <a:ea typeface="Adobe Gothic Std B" pitchFamily="34" charset="-128"/>
              </a:rPr>
              <a:t>510</a:t>
            </a:r>
            <a:r>
              <a:rPr lang="en-US" dirty="0" smtClean="0">
                <a:effectLst>
                  <a:outerShdw blurRad="38100" dist="38100" dir="2700000" algn="tl">
                    <a:srgbClr val="000000">
                      <a:alpha val="43137"/>
                    </a:srgbClr>
                  </a:outerShdw>
                </a:effectLst>
              </a:rPr>
              <a:t> m above MSL</a:t>
            </a:r>
          </a:p>
          <a:p>
            <a:pPr algn="l" rtl="0">
              <a:buNone/>
            </a:pPr>
            <a:endParaRPr lang="en-US" dirty="0" smtClean="0">
              <a:effectLst>
                <a:outerShdw blurRad="38100" dist="38100" dir="2700000" algn="tl">
                  <a:srgbClr val="000000">
                    <a:alpha val="43137"/>
                  </a:srgbClr>
                </a:outerShdw>
              </a:effectLst>
            </a:endParaRPr>
          </a:p>
          <a:p>
            <a:pPr algn="l" rtl="0"/>
            <a:endParaRPr lang="ar-SA" dirty="0"/>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pPr algn="ctr"/>
            <a:r>
              <a:rPr sz="4000" b="1" u="sng" smtClean="0">
                <a:solidFill>
                  <a:schemeClr val="tx1"/>
                </a:solidFill>
                <a:effectLst>
                  <a:outerShdw blurRad="38100" dist="38100" dir="2700000" algn="tl">
                    <a:srgbClr val="000000">
                      <a:alpha val="43137"/>
                    </a:srgbClr>
                  </a:outerShdw>
                </a:effectLst>
              </a:rPr>
              <a:t>AREA  AND LAND USE</a:t>
            </a:r>
            <a:endParaRPr lang="ar-SA" sz="4000" b="1" u="sng" dirty="0">
              <a:solidFill>
                <a:schemeClr val="tx1"/>
              </a:solidFill>
              <a:effectLst>
                <a:outerShdw blurRad="38100" dist="38100" dir="2700000" algn="tl">
                  <a:srgbClr val="000000">
                    <a:alpha val="43137"/>
                  </a:srgbClr>
                </a:outerShdw>
              </a:effectLst>
            </a:endParaRPr>
          </a:p>
        </p:txBody>
      </p:sp>
      <p:sp>
        <p:nvSpPr>
          <p:cNvPr id="2" name="عنصر نائب للمحتوى 1"/>
          <p:cNvSpPr>
            <a:spLocks noGrp="1"/>
          </p:cNvSpPr>
          <p:nvPr>
            <p:ph idx="1"/>
          </p:nvPr>
        </p:nvSpPr>
        <p:spPr/>
        <p:txBody>
          <a:bodyPr>
            <a:normAutofit lnSpcReduction="10000"/>
          </a:bodyPr>
          <a:lstStyle/>
          <a:p>
            <a:pPr algn="l" rtl="0"/>
            <a:endParaRPr lang="en-US" dirty="0" smtClean="0"/>
          </a:p>
          <a:p>
            <a:pPr algn="l" rtl="0">
              <a:buNone/>
            </a:pPr>
            <a:endParaRPr lang="en-US" dirty="0" smtClean="0">
              <a:cs typeface="+mj-cs"/>
            </a:endParaRPr>
          </a:p>
          <a:p>
            <a:pPr>
              <a:lnSpc>
                <a:spcPct val="110000"/>
              </a:lnSpc>
            </a:pPr>
            <a:r>
              <a:rPr lang="en-US" sz="2400" dirty="0" smtClean="0"/>
              <a:t>The total area of </a:t>
            </a:r>
            <a:r>
              <a:rPr lang="en-US" sz="2400" dirty="0" err="1" smtClean="0"/>
              <a:t>Asira</a:t>
            </a:r>
            <a:r>
              <a:rPr lang="en-US" sz="2400" dirty="0" smtClean="0"/>
              <a:t> al-</a:t>
            </a:r>
            <a:r>
              <a:rPr lang="en-US" sz="2400" dirty="0" err="1" smtClean="0"/>
              <a:t>Shamaliya</a:t>
            </a:r>
            <a:r>
              <a:rPr lang="en-US" sz="2400" dirty="0" smtClean="0"/>
              <a:t> is 34,500 </a:t>
            </a:r>
            <a:r>
              <a:rPr lang="en-US" sz="2400" dirty="0" err="1" smtClean="0"/>
              <a:t>dunums</a:t>
            </a:r>
            <a:r>
              <a:rPr lang="en-US" sz="2400" dirty="0" smtClean="0"/>
              <a:t>, divided into 44 basins of which 29,300 </a:t>
            </a:r>
            <a:r>
              <a:rPr lang="en-US" sz="2400" dirty="0" err="1" smtClean="0"/>
              <a:t>dunums</a:t>
            </a:r>
            <a:r>
              <a:rPr lang="en-US" sz="2400" dirty="0" smtClean="0"/>
              <a:t> is agricultural land, the rest are non-agricultural lands, pastures and forests.</a:t>
            </a:r>
          </a:p>
          <a:p>
            <a:pPr>
              <a:buNone/>
            </a:pPr>
            <a:r>
              <a:rPr lang="en-US" sz="2400" dirty="0" smtClean="0"/>
              <a:t>    </a:t>
            </a:r>
          </a:p>
          <a:p>
            <a:pPr algn="l" rtl="0">
              <a:lnSpc>
                <a:spcPct val="110000"/>
              </a:lnSpc>
              <a:buNone/>
            </a:pPr>
            <a:r>
              <a:rPr lang="en-US" sz="2400" dirty="0" smtClean="0"/>
              <a:t>  </a:t>
            </a:r>
          </a:p>
          <a:p>
            <a:pPr algn="l" rtl="0">
              <a:buNone/>
            </a:pPr>
            <a:endParaRPr lang="en-US" dirty="0" smtClean="0"/>
          </a:p>
          <a:p>
            <a:pPr algn="l" rtl="0">
              <a:buNone/>
            </a:pPr>
            <a:r>
              <a:rPr lang="en-US" dirty="0" smtClean="0"/>
              <a:t>    </a:t>
            </a:r>
          </a:p>
          <a:p>
            <a:pPr algn="l" rtl="0"/>
            <a:endParaRPr lang="ar-SA" dirty="0"/>
          </a:p>
        </p:txBody>
      </p:sp>
    </p:spTree>
    <p:extLst>
      <p:ext uri="{BB962C8B-B14F-4D97-AF65-F5344CB8AC3E}">
        <p14:creationId xmlns:p14="http://schemas.microsoft.com/office/powerpoint/2010/main" val="2351123292"/>
      </p:ext>
    </p:extLst>
  </p:cSld>
  <p:clrMapOvr>
    <a:masterClrMapping/>
  </p:clrMapOvr>
  <p:transition>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7401</TotalTime>
  <Words>1034</Words>
  <Application>Microsoft Office PowerPoint</Application>
  <PresentationFormat>On-screen Show (4:3)</PresentationFormat>
  <Paragraphs>197</Paragraphs>
  <Slides>35</Slides>
  <Notes>1</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35</vt:i4>
      </vt:variant>
    </vt:vector>
  </HeadingPairs>
  <TitlesOfParts>
    <vt:vector size="49" baseType="lpstr">
      <vt:lpstr>Adobe Gothic Std B</vt:lpstr>
      <vt:lpstr>AngsanaUPC</vt:lpstr>
      <vt:lpstr>等线</vt:lpstr>
      <vt:lpstr>Majalla UI</vt:lpstr>
      <vt:lpstr>Arial</vt:lpstr>
      <vt:lpstr>Calibri</vt:lpstr>
      <vt:lpstr>Cambria Math</vt:lpstr>
      <vt:lpstr>Constantia</vt:lpstr>
      <vt:lpstr>Symbol</vt:lpstr>
      <vt:lpstr>Times New Roman</vt:lpstr>
      <vt:lpstr>Traditional Arabic</vt:lpstr>
      <vt:lpstr>Wingdings</vt:lpstr>
      <vt:lpstr>Wingdings 2</vt:lpstr>
      <vt:lpstr>Flow</vt:lpstr>
      <vt:lpstr>Design of sewage networks and WWTP for ASIRA AL-SHAMALYA village    </vt:lpstr>
      <vt:lpstr>OUTLINE </vt:lpstr>
      <vt:lpstr>                            Introduction  </vt:lpstr>
      <vt:lpstr>Objectives </vt:lpstr>
      <vt:lpstr>The importance of the project </vt:lpstr>
      <vt:lpstr>The Study Area : Asira al-shamaliya  </vt:lpstr>
      <vt:lpstr>TOPOGRAPHY</vt:lpstr>
      <vt:lpstr>TOPOGRAPHY </vt:lpstr>
      <vt:lpstr>AREA  AND LAND USE</vt:lpstr>
      <vt:lpstr>DATA COLLECTION </vt:lpstr>
      <vt:lpstr>Preparation of data  </vt:lpstr>
      <vt:lpstr>Calculation of Sanitary Load</vt:lpstr>
      <vt:lpstr>Equations used in SewerCAD</vt:lpstr>
      <vt:lpstr>Draw the Network by SewerCAD program. </vt:lpstr>
      <vt:lpstr>PowerPoint Presentation</vt:lpstr>
      <vt:lpstr>Criteria’s that we considered in the project</vt:lpstr>
      <vt:lpstr>Location of wet well </vt:lpstr>
      <vt:lpstr>Wet well elevation= 571.10 m . . </vt:lpstr>
      <vt:lpstr>Design the wet well  </vt:lpstr>
      <vt:lpstr> </vt:lpstr>
      <vt:lpstr>Pump station </vt:lpstr>
      <vt:lpstr>PowerPoint Presentation</vt:lpstr>
      <vt:lpstr>When pump will operate ?</vt:lpstr>
      <vt:lpstr>Trunk line </vt:lpstr>
      <vt:lpstr>Trunk line alternatives </vt:lpstr>
      <vt:lpstr>Trunk line alternatives </vt:lpstr>
      <vt:lpstr>Deisgn of trunk line</vt:lpstr>
      <vt:lpstr>Routing of the trunk line</vt:lpstr>
      <vt:lpstr>Desing criteria </vt:lpstr>
      <vt:lpstr>Layout of T.L </vt:lpstr>
      <vt:lpstr>RESULTS AND DISCUSSION</vt:lpstr>
      <vt:lpstr>COST ESTIMATION  </vt:lpstr>
      <vt:lpstr>CONCLUSION AND RECOMMENDATION </vt:lpstr>
      <vt:lpstr>References</vt:lpstr>
      <vt:lpstr>THANK YOU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 The Current Water Network In Dair-Istiya Village And Redesign It.</dc:title>
  <dc:creator>Horizon</dc:creator>
  <cp:lastModifiedBy>YOUSEF JOMA</cp:lastModifiedBy>
  <cp:revision>285</cp:revision>
  <dcterms:created xsi:type="dcterms:W3CDTF">2015-12-18T11:58:24Z</dcterms:created>
  <dcterms:modified xsi:type="dcterms:W3CDTF">2019-05-19T22:22:23Z</dcterms:modified>
</cp:coreProperties>
</file>