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3"/>
  </p:notesMasterIdLst>
  <p:sldIdLst>
    <p:sldId id="257" r:id="rId2"/>
    <p:sldId id="259" r:id="rId3"/>
    <p:sldId id="260" r:id="rId4"/>
    <p:sldId id="261" r:id="rId5"/>
    <p:sldId id="262" r:id="rId6"/>
    <p:sldId id="263" r:id="rId7"/>
    <p:sldId id="264" r:id="rId8"/>
    <p:sldId id="266" r:id="rId9"/>
    <p:sldId id="295" r:id="rId10"/>
    <p:sldId id="265" r:id="rId11"/>
    <p:sldId id="296" r:id="rId12"/>
    <p:sldId id="297" r:id="rId13"/>
    <p:sldId id="298" r:id="rId14"/>
    <p:sldId id="299" r:id="rId15"/>
    <p:sldId id="300" r:id="rId16"/>
    <p:sldId id="301" r:id="rId17"/>
    <p:sldId id="267" r:id="rId18"/>
    <p:sldId id="302" r:id="rId19"/>
    <p:sldId id="268" r:id="rId20"/>
    <p:sldId id="269" r:id="rId21"/>
    <p:sldId id="292" r:id="rId22"/>
    <p:sldId id="273" r:id="rId23"/>
    <p:sldId id="276" r:id="rId24"/>
    <p:sldId id="275" r:id="rId25"/>
    <p:sldId id="294" r:id="rId26"/>
    <p:sldId id="277" r:id="rId27"/>
    <p:sldId id="278" r:id="rId28"/>
    <p:sldId id="279" r:id="rId29"/>
    <p:sldId id="280" r:id="rId30"/>
    <p:sldId id="281" r:id="rId31"/>
    <p:sldId id="303"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95" d="100"/>
          <a:sy n="95" d="100"/>
        </p:scale>
        <p:origin x="-206" y="-5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EB0726-9E59-466F-B811-CD274AF7C9D9}" type="datetimeFigureOut">
              <a:rPr lang="en-US" smtClean="0"/>
              <a:t>6/11/2023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EFB080-4831-4330-AB67-AEA27742DF87}" type="slidenum">
              <a:rPr lang="en-US" smtClean="0"/>
              <a:t>‹#›</a:t>
            </a:fld>
            <a:endParaRPr lang="en-US"/>
          </a:p>
        </p:txBody>
      </p:sp>
    </p:spTree>
    <p:extLst>
      <p:ext uri="{BB962C8B-B14F-4D97-AF65-F5344CB8AC3E}">
        <p14:creationId xmlns:p14="http://schemas.microsoft.com/office/powerpoint/2010/main" val="2481355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4449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1195567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762717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2147938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7CD666-0ABA-4E45-8639-11817CDADC1B}" type="datetimeFigureOut">
              <a:rPr lang="en-US" smtClean="0"/>
              <a:t>6/11/2023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2017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F7CD666-0ABA-4E45-8639-11817CDADC1B}" type="datetimeFigureOut">
              <a:rPr lang="en-US" smtClean="0"/>
              <a:t>6/11/2023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3809316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F7CD666-0ABA-4E45-8639-11817CDADC1B}" type="datetimeFigureOut">
              <a:rPr lang="en-US" smtClean="0"/>
              <a:t>6/11/2023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540827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7CD666-0ABA-4E45-8639-11817CDADC1B}" type="datetimeFigureOut">
              <a:rPr lang="en-US" smtClean="0"/>
              <a:t>6/11/2023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2409722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F7CD666-0ABA-4E45-8639-11817CDADC1B}" type="datetimeFigureOut">
              <a:rPr lang="en-US" smtClean="0"/>
              <a:t>6/11/2023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1033476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F7CD666-0ABA-4E45-8639-11817CDADC1B}" type="datetimeFigureOut">
              <a:rPr lang="en-US" smtClean="0"/>
              <a:t>6/11/2023</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ABAC819-8278-439A-8E2A-518B19F890FF}" type="slidenum">
              <a:rPr lang="en-US" smtClean="0"/>
              <a:t>‹#›</a:t>
            </a:fld>
            <a:endParaRPr lang="en-US"/>
          </a:p>
        </p:txBody>
      </p:sp>
    </p:spTree>
    <p:extLst>
      <p:ext uri="{BB962C8B-B14F-4D97-AF65-F5344CB8AC3E}">
        <p14:creationId xmlns:p14="http://schemas.microsoft.com/office/powerpoint/2010/main" val="1206632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7CD666-0ABA-4E45-8639-11817CDADC1B}" type="datetimeFigureOut">
              <a:rPr lang="en-US" smtClean="0"/>
              <a:t>6/11/2023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94074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F7CD666-0ABA-4E45-8639-11817CDADC1B}" type="datetimeFigureOut">
              <a:rPr lang="en-US" smtClean="0"/>
              <a:t>6/11/2023</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ABAC819-8278-439A-8E2A-518B19F890FF}"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7613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FF1B210B-74F1-07AD-15C2-1A3B27D7B4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xmlns="" id="{C209F151-7903-FA93-642E-56C780422B99}"/>
              </a:ext>
            </a:extLst>
          </p:cNvPr>
          <p:cNvPicPr>
            <a:picLocks noChangeAspect="1"/>
          </p:cNvPicPr>
          <p:nvPr/>
        </p:nvPicPr>
        <p:blipFill>
          <a:blip r:embed="rId3"/>
          <a:stretch>
            <a:fillRect/>
          </a:stretch>
        </p:blipFill>
        <p:spPr>
          <a:xfrm>
            <a:off x="4965160" y="653040"/>
            <a:ext cx="1906695" cy="1619106"/>
          </a:xfrm>
          <a:prstGeom prst="rect">
            <a:avLst/>
          </a:prstGeom>
        </p:spPr>
      </p:pic>
      <p:sp>
        <p:nvSpPr>
          <p:cNvPr id="6" name="TextBox 5">
            <a:extLst>
              <a:ext uri="{FF2B5EF4-FFF2-40B4-BE49-F238E27FC236}">
                <a16:creationId xmlns:a16="http://schemas.microsoft.com/office/drawing/2014/main" xmlns="" id="{280AC2CA-8D6C-E79C-D92E-866EB598195C}"/>
              </a:ext>
            </a:extLst>
          </p:cNvPr>
          <p:cNvSpPr txBox="1"/>
          <p:nvPr/>
        </p:nvSpPr>
        <p:spPr>
          <a:xfrm>
            <a:off x="2152357" y="2586290"/>
            <a:ext cx="7040134" cy="461665"/>
          </a:xfrm>
          <a:prstGeom prst="rect">
            <a:avLst/>
          </a:prstGeom>
          <a:noFill/>
        </p:spPr>
        <p:txBody>
          <a:bodyPr wrap="square">
            <a:spAutoFit/>
          </a:bodyPr>
          <a:lstStyle/>
          <a:p>
            <a:pPr algn="ctr"/>
            <a:r>
              <a:rPr lang="en-US" sz="2400" dirty="0">
                <a:latin typeface="Times New Roman" pitchFamily="18" charset="0"/>
                <a:cs typeface="Times New Roman" pitchFamily="18" charset="0"/>
              </a:rPr>
              <a:t>Rework in construction projects</a:t>
            </a:r>
          </a:p>
        </p:txBody>
      </p:sp>
      <p:sp>
        <p:nvSpPr>
          <p:cNvPr id="9" name="TextBox 8">
            <a:extLst>
              <a:ext uri="{FF2B5EF4-FFF2-40B4-BE49-F238E27FC236}">
                <a16:creationId xmlns:a16="http://schemas.microsoft.com/office/drawing/2014/main" xmlns="" id="{AB822E6F-0701-75FF-41E5-A92B20E8525B}"/>
              </a:ext>
            </a:extLst>
          </p:cNvPr>
          <p:cNvSpPr txBox="1"/>
          <p:nvPr/>
        </p:nvSpPr>
        <p:spPr>
          <a:xfrm>
            <a:off x="4142509" y="3514819"/>
            <a:ext cx="3990109" cy="1477328"/>
          </a:xfrm>
          <a:prstGeom prst="rect">
            <a:avLst/>
          </a:prstGeom>
          <a:noFill/>
        </p:spPr>
        <p:txBody>
          <a:bodyPr wrap="square" rtlCol="0">
            <a:spAutoFit/>
          </a:bodyPr>
          <a:lstStyle/>
          <a:p>
            <a:r>
              <a:rPr lang="en-US" sz="1800" dirty="0">
                <a:latin typeface="Times New Roman" panose="02020603050405020304" pitchFamily="18" charset="0"/>
                <a:cs typeface="Times New Roman" panose="02020603050405020304" pitchFamily="18" charset="0"/>
              </a:rPr>
              <a:t>By:</a:t>
            </a:r>
          </a:p>
          <a:p>
            <a:r>
              <a:rPr lang="en-US" sz="1800" dirty="0">
                <a:latin typeface="Times New Roman" panose="02020603050405020304" pitchFamily="18" charset="0"/>
                <a:cs typeface="Times New Roman" panose="02020603050405020304" pitchFamily="18" charset="0"/>
              </a:rPr>
              <a:t>Bara’ </a:t>
            </a:r>
            <a:r>
              <a:rPr lang="en-US" sz="1800" dirty="0" err="1">
                <a:latin typeface="Times New Roman" panose="02020603050405020304" pitchFamily="18" charset="0"/>
                <a:cs typeface="Times New Roman" panose="02020603050405020304" pitchFamily="18" charset="0"/>
              </a:rPr>
              <a:t>Khateeb</a:t>
            </a:r>
            <a:endParaRPr lang="en-US" sz="1800"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Noor </a:t>
            </a:r>
            <a:r>
              <a:rPr lang="en-US" dirty="0" err="1">
                <a:latin typeface="Times New Roman" panose="02020603050405020304" pitchFamily="18" charset="0"/>
                <a:cs typeface="Times New Roman" panose="02020603050405020304" pitchFamily="18" charset="0"/>
              </a:rPr>
              <a:t>Shaer</a:t>
            </a:r>
            <a:endParaRPr lang="en-US" dirty="0">
              <a:latin typeface="Times New Roman" panose="02020603050405020304" pitchFamily="18" charset="0"/>
              <a:cs typeface="Times New Roman" panose="02020603050405020304" pitchFamily="18" charset="0"/>
            </a:endParaRPr>
          </a:p>
          <a:p>
            <a:r>
              <a:rPr lang="en-US" sz="1800" dirty="0" err="1">
                <a:latin typeface="Times New Roman" panose="02020603050405020304" pitchFamily="18" charset="0"/>
                <a:cs typeface="Times New Roman" panose="02020603050405020304" pitchFamily="18" charset="0"/>
              </a:rPr>
              <a:t>Hoor</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Aqra</a:t>
            </a:r>
            <a:r>
              <a:rPr lang="en-US" sz="1800"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Ali </a:t>
            </a:r>
            <a:r>
              <a:rPr lang="en-US" dirty="0" err="1">
                <a:latin typeface="Times New Roman" panose="02020603050405020304" pitchFamily="18" charset="0"/>
                <a:cs typeface="Times New Roman" panose="02020603050405020304" pitchFamily="18" charset="0"/>
              </a:rPr>
              <a:t>Saed</a:t>
            </a:r>
            <a:endParaRPr lang="en-US" sz="18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xmlns="" id="{B0320664-3980-4590-A60E-93C0093CA140}"/>
              </a:ext>
            </a:extLst>
          </p:cNvPr>
          <p:cNvSpPr txBox="1"/>
          <p:nvPr/>
        </p:nvSpPr>
        <p:spPr>
          <a:xfrm>
            <a:off x="3358033" y="5137849"/>
            <a:ext cx="3513822" cy="646331"/>
          </a:xfrm>
          <a:prstGeom prst="rect">
            <a:avLst/>
          </a:prstGeom>
          <a:noFill/>
        </p:spPr>
        <p:txBody>
          <a:bodyPr wrap="square" rtlCol="0">
            <a:spAutoFit/>
          </a:bodyPr>
          <a:lstStyle/>
          <a:p>
            <a:pPr algn="ctr"/>
            <a:r>
              <a:rPr lang="en-US" sz="1800" dirty="0">
                <a:latin typeface="Times New Roman" pitchFamily="18" charset="0"/>
                <a:cs typeface="Times New Roman" pitchFamily="18" charset="0"/>
              </a:rPr>
              <a:t>Under supervision :</a:t>
            </a:r>
          </a:p>
          <a:p>
            <a:pPr algn="ctr"/>
            <a:r>
              <a:rPr lang="en-US" sz="1800" dirty="0" err="1">
                <a:latin typeface="Times New Roman" pitchFamily="18" charset="0"/>
                <a:cs typeface="Times New Roman" pitchFamily="18" charset="0"/>
              </a:rPr>
              <a:t>Dr</a:t>
            </a:r>
            <a:r>
              <a:rPr lang="en-US" sz="1800" dirty="0">
                <a:latin typeface="Times New Roman" pitchFamily="18" charset="0"/>
                <a:cs typeface="Times New Roman" pitchFamily="18" charset="0"/>
              </a:rPr>
              <a:t> </a:t>
            </a:r>
            <a:r>
              <a:rPr lang="en-US" sz="1800" dirty="0" err="1">
                <a:latin typeface="Times New Roman" pitchFamily="18" charset="0"/>
                <a:cs typeface="Times New Roman" pitchFamily="18" charset="0"/>
              </a:rPr>
              <a:t>Reema</a:t>
            </a:r>
            <a:r>
              <a:rPr lang="en-US" sz="1800" dirty="0">
                <a:latin typeface="Times New Roman" pitchFamily="18" charset="0"/>
                <a:cs typeface="Times New Roman" pitchFamily="18" charset="0"/>
              </a:rPr>
              <a:t> </a:t>
            </a:r>
            <a:r>
              <a:rPr lang="en-US" sz="1800" dirty="0" err="1">
                <a:latin typeface="Times New Roman" pitchFamily="18" charset="0"/>
                <a:cs typeface="Times New Roman" pitchFamily="18" charset="0"/>
              </a:rPr>
              <a:t>Nassar</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1975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AEF12773-D549-87E5-D5F5-F3FD8F51B93C}"/>
              </a:ext>
            </a:extLst>
          </p:cNvPr>
          <p:cNvSpPr txBox="1"/>
          <p:nvPr/>
        </p:nvSpPr>
        <p:spPr>
          <a:xfrm>
            <a:off x="969500" y="1100621"/>
            <a:ext cx="8908366" cy="3349956"/>
          </a:xfrm>
          <a:prstGeom prst="rect">
            <a:avLst/>
          </a:prstGeom>
          <a:noFill/>
        </p:spPr>
        <p:txBody>
          <a:bodyPr wrap="square">
            <a:spAutoFit/>
          </a:bodyPr>
          <a:lstStyle/>
          <a:p>
            <a:pPr>
              <a:lnSpc>
                <a:spcPct val="150000"/>
              </a:lnSpc>
            </a:pPr>
            <a:r>
              <a:rPr lang="en-US" sz="2400" b="1" u="sng" dirty="0">
                <a:solidFill>
                  <a:schemeClr val="accent1"/>
                </a:solidFill>
                <a:latin typeface="Times New Roman" panose="02020603050405020304" pitchFamily="18" charset="0"/>
                <a:cs typeface="Times New Roman" panose="02020603050405020304" pitchFamily="18" charset="0"/>
              </a:rPr>
              <a:t>Rework:</a:t>
            </a:r>
          </a:p>
          <a:p>
            <a:pPr>
              <a:lnSpc>
                <a:spcPct val="150000"/>
              </a:lnSpc>
            </a:pPr>
            <a:r>
              <a:rPr lang="en-US" sz="2400" dirty="0">
                <a:latin typeface="Times New Roman" panose="02020603050405020304" pitchFamily="18" charset="0"/>
                <a:cs typeface="Times New Roman" panose="02020603050405020304" pitchFamily="18" charset="0"/>
              </a:rPr>
              <a:t>Rework in construction projects refers to any work that needs to be redone or corrected due to errors or defects in the original construction work. Rework can arise from a variety of reasons, such as design changes, errors in measurements or calculations, defective materials, or poor workmanship.</a:t>
            </a:r>
          </a:p>
        </p:txBody>
      </p:sp>
    </p:spTree>
    <p:extLst>
      <p:ext uri="{BB962C8B-B14F-4D97-AF65-F5344CB8AC3E}">
        <p14:creationId xmlns:p14="http://schemas.microsoft.com/office/powerpoint/2010/main" val="2267013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06906" y="1204846"/>
            <a:ext cx="7275094" cy="2554545"/>
          </a:xfrm>
          <a:prstGeom prst="rect">
            <a:avLst/>
          </a:prstGeom>
        </p:spPr>
        <p:txBody>
          <a:bodyPr wrap="square">
            <a:spAutoFit/>
          </a:bodyPr>
          <a:lstStyle/>
          <a:p>
            <a:pPr marL="285750" indent="-285750">
              <a:buFont typeface="Wingdings" pitchFamily="2" charset="2"/>
              <a:buChar char="Ø"/>
            </a:pPr>
            <a:r>
              <a:rPr lang="en-US" dirty="0"/>
              <a:t> </a:t>
            </a:r>
            <a:r>
              <a:rPr lang="en-US" sz="2000" dirty="0">
                <a:solidFill>
                  <a:schemeClr val="accent1"/>
                </a:solidFill>
                <a:latin typeface="Times New Roman" pitchFamily="18" charset="0"/>
                <a:cs typeface="Times New Roman" pitchFamily="18" charset="0"/>
              </a:rPr>
              <a:t>The following are some key steps involved in effective rework management:</a:t>
            </a:r>
          </a:p>
          <a:p>
            <a:pPr marL="285750" indent="-285750">
              <a:buFont typeface="Wingdings" pitchFamily="2" charset="2"/>
              <a:buChar char="Ø"/>
            </a:pPr>
            <a:endParaRPr lang="en-US" sz="2000" dirty="0">
              <a:solidFill>
                <a:schemeClr val="accent1"/>
              </a:solidFill>
              <a:latin typeface="Times New Roman" pitchFamily="18" charset="0"/>
              <a:cs typeface="Times New Roman" pitchFamily="18" charset="0"/>
            </a:endParaRPr>
          </a:p>
          <a:p>
            <a:pPr marL="285750" indent="-285750">
              <a:buFont typeface="Arial" pitchFamily="34" charset="0"/>
              <a:buChar char="•"/>
            </a:pPr>
            <a:r>
              <a:rPr lang="en-US" sz="2000" dirty="0">
                <a:latin typeface="Times New Roman" pitchFamily="18" charset="0"/>
                <a:cs typeface="Times New Roman" pitchFamily="18" charset="0"/>
              </a:rPr>
              <a:t>Identifying the causes of rework</a:t>
            </a:r>
          </a:p>
          <a:p>
            <a:pPr marL="285750" indent="-285750">
              <a:buFont typeface="Arial" pitchFamily="34" charset="0"/>
              <a:buChar char="•"/>
            </a:pPr>
            <a:r>
              <a:rPr lang="en-US" sz="2000" dirty="0">
                <a:latin typeface="Times New Roman" pitchFamily="18" charset="0"/>
                <a:cs typeface="Times New Roman" pitchFamily="18" charset="0"/>
              </a:rPr>
              <a:t>Developing preventive strategies</a:t>
            </a:r>
          </a:p>
          <a:p>
            <a:pPr marL="285750" indent="-285750">
              <a:buFont typeface="Arial" pitchFamily="34" charset="0"/>
              <a:buChar char="•"/>
            </a:pPr>
            <a:r>
              <a:rPr lang="en-US" sz="2000" dirty="0">
                <a:latin typeface="Times New Roman" pitchFamily="18" charset="0"/>
                <a:cs typeface="Times New Roman" pitchFamily="18" charset="0"/>
              </a:rPr>
              <a:t>Implementing measures to manage rework</a:t>
            </a:r>
          </a:p>
          <a:p>
            <a:pPr marL="285750" indent="-285750">
              <a:buFont typeface="Arial" pitchFamily="34" charset="0"/>
              <a:buChar char="•"/>
            </a:pPr>
            <a:r>
              <a:rPr lang="en-US" sz="2000" dirty="0">
                <a:latin typeface="Times New Roman" pitchFamily="18" charset="0"/>
                <a:cs typeface="Times New Roman" pitchFamily="18" charset="0"/>
              </a:rPr>
              <a:t>Continuously improving the rework management process</a:t>
            </a:r>
          </a:p>
          <a:p>
            <a:endParaRPr lang="en-US" sz="2000" dirty="0"/>
          </a:p>
        </p:txBody>
      </p:sp>
    </p:spTree>
    <p:extLst>
      <p:ext uri="{BB962C8B-B14F-4D97-AF65-F5344CB8AC3E}">
        <p14:creationId xmlns:p14="http://schemas.microsoft.com/office/powerpoint/2010/main" val="2971342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00108" y="1295219"/>
            <a:ext cx="9014439" cy="2308324"/>
          </a:xfrm>
          <a:prstGeom prst="rect">
            <a:avLst/>
          </a:prstGeom>
        </p:spPr>
        <p:txBody>
          <a:bodyPr wrap="square">
            <a:spAutoFit/>
          </a:bodyPr>
          <a:lstStyle/>
          <a:p>
            <a:pPr marL="285750" indent="-285750">
              <a:buFont typeface="Wingdings" pitchFamily="2" charset="2"/>
              <a:buChar char="v"/>
            </a:pPr>
            <a:r>
              <a:rPr lang="en-US" dirty="0">
                <a:solidFill>
                  <a:schemeClr val="accent1"/>
                </a:solidFill>
                <a:latin typeface="Times New Roman" pitchFamily="18" charset="0"/>
                <a:cs typeface="Times New Roman" pitchFamily="18" charset="0"/>
              </a:rPr>
              <a:t>design rework and construction rework :</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r>
              <a:rPr lang="en-US" dirty="0">
                <a:solidFill>
                  <a:schemeClr val="accent1"/>
                </a:solidFill>
                <a:latin typeface="Times New Roman" pitchFamily="18" charset="0"/>
                <a:cs typeface="Times New Roman" pitchFamily="18" charset="0"/>
              </a:rPr>
              <a:t>Design rework </a:t>
            </a:r>
            <a:r>
              <a:rPr lang="en-US" dirty="0">
                <a:latin typeface="Times New Roman" pitchFamily="18" charset="0"/>
                <a:cs typeface="Times New Roman" pitchFamily="18" charset="0"/>
              </a:rPr>
              <a:t>refers to the need to revise or modify the project design during the planning or design phase of the project. This could happen due to changes in project requirements, mistakes or oversights in the original design, or other factors. Design rework can have a significant impact on the project timeline and cost, as it requires additional time and effort to revise the design and update construction plans and documents</a:t>
            </a:r>
          </a:p>
        </p:txBody>
      </p:sp>
    </p:spTree>
    <p:extLst>
      <p:ext uri="{BB962C8B-B14F-4D97-AF65-F5344CB8AC3E}">
        <p14:creationId xmlns:p14="http://schemas.microsoft.com/office/powerpoint/2010/main" val="2282686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2000" y="1467853"/>
            <a:ext cx="9208169" cy="1938992"/>
          </a:xfrm>
          <a:prstGeom prst="rect">
            <a:avLst/>
          </a:prstGeom>
        </p:spPr>
        <p:txBody>
          <a:bodyPr wrap="square">
            <a:spAutoFit/>
          </a:bodyPr>
          <a:lstStyle/>
          <a:p>
            <a:r>
              <a:rPr lang="en-US" dirty="0"/>
              <a:t> </a:t>
            </a:r>
            <a:r>
              <a:rPr lang="en-US" sz="2000" dirty="0">
                <a:solidFill>
                  <a:schemeClr val="accent1"/>
                </a:solidFill>
                <a:latin typeface="Times New Roman" pitchFamily="18" charset="0"/>
                <a:cs typeface="Times New Roman" pitchFamily="18" charset="0"/>
              </a:rPr>
              <a:t>Construction rework</a:t>
            </a:r>
            <a:r>
              <a:rPr lang="en-US" sz="2000" dirty="0">
                <a:latin typeface="Times New Roman" pitchFamily="18" charset="0"/>
                <a:cs typeface="Times New Roman" pitchFamily="18" charset="0"/>
              </a:rPr>
              <a:t>, on the other hand, refers to the need to redo or correct work that was already completed during the construction phase of the project. This could be due to errors or mistakes made during the original construction, changes in project requirements or specifications, or other factors. Construction rework can also have a significant impact on the project timeline and cost, as it requires additional time and resources to correct the mistakes and redo the work</a:t>
            </a:r>
            <a:r>
              <a:rPr lang="en-US" dirty="0">
                <a:latin typeface="Times New Roman" pitchFamily="18" charset="0"/>
                <a:cs typeface="Times New Roman" pitchFamily="18" charset="0"/>
              </a:rPr>
              <a:t>.</a:t>
            </a:r>
          </a:p>
        </p:txBody>
      </p:sp>
    </p:spTree>
    <p:extLst>
      <p:ext uri="{BB962C8B-B14F-4D97-AF65-F5344CB8AC3E}">
        <p14:creationId xmlns:p14="http://schemas.microsoft.com/office/powerpoint/2010/main" val="1437659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31140" y="1126776"/>
            <a:ext cx="9511744" cy="2862322"/>
          </a:xfrm>
          <a:prstGeom prst="rect">
            <a:avLst/>
          </a:prstGeom>
        </p:spPr>
        <p:txBody>
          <a:bodyPr wrap="square">
            <a:spAutoFit/>
          </a:bodyPr>
          <a:lstStyle/>
          <a:p>
            <a:r>
              <a:rPr lang="en-US" sz="2000" dirty="0">
                <a:solidFill>
                  <a:schemeClr val="accent1"/>
                </a:solidFill>
                <a:latin typeface="Times New Roman" pitchFamily="18" charset="0"/>
                <a:cs typeface="Times New Roman" pitchFamily="18" charset="0"/>
              </a:rPr>
              <a:t>The different between design rework and construction rework:</a:t>
            </a:r>
          </a:p>
          <a:p>
            <a:endParaRPr lang="en-US" sz="2000" dirty="0">
              <a:solidFill>
                <a:schemeClr val="accent1"/>
              </a:solidFill>
              <a:latin typeface="Times New Roman" pitchFamily="18" charset="0"/>
              <a:cs typeface="Times New Roman" pitchFamily="18" charset="0"/>
            </a:endParaRPr>
          </a:p>
          <a:p>
            <a:r>
              <a:rPr lang="en-US" sz="2000" dirty="0">
                <a:latin typeface="Times New Roman" pitchFamily="18" charset="0"/>
                <a:cs typeface="Times New Roman" pitchFamily="18" charset="0"/>
              </a:rPr>
              <a:t>The key difference between design rework and construction rework is the timing of the rework - design rework occurs during the planning and design phase of the project, while construction rework occurs during the construction phase. Another difference is that design rework can often be avoided or minimized through effective planning and communication, while construction rework is often the result of errors or oversights that occur during the construction process.</a:t>
            </a:r>
          </a:p>
          <a:p>
            <a:r>
              <a:rPr lang="en-US" sz="2000" dirty="0">
                <a:latin typeface="Times New Roman" pitchFamily="18" charset="0"/>
                <a:cs typeface="Times New Roman" pitchFamily="18" charset="0"/>
              </a:rPr>
              <a:t> </a:t>
            </a:r>
          </a:p>
        </p:txBody>
      </p:sp>
    </p:spTree>
    <p:extLst>
      <p:ext uri="{BB962C8B-B14F-4D97-AF65-F5344CB8AC3E}">
        <p14:creationId xmlns:p14="http://schemas.microsoft.com/office/powerpoint/2010/main" val="660101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34757" y="894166"/>
            <a:ext cx="10487222" cy="3970318"/>
          </a:xfrm>
          <a:prstGeom prst="rect">
            <a:avLst/>
          </a:prstGeom>
        </p:spPr>
        <p:txBody>
          <a:bodyPr wrap="square">
            <a:spAutoFit/>
          </a:bodyPr>
          <a:lstStyle/>
          <a:p>
            <a:r>
              <a:rPr lang="en-US" dirty="0">
                <a:solidFill>
                  <a:schemeClr val="accent1"/>
                </a:solidFill>
                <a:latin typeface="Times New Roman" pitchFamily="18" charset="0"/>
                <a:cs typeface="Times New Roman" pitchFamily="18" charset="0"/>
              </a:rPr>
              <a:t>Sources of Rework:</a:t>
            </a:r>
          </a:p>
          <a:p>
            <a:endParaRPr lang="en-US" dirty="0">
              <a:solidFill>
                <a:schemeClr val="accent1"/>
              </a:solidFill>
              <a:latin typeface="Times New Roman" pitchFamily="18" charset="0"/>
              <a:cs typeface="Times New Roman" pitchFamily="18" charset="0"/>
            </a:endParaRPr>
          </a:p>
          <a:p>
            <a:r>
              <a:rPr lang="en-US" dirty="0">
                <a:latin typeface="Times New Roman" pitchFamily="18" charset="0"/>
                <a:cs typeface="Times New Roman" pitchFamily="18" charset="0"/>
              </a:rPr>
              <a:t>Reworks frequently occur as a result of main sources like:</a:t>
            </a:r>
          </a:p>
          <a:p>
            <a:pPr marL="285750" indent="-285750">
              <a:buFont typeface="Arial" pitchFamily="34" charset="0"/>
              <a:buChar char="•"/>
            </a:pP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mistakes</a:t>
            </a:r>
            <a:r>
              <a:rPr lang="en-US" dirty="0">
                <a:latin typeface="Times New Roman" pitchFamily="18" charset="0"/>
                <a:cs typeface="Times New Roman" pitchFamily="18" charset="0"/>
              </a:rPr>
              <a:t>: it’s impacted by errors committed in the design phase that later surface in the procurement phase</a:t>
            </a:r>
          </a:p>
          <a:p>
            <a:pPr marL="285750" indent="-285750">
              <a:buFont typeface="Arial" pitchFamily="34" charset="0"/>
              <a:buChar char="•"/>
            </a:pPr>
            <a:endParaRPr lang="en-US" dirty="0">
              <a:latin typeface="Times New Roman" pitchFamily="18" charset="0"/>
              <a:cs typeface="Times New Roman" pitchFamily="18" charset="0"/>
            </a:endParaRPr>
          </a:p>
          <a:p>
            <a:pPr marL="285750" indent="-285750">
              <a:buFont typeface="Arial" pitchFamily="34" charset="0"/>
              <a:buChar char="•"/>
            </a:pPr>
            <a:r>
              <a:rPr lang="en-US" b="1" dirty="0">
                <a:latin typeface="Times New Roman" pitchFamily="18" charset="0"/>
                <a:cs typeface="Times New Roman" pitchFamily="18" charset="0"/>
              </a:rPr>
              <a:t>Changes</a:t>
            </a:r>
            <a:r>
              <a:rPr lang="en-US" dirty="0">
                <a:latin typeface="Times New Roman" pitchFamily="18" charset="0"/>
                <a:cs typeface="Times New Roman" pitchFamily="18" charset="0"/>
              </a:rPr>
              <a:t> :The scale and type of the work, as well as the aesthetics and other characteristics of the structure, can all be impacted by a change in the design. Rework resulting from revisions can have a detrimental effect on productivity and the success of the project as a whole. The primary cause of rework in construction projects is design-related rework in the form of change orders</a:t>
            </a:r>
          </a:p>
          <a:p>
            <a:pPr marL="285750" indent="-285750">
              <a:buFont typeface="Arial" pitchFamily="34" charset="0"/>
              <a:buChar char="•"/>
            </a:pPr>
            <a:endParaRPr lang="en-US" dirty="0">
              <a:latin typeface="Times New Roman" pitchFamily="18" charset="0"/>
              <a:cs typeface="Times New Roman" pitchFamily="18" charset="0"/>
            </a:endParaRPr>
          </a:p>
          <a:p>
            <a:pPr marL="285750" indent="-285750">
              <a:buFont typeface="Arial" pitchFamily="34" charset="0"/>
              <a:buChar char="•"/>
            </a:pPr>
            <a:r>
              <a:rPr lang="en-US" b="1" dirty="0">
                <a:latin typeface="Times New Roman" pitchFamily="18" charset="0"/>
                <a:cs typeface="Times New Roman" pitchFamily="18" charset="0"/>
              </a:rPr>
              <a:t>Omissions </a:t>
            </a:r>
            <a:r>
              <a:rPr lang="en-US" dirty="0">
                <a:latin typeface="Times New Roman" pitchFamily="18" charset="0"/>
                <a:cs typeface="Times New Roman" pitchFamily="18" charset="0"/>
              </a:rPr>
              <a:t>:Due to stress or distraction, omission mistakes occur, which creates error-provoking circumstances inside the project. Time restraints, inadequate personnel, exhaustion, and inexperience are a few of the causes, which show themselves in dysfunctional interactions and practices that cause rework.</a:t>
            </a:r>
          </a:p>
          <a:p>
            <a:endParaRPr lang="en-US" dirty="0">
              <a:solidFill>
                <a:schemeClr val="accent1"/>
              </a:solidFill>
              <a:latin typeface="Times New Roman" pitchFamily="18" charset="0"/>
              <a:cs typeface="Times New Roman" pitchFamily="18" charset="0"/>
            </a:endParaRPr>
          </a:p>
        </p:txBody>
      </p:sp>
    </p:spTree>
    <p:extLst>
      <p:ext uri="{BB962C8B-B14F-4D97-AF65-F5344CB8AC3E}">
        <p14:creationId xmlns:p14="http://schemas.microsoft.com/office/powerpoint/2010/main" val="495378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14401" y="1806425"/>
            <a:ext cx="7932820" cy="2616101"/>
          </a:xfrm>
          <a:prstGeom prst="rect">
            <a:avLst/>
          </a:prstGeom>
        </p:spPr>
        <p:txBody>
          <a:bodyPr wrap="square">
            <a:spAutoFit/>
          </a:bodyPr>
          <a:lstStyle/>
          <a:p>
            <a:r>
              <a:rPr lang="en-US" sz="2000" dirty="0">
                <a:solidFill>
                  <a:schemeClr val="accent1"/>
                </a:solidFill>
                <a:latin typeface="Times New Roman" pitchFamily="18" charset="0"/>
                <a:cs typeface="Times New Roman" pitchFamily="18" charset="0"/>
              </a:rPr>
              <a:t>Effect of rework on organizational productivity and performance:</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Rework negatively impacts organizational productivity and performance through time and resource waste, increased costs, lower employee morale, customer dissatisfaction, quality control challenges, and inefficient resource allocation. To mitigate these effects, organizations should focus on quality assurance, employee training, effective project management, and continuous improvement.</a:t>
            </a:r>
          </a:p>
          <a:p>
            <a:endParaRPr lang="en-US" dirty="0"/>
          </a:p>
          <a:p>
            <a:endParaRPr lang="en-US" dirty="0"/>
          </a:p>
        </p:txBody>
      </p:sp>
    </p:spTree>
    <p:extLst>
      <p:ext uri="{BB962C8B-B14F-4D97-AF65-F5344CB8AC3E}">
        <p14:creationId xmlns:p14="http://schemas.microsoft.com/office/powerpoint/2010/main" val="28270725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7ED8E2F2-895D-5E4E-4CFA-951E634D2F0E}"/>
              </a:ext>
            </a:extLst>
          </p:cNvPr>
          <p:cNvSpPr txBox="1"/>
          <p:nvPr/>
        </p:nvSpPr>
        <p:spPr>
          <a:xfrm>
            <a:off x="756139" y="1282322"/>
            <a:ext cx="9344464" cy="2369880"/>
          </a:xfrm>
          <a:prstGeom prst="rect">
            <a:avLst/>
          </a:prstGeom>
          <a:noFill/>
        </p:spPr>
        <p:txBody>
          <a:bodyPr wrap="square">
            <a:spAutoFit/>
          </a:bodyPr>
          <a:lstStyle/>
          <a:p>
            <a:r>
              <a:rPr lang="en-US" sz="2800" dirty="0">
                <a:solidFill>
                  <a:schemeClr val="accent1"/>
                </a:solidFill>
                <a:latin typeface="Times New Roman" pitchFamily="18" charset="0"/>
                <a:cs typeface="Times New Roman" panose="02020603050405020304" pitchFamily="18" charset="0"/>
              </a:rPr>
              <a:t>Methodology</a:t>
            </a:r>
          </a:p>
          <a:p>
            <a:endParaRPr lang="en-US" sz="2400" dirty="0">
              <a:solidFill>
                <a:schemeClr val="accent1"/>
              </a:solidFill>
              <a:latin typeface="Times New Roman" panose="02020603050405020304" pitchFamily="18" charset="0"/>
              <a:cs typeface="Times New Roman" panose="02020603050405020304" pitchFamily="18" charset="0"/>
            </a:endParaRPr>
          </a:p>
          <a:p>
            <a:r>
              <a:rPr lang="en-US" sz="2400" dirty="0">
                <a:solidFill>
                  <a:schemeClr val="accent1"/>
                </a:solidFill>
                <a:latin typeface="Times New Roman" panose="02020603050405020304" pitchFamily="18" charset="0"/>
                <a:cs typeface="Times New Roman" panose="02020603050405020304" pitchFamily="18" charset="0"/>
              </a:rPr>
              <a:t>This study will be carried out through the following:</a:t>
            </a:r>
          </a:p>
          <a:p>
            <a:pPr marL="342900" indent="-342900">
              <a:buFont typeface="Arial" pitchFamily="34" charset="0"/>
              <a:buChar char="•"/>
            </a:pPr>
            <a:r>
              <a:rPr lang="en-US" sz="2400" dirty="0">
                <a:latin typeface="Times New Roman" pitchFamily="18" charset="0"/>
                <a:cs typeface="Times New Roman" pitchFamily="18" charset="0"/>
              </a:rPr>
              <a:t>interviews with consultants and contractors </a:t>
            </a:r>
          </a:p>
          <a:p>
            <a:pPr marL="342900" indent="-342900">
              <a:buFont typeface="Arial" pitchFamily="34" charset="0"/>
              <a:buChar char="•"/>
            </a:pPr>
            <a:r>
              <a:rPr lang="en-US" sz="2400" dirty="0">
                <a:latin typeface="Times New Roman" pitchFamily="18" charset="0"/>
                <a:cs typeface="Times New Roman" pitchFamily="18" charset="0"/>
              </a:rPr>
              <a:t> designed a questionnaire that have been filled  contractors and consultants </a:t>
            </a:r>
            <a:endParaRPr lang="en-US" sz="2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10648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73111" y="1359387"/>
            <a:ext cx="10064383" cy="2339102"/>
          </a:xfrm>
          <a:prstGeom prst="rect">
            <a:avLst/>
          </a:prstGeom>
        </p:spPr>
        <p:txBody>
          <a:bodyPr wrap="square">
            <a:spAutoFit/>
          </a:bodyPr>
          <a:lstStyle/>
          <a:p>
            <a:r>
              <a:rPr lang="en-US" sz="2000" dirty="0" smtClean="0">
                <a:solidFill>
                  <a:schemeClr val="accent1"/>
                </a:solidFill>
                <a:latin typeface="Times New Roman" pitchFamily="18" charset="0"/>
                <a:cs typeface="Times New Roman" pitchFamily="18" charset="0"/>
              </a:rPr>
              <a:t>Procedure:</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Conducting interviews</a:t>
            </a:r>
          </a:p>
          <a:p>
            <a:r>
              <a:rPr lang="en-US" dirty="0">
                <a:latin typeface="Times New Roman" pitchFamily="18" charset="0"/>
                <a:cs typeface="Times New Roman" pitchFamily="18" charset="0"/>
              </a:rPr>
              <a:t> targeted local contract parties had been selected to get information about their claim of the most important challenges that they encounter in the current circumstances</a:t>
            </a:r>
          </a:p>
          <a:p>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Analyzing the outcomes of the questionnaire; discussing the questioner's extreme results with some contract parties for further information and arguments</a:t>
            </a:r>
            <a:r>
              <a:rPr lang="en-US" dirty="0"/>
              <a:t>.</a:t>
            </a:r>
          </a:p>
        </p:txBody>
      </p:sp>
    </p:spTree>
    <p:extLst>
      <p:ext uri="{BB962C8B-B14F-4D97-AF65-F5344CB8AC3E}">
        <p14:creationId xmlns:p14="http://schemas.microsoft.com/office/powerpoint/2010/main" val="200659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6168" y="1331496"/>
            <a:ext cx="10226843" cy="3754874"/>
          </a:xfrm>
          <a:prstGeom prst="rect">
            <a:avLst/>
          </a:prstGeom>
          <a:noFill/>
        </p:spPr>
        <p:txBody>
          <a:bodyPr wrap="square" rtlCol="0">
            <a:spAutoFit/>
          </a:bodyPr>
          <a:lstStyle/>
          <a:p>
            <a:r>
              <a:rPr lang="en-US" sz="2400" dirty="0" smtClean="0">
                <a:solidFill>
                  <a:schemeClr val="accent1"/>
                </a:solidFill>
                <a:latin typeface="Times New Roman" pitchFamily="18" charset="0"/>
                <a:cs typeface="Times New Roman" pitchFamily="18" charset="0"/>
              </a:rPr>
              <a:t>The questionnaire:</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part One “General Information”</a:t>
            </a:r>
          </a:p>
          <a:p>
            <a:r>
              <a:rPr lang="en-US" sz="2000" dirty="0" smtClean="0">
                <a:latin typeface="Times New Roman" pitchFamily="18" charset="0"/>
                <a:cs typeface="Times New Roman" pitchFamily="18" charset="0"/>
              </a:rPr>
              <a:t>This part contains general information  about the contract parties</a:t>
            </a:r>
          </a:p>
          <a:p>
            <a:endParaRPr lang="en-US" sz="2000" dirty="0" smtClean="0">
              <a:latin typeface="Times New Roman" pitchFamily="18" charset="0"/>
              <a:cs typeface="Times New Roman" pitchFamily="18" charset="0"/>
            </a:endParaRPr>
          </a:p>
          <a:p>
            <a:pPr marL="285750" indent="-285750">
              <a:buFont typeface="Arial" pitchFamily="34" charset="0"/>
              <a:buChar char="•"/>
            </a:pPr>
            <a:r>
              <a:rPr lang="en-US" sz="2000" dirty="0" smtClean="0">
                <a:latin typeface="Times New Roman" pitchFamily="18" charset="0"/>
                <a:cs typeface="Times New Roman" pitchFamily="18" charset="0"/>
              </a:rPr>
              <a:t>Work nature (Contractor , First Class Consultant (A) , second Rating Consultant (B</a:t>
            </a:r>
            <a:r>
              <a:rPr lang="en-US" sz="2000" dirty="0">
                <a:latin typeface="Times New Roman" pitchFamily="18" charset="0"/>
                <a:cs typeface="Times New Roman" pitchFamily="18" charset="0"/>
              </a:rPr>
              <a:t>) , first rate consultant (A</a:t>
            </a:r>
            <a:r>
              <a:rPr lang="en-US" sz="2000" dirty="0" smtClean="0">
                <a:latin typeface="Times New Roman" pitchFamily="18" charset="0"/>
                <a:cs typeface="Times New Roman" pitchFamily="18" charset="0"/>
              </a:rPr>
              <a:t>))</a:t>
            </a:r>
          </a:p>
          <a:p>
            <a:pPr marL="285750" indent="-285750">
              <a:buFont typeface="Arial" pitchFamily="34" charset="0"/>
              <a:buChar char="•"/>
            </a:pPr>
            <a:r>
              <a:rPr lang="en-US" sz="2000" dirty="0" smtClean="0">
                <a:latin typeface="Times New Roman" pitchFamily="18" charset="0"/>
                <a:cs typeface="Times New Roman" pitchFamily="18" charset="0"/>
              </a:rPr>
              <a:t>Position </a:t>
            </a:r>
            <a:r>
              <a:rPr lang="en-US" sz="2000" dirty="0">
                <a:latin typeface="Times New Roman" pitchFamily="18" charset="0"/>
                <a:cs typeface="Times New Roman" pitchFamily="18" charset="0"/>
              </a:rPr>
              <a:t>in the company(Institution director/deputy director of the institution , Project Manager/Deputy Project Manager, Site engineer/office engineer </a:t>
            </a:r>
            <a:r>
              <a:rPr lang="en-US" sz="2000" dirty="0" smtClean="0">
                <a:latin typeface="Times New Roman" pitchFamily="18" charset="0"/>
                <a:cs typeface="Times New Roman" pitchFamily="18" charset="0"/>
              </a:rPr>
              <a:t>)</a:t>
            </a:r>
          </a:p>
          <a:p>
            <a:endParaRPr lang="en-US" dirty="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617415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B814CDEC-C7A4-EB4D-ABD6-29815AAEE5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xmlns="" id="{7FDD1EE5-AB90-EF57-E1DB-C6C67646C7B3}"/>
              </a:ext>
            </a:extLst>
          </p:cNvPr>
          <p:cNvSpPr txBox="1"/>
          <p:nvPr/>
        </p:nvSpPr>
        <p:spPr>
          <a:xfrm>
            <a:off x="1477108" y="1026942"/>
            <a:ext cx="8834510" cy="4462760"/>
          </a:xfrm>
          <a:prstGeom prst="rect">
            <a:avLst/>
          </a:prstGeom>
          <a:noFill/>
        </p:spPr>
        <p:txBody>
          <a:bodyPr wrap="square" rtlCol="0">
            <a:spAutoFit/>
          </a:bodyPr>
          <a:lstStyle/>
          <a:p>
            <a:pPr marL="571500" indent="-571500">
              <a:buClr>
                <a:schemeClr val="accent1"/>
              </a:buClr>
              <a:buFont typeface="Wingdings" panose="05000000000000000000" pitchFamily="2" charset="2"/>
              <a:buChar char="v"/>
            </a:pPr>
            <a:r>
              <a:rPr lang="en-US" sz="4400" dirty="0">
                <a:solidFill>
                  <a:schemeClr val="accent1"/>
                </a:solidFill>
                <a:latin typeface="Times New Roman" panose="02020603050405020304" pitchFamily="18" charset="0"/>
                <a:cs typeface="Times New Roman" panose="02020603050405020304" pitchFamily="18" charset="0"/>
              </a:rPr>
              <a:t>Outline:</a:t>
            </a:r>
          </a:p>
          <a:p>
            <a:endParaRPr lang="en-US" sz="2400" dirty="0">
              <a:latin typeface="Times New Roman" panose="02020603050405020304" pitchFamily="18" charset="0"/>
              <a:cs typeface="Times New Roman" panose="02020603050405020304" pitchFamily="18" charset="0"/>
            </a:endParaRPr>
          </a:p>
          <a:p>
            <a:pPr marL="457200" indent="-457200" algn="l" rtl="0">
              <a:buClr>
                <a:schemeClr val="accent1"/>
              </a:buClr>
              <a:buFont typeface="Arial" panose="020B0604020202020204" pitchFamily="34" charset="0"/>
              <a:buChar char="•"/>
            </a:pPr>
            <a:r>
              <a:rPr lang="en-US" sz="3200" dirty="0">
                <a:latin typeface="Times New Roman" pitchFamily="18" charset="0"/>
                <a:cs typeface="Times New Roman" pitchFamily="18" charset="0"/>
              </a:rPr>
              <a:t>Introduction</a:t>
            </a:r>
          </a:p>
          <a:p>
            <a:pPr marL="457200" indent="-457200" algn="l" rtl="0">
              <a:buClr>
                <a:schemeClr val="accent1"/>
              </a:buClr>
              <a:buFont typeface="Arial" panose="020B0604020202020204" pitchFamily="34" charset="0"/>
              <a:buChar char="•"/>
            </a:pPr>
            <a:r>
              <a:rPr lang="en-US" sz="3200" dirty="0">
                <a:latin typeface="Times New Roman" pitchFamily="18" charset="0"/>
                <a:cs typeface="Times New Roman" pitchFamily="18" charset="0"/>
              </a:rPr>
              <a:t>Objectives</a:t>
            </a:r>
          </a:p>
          <a:p>
            <a:pPr marL="457200" indent="-457200" algn="l" rtl="0">
              <a:buClr>
                <a:schemeClr val="accent1"/>
              </a:buClr>
              <a:buFont typeface="Arial" panose="020B0604020202020204" pitchFamily="34" charset="0"/>
              <a:buChar char="•"/>
            </a:pPr>
            <a:r>
              <a:rPr lang="en-US" sz="3200" dirty="0">
                <a:latin typeface="Times New Roman" pitchFamily="18" charset="0"/>
                <a:cs typeface="Times New Roman" pitchFamily="18" charset="0"/>
              </a:rPr>
              <a:t>Methodology</a:t>
            </a:r>
          </a:p>
          <a:p>
            <a:pPr marL="457200" indent="-457200" algn="l" rtl="0">
              <a:buClr>
                <a:schemeClr val="accent1"/>
              </a:buClr>
              <a:buFont typeface="Arial" panose="020B0604020202020204" pitchFamily="34" charset="0"/>
              <a:buChar char="•"/>
            </a:pPr>
            <a:r>
              <a:rPr lang="en-US" sz="3200" dirty="0">
                <a:latin typeface="Times New Roman" pitchFamily="18" charset="0"/>
                <a:cs typeface="Times New Roman" pitchFamily="18" charset="0"/>
              </a:rPr>
              <a:t>Analysis</a:t>
            </a:r>
          </a:p>
          <a:p>
            <a:pPr marL="457200" indent="-457200" algn="l" rtl="0">
              <a:buClr>
                <a:schemeClr val="accent1"/>
              </a:buClr>
              <a:buFont typeface="Arial" panose="020B0604020202020204" pitchFamily="34" charset="0"/>
              <a:buChar char="•"/>
            </a:pPr>
            <a:r>
              <a:rPr lang="en-US" sz="3200" dirty="0">
                <a:latin typeface="Times New Roman" pitchFamily="18" charset="0"/>
                <a:cs typeface="Times New Roman" pitchFamily="18" charset="0"/>
              </a:rPr>
              <a:t>Discussion </a:t>
            </a:r>
          </a:p>
          <a:p>
            <a:pPr marL="457200" indent="-457200" algn="l" rtl="0">
              <a:buClr>
                <a:schemeClr val="accent1"/>
              </a:buClr>
              <a:buFont typeface="Arial" panose="020B0604020202020204" pitchFamily="34" charset="0"/>
              <a:buChar char="•"/>
            </a:pPr>
            <a:r>
              <a:rPr lang="en-US" sz="3200" dirty="0">
                <a:latin typeface="Times New Roman" pitchFamily="18" charset="0"/>
                <a:cs typeface="Times New Roman" pitchFamily="18" charset="0"/>
              </a:rPr>
              <a:t>Recommendations </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5776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C508053E-F1FA-4870-9B47-D0D59D8040E6}"/>
              </a:ext>
            </a:extLst>
          </p:cNvPr>
          <p:cNvSpPr txBox="1"/>
          <p:nvPr/>
        </p:nvSpPr>
        <p:spPr>
          <a:xfrm>
            <a:off x="464665" y="1181381"/>
            <a:ext cx="10033782" cy="2991588"/>
          </a:xfrm>
          <a:prstGeom prst="rect">
            <a:avLst/>
          </a:prstGeom>
          <a:noFill/>
        </p:spPr>
        <p:txBody>
          <a:bodyPr wrap="square">
            <a:spAutoFit/>
          </a:bodyPr>
          <a:lstStyle/>
          <a:p>
            <a:r>
              <a:rPr lang="en-US" sz="2400" dirty="0">
                <a:solidFill>
                  <a:schemeClr val="accent1"/>
                </a:solidFill>
                <a:latin typeface="Times New Roman" pitchFamily="18" charset="0"/>
                <a:ea typeface="Calibri" panose="020F0502020204030204" pitchFamily="34" charset="0"/>
                <a:cs typeface="Times New Roman" pitchFamily="18" charset="0"/>
              </a:rPr>
              <a:t>General information about the company</a:t>
            </a:r>
            <a:r>
              <a:rPr lang="en-US" sz="2400" dirty="0" smtClean="0">
                <a:solidFill>
                  <a:schemeClr val="accent1"/>
                </a:solidFill>
                <a:latin typeface="Times New Roman" pitchFamily="18" charset="0"/>
                <a:ea typeface="Calibri" panose="020F0502020204030204" pitchFamily="34" charset="0"/>
                <a:cs typeface="Times New Roman" pitchFamily="18" charset="0"/>
              </a:rPr>
              <a:t>:</a:t>
            </a:r>
          </a:p>
          <a:p>
            <a:endParaRPr lang="en-US" sz="2400" dirty="0">
              <a:solidFill>
                <a:schemeClr val="accent1"/>
              </a:solidFill>
              <a:latin typeface="Times New Roman" pitchFamily="18" charset="0"/>
              <a:ea typeface="Calibri" panose="020F0502020204030204" pitchFamily="34" charset="0"/>
              <a:cs typeface="Times New Roman" pitchFamily="18" charset="0"/>
            </a:endParaRPr>
          </a:p>
          <a:p>
            <a:pPr marL="342900" lvl="0" indent="-342900">
              <a:lnSpc>
                <a:spcPct val="115000"/>
              </a:lnSpc>
              <a:spcAft>
                <a:spcPts val="1000"/>
              </a:spcAft>
              <a:buFont typeface="+mj-lt"/>
              <a:buAutoNum type="arabicPeriod"/>
              <a:tabLst>
                <a:tab pos="3459480" algn="l"/>
              </a:tabLst>
            </a:pPr>
            <a:r>
              <a:rPr lang="en-US" sz="2400" dirty="0">
                <a:latin typeface="Times New Roman" pitchFamily="18" charset="0"/>
                <a:ea typeface="Calibri"/>
                <a:cs typeface="Times New Roman" pitchFamily="18" charset="0"/>
              </a:rPr>
              <a:t>The year of establishment of the </a:t>
            </a:r>
            <a:r>
              <a:rPr lang="en-US" sz="2400" dirty="0" smtClean="0">
                <a:latin typeface="Times New Roman" pitchFamily="18" charset="0"/>
                <a:ea typeface="Calibri"/>
                <a:cs typeface="Times New Roman" pitchFamily="18" charset="0"/>
              </a:rPr>
              <a:t>company.</a:t>
            </a:r>
            <a:endParaRPr lang="en-US" dirty="0">
              <a:latin typeface="Times New Roman" pitchFamily="18" charset="0"/>
              <a:ea typeface="Calibri"/>
              <a:cs typeface="Times New Roman" pitchFamily="18" charset="0"/>
            </a:endParaRPr>
          </a:p>
          <a:p>
            <a:pPr marL="342900" marR="0" lvl="0" indent="-342900">
              <a:lnSpc>
                <a:spcPct val="115000"/>
              </a:lnSpc>
              <a:spcBef>
                <a:spcPts val="0"/>
              </a:spcBef>
              <a:spcAft>
                <a:spcPts val="1000"/>
              </a:spcAft>
              <a:buFont typeface="+mj-lt"/>
              <a:buAutoNum type="arabicPeriod"/>
              <a:tabLst>
                <a:tab pos="3459480" algn="l"/>
              </a:tabLst>
            </a:pPr>
            <a:r>
              <a:rPr lang="en-US" sz="2400" dirty="0" smtClean="0">
                <a:latin typeface="Times New Roman" pitchFamily="18" charset="0"/>
                <a:ea typeface="Calibri"/>
                <a:cs typeface="Times New Roman" pitchFamily="18" charset="0"/>
              </a:rPr>
              <a:t>The </a:t>
            </a:r>
            <a:r>
              <a:rPr lang="en-US" sz="2400" dirty="0">
                <a:latin typeface="Times New Roman" pitchFamily="18" charset="0"/>
                <a:ea typeface="Calibri"/>
                <a:cs typeface="Times New Roman" pitchFamily="18" charset="0"/>
              </a:rPr>
              <a:t>number of fixed </a:t>
            </a:r>
            <a:r>
              <a:rPr lang="en-US" sz="2400" dirty="0" smtClean="0">
                <a:latin typeface="Times New Roman" pitchFamily="18" charset="0"/>
                <a:ea typeface="Calibri"/>
                <a:cs typeface="Times New Roman" pitchFamily="18" charset="0"/>
              </a:rPr>
              <a:t>employees.</a:t>
            </a:r>
            <a:endParaRPr lang="en-US" dirty="0">
              <a:latin typeface="Times New Roman" pitchFamily="18" charset="0"/>
              <a:ea typeface="Calibri"/>
              <a:cs typeface="Times New Roman" pitchFamily="18" charset="0"/>
            </a:endParaRPr>
          </a:p>
          <a:p>
            <a:pPr marL="342900" marR="0" lvl="0" indent="-342900">
              <a:lnSpc>
                <a:spcPct val="115000"/>
              </a:lnSpc>
              <a:spcBef>
                <a:spcPts val="0"/>
              </a:spcBef>
              <a:spcAft>
                <a:spcPts val="1000"/>
              </a:spcAft>
              <a:buFont typeface="+mj-lt"/>
              <a:buAutoNum type="arabicPeriod"/>
              <a:tabLst>
                <a:tab pos="3459480" algn="l"/>
              </a:tabLst>
            </a:pPr>
            <a:r>
              <a:rPr lang="en-US" sz="2400" dirty="0" smtClean="0">
                <a:latin typeface="Times New Roman" pitchFamily="18" charset="0"/>
                <a:ea typeface="Calibri"/>
                <a:cs typeface="Times New Roman" pitchFamily="18" charset="0"/>
              </a:rPr>
              <a:t>Number </a:t>
            </a:r>
            <a:r>
              <a:rPr lang="en-US" sz="2400" dirty="0">
                <a:latin typeface="Times New Roman" pitchFamily="18" charset="0"/>
                <a:ea typeface="Calibri"/>
                <a:cs typeface="Times New Roman" pitchFamily="18" charset="0"/>
              </a:rPr>
              <a:t>of projects implemented during the past five </a:t>
            </a:r>
            <a:r>
              <a:rPr lang="en-US" sz="2400" dirty="0" smtClean="0">
                <a:latin typeface="Times New Roman" pitchFamily="18" charset="0"/>
                <a:ea typeface="Calibri"/>
                <a:cs typeface="Times New Roman" pitchFamily="18" charset="0"/>
              </a:rPr>
              <a:t>years</a:t>
            </a:r>
            <a:r>
              <a:rPr lang="en-US" sz="2800" dirty="0" smtClean="0">
                <a:latin typeface="Times New Roman" pitchFamily="18" charset="0"/>
                <a:ea typeface="Calibri"/>
                <a:cs typeface="Times New Roman" pitchFamily="18" charset="0"/>
              </a:rPr>
              <a:t>.</a:t>
            </a:r>
            <a:endParaRPr lang="en-US" sz="2000" dirty="0">
              <a:latin typeface="Times New Roman" pitchFamily="18" charset="0"/>
              <a:ea typeface="Calibri"/>
              <a:cs typeface="Times New Roman" pitchFamily="18" charset="0"/>
            </a:endParaRPr>
          </a:p>
          <a:p>
            <a:endParaRPr lang="en-US" sz="28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47806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28332" y="1166882"/>
            <a:ext cx="9788321" cy="2769989"/>
          </a:xfrm>
          <a:prstGeom prst="rect">
            <a:avLst/>
          </a:prstGeom>
        </p:spPr>
        <p:txBody>
          <a:bodyPr wrap="square">
            <a:spAutoFit/>
          </a:bodyPr>
          <a:lstStyle/>
          <a:p>
            <a:r>
              <a:rPr lang="en-US" sz="2000" dirty="0">
                <a:solidFill>
                  <a:schemeClr val="accent1"/>
                </a:solidFill>
                <a:latin typeface="Times New Roman" pitchFamily="18" charset="0"/>
                <a:cs typeface="Times New Roman" pitchFamily="18" charset="0"/>
              </a:rPr>
              <a:t>Part two</a:t>
            </a:r>
            <a:r>
              <a:rPr lang="en-US" sz="2000" dirty="0" smtClean="0">
                <a:solidFill>
                  <a:schemeClr val="accent1"/>
                </a:solidFill>
                <a:latin typeface="Times New Roman" pitchFamily="18" charset="0"/>
                <a:cs typeface="Times New Roman" pitchFamily="18" charset="0"/>
              </a:rPr>
              <a:t>:</a:t>
            </a:r>
          </a:p>
          <a:p>
            <a:endParaRPr lang="en-US" sz="2000" dirty="0" smtClean="0">
              <a:latin typeface="Times New Roman" pitchFamily="18" charset="0"/>
              <a:cs typeface="Times New Roman" pitchFamily="18" charset="0"/>
            </a:endParaRPr>
          </a:p>
          <a:p>
            <a:r>
              <a:rPr lang="en-US" sz="2000" dirty="0">
                <a:solidFill>
                  <a:schemeClr val="accent1"/>
                </a:solidFill>
                <a:latin typeface="Times New Roman" pitchFamily="18" charset="0"/>
                <a:cs typeface="Times New Roman" pitchFamily="18" charset="0"/>
              </a:rPr>
              <a:t>Contracting Sector Problems: </a:t>
            </a:r>
          </a:p>
          <a:p>
            <a:r>
              <a:rPr lang="en-US" sz="2000" dirty="0">
                <a:latin typeface="Times New Roman" pitchFamily="18" charset="0"/>
                <a:cs typeface="Times New Roman" pitchFamily="18" charset="0"/>
              </a:rPr>
              <a:t>Below are a number of problems facing the contracting sector in the West Bank</a:t>
            </a:r>
            <a:r>
              <a:rPr lang="en-US" sz="2000" dirty="0" smtClean="0">
                <a:latin typeface="Times New Roman" pitchFamily="18" charset="0"/>
                <a:cs typeface="Times New Roman" pitchFamily="18" charset="0"/>
              </a:rPr>
              <a:t>.</a:t>
            </a:r>
          </a:p>
          <a:p>
            <a:endParaRPr lang="en-US" sz="2000" dirty="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r>
              <a:rPr lang="en-US" dirty="0">
                <a:latin typeface="Times New Roman" pitchFamily="18" charset="0"/>
                <a:cs typeface="Times New Roman" pitchFamily="18" charset="0"/>
              </a:rPr>
              <a:t>The numbers stand for (1) unimportant, (2) slightly important, (3) moderately important, and (4) extremely important. </a:t>
            </a:r>
          </a:p>
          <a:p>
            <a:r>
              <a:rPr lang="en-US" dirty="0" smtClean="0"/>
              <a:t> </a:t>
            </a:r>
            <a:endParaRPr lang="en-US" dirty="0"/>
          </a:p>
        </p:txBody>
      </p:sp>
    </p:spTree>
    <p:extLst>
      <p:ext uri="{BB962C8B-B14F-4D97-AF65-F5344CB8AC3E}">
        <p14:creationId xmlns:p14="http://schemas.microsoft.com/office/powerpoint/2010/main" val="24052878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AE29C7CB-960A-044B-E146-A735000BB1BF}"/>
              </a:ext>
            </a:extLst>
          </p:cNvPr>
          <p:cNvSpPr txBox="1"/>
          <p:nvPr/>
        </p:nvSpPr>
        <p:spPr>
          <a:xfrm>
            <a:off x="1113182" y="935792"/>
            <a:ext cx="9263270" cy="830997"/>
          </a:xfrm>
          <a:prstGeom prst="rect">
            <a:avLst/>
          </a:prstGeom>
          <a:noFill/>
        </p:spPr>
        <p:txBody>
          <a:bodyPr wrap="square">
            <a:spAutoFit/>
          </a:bodyPr>
          <a:lstStyle/>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p:txBody>
      </p:sp>
      <p:pic>
        <p:nvPicPr>
          <p:cNvPr id="5" name="صورة 4" descr="لقطة الشاشة"/>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0379" y="728146"/>
            <a:ext cx="7603958" cy="5214684"/>
          </a:xfrm>
          <a:prstGeom prst="rect">
            <a:avLst/>
          </a:prstGeom>
        </p:spPr>
      </p:pic>
    </p:spTree>
    <p:extLst>
      <p:ext uri="{BB962C8B-B14F-4D97-AF65-F5344CB8AC3E}">
        <p14:creationId xmlns:p14="http://schemas.microsoft.com/office/powerpoint/2010/main" val="15218785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لقطة الشاشة"/>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4021" y="1122947"/>
            <a:ext cx="7774036" cy="4513363"/>
          </a:xfrm>
          <a:prstGeom prst="rect">
            <a:avLst/>
          </a:prstGeom>
        </p:spPr>
      </p:pic>
    </p:spTree>
    <p:extLst>
      <p:ext uri="{BB962C8B-B14F-4D97-AF65-F5344CB8AC3E}">
        <p14:creationId xmlns:p14="http://schemas.microsoft.com/office/powerpoint/2010/main" val="18495326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لقطة الشاشة"/>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609600"/>
            <a:ext cx="9801726" cy="5494421"/>
          </a:xfrm>
          <a:prstGeom prst="rect">
            <a:avLst/>
          </a:prstGeom>
        </p:spPr>
      </p:pic>
    </p:spTree>
    <p:extLst>
      <p:ext uri="{BB962C8B-B14F-4D97-AF65-F5344CB8AC3E}">
        <p14:creationId xmlns:p14="http://schemas.microsoft.com/office/powerpoint/2010/main" val="10595131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59592" y="894166"/>
            <a:ext cx="7695123" cy="4062651"/>
          </a:xfrm>
          <a:prstGeom prst="rect">
            <a:avLst/>
          </a:prstGeom>
        </p:spPr>
        <p:txBody>
          <a:bodyPr wrap="square">
            <a:spAutoFit/>
          </a:bodyPr>
          <a:lstStyle/>
          <a:p>
            <a:r>
              <a:rPr lang="en-US" sz="2400" dirty="0">
                <a:solidFill>
                  <a:schemeClr val="accent1"/>
                </a:solidFill>
                <a:latin typeface="Times New Roman" pitchFamily="18" charset="0"/>
                <a:cs typeface="Times New Roman" pitchFamily="18" charset="0"/>
              </a:rPr>
              <a:t>Part three</a:t>
            </a:r>
            <a:r>
              <a:rPr lang="en-US" sz="2400" dirty="0" smtClean="0">
                <a:solidFill>
                  <a:schemeClr val="accent1"/>
                </a:solidFill>
                <a:latin typeface="Times New Roman" pitchFamily="18" charset="0"/>
                <a:cs typeface="Times New Roman" pitchFamily="18" charset="0"/>
              </a:rPr>
              <a:t>:</a:t>
            </a:r>
          </a:p>
          <a:p>
            <a:endParaRPr lang="en-US" sz="2000" dirty="0" smtClean="0">
              <a:latin typeface="Times New Roman" pitchFamily="18" charset="0"/>
              <a:cs typeface="Times New Roman" pitchFamily="18" charset="0"/>
            </a:endParaRPr>
          </a:p>
          <a:p>
            <a:r>
              <a:rPr lang="en-US" sz="2000" dirty="0">
                <a:latin typeface="Times New Roman" pitchFamily="18" charset="0"/>
                <a:cs typeface="Times New Roman" pitchFamily="18" charset="0"/>
              </a:rPr>
              <a:t>T</a:t>
            </a:r>
            <a:r>
              <a:rPr lang="en-US" sz="2000" dirty="0" smtClean="0">
                <a:latin typeface="Times New Roman" pitchFamily="18" charset="0"/>
                <a:cs typeface="Times New Roman" pitchFamily="18" charset="0"/>
              </a:rPr>
              <a:t>his part includes</a:t>
            </a:r>
            <a:endParaRPr lang="en-US" sz="2000" dirty="0">
              <a:latin typeface="Times New Roman" pitchFamily="18" charset="0"/>
              <a:cs typeface="Times New Roman" pitchFamily="18" charset="0"/>
            </a:endParaRPr>
          </a:p>
          <a:p>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methods that </a:t>
            </a:r>
            <a:r>
              <a:rPr lang="en-US" sz="2000" dirty="0" smtClean="0">
                <a:latin typeface="Times New Roman" pitchFamily="18" charset="0"/>
                <a:cs typeface="Times New Roman" pitchFamily="18" charset="0"/>
              </a:rPr>
              <a:t>the contract parties </a:t>
            </a:r>
            <a:r>
              <a:rPr lang="en-US" sz="2000" dirty="0">
                <a:latin typeface="Times New Roman" pitchFamily="18" charset="0"/>
                <a:cs typeface="Times New Roman" pitchFamily="18" charset="0"/>
              </a:rPr>
              <a:t>follow in estimating the estimated cost of the project or pricing bids when submitting for bids(from your previous experience, </a:t>
            </a:r>
            <a:r>
              <a:rPr lang="en-US" sz="2000" dirty="0" smtClean="0">
                <a:latin typeface="Times New Roman" pitchFamily="18" charset="0"/>
                <a:cs typeface="Times New Roman" pitchFamily="18" charset="0"/>
              </a:rPr>
              <a:t>Follow-up </a:t>
            </a:r>
            <a:r>
              <a:rPr lang="en-US" sz="2000" dirty="0">
                <a:latin typeface="Times New Roman" pitchFamily="18" charset="0"/>
                <a:cs typeface="Times New Roman" pitchFamily="18" charset="0"/>
              </a:rPr>
              <a:t>the Palestinian index , </a:t>
            </a:r>
            <a:r>
              <a:rPr lang="en-US" sz="2000" dirty="0" smtClean="0">
                <a:latin typeface="Times New Roman" pitchFamily="18" charset="0"/>
                <a:cs typeface="Times New Roman" pitchFamily="18" charset="0"/>
              </a:rPr>
              <a:t>Through </a:t>
            </a:r>
            <a:r>
              <a:rPr lang="en-US" sz="2000" dirty="0">
                <a:latin typeface="Times New Roman" pitchFamily="18" charset="0"/>
                <a:cs typeface="Times New Roman" pitchFamily="18" charset="0"/>
              </a:rPr>
              <a:t>a specialized staff in the </a:t>
            </a:r>
            <a:r>
              <a:rPr lang="en-US" sz="2000" dirty="0" smtClean="0">
                <a:latin typeface="Times New Roman" pitchFamily="18" charset="0"/>
                <a:cs typeface="Times New Roman" pitchFamily="18" charset="0"/>
              </a:rPr>
              <a:t>institution)</a:t>
            </a:r>
          </a:p>
          <a:p>
            <a:endParaRPr lang="en-US" dirty="0"/>
          </a:p>
          <a:p>
            <a:endParaRPr lang="en-US" dirty="0" smtClean="0"/>
          </a:p>
          <a:p>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most frequent causes of claims and disputes?</a:t>
            </a:r>
          </a:p>
          <a:p>
            <a:r>
              <a:rPr lang="en-US" sz="2000" dirty="0" smtClean="0">
                <a:latin typeface="Times New Roman" pitchFamily="18" charset="0"/>
                <a:cs typeface="Times New Roman" pitchFamily="18" charset="0"/>
              </a:rPr>
              <a:t>Variation orders, Price change, Changing laws , Currency </a:t>
            </a:r>
            <a:r>
              <a:rPr lang="en-US" sz="2000" dirty="0">
                <a:latin typeface="Times New Roman" pitchFamily="18" charset="0"/>
                <a:cs typeface="Times New Roman" pitchFamily="18" charset="0"/>
              </a:rPr>
              <a:t>exchange rate change </a:t>
            </a:r>
            <a:r>
              <a:rPr lang="en-US" sz="2000" dirty="0" smtClean="0">
                <a:latin typeface="Times New Roman" pitchFamily="18" charset="0"/>
                <a:cs typeface="Times New Roman" pitchFamily="18" charset="0"/>
              </a:rPr>
              <a:t>Adverse, weather </a:t>
            </a:r>
            <a:r>
              <a:rPr lang="en-US" sz="2000" dirty="0">
                <a:latin typeface="Times New Roman" pitchFamily="18" charset="0"/>
                <a:cs typeface="Times New Roman" pitchFamily="18" charset="0"/>
              </a:rPr>
              <a:t>conditions Adverse political. </a:t>
            </a:r>
          </a:p>
          <a:p>
            <a:endParaRPr lang="en-US" dirty="0"/>
          </a:p>
        </p:txBody>
      </p:sp>
    </p:spTree>
    <p:extLst>
      <p:ext uri="{BB962C8B-B14F-4D97-AF65-F5344CB8AC3E}">
        <p14:creationId xmlns:p14="http://schemas.microsoft.com/office/powerpoint/2010/main" val="8475596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33127" y="998439"/>
            <a:ext cx="8539736" cy="5355312"/>
          </a:xfrm>
          <a:prstGeom prst="rect">
            <a:avLst/>
          </a:prstGeom>
        </p:spPr>
        <p:txBody>
          <a:bodyPr wrap="square">
            <a:spAutoFit/>
          </a:bodyPr>
          <a:lstStyle/>
          <a:p>
            <a:r>
              <a:rPr lang="en-US" dirty="0" smtClean="0">
                <a:solidFill>
                  <a:schemeClr val="accent1"/>
                </a:solidFill>
                <a:latin typeface="Times New Roman" pitchFamily="18" charset="0"/>
                <a:cs typeface="Times New Roman" pitchFamily="18" charset="0"/>
              </a:rPr>
              <a:t>Discussion:</a:t>
            </a:r>
          </a:p>
          <a:p>
            <a:endParaRPr lang="en-US" dirty="0" smtClean="0">
              <a:latin typeface="Times New Roman" pitchFamily="18" charset="0"/>
              <a:cs typeface="Times New Roman" pitchFamily="18" charset="0"/>
            </a:endParaRPr>
          </a:p>
          <a:p>
            <a:r>
              <a:rPr lang="en-US" dirty="0" smtClean="0">
                <a:solidFill>
                  <a:schemeClr val="accent1"/>
                </a:solidFill>
                <a:latin typeface="Times New Roman" pitchFamily="18" charset="0"/>
                <a:cs typeface="Times New Roman" pitchFamily="18" charset="0"/>
              </a:rPr>
              <a:t>Relative Importance Index (RII): </a:t>
            </a:r>
          </a:p>
          <a:p>
            <a:endParaRPr lang="en-US" dirty="0" smtClean="0">
              <a:solidFill>
                <a:schemeClr val="accent1"/>
              </a:solidFill>
              <a:latin typeface="Times New Roman" pitchFamily="18" charset="0"/>
              <a:cs typeface="Times New Roman" pitchFamily="18" charset="0"/>
            </a:endParaRPr>
          </a:p>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RII value ranges from 0 to 1 with 0 not inclusive. It shows that higher the value of RII, more important was the sustainable criteria and vice versa. The comparison of RII with the corresponding importance level is measured from the transformation matrix as proposed </a:t>
            </a:r>
            <a:r>
              <a:rPr lang="en-US" dirty="0">
                <a:latin typeface="Times New Roman" pitchFamily="18" charset="0"/>
                <a:cs typeface="+mj-cs"/>
              </a:rPr>
              <a:t>by Chen et al. (2010</a:t>
            </a:r>
            <a:r>
              <a:rPr lang="en-US" dirty="0" smtClean="0">
                <a:latin typeface="Times New Roman" pitchFamily="18" charset="0"/>
                <a:cs typeface="+mj-cs"/>
              </a:rPr>
              <a:t>). </a:t>
            </a:r>
          </a:p>
          <a:p>
            <a:endParaRPr lang="en-US" dirty="0" smtClean="0">
              <a:latin typeface="Times New Roman" pitchFamily="18" charset="0"/>
              <a:cs typeface="+mj-cs"/>
            </a:endParaRPr>
          </a:p>
          <a:p>
            <a:r>
              <a:rPr lang="en-US" dirty="0">
                <a:latin typeface="Times New Roman" pitchFamily="18" charset="0"/>
                <a:cs typeface="+mj-cs"/>
              </a:rPr>
              <a:t> It’s values </a:t>
            </a:r>
            <a:r>
              <a:rPr lang="en-US" dirty="0" smtClean="0">
                <a:latin typeface="Times New Roman" pitchFamily="18" charset="0"/>
                <a:cs typeface="+mj-cs"/>
              </a:rPr>
              <a:t>Regarding</a:t>
            </a:r>
            <a:r>
              <a:rPr lang="ar-SA" dirty="0" smtClean="0">
                <a:latin typeface="Times New Roman" pitchFamily="18" charset="0"/>
                <a:cs typeface="+mj-cs"/>
              </a:rPr>
              <a:t>  </a:t>
            </a:r>
            <a:r>
              <a:rPr lang="en-US" dirty="0" smtClean="0">
                <a:latin typeface="Times New Roman" pitchFamily="18" charset="0"/>
                <a:cs typeface="+mj-cs"/>
              </a:rPr>
              <a:t>as follows :</a:t>
            </a:r>
          </a:p>
          <a:p>
            <a:pPr rtl="1"/>
            <a:endParaRPr lang="en-US" dirty="0" smtClean="0">
              <a:cs typeface="+mj-cs"/>
            </a:endParaRPr>
          </a:p>
          <a:p>
            <a:pPr rtl="1"/>
            <a:r>
              <a:rPr lang="ar-SA" dirty="0" smtClean="0">
                <a:cs typeface="+mj-cs"/>
              </a:rPr>
              <a:t>1</a:t>
            </a:r>
            <a:r>
              <a:rPr lang="en-US" dirty="0">
                <a:latin typeface="Times New Roman" pitchFamily="18" charset="0"/>
                <a:cs typeface="Times New Roman" pitchFamily="18" charset="0"/>
              </a:rPr>
              <a:t>Low</a:t>
            </a:r>
            <a:r>
              <a:rPr lang="en-US" dirty="0">
                <a:cs typeface="+mj-cs"/>
              </a:rPr>
              <a:t> (L) 0.0 &lt; </a:t>
            </a:r>
            <a:r>
              <a:rPr lang="en-US" dirty="0">
                <a:latin typeface="Times New Roman" pitchFamily="18" charset="0"/>
                <a:cs typeface="Times New Roman" pitchFamily="18" charset="0"/>
              </a:rPr>
              <a:t>RII </a:t>
            </a:r>
            <a:r>
              <a:rPr lang="en-US" dirty="0">
                <a:cs typeface="+mj-cs"/>
              </a:rPr>
              <a:t>&lt; </a:t>
            </a:r>
            <a:r>
              <a:rPr lang="en-US" dirty="0" smtClean="0">
                <a:cs typeface="+mj-cs"/>
              </a:rPr>
              <a:t>0.2</a:t>
            </a:r>
            <a:r>
              <a:rPr lang="ar-SA" dirty="0" smtClean="0">
                <a:cs typeface="+mj-cs"/>
              </a:rPr>
              <a:t>5</a:t>
            </a:r>
            <a:endParaRPr lang="en-US" dirty="0">
              <a:cs typeface="+mj-cs"/>
            </a:endParaRPr>
          </a:p>
          <a:p>
            <a:r>
              <a:rPr lang="ar-SA" dirty="0">
                <a:cs typeface="+mj-cs"/>
              </a:rPr>
              <a:t>2</a:t>
            </a:r>
            <a:r>
              <a:rPr lang="en-US" dirty="0">
                <a:latin typeface="Times New Roman" pitchFamily="18" charset="0"/>
                <a:cs typeface="Times New Roman" pitchFamily="18" charset="0"/>
              </a:rPr>
              <a:t>Medium-Low (M-L) </a:t>
            </a:r>
            <a:r>
              <a:rPr lang="en-US" dirty="0">
                <a:cs typeface="+mj-cs"/>
              </a:rPr>
              <a:t>0.2</a:t>
            </a:r>
            <a:r>
              <a:rPr lang="ar-SA" dirty="0">
                <a:cs typeface="+mj-cs"/>
              </a:rPr>
              <a:t>5</a:t>
            </a:r>
            <a:r>
              <a:rPr lang="en-US" dirty="0">
                <a:cs typeface="+mj-cs"/>
              </a:rPr>
              <a:t> &lt; </a:t>
            </a:r>
            <a:r>
              <a:rPr lang="en-US" dirty="0">
                <a:latin typeface="Times New Roman" pitchFamily="18" charset="0"/>
                <a:cs typeface="Times New Roman" pitchFamily="18" charset="0"/>
              </a:rPr>
              <a:t>RII</a:t>
            </a:r>
            <a:r>
              <a:rPr lang="en-US" dirty="0">
                <a:cs typeface="+mj-cs"/>
              </a:rPr>
              <a:t> &lt; 0.</a:t>
            </a:r>
            <a:r>
              <a:rPr lang="ar-SA" dirty="0" smtClean="0">
                <a:cs typeface="+mj-cs"/>
              </a:rPr>
              <a:t>5</a:t>
            </a:r>
            <a:endParaRPr lang="en-US" dirty="0" smtClean="0">
              <a:cs typeface="+mj-cs"/>
            </a:endParaRPr>
          </a:p>
          <a:p>
            <a:endParaRPr lang="en-US" dirty="0">
              <a:cs typeface="+mj-cs"/>
            </a:endParaRPr>
          </a:p>
          <a:p>
            <a:r>
              <a:rPr lang="ar-SA" dirty="0">
                <a:cs typeface="+mj-cs"/>
              </a:rPr>
              <a:t>3</a:t>
            </a:r>
            <a:r>
              <a:rPr lang="en-US" dirty="0">
                <a:latin typeface="Times New Roman" pitchFamily="18" charset="0"/>
                <a:cs typeface="Times New Roman" pitchFamily="18" charset="0"/>
              </a:rPr>
              <a:t>High-Medium (H-M) </a:t>
            </a:r>
            <a:r>
              <a:rPr lang="en-US" dirty="0">
                <a:cs typeface="+mj-cs"/>
              </a:rPr>
              <a:t>0.</a:t>
            </a:r>
            <a:r>
              <a:rPr lang="ar-SA" dirty="0">
                <a:cs typeface="+mj-cs"/>
              </a:rPr>
              <a:t>5</a:t>
            </a:r>
            <a:r>
              <a:rPr lang="en-US" dirty="0">
                <a:cs typeface="+mj-cs"/>
              </a:rPr>
              <a:t> &lt; </a:t>
            </a:r>
            <a:r>
              <a:rPr lang="en-US" dirty="0">
                <a:latin typeface="Times New Roman" pitchFamily="18" charset="0"/>
                <a:cs typeface="Times New Roman" pitchFamily="18" charset="0"/>
              </a:rPr>
              <a:t>RII</a:t>
            </a:r>
            <a:r>
              <a:rPr lang="en-US" dirty="0">
                <a:cs typeface="+mj-cs"/>
              </a:rPr>
              <a:t> &lt; 0.</a:t>
            </a:r>
            <a:r>
              <a:rPr lang="ar-SA" dirty="0" smtClean="0">
                <a:cs typeface="+mj-cs"/>
              </a:rPr>
              <a:t>75</a:t>
            </a:r>
            <a:endParaRPr lang="en-US" dirty="0" smtClean="0">
              <a:cs typeface="+mj-cs"/>
            </a:endParaRPr>
          </a:p>
          <a:p>
            <a:endParaRPr lang="en-US" dirty="0">
              <a:cs typeface="+mj-cs"/>
            </a:endParaRPr>
          </a:p>
          <a:p>
            <a:r>
              <a:rPr lang="ar-SA" dirty="0">
                <a:cs typeface="+mj-cs"/>
              </a:rPr>
              <a:t>4 </a:t>
            </a:r>
            <a:r>
              <a:rPr lang="en-US" dirty="0" smtClean="0">
                <a:latin typeface="Times New Roman" pitchFamily="18" charset="0"/>
                <a:cs typeface="Times New Roman" pitchFamily="18" charset="0"/>
              </a:rPr>
              <a:t>High</a:t>
            </a:r>
            <a:r>
              <a:rPr lang="en-US" dirty="0" smtClean="0">
                <a:cs typeface="+mj-cs"/>
              </a:rPr>
              <a:t> </a:t>
            </a:r>
            <a:r>
              <a:rPr lang="en-US" dirty="0">
                <a:cs typeface="+mj-cs"/>
              </a:rPr>
              <a:t>(H) 0.</a:t>
            </a:r>
            <a:r>
              <a:rPr lang="ar-SA" dirty="0">
                <a:cs typeface="+mj-cs"/>
              </a:rPr>
              <a:t>75</a:t>
            </a:r>
            <a:r>
              <a:rPr lang="en-US" dirty="0">
                <a:cs typeface="+mj-cs"/>
              </a:rPr>
              <a:t> &lt; RII &lt; 1.0</a:t>
            </a:r>
          </a:p>
          <a:p>
            <a:r>
              <a:rPr lang="ar-SA"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41397109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0771" y="1902494"/>
            <a:ext cx="2713037"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1"/>
          <p:cNvSpPr/>
          <p:nvPr/>
        </p:nvSpPr>
        <p:spPr>
          <a:xfrm>
            <a:off x="1138990" y="3141657"/>
            <a:ext cx="6096000" cy="1200329"/>
          </a:xfrm>
          <a:prstGeom prst="rect">
            <a:avLst/>
          </a:prstGeom>
        </p:spPr>
        <p:txBody>
          <a:bodyPr>
            <a:spAutoFit/>
          </a:bodyPr>
          <a:lstStyle/>
          <a:p>
            <a:r>
              <a:rPr lang="en-US" dirty="0">
                <a:latin typeface="Times New Roman" pitchFamily="18" charset="0"/>
                <a:cs typeface="Times New Roman" pitchFamily="18" charset="0"/>
              </a:rPr>
              <a:t>W = weighting that is assigned to each variable by the respondent</a:t>
            </a:r>
          </a:p>
          <a:p>
            <a:r>
              <a:rPr lang="en-US" dirty="0">
                <a:latin typeface="Times New Roman" pitchFamily="18" charset="0"/>
                <a:cs typeface="Times New Roman" pitchFamily="18" charset="0"/>
              </a:rPr>
              <a:t>A = highest weight</a:t>
            </a:r>
          </a:p>
          <a:p>
            <a:r>
              <a:rPr lang="en-US" dirty="0">
                <a:latin typeface="Times New Roman" pitchFamily="18" charset="0"/>
                <a:cs typeface="Times New Roman" pitchFamily="18" charset="0"/>
              </a:rPr>
              <a:t>N = total number of respondents</a:t>
            </a:r>
          </a:p>
        </p:txBody>
      </p:sp>
    </p:spTree>
    <p:extLst>
      <p:ext uri="{BB962C8B-B14F-4D97-AF65-F5344CB8AC3E}">
        <p14:creationId xmlns:p14="http://schemas.microsoft.com/office/powerpoint/2010/main" val="185156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85010" y="297828"/>
            <a:ext cx="5301916" cy="646331"/>
          </a:xfrm>
          <a:prstGeom prst="rect">
            <a:avLst/>
          </a:prstGeom>
          <a:noFill/>
        </p:spPr>
        <p:txBody>
          <a:bodyPr wrap="square" rtlCol="0">
            <a:spAutoFit/>
          </a:bodyPr>
          <a:lstStyle/>
          <a:p>
            <a:r>
              <a:rPr lang="en-US" dirty="0" smtClean="0">
                <a:solidFill>
                  <a:schemeClr val="accent1"/>
                </a:solidFill>
                <a:latin typeface="Times New Roman" pitchFamily="18" charset="0"/>
                <a:cs typeface="Times New Roman" pitchFamily="18" charset="0"/>
              </a:rPr>
              <a:t>RII analysis and ranking :</a:t>
            </a:r>
          </a:p>
          <a:p>
            <a:endParaRPr lang="en-US" dirty="0">
              <a:solidFill>
                <a:schemeClr val="accent1"/>
              </a:solidFill>
              <a:latin typeface="Times New Roman" pitchFamily="18" charset="0"/>
              <a:cs typeface="Times New Roman" pitchFamily="18" charset="0"/>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4844" y="729794"/>
            <a:ext cx="8761997" cy="510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6137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269" y="663158"/>
            <a:ext cx="8763000"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269" y="2531810"/>
            <a:ext cx="8905373" cy="957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269" y="3943768"/>
            <a:ext cx="8993605"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11855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71F11F27-5D3A-98BC-1BB7-68254750751D}"/>
              </a:ext>
            </a:extLst>
          </p:cNvPr>
          <p:cNvSpPr txBox="1"/>
          <p:nvPr/>
        </p:nvSpPr>
        <p:spPr>
          <a:xfrm>
            <a:off x="1012873" y="970671"/>
            <a:ext cx="10522635" cy="2800767"/>
          </a:xfrm>
          <a:prstGeom prst="rect">
            <a:avLst/>
          </a:prstGeom>
          <a:noFill/>
        </p:spPr>
        <p:txBody>
          <a:bodyPr wrap="square" rtlCol="0">
            <a:spAutoFit/>
          </a:bodyPr>
          <a:lstStyle/>
          <a:p>
            <a:pPr marL="571500" indent="-5715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Introduction</a:t>
            </a:r>
          </a:p>
          <a:p>
            <a:endParaRPr lang="en-US" sz="3200" dirty="0">
              <a:latin typeface="Times New Roman" panose="02020603050405020304" pitchFamily="18" charset="0"/>
              <a:cs typeface="Times New Roman" panose="02020603050405020304" pitchFamily="18" charset="0"/>
            </a:endParaRPr>
          </a:p>
          <a:p>
            <a:r>
              <a:rPr lang="en-US" sz="2400" dirty="0">
                <a:effectLst/>
                <a:latin typeface="Times New Roman" panose="02020603050405020304" pitchFamily="18" charset="0"/>
                <a:ea typeface="Calibri" panose="020F0502020204030204" pitchFamily="34" charset="0"/>
                <a:cs typeface="Arial" panose="020B0604020202020204" pitchFamily="34" charset="0"/>
              </a:rPr>
              <a:t>Construction industry faces numerous restrictions and challenges that have an impact on its outcomes. This study was done in an effort to address the issues with construction contracting in Palestine. The rework in construction projects is one of the most important issues that face the construction sector</a:t>
            </a:r>
            <a:r>
              <a:rPr lang="en-US" sz="3600" dirty="0">
                <a:effectLst/>
                <a:latin typeface="Times New Roman" panose="02020603050405020304" pitchFamily="18" charset="0"/>
                <a:ea typeface="Calibri" panose="020F0502020204030204" pitchFamily="34" charset="0"/>
                <a:cs typeface="Arial" panose="020B0604020202020204" pitchFamily="34" charset="0"/>
              </a:rPr>
              <a:t>.</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64074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05852" y="1612233"/>
            <a:ext cx="10467473" cy="2585323"/>
          </a:xfrm>
          <a:prstGeom prst="rect">
            <a:avLst/>
          </a:prstGeom>
        </p:spPr>
        <p:txBody>
          <a:bodyPr wrap="square">
            <a:spAutoFit/>
          </a:bodyPr>
          <a:lstStyle/>
          <a:p>
            <a:r>
              <a:rPr lang="en-US" dirty="0">
                <a:latin typeface="Times New Roman" pitchFamily="18" charset="0"/>
                <a:cs typeface="Times New Roman" pitchFamily="18" charset="0"/>
              </a:rPr>
              <a:t>Part 2: Documentation and legal framework factors:</a:t>
            </a:r>
          </a:p>
          <a:p>
            <a:r>
              <a:rPr lang="en-US" dirty="0">
                <a:latin typeface="Times New Roman" pitchFamily="18" charset="0"/>
                <a:cs typeface="Times New Roman" pitchFamily="18" charset="0"/>
              </a:rPr>
              <a:t>      Should focus on Contracts to be clear and There are no legal loopholes , Project Documentation should be detailed and understandable for all parties , Permits and Approvals must be taken accurately , Quality control and testing in rework for construction projects involves ensuring that corrective activities meet required standards </a:t>
            </a:r>
            <a:r>
              <a:rPr lang="en-US" dirty="0" smtClean="0">
                <a:latin typeface="Times New Roman" pitchFamily="18" charset="0"/>
                <a:cs typeface="Times New Roman" pitchFamily="18" charset="0"/>
              </a:rPr>
              <a:t>.</a:t>
            </a:r>
          </a:p>
          <a:p>
            <a:endParaRPr lang="en-US" dirty="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part 3 : Process-related factors in construction rework include planning and coordination, communication, skill and expertise, safety considerations</a:t>
            </a:r>
            <a:r>
              <a:rPr lang="en-US" dirty="0" smtClean="0">
                <a:latin typeface="Times New Roman" pitchFamily="18" charset="0"/>
                <a:cs typeface="Times New Roman" pitchFamily="18" charset="0"/>
              </a:rPr>
              <a:t>, workflow optimization, </a:t>
            </a:r>
            <a:r>
              <a:rPr lang="en-US" dirty="0">
                <a:latin typeface="Times New Roman" pitchFamily="18" charset="0"/>
                <a:cs typeface="Times New Roman" pitchFamily="18" charset="0"/>
              </a:rPr>
              <a:t>quality control and testing, and documentation</a:t>
            </a:r>
            <a:r>
              <a:rPr lang="en-US" dirty="0"/>
              <a:t>.</a:t>
            </a:r>
          </a:p>
        </p:txBody>
      </p:sp>
      <p:sp>
        <p:nvSpPr>
          <p:cNvPr id="3" name="مستطيل 2"/>
          <p:cNvSpPr/>
          <p:nvPr/>
        </p:nvSpPr>
        <p:spPr>
          <a:xfrm>
            <a:off x="705852" y="579204"/>
            <a:ext cx="6096000" cy="646331"/>
          </a:xfrm>
          <a:prstGeom prst="rect">
            <a:avLst/>
          </a:prstGeom>
        </p:spPr>
        <p:txBody>
          <a:bodyPr>
            <a:spAutoFit/>
          </a:bodyPr>
          <a:lstStyle/>
          <a:p>
            <a:r>
              <a:rPr lang="en-US" dirty="0">
                <a:solidFill>
                  <a:schemeClr val="accent1"/>
                </a:solidFill>
                <a:latin typeface="Times New Roman" pitchFamily="18" charset="0"/>
                <a:cs typeface="Times New Roman" pitchFamily="18" charset="0"/>
              </a:rPr>
              <a:t>These recommendations must be taken into account in order for the project to proceed as </a:t>
            </a:r>
            <a:r>
              <a:rPr lang="en-US" dirty="0" smtClean="0">
                <a:solidFill>
                  <a:schemeClr val="accent1"/>
                </a:solidFill>
                <a:latin typeface="Times New Roman" pitchFamily="18" charset="0"/>
                <a:cs typeface="Times New Roman" pitchFamily="18" charset="0"/>
              </a:rPr>
              <a:t>required:</a:t>
            </a:r>
            <a:endParaRPr lang="en-US" dirty="0">
              <a:solidFill>
                <a:schemeClr val="accent1"/>
              </a:solidFill>
              <a:latin typeface="Times New Roman" pitchFamily="18" charset="0"/>
              <a:cs typeface="Times New Roman" pitchFamily="18" charset="0"/>
            </a:endParaRPr>
          </a:p>
        </p:txBody>
      </p:sp>
    </p:spTree>
    <p:extLst>
      <p:ext uri="{BB962C8B-B14F-4D97-AF65-F5344CB8AC3E}">
        <p14:creationId xmlns:p14="http://schemas.microsoft.com/office/powerpoint/2010/main" val="42138573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19199" y="1227222"/>
            <a:ext cx="9488905" cy="923330"/>
          </a:xfrm>
          <a:prstGeom prst="rect">
            <a:avLst/>
          </a:prstGeom>
        </p:spPr>
        <p:txBody>
          <a:bodyPr wrap="square">
            <a:spAutoFit/>
          </a:bodyPr>
          <a:lstStyle/>
          <a:p>
            <a:r>
              <a:rPr lang="en-US" dirty="0">
                <a:latin typeface="Times New Roman" pitchFamily="18" charset="0"/>
                <a:cs typeface="Times New Roman" pitchFamily="18" charset="0"/>
              </a:rPr>
              <a:t>part 4 : human resources factors : Human resources factors in construction rework include skills and expertise, training and development, workforce availability, team collaboration, health and </a:t>
            </a:r>
            <a:r>
              <a:rPr lang="en-US" dirty="0" smtClean="0">
                <a:latin typeface="Times New Roman" pitchFamily="18" charset="0"/>
                <a:cs typeface="Times New Roman" pitchFamily="18" charset="0"/>
              </a:rPr>
              <a:t>safety, </a:t>
            </a:r>
            <a:r>
              <a:rPr lang="en-US" dirty="0">
                <a:latin typeface="Times New Roman" pitchFamily="18" charset="0"/>
                <a:cs typeface="Times New Roman" pitchFamily="18" charset="0"/>
              </a:rPr>
              <a:t>and staffing considerations</a:t>
            </a:r>
          </a:p>
        </p:txBody>
      </p:sp>
      <p:sp>
        <p:nvSpPr>
          <p:cNvPr id="3" name="مستطيل 2"/>
          <p:cNvSpPr/>
          <p:nvPr/>
        </p:nvSpPr>
        <p:spPr>
          <a:xfrm>
            <a:off x="1122945" y="3363030"/>
            <a:ext cx="10804358" cy="923330"/>
          </a:xfrm>
          <a:prstGeom prst="rect">
            <a:avLst/>
          </a:prstGeom>
        </p:spPr>
        <p:txBody>
          <a:bodyPr wrap="square">
            <a:spAutoFit/>
          </a:bodyPr>
          <a:lstStyle/>
          <a:p>
            <a:r>
              <a:rPr lang="en-US" dirty="0">
                <a:latin typeface="Times New Roman" pitchFamily="18" charset="0"/>
                <a:cs typeface="Times New Roman" pitchFamily="18" charset="0"/>
              </a:rPr>
              <a:t>Part 5 : Technical-related factors in construction rework include design modifications, material selection and compatibility, construction techniques, coordination with existing infrastructure, testing and inspections, workmanship, and quality control and documentation. </a:t>
            </a:r>
          </a:p>
        </p:txBody>
      </p:sp>
    </p:spTree>
    <p:extLst>
      <p:ext uri="{BB962C8B-B14F-4D97-AF65-F5344CB8AC3E}">
        <p14:creationId xmlns:p14="http://schemas.microsoft.com/office/powerpoint/2010/main" val="2997835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721252B1-86EB-21BD-13D9-618298BC979C}"/>
              </a:ext>
            </a:extLst>
          </p:cNvPr>
          <p:cNvSpPr txBox="1"/>
          <p:nvPr/>
        </p:nvSpPr>
        <p:spPr>
          <a:xfrm>
            <a:off x="770206" y="863377"/>
            <a:ext cx="6098344" cy="523220"/>
          </a:xfrm>
          <a:prstGeom prst="rect">
            <a:avLst/>
          </a:prstGeom>
          <a:noFill/>
        </p:spPr>
        <p:txBody>
          <a:bodyPr wrap="square">
            <a:spAutoFit/>
          </a:bodyPr>
          <a:lstStyle/>
          <a:p>
            <a:pPr marL="457200" indent="-457200">
              <a:buFont typeface="Wingdings" panose="05000000000000000000" pitchFamily="2" charset="2"/>
              <a:buChar char="v"/>
            </a:pPr>
            <a:r>
              <a:rPr lang="en-US" sz="2800" dirty="0">
                <a:solidFill>
                  <a:schemeClr val="accent1"/>
                </a:solidFill>
                <a:latin typeface="Times New Roman" panose="02020603050405020304" pitchFamily="18" charset="0"/>
                <a:cs typeface="Times New Roman" panose="02020603050405020304" pitchFamily="18" charset="0"/>
              </a:rPr>
              <a:t>Construction Management</a:t>
            </a:r>
          </a:p>
        </p:txBody>
      </p:sp>
      <p:sp>
        <p:nvSpPr>
          <p:cNvPr id="7" name="TextBox 6">
            <a:extLst>
              <a:ext uri="{FF2B5EF4-FFF2-40B4-BE49-F238E27FC236}">
                <a16:creationId xmlns:a16="http://schemas.microsoft.com/office/drawing/2014/main" xmlns="" id="{180C3422-DA4B-E73D-20A1-F8473BEC5D6F}"/>
              </a:ext>
            </a:extLst>
          </p:cNvPr>
          <p:cNvSpPr txBox="1"/>
          <p:nvPr/>
        </p:nvSpPr>
        <p:spPr>
          <a:xfrm>
            <a:off x="1355587" y="1805913"/>
            <a:ext cx="8783023" cy="2308324"/>
          </a:xfrm>
          <a:prstGeom prst="rect">
            <a:avLst/>
          </a:prstGeom>
          <a:noFill/>
        </p:spPr>
        <p:txBody>
          <a:bodyPr wrap="square">
            <a:spAutoFit/>
          </a:bodyPr>
          <a:lstStyle/>
          <a:p>
            <a:r>
              <a:rPr lang="en-US" sz="2400" dirty="0">
                <a:latin typeface="Times New Roman" panose="02020603050405020304" pitchFamily="18" charset="0"/>
                <a:cs typeface="Times New Roman" panose="02020603050405020304" pitchFamily="18" charset="0"/>
              </a:rPr>
              <a:t> Construction management refers to the professional process of planning, coordinating, and overseeing construction projects from start to finish. It involves the management of various aspects, such as budgeting, scheduling, resource allocation, quality control, and ensuring the project's successful completion within the specified timeframe.</a:t>
            </a:r>
          </a:p>
        </p:txBody>
      </p:sp>
    </p:spTree>
    <p:extLst>
      <p:ext uri="{BB962C8B-B14F-4D97-AF65-F5344CB8AC3E}">
        <p14:creationId xmlns:p14="http://schemas.microsoft.com/office/powerpoint/2010/main" val="3738394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3E75E558-4083-C179-1E6A-5BF88445C3CB}"/>
              </a:ext>
            </a:extLst>
          </p:cNvPr>
          <p:cNvSpPr txBox="1"/>
          <p:nvPr/>
        </p:nvSpPr>
        <p:spPr>
          <a:xfrm>
            <a:off x="260561" y="934749"/>
            <a:ext cx="6098344" cy="461665"/>
          </a:xfrm>
          <a:prstGeom prst="rect">
            <a:avLst/>
          </a:prstGeom>
          <a:noFill/>
        </p:spPr>
        <p:txBody>
          <a:bodyPr wrap="square">
            <a:spAutoFit/>
          </a:bodyPr>
          <a:lstStyle/>
          <a:p>
            <a:pPr marL="342900" indent="-342900">
              <a:buFont typeface="Wingdings" panose="05000000000000000000" pitchFamily="2" charset="2"/>
              <a:buChar char="Ø"/>
            </a:pPr>
            <a:r>
              <a:rPr lang="en-US" sz="2400" dirty="0">
                <a:solidFill>
                  <a:schemeClr val="accent1"/>
                </a:solidFill>
                <a:latin typeface="Times New Roman" panose="02020603050405020304" pitchFamily="18" charset="0"/>
                <a:cs typeface="Times New Roman" panose="02020603050405020304" pitchFamily="18" charset="0"/>
              </a:rPr>
              <a:t>Poor construction management effects:</a:t>
            </a:r>
          </a:p>
        </p:txBody>
      </p:sp>
      <p:sp>
        <p:nvSpPr>
          <p:cNvPr id="7" name="TextBox 6">
            <a:extLst>
              <a:ext uri="{FF2B5EF4-FFF2-40B4-BE49-F238E27FC236}">
                <a16:creationId xmlns:a16="http://schemas.microsoft.com/office/drawing/2014/main" xmlns="" id="{CAAC60AE-05B2-97E3-40EB-FA664ED5DA4F}"/>
              </a:ext>
            </a:extLst>
          </p:cNvPr>
          <p:cNvSpPr txBox="1"/>
          <p:nvPr/>
        </p:nvSpPr>
        <p:spPr>
          <a:xfrm>
            <a:off x="709010" y="2047998"/>
            <a:ext cx="10311916" cy="1200329"/>
          </a:xfrm>
          <a:prstGeom prst="rect">
            <a:avLst/>
          </a:prstGeom>
          <a:noFill/>
        </p:spPr>
        <p:txBody>
          <a:bodyPr wrap="square">
            <a:spAutoFit/>
          </a:bodyPr>
          <a:lstStyle/>
          <a:p>
            <a:r>
              <a:rPr lang="en-US" sz="2400" dirty="0">
                <a:latin typeface="Times New Roman" panose="02020603050405020304" pitchFamily="18" charset="0"/>
                <a:cs typeface="Times New Roman" panose="02020603050405020304" pitchFamily="18" charset="0"/>
              </a:rPr>
              <a:t>Poor construction management can have several negative effects on a construction project one of the most important effects is cost overrun and time delay that has been mentioned in graduation project1 </a:t>
            </a:r>
          </a:p>
        </p:txBody>
      </p:sp>
    </p:spTree>
    <p:extLst>
      <p:ext uri="{BB962C8B-B14F-4D97-AF65-F5344CB8AC3E}">
        <p14:creationId xmlns:p14="http://schemas.microsoft.com/office/powerpoint/2010/main" val="1573520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FEDE0E1-0FD0-19BB-87FD-64373AA0D92A}"/>
              </a:ext>
            </a:extLst>
          </p:cNvPr>
          <p:cNvSpPr txBox="1"/>
          <p:nvPr/>
        </p:nvSpPr>
        <p:spPr>
          <a:xfrm>
            <a:off x="784272" y="708633"/>
            <a:ext cx="8239411" cy="523220"/>
          </a:xfrm>
          <a:prstGeom prst="rect">
            <a:avLst/>
          </a:prstGeom>
          <a:noFill/>
        </p:spPr>
        <p:txBody>
          <a:bodyPr wrap="square">
            <a:spAutoFit/>
          </a:bodyPr>
          <a:lstStyle/>
          <a:p>
            <a:pPr marL="457200" indent="-457200">
              <a:buFont typeface="Wingdings" panose="05000000000000000000" pitchFamily="2" charset="2"/>
              <a:buChar char="v"/>
            </a:pPr>
            <a:r>
              <a:rPr lang="en-US" sz="2800" dirty="0">
                <a:solidFill>
                  <a:schemeClr val="accent1"/>
                </a:solidFill>
                <a:latin typeface="Times New Roman" panose="02020603050405020304" pitchFamily="18" charset="0"/>
                <a:cs typeface="Times New Roman" panose="02020603050405020304" pitchFamily="18" charset="0"/>
              </a:rPr>
              <a:t>Related to graduation project 1 “cost and time delay” </a:t>
            </a:r>
          </a:p>
        </p:txBody>
      </p:sp>
      <p:sp>
        <p:nvSpPr>
          <p:cNvPr id="6" name="TextBox 5">
            <a:extLst>
              <a:ext uri="{FF2B5EF4-FFF2-40B4-BE49-F238E27FC236}">
                <a16:creationId xmlns:a16="http://schemas.microsoft.com/office/drawing/2014/main" xmlns="" id="{151884B1-D8A4-11FB-F3E1-1CD8E263A457}"/>
              </a:ext>
            </a:extLst>
          </p:cNvPr>
          <p:cNvSpPr txBox="1"/>
          <p:nvPr/>
        </p:nvSpPr>
        <p:spPr>
          <a:xfrm>
            <a:off x="407963" y="1847353"/>
            <a:ext cx="10834468" cy="3170099"/>
          </a:xfrm>
          <a:prstGeom prst="rect">
            <a:avLst/>
          </a:prstGeom>
          <a:noFill/>
        </p:spPr>
        <p:txBody>
          <a:bodyPr wrap="square">
            <a:spAutoFit/>
          </a:bodyPr>
          <a:lstStyle/>
          <a:p>
            <a:pPr>
              <a:lnSpc>
                <a:spcPct val="150000"/>
              </a:lnSpc>
              <a:spcAft>
                <a:spcPts val="800"/>
              </a:spcAft>
              <a:tabLst>
                <a:tab pos="2562225"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Construction and design rework can have a significant impact on both time and cost overruns in a project. Here's how:</a:t>
            </a:r>
          </a:p>
          <a:p>
            <a:pPr>
              <a:lnSpc>
                <a:spcPct val="150000"/>
              </a:lnSpc>
              <a:spcAft>
                <a:spcPts val="800"/>
              </a:spcAft>
              <a:tabLst>
                <a:tab pos="2562225"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Time Overrun:</a:t>
            </a:r>
          </a:p>
          <a:p>
            <a:pPr>
              <a:lnSpc>
                <a:spcPct val="150000"/>
              </a:lnSpc>
              <a:spcAft>
                <a:spcPts val="800"/>
              </a:spcAft>
              <a:tabLst>
                <a:tab pos="2562225"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Extended Construction Duration, Sequential Disruptions, Repeated Inspections and </a:t>
            </a:r>
            <a:r>
              <a:rPr lang="en-US" sz="2000" dirty="0" err="1">
                <a:latin typeface="Times New Roman" panose="02020603050405020304" pitchFamily="18" charset="0"/>
                <a:ea typeface="Calibri" panose="020F0502020204030204" pitchFamily="34" charset="0"/>
                <a:cs typeface="Times New Roman" panose="02020603050405020304" pitchFamily="18" charset="0"/>
              </a:rPr>
              <a:t>ApprovalsResource</a:t>
            </a:r>
            <a:r>
              <a:rPr lang="en-US" sz="2000" dirty="0">
                <a:latin typeface="Times New Roman" panose="02020603050405020304" pitchFamily="18" charset="0"/>
                <a:ea typeface="Calibri" panose="020F0502020204030204" pitchFamily="34" charset="0"/>
                <a:cs typeface="Times New Roman" panose="02020603050405020304" pitchFamily="18" charset="0"/>
              </a:rPr>
              <a:t> Reallocation and Coordination Challenges</a:t>
            </a:r>
          </a:p>
          <a:p>
            <a:pPr>
              <a:lnSpc>
                <a:spcPct val="150000"/>
              </a:lnSpc>
              <a:spcAft>
                <a:spcPts val="800"/>
              </a:spcAft>
              <a:tabLst>
                <a:tab pos="2562225" algn="l"/>
              </a:tabLst>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15446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6A979EA4-47C7-B5C2-4263-283A9F170420}"/>
              </a:ext>
            </a:extLst>
          </p:cNvPr>
          <p:cNvSpPr txBox="1"/>
          <p:nvPr/>
        </p:nvSpPr>
        <p:spPr>
          <a:xfrm>
            <a:off x="854611" y="1561622"/>
            <a:ext cx="8444133" cy="2677656"/>
          </a:xfrm>
          <a:prstGeom prst="rect">
            <a:avLst/>
          </a:prstGeom>
          <a:noFill/>
        </p:spPr>
        <p:txBody>
          <a:bodyPr wrap="square">
            <a:spAutoFit/>
          </a:bodyPr>
          <a:lstStyle/>
          <a:p>
            <a:pPr marL="342900" lvl="0" indent="-342900">
              <a:buFont typeface="Wingdings" pitchFamily="2" charset="2"/>
              <a:buChar char="v"/>
            </a:pPr>
            <a:r>
              <a:rPr lang="en-US" sz="2400" dirty="0">
                <a:latin typeface="Times New Roman" panose="02020603050405020304" pitchFamily="18" charset="0"/>
                <a:ea typeface="Calibri" panose="020F0502020204030204" pitchFamily="34" charset="0"/>
                <a:cs typeface="Times New Roman" panose="02020603050405020304" pitchFamily="18" charset="0"/>
              </a:rPr>
              <a:t>Cost Overrun:</a:t>
            </a:r>
          </a:p>
          <a:p>
            <a:pPr lvl="0"/>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buFont typeface="Arial"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Additional Materials</a:t>
            </a:r>
          </a:p>
          <a:p>
            <a:pPr marL="342900" lvl="0" indent="-342900">
              <a:buFont typeface="Arial"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Labor Expenses</a:t>
            </a:r>
          </a:p>
          <a:p>
            <a:pPr marL="342900" lvl="0" indent="-342900">
              <a:buFont typeface="Arial"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Equipment and Tools</a:t>
            </a:r>
          </a:p>
          <a:p>
            <a:pPr marL="342900" lvl="0" indent="-342900">
              <a:buFont typeface="Arial"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Change Orders </a:t>
            </a:r>
          </a:p>
          <a:p>
            <a:pPr marL="342900" lvl="0" indent="-342900">
              <a:buFont typeface="Arial"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Financial Penalties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5743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E46C3E9F-9F4A-FA30-0FF2-4A6065A42848}"/>
              </a:ext>
            </a:extLst>
          </p:cNvPr>
          <p:cNvSpPr txBox="1"/>
          <p:nvPr/>
        </p:nvSpPr>
        <p:spPr>
          <a:xfrm>
            <a:off x="1318844" y="2252451"/>
            <a:ext cx="8725487" cy="3108543"/>
          </a:xfrm>
          <a:prstGeom prst="rect">
            <a:avLst/>
          </a:prstGeom>
          <a:noFill/>
        </p:spPr>
        <p:txBody>
          <a:bodyPr wrap="square">
            <a:spAutoFit/>
          </a:bodyPr>
          <a:lstStyle/>
          <a:p>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This project aims to </a:t>
            </a:r>
            <a:r>
              <a:rPr lang="en-US" sz="2800" dirty="0">
                <a:solidFill>
                  <a:prstClr val="black">
                    <a:lumMod val="75000"/>
                    <a:lumOff val="25000"/>
                  </a:prstClr>
                </a:solidFill>
                <a:latin typeface="Times New Roman" panose="02020603050405020304" pitchFamily="18" charset="0"/>
                <a:cs typeface="Times New Roman" panose="02020603050405020304" pitchFamily="18" charset="0"/>
              </a:rPr>
              <a:t>describe the difficulties and problems that this industry faces and offer solutions to issues that contractual parties and organizations can use to prevent and solve them in order, to enhance the performance of the construction industry.</a:t>
            </a:r>
          </a:p>
          <a:p>
            <a:endParaRPr lang="en-US" sz="2800" dirty="0">
              <a:solidFill>
                <a:prstClr val="black">
                  <a:lumMod val="75000"/>
                  <a:lumOff val="25000"/>
                </a:prstClr>
              </a:solidFill>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FDC5635D-718C-060D-9337-9514C2B852E8}"/>
              </a:ext>
            </a:extLst>
          </p:cNvPr>
          <p:cNvSpPr txBox="1"/>
          <p:nvPr/>
        </p:nvSpPr>
        <p:spPr>
          <a:xfrm>
            <a:off x="826476" y="1102528"/>
            <a:ext cx="6098344" cy="584775"/>
          </a:xfrm>
          <a:prstGeom prst="rect">
            <a:avLst/>
          </a:prstGeom>
          <a:noFill/>
        </p:spPr>
        <p:txBody>
          <a:bodyPr wrap="square">
            <a:spAutoFit/>
          </a:bodyPr>
          <a:lstStyle/>
          <a:p>
            <a:pPr marL="342900" indent="-342900">
              <a:buFont typeface="Wingdings" panose="05000000000000000000" pitchFamily="2" charset="2"/>
              <a:buChar char="v"/>
            </a:pPr>
            <a:r>
              <a:rPr lang="en-US" sz="3200" dirty="0">
                <a:solidFill>
                  <a:schemeClr val="accent1"/>
                </a:solidFill>
                <a:latin typeface="Times New Roman" panose="02020603050405020304" pitchFamily="18" charset="0"/>
                <a:cs typeface="Times New Roman" panose="02020603050405020304" pitchFamily="18" charset="0"/>
              </a:rPr>
              <a:t>Objectives</a:t>
            </a:r>
          </a:p>
        </p:txBody>
      </p:sp>
    </p:spTree>
    <p:extLst>
      <p:ext uri="{BB962C8B-B14F-4D97-AF65-F5344CB8AC3E}">
        <p14:creationId xmlns:p14="http://schemas.microsoft.com/office/powerpoint/2010/main" val="1242037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87116" y="1451811"/>
            <a:ext cx="8494295" cy="2215991"/>
          </a:xfrm>
          <a:prstGeom prst="rect">
            <a:avLst/>
          </a:prstGeom>
          <a:noFill/>
        </p:spPr>
        <p:txBody>
          <a:bodyPr wrap="square" rtlCol="0">
            <a:spAutoFit/>
          </a:bodyPr>
          <a:lstStyle/>
          <a:p>
            <a:r>
              <a:rPr lang="en-US" sz="2000" b="1" u="sng" dirty="0">
                <a:solidFill>
                  <a:schemeClr val="accent1"/>
                </a:solidFill>
                <a:latin typeface="Times New Roman" pitchFamily="18" charset="0"/>
                <a:cs typeface="Times New Roman" pitchFamily="18" charset="0"/>
              </a:rPr>
              <a:t>Rework Management:</a:t>
            </a:r>
          </a:p>
          <a:p>
            <a:endParaRPr lang="en-US" sz="2000" b="1" u="sng" dirty="0">
              <a:solidFill>
                <a:schemeClr val="accent1"/>
              </a:solidFill>
              <a:latin typeface="Times New Roman" pitchFamily="18" charset="0"/>
              <a:cs typeface="Times New Roman" pitchFamily="18" charset="0"/>
            </a:endParaRPr>
          </a:p>
          <a:p>
            <a:r>
              <a:rPr lang="en-US" sz="2000" dirty="0">
                <a:latin typeface="Times New Roman" pitchFamily="18" charset="0"/>
                <a:cs typeface="Times New Roman" pitchFamily="18" charset="0"/>
              </a:rPr>
              <a:t> Rework management is the process of identifying, managing, and mitigating the impact of rework in construction projects. Effective rework management involves identifying the root causes of rework, developing strategies to prevent rework, and implementing procedures to manage rework when it does occur.</a:t>
            </a:r>
          </a:p>
          <a:p>
            <a:endParaRPr lang="en-US" dirty="0"/>
          </a:p>
        </p:txBody>
      </p:sp>
    </p:spTree>
    <p:extLst>
      <p:ext uri="{BB962C8B-B14F-4D97-AF65-F5344CB8AC3E}">
        <p14:creationId xmlns:p14="http://schemas.microsoft.com/office/powerpoint/2010/main" val="3881234246"/>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1570</TotalTime>
  <Words>1517</Words>
  <Application>Microsoft Office PowerPoint</Application>
  <PresentationFormat>مخصص</PresentationFormat>
  <Paragraphs>136</Paragraphs>
  <Slides>31</Slides>
  <Notes>0</Notes>
  <HiddenSlides>0</HiddenSlides>
  <MMClips>0</MMClips>
  <ScaleCrop>false</ScaleCrop>
  <HeadingPairs>
    <vt:vector size="4" baseType="variant">
      <vt:variant>
        <vt:lpstr>نسق</vt:lpstr>
      </vt:variant>
      <vt:variant>
        <vt:i4>1</vt:i4>
      </vt:variant>
      <vt:variant>
        <vt:lpstr>عناوين الشرائح</vt:lpstr>
      </vt:variant>
      <vt:variant>
        <vt:i4>31</vt:i4>
      </vt:variant>
    </vt:vector>
  </HeadingPairs>
  <TitlesOfParts>
    <vt:vector size="32" baseType="lpstr">
      <vt:lpstr>Retrospect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A to Z</cp:lastModifiedBy>
  <cp:revision>93</cp:revision>
  <dcterms:created xsi:type="dcterms:W3CDTF">2023-01-07T14:11:22Z</dcterms:created>
  <dcterms:modified xsi:type="dcterms:W3CDTF">2023-06-11T10:34:37Z</dcterms:modified>
</cp:coreProperties>
</file>