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3" r:id="rId1"/>
  </p:sldMasterIdLst>
  <p:sldIdLst>
    <p:sldId id="256" r:id="rId2"/>
    <p:sldId id="266" r:id="rId3"/>
    <p:sldId id="262" r:id="rId4"/>
    <p:sldId id="287" r:id="rId5"/>
    <p:sldId id="263" r:id="rId6"/>
    <p:sldId id="265" r:id="rId7"/>
    <p:sldId id="277" r:id="rId8"/>
    <p:sldId id="264" r:id="rId9"/>
    <p:sldId id="276" r:id="rId10"/>
    <p:sldId id="288" r:id="rId11"/>
    <p:sldId id="272" r:id="rId12"/>
    <p:sldId id="268" r:id="rId13"/>
    <p:sldId id="273" r:id="rId14"/>
    <p:sldId id="269" r:id="rId15"/>
    <p:sldId id="307" r:id="rId16"/>
    <p:sldId id="275" r:id="rId17"/>
    <p:sldId id="274" r:id="rId18"/>
    <p:sldId id="271" r:id="rId19"/>
    <p:sldId id="308" r:id="rId20"/>
    <p:sldId id="278" r:id="rId21"/>
    <p:sldId id="260" r:id="rId22"/>
    <p:sldId id="279" r:id="rId23"/>
    <p:sldId id="281" r:id="rId24"/>
    <p:sldId id="286" r:id="rId25"/>
    <p:sldId id="280" r:id="rId26"/>
    <p:sldId id="282" r:id="rId27"/>
    <p:sldId id="283" r:id="rId28"/>
    <p:sldId id="309" r:id="rId29"/>
    <p:sldId id="284" r:id="rId30"/>
    <p:sldId id="285" r:id="rId31"/>
    <p:sldId id="289" r:id="rId32"/>
    <p:sldId id="290" r:id="rId33"/>
    <p:sldId id="291" r:id="rId34"/>
    <p:sldId id="292" r:id="rId35"/>
    <p:sldId id="293" r:id="rId36"/>
    <p:sldId id="294" r:id="rId37"/>
    <p:sldId id="295" r:id="rId38"/>
    <p:sldId id="296" r:id="rId39"/>
    <p:sldId id="297" r:id="rId40"/>
    <p:sldId id="298" r:id="rId41"/>
    <p:sldId id="300" r:id="rId42"/>
    <p:sldId id="301" r:id="rId43"/>
    <p:sldId id="304" r:id="rId44"/>
    <p:sldId id="302" r:id="rId45"/>
    <p:sldId id="299" r:id="rId46"/>
    <p:sldId id="303" r:id="rId47"/>
    <p:sldId id="305" r:id="rId48"/>
    <p:sldId id="306"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p:scale>
          <a:sx n="81" d="100"/>
          <a:sy n="81" d="100"/>
        </p:scale>
        <p:origin x="-300" y="21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9188E710-05DA-40B1-B618-3E7988605192}"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4A4CD-9E1E-4E4C-9C7B-4F1330EABF89}"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31202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Date Placeholder 2"/>
          <p:cNvSpPr>
            <a:spLocks noGrp="1"/>
          </p:cNvSpPr>
          <p:nvPr>
            <p:ph type="dt" sz="half" idx="10"/>
          </p:nvPr>
        </p:nvSpPr>
        <p:spPr/>
        <p:txBody>
          <a:bodyPr/>
          <a:lstStyle/>
          <a:p>
            <a:fld id="{9188E710-05DA-40B1-B618-3E7988605192}" type="datetimeFigureOut">
              <a:rPr lang="en-US" smtClean="0"/>
              <a:t>6/5/2022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413252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188E710-05DA-40B1-B618-3E7988605192}"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3667531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ar-SA"/>
              <a:t>انقر لتحرير نمط عنوان الشكل الرئيسي</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188E710-05DA-40B1-B618-3E7988605192}"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4A4CD-9E1E-4E4C-9C7B-4F1330EABF89}"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1402896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188E710-05DA-40B1-B618-3E7988605192}"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37167539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ar-SA"/>
              <a:t>انقر لتحرير نمط عنوان الشكل الرئيسي</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a:t>انقر لتحرير أنماط نص الشكل الرئيسي</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188E710-05DA-40B1-B618-3E7988605192}"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4A4CD-9E1E-4E4C-9C7B-4F1330EABF89}"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4733703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ar-SA"/>
              <a:t>انقر لتحرير نمط عنوان الشكل الرئيسي</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a:t>انقر لتحرير أنماط نص الشكل الرئيسي</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188E710-05DA-40B1-B618-3E7988605192}"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4678941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188E710-05DA-40B1-B618-3E7988605192}"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9401817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188E710-05DA-40B1-B618-3E7988605192}"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154978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nchor="ct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188E710-05DA-40B1-B618-3E7988605192}"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532723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188E710-05DA-40B1-B618-3E7988605192}"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2752170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188E710-05DA-40B1-B618-3E7988605192}" type="datetimeFigureOut">
              <a:rPr lang="en-US" smtClean="0"/>
              <a:t>6/5/2022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2562096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9188E710-05DA-40B1-B618-3E7988605192}" type="datetimeFigureOut">
              <a:rPr lang="en-US" smtClean="0"/>
              <a:t>6/5/2022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4127629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9188E710-05DA-40B1-B618-3E7988605192}" type="datetimeFigureOut">
              <a:rPr lang="en-US" smtClean="0"/>
              <a:t>6/5/2022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2732044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88E710-05DA-40B1-B618-3E7988605192}" type="datetimeFigureOut">
              <a:rPr lang="en-US" smtClean="0"/>
              <a:t>6/5/2022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3615112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188E710-05DA-40B1-B618-3E7988605192}" type="datetimeFigureOut">
              <a:rPr lang="en-US" smtClean="0"/>
              <a:t>6/5/2022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2854949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ar-SA"/>
              <a:t>انقر لتحرير نمط عنوان الشكل الرئيسي</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188E710-05DA-40B1-B618-3E7988605192}" type="datetimeFigureOut">
              <a:rPr lang="en-US" smtClean="0"/>
              <a:t>6/5/2022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2D4A4CD-9E1E-4E4C-9C7B-4F1330EABF89}" type="slidenum">
              <a:rPr lang="en-US" smtClean="0"/>
              <a:t>‹#›</a:t>
            </a:fld>
            <a:endParaRPr lang="en-US"/>
          </a:p>
        </p:txBody>
      </p:sp>
    </p:spTree>
    <p:extLst>
      <p:ext uri="{BB962C8B-B14F-4D97-AF65-F5344CB8AC3E}">
        <p14:creationId xmlns:p14="http://schemas.microsoft.com/office/powerpoint/2010/main" val="3212474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188E710-05DA-40B1-B618-3E7988605192}" type="datetimeFigureOut">
              <a:rPr lang="en-US" smtClean="0"/>
              <a:t>6/5/2022</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B2D4A4CD-9E1E-4E4C-9C7B-4F1330EABF89}" type="slidenum">
              <a:rPr lang="en-US" smtClean="0"/>
              <a:t>‹#›</a:t>
            </a:fld>
            <a:endParaRPr lang="en-US"/>
          </a:p>
        </p:txBody>
      </p:sp>
    </p:spTree>
    <p:extLst>
      <p:ext uri="{BB962C8B-B14F-4D97-AF65-F5344CB8AC3E}">
        <p14:creationId xmlns:p14="http://schemas.microsoft.com/office/powerpoint/2010/main" val="3441055501"/>
      </p:ext>
    </p:extLst>
  </p:cSld>
  <p:clrMap bg1="dk1" tx1="lt1" bg2="dk2" tx2="lt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18" r:id="rId15"/>
    <p:sldLayoutId id="2147483819" r:id="rId16"/>
    <p:sldLayoutId id="2147483820"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a:extLst>
              <a:ext uri="{FF2B5EF4-FFF2-40B4-BE49-F238E27FC236}">
                <a16:creationId xmlns:a16="http://schemas.microsoft.com/office/drawing/2014/main" xmlns="" id="{47846A01-0C30-7F1E-9267-91FC5542CB47}"/>
              </a:ext>
            </a:extLst>
          </p:cNvPr>
          <p:cNvPicPr>
            <a:picLocks noChangeAspect="1"/>
          </p:cNvPicPr>
          <p:nvPr/>
        </p:nvPicPr>
        <p:blipFill>
          <a:blip r:embed="rId2"/>
          <a:stretch>
            <a:fillRect/>
          </a:stretch>
        </p:blipFill>
        <p:spPr>
          <a:xfrm>
            <a:off x="1" y="0"/>
            <a:ext cx="12192000" cy="6857999"/>
          </a:xfrm>
          <a:prstGeom prst="rect">
            <a:avLst/>
          </a:prstGeom>
        </p:spPr>
      </p:pic>
      <p:sp>
        <p:nvSpPr>
          <p:cNvPr id="2" name="عنوان 1">
            <a:extLst>
              <a:ext uri="{FF2B5EF4-FFF2-40B4-BE49-F238E27FC236}">
                <a16:creationId xmlns:a16="http://schemas.microsoft.com/office/drawing/2014/main" xmlns="" id="{06F6CE86-C605-6EA1-31EF-F0280EA0D9D8}"/>
              </a:ext>
            </a:extLst>
          </p:cNvPr>
          <p:cNvSpPr>
            <a:spLocks noGrp="1"/>
          </p:cNvSpPr>
          <p:nvPr>
            <p:ph type="ctrTitle"/>
          </p:nvPr>
        </p:nvSpPr>
        <p:spPr>
          <a:xfrm>
            <a:off x="1524000" y="1752672"/>
            <a:ext cx="9144000" cy="955819"/>
          </a:xfrm>
        </p:spPr>
        <p:txBody>
          <a:bodyPr>
            <a:normAutofit/>
          </a:bodyPr>
          <a:lstStyle/>
          <a:p>
            <a:pPr algn="ctr"/>
            <a:r>
              <a:rPr lang="en-US" sz="3300" b="1" i="1" dirty="0">
                <a:solidFill>
                  <a:srgbClr val="FFFF00"/>
                </a:solidFill>
                <a:effectLst>
                  <a:outerShdw blurRad="38100" dist="38100" dir="2700000" algn="tl">
                    <a:srgbClr val="000000">
                      <a:alpha val="43137"/>
                    </a:srgbClr>
                  </a:outerShdw>
                </a:effectLst>
              </a:rPr>
              <a:t>Air Quality in Nablus</a:t>
            </a:r>
          </a:p>
        </p:txBody>
      </p:sp>
      <p:sp>
        <p:nvSpPr>
          <p:cNvPr id="3" name="عنوان فرعي 2">
            <a:extLst>
              <a:ext uri="{FF2B5EF4-FFF2-40B4-BE49-F238E27FC236}">
                <a16:creationId xmlns:a16="http://schemas.microsoft.com/office/drawing/2014/main" xmlns="" id="{C04E5BF8-04E2-CD53-E461-5271DB0ECAA0}"/>
              </a:ext>
            </a:extLst>
          </p:cNvPr>
          <p:cNvSpPr>
            <a:spLocks noGrp="1"/>
          </p:cNvSpPr>
          <p:nvPr>
            <p:ph type="subTitle" idx="1"/>
          </p:nvPr>
        </p:nvSpPr>
        <p:spPr>
          <a:xfrm>
            <a:off x="1524000" y="3255926"/>
            <a:ext cx="9144000" cy="4059382"/>
          </a:xfrm>
        </p:spPr>
        <p:txBody>
          <a:bodyPr>
            <a:normAutofit/>
          </a:bodyPr>
          <a:lstStyle/>
          <a:p>
            <a:pPr algn="ctr"/>
            <a:r>
              <a:rPr lang="en-US" sz="2400" b="1" i="1" u="sng" dirty="0">
                <a:solidFill>
                  <a:srgbClr val="FFFF00"/>
                </a:solidFill>
                <a:effectLst>
                  <a:outerShdw blurRad="38100" dist="38100" dir="2700000" algn="tl">
                    <a:srgbClr val="000000">
                      <a:alpha val="43137"/>
                    </a:srgbClr>
                  </a:outerShdw>
                </a:effectLst>
                <a:latin typeface="Microsoft JhengHei UI" panose="020B0604030504040204" pitchFamily="34" charset="-120"/>
                <a:ea typeface="Microsoft JhengHei UI" panose="020B0604030504040204" pitchFamily="34" charset="-120"/>
                <a:cs typeface="Arial" panose="020B0604020202020204" pitchFamily="34" charset="0"/>
              </a:rPr>
              <a:t>By </a:t>
            </a:r>
          </a:p>
          <a:p>
            <a:pPr algn="ctr"/>
            <a:r>
              <a:rPr lang="en-US" sz="2400" b="1" i="1" u="sng" dirty="0">
                <a:solidFill>
                  <a:srgbClr val="FFFF00"/>
                </a:solidFill>
                <a:effectLst>
                  <a:outerShdw blurRad="38100" dist="38100" dir="2700000" algn="tl">
                    <a:srgbClr val="000000">
                      <a:alpha val="43137"/>
                    </a:srgbClr>
                  </a:outerShdw>
                </a:effectLst>
                <a:latin typeface="Microsoft JhengHei UI" panose="020B0604030504040204" pitchFamily="34" charset="-120"/>
                <a:ea typeface="Microsoft JhengHei UI" panose="020B0604030504040204" pitchFamily="34" charset="-120"/>
                <a:cs typeface="Arial" panose="020B0604020202020204" pitchFamily="34" charset="0"/>
              </a:rPr>
              <a:t>Roa Zetawi </a:t>
            </a:r>
          </a:p>
          <a:p>
            <a:pPr algn="ctr"/>
            <a:r>
              <a:rPr lang="en-US" sz="2400" b="1" i="1" u="sng" dirty="0">
                <a:solidFill>
                  <a:srgbClr val="FFFF00"/>
                </a:solidFill>
                <a:effectLst>
                  <a:outerShdw blurRad="38100" dist="38100" dir="2700000" algn="tl">
                    <a:srgbClr val="000000">
                      <a:alpha val="43137"/>
                    </a:srgbClr>
                  </a:outerShdw>
                </a:effectLst>
                <a:latin typeface="Microsoft JhengHei UI" panose="020B0604030504040204" pitchFamily="34" charset="-120"/>
                <a:ea typeface="Microsoft JhengHei UI" panose="020B0604030504040204" pitchFamily="34" charset="-120"/>
                <a:cs typeface="Arial" panose="020B0604020202020204" pitchFamily="34" charset="0"/>
              </a:rPr>
              <a:t>Sadeq Nuirat </a:t>
            </a:r>
          </a:p>
          <a:p>
            <a:pPr algn="ctr"/>
            <a:endParaRPr lang="en-US" sz="2400" b="1" i="1" u="sng" dirty="0">
              <a:solidFill>
                <a:srgbClr val="FFFF00"/>
              </a:solidFill>
              <a:effectLst>
                <a:outerShdw blurRad="38100" dist="38100" dir="2700000" algn="tl">
                  <a:srgbClr val="000000">
                    <a:alpha val="43137"/>
                  </a:srgbClr>
                </a:outerShdw>
              </a:effectLst>
              <a:latin typeface="Microsoft JhengHei UI" panose="020B0604030504040204" pitchFamily="34" charset="-120"/>
              <a:ea typeface="Microsoft JhengHei UI" panose="020B0604030504040204" pitchFamily="34" charset="-120"/>
              <a:cs typeface="Arial" panose="020B0604020202020204" pitchFamily="34" charset="0"/>
            </a:endParaRPr>
          </a:p>
          <a:p>
            <a:pPr algn="ctr"/>
            <a:r>
              <a:rPr lang="en-US" sz="2400" b="1" i="1" u="sng" dirty="0">
                <a:solidFill>
                  <a:srgbClr val="FFFF00"/>
                </a:solidFill>
                <a:effectLst>
                  <a:outerShdw blurRad="38100" dist="38100" dir="2700000" algn="tl">
                    <a:srgbClr val="000000">
                      <a:alpha val="43137"/>
                    </a:srgbClr>
                  </a:outerShdw>
                </a:effectLst>
                <a:latin typeface="Microsoft JhengHei UI" panose="020B0604030504040204" pitchFamily="34" charset="-120"/>
                <a:ea typeface="Microsoft JhengHei UI" panose="020B0604030504040204" pitchFamily="34" charset="-120"/>
                <a:cs typeface="Arial" panose="020B0604020202020204" pitchFamily="34" charset="0"/>
              </a:rPr>
              <a:t>Under supervision of: Dr. Abdelhaleem Khader </a:t>
            </a:r>
          </a:p>
        </p:txBody>
      </p:sp>
      <p:pic>
        <p:nvPicPr>
          <p:cNvPr id="6" name="صورة 5">
            <a:extLst>
              <a:ext uri="{FF2B5EF4-FFF2-40B4-BE49-F238E27FC236}">
                <a16:creationId xmlns:a16="http://schemas.microsoft.com/office/drawing/2014/main" xmlns="" id="{8E3D3F44-CBEF-A882-EB30-A15DBD4478F7}"/>
              </a:ext>
            </a:extLst>
          </p:cNvPr>
          <p:cNvPicPr>
            <a:picLocks noChangeAspect="1"/>
          </p:cNvPicPr>
          <p:nvPr/>
        </p:nvPicPr>
        <p:blipFill>
          <a:blip r:embed="rId3"/>
          <a:stretch>
            <a:fillRect/>
          </a:stretch>
        </p:blipFill>
        <p:spPr>
          <a:xfrm>
            <a:off x="5218164" y="146050"/>
            <a:ext cx="1962150" cy="1647825"/>
          </a:xfrm>
          <a:prstGeom prst="rect">
            <a:avLst/>
          </a:prstGeom>
        </p:spPr>
      </p:pic>
    </p:spTree>
    <p:extLst>
      <p:ext uri="{BB962C8B-B14F-4D97-AF65-F5344CB8AC3E}">
        <p14:creationId xmlns:p14="http://schemas.microsoft.com/office/powerpoint/2010/main" val="362516535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2424F58A-C462-514E-19F7-D47FB2C076B8}"/>
              </a:ext>
            </a:extLst>
          </p:cNvPr>
          <p:cNvSpPr>
            <a:spLocks noGrp="1"/>
          </p:cNvSpPr>
          <p:nvPr>
            <p:ph type="ctrTitle"/>
          </p:nvPr>
        </p:nvSpPr>
        <p:spPr>
          <a:xfrm>
            <a:off x="178522" y="103910"/>
            <a:ext cx="8915399" cy="1281546"/>
          </a:xfrm>
        </p:spPr>
        <p:txBody>
          <a:bodyPr>
            <a:normAutofit/>
          </a:bodyPr>
          <a:lstStyle/>
          <a:p>
            <a:pPr marL="571500" indent="-571500">
              <a:buFont typeface="Courier New" panose="02070309020205020404" pitchFamily="49" charset="0"/>
              <a:buChar char="o"/>
            </a:pPr>
            <a:r>
              <a:rPr lang="en-US" sz="3000" i="1" dirty="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rPr>
              <a:t>Particulate matter</a:t>
            </a:r>
          </a:p>
        </p:txBody>
      </p:sp>
      <p:sp>
        <p:nvSpPr>
          <p:cNvPr id="3" name="عنوان فرعي 2">
            <a:extLst>
              <a:ext uri="{FF2B5EF4-FFF2-40B4-BE49-F238E27FC236}">
                <a16:creationId xmlns:a16="http://schemas.microsoft.com/office/drawing/2014/main" xmlns="" id="{431F6C80-0636-D533-CCC5-CB5230F424C2}"/>
              </a:ext>
            </a:extLst>
          </p:cNvPr>
          <p:cNvSpPr>
            <a:spLocks noGrp="1"/>
          </p:cNvSpPr>
          <p:nvPr>
            <p:ph type="subTitle" idx="1"/>
          </p:nvPr>
        </p:nvSpPr>
        <p:spPr>
          <a:xfrm>
            <a:off x="1731819" y="2105891"/>
            <a:ext cx="9772794" cy="3797772"/>
          </a:xfrm>
        </p:spPr>
        <p:txBody>
          <a:bodyPr>
            <a:normAutofit/>
          </a:bodyPr>
          <a:lstStyle/>
          <a:p>
            <a:r>
              <a:rPr lang="en-US" sz="2000" b="1" i="1" dirty="0">
                <a:solidFill>
                  <a:srgbClr val="202124"/>
                </a:solidFill>
                <a:effectLst/>
                <a:latin typeface="Arial" panose="020B0604020202020204" pitchFamily="34" charset="0"/>
                <a:cs typeface="Arial" panose="020B0604020202020204" pitchFamily="34" charset="0"/>
              </a:rPr>
              <a:t>the term for a mixture of solid particles and liquid droplets found in the air. Some particles, such as dust, dirt, soot, or smoke, are large or dark enough to be seen with the naked eye</a:t>
            </a:r>
            <a:endParaRPr lang="en-US" sz="2000" b="1" i="1" dirty="0">
              <a:latin typeface="Arial" panose="020B0604020202020204" pitchFamily="34" charset="0"/>
              <a:cs typeface="Arial" panose="020B0604020202020204" pitchFamily="34" charset="0"/>
            </a:endParaRPr>
          </a:p>
        </p:txBody>
      </p:sp>
      <p:pic>
        <p:nvPicPr>
          <p:cNvPr id="5" name="صورة 4">
            <a:extLst>
              <a:ext uri="{FF2B5EF4-FFF2-40B4-BE49-F238E27FC236}">
                <a16:creationId xmlns:a16="http://schemas.microsoft.com/office/drawing/2014/main" xmlns="" id="{EFED9D15-58CC-87EB-8A90-3F4F29C340EC}"/>
              </a:ext>
            </a:extLst>
          </p:cNvPr>
          <p:cNvPicPr>
            <a:picLocks noChangeAspect="1"/>
          </p:cNvPicPr>
          <p:nvPr/>
        </p:nvPicPr>
        <p:blipFill>
          <a:blip r:embed="rId2"/>
          <a:stretch>
            <a:fillRect/>
          </a:stretch>
        </p:blipFill>
        <p:spPr>
          <a:xfrm>
            <a:off x="8373290" y="4728754"/>
            <a:ext cx="3818709" cy="2129246"/>
          </a:xfrm>
          <a:prstGeom prst="rect">
            <a:avLst/>
          </a:prstGeom>
        </p:spPr>
      </p:pic>
    </p:spTree>
    <p:extLst>
      <p:ext uri="{BB962C8B-B14F-4D97-AF65-F5344CB8AC3E}">
        <p14:creationId xmlns:p14="http://schemas.microsoft.com/office/powerpoint/2010/main" val="71243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6C67818A-4454-AF30-C795-60566F53F9CD}"/>
              </a:ext>
            </a:extLst>
          </p:cNvPr>
          <p:cNvPicPr>
            <a:picLocks noChangeAspect="1"/>
          </p:cNvPicPr>
          <p:nvPr/>
        </p:nvPicPr>
        <p:blipFill>
          <a:blip r:embed="rId2"/>
          <a:stretch>
            <a:fillRect/>
          </a:stretch>
        </p:blipFill>
        <p:spPr>
          <a:xfrm>
            <a:off x="1551709" y="0"/>
            <a:ext cx="10640291" cy="6858000"/>
          </a:xfrm>
          <a:prstGeom prst="rect">
            <a:avLst/>
          </a:prstGeom>
        </p:spPr>
      </p:pic>
    </p:spTree>
    <p:extLst>
      <p:ext uri="{BB962C8B-B14F-4D97-AF65-F5344CB8AC3E}">
        <p14:creationId xmlns:p14="http://schemas.microsoft.com/office/powerpoint/2010/main" val="207616243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B33DA51E-CAC6-759F-B10C-533FECB2B466}"/>
              </a:ext>
            </a:extLst>
          </p:cNvPr>
          <p:cNvSpPr>
            <a:spLocks noGrp="1"/>
          </p:cNvSpPr>
          <p:nvPr>
            <p:ph type="ctrTitle"/>
          </p:nvPr>
        </p:nvSpPr>
        <p:spPr>
          <a:xfrm>
            <a:off x="857395" y="391196"/>
            <a:ext cx="8915399" cy="1126283"/>
          </a:xfrm>
        </p:spPr>
        <p:txBody>
          <a:bodyPr>
            <a:normAutofit/>
          </a:bodyPr>
          <a:lstStyle/>
          <a:p>
            <a:pPr marL="571500" indent="-571500">
              <a:buFont typeface="Courier New" panose="02070309020205020404" pitchFamily="49" charset="0"/>
              <a:buChar char="o"/>
            </a:pPr>
            <a:r>
              <a:rPr lang="en-US" sz="3000" i="1" dirty="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rPr>
              <a:t>Main categories of particle pollution.</a:t>
            </a:r>
          </a:p>
        </p:txBody>
      </p:sp>
      <p:sp>
        <p:nvSpPr>
          <p:cNvPr id="3" name="عنوان فرعي 2">
            <a:extLst>
              <a:ext uri="{FF2B5EF4-FFF2-40B4-BE49-F238E27FC236}">
                <a16:creationId xmlns:a16="http://schemas.microsoft.com/office/drawing/2014/main" xmlns="" id="{23519061-2A12-5F57-4879-A7E095B00CDC}"/>
              </a:ext>
            </a:extLst>
          </p:cNvPr>
          <p:cNvSpPr>
            <a:spLocks noGrp="1"/>
          </p:cNvSpPr>
          <p:nvPr>
            <p:ph type="subTitle" idx="1"/>
          </p:nvPr>
        </p:nvSpPr>
        <p:spPr>
          <a:xfrm>
            <a:off x="1704109" y="1911927"/>
            <a:ext cx="9800503" cy="4554877"/>
          </a:xfrm>
        </p:spPr>
        <p:txBody>
          <a:bodyPr>
            <a:normAutofit/>
          </a:bodyPr>
          <a:lstStyle/>
          <a:p>
            <a:pPr marL="285750" indent="-285750">
              <a:buFont typeface="Wingdings" panose="05000000000000000000" pitchFamily="2" charset="2"/>
              <a:buChar char="v"/>
            </a:pPr>
            <a:r>
              <a:rPr lang="en-US" sz="2400" b="1" i="1" dirty="0"/>
              <a:t>Coarse particles:(Also known as PM10-2.5)</a:t>
            </a:r>
          </a:p>
          <a:p>
            <a:pPr marL="285750" indent="-285750">
              <a:buFont typeface="Wingdings" panose="05000000000000000000" pitchFamily="2" charset="2"/>
              <a:buChar char="v"/>
            </a:pPr>
            <a:endParaRPr lang="en-US" sz="2400" b="1" i="1" dirty="0"/>
          </a:p>
          <a:p>
            <a:endParaRPr lang="en-US" sz="2400" b="1" i="1" dirty="0"/>
          </a:p>
          <a:p>
            <a:pPr marL="285750" indent="-285750">
              <a:buFont typeface="Wingdings" panose="05000000000000000000" pitchFamily="2" charset="2"/>
              <a:buChar char="v"/>
            </a:pPr>
            <a:r>
              <a:rPr lang="en-US" sz="2400" b="1" i="1" dirty="0"/>
              <a:t>Fine particles:(Also known as PM2.5)</a:t>
            </a:r>
          </a:p>
        </p:txBody>
      </p:sp>
      <p:pic>
        <p:nvPicPr>
          <p:cNvPr id="5" name="صورة 4">
            <a:extLst>
              <a:ext uri="{FF2B5EF4-FFF2-40B4-BE49-F238E27FC236}">
                <a16:creationId xmlns:a16="http://schemas.microsoft.com/office/drawing/2014/main" xmlns="" id="{D9AC03DB-1C38-3148-F1E8-8FFC940A65F5}"/>
              </a:ext>
            </a:extLst>
          </p:cNvPr>
          <p:cNvPicPr>
            <a:picLocks noChangeAspect="1"/>
          </p:cNvPicPr>
          <p:nvPr/>
        </p:nvPicPr>
        <p:blipFill>
          <a:blip r:embed="rId2"/>
          <a:stretch>
            <a:fillRect/>
          </a:stretch>
        </p:blipFill>
        <p:spPr>
          <a:xfrm>
            <a:off x="9615055" y="1343892"/>
            <a:ext cx="2576945" cy="4682836"/>
          </a:xfrm>
          <a:prstGeom prst="rect">
            <a:avLst/>
          </a:prstGeom>
        </p:spPr>
      </p:pic>
    </p:spTree>
    <p:extLst>
      <p:ext uri="{BB962C8B-B14F-4D97-AF65-F5344CB8AC3E}">
        <p14:creationId xmlns:p14="http://schemas.microsoft.com/office/powerpoint/2010/main" val="2129886347"/>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BB277E9D-4E13-B787-BF85-0CAE3FA99836}"/>
              </a:ext>
            </a:extLst>
          </p:cNvPr>
          <p:cNvSpPr>
            <a:spLocks noGrp="1"/>
          </p:cNvSpPr>
          <p:nvPr>
            <p:ph type="title"/>
          </p:nvPr>
        </p:nvSpPr>
        <p:spPr>
          <a:xfrm>
            <a:off x="953590" y="624110"/>
            <a:ext cx="10551022" cy="1280890"/>
          </a:xfrm>
        </p:spPr>
        <p:txBody>
          <a:bodyPr>
            <a:normAutofit/>
          </a:bodyPr>
          <a:lstStyle/>
          <a:p>
            <a:pPr marL="457200" indent="-457200">
              <a:buFont typeface="Courier New" panose="02070309020205020404" pitchFamily="49" charset="0"/>
              <a:buChar char="o"/>
            </a:pPr>
            <a:r>
              <a:rPr lang="en-US" sz="3000" b="1" i="1" dirty="0">
                <a:solidFill>
                  <a:srgbClr val="002060"/>
                </a:solidFill>
                <a:effectLst>
                  <a:outerShdw blurRad="38100" dist="38100" dir="2700000" algn="tl">
                    <a:srgbClr val="000000">
                      <a:alpha val="43137"/>
                    </a:srgbClr>
                  </a:outerShdw>
                </a:effectLst>
              </a:rPr>
              <a:t>What’s The Difference Between PM10 and PM2.5?</a:t>
            </a:r>
          </a:p>
        </p:txBody>
      </p:sp>
      <p:pic>
        <p:nvPicPr>
          <p:cNvPr id="4" name="صورة 3">
            <a:extLst>
              <a:ext uri="{FF2B5EF4-FFF2-40B4-BE49-F238E27FC236}">
                <a16:creationId xmlns:a16="http://schemas.microsoft.com/office/drawing/2014/main" xmlns="" id="{274E4E49-32A7-79D1-DFE1-C615FF24A00B}"/>
              </a:ext>
            </a:extLst>
          </p:cNvPr>
          <p:cNvPicPr>
            <a:picLocks noChangeAspect="1"/>
          </p:cNvPicPr>
          <p:nvPr/>
        </p:nvPicPr>
        <p:blipFill>
          <a:blip r:embed="rId2"/>
          <a:stretch>
            <a:fillRect/>
          </a:stretch>
        </p:blipFill>
        <p:spPr>
          <a:xfrm>
            <a:off x="2754414" y="1570704"/>
            <a:ext cx="7096125" cy="4343400"/>
          </a:xfrm>
          <a:prstGeom prst="rect">
            <a:avLst/>
          </a:prstGeom>
        </p:spPr>
      </p:pic>
    </p:spTree>
    <p:extLst>
      <p:ext uri="{BB962C8B-B14F-4D97-AF65-F5344CB8AC3E}">
        <p14:creationId xmlns:p14="http://schemas.microsoft.com/office/powerpoint/2010/main" val="1897578951"/>
      </p:ext>
    </p:extLst>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E12379A6-4592-3383-CD20-B04039207A9D}"/>
              </a:ext>
            </a:extLst>
          </p:cNvPr>
          <p:cNvPicPr>
            <a:picLocks noChangeAspect="1"/>
          </p:cNvPicPr>
          <p:nvPr/>
        </p:nvPicPr>
        <p:blipFill>
          <a:blip r:embed="rId2"/>
          <a:stretch>
            <a:fillRect/>
          </a:stretch>
        </p:blipFill>
        <p:spPr>
          <a:xfrm>
            <a:off x="6374673" y="1410688"/>
            <a:ext cx="5086993" cy="3775265"/>
          </a:xfrm>
          <a:prstGeom prst="rect">
            <a:avLst/>
          </a:prstGeom>
        </p:spPr>
      </p:pic>
      <p:pic>
        <p:nvPicPr>
          <p:cNvPr id="2" name="صورة 1">
            <a:extLst>
              <a:ext uri="{FF2B5EF4-FFF2-40B4-BE49-F238E27FC236}">
                <a16:creationId xmlns:a16="http://schemas.microsoft.com/office/drawing/2014/main" xmlns="" id="{22D7DD58-C81D-CE23-87C0-5B95DD7952C4}"/>
              </a:ext>
            </a:extLst>
          </p:cNvPr>
          <p:cNvPicPr>
            <a:picLocks noChangeAspect="1"/>
          </p:cNvPicPr>
          <p:nvPr/>
        </p:nvPicPr>
        <p:blipFill>
          <a:blip r:embed="rId3"/>
          <a:stretch>
            <a:fillRect/>
          </a:stretch>
        </p:blipFill>
        <p:spPr>
          <a:xfrm>
            <a:off x="1828800" y="1410688"/>
            <a:ext cx="4650377" cy="3775265"/>
          </a:xfrm>
          <a:prstGeom prst="rect">
            <a:avLst/>
          </a:prstGeom>
        </p:spPr>
      </p:pic>
    </p:spTree>
    <p:extLst>
      <p:ext uri="{BB962C8B-B14F-4D97-AF65-F5344CB8AC3E}">
        <p14:creationId xmlns:p14="http://schemas.microsoft.com/office/powerpoint/2010/main" val="1416032309"/>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66641C4B-1A71-7A1F-39C5-BC38361D8605}"/>
              </a:ext>
            </a:extLst>
          </p:cNvPr>
          <p:cNvSpPr>
            <a:spLocks noGrp="1"/>
          </p:cNvSpPr>
          <p:nvPr>
            <p:ph type="ctrTitle"/>
          </p:nvPr>
        </p:nvSpPr>
        <p:spPr>
          <a:xfrm>
            <a:off x="804658" y="682041"/>
            <a:ext cx="8915399" cy="544594"/>
          </a:xfrm>
        </p:spPr>
        <p:txBody>
          <a:bodyPr>
            <a:noAutofit/>
          </a:bodyPr>
          <a:lstStyle/>
          <a:p>
            <a:pPr marL="457200" indent="-457200">
              <a:buFont typeface="Courier New" panose="02070309020205020404" pitchFamily="49" charset="0"/>
              <a:buChar char="o"/>
            </a:pPr>
            <a:r>
              <a:rPr lang="en-US" sz="3000" b="1" i="1" dirty="0">
                <a:solidFill>
                  <a:schemeClr val="accent1">
                    <a:lumMod val="50000"/>
                  </a:schemeClr>
                </a:solidFill>
                <a:latin typeface="Arial Black" panose="020B0A04020102020204" pitchFamily="34" charset="0"/>
                <a:cs typeface="Arial" panose="020B0604020202020204" pitchFamily="34" charset="0"/>
              </a:rPr>
              <a:t>Main composition of PM2.5</a:t>
            </a:r>
          </a:p>
        </p:txBody>
      </p:sp>
      <p:sp>
        <p:nvSpPr>
          <p:cNvPr id="3" name="عنوان فرعي 2">
            <a:extLst>
              <a:ext uri="{FF2B5EF4-FFF2-40B4-BE49-F238E27FC236}">
                <a16:creationId xmlns:a16="http://schemas.microsoft.com/office/drawing/2014/main" xmlns="" id="{600DD813-89BB-80D8-E2C6-83A3D4CF0FC5}"/>
              </a:ext>
            </a:extLst>
          </p:cNvPr>
          <p:cNvSpPr>
            <a:spLocks noGrp="1"/>
          </p:cNvSpPr>
          <p:nvPr>
            <p:ph type="subTitle" idx="1"/>
          </p:nvPr>
        </p:nvSpPr>
        <p:spPr>
          <a:xfrm>
            <a:off x="1769807" y="2182761"/>
            <a:ext cx="9734806" cy="3720901"/>
          </a:xfrm>
        </p:spPr>
        <p:txBody>
          <a:bodyPr/>
          <a:lstStyle/>
          <a:p>
            <a:r>
              <a:rPr lang="en-US" b="1" i="0" dirty="0">
                <a:solidFill>
                  <a:srgbClr val="202124"/>
                </a:solidFill>
                <a:effectLst/>
                <a:latin typeface="Helvetica Neue"/>
              </a:rPr>
              <a:t>The seven chemical components of PM</a:t>
            </a:r>
            <a:r>
              <a:rPr lang="en-US" b="1" i="0" baseline="-25000" dirty="0">
                <a:solidFill>
                  <a:srgbClr val="202124"/>
                </a:solidFill>
                <a:effectLst/>
                <a:latin typeface="Helvetica Neue"/>
              </a:rPr>
              <a:t>2.5</a:t>
            </a:r>
            <a:r>
              <a:rPr lang="en-US" b="1" i="0" dirty="0">
                <a:solidFill>
                  <a:srgbClr val="202124"/>
                </a:solidFill>
                <a:effectLst/>
                <a:latin typeface="Helvetica Neue"/>
              </a:rPr>
              <a:t>, including sulfate, nitrate, ammonium, elemental carbon, organic carbon, silicon, and sodium ion</a:t>
            </a:r>
            <a:endParaRPr lang="en-US" b="1" dirty="0"/>
          </a:p>
        </p:txBody>
      </p:sp>
      <p:sp>
        <p:nvSpPr>
          <p:cNvPr id="4" name="فقاعة التفكير: على شكل سحابة 3">
            <a:extLst>
              <a:ext uri="{FF2B5EF4-FFF2-40B4-BE49-F238E27FC236}">
                <a16:creationId xmlns:a16="http://schemas.microsoft.com/office/drawing/2014/main" xmlns="" id="{CE1F6601-DA7C-5A0F-C202-0A1719A418B0}"/>
              </a:ext>
            </a:extLst>
          </p:cNvPr>
          <p:cNvSpPr/>
          <p:nvPr/>
        </p:nvSpPr>
        <p:spPr>
          <a:xfrm>
            <a:off x="10590213" y="470263"/>
            <a:ext cx="914400" cy="612648"/>
          </a:xfrm>
          <a:prstGeom prst="cloudCallou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8481145"/>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8888D9C3-7D33-9B26-4A63-4BAC4734C59C}"/>
              </a:ext>
            </a:extLst>
          </p:cNvPr>
          <p:cNvSpPr>
            <a:spLocks noGrp="1"/>
          </p:cNvSpPr>
          <p:nvPr>
            <p:ph type="ctrTitle"/>
          </p:nvPr>
        </p:nvSpPr>
        <p:spPr>
          <a:xfrm>
            <a:off x="441758" y="497138"/>
            <a:ext cx="11613284" cy="914400"/>
          </a:xfrm>
        </p:spPr>
        <p:txBody>
          <a:bodyPr>
            <a:noAutofit/>
          </a:bodyPr>
          <a:lstStyle/>
          <a:p>
            <a:pPr marL="571500" indent="-571500">
              <a:buFont typeface="Courier New" panose="02070309020205020404" pitchFamily="49" charset="0"/>
              <a:buChar char="o"/>
            </a:pPr>
            <a:r>
              <a:rPr lang="en-US" sz="3200" b="1" i="1" dirty="0">
                <a:solidFill>
                  <a:srgbClr val="002060"/>
                </a:solidFill>
                <a:latin typeface="Arial" panose="020B0604020202020204" pitchFamily="34" charset="0"/>
                <a:cs typeface="Arial" panose="020B0604020202020204" pitchFamily="34" charset="0"/>
              </a:rPr>
              <a:t>How can particle pollution affect my health</a:t>
            </a:r>
          </a:p>
        </p:txBody>
      </p:sp>
      <p:sp>
        <p:nvSpPr>
          <p:cNvPr id="3" name="عنوان فرعي 2">
            <a:extLst>
              <a:ext uri="{FF2B5EF4-FFF2-40B4-BE49-F238E27FC236}">
                <a16:creationId xmlns:a16="http://schemas.microsoft.com/office/drawing/2014/main" xmlns="" id="{8AD372E6-F8A9-B195-1A5E-41BEDF57B6BB}"/>
              </a:ext>
            </a:extLst>
          </p:cNvPr>
          <p:cNvSpPr>
            <a:spLocks noGrp="1"/>
          </p:cNvSpPr>
          <p:nvPr>
            <p:ph type="subTitle" idx="1"/>
          </p:nvPr>
        </p:nvSpPr>
        <p:spPr>
          <a:xfrm>
            <a:off x="1745673" y="2064327"/>
            <a:ext cx="10309369" cy="4599709"/>
          </a:xfrm>
        </p:spPr>
        <p:txBody>
          <a:bodyPr/>
          <a:lstStyle/>
          <a:p>
            <a:r>
              <a:rPr lang="en-US" sz="2000" b="1" i="1" dirty="0"/>
              <a:t>People most likely to experience health effects caused by particle pollution include:</a:t>
            </a:r>
          </a:p>
          <a:p>
            <a:pPr marL="285750" indent="-285750">
              <a:buFont typeface="Wingdings" panose="05000000000000000000" pitchFamily="2" charset="2"/>
              <a:buChar char="v"/>
            </a:pPr>
            <a:r>
              <a:rPr lang="en-US" sz="2000" b="1" i="1" dirty="0"/>
              <a:t>People with heart or lung diseases (for example, asthma).</a:t>
            </a:r>
          </a:p>
          <a:p>
            <a:pPr marL="285750" indent="-285750">
              <a:buFont typeface="Wingdings" panose="05000000000000000000" pitchFamily="2" charset="2"/>
              <a:buChar char="v"/>
            </a:pPr>
            <a:r>
              <a:rPr lang="en-US" sz="2000" b="1" i="1" dirty="0"/>
              <a:t> Older adults.</a:t>
            </a:r>
          </a:p>
          <a:p>
            <a:pPr marL="285750" indent="-285750">
              <a:buFont typeface="Wingdings" panose="05000000000000000000" pitchFamily="2" charset="2"/>
              <a:buChar char="v"/>
            </a:pPr>
            <a:r>
              <a:rPr lang="en-US" sz="2000" b="1" i="1" dirty="0"/>
              <a:t>Babies and children</a:t>
            </a:r>
            <a:r>
              <a:rPr lang="en-US" b="1" i="1" dirty="0"/>
              <a:t>.</a:t>
            </a:r>
          </a:p>
        </p:txBody>
      </p:sp>
      <p:pic>
        <p:nvPicPr>
          <p:cNvPr id="5" name="صورة 4">
            <a:extLst>
              <a:ext uri="{FF2B5EF4-FFF2-40B4-BE49-F238E27FC236}">
                <a16:creationId xmlns:a16="http://schemas.microsoft.com/office/drawing/2014/main" xmlns="" id="{2FB14BCF-5B1E-BC5A-70A6-67DAF14C594A}"/>
              </a:ext>
            </a:extLst>
          </p:cNvPr>
          <p:cNvPicPr>
            <a:picLocks noChangeAspect="1"/>
          </p:cNvPicPr>
          <p:nvPr/>
        </p:nvPicPr>
        <p:blipFill>
          <a:blip r:embed="rId2"/>
          <a:stretch>
            <a:fillRect/>
          </a:stretch>
        </p:blipFill>
        <p:spPr>
          <a:xfrm>
            <a:off x="9839325" y="4619625"/>
            <a:ext cx="2352675" cy="2238375"/>
          </a:xfrm>
          <a:prstGeom prst="rect">
            <a:avLst/>
          </a:prstGeom>
        </p:spPr>
      </p:pic>
    </p:spTree>
    <p:extLst>
      <p:ext uri="{BB962C8B-B14F-4D97-AF65-F5344CB8AC3E}">
        <p14:creationId xmlns:p14="http://schemas.microsoft.com/office/powerpoint/2010/main" val="3164598665"/>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xmlns="" id="{828DBEC2-C75C-FADC-093B-775AAE54FA28}"/>
              </a:ext>
            </a:extLst>
          </p:cNvPr>
          <p:cNvSpPr>
            <a:spLocks noGrp="1" noChangeArrowheads="1"/>
          </p:cNvSpPr>
          <p:nvPr>
            <p:ph type="title"/>
          </p:nvPr>
        </p:nvSpPr>
        <p:spPr bwMode="auto">
          <a:xfrm>
            <a:off x="1634836" y="550784"/>
            <a:ext cx="677487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Courier New" panose="02070309020205020404" pitchFamily="49" charset="0"/>
              <a:buChar char="o"/>
              <a:tabLst/>
            </a:pPr>
            <a:r>
              <a:rPr lang="en-US" altLang="en-US" sz="2400" i="1" dirty="0">
                <a:solidFill>
                  <a:srgbClr val="002060"/>
                </a:solidFill>
                <a:latin typeface="Arial Black" panose="020B0A04020102020204" pitchFamily="34" charset="0"/>
                <a:cs typeface="Arial" panose="020B0604020202020204" pitchFamily="34" charset="0"/>
              </a:rPr>
              <a:t>D</a:t>
            </a:r>
            <a:r>
              <a:rPr kumimoji="0" lang="en-US" altLang="en-US" sz="2400" b="0" i="1" u="none" strike="noStrike" cap="none" normalizeH="0" baseline="0" dirty="0">
                <a:ln>
                  <a:noFill/>
                </a:ln>
                <a:solidFill>
                  <a:srgbClr val="002060"/>
                </a:solidFill>
                <a:effectLst/>
                <a:latin typeface="Arial Black" panose="020B0A04020102020204" pitchFamily="34" charset="0"/>
                <a:cs typeface="Arial" panose="020B0604020202020204" pitchFamily="34" charset="0"/>
              </a:rPr>
              <a:t>iseases caused by</a:t>
            </a:r>
            <a:r>
              <a:rPr kumimoji="0" lang="ar-SA" altLang="en-US" sz="2400" b="0" i="1" u="none" strike="noStrike" cap="none" normalizeH="0" baseline="0" dirty="0">
                <a:ln>
                  <a:noFill/>
                </a:ln>
                <a:solidFill>
                  <a:srgbClr val="002060"/>
                </a:solidFill>
                <a:effectLst/>
                <a:latin typeface="Arial Black" panose="020B0A04020102020204" pitchFamily="34" charset="0"/>
                <a:cs typeface="Arial" panose="020B0604020202020204" pitchFamily="34" charset="0"/>
              </a:rPr>
              <a:t> </a:t>
            </a:r>
            <a:r>
              <a:rPr lang="en-US" altLang="en-US" sz="2400" i="1" dirty="0">
                <a:solidFill>
                  <a:srgbClr val="002060"/>
                </a:solidFill>
                <a:latin typeface="Arial Black" panose="020B0A04020102020204" pitchFamily="34" charset="0"/>
                <a:cs typeface="Arial" panose="020B0604020202020204" pitchFamily="34" charset="0"/>
              </a:rPr>
              <a:t>PM2.5</a:t>
            </a:r>
            <a:endParaRPr kumimoji="0" lang="en-US" altLang="en-US" sz="2400" b="0" i="1" u="none" strike="noStrike" cap="none" normalizeH="0" baseline="0" dirty="0">
              <a:ln>
                <a:noFill/>
              </a:ln>
              <a:solidFill>
                <a:srgbClr val="002060"/>
              </a:solidFill>
              <a:effectLst/>
              <a:latin typeface="Arial Black" panose="020B0A040201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202124"/>
                </a:solidFill>
                <a:effectLst/>
                <a:latin typeface="Helvetica Neue"/>
              </a:rPr>
              <a:t/>
            </a:r>
            <a:br>
              <a:rPr kumimoji="0" lang="en-US" altLang="en-US" b="0" i="0" u="none" strike="noStrike" cap="none" normalizeH="0" baseline="0" dirty="0">
                <a:ln>
                  <a:noFill/>
                </a:ln>
                <a:solidFill>
                  <a:srgbClr val="202124"/>
                </a:solidFill>
                <a:effectLst/>
                <a:latin typeface="Helvetica Neue"/>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5" name="صورة 4">
            <a:extLst>
              <a:ext uri="{FF2B5EF4-FFF2-40B4-BE49-F238E27FC236}">
                <a16:creationId xmlns:a16="http://schemas.microsoft.com/office/drawing/2014/main" xmlns="" id="{F61EC2DD-4B10-2F3E-C841-A4EF39461933}"/>
              </a:ext>
            </a:extLst>
          </p:cNvPr>
          <p:cNvPicPr>
            <a:picLocks noChangeAspect="1"/>
          </p:cNvPicPr>
          <p:nvPr/>
        </p:nvPicPr>
        <p:blipFill>
          <a:blip r:embed="rId2"/>
          <a:stretch>
            <a:fillRect/>
          </a:stretch>
        </p:blipFill>
        <p:spPr>
          <a:xfrm>
            <a:off x="1634836" y="1343891"/>
            <a:ext cx="10557164" cy="5514109"/>
          </a:xfrm>
          <a:prstGeom prst="rect">
            <a:avLst/>
          </a:prstGeom>
        </p:spPr>
      </p:pic>
    </p:spTree>
    <p:extLst>
      <p:ext uri="{BB962C8B-B14F-4D97-AF65-F5344CB8AC3E}">
        <p14:creationId xmlns:p14="http://schemas.microsoft.com/office/powerpoint/2010/main" val="1352554556"/>
      </p:ext>
    </p:extLst>
  </p:cSld>
  <p:clrMapOvr>
    <a:masterClrMapping/>
  </p:clrMapOvr>
  <p:transition spd="slow">
    <p:comb/>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6147E8DD-7C57-B11E-4819-781D82544825}"/>
              </a:ext>
            </a:extLst>
          </p:cNvPr>
          <p:cNvPicPr>
            <a:picLocks noChangeAspect="1"/>
          </p:cNvPicPr>
          <p:nvPr/>
        </p:nvPicPr>
        <p:blipFill>
          <a:blip r:embed="rId2"/>
          <a:stretch>
            <a:fillRect/>
          </a:stretch>
        </p:blipFill>
        <p:spPr>
          <a:xfrm>
            <a:off x="2230582" y="667789"/>
            <a:ext cx="7730836" cy="5237018"/>
          </a:xfrm>
          <a:prstGeom prst="rect">
            <a:avLst/>
          </a:prstGeom>
        </p:spPr>
      </p:pic>
    </p:spTree>
    <p:extLst>
      <p:ext uri="{BB962C8B-B14F-4D97-AF65-F5344CB8AC3E}">
        <p14:creationId xmlns:p14="http://schemas.microsoft.com/office/powerpoint/2010/main" val="183983656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FA070D0E-437E-6C2C-1764-795372F28544}"/>
              </a:ext>
            </a:extLst>
          </p:cNvPr>
          <p:cNvPicPr>
            <a:picLocks noChangeAspect="1"/>
          </p:cNvPicPr>
          <p:nvPr/>
        </p:nvPicPr>
        <p:blipFill>
          <a:blip r:embed="rId2"/>
          <a:stretch>
            <a:fillRect/>
          </a:stretch>
        </p:blipFill>
        <p:spPr>
          <a:xfrm>
            <a:off x="2443162" y="1152525"/>
            <a:ext cx="7305675" cy="4542881"/>
          </a:xfrm>
          <a:prstGeom prst="rect">
            <a:avLst/>
          </a:prstGeom>
        </p:spPr>
      </p:pic>
    </p:spTree>
    <p:extLst>
      <p:ext uri="{BB962C8B-B14F-4D97-AF65-F5344CB8AC3E}">
        <p14:creationId xmlns:p14="http://schemas.microsoft.com/office/powerpoint/2010/main" val="1531509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0027CC11-A3D2-0621-4370-FD49C67E6C51}"/>
              </a:ext>
            </a:extLst>
          </p:cNvPr>
          <p:cNvSpPr>
            <a:spLocks noGrp="1"/>
          </p:cNvSpPr>
          <p:nvPr>
            <p:ph type="ctrTitle"/>
          </p:nvPr>
        </p:nvSpPr>
        <p:spPr>
          <a:xfrm>
            <a:off x="1524000" y="1122363"/>
            <a:ext cx="9144000" cy="844982"/>
          </a:xfrm>
        </p:spPr>
        <p:txBody>
          <a:bodyPr>
            <a:normAutofit/>
          </a:bodyPr>
          <a:lstStyle/>
          <a:p>
            <a:pPr marL="457200" indent="-457200" algn="l">
              <a:buFont typeface="Courier New" panose="02070309020205020404" pitchFamily="49" charset="0"/>
              <a:buChar char="o"/>
            </a:pPr>
            <a:r>
              <a:rPr lang="en-US" sz="3000" i="1" dirty="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rPr>
              <a:t>Significance of the work</a:t>
            </a:r>
            <a:endParaRPr lang="en-US" sz="3000" dirty="0">
              <a:solidFill>
                <a:schemeClr val="accent1">
                  <a:lumMod val="50000"/>
                </a:schemeClr>
              </a:solidFill>
              <a:latin typeface="Arial Black" panose="020B0A04020102020204" pitchFamily="34" charset="0"/>
            </a:endParaRPr>
          </a:p>
        </p:txBody>
      </p:sp>
      <p:sp>
        <p:nvSpPr>
          <p:cNvPr id="3" name="عنوان فرعي 2">
            <a:extLst>
              <a:ext uri="{FF2B5EF4-FFF2-40B4-BE49-F238E27FC236}">
                <a16:creationId xmlns:a16="http://schemas.microsoft.com/office/drawing/2014/main" xmlns="" id="{D7906803-3BA1-5A18-1B01-3C35649A70A3}"/>
              </a:ext>
            </a:extLst>
          </p:cNvPr>
          <p:cNvSpPr>
            <a:spLocks noGrp="1"/>
          </p:cNvSpPr>
          <p:nvPr>
            <p:ph type="subTitle" idx="1"/>
          </p:nvPr>
        </p:nvSpPr>
        <p:spPr>
          <a:xfrm>
            <a:off x="1731818" y="2662307"/>
            <a:ext cx="8936182" cy="3546764"/>
          </a:xfrm>
        </p:spPr>
        <p:txBody>
          <a:bodyPr>
            <a:normAutofit/>
          </a:bodyPr>
          <a:lstStyle/>
          <a:p>
            <a:pPr algn="l"/>
            <a:r>
              <a:rPr lang="en-US" sz="2200" b="1" i="1" dirty="0">
                <a:latin typeface="Arial" panose="020B0604020202020204" pitchFamily="34" charset="0"/>
                <a:cs typeface="Arial" panose="020B0604020202020204" pitchFamily="34" charset="0"/>
              </a:rPr>
              <a:t>The purpose of this research is to define the dangers of these pollutants to healthy life and to verify the presence of high concentrations of particulate air pollutants in the city of Nablus in Palestine and to know their potential sources </a:t>
            </a:r>
          </a:p>
        </p:txBody>
      </p:sp>
    </p:spTree>
    <p:extLst>
      <p:ext uri="{BB962C8B-B14F-4D97-AF65-F5344CB8AC3E}">
        <p14:creationId xmlns:p14="http://schemas.microsoft.com/office/powerpoint/2010/main" val="2401210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E3C3B256-BB66-24F1-FBB5-02AE502A5191}"/>
              </a:ext>
            </a:extLst>
          </p:cNvPr>
          <p:cNvSpPr>
            <a:spLocks noGrp="1"/>
          </p:cNvSpPr>
          <p:nvPr>
            <p:ph type="ctrTitle"/>
          </p:nvPr>
        </p:nvSpPr>
        <p:spPr>
          <a:xfrm>
            <a:off x="912813" y="304800"/>
            <a:ext cx="10961324" cy="831273"/>
          </a:xfrm>
        </p:spPr>
        <p:txBody>
          <a:bodyPr>
            <a:noAutofit/>
          </a:bodyPr>
          <a:lstStyle/>
          <a:p>
            <a:pPr marL="457200" indent="-457200">
              <a:buFont typeface="Courier New" panose="02070309020205020404" pitchFamily="49" charset="0"/>
              <a:buChar char="o"/>
            </a:pPr>
            <a:r>
              <a:rPr lang="en-US" sz="3000" b="1" i="1" dirty="0">
                <a:solidFill>
                  <a:srgbClr val="002060"/>
                </a:solidFill>
                <a:effectLst>
                  <a:outerShdw blurRad="38100" dist="38100" dir="2700000" algn="tl">
                    <a:srgbClr val="000000">
                      <a:alpha val="43137"/>
                    </a:srgbClr>
                  </a:outerShdw>
                </a:effectLst>
              </a:rPr>
              <a:t>POSSIBLE SOURCES OF PARTICULATE MATTER IN NABLUS</a:t>
            </a:r>
          </a:p>
        </p:txBody>
      </p:sp>
      <p:sp>
        <p:nvSpPr>
          <p:cNvPr id="3" name="عنوان فرعي 2">
            <a:extLst>
              <a:ext uri="{FF2B5EF4-FFF2-40B4-BE49-F238E27FC236}">
                <a16:creationId xmlns:a16="http://schemas.microsoft.com/office/drawing/2014/main" xmlns="" id="{6B87C17E-CC79-3B2D-C56E-E64E14B106A2}"/>
              </a:ext>
            </a:extLst>
          </p:cNvPr>
          <p:cNvSpPr>
            <a:spLocks noGrp="1"/>
          </p:cNvSpPr>
          <p:nvPr>
            <p:ph type="subTitle" idx="1"/>
          </p:nvPr>
        </p:nvSpPr>
        <p:spPr>
          <a:xfrm>
            <a:off x="1745673" y="1676400"/>
            <a:ext cx="9758939" cy="5181599"/>
          </a:xfrm>
        </p:spPr>
        <p:txBody>
          <a:bodyPr>
            <a:normAutofit/>
          </a:bodyPr>
          <a:lstStyle/>
          <a:p>
            <a:pPr marL="285750" indent="-285750">
              <a:buFont typeface="Wingdings" panose="05000000000000000000" pitchFamily="2" charset="2"/>
              <a:buChar char="q"/>
            </a:pPr>
            <a:r>
              <a:rPr lang="en-US" sz="2400" b="1" dirty="0"/>
              <a:t>Transportation</a:t>
            </a:r>
          </a:p>
          <a:p>
            <a:endParaRPr lang="en-US" sz="2400" b="1" dirty="0"/>
          </a:p>
          <a:p>
            <a:endParaRPr lang="en-US" sz="2400" b="1" dirty="0"/>
          </a:p>
          <a:p>
            <a:pPr marL="285750" indent="-285750">
              <a:buFont typeface="Wingdings" panose="05000000000000000000" pitchFamily="2" charset="2"/>
              <a:buChar char="q"/>
            </a:pPr>
            <a:r>
              <a:rPr lang="en-US" sz="2400" b="1" dirty="0"/>
              <a:t>Quarries and stone cutting industry</a:t>
            </a:r>
          </a:p>
          <a:p>
            <a:endParaRPr lang="en-US" sz="2400" b="1" dirty="0"/>
          </a:p>
          <a:p>
            <a:endParaRPr lang="en-US" sz="2400" b="1" dirty="0"/>
          </a:p>
          <a:p>
            <a:pPr marL="285750" indent="-285750">
              <a:buFont typeface="Wingdings" panose="05000000000000000000" pitchFamily="2" charset="2"/>
              <a:buChar char="q"/>
            </a:pPr>
            <a:r>
              <a:rPr lang="en-US" sz="2400" b="1" dirty="0"/>
              <a:t>Industrial activities to the west</a:t>
            </a:r>
          </a:p>
          <a:p>
            <a:endParaRPr lang="en-US" sz="2400" b="1" dirty="0"/>
          </a:p>
          <a:p>
            <a:endParaRPr lang="en-US" sz="2400" b="1" dirty="0"/>
          </a:p>
          <a:p>
            <a:pPr marL="285750" indent="-285750">
              <a:buFont typeface="Wingdings" panose="05000000000000000000" pitchFamily="2" charset="2"/>
              <a:buChar char="q"/>
            </a:pPr>
            <a:r>
              <a:rPr lang="en-US" sz="2400" b="1" dirty="0"/>
              <a:t>Seasonal dust storms</a:t>
            </a:r>
          </a:p>
        </p:txBody>
      </p:sp>
      <p:pic>
        <p:nvPicPr>
          <p:cNvPr id="5" name="صورة 4">
            <a:extLst>
              <a:ext uri="{FF2B5EF4-FFF2-40B4-BE49-F238E27FC236}">
                <a16:creationId xmlns:a16="http://schemas.microsoft.com/office/drawing/2014/main" xmlns="" id="{A1D506CC-7BF3-2FA0-B8B8-2184537B4218}"/>
              </a:ext>
            </a:extLst>
          </p:cNvPr>
          <p:cNvPicPr>
            <a:picLocks noChangeAspect="1"/>
          </p:cNvPicPr>
          <p:nvPr/>
        </p:nvPicPr>
        <p:blipFill>
          <a:blip r:embed="rId2"/>
          <a:stretch>
            <a:fillRect/>
          </a:stretch>
        </p:blipFill>
        <p:spPr>
          <a:xfrm>
            <a:off x="8210550" y="4943475"/>
            <a:ext cx="3981450" cy="1914525"/>
          </a:xfrm>
          <a:prstGeom prst="rect">
            <a:avLst/>
          </a:prstGeom>
        </p:spPr>
      </p:pic>
    </p:spTree>
    <p:extLst>
      <p:ext uri="{BB962C8B-B14F-4D97-AF65-F5344CB8AC3E}">
        <p14:creationId xmlns:p14="http://schemas.microsoft.com/office/powerpoint/2010/main" val="3704458742"/>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7B87D213-F060-8C98-3CB3-5A0270964885}"/>
              </a:ext>
            </a:extLst>
          </p:cNvPr>
          <p:cNvSpPr>
            <a:spLocks noGrp="1"/>
          </p:cNvSpPr>
          <p:nvPr>
            <p:ph type="ctrTitle"/>
          </p:nvPr>
        </p:nvSpPr>
        <p:spPr>
          <a:xfrm>
            <a:off x="1524000" y="568037"/>
            <a:ext cx="9144000" cy="997528"/>
          </a:xfrm>
        </p:spPr>
        <p:txBody>
          <a:bodyPr>
            <a:normAutofit/>
          </a:bodyPr>
          <a:lstStyle/>
          <a:p>
            <a:pPr marL="571500" indent="-571500" algn="l">
              <a:buFont typeface="Courier New" panose="02070309020205020404" pitchFamily="49" charset="0"/>
              <a:buChar char="o"/>
            </a:pPr>
            <a:r>
              <a:rPr lang="en-US" sz="3200" i="1" dirty="0">
                <a:solidFill>
                  <a:srgbClr val="002060"/>
                </a:solidFill>
                <a:effectLst>
                  <a:outerShdw blurRad="38100" dist="38100" dir="2700000" algn="tl">
                    <a:srgbClr val="000000">
                      <a:alpha val="43137"/>
                    </a:srgbClr>
                  </a:outerShdw>
                </a:effectLst>
                <a:latin typeface="Arial Black" panose="020B0A04020102020204" pitchFamily="34" charset="0"/>
              </a:rPr>
              <a:t>Objectives</a:t>
            </a:r>
            <a:endParaRPr lang="en-US" sz="4400" i="1" dirty="0">
              <a:solidFill>
                <a:srgbClr val="002060"/>
              </a:solidFill>
              <a:latin typeface="Arial Black" panose="020B0A04020102020204" pitchFamily="34" charset="0"/>
            </a:endParaRPr>
          </a:p>
        </p:txBody>
      </p:sp>
      <p:sp>
        <p:nvSpPr>
          <p:cNvPr id="3" name="عنوان فرعي 2">
            <a:extLst>
              <a:ext uri="{FF2B5EF4-FFF2-40B4-BE49-F238E27FC236}">
                <a16:creationId xmlns:a16="http://schemas.microsoft.com/office/drawing/2014/main" xmlns="" id="{6BE47016-30C7-BA32-4A3C-2127A3A76E40}"/>
              </a:ext>
            </a:extLst>
          </p:cNvPr>
          <p:cNvSpPr>
            <a:spLocks noGrp="1"/>
          </p:cNvSpPr>
          <p:nvPr>
            <p:ph type="subTitle" idx="1"/>
          </p:nvPr>
        </p:nvSpPr>
        <p:spPr>
          <a:xfrm>
            <a:off x="346364" y="2313709"/>
            <a:ext cx="10321636" cy="3976255"/>
          </a:xfrm>
        </p:spPr>
        <p:txBody>
          <a:bodyPr>
            <a:normAutofit/>
          </a:bodyPr>
          <a:lstStyle/>
          <a:p>
            <a:pPr rtl="0"/>
            <a:r>
              <a:rPr lang="en-US" sz="2000" b="1" i="1" dirty="0"/>
              <a:t>A comparison between the values of PM2.5 measured from Air U devices in terms of:</a:t>
            </a:r>
          </a:p>
          <a:p>
            <a:pPr rtl="0"/>
            <a:endParaRPr lang="en-US" sz="2000" b="1" dirty="0"/>
          </a:p>
          <a:p>
            <a:pPr marL="342900" indent="-342900" algn="l" rtl="0">
              <a:buFont typeface="Courier New" panose="02070309020205020404" pitchFamily="49" charset="0"/>
              <a:buChar char="o"/>
            </a:pPr>
            <a:r>
              <a:rPr lang="en-US" sz="2000" b="1" i="1" dirty="0"/>
              <a:t>The height of the point above sea level.</a:t>
            </a:r>
          </a:p>
          <a:p>
            <a:pPr marL="342900" indent="-342900" algn="l" rtl="0">
              <a:buFont typeface="Courier New" panose="02070309020205020404" pitchFamily="49" charset="0"/>
              <a:buChar char="o"/>
            </a:pPr>
            <a:r>
              <a:rPr lang="en-US" sz="2000" b="1" i="1" dirty="0"/>
              <a:t> The distance and proximity to the main streets.</a:t>
            </a:r>
          </a:p>
          <a:p>
            <a:pPr marL="342900" indent="-342900" algn="l" rtl="0">
              <a:buFont typeface="Courier New" panose="02070309020205020404" pitchFamily="49" charset="0"/>
              <a:buChar char="o"/>
            </a:pPr>
            <a:r>
              <a:rPr lang="en-US" sz="2000" b="1" i="1" dirty="0"/>
              <a:t>It is close to industrial areas.</a:t>
            </a:r>
          </a:p>
        </p:txBody>
      </p:sp>
    </p:spTree>
    <p:extLst>
      <p:ext uri="{BB962C8B-B14F-4D97-AF65-F5344CB8AC3E}">
        <p14:creationId xmlns:p14="http://schemas.microsoft.com/office/powerpoint/2010/main" val="1347590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80">
                                          <p:stCondLst>
                                            <p:cond delay="0"/>
                                          </p:stCondLst>
                                        </p:cTn>
                                        <p:tgtEl>
                                          <p:spTgt spid="3">
                                            <p:txEl>
                                              <p:pRg st="2" end="2"/>
                                            </p:txEl>
                                          </p:spTgt>
                                        </p:tgtEl>
                                      </p:cBhvr>
                                    </p:animEffect>
                                    <p:anim calcmode="lin" valueType="num">
                                      <p:cBhvr>
                                        <p:cTn id="2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2" end="2"/>
                                            </p:txEl>
                                          </p:spTgt>
                                        </p:tgtEl>
                                      </p:cBhvr>
                                      <p:to x="100000" y="60000"/>
                                    </p:animScale>
                                    <p:animScale>
                                      <p:cBhvr>
                                        <p:cTn id="30" dur="166" decel="50000">
                                          <p:stCondLst>
                                            <p:cond delay="676"/>
                                          </p:stCondLst>
                                        </p:cTn>
                                        <p:tgtEl>
                                          <p:spTgt spid="3">
                                            <p:txEl>
                                              <p:pRg st="2" end="2"/>
                                            </p:txEl>
                                          </p:spTgt>
                                        </p:tgtEl>
                                      </p:cBhvr>
                                      <p:to x="100000" y="100000"/>
                                    </p:animScale>
                                    <p:animScale>
                                      <p:cBhvr>
                                        <p:cTn id="31" dur="26">
                                          <p:stCondLst>
                                            <p:cond delay="1312"/>
                                          </p:stCondLst>
                                        </p:cTn>
                                        <p:tgtEl>
                                          <p:spTgt spid="3">
                                            <p:txEl>
                                              <p:pRg st="2" end="2"/>
                                            </p:txEl>
                                          </p:spTgt>
                                        </p:tgtEl>
                                      </p:cBhvr>
                                      <p:to x="100000" y="80000"/>
                                    </p:animScale>
                                    <p:animScale>
                                      <p:cBhvr>
                                        <p:cTn id="32" dur="166" decel="50000">
                                          <p:stCondLst>
                                            <p:cond delay="1338"/>
                                          </p:stCondLst>
                                        </p:cTn>
                                        <p:tgtEl>
                                          <p:spTgt spid="3">
                                            <p:txEl>
                                              <p:pRg st="2" end="2"/>
                                            </p:txEl>
                                          </p:spTgt>
                                        </p:tgtEl>
                                      </p:cBhvr>
                                      <p:to x="100000" y="100000"/>
                                    </p:animScale>
                                    <p:animScale>
                                      <p:cBhvr>
                                        <p:cTn id="33" dur="26">
                                          <p:stCondLst>
                                            <p:cond delay="1642"/>
                                          </p:stCondLst>
                                        </p:cTn>
                                        <p:tgtEl>
                                          <p:spTgt spid="3">
                                            <p:txEl>
                                              <p:pRg st="2" end="2"/>
                                            </p:txEl>
                                          </p:spTgt>
                                        </p:tgtEl>
                                      </p:cBhvr>
                                      <p:to x="100000" y="90000"/>
                                    </p:animScale>
                                    <p:animScale>
                                      <p:cBhvr>
                                        <p:cTn id="34" dur="166" decel="50000">
                                          <p:stCondLst>
                                            <p:cond delay="1668"/>
                                          </p:stCondLst>
                                        </p:cTn>
                                        <p:tgtEl>
                                          <p:spTgt spid="3">
                                            <p:txEl>
                                              <p:pRg st="2" end="2"/>
                                            </p:txEl>
                                          </p:spTgt>
                                        </p:tgtEl>
                                      </p:cBhvr>
                                      <p:to x="100000" y="100000"/>
                                    </p:animScale>
                                    <p:animScale>
                                      <p:cBhvr>
                                        <p:cTn id="35" dur="26">
                                          <p:stCondLst>
                                            <p:cond delay="1808"/>
                                          </p:stCondLst>
                                        </p:cTn>
                                        <p:tgtEl>
                                          <p:spTgt spid="3">
                                            <p:txEl>
                                              <p:pRg st="2" end="2"/>
                                            </p:txEl>
                                          </p:spTgt>
                                        </p:tgtEl>
                                      </p:cBhvr>
                                      <p:to x="100000" y="95000"/>
                                    </p:animScale>
                                    <p:animScale>
                                      <p:cBhvr>
                                        <p:cTn id="36" dur="166" decel="50000">
                                          <p:stCondLst>
                                            <p:cond delay="1834"/>
                                          </p:stCondLst>
                                        </p:cTn>
                                        <p:tgtEl>
                                          <p:spTgt spid="3">
                                            <p:txEl>
                                              <p:pRg st="2" end="2"/>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wipe(down)">
                                      <p:cBhvr>
                                        <p:cTn id="39" dur="580">
                                          <p:stCondLst>
                                            <p:cond delay="0"/>
                                          </p:stCondLst>
                                        </p:cTn>
                                        <p:tgtEl>
                                          <p:spTgt spid="3">
                                            <p:txEl>
                                              <p:pRg st="3" end="3"/>
                                            </p:txEl>
                                          </p:spTgt>
                                        </p:tgtEl>
                                      </p:cBhvr>
                                    </p:animEffect>
                                    <p:anim calcmode="lin" valueType="num">
                                      <p:cBhvr>
                                        <p:cTn id="4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3" end="3"/>
                                            </p:txEl>
                                          </p:spTgt>
                                        </p:tgtEl>
                                      </p:cBhvr>
                                      <p:to x="100000" y="60000"/>
                                    </p:animScale>
                                    <p:animScale>
                                      <p:cBhvr>
                                        <p:cTn id="46" dur="166" decel="50000">
                                          <p:stCondLst>
                                            <p:cond delay="676"/>
                                          </p:stCondLst>
                                        </p:cTn>
                                        <p:tgtEl>
                                          <p:spTgt spid="3">
                                            <p:txEl>
                                              <p:pRg st="3" end="3"/>
                                            </p:txEl>
                                          </p:spTgt>
                                        </p:tgtEl>
                                      </p:cBhvr>
                                      <p:to x="100000" y="100000"/>
                                    </p:animScale>
                                    <p:animScale>
                                      <p:cBhvr>
                                        <p:cTn id="47" dur="26">
                                          <p:stCondLst>
                                            <p:cond delay="1312"/>
                                          </p:stCondLst>
                                        </p:cTn>
                                        <p:tgtEl>
                                          <p:spTgt spid="3">
                                            <p:txEl>
                                              <p:pRg st="3" end="3"/>
                                            </p:txEl>
                                          </p:spTgt>
                                        </p:tgtEl>
                                      </p:cBhvr>
                                      <p:to x="100000" y="80000"/>
                                    </p:animScale>
                                    <p:animScale>
                                      <p:cBhvr>
                                        <p:cTn id="48" dur="166" decel="50000">
                                          <p:stCondLst>
                                            <p:cond delay="1338"/>
                                          </p:stCondLst>
                                        </p:cTn>
                                        <p:tgtEl>
                                          <p:spTgt spid="3">
                                            <p:txEl>
                                              <p:pRg st="3" end="3"/>
                                            </p:txEl>
                                          </p:spTgt>
                                        </p:tgtEl>
                                      </p:cBhvr>
                                      <p:to x="100000" y="100000"/>
                                    </p:animScale>
                                    <p:animScale>
                                      <p:cBhvr>
                                        <p:cTn id="49" dur="26">
                                          <p:stCondLst>
                                            <p:cond delay="1642"/>
                                          </p:stCondLst>
                                        </p:cTn>
                                        <p:tgtEl>
                                          <p:spTgt spid="3">
                                            <p:txEl>
                                              <p:pRg st="3" end="3"/>
                                            </p:txEl>
                                          </p:spTgt>
                                        </p:tgtEl>
                                      </p:cBhvr>
                                      <p:to x="100000" y="90000"/>
                                    </p:animScale>
                                    <p:animScale>
                                      <p:cBhvr>
                                        <p:cTn id="50" dur="166" decel="50000">
                                          <p:stCondLst>
                                            <p:cond delay="1668"/>
                                          </p:stCondLst>
                                        </p:cTn>
                                        <p:tgtEl>
                                          <p:spTgt spid="3">
                                            <p:txEl>
                                              <p:pRg st="3" end="3"/>
                                            </p:txEl>
                                          </p:spTgt>
                                        </p:tgtEl>
                                      </p:cBhvr>
                                      <p:to x="100000" y="100000"/>
                                    </p:animScale>
                                    <p:animScale>
                                      <p:cBhvr>
                                        <p:cTn id="51" dur="26">
                                          <p:stCondLst>
                                            <p:cond delay="1808"/>
                                          </p:stCondLst>
                                        </p:cTn>
                                        <p:tgtEl>
                                          <p:spTgt spid="3">
                                            <p:txEl>
                                              <p:pRg st="3" end="3"/>
                                            </p:txEl>
                                          </p:spTgt>
                                        </p:tgtEl>
                                      </p:cBhvr>
                                      <p:to x="100000" y="95000"/>
                                    </p:animScale>
                                    <p:animScale>
                                      <p:cBhvr>
                                        <p:cTn id="52" dur="166" decel="50000">
                                          <p:stCondLst>
                                            <p:cond delay="1834"/>
                                          </p:stCondLst>
                                        </p:cTn>
                                        <p:tgtEl>
                                          <p:spTgt spid="3">
                                            <p:txEl>
                                              <p:pRg st="3" end="3"/>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
                                            <p:txEl>
                                              <p:pRg st="4" end="4"/>
                                            </p:txEl>
                                          </p:spTgt>
                                        </p:tgtEl>
                                        <p:attrNameLst>
                                          <p:attrName>style.visibility</p:attrName>
                                        </p:attrNameLst>
                                      </p:cBhvr>
                                      <p:to>
                                        <p:strVal val="visible"/>
                                      </p:to>
                                    </p:set>
                                    <p:animEffect transition="in" filter="wipe(down)">
                                      <p:cBhvr>
                                        <p:cTn id="55" dur="580">
                                          <p:stCondLst>
                                            <p:cond delay="0"/>
                                          </p:stCondLst>
                                        </p:cTn>
                                        <p:tgtEl>
                                          <p:spTgt spid="3">
                                            <p:txEl>
                                              <p:pRg st="4" end="4"/>
                                            </p:txEl>
                                          </p:spTgt>
                                        </p:tgtEl>
                                      </p:cBhvr>
                                    </p:animEffect>
                                    <p:anim calcmode="lin" valueType="num">
                                      <p:cBhvr>
                                        <p:cTn id="56"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4" end="4"/>
                                            </p:txEl>
                                          </p:spTgt>
                                        </p:tgtEl>
                                      </p:cBhvr>
                                      <p:to x="100000" y="60000"/>
                                    </p:animScale>
                                    <p:animScale>
                                      <p:cBhvr>
                                        <p:cTn id="62" dur="166" decel="50000">
                                          <p:stCondLst>
                                            <p:cond delay="676"/>
                                          </p:stCondLst>
                                        </p:cTn>
                                        <p:tgtEl>
                                          <p:spTgt spid="3">
                                            <p:txEl>
                                              <p:pRg st="4" end="4"/>
                                            </p:txEl>
                                          </p:spTgt>
                                        </p:tgtEl>
                                      </p:cBhvr>
                                      <p:to x="100000" y="100000"/>
                                    </p:animScale>
                                    <p:animScale>
                                      <p:cBhvr>
                                        <p:cTn id="63" dur="26">
                                          <p:stCondLst>
                                            <p:cond delay="1312"/>
                                          </p:stCondLst>
                                        </p:cTn>
                                        <p:tgtEl>
                                          <p:spTgt spid="3">
                                            <p:txEl>
                                              <p:pRg st="4" end="4"/>
                                            </p:txEl>
                                          </p:spTgt>
                                        </p:tgtEl>
                                      </p:cBhvr>
                                      <p:to x="100000" y="80000"/>
                                    </p:animScale>
                                    <p:animScale>
                                      <p:cBhvr>
                                        <p:cTn id="64" dur="166" decel="50000">
                                          <p:stCondLst>
                                            <p:cond delay="1338"/>
                                          </p:stCondLst>
                                        </p:cTn>
                                        <p:tgtEl>
                                          <p:spTgt spid="3">
                                            <p:txEl>
                                              <p:pRg st="4" end="4"/>
                                            </p:txEl>
                                          </p:spTgt>
                                        </p:tgtEl>
                                      </p:cBhvr>
                                      <p:to x="100000" y="100000"/>
                                    </p:animScale>
                                    <p:animScale>
                                      <p:cBhvr>
                                        <p:cTn id="65" dur="26">
                                          <p:stCondLst>
                                            <p:cond delay="1642"/>
                                          </p:stCondLst>
                                        </p:cTn>
                                        <p:tgtEl>
                                          <p:spTgt spid="3">
                                            <p:txEl>
                                              <p:pRg st="4" end="4"/>
                                            </p:txEl>
                                          </p:spTgt>
                                        </p:tgtEl>
                                      </p:cBhvr>
                                      <p:to x="100000" y="90000"/>
                                    </p:animScale>
                                    <p:animScale>
                                      <p:cBhvr>
                                        <p:cTn id="66" dur="166" decel="50000">
                                          <p:stCondLst>
                                            <p:cond delay="1668"/>
                                          </p:stCondLst>
                                        </p:cTn>
                                        <p:tgtEl>
                                          <p:spTgt spid="3">
                                            <p:txEl>
                                              <p:pRg st="4" end="4"/>
                                            </p:txEl>
                                          </p:spTgt>
                                        </p:tgtEl>
                                      </p:cBhvr>
                                      <p:to x="100000" y="100000"/>
                                    </p:animScale>
                                    <p:animScale>
                                      <p:cBhvr>
                                        <p:cTn id="67" dur="26">
                                          <p:stCondLst>
                                            <p:cond delay="1808"/>
                                          </p:stCondLst>
                                        </p:cTn>
                                        <p:tgtEl>
                                          <p:spTgt spid="3">
                                            <p:txEl>
                                              <p:pRg st="4" end="4"/>
                                            </p:txEl>
                                          </p:spTgt>
                                        </p:tgtEl>
                                      </p:cBhvr>
                                      <p:to x="100000" y="95000"/>
                                    </p:animScale>
                                    <p:animScale>
                                      <p:cBhvr>
                                        <p:cTn id="68"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59B28A83-D613-B0CE-8200-99EE5891FBCE}"/>
              </a:ext>
            </a:extLst>
          </p:cNvPr>
          <p:cNvSpPr>
            <a:spLocks noGrp="1"/>
          </p:cNvSpPr>
          <p:nvPr>
            <p:ph type="title"/>
          </p:nvPr>
        </p:nvSpPr>
        <p:spPr>
          <a:xfrm>
            <a:off x="1593274" y="624110"/>
            <a:ext cx="9911338" cy="899890"/>
          </a:xfrm>
        </p:spPr>
        <p:txBody>
          <a:bodyPr>
            <a:normAutofit/>
          </a:bodyPr>
          <a:lstStyle/>
          <a:p>
            <a:pPr marL="457200" indent="-457200">
              <a:buFont typeface="Courier New" panose="02070309020205020404" pitchFamily="49" charset="0"/>
              <a:buChar char="o"/>
            </a:pPr>
            <a:r>
              <a:rPr lang="en-US" sz="3300" b="1" i="1" dirty="0">
                <a:solidFill>
                  <a:srgbClr val="002060"/>
                </a:solidFill>
                <a:latin typeface="Arial Black" panose="020B0A04020102020204" pitchFamily="34" charset="0"/>
                <a:cs typeface="Arial" panose="020B0604020202020204" pitchFamily="34" charset="0"/>
              </a:rPr>
              <a:t>METHODOLOGY</a:t>
            </a:r>
          </a:p>
        </p:txBody>
      </p:sp>
      <p:pic>
        <p:nvPicPr>
          <p:cNvPr id="4" name="صورة 3">
            <a:extLst>
              <a:ext uri="{FF2B5EF4-FFF2-40B4-BE49-F238E27FC236}">
                <a16:creationId xmlns:a16="http://schemas.microsoft.com/office/drawing/2014/main" xmlns="" id="{9414398F-0DA6-33A9-5671-FF32AE7D63F3}"/>
              </a:ext>
            </a:extLst>
          </p:cNvPr>
          <p:cNvPicPr>
            <a:picLocks noChangeAspect="1"/>
          </p:cNvPicPr>
          <p:nvPr/>
        </p:nvPicPr>
        <p:blipFill>
          <a:blip r:embed="rId2"/>
          <a:stretch>
            <a:fillRect/>
          </a:stretch>
        </p:blipFill>
        <p:spPr>
          <a:xfrm>
            <a:off x="10325100" y="4322618"/>
            <a:ext cx="1866900" cy="2535382"/>
          </a:xfrm>
          <a:prstGeom prst="rect">
            <a:avLst/>
          </a:prstGeom>
        </p:spPr>
      </p:pic>
    </p:spTree>
    <p:extLst>
      <p:ext uri="{BB962C8B-B14F-4D97-AF65-F5344CB8AC3E}">
        <p14:creationId xmlns:p14="http://schemas.microsoft.com/office/powerpoint/2010/main" val="142233914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D628D4E7-CA1F-F81E-D02A-2792964F91A9}"/>
              </a:ext>
            </a:extLst>
          </p:cNvPr>
          <p:cNvPicPr>
            <a:picLocks noChangeAspect="1"/>
          </p:cNvPicPr>
          <p:nvPr/>
        </p:nvPicPr>
        <p:blipFill>
          <a:blip r:embed="rId2"/>
          <a:stretch>
            <a:fillRect/>
          </a:stretch>
        </p:blipFill>
        <p:spPr>
          <a:xfrm>
            <a:off x="1551709" y="0"/>
            <a:ext cx="10640291" cy="6857999"/>
          </a:xfrm>
          <a:prstGeom prst="rect">
            <a:avLst/>
          </a:prstGeom>
        </p:spPr>
      </p:pic>
    </p:spTree>
    <p:extLst>
      <p:ext uri="{BB962C8B-B14F-4D97-AF65-F5344CB8AC3E}">
        <p14:creationId xmlns:p14="http://schemas.microsoft.com/office/powerpoint/2010/main" val="3941745796"/>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16C781F7-A290-0B47-5B79-F1AF46B0F96F}"/>
              </a:ext>
            </a:extLst>
          </p:cNvPr>
          <p:cNvPicPr>
            <a:picLocks noChangeAspect="1"/>
          </p:cNvPicPr>
          <p:nvPr/>
        </p:nvPicPr>
        <p:blipFill>
          <a:blip r:embed="rId2"/>
          <a:stretch>
            <a:fillRect/>
          </a:stretch>
        </p:blipFill>
        <p:spPr>
          <a:xfrm>
            <a:off x="5954856" y="1651721"/>
            <a:ext cx="2914650" cy="2390775"/>
          </a:xfrm>
          <a:prstGeom prst="rect">
            <a:avLst/>
          </a:prstGeom>
        </p:spPr>
      </p:pic>
      <p:pic>
        <p:nvPicPr>
          <p:cNvPr id="5" name="صورة 4">
            <a:extLst>
              <a:ext uri="{FF2B5EF4-FFF2-40B4-BE49-F238E27FC236}">
                <a16:creationId xmlns:a16="http://schemas.microsoft.com/office/drawing/2014/main" xmlns="" id="{BB893205-E3F2-9169-D628-049AED5087A6}"/>
              </a:ext>
            </a:extLst>
          </p:cNvPr>
          <p:cNvPicPr>
            <a:picLocks noChangeAspect="1"/>
          </p:cNvPicPr>
          <p:nvPr/>
        </p:nvPicPr>
        <p:blipFill>
          <a:blip r:embed="rId3"/>
          <a:stretch>
            <a:fillRect/>
          </a:stretch>
        </p:blipFill>
        <p:spPr>
          <a:xfrm>
            <a:off x="3530311" y="1651721"/>
            <a:ext cx="2305050" cy="2390775"/>
          </a:xfrm>
          <a:prstGeom prst="rect">
            <a:avLst/>
          </a:prstGeom>
        </p:spPr>
      </p:pic>
    </p:spTree>
    <p:extLst>
      <p:ext uri="{BB962C8B-B14F-4D97-AF65-F5344CB8AC3E}">
        <p14:creationId xmlns:p14="http://schemas.microsoft.com/office/powerpoint/2010/main" val="2282537226"/>
      </p:ext>
    </p:extLst>
  </p:cSld>
  <p:clrMapOvr>
    <a:masterClrMapping/>
  </p:clrMapOvr>
  <p:transition spd="med">
    <p:pull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ADAD7677-D977-C972-2AE7-6B5C8616DB22}"/>
              </a:ext>
            </a:extLst>
          </p:cNvPr>
          <p:cNvPicPr>
            <a:picLocks noChangeAspect="1"/>
          </p:cNvPicPr>
          <p:nvPr/>
        </p:nvPicPr>
        <p:blipFill>
          <a:blip r:embed="rId2"/>
          <a:stretch>
            <a:fillRect/>
          </a:stretch>
        </p:blipFill>
        <p:spPr>
          <a:xfrm>
            <a:off x="0" y="0"/>
            <a:ext cx="12192000" cy="6857999"/>
          </a:xfrm>
          <a:prstGeom prst="rect">
            <a:avLst/>
          </a:prstGeom>
        </p:spPr>
      </p:pic>
    </p:spTree>
    <p:extLst>
      <p:ext uri="{BB962C8B-B14F-4D97-AF65-F5344CB8AC3E}">
        <p14:creationId xmlns:p14="http://schemas.microsoft.com/office/powerpoint/2010/main" val="2641503606"/>
      </p:ext>
    </p:extLst>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F376DE8D-0C68-73DA-0FDF-97644C013FA7}"/>
              </a:ext>
            </a:extLst>
          </p:cNvPr>
          <p:cNvPicPr>
            <a:picLocks noChangeAspect="1"/>
          </p:cNvPicPr>
          <p:nvPr/>
        </p:nvPicPr>
        <p:blipFill>
          <a:blip r:embed="rId2"/>
          <a:stretch>
            <a:fillRect/>
          </a:stretch>
        </p:blipFill>
        <p:spPr>
          <a:xfrm>
            <a:off x="1579418" y="0"/>
            <a:ext cx="10612582" cy="6858000"/>
          </a:xfrm>
          <a:prstGeom prst="rect">
            <a:avLst/>
          </a:prstGeom>
        </p:spPr>
      </p:pic>
    </p:spTree>
    <p:extLst>
      <p:ext uri="{BB962C8B-B14F-4D97-AF65-F5344CB8AC3E}">
        <p14:creationId xmlns:p14="http://schemas.microsoft.com/office/powerpoint/2010/main" val="3506590940"/>
      </p:ext>
    </p:extLst>
  </p:cSld>
  <p:clrMapOvr>
    <a:masterClrMapping/>
  </p:clrMapOvr>
  <p:transition spd="slow">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DA1109DC-4C7D-E94C-BD83-5249373892AE}"/>
              </a:ext>
            </a:extLst>
          </p:cNvPr>
          <p:cNvPicPr>
            <a:picLocks noChangeAspect="1"/>
          </p:cNvPicPr>
          <p:nvPr/>
        </p:nvPicPr>
        <p:blipFill>
          <a:blip r:embed="rId2"/>
          <a:stretch>
            <a:fillRect/>
          </a:stretch>
        </p:blipFill>
        <p:spPr>
          <a:xfrm>
            <a:off x="6779624" y="1123950"/>
            <a:ext cx="5124994" cy="4610100"/>
          </a:xfrm>
          <a:prstGeom prst="rect">
            <a:avLst/>
          </a:prstGeom>
        </p:spPr>
      </p:pic>
      <p:pic>
        <p:nvPicPr>
          <p:cNvPr id="2" name="صورة 1">
            <a:extLst>
              <a:ext uri="{FF2B5EF4-FFF2-40B4-BE49-F238E27FC236}">
                <a16:creationId xmlns:a16="http://schemas.microsoft.com/office/drawing/2014/main" xmlns="" id="{14A7D7E8-E627-C9D6-7865-B9A2A3779129}"/>
              </a:ext>
            </a:extLst>
          </p:cNvPr>
          <p:cNvPicPr>
            <a:picLocks noChangeAspect="1"/>
          </p:cNvPicPr>
          <p:nvPr/>
        </p:nvPicPr>
        <p:blipFill>
          <a:blip r:embed="rId3"/>
          <a:stretch>
            <a:fillRect/>
          </a:stretch>
        </p:blipFill>
        <p:spPr>
          <a:xfrm>
            <a:off x="1859103" y="1025196"/>
            <a:ext cx="4084674" cy="4708854"/>
          </a:xfrm>
          <a:prstGeom prst="rect">
            <a:avLst/>
          </a:prstGeom>
        </p:spPr>
      </p:pic>
    </p:spTree>
    <p:extLst>
      <p:ext uri="{BB962C8B-B14F-4D97-AF65-F5344CB8AC3E}">
        <p14:creationId xmlns:p14="http://schemas.microsoft.com/office/powerpoint/2010/main" val="2876919946"/>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ideo-1653664671">
            <a:hlinkClick r:id="" action="ppaction://media"/>
            <a:extLst>
              <a:ext uri="{FF2B5EF4-FFF2-40B4-BE49-F238E27FC236}">
                <a16:creationId xmlns:a16="http://schemas.microsoft.com/office/drawing/2014/main" xmlns="" id="{4001EFA0-935A-25EA-8F2A-AB7D352DE6F6}"/>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332411" y="444137"/>
            <a:ext cx="9823269" cy="5728063"/>
          </a:xfrm>
          <a:prstGeom prst="rect">
            <a:avLst/>
          </a:prstGeom>
        </p:spPr>
      </p:pic>
    </p:spTree>
    <p:extLst>
      <p:ext uri="{BB962C8B-B14F-4D97-AF65-F5344CB8AC3E}">
        <p14:creationId xmlns:p14="http://schemas.microsoft.com/office/powerpoint/2010/main" val="1681156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98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A79AEF89-F671-3061-A027-860E54279ABC}"/>
              </a:ext>
            </a:extLst>
          </p:cNvPr>
          <p:cNvPicPr>
            <a:picLocks noChangeAspect="1"/>
          </p:cNvPicPr>
          <p:nvPr/>
        </p:nvPicPr>
        <p:blipFill>
          <a:blip r:embed="rId2"/>
          <a:stretch>
            <a:fillRect/>
          </a:stretch>
        </p:blipFill>
        <p:spPr>
          <a:xfrm>
            <a:off x="7633856" y="0"/>
            <a:ext cx="4665950" cy="6858000"/>
          </a:xfrm>
          <a:prstGeom prst="rect">
            <a:avLst/>
          </a:prstGeom>
        </p:spPr>
      </p:pic>
      <p:pic>
        <p:nvPicPr>
          <p:cNvPr id="5" name="صورة 4">
            <a:extLst>
              <a:ext uri="{FF2B5EF4-FFF2-40B4-BE49-F238E27FC236}">
                <a16:creationId xmlns:a16="http://schemas.microsoft.com/office/drawing/2014/main" xmlns="" id="{A039D95C-3E5C-5DEE-7994-9EE38CCA4FDA}"/>
              </a:ext>
            </a:extLst>
          </p:cNvPr>
          <p:cNvPicPr>
            <a:picLocks noChangeAspect="1"/>
          </p:cNvPicPr>
          <p:nvPr/>
        </p:nvPicPr>
        <p:blipFill>
          <a:blip r:embed="rId3"/>
          <a:stretch>
            <a:fillRect/>
          </a:stretch>
        </p:blipFill>
        <p:spPr>
          <a:xfrm>
            <a:off x="2510270" y="0"/>
            <a:ext cx="4095750" cy="6858000"/>
          </a:xfrm>
          <a:prstGeom prst="rect">
            <a:avLst/>
          </a:prstGeom>
        </p:spPr>
      </p:pic>
    </p:spTree>
    <p:extLst>
      <p:ext uri="{BB962C8B-B14F-4D97-AF65-F5344CB8AC3E}">
        <p14:creationId xmlns:p14="http://schemas.microsoft.com/office/powerpoint/2010/main" val="1619315523"/>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1CE4EBF8-B5B7-4F6F-F16B-CD849918E266}"/>
              </a:ext>
            </a:extLst>
          </p:cNvPr>
          <p:cNvSpPr>
            <a:spLocks noGrp="1"/>
          </p:cNvSpPr>
          <p:nvPr>
            <p:ph type="ctrTitle"/>
          </p:nvPr>
        </p:nvSpPr>
        <p:spPr>
          <a:xfrm>
            <a:off x="997527" y="568181"/>
            <a:ext cx="9144000" cy="831128"/>
          </a:xfrm>
        </p:spPr>
        <p:txBody>
          <a:bodyPr>
            <a:normAutofit/>
          </a:bodyPr>
          <a:lstStyle/>
          <a:p>
            <a:pPr marL="571500" indent="-571500">
              <a:buFont typeface="Courier New" panose="02070309020205020404" pitchFamily="49" charset="0"/>
              <a:buChar char="o"/>
            </a:pPr>
            <a:r>
              <a:rPr lang="en-US" sz="3000" i="1" dirty="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rPr>
              <a:t>Air pollution and its sources</a:t>
            </a:r>
            <a:endParaRPr lang="en-US" sz="3000" i="1" dirty="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endParaRPr>
          </a:p>
        </p:txBody>
      </p:sp>
      <p:sp>
        <p:nvSpPr>
          <p:cNvPr id="3" name="عنوان فرعي 2">
            <a:extLst>
              <a:ext uri="{FF2B5EF4-FFF2-40B4-BE49-F238E27FC236}">
                <a16:creationId xmlns:a16="http://schemas.microsoft.com/office/drawing/2014/main" xmlns="" id="{3F302E08-6F6C-0C0D-A3C2-783D99B45551}"/>
              </a:ext>
            </a:extLst>
          </p:cNvPr>
          <p:cNvSpPr>
            <a:spLocks noGrp="1"/>
          </p:cNvSpPr>
          <p:nvPr>
            <p:ph type="subTitle" idx="1"/>
          </p:nvPr>
        </p:nvSpPr>
        <p:spPr>
          <a:xfrm>
            <a:off x="962358" y="1788303"/>
            <a:ext cx="10584873" cy="4364180"/>
          </a:xfrm>
        </p:spPr>
        <p:txBody>
          <a:bodyPr>
            <a:normAutofit/>
          </a:bodyPr>
          <a:lstStyle/>
          <a:p>
            <a:pPr marL="342900" indent="-342900">
              <a:buFont typeface="Wingdings" panose="05000000000000000000" pitchFamily="2" charset="2"/>
              <a:buChar char="q"/>
            </a:pPr>
            <a:endParaRPr lang="en-US" dirty="0"/>
          </a:p>
        </p:txBody>
      </p:sp>
      <p:pic>
        <p:nvPicPr>
          <p:cNvPr id="5" name="صورة 4">
            <a:extLst>
              <a:ext uri="{FF2B5EF4-FFF2-40B4-BE49-F238E27FC236}">
                <a16:creationId xmlns:a16="http://schemas.microsoft.com/office/drawing/2014/main" xmlns="" id="{902F08EE-F2B7-AF78-B188-4628DBC07BFC}"/>
              </a:ext>
            </a:extLst>
          </p:cNvPr>
          <p:cNvPicPr>
            <a:picLocks noChangeAspect="1"/>
          </p:cNvPicPr>
          <p:nvPr/>
        </p:nvPicPr>
        <p:blipFill>
          <a:blip r:embed="rId2"/>
          <a:stretch>
            <a:fillRect/>
          </a:stretch>
        </p:blipFill>
        <p:spPr>
          <a:xfrm>
            <a:off x="5908430" y="1840523"/>
            <a:ext cx="6283569" cy="4724399"/>
          </a:xfrm>
          <a:prstGeom prst="rect">
            <a:avLst/>
          </a:prstGeom>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585" y="1840523"/>
            <a:ext cx="5509845" cy="4724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6042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42" presetClass="entr" presetSubtype="0" fill="hold" nodeType="withEffect" nodePh="1">
                                  <p:stCondLst>
                                    <p:cond delay="0"/>
                                  </p:stCondLst>
                                  <p:endCondLst>
                                    <p:cond evt="begin" delay="0">
                                      <p:tn val="8"/>
                                    </p:cond>
                                  </p:end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anim calcmode="lin" valueType="num">
                                      <p:cBhvr>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757F9B8D-B6D9-AFB3-4B67-C98E221FC2B9}"/>
              </a:ext>
            </a:extLst>
          </p:cNvPr>
          <p:cNvPicPr>
            <a:picLocks noChangeAspect="1"/>
          </p:cNvPicPr>
          <p:nvPr/>
        </p:nvPicPr>
        <p:blipFill>
          <a:blip r:embed="rId2"/>
          <a:stretch>
            <a:fillRect/>
          </a:stretch>
        </p:blipFill>
        <p:spPr>
          <a:xfrm>
            <a:off x="1551710" y="0"/>
            <a:ext cx="10640290" cy="6858000"/>
          </a:xfrm>
          <a:prstGeom prst="rect">
            <a:avLst/>
          </a:prstGeom>
        </p:spPr>
      </p:pic>
    </p:spTree>
    <p:extLst>
      <p:ext uri="{BB962C8B-B14F-4D97-AF65-F5344CB8AC3E}">
        <p14:creationId xmlns:p14="http://schemas.microsoft.com/office/powerpoint/2010/main" val="3697904494"/>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7180B77F-AD9C-975D-82B3-013BF77984C2}"/>
              </a:ext>
            </a:extLst>
          </p:cNvPr>
          <p:cNvSpPr>
            <a:spLocks noGrp="1"/>
          </p:cNvSpPr>
          <p:nvPr>
            <p:ph type="ctrTitle"/>
          </p:nvPr>
        </p:nvSpPr>
        <p:spPr>
          <a:xfrm>
            <a:off x="912813" y="391196"/>
            <a:ext cx="8915399" cy="1126284"/>
          </a:xfrm>
        </p:spPr>
        <p:txBody>
          <a:bodyPr>
            <a:normAutofit/>
          </a:bodyPr>
          <a:lstStyle/>
          <a:p>
            <a:r>
              <a:rPr lang="en-US" sz="3300"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Data calibration equations</a:t>
            </a:r>
            <a:br>
              <a:rPr lang="en-US" sz="3300"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br>
            <a:endParaRPr lang="en-US" sz="3300"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عنوان فرعي 2">
            <a:extLst>
              <a:ext uri="{FF2B5EF4-FFF2-40B4-BE49-F238E27FC236}">
                <a16:creationId xmlns:a16="http://schemas.microsoft.com/office/drawing/2014/main" xmlns="" id="{26257952-1449-E1A4-A5DB-E6C039E0CC07}"/>
              </a:ext>
            </a:extLst>
          </p:cNvPr>
          <p:cNvSpPr>
            <a:spLocks noGrp="1"/>
          </p:cNvSpPr>
          <p:nvPr>
            <p:ph type="subTitle" idx="1"/>
          </p:nvPr>
        </p:nvSpPr>
        <p:spPr>
          <a:xfrm>
            <a:off x="1773383" y="1517480"/>
            <a:ext cx="9731230" cy="5132701"/>
          </a:xfrm>
        </p:spPr>
        <p:txBody>
          <a:bodyPr/>
          <a:lstStyle/>
          <a:p>
            <a:pPr marL="0" marR="0" algn="l" rtl="0">
              <a:lnSpc>
                <a:spcPct val="120000"/>
              </a:lnSpc>
              <a:spcBef>
                <a:spcPts val="0"/>
              </a:spcBef>
              <a:spcAft>
                <a:spcPts val="1000"/>
              </a:spcAft>
              <a:tabLst>
                <a:tab pos="904875" algn="l"/>
              </a:tabLst>
            </a:pP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Calibration equation for “</a:t>
            </a:r>
            <a:r>
              <a:rPr lang="ar-SA" sz="20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84</a:t>
            </a: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device=</a:t>
            </a:r>
            <a:r>
              <a:rPr lang="ar-SA" sz="20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13</a:t>
            </a: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.799*(X)</a:t>
            </a:r>
            <a:r>
              <a:rPr lang="en-US" sz="2000" i="1" baseline="30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0.4368</a:t>
            </a:r>
            <a:endParaRPr lang="en-US" sz="2000" i="1" dirty="0">
              <a:effectLst/>
              <a:latin typeface="Calibri" panose="020F0502020204030204" pitchFamily="34" charset="0"/>
              <a:ea typeface="Times New Roman" panose="02020603050405020304" pitchFamily="18" charset="0"/>
              <a:cs typeface="Arial" panose="020B0604020202020204" pitchFamily="34" charset="0"/>
            </a:endParaRPr>
          </a:p>
          <a:p>
            <a:pPr marL="0" marR="0" algn="l" rtl="0">
              <a:lnSpc>
                <a:spcPct val="120000"/>
              </a:lnSpc>
              <a:spcBef>
                <a:spcPts val="0"/>
              </a:spcBef>
              <a:spcAft>
                <a:spcPts val="1000"/>
              </a:spcAft>
              <a:tabLst>
                <a:tab pos="904875" algn="l"/>
              </a:tabLst>
            </a:pP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Calibration equation for “UNIT A” device=</a:t>
            </a:r>
            <a:r>
              <a:rPr lang="en-US" sz="2000" i="1" dirty="0">
                <a:effectLst/>
                <a:latin typeface="Calibri" panose="020F0502020204030204" pitchFamily="34" charset="0"/>
                <a:ea typeface="Times New Roman" panose="02020603050405020304" pitchFamily="18" charset="0"/>
                <a:cs typeface="Arial" panose="020B0604020202020204" pitchFamily="34" charset="0"/>
              </a:rPr>
              <a:t> </a:t>
            </a: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6.7747*(X)</a:t>
            </a:r>
            <a:r>
              <a:rPr lang="en-US" sz="2000" i="1" baseline="30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0.6619</a:t>
            </a:r>
            <a:endParaRPr lang="en-US" sz="2000" i="1" dirty="0">
              <a:effectLst/>
              <a:latin typeface="Calibri" panose="020F0502020204030204" pitchFamily="34" charset="0"/>
              <a:ea typeface="Times New Roman" panose="02020603050405020304" pitchFamily="18" charset="0"/>
              <a:cs typeface="Arial" panose="020B0604020202020204" pitchFamily="34" charset="0"/>
            </a:endParaRPr>
          </a:p>
          <a:p>
            <a:pPr marL="0" marR="0" algn="l" rtl="0">
              <a:lnSpc>
                <a:spcPct val="120000"/>
              </a:lnSpc>
              <a:spcBef>
                <a:spcPts val="0"/>
              </a:spcBef>
              <a:spcAft>
                <a:spcPts val="1000"/>
              </a:spcAft>
              <a:tabLst>
                <a:tab pos="904875" algn="l"/>
              </a:tabLst>
            </a:pP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Calibration equation for “UNIT B” device=</a:t>
            </a:r>
            <a:r>
              <a:rPr lang="en-US" sz="2000" i="1" dirty="0">
                <a:effectLst/>
                <a:latin typeface="Calibri" panose="020F0502020204030204" pitchFamily="34" charset="0"/>
                <a:ea typeface="Times New Roman" panose="02020603050405020304" pitchFamily="18" charset="0"/>
                <a:cs typeface="Arial" panose="020B0604020202020204" pitchFamily="34" charset="0"/>
              </a:rPr>
              <a:t> </a:t>
            </a: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6.4784*(X)</a:t>
            </a:r>
            <a:r>
              <a:rPr lang="en-US" sz="2000" i="1" baseline="30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0.6251</a:t>
            </a: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r>
            <a:b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b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Calibration equation for “UNIT C” device=</a:t>
            </a:r>
            <a:r>
              <a:rPr lang="en-US" sz="2000" i="1" dirty="0">
                <a:effectLst/>
                <a:latin typeface="Calibri" panose="020F0502020204030204" pitchFamily="34" charset="0"/>
                <a:ea typeface="Times New Roman" panose="02020603050405020304" pitchFamily="18" charset="0"/>
                <a:cs typeface="Arial" panose="020B0604020202020204" pitchFamily="34" charset="0"/>
              </a:rPr>
              <a:t> </a:t>
            </a: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9.8544*(X)</a:t>
            </a:r>
            <a:r>
              <a:rPr lang="en-US" sz="2000" i="1" baseline="30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0.5105</a:t>
            </a:r>
            <a:endParaRPr lang="en-US" sz="2000" i="1" dirty="0">
              <a:effectLst/>
              <a:latin typeface="Calibri" panose="020F0502020204030204" pitchFamily="34" charset="0"/>
              <a:ea typeface="Times New Roman" panose="02020603050405020304" pitchFamily="18" charset="0"/>
              <a:cs typeface="Arial" panose="020B0604020202020204" pitchFamily="34" charset="0"/>
            </a:endParaRPr>
          </a:p>
          <a:p>
            <a:pPr marL="0" marR="0" algn="l" rtl="0">
              <a:lnSpc>
                <a:spcPct val="120000"/>
              </a:lnSpc>
              <a:spcBef>
                <a:spcPts val="0"/>
              </a:spcBef>
              <a:spcAft>
                <a:spcPts val="1000"/>
              </a:spcAft>
              <a:tabLst>
                <a:tab pos="904875" algn="l"/>
              </a:tabLst>
            </a:pP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Calibration equation for “UNIT D” device=</a:t>
            </a:r>
            <a:r>
              <a:rPr lang="en-US" sz="2000" i="1" dirty="0">
                <a:effectLst/>
                <a:latin typeface="Calibri" panose="020F0502020204030204" pitchFamily="34" charset="0"/>
                <a:ea typeface="Times New Roman" panose="02020603050405020304" pitchFamily="18" charset="0"/>
                <a:cs typeface="Arial" panose="020B0604020202020204" pitchFamily="34" charset="0"/>
              </a:rPr>
              <a:t> </a:t>
            </a: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6.3958*(X)</a:t>
            </a:r>
            <a:r>
              <a:rPr lang="en-US" sz="2000" i="1" baseline="30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0.6437</a:t>
            </a:r>
            <a:endParaRPr lang="en-US" sz="2000" i="1" dirty="0">
              <a:effectLst/>
              <a:latin typeface="Calibri" panose="020F0502020204030204" pitchFamily="34" charset="0"/>
              <a:ea typeface="Times New Roman" panose="02020603050405020304" pitchFamily="18" charset="0"/>
              <a:cs typeface="Arial" panose="020B0604020202020204" pitchFamily="34" charset="0"/>
            </a:endParaRPr>
          </a:p>
          <a:p>
            <a:pPr marL="0" marR="0" algn="l" rtl="0">
              <a:lnSpc>
                <a:spcPct val="120000"/>
              </a:lnSpc>
              <a:spcBef>
                <a:spcPts val="0"/>
              </a:spcBef>
              <a:spcAft>
                <a:spcPts val="1000"/>
              </a:spcAft>
              <a:tabLst>
                <a:tab pos="904875" algn="l"/>
              </a:tabLst>
            </a:pP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Calibration equation for “UNIT E” device=</a:t>
            </a:r>
            <a:r>
              <a:rPr lang="en-US" sz="2000" i="1" dirty="0">
                <a:effectLst/>
                <a:latin typeface="Calibri" panose="020F0502020204030204" pitchFamily="34" charset="0"/>
                <a:ea typeface="Times New Roman" panose="02020603050405020304" pitchFamily="18" charset="0"/>
                <a:cs typeface="Arial" panose="020B0604020202020204" pitchFamily="34" charset="0"/>
              </a:rPr>
              <a:t> </a:t>
            </a: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7.9461*(X)</a:t>
            </a:r>
            <a:r>
              <a:rPr lang="en-US" sz="2000" i="1" baseline="30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0.6297</a:t>
            </a:r>
            <a:endParaRPr lang="en-US" sz="2000" i="1" dirty="0">
              <a:effectLst/>
              <a:latin typeface="Calibri" panose="020F0502020204030204" pitchFamily="34" charset="0"/>
              <a:ea typeface="Times New Roman" panose="02020603050405020304" pitchFamily="18" charset="0"/>
              <a:cs typeface="Arial" panose="020B0604020202020204" pitchFamily="34" charset="0"/>
            </a:endParaRPr>
          </a:p>
          <a:p>
            <a:pPr marL="0" marR="0" algn="l" rtl="0">
              <a:lnSpc>
                <a:spcPct val="120000"/>
              </a:lnSpc>
              <a:spcBef>
                <a:spcPts val="0"/>
              </a:spcBef>
              <a:spcAft>
                <a:spcPts val="1000"/>
              </a:spcAft>
              <a:tabLst>
                <a:tab pos="904875" algn="l"/>
              </a:tabLst>
            </a:pP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Calibration equation for “UNIT F” device=</a:t>
            </a:r>
            <a:r>
              <a:rPr lang="en-US" sz="2000" i="1" dirty="0">
                <a:effectLst/>
                <a:latin typeface="Calibri" panose="020F0502020204030204" pitchFamily="34" charset="0"/>
                <a:ea typeface="Times New Roman" panose="02020603050405020304" pitchFamily="18" charset="0"/>
                <a:cs typeface="Arial" panose="020B0604020202020204" pitchFamily="34" charset="0"/>
              </a:rPr>
              <a:t> </a:t>
            </a:r>
            <a:r>
              <a:rPr lang="en-US" sz="2000"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7.4107*(X)</a:t>
            </a:r>
            <a:r>
              <a:rPr lang="en-US" sz="2000" i="1" baseline="300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0.6389</a:t>
            </a:r>
            <a:endParaRPr lang="en-US" sz="2000" i="1"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p>
        </p:txBody>
      </p:sp>
    </p:spTree>
    <p:extLst>
      <p:ext uri="{BB962C8B-B14F-4D97-AF65-F5344CB8AC3E}">
        <p14:creationId xmlns:p14="http://schemas.microsoft.com/office/powerpoint/2010/main" val="446937081"/>
      </p:ext>
    </p:extLst>
  </p:cSld>
  <p:clrMapOvr>
    <a:masterClrMapping/>
  </p:clrMapOvr>
  <p:transition spd="slow">
    <p:wheel spokes="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58FF0B77-A7F0-020E-522C-BEF72E48775C}"/>
              </a:ext>
            </a:extLst>
          </p:cNvPr>
          <p:cNvPicPr>
            <a:picLocks noChangeAspect="1"/>
          </p:cNvPicPr>
          <p:nvPr/>
        </p:nvPicPr>
        <p:blipFill>
          <a:blip r:embed="rId2"/>
          <a:stretch>
            <a:fillRect/>
          </a:stretch>
        </p:blipFill>
        <p:spPr>
          <a:xfrm>
            <a:off x="1" y="0"/>
            <a:ext cx="6206836" cy="3457575"/>
          </a:xfrm>
          <a:prstGeom prst="rect">
            <a:avLst/>
          </a:prstGeom>
        </p:spPr>
      </p:pic>
      <p:pic>
        <p:nvPicPr>
          <p:cNvPr id="5" name="صورة 4">
            <a:extLst>
              <a:ext uri="{FF2B5EF4-FFF2-40B4-BE49-F238E27FC236}">
                <a16:creationId xmlns:a16="http://schemas.microsoft.com/office/drawing/2014/main" xmlns="" id="{E5E96CC8-0D3D-A87C-BDD1-FAF7EC60F35B}"/>
              </a:ext>
            </a:extLst>
          </p:cNvPr>
          <p:cNvPicPr>
            <a:picLocks noChangeAspect="1"/>
          </p:cNvPicPr>
          <p:nvPr/>
        </p:nvPicPr>
        <p:blipFill>
          <a:blip r:embed="rId3"/>
          <a:stretch>
            <a:fillRect/>
          </a:stretch>
        </p:blipFill>
        <p:spPr>
          <a:xfrm>
            <a:off x="5985164" y="3400425"/>
            <a:ext cx="6206836" cy="3457575"/>
          </a:xfrm>
          <a:prstGeom prst="rect">
            <a:avLst/>
          </a:prstGeom>
        </p:spPr>
      </p:pic>
    </p:spTree>
    <p:extLst>
      <p:ext uri="{BB962C8B-B14F-4D97-AF65-F5344CB8AC3E}">
        <p14:creationId xmlns:p14="http://schemas.microsoft.com/office/powerpoint/2010/main" val="3081684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9183DE9D-C72B-0802-85F2-39CBBE7E522C}"/>
              </a:ext>
            </a:extLst>
          </p:cNvPr>
          <p:cNvPicPr>
            <a:picLocks noChangeAspect="1"/>
          </p:cNvPicPr>
          <p:nvPr/>
        </p:nvPicPr>
        <p:blipFill>
          <a:blip r:embed="rId2"/>
          <a:stretch>
            <a:fillRect/>
          </a:stretch>
        </p:blipFill>
        <p:spPr>
          <a:xfrm>
            <a:off x="0" y="0"/>
            <a:ext cx="6511636" cy="3429000"/>
          </a:xfrm>
          <a:prstGeom prst="rect">
            <a:avLst/>
          </a:prstGeom>
        </p:spPr>
      </p:pic>
      <p:pic>
        <p:nvPicPr>
          <p:cNvPr id="5" name="صورة 4">
            <a:extLst>
              <a:ext uri="{FF2B5EF4-FFF2-40B4-BE49-F238E27FC236}">
                <a16:creationId xmlns:a16="http://schemas.microsoft.com/office/drawing/2014/main" xmlns="" id="{91C94899-B4DD-D9C0-7BA8-37B5668147A8}"/>
              </a:ext>
            </a:extLst>
          </p:cNvPr>
          <p:cNvPicPr>
            <a:picLocks noChangeAspect="1"/>
          </p:cNvPicPr>
          <p:nvPr/>
        </p:nvPicPr>
        <p:blipFill>
          <a:blip r:embed="rId3"/>
          <a:stretch>
            <a:fillRect/>
          </a:stretch>
        </p:blipFill>
        <p:spPr>
          <a:xfrm>
            <a:off x="5514975" y="3609975"/>
            <a:ext cx="6677025" cy="3248025"/>
          </a:xfrm>
          <a:prstGeom prst="rect">
            <a:avLst/>
          </a:prstGeom>
        </p:spPr>
      </p:pic>
    </p:spTree>
    <p:extLst>
      <p:ext uri="{BB962C8B-B14F-4D97-AF65-F5344CB8AC3E}">
        <p14:creationId xmlns:p14="http://schemas.microsoft.com/office/powerpoint/2010/main" val="14400392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8798464C-082F-278B-C23C-3A5EA9A6993D}"/>
              </a:ext>
            </a:extLst>
          </p:cNvPr>
          <p:cNvPicPr>
            <a:picLocks noChangeAspect="1"/>
          </p:cNvPicPr>
          <p:nvPr/>
        </p:nvPicPr>
        <p:blipFill>
          <a:blip r:embed="rId2"/>
          <a:stretch>
            <a:fillRect/>
          </a:stretch>
        </p:blipFill>
        <p:spPr>
          <a:xfrm>
            <a:off x="0" y="0"/>
            <a:ext cx="6000750" cy="3714750"/>
          </a:xfrm>
          <a:prstGeom prst="rect">
            <a:avLst/>
          </a:prstGeom>
        </p:spPr>
      </p:pic>
      <p:pic>
        <p:nvPicPr>
          <p:cNvPr id="5" name="صورة 4">
            <a:extLst>
              <a:ext uri="{FF2B5EF4-FFF2-40B4-BE49-F238E27FC236}">
                <a16:creationId xmlns:a16="http://schemas.microsoft.com/office/drawing/2014/main" xmlns="" id="{BD0BB21C-1F1D-63A2-8C6A-A1F322B78AF6}"/>
              </a:ext>
            </a:extLst>
          </p:cNvPr>
          <p:cNvPicPr>
            <a:picLocks noChangeAspect="1"/>
          </p:cNvPicPr>
          <p:nvPr/>
        </p:nvPicPr>
        <p:blipFill>
          <a:blip r:embed="rId3"/>
          <a:stretch>
            <a:fillRect/>
          </a:stretch>
        </p:blipFill>
        <p:spPr>
          <a:xfrm>
            <a:off x="6191252" y="3543300"/>
            <a:ext cx="6000750" cy="3314700"/>
          </a:xfrm>
          <a:prstGeom prst="rect">
            <a:avLst/>
          </a:prstGeom>
        </p:spPr>
      </p:pic>
    </p:spTree>
    <p:extLst>
      <p:ext uri="{BB962C8B-B14F-4D97-AF65-F5344CB8AC3E}">
        <p14:creationId xmlns:p14="http://schemas.microsoft.com/office/powerpoint/2010/main" val="40019087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5BC51447-A836-49FC-F153-B6676D8049F6}"/>
              </a:ext>
            </a:extLst>
          </p:cNvPr>
          <p:cNvPicPr>
            <a:picLocks noChangeAspect="1"/>
          </p:cNvPicPr>
          <p:nvPr/>
        </p:nvPicPr>
        <p:blipFill>
          <a:blip r:embed="rId2"/>
          <a:stretch>
            <a:fillRect/>
          </a:stretch>
        </p:blipFill>
        <p:spPr>
          <a:xfrm>
            <a:off x="3024187" y="1565564"/>
            <a:ext cx="6424613" cy="3865418"/>
          </a:xfrm>
          <a:prstGeom prst="rect">
            <a:avLst/>
          </a:prstGeom>
        </p:spPr>
      </p:pic>
    </p:spTree>
    <p:extLst>
      <p:ext uri="{BB962C8B-B14F-4D97-AF65-F5344CB8AC3E}">
        <p14:creationId xmlns:p14="http://schemas.microsoft.com/office/powerpoint/2010/main" val="14752702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E500A37F-4B7E-73B3-9BA0-EF7382D94045}"/>
              </a:ext>
            </a:extLst>
          </p:cNvPr>
          <p:cNvSpPr>
            <a:spLocks noGrp="1"/>
          </p:cNvSpPr>
          <p:nvPr>
            <p:ph type="ctrTitle"/>
          </p:nvPr>
        </p:nvSpPr>
        <p:spPr>
          <a:xfrm>
            <a:off x="344777" y="353292"/>
            <a:ext cx="8915399" cy="796636"/>
          </a:xfrm>
        </p:spPr>
        <p:txBody>
          <a:bodyPr>
            <a:normAutofit/>
          </a:bodyPr>
          <a:lstStyle/>
          <a:p>
            <a:r>
              <a:rPr lang="en-US" sz="3300" i="1" dirty="0">
                <a:solidFill>
                  <a:schemeClr val="accent1">
                    <a:lumMod val="75000"/>
                  </a:schemeClr>
                </a:solidFill>
                <a:latin typeface="Arial Black" panose="020B0A04020102020204" pitchFamily="34" charset="0"/>
              </a:rPr>
              <a:t>.</a:t>
            </a:r>
          </a:p>
        </p:txBody>
      </p:sp>
      <p:sp>
        <p:nvSpPr>
          <p:cNvPr id="3" name="عنوان فرعي 2">
            <a:extLst>
              <a:ext uri="{FF2B5EF4-FFF2-40B4-BE49-F238E27FC236}">
                <a16:creationId xmlns:a16="http://schemas.microsoft.com/office/drawing/2014/main" xmlns="" id="{CFDE5522-2074-08B7-CA5A-DC0194D0C6E3}"/>
              </a:ext>
            </a:extLst>
          </p:cNvPr>
          <p:cNvSpPr>
            <a:spLocks noGrp="1"/>
          </p:cNvSpPr>
          <p:nvPr>
            <p:ph type="subTitle" idx="1"/>
          </p:nvPr>
        </p:nvSpPr>
        <p:spPr>
          <a:xfrm>
            <a:off x="635722" y="1438434"/>
            <a:ext cx="8915399" cy="1126283"/>
          </a:xfrm>
        </p:spPr>
        <p:txBody>
          <a:bodyPr/>
          <a:lstStyle/>
          <a:p>
            <a:r>
              <a:rPr lang="en-US" sz="1800" dirty="0">
                <a:effectLst/>
                <a:latin typeface="Times New Roman" panose="02020603050405020304" pitchFamily="18" charset="0"/>
                <a:ea typeface="Times New Roman" panose="02020603050405020304" pitchFamily="18" charset="0"/>
                <a:cs typeface="Arial" panose="020B0604020202020204" pitchFamily="34" charset="0"/>
              </a:rPr>
              <a:t>The following graphs show the daily average for each device:</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p>
            <a:endParaRPr lang="en-US" dirty="0"/>
          </a:p>
        </p:txBody>
      </p:sp>
      <p:pic>
        <p:nvPicPr>
          <p:cNvPr id="5" name="صورة 4">
            <a:extLst>
              <a:ext uri="{FF2B5EF4-FFF2-40B4-BE49-F238E27FC236}">
                <a16:creationId xmlns:a16="http://schemas.microsoft.com/office/drawing/2014/main" xmlns="" id="{1AFC85F2-D1DF-943A-0A8F-6867C0B93BAE}"/>
              </a:ext>
            </a:extLst>
          </p:cNvPr>
          <p:cNvPicPr>
            <a:picLocks noChangeAspect="1"/>
          </p:cNvPicPr>
          <p:nvPr/>
        </p:nvPicPr>
        <p:blipFill>
          <a:blip r:embed="rId2"/>
          <a:stretch>
            <a:fillRect/>
          </a:stretch>
        </p:blipFill>
        <p:spPr>
          <a:xfrm>
            <a:off x="3503035" y="2564717"/>
            <a:ext cx="6238875" cy="3314700"/>
          </a:xfrm>
          <a:prstGeom prst="rect">
            <a:avLst/>
          </a:prstGeom>
        </p:spPr>
      </p:pic>
    </p:spTree>
    <p:extLst>
      <p:ext uri="{BB962C8B-B14F-4D97-AF65-F5344CB8AC3E}">
        <p14:creationId xmlns:p14="http://schemas.microsoft.com/office/powerpoint/2010/main" val="143502912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BD0208CA-DEE0-26AE-F077-006D12AF3FDA}"/>
              </a:ext>
            </a:extLst>
          </p:cNvPr>
          <p:cNvPicPr>
            <a:picLocks noChangeAspect="1"/>
          </p:cNvPicPr>
          <p:nvPr/>
        </p:nvPicPr>
        <p:blipFill>
          <a:blip r:embed="rId2"/>
          <a:stretch>
            <a:fillRect/>
          </a:stretch>
        </p:blipFill>
        <p:spPr>
          <a:xfrm>
            <a:off x="1925783" y="748145"/>
            <a:ext cx="8783782" cy="5029200"/>
          </a:xfrm>
          <a:prstGeom prst="rect">
            <a:avLst/>
          </a:prstGeom>
        </p:spPr>
      </p:pic>
    </p:spTree>
    <p:extLst>
      <p:ext uri="{BB962C8B-B14F-4D97-AF65-F5344CB8AC3E}">
        <p14:creationId xmlns:p14="http://schemas.microsoft.com/office/powerpoint/2010/main" val="29664680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E323CA72-B54F-167E-9A55-52B68ABBAA73}"/>
              </a:ext>
            </a:extLst>
          </p:cNvPr>
          <p:cNvPicPr>
            <a:picLocks noChangeAspect="1"/>
          </p:cNvPicPr>
          <p:nvPr/>
        </p:nvPicPr>
        <p:blipFill>
          <a:blip r:embed="rId2"/>
          <a:stretch>
            <a:fillRect/>
          </a:stretch>
        </p:blipFill>
        <p:spPr>
          <a:xfrm>
            <a:off x="1717964" y="748145"/>
            <a:ext cx="8991601" cy="5250873"/>
          </a:xfrm>
          <a:prstGeom prst="rect">
            <a:avLst/>
          </a:prstGeom>
        </p:spPr>
      </p:pic>
    </p:spTree>
    <p:extLst>
      <p:ext uri="{BB962C8B-B14F-4D97-AF65-F5344CB8AC3E}">
        <p14:creationId xmlns:p14="http://schemas.microsoft.com/office/powerpoint/2010/main" val="442920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C8CA1F5A-C0AC-659A-5094-C2498ADF39CE}"/>
              </a:ext>
            </a:extLst>
          </p:cNvPr>
          <p:cNvPicPr>
            <a:picLocks noChangeAspect="1"/>
          </p:cNvPicPr>
          <p:nvPr/>
        </p:nvPicPr>
        <p:blipFill>
          <a:blip r:embed="rId2"/>
          <a:stretch>
            <a:fillRect/>
          </a:stretch>
        </p:blipFill>
        <p:spPr>
          <a:xfrm>
            <a:off x="2230582" y="984970"/>
            <a:ext cx="8548253" cy="5263429"/>
          </a:xfrm>
          <a:prstGeom prst="rect">
            <a:avLst/>
          </a:prstGeom>
        </p:spPr>
      </p:pic>
    </p:spTree>
    <p:extLst>
      <p:ext uri="{BB962C8B-B14F-4D97-AF65-F5344CB8AC3E}">
        <p14:creationId xmlns:p14="http://schemas.microsoft.com/office/powerpoint/2010/main" val="1111915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0E4EED3A-7B1D-5108-B5CA-C04583C2B581}"/>
              </a:ext>
            </a:extLst>
          </p:cNvPr>
          <p:cNvPicPr>
            <a:picLocks noChangeAspect="1"/>
          </p:cNvPicPr>
          <p:nvPr/>
        </p:nvPicPr>
        <p:blipFill>
          <a:blip r:embed="rId2"/>
          <a:stretch>
            <a:fillRect/>
          </a:stretch>
        </p:blipFill>
        <p:spPr>
          <a:xfrm>
            <a:off x="6400800" y="3048000"/>
            <a:ext cx="5791200" cy="3810000"/>
          </a:xfrm>
          <a:prstGeom prst="rect">
            <a:avLst/>
          </a:prstGeom>
        </p:spPr>
      </p:pic>
      <p:pic>
        <p:nvPicPr>
          <p:cNvPr id="5" name="صورة 4">
            <a:extLst>
              <a:ext uri="{FF2B5EF4-FFF2-40B4-BE49-F238E27FC236}">
                <a16:creationId xmlns:a16="http://schemas.microsoft.com/office/drawing/2014/main" xmlns="" id="{0CD94263-AA5D-E4A9-1067-9FBFDD00361C}"/>
              </a:ext>
            </a:extLst>
          </p:cNvPr>
          <p:cNvPicPr>
            <a:picLocks noChangeAspect="1"/>
          </p:cNvPicPr>
          <p:nvPr/>
        </p:nvPicPr>
        <p:blipFill>
          <a:blip r:embed="rId3"/>
          <a:stretch>
            <a:fillRect/>
          </a:stretch>
        </p:blipFill>
        <p:spPr>
          <a:xfrm>
            <a:off x="0" y="-11722"/>
            <a:ext cx="5001491" cy="6858000"/>
          </a:xfrm>
          <a:prstGeom prst="rect">
            <a:avLst/>
          </a:prstGeom>
        </p:spPr>
      </p:pic>
      <p:pic>
        <p:nvPicPr>
          <p:cNvPr id="7" name="صورة 6">
            <a:extLst>
              <a:ext uri="{FF2B5EF4-FFF2-40B4-BE49-F238E27FC236}">
                <a16:creationId xmlns:a16="http://schemas.microsoft.com/office/drawing/2014/main" xmlns="" id="{76E57DE1-B0B9-6BCD-A4F5-766C737D86A6}"/>
              </a:ext>
            </a:extLst>
          </p:cNvPr>
          <p:cNvPicPr>
            <a:picLocks noChangeAspect="1"/>
          </p:cNvPicPr>
          <p:nvPr/>
        </p:nvPicPr>
        <p:blipFill>
          <a:blip r:embed="rId4"/>
          <a:stretch>
            <a:fillRect/>
          </a:stretch>
        </p:blipFill>
        <p:spPr>
          <a:xfrm>
            <a:off x="6400801" y="1"/>
            <a:ext cx="5791200" cy="3048000"/>
          </a:xfrm>
          <a:prstGeom prst="rect">
            <a:avLst/>
          </a:prstGeom>
        </p:spPr>
      </p:pic>
    </p:spTree>
    <p:extLst>
      <p:ext uri="{BB962C8B-B14F-4D97-AF65-F5344CB8AC3E}">
        <p14:creationId xmlns:p14="http://schemas.microsoft.com/office/powerpoint/2010/main" val="1354098187"/>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A3EA0C4A-9A25-E03C-200C-937E8B0D6907}"/>
              </a:ext>
            </a:extLst>
          </p:cNvPr>
          <p:cNvPicPr>
            <a:picLocks noChangeAspect="1"/>
          </p:cNvPicPr>
          <p:nvPr/>
        </p:nvPicPr>
        <p:blipFill>
          <a:blip r:embed="rId2"/>
          <a:stretch>
            <a:fillRect/>
          </a:stretch>
        </p:blipFill>
        <p:spPr>
          <a:xfrm>
            <a:off x="1898073" y="692727"/>
            <a:ext cx="9019309" cy="5320146"/>
          </a:xfrm>
          <a:prstGeom prst="rect">
            <a:avLst/>
          </a:prstGeom>
        </p:spPr>
      </p:pic>
    </p:spTree>
    <p:extLst>
      <p:ext uri="{BB962C8B-B14F-4D97-AF65-F5344CB8AC3E}">
        <p14:creationId xmlns:p14="http://schemas.microsoft.com/office/powerpoint/2010/main" val="38125104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85D048CF-BEED-0631-5510-DF71F72609EA}"/>
              </a:ext>
            </a:extLst>
          </p:cNvPr>
          <p:cNvPicPr>
            <a:picLocks noChangeAspect="1"/>
          </p:cNvPicPr>
          <p:nvPr/>
        </p:nvPicPr>
        <p:blipFill>
          <a:blip r:embed="rId2"/>
          <a:stretch>
            <a:fillRect/>
          </a:stretch>
        </p:blipFill>
        <p:spPr>
          <a:xfrm>
            <a:off x="2244436" y="692728"/>
            <a:ext cx="8382000" cy="5250872"/>
          </a:xfrm>
          <a:prstGeom prst="rect">
            <a:avLst/>
          </a:prstGeom>
        </p:spPr>
      </p:pic>
    </p:spTree>
    <p:extLst>
      <p:ext uri="{BB962C8B-B14F-4D97-AF65-F5344CB8AC3E}">
        <p14:creationId xmlns:p14="http://schemas.microsoft.com/office/powerpoint/2010/main" val="25675328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CE8A3C5E-1182-B61D-9273-ED784173FC14}"/>
              </a:ext>
            </a:extLst>
          </p:cNvPr>
          <p:cNvPicPr>
            <a:picLocks noChangeAspect="1"/>
          </p:cNvPicPr>
          <p:nvPr/>
        </p:nvPicPr>
        <p:blipFill>
          <a:blip r:embed="rId2"/>
          <a:stretch>
            <a:fillRect/>
          </a:stretch>
        </p:blipFill>
        <p:spPr>
          <a:xfrm>
            <a:off x="2535381" y="623455"/>
            <a:ext cx="8049491" cy="5458689"/>
          </a:xfrm>
          <a:prstGeom prst="rect">
            <a:avLst/>
          </a:prstGeom>
        </p:spPr>
      </p:pic>
    </p:spTree>
    <p:extLst>
      <p:ext uri="{BB962C8B-B14F-4D97-AF65-F5344CB8AC3E}">
        <p14:creationId xmlns:p14="http://schemas.microsoft.com/office/powerpoint/2010/main" val="27121981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E14D6ED7-E3A4-5573-2288-F27DF1F0DA99}"/>
              </a:ext>
            </a:extLst>
          </p:cNvPr>
          <p:cNvSpPr>
            <a:spLocks noGrp="1"/>
          </p:cNvSpPr>
          <p:nvPr>
            <p:ph type="title"/>
          </p:nvPr>
        </p:nvSpPr>
        <p:spPr>
          <a:xfrm>
            <a:off x="2050474" y="624110"/>
            <a:ext cx="9454138" cy="1280890"/>
          </a:xfrm>
        </p:spPr>
        <p:txBody>
          <a:bodyPr>
            <a:normAutofit/>
          </a:bodyPr>
          <a:lstStyle/>
          <a:p>
            <a:r>
              <a:rPr lang="ar-SA" sz="20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 </a:t>
            </a:r>
            <a:r>
              <a:rPr lang="en-US" sz="2000" b="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the general average of the readings of each device</a:t>
            </a:r>
            <a:endParaRPr lang="en-US" sz="2000" b="1" dirty="0">
              <a:solidFill>
                <a:srgbClr val="002060"/>
              </a:solidFill>
              <a:latin typeface="Arial" panose="020B0604020202020204" pitchFamily="34" charset="0"/>
              <a:cs typeface="Arial" panose="020B0604020202020204" pitchFamily="34" charset="0"/>
            </a:endParaRPr>
          </a:p>
        </p:txBody>
      </p:sp>
      <p:pic>
        <p:nvPicPr>
          <p:cNvPr id="4" name="صورة 3">
            <a:extLst>
              <a:ext uri="{FF2B5EF4-FFF2-40B4-BE49-F238E27FC236}">
                <a16:creationId xmlns:a16="http://schemas.microsoft.com/office/drawing/2014/main" xmlns="" id="{F79ED524-44C6-36F7-B388-1092457FD594}"/>
              </a:ext>
            </a:extLst>
          </p:cNvPr>
          <p:cNvPicPr>
            <a:picLocks noChangeAspect="1"/>
          </p:cNvPicPr>
          <p:nvPr/>
        </p:nvPicPr>
        <p:blipFill>
          <a:blip r:embed="rId2"/>
          <a:stretch>
            <a:fillRect/>
          </a:stretch>
        </p:blipFill>
        <p:spPr>
          <a:xfrm>
            <a:off x="4281055" y="1717964"/>
            <a:ext cx="3671454" cy="4017818"/>
          </a:xfrm>
          <a:prstGeom prst="rect">
            <a:avLst/>
          </a:prstGeom>
        </p:spPr>
      </p:pic>
    </p:spTree>
    <p:extLst>
      <p:ext uri="{BB962C8B-B14F-4D97-AF65-F5344CB8AC3E}">
        <p14:creationId xmlns:p14="http://schemas.microsoft.com/office/powerpoint/2010/main" val="2747912597"/>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D14C60BC-382B-9F24-CE1E-E9FB2BD2EC43}"/>
              </a:ext>
            </a:extLst>
          </p:cNvPr>
          <p:cNvSpPr>
            <a:spLocks noGrp="1"/>
          </p:cNvSpPr>
          <p:nvPr>
            <p:ph type="ctrTitle"/>
          </p:nvPr>
        </p:nvSpPr>
        <p:spPr>
          <a:xfrm>
            <a:off x="566449" y="422157"/>
            <a:ext cx="8915399" cy="1064362"/>
          </a:xfrm>
        </p:spPr>
        <p:txBody>
          <a:bodyPr>
            <a:normAutofit/>
          </a:bodyPr>
          <a:lstStyle/>
          <a:p>
            <a:r>
              <a:rPr lang="en-US" sz="5400" i="1" dirty="0">
                <a:solidFill>
                  <a:schemeClr val="accent1">
                    <a:lumMod val="75000"/>
                  </a:schemeClr>
                </a:solidFill>
                <a:effectLst/>
                <a:latin typeface="Arial Black" panose="020B0A04020102020204" pitchFamily="34" charset="0"/>
                <a:ea typeface="Times New Roman" panose="02020603050405020304" pitchFamily="18" charset="0"/>
                <a:cs typeface="Arial" panose="020B0604020202020204" pitchFamily="34" charset="0"/>
              </a:rPr>
              <a:t>Results</a:t>
            </a:r>
            <a:endParaRPr lang="en-US" dirty="0"/>
          </a:p>
        </p:txBody>
      </p:sp>
      <p:sp>
        <p:nvSpPr>
          <p:cNvPr id="3" name="عنوان فرعي 2">
            <a:extLst>
              <a:ext uri="{FF2B5EF4-FFF2-40B4-BE49-F238E27FC236}">
                <a16:creationId xmlns:a16="http://schemas.microsoft.com/office/drawing/2014/main" xmlns="" id="{6C2BD2E3-E29D-352C-8657-95F0EE302322}"/>
              </a:ext>
            </a:extLst>
          </p:cNvPr>
          <p:cNvSpPr>
            <a:spLocks noGrp="1"/>
          </p:cNvSpPr>
          <p:nvPr>
            <p:ph type="subTitle" idx="1"/>
          </p:nvPr>
        </p:nvSpPr>
        <p:spPr>
          <a:xfrm>
            <a:off x="457201" y="1648691"/>
            <a:ext cx="11047412" cy="1780309"/>
          </a:xfrm>
        </p:spPr>
        <p:txBody>
          <a:bodyPr/>
          <a:lstStyle/>
          <a:p>
            <a:r>
              <a:rPr lang="en-US" sz="1800" b="1" dirty="0">
                <a:solidFill>
                  <a:srgbClr val="002060"/>
                </a:solidFill>
                <a:effectLst/>
                <a:latin typeface="Times New Roman" panose="02020603050405020304" pitchFamily="18" charset="0"/>
                <a:ea typeface="Times New Roman" panose="02020603050405020304" pitchFamily="18" charset="0"/>
              </a:rPr>
              <a:t>The following graphic shows the relationship between the point's height above sea level and the value of PM2.5</a:t>
            </a:r>
            <a:endParaRPr lang="en-US" b="1" dirty="0">
              <a:solidFill>
                <a:srgbClr val="002060"/>
              </a:solidFill>
            </a:endParaRPr>
          </a:p>
        </p:txBody>
      </p:sp>
      <p:pic>
        <p:nvPicPr>
          <p:cNvPr id="5" name="صورة 4">
            <a:extLst>
              <a:ext uri="{FF2B5EF4-FFF2-40B4-BE49-F238E27FC236}">
                <a16:creationId xmlns:a16="http://schemas.microsoft.com/office/drawing/2014/main" xmlns="" id="{D5B44BFD-C98D-AD09-83D3-595A3BF29A93}"/>
              </a:ext>
            </a:extLst>
          </p:cNvPr>
          <p:cNvPicPr>
            <a:picLocks noChangeAspect="1"/>
          </p:cNvPicPr>
          <p:nvPr/>
        </p:nvPicPr>
        <p:blipFill>
          <a:blip r:embed="rId2"/>
          <a:stretch>
            <a:fillRect/>
          </a:stretch>
        </p:blipFill>
        <p:spPr>
          <a:xfrm>
            <a:off x="3252787" y="2428874"/>
            <a:ext cx="6043613" cy="3209926"/>
          </a:xfrm>
          <a:prstGeom prst="rect">
            <a:avLst/>
          </a:prstGeom>
        </p:spPr>
      </p:pic>
    </p:spTree>
    <p:extLst>
      <p:ext uri="{BB962C8B-B14F-4D97-AF65-F5344CB8AC3E}">
        <p14:creationId xmlns:p14="http://schemas.microsoft.com/office/powerpoint/2010/main" val="1011404793"/>
      </p:ext>
    </p:extLst>
  </p:cSld>
  <p:clrMapOvr>
    <a:masterClrMapping/>
  </p:clrMapOvr>
  <p:transition spd="slow">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158D0586-A4F2-CA93-0440-17D9A0B9A001}"/>
              </a:ext>
            </a:extLst>
          </p:cNvPr>
          <p:cNvSpPr>
            <a:spLocks noGrp="1"/>
          </p:cNvSpPr>
          <p:nvPr>
            <p:ph type="title"/>
          </p:nvPr>
        </p:nvSpPr>
        <p:spPr>
          <a:xfrm>
            <a:off x="1512270" y="498764"/>
            <a:ext cx="8911687" cy="1101436"/>
          </a:xfrm>
        </p:spPr>
        <p:txBody>
          <a:bodyPr>
            <a:normAutofit fontScale="90000"/>
          </a:bodyPr>
          <a:lstStyle/>
          <a:p>
            <a:r>
              <a:rPr lang="en-US" sz="1800" b="1" dirty="0">
                <a:solidFill>
                  <a:srgbClr val="002060"/>
                </a:solidFill>
                <a:effectLst/>
                <a:latin typeface="Times New Roman" panose="02020603050405020304" pitchFamily="18" charset="0"/>
                <a:ea typeface="Calibri" panose="020F0502020204030204" pitchFamily="34" charset="0"/>
                <a:cs typeface="Arial" panose="020B0604020202020204" pitchFamily="34" charset="0"/>
              </a:rPr>
              <a:t>The following graphic shows the relationship between the point's distance from the street and the value of PM2.5. </a:t>
            </a:r>
            <a:r>
              <a:rPr lang="en-US" sz="1800" b="1"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rPr>
              <a:t/>
            </a:r>
            <a:br>
              <a:rPr lang="en-US" sz="1800" b="1"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rPr>
            </a:br>
            <a:endParaRPr lang="en-US" b="1" dirty="0">
              <a:solidFill>
                <a:srgbClr val="002060"/>
              </a:solidFill>
            </a:endParaRPr>
          </a:p>
        </p:txBody>
      </p:sp>
      <p:pic>
        <p:nvPicPr>
          <p:cNvPr id="4" name="صورة 3">
            <a:extLst>
              <a:ext uri="{FF2B5EF4-FFF2-40B4-BE49-F238E27FC236}">
                <a16:creationId xmlns:a16="http://schemas.microsoft.com/office/drawing/2014/main" xmlns="" id="{7AF13C64-AC22-6477-A90B-77A63420CCA7}"/>
              </a:ext>
            </a:extLst>
          </p:cNvPr>
          <p:cNvPicPr>
            <a:picLocks noChangeAspect="1"/>
          </p:cNvPicPr>
          <p:nvPr/>
        </p:nvPicPr>
        <p:blipFill>
          <a:blip r:embed="rId2"/>
          <a:stretch>
            <a:fillRect/>
          </a:stretch>
        </p:blipFill>
        <p:spPr>
          <a:xfrm>
            <a:off x="2410691" y="1600201"/>
            <a:ext cx="7633854" cy="4287982"/>
          </a:xfrm>
          <a:prstGeom prst="rect">
            <a:avLst/>
          </a:prstGeom>
        </p:spPr>
      </p:pic>
    </p:spTree>
    <p:extLst>
      <p:ext uri="{BB962C8B-B14F-4D97-AF65-F5344CB8AC3E}">
        <p14:creationId xmlns:p14="http://schemas.microsoft.com/office/powerpoint/2010/main" val="2966910373"/>
      </p:ext>
    </p:extLst>
  </p:cSld>
  <p:clrMapOvr>
    <a:masterClrMapping/>
  </p:clrMapOvr>
  <p:transition spd="slow">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E6CBBB2B-320B-8C97-29EA-4B8E152713D8}"/>
              </a:ext>
            </a:extLst>
          </p:cNvPr>
          <p:cNvSpPr>
            <a:spLocks noGrp="1"/>
          </p:cNvSpPr>
          <p:nvPr>
            <p:ph type="title"/>
          </p:nvPr>
        </p:nvSpPr>
        <p:spPr>
          <a:xfrm>
            <a:off x="1620982" y="624110"/>
            <a:ext cx="9883629" cy="1280890"/>
          </a:xfrm>
        </p:spPr>
        <p:txBody>
          <a:bodyPr>
            <a:normAutofit fontScale="90000"/>
          </a:bodyPr>
          <a:lstStyle/>
          <a:p>
            <a:r>
              <a:rPr lang="en-US" sz="1800" b="1" dirty="0">
                <a:solidFill>
                  <a:srgbClr val="002060"/>
                </a:solidFill>
                <a:effectLst/>
                <a:latin typeface="Times New Roman" panose="02020603050405020304" pitchFamily="18" charset="0"/>
                <a:ea typeface="Times New Roman" panose="02020603050405020304" pitchFamily="18" charset="0"/>
                <a:cs typeface="Arial" panose="020B0604020202020204" pitchFamily="34" charset="0"/>
              </a:rPr>
              <a:t>The following pictures show the location of each device relative to the Nablus Industrial Zone, as well as the general average of the readings of each device</a:t>
            </a:r>
            <a:r>
              <a:rPr lang="en-US" sz="1800" b="1"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rPr>
              <a:t/>
            </a:r>
            <a:br>
              <a:rPr lang="en-US" sz="1800" b="1"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rPr>
            </a:br>
            <a:endParaRPr lang="en-US" b="1" dirty="0">
              <a:solidFill>
                <a:srgbClr val="002060"/>
              </a:solidFill>
            </a:endParaRPr>
          </a:p>
        </p:txBody>
      </p:sp>
      <p:pic>
        <p:nvPicPr>
          <p:cNvPr id="4" name="صورة 3">
            <a:extLst>
              <a:ext uri="{FF2B5EF4-FFF2-40B4-BE49-F238E27FC236}">
                <a16:creationId xmlns:a16="http://schemas.microsoft.com/office/drawing/2014/main" xmlns="" id="{CCF42D08-9EED-AF80-902B-207BFB2D79A8}"/>
              </a:ext>
            </a:extLst>
          </p:cNvPr>
          <p:cNvPicPr>
            <a:picLocks noChangeAspect="1"/>
          </p:cNvPicPr>
          <p:nvPr/>
        </p:nvPicPr>
        <p:blipFill>
          <a:blip r:embed="rId2"/>
          <a:stretch>
            <a:fillRect/>
          </a:stretch>
        </p:blipFill>
        <p:spPr>
          <a:xfrm>
            <a:off x="2092036" y="1947861"/>
            <a:ext cx="8132619" cy="4383665"/>
          </a:xfrm>
          <a:prstGeom prst="rect">
            <a:avLst/>
          </a:prstGeom>
        </p:spPr>
      </p:pic>
    </p:spTree>
    <p:extLst>
      <p:ext uri="{BB962C8B-B14F-4D97-AF65-F5344CB8AC3E}">
        <p14:creationId xmlns:p14="http://schemas.microsoft.com/office/powerpoint/2010/main" val="517276501"/>
      </p:ext>
    </p:extLst>
  </p:cSld>
  <p:clrMapOvr>
    <a:masterClrMapping/>
  </p:clrMapOvr>
  <p:transition spd="slow">
    <p:push di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FE6704F3-5537-9351-A59E-33371E8B06C4}"/>
              </a:ext>
            </a:extLst>
          </p:cNvPr>
          <p:cNvSpPr>
            <a:spLocks noGrp="1"/>
          </p:cNvSpPr>
          <p:nvPr>
            <p:ph type="title"/>
          </p:nvPr>
        </p:nvSpPr>
        <p:spPr>
          <a:xfrm>
            <a:off x="1182956" y="1479282"/>
            <a:ext cx="8911687" cy="1280890"/>
          </a:xfrm>
        </p:spPr>
        <p:txBody>
          <a:bodyPr>
            <a:normAutofit/>
          </a:bodyPr>
          <a:lstStyle/>
          <a:p>
            <a:pPr marL="457200" indent="-457200" algn="ctr">
              <a:buFont typeface="Courier New" panose="02070309020205020404" pitchFamily="49" charset="0"/>
              <a:buChar char="o"/>
            </a:pPr>
            <a:r>
              <a:rPr lang="en-US" sz="3300" b="1" i="1" dirty="0">
                <a:solidFill>
                  <a:srgbClr val="002060"/>
                </a:solidFill>
                <a:latin typeface="Arial" panose="020B0604020202020204" pitchFamily="34" charset="0"/>
                <a:cs typeface="Arial" panose="020B0604020202020204" pitchFamily="34" charset="0"/>
              </a:rPr>
              <a:t>Our Recommendations</a:t>
            </a:r>
          </a:p>
        </p:txBody>
      </p:sp>
      <p:pic>
        <p:nvPicPr>
          <p:cNvPr id="4" name="صورة 3">
            <a:extLst>
              <a:ext uri="{FF2B5EF4-FFF2-40B4-BE49-F238E27FC236}">
                <a16:creationId xmlns:a16="http://schemas.microsoft.com/office/drawing/2014/main" xmlns="" id="{1C10270C-3F77-0437-C6B7-3442D55AF347}"/>
              </a:ext>
            </a:extLst>
          </p:cNvPr>
          <p:cNvPicPr>
            <a:picLocks noChangeAspect="1"/>
          </p:cNvPicPr>
          <p:nvPr/>
        </p:nvPicPr>
        <p:blipFill>
          <a:blip r:embed="rId2"/>
          <a:stretch>
            <a:fillRect/>
          </a:stretch>
        </p:blipFill>
        <p:spPr>
          <a:xfrm>
            <a:off x="8659091" y="3732068"/>
            <a:ext cx="3532909" cy="3125932"/>
          </a:xfrm>
          <a:prstGeom prst="rect">
            <a:avLst/>
          </a:prstGeom>
        </p:spPr>
      </p:pic>
    </p:spTree>
    <p:extLst>
      <p:ext uri="{BB962C8B-B14F-4D97-AF65-F5344CB8AC3E}">
        <p14:creationId xmlns:p14="http://schemas.microsoft.com/office/powerpoint/2010/main" val="249840537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2C48C5D8-3124-4072-7D13-3A6341C067D6}"/>
              </a:ext>
            </a:extLst>
          </p:cNvPr>
          <p:cNvPicPr>
            <a:picLocks noChangeAspect="1"/>
          </p:cNvPicPr>
          <p:nvPr/>
        </p:nvPicPr>
        <p:blipFill>
          <a:blip r:embed="rId2"/>
          <a:stretch>
            <a:fillRect/>
          </a:stretch>
        </p:blipFill>
        <p:spPr>
          <a:xfrm>
            <a:off x="0" y="0"/>
            <a:ext cx="12192000" cy="6857999"/>
          </a:xfrm>
          <a:prstGeom prst="rect">
            <a:avLst/>
          </a:prstGeom>
        </p:spPr>
      </p:pic>
    </p:spTree>
    <p:extLst>
      <p:ext uri="{BB962C8B-B14F-4D97-AF65-F5344CB8AC3E}">
        <p14:creationId xmlns:p14="http://schemas.microsoft.com/office/powerpoint/2010/main" val="2785605701"/>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EF76D884-C03F-F807-BB9B-C1B608E3355E}"/>
              </a:ext>
            </a:extLst>
          </p:cNvPr>
          <p:cNvSpPr>
            <a:spLocks noGrp="1"/>
          </p:cNvSpPr>
          <p:nvPr>
            <p:ph type="ctrTitle"/>
          </p:nvPr>
        </p:nvSpPr>
        <p:spPr>
          <a:xfrm>
            <a:off x="1039091" y="595745"/>
            <a:ext cx="9628909" cy="734291"/>
          </a:xfrm>
        </p:spPr>
        <p:txBody>
          <a:bodyPr>
            <a:normAutofit/>
          </a:bodyPr>
          <a:lstStyle/>
          <a:p>
            <a:pPr marL="457200" indent="-457200" algn="l">
              <a:buFont typeface="Courier New" panose="02070309020205020404" pitchFamily="49" charset="0"/>
              <a:buChar char="o"/>
            </a:pPr>
            <a:r>
              <a:rPr lang="en-US" sz="3000" i="1" dirty="0">
                <a:solidFill>
                  <a:schemeClr val="accent1">
                    <a:lumMod val="50000"/>
                  </a:schemeClr>
                </a:solidFill>
                <a:effectLst>
                  <a:outerShdw blurRad="38100" dist="38100" dir="2700000" algn="tl">
                    <a:srgbClr val="000000">
                      <a:alpha val="43137"/>
                    </a:srgbClr>
                  </a:outerShdw>
                </a:effectLst>
                <a:latin typeface="Arial Black" panose="020B0A04020102020204" pitchFamily="34" charset="0"/>
              </a:rPr>
              <a:t>Air pollution in Palestine</a:t>
            </a:r>
          </a:p>
        </p:txBody>
      </p:sp>
      <p:sp>
        <p:nvSpPr>
          <p:cNvPr id="3" name="عنوان فرعي 2">
            <a:extLst>
              <a:ext uri="{FF2B5EF4-FFF2-40B4-BE49-F238E27FC236}">
                <a16:creationId xmlns:a16="http://schemas.microsoft.com/office/drawing/2014/main" xmlns="" id="{F0BF65AE-B926-1E84-B2AB-F2ABD569B363}"/>
              </a:ext>
            </a:extLst>
          </p:cNvPr>
          <p:cNvSpPr>
            <a:spLocks noGrp="1"/>
          </p:cNvSpPr>
          <p:nvPr>
            <p:ph type="subTitle" idx="1"/>
          </p:nvPr>
        </p:nvSpPr>
        <p:spPr>
          <a:xfrm>
            <a:off x="1274618" y="1814945"/>
            <a:ext cx="9393382" cy="4946073"/>
          </a:xfrm>
        </p:spPr>
        <p:txBody>
          <a:bodyPr>
            <a:normAutofit/>
          </a:bodyPr>
          <a:lstStyle/>
          <a:p>
            <a:pPr algn="l"/>
            <a:r>
              <a:rPr lang="en-US" b="1" i="1" dirty="0"/>
              <a:t>Some of the main sources of air pollution in Palestine</a:t>
            </a:r>
            <a:endParaRPr lang="ar-SA" b="1" i="1" dirty="0"/>
          </a:p>
          <a:p>
            <a:pPr marL="342900" indent="-342900" algn="l" rtl="0">
              <a:buFont typeface="Wingdings" panose="05000000000000000000" pitchFamily="2" charset="2"/>
              <a:buChar char="q"/>
            </a:pPr>
            <a:r>
              <a:rPr lang="en-US" b="1" i="1" dirty="0"/>
              <a:t>Coal plants in Jenin.</a:t>
            </a:r>
          </a:p>
          <a:p>
            <a:pPr marL="342900" indent="-342900" algn="l" rtl="0">
              <a:buFont typeface="Wingdings" panose="05000000000000000000" pitchFamily="2" charset="2"/>
              <a:buChar char="q"/>
            </a:pPr>
            <a:endParaRPr lang="en-US" b="1" i="1" dirty="0"/>
          </a:p>
          <a:p>
            <a:pPr algn="l" rtl="0"/>
            <a:endParaRPr lang="en-US" b="1" i="1" dirty="0"/>
          </a:p>
          <a:p>
            <a:pPr marL="342900" indent="-342900" algn="l" rtl="0">
              <a:buFont typeface="Wingdings" panose="05000000000000000000" pitchFamily="2" charset="2"/>
              <a:buChar char="q"/>
            </a:pPr>
            <a:endParaRPr lang="en-US" b="1" i="1" dirty="0"/>
          </a:p>
          <a:p>
            <a:pPr marL="342900" indent="-342900" algn="l" rtl="0">
              <a:buFont typeface="Wingdings" panose="05000000000000000000" pitchFamily="2" charset="2"/>
              <a:buChar char="q"/>
            </a:pPr>
            <a:r>
              <a:rPr lang="en-US" b="1" i="1" dirty="0"/>
              <a:t>Quarries and stone crushers and the resulting rising dust.</a:t>
            </a:r>
          </a:p>
          <a:p>
            <a:pPr marL="342900" indent="-342900" algn="l" rtl="0">
              <a:buFont typeface="Wingdings" panose="05000000000000000000" pitchFamily="2" charset="2"/>
              <a:buChar char="q"/>
            </a:pPr>
            <a:endParaRPr lang="en-US" b="1" i="1" dirty="0"/>
          </a:p>
          <a:p>
            <a:pPr marL="342900" indent="-342900" algn="l" rtl="0">
              <a:buFont typeface="Wingdings" panose="05000000000000000000" pitchFamily="2" charset="2"/>
              <a:buChar char="q"/>
            </a:pPr>
            <a:endParaRPr lang="en-US" b="1" i="1" dirty="0"/>
          </a:p>
          <a:p>
            <a:pPr marL="342900" indent="-342900" algn="l" rtl="0">
              <a:buFont typeface="Wingdings" panose="05000000000000000000" pitchFamily="2" charset="2"/>
              <a:buChar char="q"/>
            </a:pPr>
            <a:endParaRPr lang="en-US" b="1" i="1" dirty="0"/>
          </a:p>
          <a:p>
            <a:pPr algn="l" rtl="0"/>
            <a:endParaRPr lang="en-US" b="1" i="1" dirty="0" smtClean="0"/>
          </a:p>
          <a:p>
            <a:pPr algn="l" rtl="0"/>
            <a:endParaRPr lang="en-US" b="1" i="1" dirty="0"/>
          </a:p>
          <a:p>
            <a:pPr algn="l" rtl="0"/>
            <a:endParaRPr lang="en-US" b="1" i="1" dirty="0"/>
          </a:p>
        </p:txBody>
      </p:sp>
      <p:pic>
        <p:nvPicPr>
          <p:cNvPr id="5" name="صورة 4">
            <a:extLst>
              <a:ext uri="{FF2B5EF4-FFF2-40B4-BE49-F238E27FC236}">
                <a16:creationId xmlns:a16="http://schemas.microsoft.com/office/drawing/2014/main" xmlns="" id="{D70F87BC-55A8-FA05-226A-01946C0F87A4}"/>
              </a:ext>
            </a:extLst>
          </p:cNvPr>
          <p:cNvPicPr>
            <a:picLocks noChangeAspect="1"/>
          </p:cNvPicPr>
          <p:nvPr/>
        </p:nvPicPr>
        <p:blipFill>
          <a:blip r:embed="rId2"/>
          <a:stretch>
            <a:fillRect/>
          </a:stretch>
        </p:blipFill>
        <p:spPr>
          <a:xfrm>
            <a:off x="7085735" y="2237075"/>
            <a:ext cx="2952750" cy="1434379"/>
          </a:xfrm>
          <a:prstGeom prst="rect">
            <a:avLst/>
          </a:prstGeom>
        </p:spPr>
      </p:pic>
      <p:pic>
        <p:nvPicPr>
          <p:cNvPr id="7" name="صورة 6">
            <a:extLst>
              <a:ext uri="{FF2B5EF4-FFF2-40B4-BE49-F238E27FC236}">
                <a16:creationId xmlns:a16="http://schemas.microsoft.com/office/drawing/2014/main" xmlns="" id="{28B0DD67-8144-2753-9811-100EAB62AFC4}"/>
              </a:ext>
            </a:extLst>
          </p:cNvPr>
          <p:cNvPicPr>
            <a:picLocks noChangeAspect="1"/>
          </p:cNvPicPr>
          <p:nvPr/>
        </p:nvPicPr>
        <p:blipFill>
          <a:blip r:embed="rId3"/>
          <a:stretch>
            <a:fillRect/>
          </a:stretch>
        </p:blipFill>
        <p:spPr>
          <a:xfrm>
            <a:off x="7114310" y="4891087"/>
            <a:ext cx="2924175" cy="1592406"/>
          </a:xfrm>
          <a:prstGeom prst="rect">
            <a:avLst/>
          </a:prstGeom>
        </p:spPr>
      </p:pic>
    </p:spTree>
    <p:extLst>
      <p:ext uri="{BB962C8B-B14F-4D97-AF65-F5344CB8AC3E}">
        <p14:creationId xmlns:p14="http://schemas.microsoft.com/office/powerpoint/2010/main" val="354580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C5C0D1A3-ADE8-5FDF-0757-CDF571114CC7}"/>
              </a:ext>
            </a:extLst>
          </p:cNvPr>
          <p:cNvSpPr>
            <a:spLocks noGrp="1"/>
          </p:cNvSpPr>
          <p:nvPr>
            <p:ph type="ctrTitle"/>
          </p:nvPr>
        </p:nvSpPr>
        <p:spPr>
          <a:xfrm>
            <a:off x="1524000" y="1122363"/>
            <a:ext cx="9144000" cy="609455"/>
          </a:xfrm>
        </p:spPr>
        <p:txBody>
          <a:bodyPr>
            <a:normAutofit/>
          </a:bodyPr>
          <a:lstStyle/>
          <a:p>
            <a:r>
              <a:rPr lang="en-US" sz="800" dirty="0"/>
              <a:t>.</a:t>
            </a:r>
          </a:p>
        </p:txBody>
      </p:sp>
      <p:sp>
        <p:nvSpPr>
          <p:cNvPr id="3" name="عنوان فرعي 2">
            <a:extLst>
              <a:ext uri="{FF2B5EF4-FFF2-40B4-BE49-F238E27FC236}">
                <a16:creationId xmlns:a16="http://schemas.microsoft.com/office/drawing/2014/main" xmlns="" id="{BFD5CBF3-5229-C3AE-8125-F3C4C257AF0B}"/>
              </a:ext>
            </a:extLst>
          </p:cNvPr>
          <p:cNvSpPr>
            <a:spLocks noGrp="1"/>
          </p:cNvSpPr>
          <p:nvPr>
            <p:ph type="subTitle" idx="1"/>
          </p:nvPr>
        </p:nvSpPr>
        <p:spPr>
          <a:xfrm>
            <a:off x="471055" y="1731818"/>
            <a:ext cx="10196945" cy="4516582"/>
          </a:xfrm>
        </p:spPr>
        <p:txBody>
          <a:bodyPr>
            <a:normAutofit/>
          </a:bodyPr>
          <a:lstStyle/>
          <a:p>
            <a:pPr marL="342900" indent="-342900" algn="l" rtl="0">
              <a:buFont typeface="Wingdings" panose="05000000000000000000" pitchFamily="2" charset="2"/>
              <a:buChar char="q"/>
            </a:pPr>
            <a:r>
              <a:rPr lang="en-US" sz="2000" b="1" i="1" dirty="0"/>
              <a:t> Indiscriminate burning of solid waste in some areas and the resulting smoke harmful to public health</a:t>
            </a:r>
          </a:p>
          <a:p>
            <a:pPr marL="342900" indent="-342900">
              <a:buFont typeface="Wingdings" panose="05000000000000000000" pitchFamily="2" charset="2"/>
              <a:buChar char="q"/>
            </a:pPr>
            <a:endParaRPr lang="en-US" sz="2000" b="1" i="1" dirty="0" smtClean="0"/>
          </a:p>
          <a:p>
            <a:pPr marL="342900" indent="-342900">
              <a:buFont typeface="Wingdings" panose="05000000000000000000" pitchFamily="2" charset="2"/>
              <a:buChar char="q"/>
            </a:pPr>
            <a:r>
              <a:rPr lang="en-US" sz="2000" b="1" i="1" dirty="0" smtClean="0"/>
              <a:t>Agricultural </a:t>
            </a:r>
            <a:r>
              <a:rPr lang="en-US" sz="2000" b="1" i="1" dirty="0"/>
              <a:t>activities such as the use of agricultural pesticides, such as: methyl bromide, which affects the ozone layer.</a:t>
            </a:r>
          </a:p>
          <a:p>
            <a:pPr marL="342900" indent="-342900" algn="l" rtl="0">
              <a:buFont typeface="Wingdings" panose="05000000000000000000" pitchFamily="2" charset="2"/>
              <a:buChar char="q"/>
            </a:pPr>
            <a:endParaRPr lang="en-US" sz="2000" b="1" i="1" dirty="0" smtClean="0"/>
          </a:p>
          <a:p>
            <a:pPr marL="342900" indent="-342900" algn="l" rtl="0">
              <a:buFont typeface="Wingdings" panose="05000000000000000000" pitchFamily="2" charset="2"/>
              <a:buChar char="q"/>
            </a:pPr>
            <a:r>
              <a:rPr lang="en-US" sz="2000" b="1" i="1" dirty="0" smtClean="0"/>
              <a:t>The </a:t>
            </a:r>
            <a:r>
              <a:rPr lang="en-US" sz="2000" b="1" i="1" dirty="0"/>
              <a:t>fumes, dust, and fumes from Israeli factories, which are blown by the winds into the west </a:t>
            </a:r>
            <a:r>
              <a:rPr lang="ar-SA" sz="2000" b="1" i="1" dirty="0"/>
              <a:t> </a:t>
            </a:r>
            <a:r>
              <a:rPr lang="en-US" sz="2000" b="1" i="1" dirty="0"/>
              <a:t>Bank</a:t>
            </a:r>
            <a:br>
              <a:rPr lang="en-US" sz="2000" b="1" i="1" dirty="0"/>
            </a:br>
            <a:endParaRPr lang="en-US" sz="2000" b="1" dirty="0"/>
          </a:p>
        </p:txBody>
      </p:sp>
    </p:spTree>
    <p:extLst>
      <p:ext uri="{BB962C8B-B14F-4D97-AF65-F5344CB8AC3E}">
        <p14:creationId xmlns:p14="http://schemas.microsoft.com/office/powerpoint/2010/main" val="1639560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heel(1)">
                                      <p:cBhvr>
                                        <p:cTn id="10" dur="2000"/>
                                        <p:tgtEl>
                                          <p:spTgt spid="3">
                                            <p:txEl>
                                              <p:pRg st="2" end="2"/>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wheel(1)">
                                      <p:cBhvr>
                                        <p:cTn id="1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E2891E53-1E88-0186-400C-75EA9697526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128245692"/>
      </p:ext>
    </p:extLst>
  </p:cSld>
  <p:clrMapOvr>
    <a:masterClrMapping/>
  </p:clrMapOvr>
  <p:transition spd="slow">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71897C2D-89EC-FA45-7B2E-3243217FA092}"/>
              </a:ext>
            </a:extLst>
          </p:cNvPr>
          <p:cNvSpPr>
            <a:spLocks noGrp="1"/>
          </p:cNvSpPr>
          <p:nvPr>
            <p:ph type="title"/>
          </p:nvPr>
        </p:nvSpPr>
        <p:spPr>
          <a:xfrm>
            <a:off x="838200" y="365125"/>
            <a:ext cx="10515600" cy="5024293"/>
          </a:xfrm>
        </p:spPr>
        <p:txBody>
          <a:bodyPr>
            <a:normAutofit/>
          </a:bodyPr>
          <a:lstStyle/>
          <a:p>
            <a:pPr marL="342900" indent="-342900" algn="l" rtl="0">
              <a:buFont typeface="Wingdings" panose="05000000000000000000" pitchFamily="2" charset="2"/>
              <a:buChar char="q"/>
            </a:pPr>
            <a:endParaRPr lang="en-US" dirty="0"/>
          </a:p>
        </p:txBody>
      </p:sp>
      <p:pic>
        <p:nvPicPr>
          <p:cNvPr id="4" name="صورة 3">
            <a:extLst>
              <a:ext uri="{FF2B5EF4-FFF2-40B4-BE49-F238E27FC236}">
                <a16:creationId xmlns:a16="http://schemas.microsoft.com/office/drawing/2014/main" xmlns="" id="{261039AE-2954-3B47-DF2F-B4211F081194}"/>
              </a:ext>
            </a:extLst>
          </p:cNvPr>
          <p:cNvPicPr>
            <a:picLocks noChangeAspect="1"/>
          </p:cNvPicPr>
          <p:nvPr/>
        </p:nvPicPr>
        <p:blipFill>
          <a:blip r:embed="rId2"/>
          <a:stretch>
            <a:fillRect/>
          </a:stretch>
        </p:blipFill>
        <p:spPr>
          <a:xfrm>
            <a:off x="0" y="1"/>
            <a:ext cx="12191999" cy="6858000"/>
          </a:xfrm>
          <a:prstGeom prst="rect">
            <a:avLst/>
          </a:prstGeom>
        </p:spPr>
      </p:pic>
    </p:spTree>
    <p:extLst>
      <p:ext uri="{BB962C8B-B14F-4D97-AF65-F5344CB8AC3E}">
        <p14:creationId xmlns:p14="http://schemas.microsoft.com/office/powerpoint/2010/main" val="1656694502"/>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xmlns="" id="{3F5F7C18-077A-246B-EA76-FCC3F06E64D0}"/>
              </a:ext>
            </a:extLst>
          </p:cNvPr>
          <p:cNvPicPr>
            <a:picLocks noChangeAspect="1"/>
          </p:cNvPicPr>
          <p:nvPr/>
        </p:nvPicPr>
        <p:blipFill>
          <a:blip r:embed="rId2"/>
          <a:stretch>
            <a:fillRect/>
          </a:stretch>
        </p:blipFill>
        <p:spPr>
          <a:xfrm>
            <a:off x="0" y="0"/>
            <a:ext cx="12192000" cy="6857999"/>
          </a:xfrm>
          <a:prstGeom prst="rect">
            <a:avLst/>
          </a:prstGeom>
        </p:spPr>
      </p:pic>
    </p:spTree>
    <p:extLst>
      <p:ext uri="{BB962C8B-B14F-4D97-AF65-F5344CB8AC3E}">
        <p14:creationId xmlns:p14="http://schemas.microsoft.com/office/powerpoint/2010/main" val="13776176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شريحة">
  <a:themeElements>
    <a:clrScheme name="أزرق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شريحة">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420</TotalTime>
  <Words>441</Words>
  <Application>Microsoft Office PowerPoint</Application>
  <PresentationFormat>مخصص</PresentationFormat>
  <Paragraphs>76</Paragraphs>
  <Slides>48</Slides>
  <Notes>0</Notes>
  <HiddenSlides>0</HiddenSlides>
  <MMClips>1</MMClips>
  <ScaleCrop>false</ScaleCrop>
  <HeadingPairs>
    <vt:vector size="4" baseType="variant">
      <vt:variant>
        <vt:lpstr>نسق</vt:lpstr>
      </vt:variant>
      <vt:variant>
        <vt:i4>1</vt:i4>
      </vt:variant>
      <vt:variant>
        <vt:lpstr>عناوين الشرائح</vt:lpstr>
      </vt:variant>
      <vt:variant>
        <vt:i4>48</vt:i4>
      </vt:variant>
    </vt:vector>
  </HeadingPairs>
  <TitlesOfParts>
    <vt:vector size="49" baseType="lpstr">
      <vt:lpstr>شريحة</vt:lpstr>
      <vt:lpstr>Air Quality in Nablus</vt:lpstr>
      <vt:lpstr>Significance of the work</vt:lpstr>
      <vt:lpstr>Air pollution and its sources</vt:lpstr>
      <vt:lpstr>عرض تقديمي في PowerPoint</vt:lpstr>
      <vt:lpstr>Air pollution in Palestine</vt:lpstr>
      <vt:lpstr>.</vt:lpstr>
      <vt:lpstr>عرض تقديمي في PowerPoint</vt:lpstr>
      <vt:lpstr>عرض تقديمي في PowerPoint</vt:lpstr>
      <vt:lpstr>عرض تقديمي في PowerPoint</vt:lpstr>
      <vt:lpstr>Particulate matter</vt:lpstr>
      <vt:lpstr>عرض تقديمي في PowerPoint</vt:lpstr>
      <vt:lpstr>Main categories of particle pollution.</vt:lpstr>
      <vt:lpstr>What’s The Difference Between PM10 and PM2.5?</vt:lpstr>
      <vt:lpstr>عرض تقديمي في PowerPoint</vt:lpstr>
      <vt:lpstr>Main composition of PM2.5</vt:lpstr>
      <vt:lpstr>How can particle pollution affect my health</vt:lpstr>
      <vt:lpstr>Diseases caused by PM2.5  </vt:lpstr>
      <vt:lpstr>عرض تقديمي في PowerPoint</vt:lpstr>
      <vt:lpstr>عرض تقديمي في PowerPoint</vt:lpstr>
      <vt:lpstr>POSSIBLE SOURCES OF PARTICULATE MATTER IN NABLUS</vt:lpstr>
      <vt:lpstr>Objectives</vt:lpstr>
      <vt:lpstr>METHODOLOGY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Data calibration equations </vt:lpstr>
      <vt:lpstr>عرض تقديمي في PowerPoint</vt:lpstr>
      <vt:lpstr>عرض تقديمي في PowerPoint</vt:lpstr>
      <vt:lpstr>عرض تقديمي في PowerPoint</vt:lpstr>
      <vt:lpstr>عرض تقديمي في PowerPoint</vt:lpstr>
      <vt:lpstr>.</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the general average of the readings of each device</vt:lpstr>
      <vt:lpstr>Results</vt:lpstr>
      <vt:lpstr>The following graphic shows the relationship between the point's distance from the street and the value of PM2.5.  </vt:lpstr>
      <vt:lpstr>The following pictures show the location of each device relative to the Nablus Industrial Zone, as well as the general average of the readings of each device </vt:lpstr>
      <vt:lpstr>Our Recommendations</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Quality in Nablus</dc:title>
  <dc:creator>roa zetawi</dc:creator>
  <cp:lastModifiedBy>Windows User</cp:lastModifiedBy>
  <cp:revision>22</cp:revision>
  <dcterms:created xsi:type="dcterms:W3CDTF">2022-06-01T12:13:41Z</dcterms:created>
  <dcterms:modified xsi:type="dcterms:W3CDTF">2022-06-05T04:02:59Z</dcterms:modified>
</cp:coreProperties>
</file>