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3.xml" ContentType="application/vnd.ms-office.webextension+xml"/>
  <Override PartName="/ppt/webextensions/webextension7.xml" ContentType="application/vnd.ms-office.webextension+xml"/>
  <Override PartName="/ppt/webextensions/webextension2.xml" ContentType="application/vnd.ms-office.webextension+xml"/>
  <Override PartName="/ppt/webextensions/webextension1.xml" ContentType="application/vnd.ms-office.webextension+xml"/>
  <Override PartName="/ppt/webextensions/webextension6.xml" ContentType="application/vnd.ms-office.webextension+xml"/>
  <Override PartName="/ppt/webextensions/webextension5.xml" ContentType="application/vnd.ms-office.webextension+xml"/>
  <Override PartName="/ppt/webextensions/webextension4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11/relationships/webextensiontaskpanes" Target="ppt/webextensions/taskpanes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0"/>
  </p:notesMasterIdLst>
  <p:handoutMasterIdLst>
    <p:handoutMasterId r:id="rId131"/>
  </p:handoutMasterIdLst>
  <p:sldIdLst>
    <p:sldId id="365" r:id="rId2"/>
    <p:sldId id="258" r:id="rId3"/>
    <p:sldId id="259" r:id="rId4"/>
    <p:sldId id="293" r:id="rId5"/>
    <p:sldId id="300" r:id="rId6"/>
    <p:sldId id="417" r:id="rId7"/>
    <p:sldId id="295" r:id="rId8"/>
    <p:sldId id="304" r:id="rId9"/>
    <p:sldId id="506" r:id="rId10"/>
    <p:sldId id="507" r:id="rId11"/>
    <p:sldId id="508" r:id="rId12"/>
    <p:sldId id="509" r:id="rId13"/>
    <p:sldId id="510" r:id="rId14"/>
    <p:sldId id="511" r:id="rId15"/>
    <p:sldId id="512" r:id="rId16"/>
    <p:sldId id="513" r:id="rId17"/>
    <p:sldId id="514" r:id="rId18"/>
    <p:sldId id="418" r:id="rId19"/>
    <p:sldId id="458" r:id="rId20"/>
    <p:sldId id="459" r:id="rId21"/>
    <p:sldId id="460" r:id="rId22"/>
    <p:sldId id="462" r:id="rId23"/>
    <p:sldId id="463" r:id="rId24"/>
    <p:sldId id="464" r:id="rId25"/>
    <p:sldId id="465" r:id="rId26"/>
    <p:sldId id="516" r:id="rId27"/>
    <p:sldId id="467" r:id="rId28"/>
    <p:sldId id="468" r:id="rId29"/>
    <p:sldId id="469" r:id="rId30"/>
    <p:sldId id="611" r:id="rId31"/>
    <p:sldId id="529" r:id="rId32"/>
    <p:sldId id="530" r:id="rId33"/>
    <p:sldId id="531" r:id="rId34"/>
    <p:sldId id="532" r:id="rId35"/>
    <p:sldId id="533" r:id="rId36"/>
    <p:sldId id="534" r:id="rId37"/>
    <p:sldId id="535" r:id="rId38"/>
    <p:sldId id="536" r:id="rId39"/>
    <p:sldId id="537" r:id="rId40"/>
    <p:sldId id="538" r:id="rId41"/>
    <p:sldId id="539" r:id="rId42"/>
    <p:sldId id="540" r:id="rId43"/>
    <p:sldId id="541" r:id="rId44"/>
    <p:sldId id="542" r:id="rId45"/>
    <p:sldId id="543" r:id="rId46"/>
    <p:sldId id="544" r:id="rId47"/>
    <p:sldId id="545" r:id="rId48"/>
    <p:sldId id="546" r:id="rId49"/>
    <p:sldId id="547" r:id="rId50"/>
    <p:sldId id="548" r:id="rId51"/>
    <p:sldId id="549" r:id="rId52"/>
    <p:sldId id="550" r:id="rId53"/>
    <p:sldId id="551" r:id="rId54"/>
    <p:sldId id="552" r:id="rId55"/>
    <p:sldId id="553" r:id="rId56"/>
    <p:sldId id="554" r:id="rId57"/>
    <p:sldId id="555" r:id="rId58"/>
    <p:sldId id="556" r:id="rId59"/>
    <p:sldId id="557" r:id="rId60"/>
    <p:sldId id="558" r:id="rId61"/>
    <p:sldId id="559" r:id="rId62"/>
    <p:sldId id="560" r:id="rId63"/>
    <p:sldId id="561" r:id="rId64"/>
    <p:sldId id="562" r:id="rId65"/>
    <p:sldId id="563" r:id="rId66"/>
    <p:sldId id="564" r:id="rId67"/>
    <p:sldId id="565" r:id="rId68"/>
    <p:sldId id="566" r:id="rId69"/>
    <p:sldId id="567" r:id="rId70"/>
    <p:sldId id="568" r:id="rId71"/>
    <p:sldId id="569" r:id="rId72"/>
    <p:sldId id="570" r:id="rId73"/>
    <p:sldId id="571" r:id="rId74"/>
    <p:sldId id="572" r:id="rId75"/>
    <p:sldId id="573" r:id="rId76"/>
    <p:sldId id="574" r:id="rId77"/>
    <p:sldId id="575" r:id="rId78"/>
    <p:sldId id="576" r:id="rId79"/>
    <p:sldId id="577" r:id="rId80"/>
    <p:sldId id="578" r:id="rId81"/>
    <p:sldId id="579" r:id="rId82"/>
    <p:sldId id="580" r:id="rId83"/>
    <p:sldId id="581" r:id="rId84"/>
    <p:sldId id="582" r:id="rId85"/>
    <p:sldId id="583" r:id="rId86"/>
    <p:sldId id="584" r:id="rId87"/>
    <p:sldId id="585" r:id="rId88"/>
    <p:sldId id="586" r:id="rId89"/>
    <p:sldId id="587" r:id="rId90"/>
    <p:sldId id="588" r:id="rId91"/>
    <p:sldId id="589" r:id="rId92"/>
    <p:sldId id="590" r:id="rId93"/>
    <p:sldId id="591" r:id="rId94"/>
    <p:sldId id="517" r:id="rId95"/>
    <p:sldId id="518" r:id="rId96"/>
    <p:sldId id="519" r:id="rId97"/>
    <p:sldId id="520" r:id="rId98"/>
    <p:sldId id="521" r:id="rId99"/>
    <p:sldId id="522" r:id="rId100"/>
    <p:sldId id="523" r:id="rId101"/>
    <p:sldId id="524" r:id="rId102"/>
    <p:sldId id="525" r:id="rId103"/>
    <p:sldId id="526" r:id="rId104"/>
    <p:sldId id="527" r:id="rId105"/>
    <p:sldId id="528" r:id="rId106"/>
    <p:sldId id="597" r:id="rId107"/>
    <p:sldId id="598" r:id="rId108"/>
    <p:sldId id="599" r:id="rId109"/>
    <p:sldId id="600" r:id="rId110"/>
    <p:sldId id="601" r:id="rId111"/>
    <p:sldId id="602" r:id="rId112"/>
    <p:sldId id="607" r:id="rId113"/>
    <p:sldId id="608" r:id="rId114"/>
    <p:sldId id="612" r:id="rId115"/>
    <p:sldId id="613" r:id="rId116"/>
    <p:sldId id="614" r:id="rId117"/>
    <p:sldId id="615" r:id="rId118"/>
    <p:sldId id="616" r:id="rId119"/>
    <p:sldId id="609" r:id="rId120"/>
    <p:sldId id="603" r:id="rId121"/>
    <p:sldId id="606" r:id="rId122"/>
    <p:sldId id="605" r:id="rId123"/>
    <p:sldId id="592" r:id="rId124"/>
    <p:sldId id="593" r:id="rId125"/>
    <p:sldId id="594" r:id="rId126"/>
    <p:sldId id="595" r:id="rId127"/>
    <p:sldId id="596" r:id="rId128"/>
    <p:sldId id="278" r:id="rId129"/>
  </p:sldIdLst>
  <p:sldSz cx="9144000" cy="5143500" type="screen16x9"/>
  <p:notesSz cx="6858000" cy="9144000"/>
  <p:embeddedFontLst>
    <p:embeddedFont>
      <p:font typeface="Cambria Math" pitchFamily="18" charset="0"/>
      <p:regular r:id="rId132"/>
    </p:embeddedFont>
    <p:embeddedFont>
      <p:font typeface="Fira Sans Extra Condensed Medium" charset="0"/>
      <p:regular r:id="rId133"/>
      <p:bold r:id="rId134"/>
      <p:italic r:id="rId135"/>
      <p:boldItalic r:id="rId136"/>
    </p:embeddedFont>
    <p:embeddedFont>
      <p:font typeface="Calibri" pitchFamily="34" charset="0"/>
      <p:regular r:id="rId137"/>
      <p:bold r:id="rId138"/>
    </p:embeddedFont>
    <p:embeddedFont>
      <p:font typeface="Arial Rounded MT Bold" pitchFamily="34" charset="0"/>
      <p:regular r:id="rId139"/>
    </p:embeddedFont>
    <p:embeddedFont>
      <p:font typeface="Montserrat ExtraBold" charset="0"/>
      <p:bold r:id="rId140"/>
      <p:boldItalic r:id="rId141"/>
    </p:embeddedFont>
    <p:embeddedFont>
      <p:font typeface="Franklin Gothic Book" pitchFamily="34" charset="0"/>
      <p:regular r:id="rId142"/>
      <p:italic r:id="rId143"/>
    </p:embeddedFont>
    <p:embeddedFont>
      <p:font typeface="Squada One" charset="0"/>
      <p:regular r:id="rId144"/>
    </p:embeddedFont>
    <p:embeddedFont>
      <p:font typeface="Barlow Light" charset="0"/>
      <p:regular r:id="rId145"/>
      <p:bold r:id="rId146"/>
      <p:italic r:id="rId147"/>
      <p:boldItalic r:id="rId148"/>
    </p:embeddedFont>
    <p:embeddedFont>
      <p:font typeface="EB Garamond" charset="0"/>
      <p:regular r:id="rId149"/>
      <p:bold r:id="rId150"/>
      <p:italic r:id="rId151"/>
      <p:boldItalic r:id="rId1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CA3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A21DE4D-DB45-4A50-B6EA-811850B7E086}">
  <a:tblStyle styleId="{6A21DE4D-DB45-4A50-B6EA-811850B7E08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1" autoAdjust="0"/>
    <p:restoredTop sz="95033" autoAdjust="0"/>
  </p:normalViewPr>
  <p:slideViewPr>
    <p:cSldViewPr snapToGrid="0">
      <p:cViewPr>
        <p:scale>
          <a:sx n="126" d="100"/>
          <a:sy n="126" d="100"/>
        </p:scale>
        <p:origin x="-366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154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font" Target="fonts/font2.fntdata"/><Relationship Id="rId138" Type="http://schemas.openxmlformats.org/officeDocument/2006/relationships/font" Target="fonts/font7.fntdata"/><Relationship Id="rId154" Type="http://schemas.openxmlformats.org/officeDocument/2006/relationships/viewProps" Target="view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font" Target="fonts/font13.fntdata"/><Relationship Id="rId149" Type="http://schemas.openxmlformats.org/officeDocument/2006/relationships/font" Target="fonts/font18.fntdata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font" Target="fonts/font3.fntdata"/><Relationship Id="rId139" Type="http://schemas.openxmlformats.org/officeDocument/2006/relationships/font" Target="fonts/font8.fntdata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font" Target="fonts/font19.fntdata"/><Relationship Id="rId155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font" Target="fonts/font1.fntdata"/><Relationship Id="rId140" Type="http://schemas.openxmlformats.org/officeDocument/2006/relationships/font" Target="fonts/font9.fntdata"/><Relationship Id="rId145" Type="http://schemas.openxmlformats.org/officeDocument/2006/relationships/font" Target="fonts/font14.fntdata"/><Relationship Id="rId15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notesMaster" Target="notesMasters/notesMaster1.xml"/><Relationship Id="rId135" Type="http://schemas.openxmlformats.org/officeDocument/2006/relationships/font" Target="fonts/font4.fntdata"/><Relationship Id="rId143" Type="http://schemas.openxmlformats.org/officeDocument/2006/relationships/font" Target="fonts/font12.fntdata"/><Relationship Id="rId148" Type="http://schemas.openxmlformats.org/officeDocument/2006/relationships/font" Target="fonts/font17.fntdata"/><Relationship Id="rId151" Type="http://schemas.openxmlformats.org/officeDocument/2006/relationships/font" Target="fonts/font20.fntdata"/><Relationship Id="rId15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font" Target="fonts/font10.fntdata"/><Relationship Id="rId146" Type="http://schemas.openxmlformats.org/officeDocument/2006/relationships/font" Target="fonts/font15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handoutMaster" Target="handoutMasters/handoutMaster1.xml"/><Relationship Id="rId136" Type="http://schemas.openxmlformats.org/officeDocument/2006/relationships/font" Target="fonts/font5.fntdata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font" Target="fonts/font21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font" Target="fonts/font16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font" Target="fonts/font11.fntdata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80C8D12-1822-4DB9-A844-5364909105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E8B41B3-B0CD-4432-850F-7536D86C0EC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FCE93-4324-4F01-9DB1-6C536711AC48}" type="datetimeFigureOut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7/8/2024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C9E9F75-5BA3-4160-BA53-38F8022184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4C049B8-D31B-4E9B-A44D-3620990A314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36116-2710-4E7B-8F9A-0EDC19C711A1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838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09858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Times New Roman" panose="02020603050405020304" pitchFamily="18" charset="0"/>
        <a:ea typeface="Times New Roman" panose="02020603050405020304" pitchFamily="18" charset="0"/>
        <a:cs typeface="Times New Roman" panose="02020603050405020304" pitchFamily="18" charset="0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0609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742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98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155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957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6770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91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6680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6238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8830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961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dfce81f19_0_17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4dfce81f19_0_17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3672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9620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7875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5333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6204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7092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668328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293210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5140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55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6c698b07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6c698b07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2215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8559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2458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10118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432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93232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42555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3712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6012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873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01135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2779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00178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50962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71623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8142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59933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54421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526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0707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31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96017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65327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29150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66866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33690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72990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0207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30438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68493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6" name="Google Shape;556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816213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6" name="Google Shape;556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39613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64237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6" name="Google Shape;556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772983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6" name="Google Shape;556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135773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" name="Google Shape;1863;g5540b6adc3_2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4" name="Google Shape;1864;g5540b6adc3_2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742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068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298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_1">
    <p:bg>
      <p:bgPr>
        <a:solidFill>
          <a:srgbClr val="FFFFFF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ctrTitle"/>
          </p:nvPr>
        </p:nvSpPr>
        <p:spPr>
          <a:xfrm>
            <a:off x="3414640" y="1853313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 dirty="0"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3622740" y="2314760"/>
            <a:ext cx="19065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3699102" y="1565141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ctrTitle" idx="3"/>
          </p:nvPr>
        </p:nvSpPr>
        <p:spPr>
          <a:xfrm>
            <a:off x="3414853" y="3359411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 dirty="0"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4"/>
          </p:nvPr>
        </p:nvSpPr>
        <p:spPr>
          <a:xfrm>
            <a:off x="3587640" y="3820858"/>
            <a:ext cx="19767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3"/>
          <p:cNvSpPr txBox="1">
            <a:spLocks noGrp="1"/>
          </p:cNvSpPr>
          <p:nvPr>
            <p:ph type="title" idx="5" hasCustomPrompt="1"/>
          </p:nvPr>
        </p:nvSpPr>
        <p:spPr>
          <a:xfrm>
            <a:off x="3699102" y="3091842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ctrTitle" idx="6"/>
          </p:nvPr>
        </p:nvSpPr>
        <p:spPr>
          <a:xfrm>
            <a:off x="5582025" y="1853313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 dirty="0"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7"/>
          </p:nvPr>
        </p:nvSpPr>
        <p:spPr>
          <a:xfrm>
            <a:off x="5789900" y="2314760"/>
            <a:ext cx="19065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 dirty="0"/>
          </a:p>
        </p:txBody>
      </p:sp>
      <p:sp>
        <p:nvSpPr>
          <p:cNvPr id="25" name="Google Shape;25;p3"/>
          <p:cNvSpPr txBox="1">
            <a:spLocks noGrp="1"/>
          </p:cNvSpPr>
          <p:nvPr>
            <p:ph type="title" idx="8" hasCustomPrompt="1"/>
          </p:nvPr>
        </p:nvSpPr>
        <p:spPr>
          <a:xfrm>
            <a:off x="5866262" y="1565141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6" name="Google Shape;26;p3"/>
          <p:cNvSpPr txBox="1">
            <a:spLocks noGrp="1"/>
          </p:cNvSpPr>
          <p:nvPr>
            <p:ph type="ctrTitle" idx="9"/>
          </p:nvPr>
        </p:nvSpPr>
        <p:spPr>
          <a:xfrm>
            <a:off x="5581987" y="3359411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 dirty="0"/>
          </a:p>
        </p:txBody>
      </p:sp>
      <p:sp>
        <p:nvSpPr>
          <p:cNvPr id="27" name="Google Shape;27;p3"/>
          <p:cNvSpPr/>
          <p:nvPr/>
        </p:nvSpPr>
        <p:spPr>
          <a:xfrm>
            <a:off x="742950" y="710350"/>
            <a:ext cx="8686800" cy="279600"/>
          </a:xfrm>
          <a:prstGeom prst="rect">
            <a:avLst/>
          </a:prstGeom>
          <a:solidFill>
            <a:srgbClr val="74C1B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13"/>
          </p:nvPr>
        </p:nvSpPr>
        <p:spPr>
          <a:xfrm>
            <a:off x="5754800" y="3820858"/>
            <a:ext cx="19767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 dirty="0"/>
          </a:p>
        </p:txBody>
      </p:sp>
      <p:sp>
        <p:nvSpPr>
          <p:cNvPr id="29" name="Google Shape;29;p3"/>
          <p:cNvSpPr txBox="1">
            <a:spLocks noGrp="1"/>
          </p:cNvSpPr>
          <p:nvPr>
            <p:ph type="title" idx="14" hasCustomPrompt="1"/>
          </p:nvPr>
        </p:nvSpPr>
        <p:spPr>
          <a:xfrm>
            <a:off x="5866262" y="3091842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30" name="Google Shape;30;p3"/>
          <p:cNvSpPr txBox="1">
            <a:spLocks noGrp="1"/>
          </p:cNvSpPr>
          <p:nvPr>
            <p:ph type="ctrTitle" idx="15"/>
          </p:nvPr>
        </p:nvSpPr>
        <p:spPr>
          <a:xfrm>
            <a:off x="790975" y="720000"/>
            <a:ext cx="5012400" cy="3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>
            <a:endParaRPr dirty="0"/>
          </a:p>
        </p:txBody>
      </p:sp>
      <p:sp>
        <p:nvSpPr>
          <p:cNvPr id="31" name="Google Shape;31;p3"/>
          <p:cNvSpPr txBox="1">
            <a:spLocks noGrp="1"/>
          </p:cNvSpPr>
          <p:nvPr>
            <p:ph type="ctrTitle" idx="16"/>
          </p:nvPr>
        </p:nvSpPr>
        <p:spPr>
          <a:xfrm>
            <a:off x="1226125" y="1853313"/>
            <a:ext cx="2392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 dirty="0"/>
          </a:p>
        </p:txBody>
      </p:sp>
      <p:sp>
        <p:nvSpPr>
          <p:cNvPr id="32" name="Google Shape;32;p3"/>
          <p:cNvSpPr txBox="1">
            <a:spLocks noGrp="1"/>
          </p:cNvSpPr>
          <p:nvPr>
            <p:ph type="subTitle" idx="17"/>
          </p:nvPr>
        </p:nvSpPr>
        <p:spPr>
          <a:xfrm>
            <a:off x="1469325" y="2314760"/>
            <a:ext cx="19065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 dirty="0"/>
          </a:p>
        </p:txBody>
      </p:sp>
      <p:sp>
        <p:nvSpPr>
          <p:cNvPr id="33" name="Google Shape;33;p3"/>
          <p:cNvSpPr txBox="1">
            <a:spLocks noGrp="1"/>
          </p:cNvSpPr>
          <p:nvPr>
            <p:ph type="title" idx="18" hasCustomPrompt="1"/>
          </p:nvPr>
        </p:nvSpPr>
        <p:spPr>
          <a:xfrm>
            <a:off x="1545687" y="1565141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34" name="Google Shape;34;p3"/>
          <p:cNvSpPr txBox="1">
            <a:spLocks noGrp="1"/>
          </p:cNvSpPr>
          <p:nvPr>
            <p:ph type="ctrTitle" idx="19"/>
          </p:nvPr>
        </p:nvSpPr>
        <p:spPr>
          <a:xfrm>
            <a:off x="1261437" y="3359411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 dirty="0"/>
          </a:p>
        </p:txBody>
      </p:sp>
      <p:sp>
        <p:nvSpPr>
          <p:cNvPr id="35" name="Google Shape;35;p3"/>
          <p:cNvSpPr txBox="1">
            <a:spLocks noGrp="1"/>
          </p:cNvSpPr>
          <p:nvPr>
            <p:ph type="subTitle" idx="20"/>
          </p:nvPr>
        </p:nvSpPr>
        <p:spPr>
          <a:xfrm>
            <a:off x="1434225" y="3820858"/>
            <a:ext cx="19767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 dirty="0"/>
          </a:p>
        </p:txBody>
      </p:sp>
      <p:sp>
        <p:nvSpPr>
          <p:cNvPr id="36" name="Google Shape;36;p3"/>
          <p:cNvSpPr txBox="1">
            <a:spLocks noGrp="1"/>
          </p:cNvSpPr>
          <p:nvPr>
            <p:ph type="title" idx="21" hasCustomPrompt="1"/>
          </p:nvPr>
        </p:nvSpPr>
        <p:spPr>
          <a:xfrm>
            <a:off x="1545687" y="3091842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37" name="Google Shape;37;p3"/>
          <p:cNvSpPr/>
          <p:nvPr/>
        </p:nvSpPr>
        <p:spPr>
          <a:xfrm>
            <a:off x="419100" y="732400"/>
            <a:ext cx="235500" cy="235500"/>
          </a:xfrm>
          <a:prstGeom prst="ellipse">
            <a:avLst/>
          </a:prstGeom>
          <a:solidFill>
            <a:srgbClr val="FFCB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Google Shape;38;p3"/>
          <p:cNvSpPr/>
          <p:nvPr/>
        </p:nvSpPr>
        <p:spPr>
          <a:xfrm>
            <a:off x="95250" y="732400"/>
            <a:ext cx="235500" cy="235500"/>
          </a:xfrm>
          <a:prstGeom prst="ellipse">
            <a:avLst/>
          </a:prstGeom>
          <a:solidFill>
            <a:srgbClr val="FFE4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CUSTOM_7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"/>
          <p:cNvSpPr/>
          <p:nvPr/>
        </p:nvSpPr>
        <p:spPr>
          <a:xfrm rot="-5400000">
            <a:off x="-101015" y="-226845"/>
            <a:ext cx="5995571" cy="6199231"/>
          </a:xfrm>
          <a:custGeom>
            <a:avLst/>
            <a:gdLst/>
            <a:ahLst/>
            <a:cxnLst/>
            <a:rect l="l" t="t" r="r" b="b"/>
            <a:pathLst>
              <a:path w="201481" h="208325" extrusionOk="0">
                <a:moveTo>
                  <a:pt x="11154" y="0"/>
                </a:moveTo>
                <a:cubicBezTo>
                  <a:pt x="4056" y="11322"/>
                  <a:pt x="0" y="25053"/>
                  <a:pt x="2324" y="39924"/>
                </a:cubicBezTo>
                <a:cubicBezTo>
                  <a:pt x="9717" y="87327"/>
                  <a:pt x="46473" y="78032"/>
                  <a:pt x="51839" y="97677"/>
                </a:cubicBezTo>
                <a:cubicBezTo>
                  <a:pt x="53106" y="102282"/>
                  <a:pt x="52853" y="108577"/>
                  <a:pt x="51712" y="115464"/>
                </a:cubicBezTo>
                <a:cubicBezTo>
                  <a:pt x="47938" y="138856"/>
                  <a:pt x="66191" y="159846"/>
                  <a:pt x="89765" y="159846"/>
                </a:cubicBezTo>
                <a:cubicBezTo>
                  <a:pt x="90204" y="159846"/>
                  <a:pt x="90644" y="159839"/>
                  <a:pt x="91087" y="159824"/>
                </a:cubicBezTo>
                <a:cubicBezTo>
                  <a:pt x="97764" y="159584"/>
                  <a:pt x="104483" y="159440"/>
                  <a:pt x="110886" y="159440"/>
                </a:cubicBezTo>
                <a:cubicBezTo>
                  <a:pt x="119109" y="159440"/>
                  <a:pt x="126814" y="159677"/>
                  <a:pt x="133250" y="160247"/>
                </a:cubicBezTo>
                <a:cubicBezTo>
                  <a:pt x="155895" y="162275"/>
                  <a:pt x="147826" y="197383"/>
                  <a:pt x="191257" y="208325"/>
                </a:cubicBezTo>
                <a:lnTo>
                  <a:pt x="195270" y="208325"/>
                </a:lnTo>
                <a:cubicBezTo>
                  <a:pt x="198692" y="208325"/>
                  <a:pt x="201481" y="205536"/>
                  <a:pt x="201481" y="202072"/>
                </a:cubicBezTo>
                <a:lnTo>
                  <a:pt x="201481" y="5999"/>
                </a:lnTo>
                <a:cubicBezTo>
                  <a:pt x="201481" y="3211"/>
                  <a:pt x="199622" y="760"/>
                  <a:pt x="196960" y="0"/>
                </a:cubicBezTo>
                <a:close/>
              </a:path>
            </a:pathLst>
          </a:custGeom>
          <a:solidFill>
            <a:srgbClr val="9AD7D2">
              <a:alpha val="120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Google Shape;41;p4"/>
          <p:cNvSpPr txBox="1">
            <a:spLocks noGrp="1"/>
          </p:cNvSpPr>
          <p:nvPr>
            <p:ph type="ctrTitle"/>
          </p:nvPr>
        </p:nvSpPr>
        <p:spPr>
          <a:xfrm>
            <a:off x="831200" y="376498"/>
            <a:ext cx="38673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42" name="Google Shape;42;p4"/>
          <p:cNvSpPr txBox="1">
            <a:spLocks noGrp="1"/>
          </p:cNvSpPr>
          <p:nvPr>
            <p:ph type="subTitle" idx="1"/>
          </p:nvPr>
        </p:nvSpPr>
        <p:spPr>
          <a:xfrm>
            <a:off x="831200" y="2314225"/>
            <a:ext cx="42249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 userDrawn="1">
  <p:cSld name="CUSTOM_6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"/>
          <p:cNvSpPr/>
          <p:nvPr/>
        </p:nvSpPr>
        <p:spPr>
          <a:xfrm>
            <a:off x="742950" y="710350"/>
            <a:ext cx="8686800" cy="279600"/>
          </a:xfrm>
          <a:prstGeom prst="rect">
            <a:avLst/>
          </a:prstGeom>
          <a:solidFill>
            <a:srgbClr val="74C1B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Google Shape;60;p7"/>
          <p:cNvSpPr txBox="1">
            <a:spLocks noGrp="1"/>
          </p:cNvSpPr>
          <p:nvPr>
            <p:ph type="ctrTitle"/>
          </p:nvPr>
        </p:nvSpPr>
        <p:spPr>
          <a:xfrm>
            <a:off x="790975" y="720000"/>
            <a:ext cx="5012400" cy="3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>
            <a:endParaRPr dirty="0"/>
          </a:p>
        </p:txBody>
      </p:sp>
      <p:sp>
        <p:nvSpPr>
          <p:cNvPr id="61" name="Google Shape;61;p7"/>
          <p:cNvSpPr/>
          <p:nvPr/>
        </p:nvSpPr>
        <p:spPr>
          <a:xfrm>
            <a:off x="419100" y="732400"/>
            <a:ext cx="235500" cy="235500"/>
          </a:xfrm>
          <a:prstGeom prst="ellipse">
            <a:avLst/>
          </a:prstGeom>
          <a:solidFill>
            <a:srgbClr val="FFCB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Google Shape;62;p7"/>
          <p:cNvSpPr/>
          <p:nvPr/>
        </p:nvSpPr>
        <p:spPr>
          <a:xfrm>
            <a:off x="95250" y="732400"/>
            <a:ext cx="235500" cy="235500"/>
          </a:xfrm>
          <a:prstGeom prst="ellipse">
            <a:avLst/>
          </a:prstGeom>
          <a:solidFill>
            <a:srgbClr val="FFE4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6_1">
    <p:bg>
      <p:bgPr>
        <a:solidFill>
          <a:srgbClr val="FFFFFF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 rot="-5400000">
            <a:off x="126769" y="-375501"/>
            <a:ext cx="6811569" cy="7337207"/>
          </a:xfrm>
          <a:custGeom>
            <a:avLst/>
            <a:gdLst/>
            <a:ahLst/>
            <a:cxnLst/>
            <a:rect l="l" t="t" r="r" b="b"/>
            <a:pathLst>
              <a:path w="201481" h="208325" extrusionOk="0">
                <a:moveTo>
                  <a:pt x="11154" y="0"/>
                </a:moveTo>
                <a:cubicBezTo>
                  <a:pt x="4056" y="11322"/>
                  <a:pt x="0" y="25053"/>
                  <a:pt x="2324" y="39924"/>
                </a:cubicBezTo>
                <a:cubicBezTo>
                  <a:pt x="9717" y="87327"/>
                  <a:pt x="46473" y="78032"/>
                  <a:pt x="51839" y="97677"/>
                </a:cubicBezTo>
                <a:cubicBezTo>
                  <a:pt x="53106" y="102282"/>
                  <a:pt x="52853" y="108577"/>
                  <a:pt x="51712" y="115464"/>
                </a:cubicBezTo>
                <a:cubicBezTo>
                  <a:pt x="47938" y="138856"/>
                  <a:pt x="66191" y="159846"/>
                  <a:pt x="89765" y="159846"/>
                </a:cubicBezTo>
                <a:cubicBezTo>
                  <a:pt x="90204" y="159846"/>
                  <a:pt x="90644" y="159839"/>
                  <a:pt x="91087" y="159824"/>
                </a:cubicBezTo>
                <a:cubicBezTo>
                  <a:pt x="97764" y="159584"/>
                  <a:pt x="104483" y="159440"/>
                  <a:pt x="110886" y="159440"/>
                </a:cubicBezTo>
                <a:cubicBezTo>
                  <a:pt x="119109" y="159440"/>
                  <a:pt x="126814" y="159677"/>
                  <a:pt x="133250" y="160247"/>
                </a:cubicBezTo>
                <a:cubicBezTo>
                  <a:pt x="155895" y="162275"/>
                  <a:pt x="147826" y="197383"/>
                  <a:pt x="191257" y="208325"/>
                </a:cubicBezTo>
                <a:lnTo>
                  <a:pt x="195270" y="208325"/>
                </a:lnTo>
                <a:cubicBezTo>
                  <a:pt x="198692" y="208325"/>
                  <a:pt x="201481" y="205536"/>
                  <a:pt x="201481" y="202072"/>
                </a:cubicBezTo>
                <a:lnTo>
                  <a:pt x="201481" y="5999"/>
                </a:lnTo>
                <a:cubicBezTo>
                  <a:pt x="201481" y="3211"/>
                  <a:pt x="199622" y="760"/>
                  <a:pt x="196960" y="0"/>
                </a:cubicBezTo>
                <a:close/>
              </a:path>
            </a:pathLst>
          </a:custGeom>
          <a:solidFill>
            <a:srgbClr val="ADDBD7">
              <a:alpha val="204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Google Shape;77;p10"/>
          <p:cNvSpPr txBox="1">
            <a:spLocks noGrp="1"/>
          </p:cNvSpPr>
          <p:nvPr>
            <p:ph type="ctrTitle"/>
          </p:nvPr>
        </p:nvSpPr>
        <p:spPr>
          <a:xfrm>
            <a:off x="477026" y="1557850"/>
            <a:ext cx="4209300" cy="85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CB64"/>
              </a:buClr>
              <a:buSzPts val="4800"/>
              <a:buNone/>
              <a:defRPr sz="4800">
                <a:solidFill>
                  <a:srgbClr val="FFCB64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9pPr>
          </a:lstStyle>
          <a:p>
            <a:endParaRPr dirty="0"/>
          </a:p>
        </p:txBody>
      </p:sp>
      <p:sp>
        <p:nvSpPr>
          <p:cNvPr id="78" name="Google Shape;78;p10"/>
          <p:cNvSpPr txBox="1">
            <a:spLocks noGrp="1"/>
          </p:cNvSpPr>
          <p:nvPr>
            <p:ph type="subTitle" idx="1"/>
          </p:nvPr>
        </p:nvSpPr>
        <p:spPr>
          <a:xfrm flipH="1">
            <a:off x="1674026" y="2409550"/>
            <a:ext cx="3012300" cy="16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9pPr>
          </a:lstStyle>
          <a:p>
            <a:endParaRPr dirty="0"/>
          </a:p>
        </p:txBody>
      </p:sp>
      <p:sp>
        <p:nvSpPr>
          <p:cNvPr id="79" name="Google Shape;79;p10"/>
          <p:cNvSpPr txBox="1"/>
          <p:nvPr/>
        </p:nvSpPr>
        <p:spPr>
          <a:xfrm>
            <a:off x="1263550" y="3683250"/>
            <a:ext cx="3398100" cy="17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434343"/>
                </a:solid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</a:rPr>
              <a:t>CREDITS: This presentation template was created by </a:t>
            </a:r>
            <a:r>
              <a:rPr lang="en" sz="900" b="1" dirty="0">
                <a:solidFill>
                  <a:srgbClr val="434343"/>
                </a:solidFill>
                <a:uFill>
                  <a:noFill/>
                </a:u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900" dirty="0">
                <a:solidFill>
                  <a:srgbClr val="434343"/>
                </a:solid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</a:rPr>
              <a:t>, including icons by </a:t>
            </a:r>
            <a:r>
              <a:rPr lang="en" sz="900" b="1" dirty="0">
                <a:solidFill>
                  <a:srgbClr val="434343"/>
                </a:solidFill>
                <a:uFill>
                  <a:noFill/>
                </a:u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900" dirty="0">
                <a:solidFill>
                  <a:srgbClr val="434343"/>
                </a:solid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</a:rPr>
              <a:t>, and infographics &amp; images by </a:t>
            </a:r>
            <a:r>
              <a:rPr lang="en" sz="900" b="1" dirty="0">
                <a:solidFill>
                  <a:srgbClr val="434343"/>
                </a:solidFill>
                <a:uFill>
                  <a:noFill/>
                </a:u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r>
              <a:rPr lang="en" sz="900" dirty="0">
                <a:solidFill>
                  <a:srgbClr val="434343"/>
                </a:solid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</a:rPr>
              <a:t>. </a:t>
            </a:r>
            <a:endParaRPr sz="900" dirty="0">
              <a:solidFill>
                <a:srgbClr val="434343"/>
              </a:solidFill>
              <a:latin typeface="Times New Roman" panose="02020603050405020304" pitchFamily="18" charset="0"/>
              <a:ea typeface="EB Garamond"/>
              <a:cs typeface="Times New Roman" panose="02020603050405020304" pitchFamily="18" charset="0"/>
              <a:sym typeface="EB Garamond"/>
            </a:endParaRPr>
          </a:p>
          <a:p>
            <a:pPr marL="0" lvl="0" indent="0" algn="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rgbClr val="434343"/>
                </a:solid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</a:rPr>
              <a:t>Please keep this slide for attribution.</a:t>
            </a:r>
            <a:endParaRPr sz="900" b="1" dirty="0">
              <a:solidFill>
                <a:srgbClr val="434343"/>
              </a:solidFill>
              <a:latin typeface="Times New Roman" panose="02020603050405020304" pitchFamily="18" charset="0"/>
              <a:ea typeface="EB Garamond"/>
              <a:cs typeface="Times New Roman" panose="02020603050405020304" pitchFamily="18" charset="0"/>
              <a:sym typeface="EB Garamond"/>
            </a:endParaRPr>
          </a:p>
          <a:p>
            <a:pPr marL="0" lvl="0" indent="0" algn="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dirty="0">
              <a:latin typeface="Barlow Light"/>
              <a:ea typeface="Barlow Light"/>
              <a:cs typeface="Barlow Light"/>
              <a:sym typeface="Barlow Light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78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Montserrat ExtraBold"/>
              <a:buNone/>
              <a:defRPr sz="28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■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■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EB Garamond"/>
              <a:buChar char="■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9pPr>
          </a:lstStyle>
          <a:p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02C79A-D1BD-44AC-A97A-480F91CA4471}"/>
              </a:ext>
            </a:extLst>
          </p:cNvPr>
          <p:cNvSpPr txBox="1"/>
          <p:nvPr userDrawn="1"/>
        </p:nvSpPr>
        <p:spPr>
          <a:xfrm>
            <a:off x="8693426" y="479066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07A6B23-4ECC-428A-A624-864248CDD542}" type="slidenum">
              <a:rPr lang="en-US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US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6" r:id="rId4"/>
    <p:sldLayoutId id="2147483661" r:id="rId5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Times New Roman" panose="02020603050405020304" pitchFamily="18" charset="0"/>
          <a:ea typeface="Times New Roman" panose="02020603050405020304" pitchFamily="18" charset="0"/>
          <a:cs typeface="Times New Roman" panose="02020603050405020304" pitchFamily="18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Times New Roman" panose="02020603050405020304" pitchFamily="18" charset="0"/>
          <a:ea typeface="Times New Roman" panose="02020603050405020304" pitchFamily="18" charset="0"/>
          <a:cs typeface="Times New Roman" panose="02020603050405020304" pitchFamily="18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39.png"/><Relationship Id="rId7" Type="http://schemas.openxmlformats.org/officeDocument/2006/relationships/image" Target="../media/image14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2.png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45.png"/><Relationship Id="rId7" Type="http://schemas.openxmlformats.org/officeDocument/2006/relationships/image" Target="../media/image14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3.png"/><Relationship Id="rId4" Type="http://schemas.openxmlformats.org/officeDocument/2006/relationships/image" Target="../media/image152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3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3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0.png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3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3.png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5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3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3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3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5.png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3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jpeg"/><Relationship Id="rId7" Type="http://schemas.openxmlformats.org/officeDocument/2006/relationships/image" Target="../media/image18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4.png"/><Relationship Id="rId5" Type="http://schemas.openxmlformats.org/officeDocument/2006/relationships/image" Target="../media/image183.png"/><Relationship Id="rId4" Type="http://schemas.openxmlformats.org/officeDocument/2006/relationships/image" Target="../media/image182.jpe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7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9.png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em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4.emf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0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210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5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3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image" Target="../media/image107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8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0.png"/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77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12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3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1404234"/>
            <a:ext cx="8215503" cy="1361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AN-</a:t>
            </a:r>
            <a:r>
              <a:rPr lang="en-US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Najah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National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University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Engineering &amp; Information Technology </a:t>
            </a:r>
            <a:endParaRPr lang="en-US" sz="16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Building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Engineering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</a:t>
            </a:r>
            <a:endParaRPr lang="en-US" sz="1575" b="1" spc="-16" dirty="0">
              <a:solidFill>
                <a:srgbClr val="545454"/>
              </a:solidFill>
              <a:latin typeface="Aileron Heavy 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Graduation Project – II</a:t>
            </a:r>
            <a:endParaRPr lang="ar-SA" sz="16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386644" y="68055"/>
            <a:ext cx="1289202" cy="1289202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8215503" y="-1561"/>
            <a:ext cx="928498" cy="5145061"/>
            <a:chOff x="0" y="0"/>
            <a:chExt cx="628169" cy="348085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  <a:solidFill>
              <a:schemeClr val="accent4"/>
            </a:solidFill>
          </p:spPr>
          <p:txBody>
            <a:bodyPr/>
            <a:lstStyle/>
            <a:p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489211" y="2765889"/>
            <a:ext cx="53409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Tx/>
              <a:defRPr/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Redesign </a:t>
            </a: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Al-</a:t>
            </a:r>
            <a:r>
              <a:rPr lang="en-US" sz="1800" dirty="0" err="1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Nabali</a:t>
            </a: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and </a:t>
            </a: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Al-Fairs </a:t>
            </a: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residential </a:t>
            </a: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building</a:t>
            </a:r>
            <a:endParaRPr lang="en-US" sz="1800" dirty="0">
              <a:solidFill>
                <a:schemeClr val="bg2"/>
              </a:solidFill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1809" y="3219603"/>
            <a:ext cx="4543865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Raed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Faqeeh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Asmaa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Kokash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Shahd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Hijab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Rakan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Ayyoub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Alaa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Shaheen</a:t>
            </a:r>
            <a:endParaRPr lang="ar-SA" dirty="0">
              <a:latin typeface="Times New Roman" panose="02020603050405020304" pitchFamily="18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81A29F-C170-46FE-8309-7F68EA4C05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20000"/>
            <a:ext cx="7613885" cy="314100"/>
          </a:xfrm>
        </p:spPr>
        <p:txBody>
          <a:bodyPr/>
          <a:lstStyle/>
          <a:p>
            <a:r>
              <a:rPr lang="en-US" dirty="0"/>
              <a:t>Architectural Aspects – Architectural Modifications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59287B4-2BF8-49A6-9E50-92AE55AE0280}"/>
              </a:ext>
            </a:extLst>
          </p:cNvPr>
          <p:cNvSpPr txBox="1"/>
          <p:nvPr/>
        </p:nvSpPr>
        <p:spPr>
          <a:xfrm>
            <a:off x="150892" y="1063582"/>
            <a:ext cx="330403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2"/>
              </a:buClr>
            </a:pPr>
            <a:r>
              <a:rPr lang="en-US" sz="1800" b="1" dirty="0">
                <a:solidFill>
                  <a:srgbClr val="FF0000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1. Parking Modifications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FC32BFD-E31F-4C8D-B2A6-ABF6F5756472}"/>
              </a:ext>
            </a:extLst>
          </p:cNvPr>
          <p:cNvSpPr txBox="1"/>
          <p:nvPr/>
        </p:nvSpPr>
        <p:spPr>
          <a:xfrm>
            <a:off x="3899604" y="4671418"/>
            <a:ext cx="1447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After Modifications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5671462-5DF1-EA4B-F32D-B9FFBF6A8BCD}"/>
              </a:ext>
            </a:extLst>
          </p:cNvPr>
          <p:cNvSpPr txBox="1"/>
          <p:nvPr/>
        </p:nvSpPr>
        <p:spPr>
          <a:xfrm>
            <a:off x="3783295" y="4390601"/>
            <a:ext cx="16850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latin typeface="Arial Rounded MT Bold" panose="020F0704030504030204" pitchFamily="34" charset="0"/>
              </a:rPr>
              <a:t>CELLAR1 FLOOR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CF50E3F-403B-50B5-9EC4-8811F6797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104" y="1470228"/>
            <a:ext cx="4831627" cy="295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3164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243597" y="795803"/>
            <a:ext cx="1786094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Bedroom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69914" y="1277890"/>
            <a:ext cx="53409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The parameter for design this room is </a:t>
            </a:r>
            <a:r>
              <a:rPr lang="en-US" sz="16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200 </a:t>
            </a: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lux min as standard. 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3"/>
          <a:srcRect l="1025" t="1674"/>
          <a:stretch/>
        </p:blipFill>
        <p:spPr bwMode="auto">
          <a:xfrm>
            <a:off x="131849" y="1616444"/>
            <a:ext cx="3193242" cy="3405829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3569914" y="1616445"/>
            <a:ext cx="1635933" cy="108619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5349191" y="1616445"/>
            <a:ext cx="1712370" cy="108619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/>
          <p:nvPr/>
        </p:nvPicPr>
        <p:blipFill>
          <a:blip r:embed="rId6"/>
          <a:stretch>
            <a:fillRect/>
          </a:stretch>
        </p:blipFill>
        <p:spPr>
          <a:xfrm>
            <a:off x="7150282" y="1616444"/>
            <a:ext cx="1787236" cy="108619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/>
          <p:cNvPicPr/>
          <p:nvPr/>
        </p:nvPicPr>
        <p:blipFill>
          <a:blip r:embed="rId7"/>
          <a:stretch>
            <a:fillRect/>
          </a:stretch>
        </p:blipFill>
        <p:spPr>
          <a:xfrm>
            <a:off x="3652291" y="2867891"/>
            <a:ext cx="5374783" cy="94080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/>
          <p:cNvPicPr/>
          <p:nvPr/>
        </p:nvPicPr>
        <p:blipFill rotWithShape="1">
          <a:blip r:embed="rId8"/>
          <a:srcRect r="1657"/>
          <a:stretch/>
        </p:blipFill>
        <p:spPr bwMode="auto">
          <a:xfrm>
            <a:off x="3652291" y="3808700"/>
            <a:ext cx="5374783" cy="9620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467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243597" y="795803"/>
            <a:ext cx="1786094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Corridor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69914" y="1277890"/>
            <a:ext cx="53409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The parameter for design this room is </a:t>
            </a:r>
            <a:r>
              <a:rPr lang="en-US" sz="16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100 </a:t>
            </a: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lux </a:t>
            </a:r>
            <a:r>
              <a:rPr lang="en-US" sz="16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min as </a:t>
            </a: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standard. </a:t>
            </a:r>
          </a:p>
        </p:txBody>
      </p:sp>
      <p:pic>
        <p:nvPicPr>
          <p:cNvPr id="16" name="Picture 15"/>
          <p:cNvPicPr/>
          <p:nvPr/>
        </p:nvPicPr>
        <p:blipFill rotWithShape="1">
          <a:blip r:embed="rId3"/>
          <a:srcRect l="11672" t="3392"/>
          <a:stretch/>
        </p:blipFill>
        <p:spPr bwMode="auto">
          <a:xfrm>
            <a:off x="72159" y="2074602"/>
            <a:ext cx="1680441" cy="301001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/>
          <p:cNvPicPr/>
          <p:nvPr/>
        </p:nvPicPr>
        <p:blipFill rotWithShape="1">
          <a:blip r:embed="rId4"/>
          <a:srcRect l="2999" t="1227"/>
          <a:stretch/>
        </p:blipFill>
        <p:spPr bwMode="auto">
          <a:xfrm>
            <a:off x="1808018" y="2060648"/>
            <a:ext cx="1712595" cy="302397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/>
          <p:cNvPicPr/>
          <p:nvPr/>
        </p:nvPicPr>
        <p:blipFill>
          <a:blip r:embed="rId5"/>
          <a:stretch>
            <a:fillRect/>
          </a:stretch>
        </p:blipFill>
        <p:spPr>
          <a:xfrm>
            <a:off x="4150112" y="1723391"/>
            <a:ext cx="2035943" cy="12207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/>
          <p:cNvPicPr/>
          <p:nvPr/>
        </p:nvPicPr>
        <p:blipFill>
          <a:blip r:embed="rId6"/>
          <a:stretch>
            <a:fillRect/>
          </a:stretch>
        </p:blipFill>
        <p:spPr>
          <a:xfrm>
            <a:off x="6542937" y="1723391"/>
            <a:ext cx="1989223" cy="12207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1"/>
          <p:cNvPicPr/>
          <p:nvPr/>
        </p:nvPicPr>
        <p:blipFill>
          <a:blip r:embed="rId7"/>
          <a:stretch>
            <a:fillRect/>
          </a:stretch>
        </p:blipFill>
        <p:spPr>
          <a:xfrm>
            <a:off x="4054824" y="3251929"/>
            <a:ext cx="4604268" cy="102219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2"/>
          <p:cNvPicPr/>
          <p:nvPr/>
        </p:nvPicPr>
        <p:blipFill>
          <a:blip r:embed="rId8"/>
          <a:stretch>
            <a:fillRect/>
          </a:stretch>
        </p:blipFill>
        <p:spPr>
          <a:xfrm>
            <a:off x="4054825" y="4274127"/>
            <a:ext cx="4604268" cy="72898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74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243597" y="795803"/>
            <a:ext cx="1786094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Parking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69914" y="1277890"/>
            <a:ext cx="53409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The parameter for design this room is </a:t>
            </a:r>
            <a:r>
              <a:rPr lang="en-US" sz="16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75 </a:t>
            </a: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lux </a:t>
            </a:r>
            <a:r>
              <a:rPr lang="en-US" sz="16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min as </a:t>
            </a: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standard. </a:t>
            </a:r>
          </a:p>
        </p:txBody>
      </p:sp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9273" y="1558636"/>
            <a:ext cx="3564284" cy="3444471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5163474" y="2037888"/>
            <a:ext cx="2405380" cy="148336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4098203" y="3776403"/>
            <a:ext cx="4702175" cy="62484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354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451060" y="690512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Lighting Plans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6882889-E06C-4D39-9E32-71AF9B832C81}"/>
              </a:ext>
            </a:extLst>
          </p:cNvPr>
          <p:cNvSpPr txBox="1"/>
          <p:nvPr/>
        </p:nvSpPr>
        <p:spPr>
          <a:xfrm>
            <a:off x="1230339" y="4835723"/>
            <a:ext cx="2510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Basement floor – 5</a:t>
            </a:r>
            <a:r>
              <a:rPr lang="en-US" baseline="30000" dirty="0" smtClean="0">
                <a:solidFill>
                  <a:schemeClr val="accent5">
                    <a:lumMod val="7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floor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64C6BFF-E619-4B40-829E-262432F34866}"/>
              </a:ext>
            </a:extLst>
          </p:cNvPr>
          <p:cNvSpPr txBox="1"/>
          <p:nvPr/>
        </p:nvSpPr>
        <p:spPr>
          <a:xfrm>
            <a:off x="6695205" y="4836210"/>
            <a:ext cx="10989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Parking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01" y="1371364"/>
            <a:ext cx="4353078" cy="34643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079" y="1341876"/>
            <a:ext cx="4472993" cy="346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93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Power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348985" y="720000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Socket and Distribution Boards Plans				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6882889-E06C-4D39-9E32-71AF9B832C81}"/>
              </a:ext>
            </a:extLst>
          </p:cNvPr>
          <p:cNvSpPr txBox="1"/>
          <p:nvPr/>
        </p:nvSpPr>
        <p:spPr>
          <a:xfrm>
            <a:off x="1230339" y="4835723"/>
            <a:ext cx="2510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Basement floor – 5</a:t>
            </a:r>
            <a:r>
              <a:rPr lang="en-US" baseline="30000" dirty="0" smtClean="0">
                <a:solidFill>
                  <a:schemeClr val="accent5">
                    <a:lumMod val="7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floor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64C6BFF-E619-4B40-829E-262432F34866}"/>
              </a:ext>
            </a:extLst>
          </p:cNvPr>
          <p:cNvSpPr txBox="1"/>
          <p:nvPr/>
        </p:nvSpPr>
        <p:spPr>
          <a:xfrm>
            <a:off x="6695205" y="4836210"/>
            <a:ext cx="10989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Parking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079" y="1341876"/>
            <a:ext cx="4472993" cy="34643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06" y="1385823"/>
            <a:ext cx="4480273" cy="342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5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Power Design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78" y="3471919"/>
            <a:ext cx="6182193" cy="15094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7677" y="1299923"/>
            <a:ext cx="4056571" cy="217199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130646"/>
            <a:ext cx="45672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After designing wire for the worst case for each floor</a:t>
            </a:r>
          </a:p>
        </p:txBody>
      </p:sp>
    </p:spTree>
    <p:extLst>
      <p:ext uri="{BB962C8B-B14F-4D97-AF65-F5344CB8AC3E}">
        <p14:creationId xmlns:p14="http://schemas.microsoft.com/office/powerpoint/2010/main" val="255776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66D7882-FAA2-4235-A3E6-6B560621206B}"/>
              </a:ext>
            </a:extLst>
          </p:cNvPr>
          <p:cNvSpPr txBox="1"/>
          <p:nvPr/>
        </p:nvSpPr>
        <p:spPr>
          <a:xfrm>
            <a:off x="2170505" y="830457"/>
            <a:ext cx="2108889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Water Tanks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46D06C2-BDA2-4935-A95F-1D275659B776}"/>
              </a:ext>
            </a:extLst>
          </p:cNvPr>
          <p:cNvSpPr txBox="1"/>
          <p:nvPr/>
        </p:nvSpPr>
        <p:spPr>
          <a:xfrm>
            <a:off x="1417188" y="3975317"/>
            <a:ext cx="3767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We Used 24 tank to all Building </a:t>
            </a:r>
            <a:br>
              <a:rPr lang="en-US" sz="1800" dirty="0"/>
            </a:br>
            <a:r>
              <a:rPr lang="en-US" sz="1800" dirty="0"/>
              <a:t>1 Apartment </a:t>
            </a:r>
            <a:r>
              <a:rPr lang="en-US" sz="1800" dirty="0">
                <a:sym typeface="Wingdings" panose="05000000000000000000" pitchFamily="2" charset="2"/>
              </a:rPr>
              <a:t>   3000 Liter</a:t>
            </a: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3D893C5-12F1-F546-5871-473BADED0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1" y="1499284"/>
            <a:ext cx="5124163" cy="22814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7A0B90C-F159-E195-B213-62003C57B67D}"/>
              </a:ext>
            </a:extLst>
          </p:cNvPr>
          <p:cNvSpPr txBox="1"/>
          <p:nvPr/>
        </p:nvSpPr>
        <p:spPr>
          <a:xfrm>
            <a:off x="6422465" y="856558"/>
            <a:ext cx="2108889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Boiler Electricity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543DA87-D627-1770-0AE4-C36BEC7C7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9162" y="1648897"/>
            <a:ext cx="2897756" cy="21318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F4CF9B6-94D5-AA37-DF9B-4643A2DE3CD1}"/>
              </a:ext>
            </a:extLst>
          </p:cNvPr>
          <p:cNvSpPr txBox="1"/>
          <p:nvPr/>
        </p:nvSpPr>
        <p:spPr>
          <a:xfrm>
            <a:off x="5294071" y="4146501"/>
            <a:ext cx="376793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5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48 water heater devices in all building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7096908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24D4108-DF02-915E-414C-2A3253AA1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254" y="1355785"/>
            <a:ext cx="5058213" cy="30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70201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66D7882-FAA2-4235-A3E6-6B560621206B}"/>
              </a:ext>
            </a:extLst>
          </p:cNvPr>
          <p:cNvSpPr txBox="1"/>
          <p:nvPr/>
        </p:nvSpPr>
        <p:spPr>
          <a:xfrm>
            <a:off x="400024" y="641028"/>
            <a:ext cx="8343953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Water Supply Plans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C14B3EF1-DD2A-4489-976E-0A5AAD3A0600}"/>
              </a:ext>
            </a:extLst>
          </p:cNvPr>
          <p:cNvCxnSpPr>
            <a:cxnSpLocks/>
          </p:cNvCxnSpPr>
          <p:nvPr/>
        </p:nvCxnSpPr>
        <p:spPr>
          <a:xfrm>
            <a:off x="4273282" y="1283753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8B8BD1AF-9607-4B2D-BF32-C49AD77420A1}"/>
              </a:ext>
            </a:extLst>
          </p:cNvPr>
          <p:cNvSpPr txBox="1"/>
          <p:nvPr/>
        </p:nvSpPr>
        <p:spPr>
          <a:xfrm>
            <a:off x="1330812" y="4435772"/>
            <a:ext cx="12782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Floor Plan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EDCC6AC-6E42-4904-B4B7-1F34314F237F}"/>
              </a:ext>
            </a:extLst>
          </p:cNvPr>
          <p:cNvSpPr txBox="1"/>
          <p:nvPr/>
        </p:nvSpPr>
        <p:spPr>
          <a:xfrm>
            <a:off x="6038837" y="4435772"/>
            <a:ext cx="12782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Roof Plan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22B21AF-5154-3F06-414C-2461C9DBA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36" y="1523232"/>
            <a:ext cx="4109783" cy="27834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C15FBF8-127B-635F-39D3-FD82F3C62D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862" y="1470776"/>
            <a:ext cx="4672228" cy="283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12105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DA5574F-04E1-4383-8F71-C2E80BAB6DB2}"/>
              </a:ext>
            </a:extLst>
          </p:cNvPr>
          <p:cNvSpPr txBox="1"/>
          <p:nvPr/>
        </p:nvSpPr>
        <p:spPr>
          <a:xfrm>
            <a:off x="400022" y="720000"/>
            <a:ext cx="8343953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Drainage System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BF1B9B3-CE32-446E-A448-BB5578A8E5C2}"/>
              </a:ext>
            </a:extLst>
          </p:cNvPr>
          <p:cNvSpPr txBox="1"/>
          <p:nvPr/>
        </p:nvSpPr>
        <p:spPr>
          <a:xfrm>
            <a:off x="400022" y="1507857"/>
            <a:ext cx="834395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Used Diameters</a:t>
            </a:r>
          </a:p>
          <a:p>
            <a:pPr marL="342892" indent="-342892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W.C Horizantal Pipe = 4″ at slope of 1%</a:t>
            </a:r>
          </a:p>
          <a:p>
            <a:pPr marL="342892" indent="-342892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Lavatory Horizantal Pipe = 2″ at slope of 2%</a:t>
            </a:r>
          </a:p>
          <a:p>
            <a:pPr marL="342892" indent="-342892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Kitchen Sink Horizantal Pipe = 2″ at slope of 2%</a:t>
            </a:r>
          </a:p>
          <a:p>
            <a:pPr marL="342892" indent="-342892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Main Manhole’s Pipe = 6″ at slope of 1%</a:t>
            </a:r>
          </a:p>
          <a:p>
            <a:pPr marL="342892" indent="-342892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Branch Manhole’s Pipe = 4″ at slope of 1%</a:t>
            </a:r>
          </a:p>
        </p:txBody>
      </p:sp>
    </p:spTree>
    <p:extLst>
      <p:ext uri="{BB962C8B-B14F-4D97-AF65-F5344CB8AC3E}">
        <p14:creationId xmlns:p14="http://schemas.microsoft.com/office/powerpoint/2010/main" val="2911802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81A29F-C170-46FE-8309-7F68EA4C05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20000"/>
            <a:ext cx="7613885" cy="314100"/>
          </a:xfrm>
        </p:spPr>
        <p:txBody>
          <a:bodyPr/>
          <a:lstStyle/>
          <a:p>
            <a:r>
              <a:rPr lang="en-US" dirty="0"/>
              <a:t>Architectural Aspects – Architectural Modifications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59287B4-2BF8-49A6-9E50-92AE55AE0280}"/>
              </a:ext>
            </a:extLst>
          </p:cNvPr>
          <p:cNvSpPr txBox="1"/>
          <p:nvPr/>
        </p:nvSpPr>
        <p:spPr>
          <a:xfrm>
            <a:off x="150892" y="1063582"/>
            <a:ext cx="330403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2"/>
              </a:buClr>
            </a:pPr>
            <a:r>
              <a:rPr lang="en-US" sz="1800" b="1" dirty="0">
                <a:solidFill>
                  <a:srgbClr val="FF0000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2. Basement Floor Modifications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37EF8EAB-41E6-4F59-B6FD-C4C861B7A7CD}"/>
              </a:ext>
            </a:extLst>
          </p:cNvPr>
          <p:cNvCxnSpPr>
            <a:cxnSpLocks/>
          </p:cNvCxnSpPr>
          <p:nvPr/>
        </p:nvCxnSpPr>
        <p:spPr>
          <a:xfrm>
            <a:off x="4296961" y="1677945"/>
            <a:ext cx="0" cy="3025169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29D2D36-B791-4968-9098-5B5983AD6D05}"/>
              </a:ext>
            </a:extLst>
          </p:cNvPr>
          <p:cNvSpPr txBox="1"/>
          <p:nvPr/>
        </p:nvSpPr>
        <p:spPr>
          <a:xfrm>
            <a:off x="1144424" y="4703114"/>
            <a:ext cx="15744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Before Modifications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FC32BFD-E31F-4C8D-B2A6-ABF6F5756472}"/>
              </a:ext>
            </a:extLst>
          </p:cNvPr>
          <p:cNvSpPr txBox="1"/>
          <p:nvPr/>
        </p:nvSpPr>
        <p:spPr>
          <a:xfrm>
            <a:off x="5525653" y="4706635"/>
            <a:ext cx="1447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After Modifications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89DE90A-933E-9549-B9FA-6AFD538A25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9120" y="1602900"/>
            <a:ext cx="4636949" cy="29980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AFB52D4-1AFD-25FF-5A19-15BC5D512E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73" y="1602900"/>
            <a:ext cx="4142988" cy="282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133994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DA5574F-04E1-4383-8F71-C2E80BAB6DB2}"/>
              </a:ext>
            </a:extLst>
          </p:cNvPr>
          <p:cNvSpPr txBox="1"/>
          <p:nvPr/>
        </p:nvSpPr>
        <p:spPr>
          <a:xfrm>
            <a:off x="3097504" y="712738"/>
            <a:ext cx="8343953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Drainage System Sample Plans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887528C-09EC-45E1-AFCF-4A7352E8A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75" y="1362725"/>
            <a:ext cx="2500865" cy="36972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E9E694B-48F7-3358-DCFD-D69954DFDA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8464" y="1768208"/>
            <a:ext cx="4172312" cy="2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046684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DA5574F-04E1-4383-8F71-C2E80BAB6DB2}"/>
              </a:ext>
            </a:extLst>
          </p:cNvPr>
          <p:cNvSpPr txBox="1"/>
          <p:nvPr/>
        </p:nvSpPr>
        <p:spPr>
          <a:xfrm>
            <a:off x="627889" y="701188"/>
            <a:ext cx="6807761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Rainwater System and Manholes Plan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175E2DA-0C1D-2B4F-E3C3-7BACA3930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060" y="1302414"/>
            <a:ext cx="6149340" cy="368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8173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309749" y="1211081"/>
            <a:ext cx="8343953" cy="1912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VRF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System has been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considered. </a:t>
            </a: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A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VRF system is an excellent choice for cooling and heating large commercial and residential buildings.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A133689-CE66-435E-9FAE-6DBE9A70305D}"/>
              </a:ext>
            </a:extLst>
          </p:cNvPr>
          <p:cNvSpPr txBox="1"/>
          <p:nvPr/>
        </p:nvSpPr>
        <p:spPr>
          <a:xfrm>
            <a:off x="442483" y="2519557"/>
            <a:ext cx="8343953" cy="2120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HVAC System Used Components: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Outdoor Unit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Fan coil Unit 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Ducts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Diffusers</a:t>
            </a:r>
          </a:p>
        </p:txBody>
      </p:sp>
    </p:spTree>
    <p:extLst>
      <p:ext uri="{BB962C8B-B14F-4D97-AF65-F5344CB8AC3E}">
        <p14:creationId xmlns:p14="http://schemas.microsoft.com/office/powerpoint/2010/main" val="327287399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494104" y="1034100"/>
            <a:ext cx="834395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Design Capacity =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172.4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kW</a:t>
            </a:r>
          </a:p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Total Design Flowrate =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12.84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</a:t>
            </a:r>
            <a:r>
              <a:rPr lang="en-US" sz="18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3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/sec.</a:t>
            </a:r>
          </a:p>
          <a:p>
            <a:pPr>
              <a:lnSpc>
                <a:spcPct val="250000"/>
              </a:lnSpc>
              <a:buClr>
                <a:schemeClr val="accent4"/>
              </a:buClr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E9A9C3E-D8A0-472F-ACFA-E2A8F197FF18}"/>
              </a:ext>
            </a:extLst>
          </p:cNvPr>
          <p:cNvCxnSpPr>
            <a:cxnSpLocks/>
          </p:cNvCxnSpPr>
          <p:nvPr/>
        </p:nvCxnSpPr>
        <p:spPr>
          <a:xfrm>
            <a:off x="4775440" y="1410327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0D629AD-0C02-48E4-8FD2-C687A4D3BFD3}"/>
              </a:ext>
            </a:extLst>
          </p:cNvPr>
          <p:cNvSpPr txBox="1"/>
          <p:nvPr/>
        </p:nvSpPr>
        <p:spPr>
          <a:xfrm>
            <a:off x="1304926" y="4174968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Outdoor Unit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Catalogue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BFAF3C6-1D33-4858-A882-10F71BFFBBF6}"/>
              </a:ext>
            </a:extLst>
          </p:cNvPr>
          <p:cNvSpPr txBox="1"/>
          <p:nvPr/>
        </p:nvSpPr>
        <p:spPr>
          <a:xfrm>
            <a:off x="5694417" y="4174968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Outdoor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Location i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n building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78" y="3046938"/>
            <a:ext cx="4644322" cy="70345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097" y="1518773"/>
            <a:ext cx="4106792" cy="247002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068000" y="3456000"/>
            <a:ext cx="302400" cy="10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942683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472504" y="1034100"/>
            <a:ext cx="8343953" cy="2077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Indoor unit – Fan coil unit</a:t>
            </a:r>
          </a:p>
          <a:p>
            <a:pPr lvl="0">
              <a:buClr>
                <a:schemeClr val="accent4"/>
              </a:buClr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In our project - chose fan coil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units</a:t>
            </a:r>
          </a:p>
          <a:p>
            <a:pPr lvl="0">
              <a:buClr>
                <a:schemeClr val="accent4"/>
              </a:buClr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• Capacity zone1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= 7.19KW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chose FCU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capacity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= 7.57KW</a:t>
            </a:r>
          </a:p>
          <a:p>
            <a:pPr lvl="0">
              <a:buClr>
                <a:schemeClr val="accent4"/>
              </a:buClr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• Capacity zone2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= 8.25KW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chose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FCU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capacity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= 8.49KW</a:t>
            </a:r>
          </a:p>
          <a:p>
            <a:pPr lvl="0">
              <a:buClr>
                <a:schemeClr val="accent4"/>
              </a:buClr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• Capacity zone3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= 7.19KW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chose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FCU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capacity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= 7.57KW</a:t>
            </a:r>
          </a:p>
          <a:p>
            <a:pPr lvl="0">
              <a:buClr>
                <a:schemeClr val="accent4"/>
              </a:buClr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• Capacity zone4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=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6.02KW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  <a:sym typeface="Wingdings" panose="05000000000000000000" pitchFamily="2" charset="2"/>
              </a:rPr>
              <a:t> 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chose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FCU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capacity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= 6.65KW</a:t>
            </a:r>
          </a:p>
          <a:p>
            <a:pPr lvl="0">
              <a:buClr>
                <a:schemeClr val="accent4"/>
              </a:buClr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0D629AD-0C02-48E4-8FD2-C687A4D3BFD3}"/>
              </a:ext>
            </a:extLst>
          </p:cNvPr>
          <p:cNvSpPr txBox="1"/>
          <p:nvPr/>
        </p:nvSpPr>
        <p:spPr>
          <a:xfrm>
            <a:off x="1304926" y="4174968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 smtClean="0">
                <a:solidFill>
                  <a:schemeClr val="accent5">
                    <a:lumMod val="75000"/>
                  </a:schemeClr>
                </a:solidFill>
              </a:rPr>
              <a:t>Intdoor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 Unit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Catalogue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22" y="3024397"/>
            <a:ext cx="4303762" cy="867557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3470400" y="3254400"/>
            <a:ext cx="871200" cy="115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423" y="1667635"/>
            <a:ext cx="3641890" cy="22243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0D629AD-0C02-48E4-8FD2-C687A4D3BFD3}"/>
              </a:ext>
            </a:extLst>
          </p:cNvPr>
          <p:cNvSpPr txBox="1"/>
          <p:nvPr/>
        </p:nvSpPr>
        <p:spPr>
          <a:xfrm>
            <a:off x="6569024" y="4174967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Zone location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3529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566105" y="1106100"/>
            <a:ext cx="7361096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Duct </a:t>
            </a: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sizing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79" y="2297523"/>
            <a:ext cx="3753374" cy="17909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93279" y="1843923"/>
            <a:ext cx="71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Using the airflow per zone and the airflow per diffuser, the duct size is calculated</a:t>
            </a:r>
            <a:endParaRPr lang="ar-SA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280" y="2335703"/>
            <a:ext cx="3276284" cy="1714589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0D629AD-0C02-48E4-8FD2-C687A4D3BFD3}"/>
              </a:ext>
            </a:extLst>
          </p:cNvPr>
          <p:cNvSpPr txBox="1"/>
          <p:nvPr/>
        </p:nvSpPr>
        <p:spPr>
          <a:xfrm>
            <a:off x="1304926" y="4174968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Duct size calculation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935137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515705" y="1034100"/>
            <a:ext cx="7361096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Diffusers</a:t>
            </a: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515705" y="1777062"/>
            <a:ext cx="32688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 our project - chose Ceiling Diffusers.</a:t>
            </a: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851" y="3038777"/>
            <a:ext cx="4610306" cy="1237398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710" y="1246161"/>
            <a:ext cx="2566588" cy="15357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0D629AD-0C02-48E4-8FD2-C687A4D3BFD3}"/>
              </a:ext>
            </a:extLst>
          </p:cNvPr>
          <p:cNvSpPr txBox="1"/>
          <p:nvPr/>
        </p:nvSpPr>
        <p:spPr>
          <a:xfrm>
            <a:off x="6028047" y="4333437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Diffusers calculation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659" y="2144646"/>
            <a:ext cx="3280904" cy="243676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0D629AD-0C02-48E4-8FD2-C687A4D3BFD3}"/>
              </a:ext>
            </a:extLst>
          </p:cNvPr>
          <p:cNvSpPr txBox="1"/>
          <p:nvPr/>
        </p:nvSpPr>
        <p:spPr>
          <a:xfrm>
            <a:off x="1137462" y="4641214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Diffusers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 Unit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Catalogue</a:t>
            </a:r>
          </a:p>
        </p:txBody>
      </p:sp>
    </p:spTree>
    <p:extLst>
      <p:ext uri="{BB962C8B-B14F-4D97-AF65-F5344CB8AC3E}">
        <p14:creationId xmlns:p14="http://schemas.microsoft.com/office/powerpoint/2010/main" val="1687537158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523071" y="965023"/>
            <a:ext cx="7361096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Ventilation </a:t>
            </a:r>
            <a:endParaRPr lang="en-US" sz="1800" dirty="0">
              <a:solidFill>
                <a:schemeClr val="bg2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0D629AD-0C02-48E4-8FD2-C687A4D3BFD3}"/>
              </a:ext>
            </a:extLst>
          </p:cNvPr>
          <p:cNvSpPr txBox="1"/>
          <p:nvPr/>
        </p:nvSpPr>
        <p:spPr>
          <a:xfrm>
            <a:off x="5869647" y="4080654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fresh air intake calculation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0D629AD-0C02-48E4-8FD2-C687A4D3BFD3}"/>
              </a:ext>
            </a:extLst>
          </p:cNvPr>
          <p:cNvSpPr txBox="1"/>
          <p:nvPr/>
        </p:nvSpPr>
        <p:spPr>
          <a:xfrm>
            <a:off x="1259862" y="4641213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fresh air intake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Catalogue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4400" y="171991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CFM </a:t>
            </a:r>
            <a:r>
              <a:rPr lang="en-US" dirty="0" err="1" smtClean="0"/>
              <a:t>ehaust</a:t>
            </a:r>
            <a:r>
              <a:rPr lang="en-US" dirty="0"/>
              <a:t> =10681.4 cfm</a:t>
            </a:r>
            <a:endParaRPr lang="ar-SA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11" y="2414059"/>
            <a:ext cx="4584589" cy="203624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51811" y="2043079"/>
            <a:ext cx="5763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CFM fresh = (0.85-0.9) CFM </a:t>
            </a:r>
            <a:r>
              <a:rPr lang="en-US" dirty="0" err="1"/>
              <a:t>ehaust</a:t>
            </a:r>
            <a:r>
              <a:rPr lang="en-US" dirty="0"/>
              <a:t> </a:t>
            </a:r>
            <a:r>
              <a:rPr lang="en-US" dirty="0" smtClean="0"/>
              <a:t>=</a:t>
            </a:r>
            <a:r>
              <a:rPr lang="en-US" dirty="0"/>
              <a:t>9613.3 cfm</a:t>
            </a:r>
            <a:endParaRPr lang="ar-SA" dirty="0"/>
          </a:p>
        </p:txBody>
      </p:sp>
      <p:sp>
        <p:nvSpPr>
          <p:cNvPr id="15" name="Rectangle 14"/>
          <p:cNvSpPr/>
          <p:nvPr/>
        </p:nvSpPr>
        <p:spPr>
          <a:xfrm>
            <a:off x="4269600" y="3448800"/>
            <a:ext cx="316800" cy="100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5180400" y="2647268"/>
            <a:ext cx="4093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max</a:t>
            </a:r>
            <a:r>
              <a:rPr lang="en-US" dirty="0"/>
              <a:t>. Air flow = 5080/1.699 = 2990 cfm</a:t>
            </a:r>
          </a:p>
          <a:p>
            <a:r>
              <a:rPr lang="en-US" dirty="0"/>
              <a:t>Number of exhaust fan </a:t>
            </a:r>
            <a:r>
              <a:rPr lang="en-US" dirty="0" smtClean="0"/>
              <a:t>= </a:t>
            </a:r>
            <a:r>
              <a:rPr lang="en-US" dirty="0"/>
              <a:t>10681.4/2990 = 4</a:t>
            </a:r>
          </a:p>
          <a:p>
            <a:r>
              <a:rPr lang="en-US" dirty="0"/>
              <a:t>For one exhaust fan = 10681.4/4 = 2670.4 cfm</a:t>
            </a:r>
          </a:p>
          <a:p>
            <a:r>
              <a:rPr lang="en-US" dirty="0"/>
              <a:t>Number of fresh fan </a:t>
            </a:r>
            <a:r>
              <a:rPr lang="en-US" dirty="0" smtClean="0"/>
              <a:t>= </a:t>
            </a:r>
            <a:r>
              <a:rPr lang="en-US" dirty="0"/>
              <a:t>9613.3/2990 = 4</a:t>
            </a:r>
          </a:p>
          <a:p>
            <a:r>
              <a:rPr lang="en-US" dirty="0"/>
              <a:t>For one fresh fan = 9613.3/4 = 2403.3 cfm</a:t>
            </a:r>
          </a:p>
        </p:txBody>
      </p:sp>
    </p:spTree>
    <p:extLst>
      <p:ext uri="{BB962C8B-B14F-4D97-AF65-F5344CB8AC3E}">
        <p14:creationId xmlns:p14="http://schemas.microsoft.com/office/powerpoint/2010/main" val="381532058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361094" y="810900"/>
            <a:ext cx="3082194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HVAC Plans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78F411C2-45B7-49A1-A303-8D1EDB4882AF}"/>
              </a:ext>
            </a:extLst>
          </p:cNvPr>
          <p:cNvCxnSpPr>
            <a:cxnSpLocks/>
          </p:cNvCxnSpPr>
          <p:nvPr/>
        </p:nvCxnSpPr>
        <p:spPr>
          <a:xfrm>
            <a:off x="4310590" y="1360320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A3ECD69-BB5F-4177-B78F-009FC3EA8844}"/>
              </a:ext>
            </a:extLst>
          </p:cNvPr>
          <p:cNvSpPr txBox="1"/>
          <p:nvPr/>
        </p:nvSpPr>
        <p:spPr>
          <a:xfrm>
            <a:off x="6440995" y="4274402"/>
            <a:ext cx="10167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Basement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A3ECD69-BB5F-4177-B78F-009FC3EA8844}"/>
              </a:ext>
            </a:extLst>
          </p:cNvPr>
          <p:cNvSpPr txBox="1"/>
          <p:nvPr/>
        </p:nvSpPr>
        <p:spPr>
          <a:xfrm>
            <a:off x="1624195" y="4274402"/>
            <a:ext cx="10167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Parking 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659" y="1465771"/>
            <a:ext cx="4650919" cy="27976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76" y="1567623"/>
            <a:ext cx="3977430" cy="259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20765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361094" y="810900"/>
            <a:ext cx="3082194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HVAC Plans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75468CF-2645-49DA-92AE-27CB9DF5A5A1}"/>
              </a:ext>
            </a:extLst>
          </p:cNvPr>
          <p:cNvSpPr txBox="1"/>
          <p:nvPr/>
        </p:nvSpPr>
        <p:spPr>
          <a:xfrm>
            <a:off x="1623306" y="4269611"/>
            <a:ext cx="13523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baseline="30000" dirty="0" smtClean="0">
                <a:solidFill>
                  <a:schemeClr val="accent5">
                    <a:lumMod val="75000"/>
                  </a:schemeClr>
                </a:solidFill>
              </a:rPr>
              <a:t>St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5</a:t>
            </a:r>
            <a:r>
              <a:rPr lang="en-US" baseline="30000" dirty="0" smtClean="0">
                <a:solidFill>
                  <a:schemeClr val="accent5">
                    <a:lumMod val="75000"/>
                  </a:schemeClr>
                </a:solidFill>
              </a:rPr>
              <a:t>th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Floor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78F411C2-45B7-49A1-A303-8D1EDB4882AF}"/>
              </a:ext>
            </a:extLst>
          </p:cNvPr>
          <p:cNvCxnSpPr>
            <a:cxnSpLocks/>
          </p:cNvCxnSpPr>
          <p:nvPr/>
        </p:nvCxnSpPr>
        <p:spPr>
          <a:xfrm>
            <a:off x="4375390" y="1360320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A3ECD69-BB5F-4177-B78F-009FC3EA8844}"/>
              </a:ext>
            </a:extLst>
          </p:cNvPr>
          <p:cNvSpPr txBox="1"/>
          <p:nvPr/>
        </p:nvSpPr>
        <p:spPr>
          <a:xfrm>
            <a:off x="6351496" y="4212011"/>
            <a:ext cx="10167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Basement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29" y="1658955"/>
            <a:ext cx="4144317" cy="25530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772" y="1658955"/>
            <a:ext cx="3982239" cy="238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568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20000"/>
            <a:ext cx="5792705" cy="314100"/>
          </a:xfrm>
        </p:spPr>
        <p:txBody>
          <a:bodyPr/>
          <a:lstStyle/>
          <a:p>
            <a:r>
              <a:rPr lang="en-US" dirty="0"/>
              <a:t>Architectural Aspects – Architectural Modifications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83800010-D9A2-45E5-8925-E5852BD77951}"/>
              </a:ext>
            </a:extLst>
          </p:cNvPr>
          <p:cNvCxnSpPr>
            <a:cxnSpLocks/>
          </p:cNvCxnSpPr>
          <p:nvPr/>
        </p:nvCxnSpPr>
        <p:spPr>
          <a:xfrm>
            <a:off x="4088166" y="1261731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04604BE-7B15-49A4-ACED-B6ED85E221C8}"/>
              </a:ext>
            </a:extLst>
          </p:cNvPr>
          <p:cNvSpPr txBox="1"/>
          <p:nvPr/>
        </p:nvSpPr>
        <p:spPr>
          <a:xfrm>
            <a:off x="940292" y="4746518"/>
            <a:ext cx="1817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Before Modifications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CCDFF4F-50A5-4D8B-94FB-14A8707D4FE0}"/>
              </a:ext>
            </a:extLst>
          </p:cNvPr>
          <p:cNvSpPr txBox="1"/>
          <p:nvPr/>
        </p:nvSpPr>
        <p:spPr>
          <a:xfrm>
            <a:off x="5310458" y="4746518"/>
            <a:ext cx="17244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After Modifications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209546" y="1058041"/>
            <a:ext cx="471376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2"/>
              </a:buClr>
            </a:pPr>
            <a:r>
              <a:rPr lang="en-US" sz="1800" b="1" dirty="0">
                <a:solidFill>
                  <a:srgbClr val="FF0000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3. Ground Floor Modifications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91DCDF5-EA84-096E-8271-3C60C2173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7641" y="1502153"/>
            <a:ext cx="4532079" cy="28250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6C8C1E6-4A53-CC25-0811-6AC5A689C4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46" y="1713990"/>
            <a:ext cx="3845789" cy="237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33379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Fire Fighting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A133EC-9859-4904-95F7-353D6ED57739}"/>
              </a:ext>
            </a:extLst>
          </p:cNvPr>
          <p:cNvSpPr txBox="1"/>
          <p:nvPr/>
        </p:nvSpPr>
        <p:spPr>
          <a:xfrm>
            <a:off x="385623" y="1034100"/>
            <a:ext cx="8343953" cy="324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Used Fire-fighting System</a:t>
            </a:r>
          </a:p>
          <a:p>
            <a:pPr marL="342900" lvl="0" indent="-342900">
              <a:lnSpc>
                <a:spcPct val="20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Heat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&amp; Smoke detectors </a:t>
            </a:r>
          </a:p>
          <a:p>
            <a:pPr marL="342900" lvl="0" indent="-342900">
              <a:lnSpc>
                <a:spcPct val="20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Fire Hose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Stations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Class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III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Cabinets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Fire alarm System</a:t>
            </a:r>
          </a:p>
          <a:p>
            <a:pPr marL="342900" lvl="0" indent="-342900">
              <a:lnSpc>
                <a:spcPct val="20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Dry Powder – Standard extinguisher </a:t>
            </a:r>
            <a:endParaRPr lang="en-US" sz="1600" dirty="0" smtClean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lvl="0" indent="-342900">
              <a:lnSpc>
                <a:spcPct val="20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Fire-fighting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Signs</a:t>
            </a:r>
          </a:p>
        </p:txBody>
      </p:sp>
      <p:pic>
        <p:nvPicPr>
          <p:cNvPr id="8" name="Picture 7" descr="Nirakar Fire Safety">
            <a:extLst>
              <a:ext uri="{FF2B5EF4-FFF2-40B4-BE49-F238E27FC236}">
                <a16:creationId xmlns:a16="http://schemas.microsoft.com/office/drawing/2014/main" xmlns="" id="{950A971E-EA27-4240-82D6-BB347194B1AB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r="22361"/>
          <a:stretch/>
        </p:blipFill>
        <p:spPr bwMode="auto">
          <a:xfrm>
            <a:off x="7829177" y="3106755"/>
            <a:ext cx="1175175" cy="16020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 descr="Fire Alarm Systems | UNISAFE Fire Protection &amp; Safety Systems | Cairo, Egypt">
            <a:extLst>
              <a:ext uri="{FF2B5EF4-FFF2-40B4-BE49-F238E27FC236}">
                <a16:creationId xmlns:a16="http://schemas.microsoft.com/office/drawing/2014/main" xmlns="" id="{F36F5A11-D571-4262-8071-A05A3D86E8C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99" y="1348200"/>
            <a:ext cx="2212285" cy="13767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1528" y="1204392"/>
            <a:ext cx="2842824" cy="1602033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3640" y="3152626"/>
            <a:ext cx="1656849" cy="145125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81206" y="3152626"/>
            <a:ext cx="1633746" cy="145125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0543348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Fire Fighting System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78207FB-1F27-4C96-B6E8-4085D71D8658}"/>
              </a:ext>
            </a:extLst>
          </p:cNvPr>
          <p:cNvSpPr txBox="1"/>
          <p:nvPr/>
        </p:nvSpPr>
        <p:spPr>
          <a:xfrm>
            <a:off x="1829293" y="4717438"/>
            <a:ext cx="41107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1St – 5th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Floor Fire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Hose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Stations&amp;detectors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081" y="1485947"/>
            <a:ext cx="1875679" cy="25316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561" y="1066023"/>
            <a:ext cx="5854419" cy="361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86271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Fire Fighting System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78207FB-1F27-4C96-B6E8-4085D71D8658}"/>
              </a:ext>
            </a:extLst>
          </p:cNvPr>
          <p:cNvSpPr txBox="1"/>
          <p:nvPr/>
        </p:nvSpPr>
        <p:spPr>
          <a:xfrm>
            <a:off x="2192865" y="4693136"/>
            <a:ext cx="29938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1St –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5th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Fire-Fighting Plan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13A7334-D68D-4F8B-9E44-CD2C1376AFDA}"/>
              </a:ext>
            </a:extLst>
          </p:cNvPr>
          <p:cNvSpPr txBox="1"/>
          <p:nvPr/>
        </p:nvSpPr>
        <p:spPr>
          <a:xfrm>
            <a:off x="6868308" y="4685515"/>
            <a:ext cx="22197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Fire-fighting Symbols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41A7D626-3F86-4065-9A61-A260A46DD9E8}"/>
              </a:ext>
            </a:extLst>
          </p:cNvPr>
          <p:cNvCxnSpPr>
            <a:cxnSpLocks/>
          </p:cNvCxnSpPr>
          <p:nvPr/>
        </p:nvCxnSpPr>
        <p:spPr>
          <a:xfrm>
            <a:off x="6588175" y="1137665"/>
            <a:ext cx="0" cy="3855627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17" y="1137665"/>
            <a:ext cx="5850117" cy="36329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1457" y="1262203"/>
            <a:ext cx="1931743" cy="325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74606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3C53F8-5443-4FCF-935B-D027AD6B6C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392" y="1310640"/>
            <a:ext cx="4431792" cy="1113862"/>
          </a:xfrm>
        </p:spPr>
        <p:txBody>
          <a:bodyPr/>
          <a:lstStyle/>
          <a:p>
            <a:r>
              <a:rPr lang="en-US" dirty="0"/>
              <a:t>Quantity Surveying &amp; Cost Estimations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2AD5193-C3DB-44E8-B081-C8258CF1B1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200" y="2314225"/>
            <a:ext cx="3691181" cy="1197071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Preliminary Cost Estimation of the Library has been conducted based on the Unit base method.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304AE3C-1A80-4A94-8F46-CDF7A14CBA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b="12335"/>
          <a:stretch/>
        </p:blipFill>
        <p:spPr>
          <a:xfrm>
            <a:off x="5956890" y="1890320"/>
            <a:ext cx="2775984" cy="243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824289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61"/>
          <p:cNvSpPr txBox="1">
            <a:spLocks noGrp="1"/>
          </p:cNvSpPr>
          <p:nvPr>
            <p:ph type="ctrTitle"/>
          </p:nvPr>
        </p:nvSpPr>
        <p:spPr>
          <a:xfrm>
            <a:off x="790975" y="720000"/>
            <a:ext cx="50124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</a:pPr>
            <a:r>
              <a:rPr lang="en-US" dirty="0"/>
              <a:t>Cost Estimation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F898FF4-7F14-4259-B036-3ECBE433A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6302" y="1188823"/>
            <a:ext cx="6223037" cy="36713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5BAA0E9-F1A7-42DF-8B28-05FD11554ECD}"/>
              </a:ext>
            </a:extLst>
          </p:cNvPr>
          <p:cNvSpPr txBox="1"/>
          <p:nvPr/>
        </p:nvSpPr>
        <p:spPr>
          <a:xfrm>
            <a:off x="368595" y="1963479"/>
            <a:ext cx="206980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Columns cost calculations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96077318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61"/>
          <p:cNvSpPr txBox="1">
            <a:spLocks noGrp="1"/>
          </p:cNvSpPr>
          <p:nvPr>
            <p:ph type="ctrTitle"/>
          </p:nvPr>
        </p:nvSpPr>
        <p:spPr>
          <a:xfrm>
            <a:off x="790975" y="720000"/>
            <a:ext cx="50124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</a:pPr>
            <a:r>
              <a:rPr lang="en-US" dirty="0"/>
              <a:t>Cost Estimation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1A9532A-717F-4E44-AE05-A063D85D4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939" y="1195347"/>
            <a:ext cx="5012401" cy="38985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D25CA8A-D160-4F30-8112-E747E6D7BB1B}"/>
              </a:ext>
            </a:extLst>
          </p:cNvPr>
          <p:cNvSpPr txBox="1"/>
          <p:nvPr/>
        </p:nvSpPr>
        <p:spPr>
          <a:xfrm>
            <a:off x="368595" y="1963479"/>
            <a:ext cx="206980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Columns cost calculations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05770851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61"/>
          <p:cNvSpPr txBox="1">
            <a:spLocks noGrp="1"/>
          </p:cNvSpPr>
          <p:nvPr>
            <p:ph type="ctrTitle"/>
          </p:nvPr>
        </p:nvSpPr>
        <p:spPr>
          <a:xfrm>
            <a:off x="790975" y="720000"/>
            <a:ext cx="50124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</a:pPr>
            <a:r>
              <a:rPr lang="en-US" dirty="0"/>
              <a:t>Cost Estimation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D9890B3-9925-4AC0-B1D6-32C71DD318C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06" y="1134139"/>
            <a:ext cx="3354927" cy="3792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31AC35A-BF47-4015-BF2C-7D4D84B87E3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434" y="1134139"/>
            <a:ext cx="4580860" cy="37922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0036465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61"/>
          <p:cNvSpPr txBox="1">
            <a:spLocks noGrp="1"/>
          </p:cNvSpPr>
          <p:nvPr>
            <p:ph type="ctrTitle"/>
          </p:nvPr>
        </p:nvSpPr>
        <p:spPr>
          <a:xfrm>
            <a:off x="790975" y="720000"/>
            <a:ext cx="50124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</a:pPr>
            <a:r>
              <a:rPr lang="en-US" dirty="0"/>
              <a:t>Cost Estimation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CF45BF6-7512-4402-8644-C34403207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83" y="1034100"/>
            <a:ext cx="5293921" cy="4034086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1F0CEC1D-2625-48DA-886F-27F682B8A0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679085"/>
              </p:ext>
            </p:extLst>
          </p:nvPr>
        </p:nvGraphicFramePr>
        <p:xfrm>
          <a:off x="5551118" y="2654903"/>
          <a:ext cx="3295172" cy="58953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375495">
                  <a:extLst>
                    <a:ext uri="{9D8B030D-6E8A-4147-A177-3AD203B41FA5}">
                      <a16:colId xmlns:a16="http://schemas.microsoft.com/office/drawing/2014/main" xmlns="" val="747992833"/>
                    </a:ext>
                  </a:extLst>
                </a:gridCol>
                <a:gridCol w="1081801">
                  <a:extLst>
                    <a:ext uri="{9D8B030D-6E8A-4147-A177-3AD203B41FA5}">
                      <a16:colId xmlns:a16="http://schemas.microsoft.com/office/drawing/2014/main" xmlns="" val="2951785466"/>
                    </a:ext>
                  </a:extLst>
                </a:gridCol>
                <a:gridCol w="837876">
                  <a:extLst>
                    <a:ext uri="{9D8B030D-6E8A-4147-A177-3AD203B41FA5}">
                      <a16:colId xmlns:a16="http://schemas.microsoft.com/office/drawing/2014/main" xmlns="" val="4012528093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Project area, S.M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Cost, ILS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ILS/S.M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4764804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5,929,990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1625.1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39239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9058743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6" name="Google Shape;1866;p36"/>
          <p:cNvSpPr txBox="1">
            <a:spLocks noGrp="1"/>
          </p:cNvSpPr>
          <p:nvPr>
            <p:ph type="ctrTitle"/>
          </p:nvPr>
        </p:nvSpPr>
        <p:spPr>
          <a:xfrm>
            <a:off x="477026" y="1557850"/>
            <a:ext cx="4209300" cy="85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2"/>
                </a:solidFill>
              </a:rPr>
              <a:t>THANKS</a:t>
            </a:r>
            <a:endParaRPr dirty="0">
              <a:solidFill>
                <a:schemeClr val="lt2"/>
              </a:solidFill>
            </a:endParaRPr>
          </a:p>
        </p:txBody>
      </p:sp>
      <p:sp>
        <p:nvSpPr>
          <p:cNvPr id="1889" name="Google Shape;1889;p36"/>
          <p:cNvSpPr/>
          <p:nvPr/>
        </p:nvSpPr>
        <p:spPr>
          <a:xfrm>
            <a:off x="944935" y="811246"/>
            <a:ext cx="1067402" cy="636186"/>
          </a:xfrm>
          <a:custGeom>
            <a:avLst/>
            <a:gdLst/>
            <a:ahLst/>
            <a:cxnLst/>
            <a:rect l="l" t="t" r="r" b="b"/>
            <a:pathLst>
              <a:path w="35870" h="21379" extrusionOk="0">
                <a:moveTo>
                  <a:pt x="20195" y="1"/>
                </a:moveTo>
                <a:cubicBezTo>
                  <a:pt x="14830" y="1"/>
                  <a:pt x="10436" y="4268"/>
                  <a:pt x="10267" y="9634"/>
                </a:cubicBezTo>
                <a:lnTo>
                  <a:pt x="5831" y="9634"/>
                </a:lnTo>
                <a:cubicBezTo>
                  <a:pt x="2620" y="9676"/>
                  <a:pt x="1" y="12295"/>
                  <a:pt x="1" y="15506"/>
                </a:cubicBezTo>
                <a:cubicBezTo>
                  <a:pt x="1" y="18759"/>
                  <a:pt x="2620" y="21378"/>
                  <a:pt x="5831" y="21378"/>
                </a:cubicBezTo>
                <a:lnTo>
                  <a:pt x="30039" y="21378"/>
                </a:lnTo>
                <a:cubicBezTo>
                  <a:pt x="33250" y="21378"/>
                  <a:pt x="35869" y="18759"/>
                  <a:pt x="35869" y="15506"/>
                </a:cubicBezTo>
                <a:cubicBezTo>
                  <a:pt x="35869" y="12337"/>
                  <a:pt x="33334" y="9760"/>
                  <a:pt x="30166" y="9676"/>
                </a:cubicBezTo>
                <a:cubicBezTo>
                  <a:pt x="29997" y="4268"/>
                  <a:pt x="25603" y="1"/>
                  <a:pt x="2019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0" name="Google Shape;1890;p36"/>
          <p:cNvSpPr/>
          <p:nvPr/>
        </p:nvSpPr>
        <p:spPr>
          <a:xfrm>
            <a:off x="5479175" y="312600"/>
            <a:ext cx="1655580" cy="972905"/>
          </a:xfrm>
          <a:custGeom>
            <a:avLst/>
            <a:gdLst/>
            <a:ahLst/>
            <a:cxnLst/>
            <a:rect l="l" t="t" r="r" b="b"/>
            <a:pathLst>
              <a:path w="35870" h="21379" extrusionOk="0">
                <a:moveTo>
                  <a:pt x="20195" y="1"/>
                </a:moveTo>
                <a:cubicBezTo>
                  <a:pt x="14830" y="1"/>
                  <a:pt x="10436" y="4268"/>
                  <a:pt x="10267" y="9634"/>
                </a:cubicBezTo>
                <a:lnTo>
                  <a:pt x="5831" y="9634"/>
                </a:lnTo>
                <a:cubicBezTo>
                  <a:pt x="2620" y="9676"/>
                  <a:pt x="1" y="12295"/>
                  <a:pt x="1" y="15506"/>
                </a:cubicBezTo>
                <a:cubicBezTo>
                  <a:pt x="1" y="18759"/>
                  <a:pt x="2620" y="21378"/>
                  <a:pt x="5831" y="21378"/>
                </a:cubicBezTo>
                <a:lnTo>
                  <a:pt x="30039" y="21378"/>
                </a:lnTo>
                <a:cubicBezTo>
                  <a:pt x="33250" y="21378"/>
                  <a:pt x="35869" y="18759"/>
                  <a:pt x="35869" y="15506"/>
                </a:cubicBezTo>
                <a:cubicBezTo>
                  <a:pt x="35869" y="12337"/>
                  <a:pt x="33334" y="9760"/>
                  <a:pt x="30166" y="9676"/>
                </a:cubicBezTo>
                <a:cubicBezTo>
                  <a:pt x="29997" y="4268"/>
                  <a:pt x="25603" y="1"/>
                  <a:pt x="2019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1" name="Google Shape;1891;p36"/>
          <p:cNvSpPr txBox="1">
            <a:spLocks noGrp="1"/>
          </p:cNvSpPr>
          <p:nvPr>
            <p:ph type="subTitle" idx="1"/>
          </p:nvPr>
        </p:nvSpPr>
        <p:spPr>
          <a:xfrm flipH="1">
            <a:off x="1715568" y="2486690"/>
            <a:ext cx="3012300" cy="12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34343"/>
                </a:solidFill>
              </a:rPr>
              <a:t>Does anyone have any questions?</a:t>
            </a:r>
            <a:endParaRPr dirty="0">
              <a:solidFill>
                <a:srgbClr val="434343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34343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E68FD329-08A6-42ED-ABC5-C1C14E6C17EA}"/>
              </a:ext>
            </a:extLst>
          </p:cNvPr>
          <p:cNvSpPr/>
          <p:nvPr/>
        </p:nvSpPr>
        <p:spPr>
          <a:xfrm>
            <a:off x="1478636" y="3985600"/>
            <a:ext cx="3249232" cy="6509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20000"/>
            <a:ext cx="5792705" cy="314100"/>
          </a:xfrm>
        </p:spPr>
        <p:txBody>
          <a:bodyPr/>
          <a:lstStyle/>
          <a:p>
            <a:r>
              <a:rPr lang="en-US" dirty="0"/>
              <a:t>Architectural Aspects – Architectural Modifications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83800010-D9A2-45E5-8925-E5852BD77951}"/>
              </a:ext>
            </a:extLst>
          </p:cNvPr>
          <p:cNvCxnSpPr>
            <a:cxnSpLocks/>
          </p:cNvCxnSpPr>
          <p:nvPr/>
        </p:nvCxnSpPr>
        <p:spPr>
          <a:xfrm>
            <a:off x="4545366" y="1280097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04604BE-7B15-49A4-ACED-B6ED85E221C8}"/>
              </a:ext>
            </a:extLst>
          </p:cNvPr>
          <p:cNvSpPr txBox="1"/>
          <p:nvPr/>
        </p:nvSpPr>
        <p:spPr>
          <a:xfrm>
            <a:off x="940292" y="4746518"/>
            <a:ext cx="1817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Before Modifications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CCDFF4F-50A5-4D8B-94FB-14A8707D4FE0}"/>
              </a:ext>
            </a:extLst>
          </p:cNvPr>
          <p:cNvSpPr txBox="1"/>
          <p:nvPr/>
        </p:nvSpPr>
        <p:spPr>
          <a:xfrm>
            <a:off x="5310458" y="4746518"/>
            <a:ext cx="17244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After Modifications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209546" y="1058041"/>
            <a:ext cx="471376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2"/>
              </a:buClr>
            </a:pPr>
            <a:r>
              <a:rPr lang="en-US" sz="1800" b="1" dirty="0">
                <a:solidFill>
                  <a:srgbClr val="FF0000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4. Roof Floor Modifications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5CE53D1-F2F3-CD17-3901-E3A6ADFAB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125" y="1502152"/>
            <a:ext cx="3870608" cy="3056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E28B5E4-2EDF-C83B-A1D4-2100D04F69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6540" y="1280096"/>
            <a:ext cx="4054167" cy="334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04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6214" y="743940"/>
            <a:ext cx="5541246" cy="314100"/>
          </a:xfrm>
        </p:spPr>
        <p:txBody>
          <a:bodyPr/>
          <a:lstStyle/>
          <a:p>
            <a:r>
              <a:rPr lang="en-US" dirty="0"/>
              <a:t>Architectural Aspects – Architectural Modifications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209546" y="1058041"/>
            <a:ext cx="471376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2"/>
              </a:buClr>
            </a:pPr>
            <a:r>
              <a:rPr lang="en-US" sz="1800" b="1" dirty="0">
                <a:solidFill>
                  <a:srgbClr val="FF0000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5. Site Plan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29B8101-B6BF-44BB-AAA7-F6EFD7C0EB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 bright="70000" contrast="-70000"/>
          </a:blip>
          <a:srcRect b="15267"/>
          <a:stretch/>
        </p:blipFill>
        <p:spPr>
          <a:xfrm rot="13484982">
            <a:off x="7670468" y="1135898"/>
            <a:ext cx="1024801" cy="8683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C074F8B-658C-F567-C178-F0B4FDEC7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470" y="1502152"/>
            <a:ext cx="5867755" cy="331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303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Elevations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829C2448-17A8-43E5-81EC-1D1B22FDA8F7}"/>
              </a:ext>
            </a:extLst>
          </p:cNvPr>
          <p:cNvCxnSpPr>
            <a:cxnSpLocks/>
          </p:cNvCxnSpPr>
          <p:nvPr/>
        </p:nvCxnSpPr>
        <p:spPr>
          <a:xfrm>
            <a:off x="4449672" y="1357878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9961924-AF72-432A-A602-43048D7A4D44}"/>
              </a:ext>
            </a:extLst>
          </p:cNvPr>
          <p:cNvSpPr txBox="1"/>
          <p:nvPr/>
        </p:nvSpPr>
        <p:spPr>
          <a:xfrm>
            <a:off x="425314" y="4137106"/>
            <a:ext cx="33072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SOUTHWEASTERN ELEVATION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CA50EFB-2EDB-AD2B-0941-4990D6AD0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84" y="1184910"/>
            <a:ext cx="3667242" cy="27736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AD55228-BB3D-D792-0691-75AF8B644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9050" y="1208488"/>
            <a:ext cx="2993459" cy="29286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5F58B3A-F761-C46D-10F9-E4080FE023F1}"/>
              </a:ext>
            </a:extLst>
          </p:cNvPr>
          <p:cNvSpPr txBox="1"/>
          <p:nvPr/>
        </p:nvSpPr>
        <p:spPr>
          <a:xfrm>
            <a:off x="4752475" y="4137106"/>
            <a:ext cx="33072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NORTHWESTERN ELEVATION</a:t>
            </a:r>
          </a:p>
        </p:txBody>
      </p:sp>
    </p:spTree>
    <p:extLst>
      <p:ext uri="{BB962C8B-B14F-4D97-AF65-F5344CB8AC3E}">
        <p14:creationId xmlns:p14="http://schemas.microsoft.com/office/powerpoint/2010/main" val="1526214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Elevations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829C2448-17A8-43E5-81EC-1D1B22FDA8F7}"/>
              </a:ext>
            </a:extLst>
          </p:cNvPr>
          <p:cNvCxnSpPr>
            <a:cxnSpLocks/>
          </p:cNvCxnSpPr>
          <p:nvPr/>
        </p:nvCxnSpPr>
        <p:spPr>
          <a:xfrm>
            <a:off x="4548909" y="1435851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9961924-AF72-432A-A602-43048D7A4D44}"/>
              </a:ext>
            </a:extLst>
          </p:cNvPr>
          <p:cNvSpPr txBox="1"/>
          <p:nvPr/>
        </p:nvSpPr>
        <p:spPr>
          <a:xfrm>
            <a:off x="1264763" y="4270068"/>
            <a:ext cx="1817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ED96E7F-8EC6-4E8E-A24A-55715D045A04}"/>
              </a:ext>
            </a:extLst>
          </p:cNvPr>
          <p:cNvSpPr txBox="1"/>
          <p:nvPr/>
        </p:nvSpPr>
        <p:spPr>
          <a:xfrm>
            <a:off x="5518040" y="4257696"/>
            <a:ext cx="26449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NORTHWESTERN ELEVATION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F3C2F67-68D5-BFDA-5FB5-800AC0996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01" y="1248447"/>
            <a:ext cx="3608637" cy="31062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212963F-4776-31CA-FFBE-5650EE5CF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5731" y="1435850"/>
            <a:ext cx="4069553" cy="28342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F2E2BF2-207C-A2A5-7DC8-152861F1076E}"/>
              </a:ext>
            </a:extLst>
          </p:cNvPr>
          <p:cNvSpPr txBox="1"/>
          <p:nvPr/>
        </p:nvSpPr>
        <p:spPr>
          <a:xfrm>
            <a:off x="949904" y="4312390"/>
            <a:ext cx="23724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SOUTH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WESTERN ELEVATION</a:t>
            </a:r>
          </a:p>
        </p:txBody>
      </p:sp>
    </p:spTree>
    <p:extLst>
      <p:ext uri="{BB962C8B-B14F-4D97-AF65-F5344CB8AC3E}">
        <p14:creationId xmlns:p14="http://schemas.microsoft.com/office/powerpoint/2010/main" val="1071261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Sections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40FC6AE-1C96-8E30-0C8C-8AA1BE691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474" y="1400134"/>
            <a:ext cx="4264973" cy="30233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8A0F534-9CF1-525A-3115-37C96A42D6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9240" y="1344847"/>
            <a:ext cx="3519559" cy="31320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F9D99CA-63CC-9E26-7AFA-EC07D3264D19}"/>
              </a:ext>
            </a:extLst>
          </p:cNvPr>
          <p:cNvSpPr txBox="1"/>
          <p:nvPr/>
        </p:nvSpPr>
        <p:spPr>
          <a:xfrm>
            <a:off x="5406551" y="4591159"/>
            <a:ext cx="26449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Section A-A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B02BACD-E1F6-A10F-51DA-0A2AF0F4F20F}"/>
              </a:ext>
            </a:extLst>
          </p:cNvPr>
          <p:cNvSpPr txBox="1"/>
          <p:nvPr/>
        </p:nvSpPr>
        <p:spPr>
          <a:xfrm>
            <a:off x="897482" y="4591159"/>
            <a:ext cx="26449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Section B-B</a:t>
            </a:r>
          </a:p>
        </p:txBody>
      </p:sp>
    </p:spTree>
    <p:extLst>
      <p:ext uri="{BB962C8B-B14F-4D97-AF65-F5344CB8AC3E}">
        <p14:creationId xmlns:p14="http://schemas.microsoft.com/office/powerpoint/2010/main" val="878307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Rendered Views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6" y="1034100"/>
            <a:ext cx="4474890" cy="19873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756" y="2743200"/>
            <a:ext cx="4499888" cy="19984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99772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813855-9AA0-4165-B8E4-FE094311B7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1199" y="376498"/>
            <a:ext cx="4455176" cy="2054100"/>
          </a:xfrm>
        </p:spPr>
        <p:txBody>
          <a:bodyPr/>
          <a:lstStyle/>
          <a:p>
            <a:r>
              <a:rPr lang="en-US" dirty="0"/>
              <a:t>Environmental Aspects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6718E62-E9C0-4899-BDC1-42E407D76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200" y="2314224"/>
            <a:ext cx="4224900" cy="2090936"/>
          </a:xfrm>
        </p:spPr>
        <p:txBody>
          <a:bodyPr/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Design Builder Simulation and Results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Daylight Factor Analysis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Shading </a:t>
            </a:r>
            <a:r>
              <a:rPr lang="en-US" dirty="0" smtClean="0"/>
              <a:t>System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Heating &amp; Cooling load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50C4329-9343-4CFD-87B1-95262F94541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86375" y="938766"/>
            <a:ext cx="3466394" cy="346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384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6"/>
          <p:cNvSpPr txBox="1">
            <a:spLocks noGrp="1"/>
          </p:cNvSpPr>
          <p:nvPr>
            <p:ph type="ctrTitle" idx="15"/>
          </p:nvPr>
        </p:nvSpPr>
        <p:spPr>
          <a:xfrm>
            <a:off x="790975" y="720000"/>
            <a:ext cx="5012400" cy="3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153" name="Google Shape;153;p16"/>
          <p:cNvSpPr/>
          <p:nvPr/>
        </p:nvSpPr>
        <p:spPr>
          <a:xfrm>
            <a:off x="6211396" y="1509475"/>
            <a:ext cx="657300" cy="657300"/>
          </a:xfrm>
          <a:prstGeom prst="ellipse">
            <a:avLst/>
          </a:prstGeom>
          <a:solidFill>
            <a:srgbClr val="FFE4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Google Shape;154;p16"/>
          <p:cNvSpPr/>
          <p:nvPr/>
        </p:nvSpPr>
        <p:spPr>
          <a:xfrm>
            <a:off x="1905000" y="1509475"/>
            <a:ext cx="657300" cy="657300"/>
          </a:xfrm>
          <a:prstGeom prst="ellipse">
            <a:avLst/>
          </a:prstGeom>
          <a:solidFill>
            <a:srgbClr val="FFE4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Google Shape;155;p16"/>
          <p:cNvSpPr txBox="1">
            <a:spLocks noGrp="1"/>
          </p:cNvSpPr>
          <p:nvPr>
            <p:ph type="title" idx="2"/>
          </p:nvPr>
        </p:nvSpPr>
        <p:spPr>
          <a:xfrm>
            <a:off x="3699102" y="156514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56" name="Google Shape;156;p16"/>
          <p:cNvSpPr/>
          <p:nvPr/>
        </p:nvSpPr>
        <p:spPr>
          <a:xfrm>
            <a:off x="4052244" y="3012350"/>
            <a:ext cx="657300" cy="657300"/>
          </a:xfrm>
          <a:prstGeom prst="ellipse">
            <a:avLst/>
          </a:prstGeom>
          <a:solidFill>
            <a:srgbClr val="9AD7D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Google Shape;157;p16"/>
          <p:cNvSpPr txBox="1">
            <a:spLocks noGrp="1"/>
          </p:cNvSpPr>
          <p:nvPr>
            <p:ph type="title" idx="8"/>
          </p:nvPr>
        </p:nvSpPr>
        <p:spPr>
          <a:xfrm>
            <a:off x="5866256" y="157304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159" name="Google Shape;159;p16"/>
          <p:cNvSpPr txBox="1">
            <a:spLocks noGrp="1"/>
          </p:cNvSpPr>
          <p:nvPr>
            <p:ph type="title" idx="5"/>
          </p:nvPr>
        </p:nvSpPr>
        <p:spPr>
          <a:xfrm>
            <a:off x="3699102" y="309184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61" name="Google Shape;161;p16"/>
          <p:cNvSpPr txBox="1">
            <a:spLocks noGrp="1"/>
          </p:cNvSpPr>
          <p:nvPr>
            <p:ph type="title" idx="14"/>
          </p:nvPr>
        </p:nvSpPr>
        <p:spPr>
          <a:xfrm>
            <a:off x="5866256" y="309184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06</a:t>
            </a:r>
            <a:endParaRPr dirty="0"/>
          </a:p>
        </p:txBody>
      </p:sp>
      <p:sp>
        <p:nvSpPr>
          <p:cNvPr id="162" name="Google Shape;162;p16"/>
          <p:cNvSpPr txBox="1">
            <a:spLocks noGrp="1"/>
          </p:cNvSpPr>
          <p:nvPr>
            <p:ph type="ctrTitle" idx="6"/>
          </p:nvPr>
        </p:nvSpPr>
        <p:spPr>
          <a:xfrm>
            <a:off x="5582006" y="1853313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Enviromental Aspects</a:t>
            </a:r>
            <a:endParaRPr dirty="0"/>
          </a:p>
        </p:txBody>
      </p:sp>
      <p:sp>
        <p:nvSpPr>
          <p:cNvPr id="164" name="Google Shape;164;p16"/>
          <p:cNvSpPr txBox="1">
            <a:spLocks noGrp="1"/>
          </p:cNvSpPr>
          <p:nvPr>
            <p:ph type="title" idx="18"/>
          </p:nvPr>
        </p:nvSpPr>
        <p:spPr>
          <a:xfrm>
            <a:off x="1545625" y="156514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65" name="Google Shape;165;p16"/>
          <p:cNvSpPr txBox="1">
            <a:spLocks noGrp="1"/>
          </p:cNvSpPr>
          <p:nvPr>
            <p:ph type="ctrTitle" idx="9"/>
          </p:nvPr>
        </p:nvSpPr>
        <p:spPr>
          <a:xfrm>
            <a:off x="5582006" y="3545265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Quantity Survaying and Cost Estimation</a:t>
            </a:r>
            <a:endParaRPr dirty="0"/>
          </a:p>
        </p:txBody>
      </p:sp>
      <p:sp>
        <p:nvSpPr>
          <p:cNvPr id="166" name="Google Shape;166;p16"/>
          <p:cNvSpPr txBox="1">
            <a:spLocks noGrp="1"/>
          </p:cNvSpPr>
          <p:nvPr>
            <p:ph type="ctrTitle" idx="16"/>
          </p:nvPr>
        </p:nvSpPr>
        <p:spPr>
          <a:xfrm>
            <a:off x="1226125" y="1853313"/>
            <a:ext cx="2392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168" name="Google Shape;168;p16"/>
          <p:cNvSpPr txBox="1">
            <a:spLocks noGrp="1"/>
          </p:cNvSpPr>
          <p:nvPr>
            <p:ph type="ctrTitle" idx="19"/>
          </p:nvPr>
        </p:nvSpPr>
        <p:spPr>
          <a:xfrm>
            <a:off x="1264139" y="3383810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Structural Aspects</a:t>
            </a:r>
            <a:endParaRPr dirty="0"/>
          </a:p>
        </p:txBody>
      </p:sp>
      <p:sp>
        <p:nvSpPr>
          <p:cNvPr id="170" name="Google Shape;170;p16"/>
          <p:cNvSpPr txBox="1">
            <a:spLocks noGrp="1"/>
          </p:cNvSpPr>
          <p:nvPr>
            <p:ph type="title" idx="21"/>
          </p:nvPr>
        </p:nvSpPr>
        <p:spPr>
          <a:xfrm>
            <a:off x="1545625" y="309184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171" name="Google Shape;171;p16"/>
          <p:cNvSpPr txBox="1">
            <a:spLocks noGrp="1"/>
          </p:cNvSpPr>
          <p:nvPr>
            <p:ph type="ctrTitle"/>
          </p:nvPr>
        </p:nvSpPr>
        <p:spPr>
          <a:xfrm>
            <a:off x="3414640" y="1853313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Architectural Aspects</a:t>
            </a:r>
          </a:p>
        </p:txBody>
      </p:sp>
      <p:sp>
        <p:nvSpPr>
          <p:cNvPr id="173" name="Google Shape;173;p16"/>
          <p:cNvSpPr txBox="1">
            <a:spLocks noGrp="1"/>
          </p:cNvSpPr>
          <p:nvPr>
            <p:ph type="ctrTitle" idx="3"/>
          </p:nvPr>
        </p:nvSpPr>
        <p:spPr>
          <a:xfrm>
            <a:off x="3337279" y="3545265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Eloctro-Mechanical Aspects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Environmental Aspects– Daylight Factor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209545" y="1058040"/>
            <a:ext cx="8684424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Modifications</a:t>
            </a:r>
          </a:p>
          <a:p>
            <a:pPr marL="342900" lvl="0" indent="-342900">
              <a:lnSpc>
                <a:spcPct val="150000"/>
              </a:lnSpc>
              <a:buClr>
                <a:schemeClr val="bg2"/>
              </a:buClr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We put insulation in the external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wall and roof slab.</a:t>
            </a:r>
          </a:p>
          <a:p>
            <a:pPr marL="342900" lvl="0" indent="-342900">
              <a:lnSpc>
                <a:spcPct val="150000"/>
              </a:lnSpc>
              <a:buClr>
                <a:schemeClr val="bg2"/>
              </a:buClr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louvers in each of the glass on east and west elevation 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 °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angles.</a:t>
            </a:r>
          </a:p>
          <a:p>
            <a:pPr marL="342900" lvl="0" indent="-342900">
              <a:lnSpc>
                <a:spcPct val="150000"/>
              </a:lnSpc>
              <a:buClr>
                <a:schemeClr val="bg2"/>
              </a:buClr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Cantilever 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south 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elevation </a:t>
            </a:r>
            <a:r>
              <a:rPr lang="en-US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prevent glare.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Clr>
                <a:schemeClr val="bg2"/>
              </a:buClr>
              <a:buFont typeface="Arial"/>
              <a:buAutoNum type="arabicPeriod"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20" y="2870168"/>
            <a:ext cx="3823748" cy="1999979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5643" y="2879930"/>
            <a:ext cx="3605757" cy="1980457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8510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Environmental Aspects– Daylight Factor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209544" y="1058040"/>
            <a:ext cx="504825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Daylight Factor Analysis </a:t>
            </a:r>
            <a:r>
              <a:rPr lang="en-US" sz="1800" b="1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Basement </a:t>
            </a: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Floor Plans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A74DA2AA-E595-4ADB-9ECB-31AE868B681E}"/>
              </a:ext>
            </a:extLst>
          </p:cNvPr>
          <p:cNvCxnSpPr>
            <a:cxnSpLocks/>
          </p:cNvCxnSpPr>
          <p:nvPr/>
        </p:nvCxnSpPr>
        <p:spPr>
          <a:xfrm>
            <a:off x="4438875" y="1549223"/>
            <a:ext cx="31990" cy="313893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5C43BA5-18F5-454B-8BC3-03BA16D2D04D}"/>
              </a:ext>
            </a:extLst>
          </p:cNvPr>
          <p:cNvSpPr txBox="1"/>
          <p:nvPr/>
        </p:nvSpPr>
        <p:spPr>
          <a:xfrm>
            <a:off x="1365219" y="4776817"/>
            <a:ext cx="19351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B5F238E-B289-4C80-9E24-4CC65A2AD1E0}"/>
              </a:ext>
            </a:extLst>
          </p:cNvPr>
          <p:cNvSpPr txBox="1"/>
          <p:nvPr/>
        </p:nvSpPr>
        <p:spPr>
          <a:xfrm>
            <a:off x="5803375" y="4791134"/>
            <a:ext cx="19351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45" y="1713228"/>
            <a:ext cx="4089044" cy="26375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9459" y="1623967"/>
            <a:ext cx="4119371" cy="29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361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Environmental Aspects– Daylight Factor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209544" y="1058040"/>
            <a:ext cx="8315023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Daylight Factor Analysis </a:t>
            </a:r>
            <a:r>
              <a:rPr lang="en-US" sz="1800" b="1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 all 5</a:t>
            </a:r>
            <a:r>
              <a:rPr lang="en-US" sz="1800" b="1" baseline="300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th</a:t>
            </a:r>
            <a:r>
              <a:rPr lang="en-US" sz="1800" b="1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 floor Plans</a:t>
            </a:r>
            <a:endParaRPr lang="en-US" sz="1800" b="1" dirty="0">
              <a:solidFill>
                <a:schemeClr val="bg2"/>
              </a:solidFill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A74DA2AA-E595-4ADB-9ECB-31AE868B681E}"/>
              </a:ext>
            </a:extLst>
          </p:cNvPr>
          <p:cNvCxnSpPr>
            <a:cxnSpLocks/>
          </p:cNvCxnSpPr>
          <p:nvPr/>
        </p:nvCxnSpPr>
        <p:spPr>
          <a:xfrm>
            <a:off x="4431501" y="1549223"/>
            <a:ext cx="31990" cy="313893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32218CA-1577-43D5-AE61-8F8212302889}"/>
              </a:ext>
            </a:extLst>
          </p:cNvPr>
          <p:cNvSpPr txBox="1"/>
          <p:nvPr/>
        </p:nvSpPr>
        <p:spPr>
          <a:xfrm>
            <a:off x="1514382" y="4859663"/>
            <a:ext cx="19351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F53FF16-AF99-4026-9FF5-78E8F91029FE}"/>
              </a:ext>
            </a:extLst>
          </p:cNvPr>
          <p:cNvSpPr txBox="1"/>
          <p:nvPr/>
        </p:nvSpPr>
        <p:spPr>
          <a:xfrm>
            <a:off x="6023038" y="4843994"/>
            <a:ext cx="19351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4482" y="1662875"/>
            <a:ext cx="4028197" cy="29116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56" y="1762405"/>
            <a:ext cx="4205350" cy="271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939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20000"/>
            <a:ext cx="4192152" cy="300726"/>
          </a:xfrm>
        </p:spPr>
        <p:txBody>
          <a:bodyPr/>
          <a:lstStyle/>
          <a:p>
            <a:r>
              <a:rPr lang="en-US" dirty="0"/>
              <a:t>Environmental Aspects – Shading Analysis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-16744" y="1046795"/>
            <a:ext cx="256146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Shading in summer</a:t>
            </a:r>
            <a:endParaRPr lang="en-US" sz="1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748072" y="1505709"/>
            <a:ext cx="1920709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At 8:00 am</a:t>
            </a: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7194241" y="1505708"/>
            <a:ext cx="1931542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At </a:t>
            </a:r>
            <a:r>
              <a:rPr lang="en-US" sz="1600" dirty="0" smtClean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3:00 </a:t>
            </a:r>
            <a:r>
              <a:rPr lang="en-US" sz="16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pm</a:t>
            </a: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3965740" y="1505710"/>
            <a:ext cx="1931542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At 12:00 pm</a:t>
            </a: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3112314" y="1505708"/>
            <a:ext cx="0" cy="3637788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A5D60F8-EA9A-4B19-9288-D8C5763454BA}"/>
              </a:ext>
            </a:extLst>
          </p:cNvPr>
          <p:cNvCxnSpPr>
            <a:cxnSpLocks/>
          </p:cNvCxnSpPr>
          <p:nvPr/>
        </p:nvCxnSpPr>
        <p:spPr>
          <a:xfrm>
            <a:off x="6171065" y="1505712"/>
            <a:ext cx="0" cy="3637788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28" y="2271713"/>
            <a:ext cx="2914378" cy="185783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1790" y="2271713"/>
            <a:ext cx="2729652" cy="185783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3778" y="2257651"/>
            <a:ext cx="2823486" cy="188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2349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20000"/>
            <a:ext cx="4192152" cy="300726"/>
          </a:xfrm>
        </p:spPr>
        <p:txBody>
          <a:bodyPr/>
          <a:lstStyle/>
          <a:p>
            <a:r>
              <a:rPr lang="en-US" dirty="0"/>
              <a:t>Environmental Aspects – Shading Analysis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-16744" y="1046795"/>
            <a:ext cx="256146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Shading in Winter</a:t>
            </a:r>
            <a:endParaRPr lang="en-US" sz="1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748072" y="1505709"/>
            <a:ext cx="1920709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At 8:00 am</a:t>
            </a: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7194241" y="1505708"/>
            <a:ext cx="1931542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At 3:00 pm</a:t>
            </a: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3841682" y="1505708"/>
            <a:ext cx="1931542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At 12:00 pm</a:t>
            </a: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2971131" y="1505712"/>
            <a:ext cx="0" cy="3637788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A5D60F8-EA9A-4B19-9288-D8C5763454BA}"/>
              </a:ext>
            </a:extLst>
          </p:cNvPr>
          <p:cNvCxnSpPr>
            <a:cxnSpLocks/>
          </p:cNvCxnSpPr>
          <p:nvPr/>
        </p:nvCxnSpPr>
        <p:spPr>
          <a:xfrm>
            <a:off x="5876103" y="1505711"/>
            <a:ext cx="0" cy="3637788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886" y="2468665"/>
            <a:ext cx="2833553" cy="20646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47" y="2468665"/>
            <a:ext cx="2904244" cy="20646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8983" y="2516540"/>
            <a:ext cx="3186883" cy="196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543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4" y="720000"/>
            <a:ext cx="5209775" cy="314100"/>
          </a:xfrm>
        </p:spPr>
        <p:txBody>
          <a:bodyPr/>
          <a:lstStyle/>
          <a:p>
            <a:r>
              <a:rPr lang="en-US" dirty="0"/>
              <a:t>Environmental Aspects– Design Builder Analysis and Results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1547469" y="4322334"/>
            <a:ext cx="1509872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Wall </a:t>
            </a:r>
            <a:r>
              <a:rPr lang="en-US" sz="1800" b="1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Layers</a:t>
            </a:r>
            <a:endParaRPr lang="en-US" sz="1800" b="1" dirty="0">
              <a:solidFill>
                <a:schemeClr val="bg2"/>
              </a:solidFill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2FC5923-F78D-45BE-99A4-97FDF53B03CE}"/>
              </a:ext>
            </a:extLst>
          </p:cNvPr>
          <p:cNvSpPr txBox="1"/>
          <p:nvPr/>
        </p:nvSpPr>
        <p:spPr>
          <a:xfrm>
            <a:off x="5825516" y="4420808"/>
            <a:ext cx="298820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Wall Section </a:t>
            </a: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U-Value</a:t>
            </a:r>
          </a:p>
        </p:txBody>
      </p:sp>
      <p:sp>
        <p:nvSpPr>
          <p:cNvPr id="3" name="Rectangle 2"/>
          <p:cNvSpPr/>
          <p:nvPr/>
        </p:nvSpPr>
        <p:spPr>
          <a:xfrm>
            <a:off x="269275" y="1034099"/>
            <a:ext cx="3419147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Clr>
                <a:schemeClr val="bg2"/>
              </a:buClr>
            </a:pPr>
            <a:r>
              <a:rPr lang="en-US" sz="16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Design </a:t>
            </a:r>
            <a:r>
              <a:rPr lang="en-US" sz="1600" b="1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Builder </a:t>
            </a:r>
            <a:r>
              <a:rPr lang="en-US" sz="1600" b="1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Simulation Analysis</a:t>
            </a:r>
            <a:endParaRPr lang="en-US" sz="1600" b="1" dirty="0">
              <a:solidFill>
                <a:schemeClr val="bg2"/>
              </a:solidFill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71" y="1525412"/>
            <a:ext cx="3822785" cy="28953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907" y="1591831"/>
            <a:ext cx="2259060" cy="20699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3559" y="3760281"/>
            <a:ext cx="4220164" cy="562053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3051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4" y="720000"/>
            <a:ext cx="5209775" cy="314100"/>
          </a:xfrm>
        </p:spPr>
        <p:txBody>
          <a:bodyPr/>
          <a:lstStyle/>
          <a:p>
            <a:r>
              <a:rPr lang="en-US" dirty="0"/>
              <a:t>Environmental Aspects– Design Builder Analysis and Results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1695178" y="4311819"/>
            <a:ext cx="150987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Roof Layers</a:t>
            </a:r>
            <a:endParaRPr lang="en-US" sz="1800" b="1" dirty="0">
              <a:solidFill>
                <a:schemeClr val="bg2"/>
              </a:solidFill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2FC5923-F78D-45BE-99A4-97FDF53B03CE}"/>
              </a:ext>
            </a:extLst>
          </p:cNvPr>
          <p:cNvSpPr txBox="1"/>
          <p:nvPr/>
        </p:nvSpPr>
        <p:spPr>
          <a:xfrm>
            <a:off x="5614500" y="4420808"/>
            <a:ext cx="2988207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Roof Section -</a:t>
            </a: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Value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6904" y="1173220"/>
            <a:ext cx="2639770" cy="24694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681" y="1382311"/>
            <a:ext cx="3828867" cy="29400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2161" y="3751671"/>
            <a:ext cx="3749257" cy="56014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04791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4" y="720000"/>
            <a:ext cx="5209775" cy="314100"/>
          </a:xfrm>
        </p:spPr>
        <p:txBody>
          <a:bodyPr/>
          <a:lstStyle/>
          <a:p>
            <a:r>
              <a:rPr lang="en-US" dirty="0"/>
              <a:t>Environmental Aspects– Design Builder Analysis and Results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5501071" y="4300156"/>
            <a:ext cx="2174365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Window Definition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E11A2946-B204-480E-B71A-089FA7B20978}"/>
              </a:ext>
            </a:extLst>
          </p:cNvPr>
          <p:cNvCxnSpPr>
            <a:cxnSpLocks/>
          </p:cNvCxnSpPr>
          <p:nvPr/>
        </p:nvCxnSpPr>
        <p:spPr>
          <a:xfrm>
            <a:off x="4148273" y="1373759"/>
            <a:ext cx="31990" cy="313893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2FC5923-F78D-45BE-99A4-97FDF53B03CE}"/>
              </a:ext>
            </a:extLst>
          </p:cNvPr>
          <p:cNvSpPr txBox="1"/>
          <p:nvPr/>
        </p:nvSpPr>
        <p:spPr>
          <a:xfrm>
            <a:off x="1202877" y="4337775"/>
            <a:ext cx="2103282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Glass U-Value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350" y="1409592"/>
            <a:ext cx="2727511" cy="15622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584716" y="924674"/>
            <a:ext cx="2107114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Window Section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033" y="1681243"/>
            <a:ext cx="4322439" cy="25239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311" y="3124566"/>
            <a:ext cx="3304318" cy="121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898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4" y="720000"/>
            <a:ext cx="5209775" cy="314100"/>
          </a:xfrm>
        </p:spPr>
        <p:txBody>
          <a:bodyPr/>
          <a:lstStyle/>
          <a:p>
            <a:r>
              <a:rPr lang="en-US" dirty="0"/>
              <a:t>Environmental Aspects– Design Builder Analysis and Results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229788" y="1034100"/>
            <a:ext cx="3956450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Design Builder Simulation Results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476" y="1689416"/>
            <a:ext cx="5724456" cy="13632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6937" y="3177923"/>
            <a:ext cx="4209672" cy="140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6841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4" y="720000"/>
            <a:ext cx="5209775" cy="314100"/>
          </a:xfrm>
        </p:spPr>
        <p:txBody>
          <a:bodyPr/>
          <a:lstStyle/>
          <a:p>
            <a:r>
              <a:rPr lang="en-US" dirty="0"/>
              <a:t>Environmental Aspects– Design Builder Analysis and Results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57EBBF7C-EC10-472F-AFF1-C47733549799}"/>
              </a:ext>
            </a:extLst>
          </p:cNvPr>
          <p:cNvCxnSpPr>
            <a:cxnSpLocks/>
          </p:cNvCxnSpPr>
          <p:nvPr/>
        </p:nvCxnSpPr>
        <p:spPr>
          <a:xfrm>
            <a:off x="4574361" y="1128713"/>
            <a:ext cx="37398" cy="3917359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408BCB5-915C-47A0-8160-8E82B6D4686D}"/>
              </a:ext>
            </a:extLst>
          </p:cNvPr>
          <p:cNvSpPr txBox="1"/>
          <p:nvPr/>
        </p:nvSpPr>
        <p:spPr>
          <a:xfrm>
            <a:off x="5694049" y="4758716"/>
            <a:ext cx="2750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Baseline Comparison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DECF6813-CE76-4A05-ACDB-86BA83D379AB}"/>
              </a:ext>
            </a:extLst>
          </p:cNvPr>
          <p:cNvSpPr txBox="1"/>
          <p:nvPr/>
        </p:nvSpPr>
        <p:spPr>
          <a:xfrm>
            <a:off x="1429207" y="4735768"/>
            <a:ext cx="20628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Predicted Mean Value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101" y="1282473"/>
            <a:ext cx="4445905" cy="34534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704" y="1375469"/>
            <a:ext cx="4421657" cy="326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8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7"/>
          <p:cNvSpPr txBox="1">
            <a:spLocks noGrp="1"/>
          </p:cNvSpPr>
          <p:nvPr>
            <p:ph type="ctrTitle"/>
          </p:nvPr>
        </p:nvSpPr>
        <p:spPr>
          <a:xfrm>
            <a:off x="831200" y="1605949"/>
            <a:ext cx="3867300" cy="82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>
              <a:solidFill>
                <a:srgbClr val="434343"/>
              </a:solidFill>
            </a:endParaRPr>
          </a:p>
        </p:txBody>
      </p:sp>
      <p:sp>
        <p:nvSpPr>
          <p:cNvPr id="185" name="Google Shape;185;p17"/>
          <p:cNvSpPr txBox="1">
            <a:spLocks noGrp="1"/>
          </p:cNvSpPr>
          <p:nvPr>
            <p:ph type="subTitle" idx="1"/>
          </p:nvPr>
        </p:nvSpPr>
        <p:spPr>
          <a:xfrm>
            <a:off x="831200" y="2314225"/>
            <a:ext cx="42249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/>
              <a:t>Project Description</a:t>
            </a:r>
            <a:endParaRPr lang="ar-JO" dirty="0"/>
          </a:p>
          <a:p>
            <a:pPr marL="171450" lvl="0" indent="-17145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/>
              <a:t>Methodology</a:t>
            </a:r>
          </a:p>
          <a:p>
            <a:pPr marL="171450" lvl="0" indent="-17145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/>
              <a:t>Project Location</a:t>
            </a:r>
            <a:endParaRPr lang="ar-JO" dirty="0"/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endParaRPr dirty="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4343"/>
              </a:solidFill>
            </a:endParaRPr>
          </a:p>
        </p:txBody>
      </p:sp>
      <p:sp>
        <p:nvSpPr>
          <p:cNvPr id="196" name="Google Shape;196;p17"/>
          <p:cNvSpPr txBox="1"/>
          <p:nvPr/>
        </p:nvSpPr>
        <p:spPr>
          <a:xfrm>
            <a:off x="4990213" y="3022413"/>
            <a:ext cx="4004930" cy="1076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ClrTx/>
              <a:defRPr/>
            </a:pP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Redesign Al-</a:t>
            </a:r>
            <a:r>
              <a:rPr lang="en-US" sz="2000" dirty="0" err="1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Nabali</a:t>
            </a: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 and Al-Fairs residential building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6B625F2F-D664-435A-AFA1-18B5F92177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b="18068"/>
          <a:stretch/>
        </p:blipFill>
        <p:spPr>
          <a:xfrm>
            <a:off x="5557947" y="671395"/>
            <a:ext cx="2869462" cy="2351018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4" y="720000"/>
            <a:ext cx="5209775" cy="314100"/>
          </a:xfrm>
        </p:spPr>
        <p:txBody>
          <a:bodyPr/>
          <a:lstStyle/>
          <a:p>
            <a:r>
              <a:rPr lang="en-US" dirty="0"/>
              <a:t>Environmental Aspects– Design Builder Analysis and Results</a:t>
            </a:r>
          </a:p>
        </p:txBody>
      </p:sp>
      <p:sp>
        <p:nvSpPr>
          <p:cNvPr id="6" name="Rectangle 5"/>
          <p:cNvSpPr/>
          <p:nvPr/>
        </p:nvSpPr>
        <p:spPr>
          <a:xfrm>
            <a:off x="398251" y="3234409"/>
            <a:ext cx="5995220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total design cooling capacity for the building equal 172.38 KW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288145"/>
              </p:ext>
            </p:extLst>
          </p:nvPr>
        </p:nvGraphicFramePr>
        <p:xfrm>
          <a:off x="490999" y="3775924"/>
          <a:ext cx="4076700" cy="525780"/>
        </p:xfrm>
        <a:graphic>
          <a:graphicData uri="http://schemas.openxmlformats.org/drawingml/2006/table">
            <a:tbl>
              <a:tblPr/>
              <a:tblGrid>
                <a:gridCol w="1231900">
                  <a:extLst>
                    <a:ext uri="{9D8B030D-6E8A-4147-A177-3AD203B41FA5}">
                      <a16:colId xmlns:a16="http://schemas.microsoft.com/office/drawing/2014/main" xmlns="" val="816037670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xmlns="" val="106318617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xmlns="" val="2907311638"/>
                    </a:ext>
                  </a:extLst>
                </a:gridCol>
              </a:tblGrid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Design Capacity (kW)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Design Flow Rate (m3/s)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87809200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for one floor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28.7</a:t>
                      </a:r>
                      <a:endParaRPr lang="ar-SA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511184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for all floors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172.4</a:t>
                      </a:r>
                      <a:endParaRPr lang="ar-SA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0260790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98251" y="1672097"/>
            <a:ext cx="6378677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total design heating capacity for the building equal 131.4 KW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726601"/>
              </p:ext>
            </p:extLst>
          </p:nvPr>
        </p:nvGraphicFramePr>
        <p:xfrm>
          <a:off x="1166556" y="2213612"/>
          <a:ext cx="2578100" cy="525780"/>
        </p:xfrm>
        <a:graphic>
          <a:graphicData uri="http://schemas.openxmlformats.org/drawingml/2006/table">
            <a:tbl>
              <a:tblPr/>
              <a:tblGrid>
                <a:gridCol w="1231900">
                  <a:extLst>
                    <a:ext uri="{9D8B030D-6E8A-4147-A177-3AD203B41FA5}">
                      <a16:colId xmlns:a16="http://schemas.microsoft.com/office/drawing/2014/main" xmlns="" val="2281616605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xmlns="" val="2565578716"/>
                    </a:ext>
                  </a:extLst>
                </a:gridCol>
              </a:tblGrid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Design Capacity (kW)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9689662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for one floor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5199886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for all floors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131.4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68179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16776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4FC4F8-AAA8-48B4-8431-B42F24EC92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372" y="779720"/>
            <a:ext cx="3867300" cy="729389"/>
          </a:xfrm>
        </p:spPr>
        <p:txBody>
          <a:bodyPr/>
          <a:lstStyle/>
          <a:p>
            <a:r>
              <a:rPr lang="en-US" dirty="0"/>
              <a:t>Structural Aspects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118B0E3-3856-4189-AEEA-AB921F98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168" y="1679550"/>
            <a:ext cx="4224900" cy="1784400"/>
          </a:xfrm>
        </p:spPr>
        <p:txBody>
          <a:bodyPr/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Preliminary Checks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Seismic Checks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Design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2ED5624-77E9-4DB3-BED9-07D3D2925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473" y="1208518"/>
            <a:ext cx="3627253" cy="252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6443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System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153942" y="1206726"/>
            <a:ext cx="555019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The following specific codes were used in the structural design:</a:t>
            </a:r>
          </a:p>
          <a:p>
            <a:pPr>
              <a:lnSpc>
                <a:spcPct val="150000"/>
              </a:lnSpc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ACI318-14 for reinforced concrete structural design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ASCE 7 2010 for loads and combinations.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UBC-97 </a:t>
            </a:r>
            <a:r>
              <a:rPr lang="en-US" sz="16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for seismic design.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ACI 350 For septic tank design.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69286BE-DEFA-447F-B3E2-EA56F516D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774" y="1501779"/>
            <a:ext cx="2875456" cy="302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840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 Design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xmlns="" id="{D49C31C7-A532-46CB-95F7-44E383D89D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84602" y="1882012"/>
                <a:ext cx="3314318" cy="2642580"/>
              </a:xfrm>
              <a:prstGeom prst="rect">
                <a:avLst/>
              </a:prstGeom>
            </p:spPr>
            <p:txBody>
              <a:bodyPr/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285750" indent="-285750">
                  <a:lnSpc>
                    <a:spcPct val="30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+mj-cs"/>
                  </a:rPr>
                  <a:t>Concrete -  (</a:t>
                </a:r>
                <a14:m>
                  <m:oMath xmlns:m="http://schemas.openxmlformats.org/officeDocument/2006/math">
                    <m:acc>
                      <m:accPr>
                        <m:chr m:val="̀"/>
                        <m:ctrlPr>
                          <a:rPr lang="en-US" sz="1800" i="1" smtClean="0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Fc</m:t>
                        </m:r>
                      </m:e>
                    </m:acc>
                  </m:oMath>
                </a14:m>
                <a:r>
                  <a:rPr lang="en-US" dirty="0">
                    <a:cs typeface="+mj-cs"/>
                  </a:rPr>
                  <a:t>) = 28 MPa.</a:t>
                </a:r>
              </a:p>
              <a:p>
                <a:pPr marL="285750" indent="-285750">
                  <a:lnSpc>
                    <a:spcPct val="30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+mj-cs"/>
                  </a:rPr>
                  <a:t> Steel - (Fy) = 420 Mpa</a:t>
                </a:r>
              </a:p>
              <a:p>
                <a:pPr marL="285750" indent="-285750">
                  <a:lnSpc>
                    <a:spcPct val="30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+mj-cs"/>
                  </a:rPr>
                  <a:t>Soil Bearing Capacity=</a:t>
                </a:r>
                <a:r>
                  <a:rPr lang="en-GB" dirty="0">
                    <a:cs typeface="+mj-cs"/>
                  </a:rPr>
                  <a:t> 200kN/m</a:t>
                </a:r>
                <a:r>
                  <a:rPr lang="en-GB" baseline="30000" dirty="0">
                    <a:cs typeface="+mj-cs"/>
                  </a:rPr>
                  <a:t>2</a:t>
                </a:r>
              </a:p>
              <a:p>
                <a:pPr marL="285750" indent="-285750">
                  <a:lnSpc>
                    <a:spcPct val="300000"/>
                  </a:lnSpc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D49C31C7-A532-46CB-95F7-44E383D89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4602" y="1882012"/>
                <a:ext cx="3314318" cy="2642580"/>
              </a:xfrm>
              <a:prstGeom prst="rect">
                <a:avLst/>
              </a:prstGeom>
              <a:blipFill>
                <a:blip r:embed="rId2"/>
                <a:stretch>
                  <a:fillRect l="-36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572178" y="1950233"/>
            <a:ext cx="3765906" cy="264258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dirty="0"/>
              <a:t>Dead load 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dirty="0"/>
              <a:t>Superimposed Loads (SID)  = 4.50 kN/m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dirty="0"/>
              <a:t>Live Loads = 2 kN/m</a:t>
            </a:r>
            <a:r>
              <a:rPr lang="en-GB" baseline="30000" dirty="0"/>
              <a:t>2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dirty="0">
                <a:cs typeface="+mj-cs"/>
              </a:rPr>
              <a:t>Wall load = 20kN/m 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692681" y="720000"/>
            <a:ext cx="2059801" cy="51579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sz="1800" b="1" dirty="0">
                <a:solidFill>
                  <a:schemeClr val="tx2"/>
                </a:solidFill>
              </a:rPr>
              <a:t>Design Data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5080008" y="1366221"/>
            <a:ext cx="2059801" cy="51579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sz="1800" b="1" dirty="0">
                <a:solidFill>
                  <a:schemeClr val="tx2"/>
                </a:solidFill>
              </a:rPr>
              <a:t>Materials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845080" y="1395196"/>
            <a:ext cx="2059801" cy="51579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sz="1800" b="1" dirty="0">
                <a:solidFill>
                  <a:schemeClr val="tx2"/>
                </a:solidFill>
              </a:rPr>
              <a:t>Loads</a:t>
            </a:r>
          </a:p>
        </p:txBody>
      </p:sp>
    </p:spTree>
    <p:extLst>
      <p:ext uri="{BB962C8B-B14F-4D97-AF65-F5344CB8AC3E}">
        <p14:creationId xmlns:p14="http://schemas.microsoft.com/office/powerpoint/2010/main" val="24557621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 Design Data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E565E5A-5682-4345-A994-113355365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126" y="1034100"/>
            <a:ext cx="6172813" cy="40805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1EFBFB8-9FCC-49F5-946F-9D3595E505A0}"/>
              </a:ext>
            </a:extLst>
          </p:cNvPr>
          <p:cNvSpPr txBox="1"/>
          <p:nvPr/>
        </p:nvSpPr>
        <p:spPr>
          <a:xfrm>
            <a:off x="517451" y="2197395"/>
            <a:ext cx="157361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Columns centers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1763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 Design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1EFBFB8-9FCC-49F5-946F-9D3595E505A0}"/>
              </a:ext>
            </a:extLst>
          </p:cNvPr>
          <p:cNvSpPr txBox="1"/>
          <p:nvPr/>
        </p:nvSpPr>
        <p:spPr>
          <a:xfrm>
            <a:off x="517451" y="2197395"/>
            <a:ext cx="157361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Beams </a:t>
            </a:r>
            <a:endParaRPr lang="ar-S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19929C3-C469-4704-B40F-71C5DBC7A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1301" y="1215022"/>
            <a:ext cx="5795248" cy="346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2028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 Design Data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37451EA6-89B6-4593-92F8-00EF8BA99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348700"/>
              </p:ext>
            </p:extLst>
          </p:nvPr>
        </p:nvGraphicFramePr>
        <p:xfrm>
          <a:off x="463634" y="1566297"/>
          <a:ext cx="2736850" cy="197637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xmlns="" val="183672660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xmlns="" val="94542661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3874353991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Beams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Thickness, mm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Width, mm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0183748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7921880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2949042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8949299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4308691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15124359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5006118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73615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3586592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37A30130-B043-4041-8A9B-14587CD561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916060"/>
              </p:ext>
            </p:extLst>
          </p:nvPr>
        </p:nvGraphicFramePr>
        <p:xfrm>
          <a:off x="4248283" y="1616252"/>
          <a:ext cx="3597275" cy="138201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768475">
                  <a:extLst>
                    <a:ext uri="{9D8B030D-6E8A-4147-A177-3AD203B41FA5}">
                      <a16:colId xmlns:a16="http://schemas.microsoft.com/office/drawing/2014/main" xmlns="" val="2475145504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387816985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xmlns="" val="3961800669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Walls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Thickness, 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Height, m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7917918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For Stair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1667947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For elevator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5149343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For emergency stair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362184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internal shear wall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1035989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retaining wall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2.60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6244007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771BC424-54B0-4FBE-8F6F-2A0C7A9FAE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911948"/>
              </p:ext>
            </p:extLst>
          </p:nvPr>
        </p:nvGraphicFramePr>
        <p:xfrm>
          <a:off x="3750830" y="3570576"/>
          <a:ext cx="4592183" cy="138201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765935">
                  <a:extLst>
                    <a:ext uri="{9D8B030D-6E8A-4147-A177-3AD203B41FA5}">
                      <a16:colId xmlns:a16="http://schemas.microsoft.com/office/drawing/2014/main" xmlns="" val="1957823875"/>
                    </a:ext>
                  </a:extLst>
                </a:gridCol>
                <a:gridCol w="1159212">
                  <a:extLst>
                    <a:ext uri="{9D8B030D-6E8A-4147-A177-3AD203B41FA5}">
                      <a16:colId xmlns:a16="http://schemas.microsoft.com/office/drawing/2014/main" xmlns="" val="1720791255"/>
                    </a:ext>
                  </a:extLst>
                </a:gridCol>
                <a:gridCol w="854157">
                  <a:extLst>
                    <a:ext uri="{9D8B030D-6E8A-4147-A177-3AD203B41FA5}">
                      <a16:colId xmlns:a16="http://schemas.microsoft.com/office/drawing/2014/main" xmlns="" val="2580324244"/>
                    </a:ext>
                  </a:extLst>
                </a:gridCol>
                <a:gridCol w="812879">
                  <a:extLst>
                    <a:ext uri="{9D8B030D-6E8A-4147-A177-3AD203B41FA5}">
                      <a16:colId xmlns:a16="http://schemas.microsoft.com/office/drawing/2014/main" xmlns="" val="4228764747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Type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Area,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thickness, 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4269661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Parking ceiling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Voided slab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774.84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2585250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Residential floor ceiling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Voided slab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6552971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Stair Slab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slab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8849888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Elevator slab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slab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396574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Emergency ceiling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slab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6631971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50C1634-2E8C-49D9-89C4-3C95066C112A}"/>
              </a:ext>
            </a:extLst>
          </p:cNvPr>
          <p:cNvSpPr txBox="1"/>
          <p:nvPr/>
        </p:nvSpPr>
        <p:spPr>
          <a:xfrm>
            <a:off x="4558904" y="3262799"/>
            <a:ext cx="31107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Preliminary dimensions of the Slabs</a:t>
            </a:r>
            <a:endParaRPr lang="ar-S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C0DCAB4-868D-4056-B509-D937DDDFB298}"/>
              </a:ext>
            </a:extLst>
          </p:cNvPr>
          <p:cNvSpPr txBox="1"/>
          <p:nvPr/>
        </p:nvSpPr>
        <p:spPr>
          <a:xfrm>
            <a:off x="4430234" y="1258520"/>
            <a:ext cx="35972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Preliminary dimensions of the Walls</a:t>
            </a:r>
            <a:endParaRPr lang="ar-S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4FBE97B-27AA-4EC4-82BC-FAE83442361A}"/>
              </a:ext>
            </a:extLst>
          </p:cNvPr>
          <p:cNvSpPr txBox="1"/>
          <p:nvPr/>
        </p:nvSpPr>
        <p:spPr>
          <a:xfrm>
            <a:off x="463634" y="1211851"/>
            <a:ext cx="29186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Preliminary dimensions of the Beams</a:t>
            </a:r>
            <a:endParaRPr lang="ar-SA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66F0F4F8-3225-4038-9B95-7FF7CF1B19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839986"/>
              </p:ext>
            </p:extLst>
          </p:nvPr>
        </p:nvGraphicFramePr>
        <p:xfrm>
          <a:off x="463634" y="3931649"/>
          <a:ext cx="2946400" cy="98577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xmlns="" val="2772070531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xmlns="" val="1555496935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xmlns="" val="71526021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xmlns="" val="3077322149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Columns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Width, mm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Depth, mm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7708079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5499865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7672520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88913339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1431E2A-CE64-4752-8EB9-73E821020321}"/>
              </a:ext>
            </a:extLst>
          </p:cNvPr>
          <p:cNvSpPr txBox="1"/>
          <p:nvPr/>
        </p:nvSpPr>
        <p:spPr>
          <a:xfrm>
            <a:off x="435836" y="3686019"/>
            <a:ext cx="2946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Preliminary dimensions of the column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68337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 Design Data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A8D8B129-654A-4113-BC86-B37CA5ACE2D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805915" y="2571751"/>
            <a:ext cx="4338085" cy="20853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A4AF2E2-4345-4605-B58A-C9E63EA43DE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10454" y="2892056"/>
            <a:ext cx="4495461" cy="20448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01754A5-25A0-4F8F-9DA4-E6BFFB2FB526}"/>
              </a:ext>
            </a:extLst>
          </p:cNvPr>
          <p:cNvSpPr txBox="1"/>
          <p:nvPr/>
        </p:nvSpPr>
        <p:spPr>
          <a:xfrm>
            <a:off x="471377" y="1431613"/>
            <a:ext cx="4713766" cy="1189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large span (Ln) = 10m.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solid slab thickness = Ln/33 = 10/33=0.303m.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equivalent Flat voided slab thickness = 0.303*1.10=0.33m, take 38cm.</a:t>
            </a:r>
            <a:endParaRPr lang="ar-SA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0F887D1-59D2-4749-B764-990DDA1E60CA}"/>
              </a:ext>
            </a:extLst>
          </p:cNvPr>
          <p:cNvSpPr txBox="1"/>
          <p:nvPr/>
        </p:nvSpPr>
        <p:spPr>
          <a:xfrm>
            <a:off x="310454" y="1069630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Thickness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1909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0" y="1340644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Compatibility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C9E34C5-A0F2-4E4C-ABA1-85318BEDC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934" y="1191456"/>
            <a:ext cx="3617015" cy="37252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4C499F3-6A48-4745-9250-019E4DD260FD}"/>
              </a:ext>
            </a:extLst>
          </p:cNvPr>
          <p:cNvSpPr txBox="1"/>
          <p:nvPr/>
        </p:nvSpPr>
        <p:spPr>
          <a:xfrm>
            <a:off x="253180" y="2492034"/>
            <a:ext cx="4713766" cy="772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check is performed to ensure that all elements are interconnected and moving together (They move as one group). </a:t>
            </a:r>
            <a:r>
              <a:rPr lang="en-US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OK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4371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0" y="1340644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Equilibrium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1DB4C7F-A3DD-4523-8B5E-C8FBBB084CF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381693" y="1139898"/>
            <a:ext cx="6085345" cy="36943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AF0DCB9-0395-46AD-857C-CED23F53EF60}"/>
              </a:ext>
            </a:extLst>
          </p:cNvPr>
          <p:cNvSpPr txBox="1"/>
          <p:nvPr/>
        </p:nvSpPr>
        <p:spPr>
          <a:xfrm>
            <a:off x="85832" y="2677548"/>
            <a:ext cx="246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Result from ETABS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7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42E2DB-0580-41D2-93CB-2C3FCF821C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– Project Description</a:t>
            </a:r>
          </a:p>
        </p:txBody>
      </p:sp>
      <p:sp>
        <p:nvSpPr>
          <p:cNvPr id="3" name="Google Shape;141;p15">
            <a:extLst>
              <a:ext uri="{FF2B5EF4-FFF2-40B4-BE49-F238E27FC236}">
                <a16:creationId xmlns:a16="http://schemas.microsoft.com/office/drawing/2014/main" xmlns="" id="{369479E3-98FC-408D-BB56-CD00EC04824E}"/>
              </a:ext>
            </a:extLst>
          </p:cNvPr>
          <p:cNvSpPr txBox="1"/>
          <p:nvPr/>
        </p:nvSpPr>
        <p:spPr>
          <a:xfrm flipH="1">
            <a:off x="0" y="2395725"/>
            <a:ext cx="4394793" cy="109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>
              <a:lnSpc>
                <a:spcPct val="250000"/>
              </a:lnSpc>
              <a:buClr>
                <a:srgbClr val="434343"/>
              </a:buClr>
              <a:buSzPts val="1100"/>
            </a:pPr>
            <a:r>
              <a:rPr lang="en-US" sz="1200" dirty="0">
                <a:solidFill>
                  <a:srgbClr val="434343"/>
                </a:solid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</a:rPr>
              <a:t>In this graduation project, a public library consisting </a:t>
            </a:r>
            <a:r>
              <a:rPr lang="en-US" sz="1200" dirty="0" smtClean="0">
                <a:solidFill>
                  <a:srgbClr val="434343"/>
                </a:solid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</a:rPr>
              <a:t>of</a:t>
            </a:r>
            <a:r>
              <a:rPr lang="en-US" sz="12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residential building </a:t>
            </a:r>
            <a:r>
              <a:rPr lang="en-US" sz="1200" dirty="0" smtClean="0">
                <a:solidFill>
                  <a:srgbClr val="434343"/>
                </a:solid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</a:rPr>
              <a:t>with </a:t>
            </a:r>
            <a:r>
              <a:rPr lang="en-US" sz="1200" dirty="0">
                <a:solidFill>
                  <a:srgbClr val="434343"/>
                </a:solid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</a:rPr>
              <a:t>a total area of </a:t>
            </a:r>
            <a:r>
              <a:rPr lang="en-US" sz="1200" dirty="0" smtClean="0">
                <a:solidFill>
                  <a:srgbClr val="434343"/>
                </a:solid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</a:rPr>
              <a:t>4539.57 </a:t>
            </a:r>
            <a:r>
              <a:rPr lang="en-US" sz="1200" dirty="0">
                <a:solidFill>
                  <a:srgbClr val="434343"/>
                </a:solidFill>
                <a:latin typeface="Times New Roman" panose="02020603050405020304" pitchFamily="18" charset="0"/>
                <a:ea typeface="EB Garamond"/>
                <a:cs typeface="Times New Roman" panose="02020603050405020304" pitchFamily="18" charset="0"/>
                <a:sym typeface="EB Garamond"/>
              </a:rPr>
              <a:t>square meters was analyzed and re-designed.</a:t>
            </a:r>
          </a:p>
          <a:p>
            <a:pPr marL="15875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</a:pPr>
            <a:endParaRPr lang="en-US" sz="1200" dirty="0">
              <a:solidFill>
                <a:srgbClr val="434343"/>
              </a:solidFill>
              <a:latin typeface="Times New Roman" panose="02020603050405020304" pitchFamily="18" charset="0"/>
              <a:ea typeface="EB Garamond"/>
              <a:cs typeface="Times New Roman" panose="02020603050405020304" pitchFamily="18" charset="0"/>
              <a:sym typeface="EB Garamond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35E65C2E-1DE2-4D8C-BFB1-E4A8A2AF45C3}"/>
              </a:ext>
            </a:extLst>
          </p:cNvPr>
          <p:cNvCxnSpPr>
            <a:cxnSpLocks/>
          </p:cNvCxnSpPr>
          <p:nvPr/>
        </p:nvCxnSpPr>
        <p:spPr>
          <a:xfrm>
            <a:off x="4572000" y="1460205"/>
            <a:ext cx="0" cy="3133060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43" y="1800665"/>
            <a:ext cx="4419555" cy="2121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613840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836009CD-EF5C-4461-A74E-AF6EC3130F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221111"/>
              </p:ext>
            </p:extLst>
          </p:nvPr>
        </p:nvGraphicFramePr>
        <p:xfrm>
          <a:off x="2823674" y="1606838"/>
          <a:ext cx="5651500" cy="2551430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850900">
                  <a:extLst>
                    <a:ext uri="{9D8B030D-6E8A-4147-A177-3AD203B41FA5}">
                      <a16:colId xmlns:a16="http://schemas.microsoft.com/office/drawing/2014/main" xmlns="" val="3765477930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xmlns="" val="2221437"/>
                    </a:ext>
                  </a:extLst>
                </a:gridCol>
                <a:gridCol w="1139825">
                  <a:extLst>
                    <a:ext uri="{9D8B030D-6E8A-4147-A177-3AD203B41FA5}">
                      <a16:colId xmlns:a16="http://schemas.microsoft.com/office/drawing/2014/main" xmlns="" val="2972879840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xmlns="" val="62389124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xmlns="" val="2629848045"/>
                    </a:ext>
                  </a:extLst>
                </a:gridCol>
                <a:gridCol w="796925">
                  <a:extLst>
                    <a:ext uri="{9D8B030D-6E8A-4147-A177-3AD203B41FA5}">
                      <a16:colId xmlns:a16="http://schemas.microsoft.com/office/drawing/2014/main" xmlns="" val="1603425483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Area,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Open's area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area,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LL (kN/m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LL, kN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37737122"/>
                  </a:ext>
                </a:extLst>
              </a:tr>
              <a:tr h="14795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Slab1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774.84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740.18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1480.37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1419035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2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888.55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19688964"/>
                  </a:ext>
                </a:extLst>
              </a:tr>
              <a:tr h="14795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888.55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06913874"/>
                  </a:ext>
                </a:extLst>
              </a:tr>
              <a:tr h="11366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Slab 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888.55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78513026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888.55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3012820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888.55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53085868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888.55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9108855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19180970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2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18.56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37.12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81285191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64390952"/>
                  </a:ext>
                </a:extLst>
              </a:tr>
              <a:tr h="15367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Summation of Live Load, kN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6896.74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07070894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xmlns="" id="{75FDC804-6E73-48A7-83D1-65B2CABE8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575" y="720725"/>
            <a:ext cx="5013325" cy="312738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DCE0C67E-D095-4C1A-BA0C-06CE26037C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656493"/>
              </p:ext>
            </p:extLst>
          </p:nvPr>
        </p:nvGraphicFramePr>
        <p:xfrm>
          <a:off x="3044870" y="4458139"/>
          <a:ext cx="5194935" cy="396240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311275">
                  <a:extLst>
                    <a:ext uri="{9D8B030D-6E8A-4147-A177-3AD203B41FA5}">
                      <a16:colId xmlns:a16="http://schemas.microsoft.com/office/drawing/2014/main" xmlns="" val="1223162456"/>
                    </a:ext>
                  </a:extLst>
                </a:gridCol>
                <a:gridCol w="784860">
                  <a:extLst>
                    <a:ext uri="{9D8B030D-6E8A-4147-A177-3AD203B41FA5}">
                      <a16:colId xmlns:a16="http://schemas.microsoft.com/office/drawing/2014/main" xmlns="" val="3440794737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3186252848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xmlns="" val="249188474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xmlns="" val="968479038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Results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ETABS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Manual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Error%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79433739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Live load, kN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6885.882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6896.74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OK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7550723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81C144D-ABBE-4F96-A397-F2F57044AA8C}"/>
              </a:ext>
            </a:extLst>
          </p:cNvPr>
          <p:cNvSpPr txBox="1"/>
          <p:nvPr/>
        </p:nvSpPr>
        <p:spPr>
          <a:xfrm>
            <a:off x="382769" y="2398792"/>
            <a:ext cx="4713766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Live load manual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B1DA7EF-D419-45F6-925F-62034FEEFD20}"/>
              </a:ext>
            </a:extLst>
          </p:cNvPr>
          <p:cNvSpPr txBox="1"/>
          <p:nvPr/>
        </p:nvSpPr>
        <p:spPr>
          <a:xfrm>
            <a:off x="4458587" y="4114998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Result of live load and error</a:t>
            </a:r>
            <a:endParaRPr lang="ar-S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0E41E1C-7EC9-4C9D-AF47-F28A78BDF567}"/>
              </a:ext>
            </a:extLst>
          </p:cNvPr>
          <p:cNvSpPr txBox="1"/>
          <p:nvPr/>
        </p:nvSpPr>
        <p:spPr>
          <a:xfrm>
            <a:off x="4430234" y="1238266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Manual Live load calculation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16488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A0FB4F9D-28C9-4130-8BA3-970BA0AB5D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575" y="720725"/>
            <a:ext cx="5013325" cy="312738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831556AD-ABCC-4968-9F79-8C14A40DA2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355265"/>
              </p:ext>
            </p:extLst>
          </p:nvPr>
        </p:nvGraphicFramePr>
        <p:xfrm>
          <a:off x="3071773" y="1458780"/>
          <a:ext cx="4968874" cy="58953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936606">
                  <a:extLst>
                    <a:ext uri="{9D8B030D-6E8A-4147-A177-3AD203B41FA5}">
                      <a16:colId xmlns:a16="http://schemas.microsoft.com/office/drawing/2014/main" xmlns="" val="2267245808"/>
                    </a:ext>
                  </a:extLst>
                </a:gridCol>
                <a:gridCol w="985260">
                  <a:extLst>
                    <a:ext uri="{9D8B030D-6E8A-4147-A177-3AD203B41FA5}">
                      <a16:colId xmlns:a16="http://schemas.microsoft.com/office/drawing/2014/main" xmlns="" val="1426231794"/>
                    </a:ext>
                  </a:extLst>
                </a:gridCol>
                <a:gridCol w="997424">
                  <a:extLst>
                    <a:ext uri="{9D8B030D-6E8A-4147-A177-3AD203B41FA5}">
                      <a16:colId xmlns:a16="http://schemas.microsoft.com/office/drawing/2014/main" xmlns="" val="734372755"/>
                    </a:ext>
                  </a:extLst>
                </a:gridCol>
                <a:gridCol w="1024792">
                  <a:extLst>
                    <a:ext uri="{9D8B030D-6E8A-4147-A177-3AD203B41FA5}">
                      <a16:colId xmlns:a16="http://schemas.microsoft.com/office/drawing/2014/main" xmlns="" val="32735279"/>
                    </a:ext>
                  </a:extLst>
                </a:gridCol>
                <a:gridCol w="1024792">
                  <a:extLst>
                    <a:ext uri="{9D8B030D-6E8A-4147-A177-3AD203B41FA5}">
                      <a16:colId xmlns:a16="http://schemas.microsoft.com/office/drawing/2014/main" xmlns="" val="1724570715"/>
                    </a:ext>
                  </a:extLst>
                </a:gridCol>
              </a:tblGrid>
              <a:tr h="198120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Parameter, 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# Of floors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Load, kN/m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load, kN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49614014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10067.4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43106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A9038EC-291A-4956-98AE-4D4A9F4808AF}"/>
              </a:ext>
            </a:extLst>
          </p:cNvPr>
          <p:cNvSpPr txBox="1"/>
          <p:nvPr/>
        </p:nvSpPr>
        <p:spPr>
          <a:xfrm>
            <a:off x="3370522" y="1092233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Manual SID load calculations for walls</a:t>
            </a:r>
            <a:endParaRPr lang="ar-SA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D6AD9425-E72E-4B36-B213-A06E3CBF0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069189"/>
              </p:ext>
            </p:extLst>
          </p:nvPr>
        </p:nvGraphicFramePr>
        <p:xfrm>
          <a:off x="3071773" y="2444883"/>
          <a:ext cx="5651500" cy="257073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850900">
                  <a:extLst>
                    <a:ext uri="{9D8B030D-6E8A-4147-A177-3AD203B41FA5}">
                      <a16:colId xmlns:a16="http://schemas.microsoft.com/office/drawing/2014/main" xmlns="" val="3717281835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xmlns="" val="865364186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948678666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xmlns="" val="317169035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xmlns="" val="2408276683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xmlns="" val="1738919620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Area,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Open's area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area,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SID (kN/m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SID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7941563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774.84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740.18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3330.83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26561809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1999.23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998972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1999.23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4680784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478.93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1999.23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2531264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1999.23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9479720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1999.23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3414084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1999.23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5884750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61.92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67544125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83.52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2639363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45.99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2277243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Summation of SID on slabs, kN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15517.66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817234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951A13F-6BAD-458D-8D28-B02129C43145}"/>
              </a:ext>
            </a:extLst>
          </p:cNvPr>
          <p:cNvSpPr txBox="1"/>
          <p:nvPr/>
        </p:nvSpPr>
        <p:spPr>
          <a:xfrm>
            <a:off x="3370522" y="2150677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Manual SID load calculations for slabs</a:t>
            </a:r>
            <a:endParaRPr lang="ar-S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AD0083A-2C8E-496A-9914-5F6B2655E8A9}"/>
              </a:ext>
            </a:extLst>
          </p:cNvPr>
          <p:cNvSpPr txBox="1"/>
          <p:nvPr/>
        </p:nvSpPr>
        <p:spPr>
          <a:xfrm>
            <a:off x="542261" y="2465543"/>
            <a:ext cx="4713766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SID manual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89FFA89E-D367-436D-A990-7D4BCE0DC2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921171"/>
              </p:ext>
            </p:extLst>
          </p:nvPr>
        </p:nvGraphicFramePr>
        <p:xfrm>
          <a:off x="88605" y="3693287"/>
          <a:ext cx="2895600" cy="396240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028700">
                  <a:extLst>
                    <a:ext uri="{9D8B030D-6E8A-4147-A177-3AD203B41FA5}">
                      <a16:colId xmlns:a16="http://schemas.microsoft.com/office/drawing/2014/main" xmlns="" val="1047542418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xmlns="" val="2959923718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xmlns="" val="1366225581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ETABS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Manual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Error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0650708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25561.03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25585.06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0.094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6952102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D052D03-695D-41B2-BC64-B3555CE4DA72}"/>
              </a:ext>
            </a:extLst>
          </p:cNvPr>
          <p:cNvSpPr txBox="1"/>
          <p:nvPr/>
        </p:nvSpPr>
        <p:spPr>
          <a:xfrm>
            <a:off x="441992" y="3374702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Result of SID and error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112236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992D6389-B592-4F7D-9B9E-8D7FDFDB59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575" y="720725"/>
            <a:ext cx="5013325" cy="312738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3021B5B-FE70-4633-863E-37D3C6F10131}"/>
              </a:ext>
            </a:extLst>
          </p:cNvPr>
          <p:cNvSpPr txBox="1"/>
          <p:nvPr/>
        </p:nvSpPr>
        <p:spPr>
          <a:xfrm>
            <a:off x="251637" y="2307485"/>
            <a:ext cx="1917405" cy="64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Dead Load Manual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xmlns="" id="{A5E7E114-E789-4358-8033-54D99BDC5D0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627425"/>
                  </p:ext>
                </p:extLst>
              </p:nvPr>
            </p:nvGraphicFramePr>
            <p:xfrm>
              <a:off x="2862262" y="1455733"/>
              <a:ext cx="5883275" cy="1183894"/>
            </p:xfrm>
            <a:graphic>
              <a:graphicData uri="http://schemas.openxmlformats.org/drawingml/2006/table">
                <a:tbl>
                  <a:tblPr firstRow="1" firstCol="1" bandRow="1">
                    <a:tableStyleId>{6A21DE4D-DB45-4A50-B6EA-811850B7E086}</a:tableStyleId>
                  </a:tblPr>
                  <a:tblGrid>
                    <a:gridCol w="927100">
                      <a:extLst>
                        <a:ext uri="{9D8B030D-6E8A-4147-A177-3AD203B41FA5}">
                          <a16:colId xmlns:a16="http://schemas.microsoft.com/office/drawing/2014/main" xmlns="" val="3768865948"/>
                        </a:ext>
                      </a:extLst>
                    </a:gridCol>
                    <a:gridCol w="850900">
                      <a:extLst>
                        <a:ext uri="{9D8B030D-6E8A-4147-A177-3AD203B41FA5}">
                          <a16:colId xmlns:a16="http://schemas.microsoft.com/office/drawing/2014/main" xmlns="" val="688072415"/>
                        </a:ext>
                      </a:extLst>
                    </a:gridCol>
                    <a:gridCol w="676275">
                      <a:extLst>
                        <a:ext uri="{9D8B030D-6E8A-4147-A177-3AD203B41FA5}">
                          <a16:colId xmlns:a16="http://schemas.microsoft.com/office/drawing/2014/main" xmlns="" val="1575519199"/>
                        </a:ext>
                      </a:extLst>
                    </a:gridCol>
                    <a:gridCol w="571500">
                      <a:extLst>
                        <a:ext uri="{9D8B030D-6E8A-4147-A177-3AD203B41FA5}">
                          <a16:colId xmlns:a16="http://schemas.microsoft.com/office/drawing/2014/main" xmlns="" val="4177742329"/>
                        </a:ext>
                      </a:extLst>
                    </a:gridCol>
                    <a:gridCol w="685800">
                      <a:extLst>
                        <a:ext uri="{9D8B030D-6E8A-4147-A177-3AD203B41FA5}">
                          <a16:colId xmlns:a16="http://schemas.microsoft.com/office/drawing/2014/main" xmlns="" val="2934134692"/>
                        </a:ext>
                      </a:extLst>
                    </a:gridCol>
                    <a:gridCol w="1257300">
                      <a:extLst>
                        <a:ext uri="{9D8B030D-6E8A-4147-A177-3AD203B41FA5}">
                          <a16:colId xmlns:a16="http://schemas.microsoft.com/office/drawing/2014/main" xmlns="" val="1029429798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xmlns="" val="2393323242"/>
                        </a:ext>
                      </a:extLst>
                    </a:gridCol>
                  </a:tblGrid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Column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Of columns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Length, 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Width, 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height, m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Weight, kN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285327206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C1(120*60)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849.6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248775070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C2(120*50)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1062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257403208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C5(100*50)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590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64162450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gridSpan="2"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Total columns weight, kN 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2501.6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24088655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5E7E114-E789-4358-8033-54D99BDC5D0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627425"/>
                  </p:ext>
                </p:extLst>
              </p:nvPr>
            </p:nvGraphicFramePr>
            <p:xfrm>
              <a:off x="2862262" y="1455733"/>
              <a:ext cx="5883275" cy="1174052"/>
            </p:xfrm>
            <a:graphic>
              <a:graphicData uri="http://schemas.openxmlformats.org/drawingml/2006/table">
                <a:tbl>
                  <a:tblPr firstRow="1" firstCol="1" bandRow="1">
                    <a:tableStyleId>{6A21DE4D-DB45-4A50-B6EA-811850B7E086}</a:tableStyleId>
                  </a:tblPr>
                  <a:tblGrid>
                    <a:gridCol w="927100">
                      <a:extLst>
                        <a:ext uri="{9D8B030D-6E8A-4147-A177-3AD203B41FA5}">
                          <a16:colId xmlns:a16="http://schemas.microsoft.com/office/drawing/2014/main" val="3768865948"/>
                        </a:ext>
                      </a:extLst>
                    </a:gridCol>
                    <a:gridCol w="850900">
                      <a:extLst>
                        <a:ext uri="{9D8B030D-6E8A-4147-A177-3AD203B41FA5}">
                          <a16:colId xmlns:a16="http://schemas.microsoft.com/office/drawing/2014/main" val="688072415"/>
                        </a:ext>
                      </a:extLst>
                    </a:gridCol>
                    <a:gridCol w="676275">
                      <a:extLst>
                        <a:ext uri="{9D8B030D-6E8A-4147-A177-3AD203B41FA5}">
                          <a16:colId xmlns:a16="http://schemas.microsoft.com/office/drawing/2014/main" val="1575519199"/>
                        </a:ext>
                      </a:extLst>
                    </a:gridCol>
                    <a:gridCol w="571500">
                      <a:extLst>
                        <a:ext uri="{9D8B030D-6E8A-4147-A177-3AD203B41FA5}">
                          <a16:colId xmlns:a16="http://schemas.microsoft.com/office/drawing/2014/main" val="4177742329"/>
                        </a:ext>
                      </a:extLst>
                    </a:gridCol>
                    <a:gridCol w="685800">
                      <a:extLst>
                        <a:ext uri="{9D8B030D-6E8A-4147-A177-3AD203B41FA5}">
                          <a16:colId xmlns:a16="http://schemas.microsoft.com/office/drawing/2014/main" val="2934134692"/>
                        </a:ext>
                      </a:extLst>
                    </a:gridCol>
                    <a:gridCol w="1257300">
                      <a:extLst>
                        <a:ext uri="{9D8B030D-6E8A-4147-A177-3AD203B41FA5}">
                          <a16:colId xmlns:a16="http://schemas.microsoft.com/office/drawing/2014/main" val="1029429798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2393323242"/>
                        </a:ext>
                      </a:extLst>
                    </a:gridCol>
                  </a:tblGrid>
                  <a:tr h="38157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Column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Of columns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Length, 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Width, 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height, m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94686" t="-12698" r="-73430" b="-2269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Weight, kN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85327206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C1(120*60)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849.6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48775070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C2(120*50)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1062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257403208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C5(100*50)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590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41624500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gridSpan="2"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Total columns weight, kN 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2501.6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40886555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xmlns="" id="{24F82A4A-012E-4C22-A2B1-F008E23E157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9147883"/>
                  </p:ext>
                </p:extLst>
              </p:nvPr>
            </p:nvGraphicFramePr>
            <p:xfrm>
              <a:off x="2998152" y="3098286"/>
              <a:ext cx="5747385" cy="1565656"/>
            </p:xfrm>
            <a:graphic>
              <a:graphicData uri="http://schemas.openxmlformats.org/drawingml/2006/table">
                <a:tbl>
                  <a:tblPr firstRow="1" firstCol="1" bandRow="1">
                    <a:tableStyleId>{6A21DE4D-DB45-4A50-B6EA-811850B7E086}</a:tableStyleId>
                  </a:tblPr>
                  <a:tblGrid>
                    <a:gridCol w="1025525">
                      <a:extLst>
                        <a:ext uri="{9D8B030D-6E8A-4147-A177-3AD203B41FA5}">
                          <a16:colId xmlns:a16="http://schemas.microsoft.com/office/drawing/2014/main" xmlns="" val="733894255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xmlns="" val="4271736063"/>
                        </a:ext>
                      </a:extLst>
                    </a:gridCol>
                    <a:gridCol w="607060">
                      <a:extLst>
                        <a:ext uri="{9D8B030D-6E8A-4147-A177-3AD203B41FA5}">
                          <a16:colId xmlns:a16="http://schemas.microsoft.com/office/drawing/2014/main" xmlns="" val="2715593231"/>
                        </a:ext>
                      </a:extLst>
                    </a:gridCol>
                    <a:gridCol w="571500">
                      <a:extLst>
                        <a:ext uri="{9D8B030D-6E8A-4147-A177-3AD203B41FA5}">
                          <a16:colId xmlns:a16="http://schemas.microsoft.com/office/drawing/2014/main" xmlns="" val="1734483755"/>
                        </a:ext>
                      </a:extLst>
                    </a:gridCol>
                    <a:gridCol w="571500">
                      <a:extLst>
                        <a:ext uri="{9D8B030D-6E8A-4147-A177-3AD203B41FA5}">
                          <a16:colId xmlns:a16="http://schemas.microsoft.com/office/drawing/2014/main" xmlns="" val="950309381"/>
                        </a:ext>
                      </a:extLst>
                    </a:gridCol>
                    <a:gridCol w="971550">
                      <a:extLst>
                        <a:ext uri="{9D8B030D-6E8A-4147-A177-3AD203B41FA5}">
                          <a16:colId xmlns:a16="http://schemas.microsoft.com/office/drawing/2014/main" xmlns="" val="1043978265"/>
                        </a:ext>
                      </a:extLst>
                    </a:gridCol>
                    <a:gridCol w="1085850">
                      <a:extLst>
                        <a:ext uri="{9D8B030D-6E8A-4147-A177-3AD203B41FA5}">
                          <a16:colId xmlns:a16="http://schemas.microsoft.com/office/drawing/2014/main" xmlns="" val="2713766598"/>
                        </a:ext>
                      </a:extLst>
                    </a:gridCol>
                  </a:tblGrid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Beams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Of floors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Length, 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Width, 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height, m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Weight, kN 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3209638607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Main beams 1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71.91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0.65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3271.905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3134776289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Main beams 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27.65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138.25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203414465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Total Beams weight, kN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3410.155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221380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24F82A4A-012E-4C22-A2B1-F008E23E157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9147883"/>
                  </p:ext>
                </p:extLst>
              </p:nvPr>
            </p:nvGraphicFramePr>
            <p:xfrm>
              <a:off x="2998152" y="3098286"/>
              <a:ext cx="5747385" cy="1526288"/>
            </p:xfrm>
            <a:graphic>
              <a:graphicData uri="http://schemas.openxmlformats.org/drawingml/2006/table">
                <a:tbl>
                  <a:tblPr firstRow="1" firstCol="1" bandRow="1">
                    <a:tableStyleId>{6A21DE4D-DB45-4A50-B6EA-811850B7E086}</a:tableStyleId>
                  </a:tblPr>
                  <a:tblGrid>
                    <a:gridCol w="1025525">
                      <a:extLst>
                        <a:ext uri="{9D8B030D-6E8A-4147-A177-3AD203B41FA5}">
                          <a16:colId xmlns:a16="http://schemas.microsoft.com/office/drawing/2014/main" val="733894255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4271736063"/>
                        </a:ext>
                      </a:extLst>
                    </a:gridCol>
                    <a:gridCol w="607060">
                      <a:extLst>
                        <a:ext uri="{9D8B030D-6E8A-4147-A177-3AD203B41FA5}">
                          <a16:colId xmlns:a16="http://schemas.microsoft.com/office/drawing/2014/main" val="2715593231"/>
                        </a:ext>
                      </a:extLst>
                    </a:gridCol>
                    <a:gridCol w="571500">
                      <a:extLst>
                        <a:ext uri="{9D8B030D-6E8A-4147-A177-3AD203B41FA5}">
                          <a16:colId xmlns:a16="http://schemas.microsoft.com/office/drawing/2014/main" val="1734483755"/>
                        </a:ext>
                      </a:extLst>
                    </a:gridCol>
                    <a:gridCol w="571500">
                      <a:extLst>
                        <a:ext uri="{9D8B030D-6E8A-4147-A177-3AD203B41FA5}">
                          <a16:colId xmlns:a16="http://schemas.microsoft.com/office/drawing/2014/main" val="950309381"/>
                        </a:ext>
                      </a:extLst>
                    </a:gridCol>
                    <a:gridCol w="971550">
                      <a:extLst>
                        <a:ext uri="{9D8B030D-6E8A-4147-A177-3AD203B41FA5}">
                          <a16:colId xmlns:a16="http://schemas.microsoft.com/office/drawing/2014/main" val="1043978265"/>
                        </a:ext>
                      </a:extLst>
                    </a:gridCol>
                    <a:gridCol w="1085850">
                      <a:extLst>
                        <a:ext uri="{9D8B030D-6E8A-4147-A177-3AD203B41FA5}">
                          <a16:colId xmlns:a16="http://schemas.microsoft.com/office/drawing/2014/main" val="2713766598"/>
                        </a:ext>
                      </a:extLst>
                    </a:gridCol>
                  </a:tblGrid>
                  <a:tr h="38157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Beams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# Of floors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Length, 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Width, 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height, m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78750" t="-14286" r="-112500" b="-3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Weight, kN 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209638607"/>
                      </a:ext>
                    </a:extLst>
                  </a:tr>
                  <a:tr h="38157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Main beams 1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71.91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0.65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3271.905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134776289"/>
                      </a:ext>
                    </a:extLst>
                  </a:tr>
                  <a:tr h="38157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Main beams 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27.65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138.25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034144653"/>
                      </a:ext>
                    </a:extLst>
                  </a:tr>
                  <a:tr h="381572"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Total Beams weight, kN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3410.155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2213809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6C1F5E2-8106-4F47-B80A-FBB34DA320F6}"/>
              </a:ext>
            </a:extLst>
          </p:cNvPr>
          <p:cNvSpPr txBox="1"/>
          <p:nvPr/>
        </p:nvSpPr>
        <p:spPr>
          <a:xfrm>
            <a:off x="4086446" y="1090709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Manual dead load calculation for columns</a:t>
            </a:r>
            <a:endParaRPr lang="ar-S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2B50E88-995B-402C-8C21-1F1D776123D5}"/>
              </a:ext>
            </a:extLst>
          </p:cNvPr>
          <p:cNvSpPr txBox="1"/>
          <p:nvPr/>
        </p:nvSpPr>
        <p:spPr>
          <a:xfrm>
            <a:off x="4178597" y="2744278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Manual dead load calculation for Beams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632238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992D6389-B592-4F7D-9B9E-8D7FDFDB59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575" y="720725"/>
            <a:ext cx="5013325" cy="312738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3021B5B-FE70-4633-863E-37D3C6F10131}"/>
              </a:ext>
            </a:extLst>
          </p:cNvPr>
          <p:cNvSpPr txBox="1"/>
          <p:nvPr/>
        </p:nvSpPr>
        <p:spPr>
          <a:xfrm>
            <a:off x="251637" y="2307485"/>
            <a:ext cx="1917405" cy="64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Dead Load Manual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xmlns="" id="{3C9DDED0-B4BC-43E3-B477-17F08D7BF6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5745411"/>
                  </p:ext>
                </p:extLst>
              </p:nvPr>
            </p:nvGraphicFramePr>
            <p:xfrm>
              <a:off x="3126563" y="1422799"/>
              <a:ext cx="5765800" cy="1382014"/>
            </p:xfrm>
            <a:graphic>
              <a:graphicData uri="http://schemas.openxmlformats.org/drawingml/2006/table">
                <a:tbl>
                  <a:tblPr firstRow="1" firstCol="1" bandRow="1">
                    <a:tableStyleId>{6A21DE4D-DB45-4A50-B6EA-811850B7E086}</a:tableStyleId>
                  </a:tblPr>
                  <a:tblGrid>
                    <a:gridCol w="927100">
                      <a:extLst>
                        <a:ext uri="{9D8B030D-6E8A-4147-A177-3AD203B41FA5}">
                          <a16:colId xmlns:a16="http://schemas.microsoft.com/office/drawing/2014/main" xmlns="" val="3892060988"/>
                        </a:ext>
                      </a:extLst>
                    </a:gridCol>
                    <a:gridCol w="850900">
                      <a:extLst>
                        <a:ext uri="{9D8B030D-6E8A-4147-A177-3AD203B41FA5}">
                          <a16:colId xmlns:a16="http://schemas.microsoft.com/office/drawing/2014/main" xmlns="" val="974010772"/>
                        </a:ext>
                      </a:extLst>
                    </a:gridCol>
                    <a:gridCol w="1092200">
                      <a:extLst>
                        <a:ext uri="{9D8B030D-6E8A-4147-A177-3AD203B41FA5}">
                          <a16:colId xmlns:a16="http://schemas.microsoft.com/office/drawing/2014/main" xmlns="" val="95582291"/>
                        </a:ext>
                      </a:extLst>
                    </a:gridCol>
                    <a:gridCol w="1028700">
                      <a:extLst>
                        <a:ext uri="{9D8B030D-6E8A-4147-A177-3AD203B41FA5}">
                          <a16:colId xmlns:a16="http://schemas.microsoft.com/office/drawing/2014/main" xmlns="" val="3541859150"/>
                        </a:ext>
                      </a:extLst>
                    </a:gridCol>
                    <a:gridCol w="1041400">
                      <a:extLst>
                        <a:ext uri="{9D8B030D-6E8A-4147-A177-3AD203B41FA5}">
                          <a16:colId xmlns:a16="http://schemas.microsoft.com/office/drawing/2014/main" xmlns="" val="2534613775"/>
                        </a:ext>
                      </a:extLst>
                    </a:gridCol>
                    <a:gridCol w="825500">
                      <a:extLst>
                        <a:ext uri="{9D8B030D-6E8A-4147-A177-3AD203B41FA5}">
                          <a16:colId xmlns:a16="http://schemas.microsoft.com/office/drawing/2014/main" xmlns="" val="3026445168"/>
                        </a:ext>
                      </a:extLst>
                    </a:gridCol>
                  </a:tblGrid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Shear walls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Height, m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length, m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width, 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weight, kN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411608263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7.4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1746.40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229925544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17.45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2955.59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3943597934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22.45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4562.96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94306992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126.88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2061.80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894238601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gridSpan="3"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Total weight of shear walls, kN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11326.76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321298552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3C9DDED0-B4BC-43E3-B477-17F08D7BF6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5745411"/>
                  </p:ext>
                </p:extLst>
              </p:nvPr>
            </p:nvGraphicFramePr>
            <p:xfrm>
              <a:off x="3126563" y="1422799"/>
              <a:ext cx="5765800" cy="1372172"/>
            </p:xfrm>
            <a:graphic>
              <a:graphicData uri="http://schemas.openxmlformats.org/drawingml/2006/table">
                <a:tbl>
                  <a:tblPr firstRow="1" firstCol="1" bandRow="1">
                    <a:tableStyleId>{6A21DE4D-DB45-4A50-B6EA-811850B7E086}</a:tableStyleId>
                  </a:tblPr>
                  <a:tblGrid>
                    <a:gridCol w="927100">
                      <a:extLst>
                        <a:ext uri="{9D8B030D-6E8A-4147-A177-3AD203B41FA5}">
                          <a16:colId xmlns:a16="http://schemas.microsoft.com/office/drawing/2014/main" val="3892060988"/>
                        </a:ext>
                      </a:extLst>
                    </a:gridCol>
                    <a:gridCol w="850900">
                      <a:extLst>
                        <a:ext uri="{9D8B030D-6E8A-4147-A177-3AD203B41FA5}">
                          <a16:colId xmlns:a16="http://schemas.microsoft.com/office/drawing/2014/main" val="974010772"/>
                        </a:ext>
                      </a:extLst>
                    </a:gridCol>
                    <a:gridCol w="1092200">
                      <a:extLst>
                        <a:ext uri="{9D8B030D-6E8A-4147-A177-3AD203B41FA5}">
                          <a16:colId xmlns:a16="http://schemas.microsoft.com/office/drawing/2014/main" val="95582291"/>
                        </a:ext>
                      </a:extLst>
                    </a:gridCol>
                    <a:gridCol w="1028700">
                      <a:extLst>
                        <a:ext uri="{9D8B030D-6E8A-4147-A177-3AD203B41FA5}">
                          <a16:colId xmlns:a16="http://schemas.microsoft.com/office/drawing/2014/main" val="3541859150"/>
                        </a:ext>
                      </a:extLst>
                    </a:gridCol>
                    <a:gridCol w="1041400">
                      <a:extLst>
                        <a:ext uri="{9D8B030D-6E8A-4147-A177-3AD203B41FA5}">
                          <a16:colId xmlns:a16="http://schemas.microsoft.com/office/drawing/2014/main" val="2534613775"/>
                        </a:ext>
                      </a:extLst>
                    </a:gridCol>
                    <a:gridCol w="825500">
                      <a:extLst>
                        <a:ext uri="{9D8B030D-6E8A-4147-A177-3AD203B41FA5}">
                          <a16:colId xmlns:a16="http://schemas.microsoft.com/office/drawing/2014/main" val="3026445168"/>
                        </a:ext>
                      </a:extLst>
                    </a:gridCol>
                  </a:tblGrid>
                  <a:tr h="38157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Shear walls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Height, m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length, m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width, 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74269" t="-14286" r="-80702" b="-27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weight, kN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11608263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7.4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1746.40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299255443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17.45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2955.59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943597934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22.45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4562.96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43069926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Wall 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126.88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0.25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2061.80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94238601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07000"/>
                            </a:lnSpc>
                          </a:pPr>
                          <a:endParaRPr lang="en-US" sz="1100">
                            <a:effectLst/>
                            <a:latin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gridSpan="3"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Total weight of shear walls, kN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11326.76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21298552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FBB790A-DB47-4963-8BC6-3B9D56FBF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7637" y="3273323"/>
            <a:ext cx="4870819" cy="1676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0FD6F49-D8D9-42B2-8697-E6385D361E37}"/>
              </a:ext>
            </a:extLst>
          </p:cNvPr>
          <p:cNvSpPr txBox="1"/>
          <p:nvPr/>
        </p:nvSpPr>
        <p:spPr>
          <a:xfrm>
            <a:off x="4377070" y="1074242"/>
            <a:ext cx="33634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Manual dead load calculation for Walls</a:t>
            </a:r>
            <a:endParaRPr lang="ar-SA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9C84171-F6E2-46A4-B1B7-9CC8A7717468}"/>
              </a:ext>
            </a:extLst>
          </p:cNvPr>
          <p:cNvSpPr txBox="1"/>
          <p:nvPr/>
        </p:nvSpPr>
        <p:spPr>
          <a:xfrm>
            <a:off x="4851990" y="3030418"/>
            <a:ext cx="13999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Slabs Weight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584089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992D6389-B592-4F7D-9B9E-8D7FDFDB59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575" y="720725"/>
            <a:ext cx="5013325" cy="312738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3021B5B-FE70-4633-863E-37D3C6F10131}"/>
              </a:ext>
            </a:extLst>
          </p:cNvPr>
          <p:cNvSpPr txBox="1"/>
          <p:nvPr/>
        </p:nvSpPr>
        <p:spPr>
          <a:xfrm>
            <a:off x="251637" y="2307485"/>
            <a:ext cx="1917405" cy="64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r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Dead Load Manual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0A0D272A-1C81-44D0-8122-C8956915A2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189714"/>
              </p:ext>
            </p:extLst>
          </p:nvPr>
        </p:nvGraphicFramePr>
        <p:xfrm>
          <a:off x="3240863" y="1296564"/>
          <a:ext cx="5651500" cy="257073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850900">
                  <a:extLst>
                    <a:ext uri="{9D8B030D-6E8A-4147-A177-3AD203B41FA5}">
                      <a16:colId xmlns:a16="http://schemas.microsoft.com/office/drawing/2014/main" xmlns="" val="3836042719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xmlns="" val="276402928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82927806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xmlns="" val="2847776917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xmlns="" val="2359689425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xmlns="" val="1165609051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Area,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Open's area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area, 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DL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(kN/m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DL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6242586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774.84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740.18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4649.06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0758609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2873.60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6164664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2873.60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3906071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Slab 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2873.60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8532185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2873.60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3039793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2873.60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01484666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 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478.93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444.27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2873.60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7437907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86.00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9548546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116.00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8821003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Solid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9002620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Summation of SID on slabs, kN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22156.56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78944120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253B3589-3D32-4936-BDA9-AE984DC18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114212"/>
              </p:ext>
            </p:extLst>
          </p:nvPr>
        </p:nvGraphicFramePr>
        <p:xfrm>
          <a:off x="1527839" y="4335410"/>
          <a:ext cx="4699000" cy="58953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041400">
                  <a:extLst>
                    <a:ext uri="{9D8B030D-6E8A-4147-A177-3AD203B41FA5}">
                      <a16:colId xmlns:a16="http://schemas.microsoft.com/office/drawing/2014/main" xmlns="" val="4280127333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xmlns="" val="1651580504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xmlns="" val="1217896462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xmlns="" val="2055060053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xmlns="" val="3244581224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Results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ETABS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Manual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Error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3615172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Dead load, kN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39439.89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39395.75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OK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9727126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3665D2B-836D-445B-9BCF-2A51406E4F84}"/>
              </a:ext>
            </a:extLst>
          </p:cNvPr>
          <p:cNvSpPr txBox="1"/>
          <p:nvPr/>
        </p:nvSpPr>
        <p:spPr>
          <a:xfrm>
            <a:off x="1210339" y="4007149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 rtl="0">
              <a:spcBef>
                <a:spcPts val="0"/>
              </a:spcBef>
              <a:spcAft>
                <a:spcPts val="1000"/>
              </a:spcAft>
            </a:pPr>
            <a:r>
              <a:rPr lang="en-US" sz="1400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Result of Dead load and error</a:t>
            </a:r>
            <a:endParaRPr lang="en-US" sz="105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5B88CC8-DECA-4972-B0FD-25E7D02DC063}"/>
              </a:ext>
            </a:extLst>
          </p:cNvPr>
          <p:cNvSpPr txBox="1"/>
          <p:nvPr/>
        </p:nvSpPr>
        <p:spPr>
          <a:xfrm>
            <a:off x="4377070" y="993014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Manual dead load calculation for Slabs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2748921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0" y="1340644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Columns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33EB5BD-9F0C-488B-9AAD-989A5630AA2E}"/>
              </a:ext>
            </a:extLst>
          </p:cNvPr>
          <p:cNvSpPr txBox="1"/>
          <p:nvPr/>
        </p:nvSpPr>
        <p:spPr>
          <a:xfrm>
            <a:off x="253180" y="1722670"/>
            <a:ext cx="4713766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column (From LL) 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132ACF5-9DBD-40E0-B5E8-CC94490B1CF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70545" y="1654707"/>
            <a:ext cx="5943600" cy="30391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3373DAC-5805-426D-8E5B-3A05E9CF5BD5}"/>
              </a:ext>
            </a:extLst>
          </p:cNvPr>
          <p:cNvSpPr txBox="1"/>
          <p:nvPr/>
        </p:nvSpPr>
        <p:spPr>
          <a:xfrm>
            <a:off x="313662" y="3995709"/>
            <a:ext cx="4713766" cy="64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ETAB'S = 377.88kN.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Manual = (44.08 * 1 * 2) + (24.42 * 6 * 2) = 381.20kN.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9458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0" y="1340644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Columns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33EB5BD-9F0C-488B-9AAD-989A5630AA2E}"/>
              </a:ext>
            </a:extLst>
          </p:cNvPr>
          <p:cNvSpPr txBox="1"/>
          <p:nvPr/>
        </p:nvSpPr>
        <p:spPr>
          <a:xfrm>
            <a:off x="253180" y="1722670"/>
            <a:ext cx="4713766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column (From LL) 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5C30172-C8DD-47D3-87A8-74B1F3E3079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470585" y="1032868"/>
            <a:ext cx="4420235" cy="28346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3B8EEE3-2CFE-47DA-9E8C-DC1D51AB208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56413" y="1968351"/>
            <a:ext cx="3973195" cy="266700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3D33711C-723A-4782-B039-F99B886558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058863"/>
              </p:ext>
            </p:extLst>
          </p:nvPr>
        </p:nvGraphicFramePr>
        <p:xfrm>
          <a:off x="3692186" y="4349884"/>
          <a:ext cx="4935220" cy="58953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036787">
                  <a:extLst>
                    <a:ext uri="{9D8B030D-6E8A-4147-A177-3AD203B41FA5}">
                      <a16:colId xmlns:a16="http://schemas.microsoft.com/office/drawing/2014/main" xmlns="" val="4277594663"/>
                    </a:ext>
                  </a:extLst>
                </a:gridCol>
                <a:gridCol w="1137306">
                  <a:extLst>
                    <a:ext uri="{9D8B030D-6E8A-4147-A177-3AD203B41FA5}">
                      <a16:colId xmlns:a16="http://schemas.microsoft.com/office/drawing/2014/main" xmlns="" val="3626986746"/>
                    </a:ext>
                  </a:extLst>
                </a:gridCol>
                <a:gridCol w="1137306">
                  <a:extLst>
                    <a:ext uri="{9D8B030D-6E8A-4147-A177-3AD203B41FA5}">
                      <a16:colId xmlns:a16="http://schemas.microsoft.com/office/drawing/2014/main" xmlns="" val="1539749313"/>
                    </a:ext>
                  </a:extLst>
                </a:gridCol>
                <a:gridCol w="955797">
                  <a:extLst>
                    <a:ext uri="{9D8B030D-6E8A-4147-A177-3AD203B41FA5}">
                      <a16:colId xmlns:a16="http://schemas.microsoft.com/office/drawing/2014/main" xmlns="" val="1652269841"/>
                    </a:ext>
                  </a:extLst>
                </a:gridCol>
                <a:gridCol w="668024">
                  <a:extLst>
                    <a:ext uri="{9D8B030D-6E8A-4147-A177-3AD203B41FA5}">
                      <a16:colId xmlns:a16="http://schemas.microsoft.com/office/drawing/2014/main" xmlns="" val="4104442609"/>
                    </a:ext>
                  </a:extLst>
                </a:gridCol>
              </a:tblGrid>
              <a:tr h="198120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Results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ETABS, kN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Manual, kN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Differences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31827854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377.88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381.20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45900467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95AF036-9E84-486E-9957-CC014D9EA349}"/>
              </a:ext>
            </a:extLst>
          </p:cNvPr>
          <p:cNvSpPr txBox="1"/>
          <p:nvPr/>
        </p:nvSpPr>
        <p:spPr>
          <a:xfrm>
            <a:off x="4731489" y="4021395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Result for columns and differences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913669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0" y="1340644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67C65C4-0F7F-4AFE-B415-375338476429}"/>
              </a:ext>
            </a:extLst>
          </p:cNvPr>
          <p:cNvSpPr txBox="1"/>
          <p:nvPr/>
        </p:nvSpPr>
        <p:spPr>
          <a:xfrm>
            <a:off x="138223" y="1800449"/>
            <a:ext cx="4713766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Beam (From 1.2DL+1.6LL) 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CFA2B60-18A7-4DC3-BE7C-47F5F264BDC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918332" y="1032868"/>
            <a:ext cx="3078480" cy="230632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8A5AF78D-B866-4F46-8334-F505F86471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194303"/>
              </p:ext>
            </p:extLst>
          </p:nvPr>
        </p:nvGraphicFramePr>
        <p:xfrm>
          <a:off x="84075" y="3431880"/>
          <a:ext cx="6426200" cy="1377188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xmlns="" val="308119842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xmlns="" val="3864057013"/>
                    </a:ext>
                  </a:extLst>
                </a:gridCol>
                <a:gridCol w="1724025">
                  <a:extLst>
                    <a:ext uri="{9D8B030D-6E8A-4147-A177-3AD203B41FA5}">
                      <a16:colId xmlns:a16="http://schemas.microsoft.com/office/drawing/2014/main" xmlns="" val="431593378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xmlns="" val="2772818003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xmlns="" val="2969326709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xmlns="" val="363961489"/>
                    </a:ext>
                  </a:extLst>
                </a:gridCol>
                <a:gridCol w="1057275">
                  <a:extLst>
                    <a:ext uri="{9D8B030D-6E8A-4147-A177-3AD203B41FA5}">
                      <a16:colId xmlns:a16="http://schemas.microsoft.com/office/drawing/2014/main" xmlns="" val="1595536997"/>
                    </a:ext>
                  </a:extLst>
                </a:gridCol>
              </a:tblGrid>
              <a:tr h="19812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Load transferee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Manual Beams load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Result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Moment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658952143"/>
                  </a:ext>
                </a:extLst>
              </a:tr>
              <a:tr h="19812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Wu from slab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 (6+4.5) +1.6(2) *4.45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70.31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342.89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kN.m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35944906"/>
                  </a:ext>
                </a:extLst>
              </a:tr>
              <a:tr h="19812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Wu from self-weight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0.40*0.65*25*1.2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kN.m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3936345"/>
                  </a:ext>
                </a:extLst>
              </a:tr>
              <a:tr h="19812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Wu from wall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1.2*20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175.57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kN.m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4756918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moment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575.52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kN.m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0193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6186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723DD4-844A-431D-B25D-F7698158E5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Checks</a:t>
            </a:r>
            <a:endParaRPr lang="ar-S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0478B23-FBDB-478C-B697-03A3326A071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710002" y="1034100"/>
            <a:ext cx="5296535" cy="310134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59F5625D-D4E6-4986-A279-5A268D227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44740"/>
              </p:ext>
            </p:extLst>
          </p:nvPr>
        </p:nvGraphicFramePr>
        <p:xfrm>
          <a:off x="585412" y="2233500"/>
          <a:ext cx="2413000" cy="990600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076960">
                  <a:extLst>
                    <a:ext uri="{9D8B030D-6E8A-4147-A177-3AD203B41FA5}">
                      <a16:colId xmlns:a16="http://schemas.microsoft.com/office/drawing/2014/main" xmlns="" val="2687901357"/>
                    </a:ext>
                  </a:extLst>
                </a:gridCol>
                <a:gridCol w="691515">
                  <a:extLst>
                    <a:ext uri="{9D8B030D-6E8A-4147-A177-3AD203B41FA5}">
                      <a16:colId xmlns:a16="http://schemas.microsoft.com/office/drawing/2014/main" xmlns="" val="217967538"/>
                    </a:ext>
                  </a:extLst>
                </a:gridCol>
                <a:gridCol w="644525">
                  <a:extLst>
                    <a:ext uri="{9D8B030D-6E8A-4147-A177-3AD203B41FA5}">
                      <a16:colId xmlns:a16="http://schemas.microsoft.com/office/drawing/2014/main" xmlns="" val="1536168837"/>
                    </a:ext>
                  </a:extLst>
                </a:gridCol>
              </a:tblGrid>
              <a:tr h="19812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Moment From ETAB'S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7604159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M1(-)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-286.39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kN.m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7656779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M2(-)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-236.5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kN.m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5794960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M3(+)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124.24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kN.m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8490582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moment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529.42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kN.m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1759563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37C5A925-D0B5-4028-AFF9-0E50AD013F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48138"/>
              </p:ext>
            </p:extLst>
          </p:nvPr>
        </p:nvGraphicFramePr>
        <p:xfrm>
          <a:off x="377301" y="4423500"/>
          <a:ext cx="5426074" cy="58953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261618">
                  <a:extLst>
                    <a:ext uri="{9D8B030D-6E8A-4147-A177-3AD203B41FA5}">
                      <a16:colId xmlns:a16="http://schemas.microsoft.com/office/drawing/2014/main" xmlns="" val="1043950269"/>
                    </a:ext>
                  </a:extLst>
                </a:gridCol>
                <a:gridCol w="1303486">
                  <a:extLst>
                    <a:ext uri="{9D8B030D-6E8A-4147-A177-3AD203B41FA5}">
                      <a16:colId xmlns:a16="http://schemas.microsoft.com/office/drawing/2014/main" xmlns="" val="4288459261"/>
                    </a:ext>
                  </a:extLst>
                </a:gridCol>
                <a:gridCol w="1303486">
                  <a:extLst>
                    <a:ext uri="{9D8B030D-6E8A-4147-A177-3AD203B41FA5}">
                      <a16:colId xmlns:a16="http://schemas.microsoft.com/office/drawing/2014/main" xmlns="" val="596447379"/>
                    </a:ext>
                  </a:extLst>
                </a:gridCol>
                <a:gridCol w="804979">
                  <a:extLst>
                    <a:ext uri="{9D8B030D-6E8A-4147-A177-3AD203B41FA5}">
                      <a16:colId xmlns:a16="http://schemas.microsoft.com/office/drawing/2014/main" xmlns="" val="4139756550"/>
                    </a:ext>
                  </a:extLst>
                </a:gridCol>
                <a:gridCol w="752505">
                  <a:extLst>
                    <a:ext uri="{9D8B030D-6E8A-4147-A177-3AD203B41FA5}">
                      <a16:colId xmlns:a16="http://schemas.microsoft.com/office/drawing/2014/main" xmlns="" val="3640306822"/>
                    </a:ext>
                  </a:extLst>
                </a:gridCol>
              </a:tblGrid>
              <a:tr h="198120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Result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From ETAB'S, kN.m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From Manual, kN.m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%Difference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258561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529.42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575.52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953251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3303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17501" y="966266"/>
            <a:ext cx="273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Deflection Checks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D3F3348-BE25-407B-9278-ADB8B95D7F9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613991" y="1268996"/>
            <a:ext cx="3107512" cy="35128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773DDEB-9472-4E0D-9329-A869DED8E32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118429" y="1573796"/>
            <a:ext cx="2907142" cy="32080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18BE979-0B10-4A13-BF76-5B1B4E88784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22497" y="1800446"/>
            <a:ext cx="2327678" cy="28791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4F61BE4-DC56-4054-A1A7-F0DCCBB16AAC}"/>
              </a:ext>
            </a:extLst>
          </p:cNvPr>
          <p:cNvSpPr txBox="1"/>
          <p:nvPr/>
        </p:nvSpPr>
        <p:spPr>
          <a:xfrm>
            <a:off x="6376849" y="1032868"/>
            <a:ext cx="2614927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Deflection from dead load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01DF942-94D3-42F5-8B02-72DBDCC296A1}"/>
              </a:ext>
            </a:extLst>
          </p:cNvPr>
          <p:cNvSpPr txBox="1"/>
          <p:nvPr/>
        </p:nvSpPr>
        <p:spPr>
          <a:xfrm>
            <a:off x="3667742" y="1188616"/>
            <a:ext cx="2327678" cy="542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Deflection from SID load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B402C4C-7E6E-4EF7-AECD-E53BC37A0E35}"/>
              </a:ext>
            </a:extLst>
          </p:cNvPr>
          <p:cNvSpPr txBox="1"/>
          <p:nvPr/>
        </p:nvSpPr>
        <p:spPr>
          <a:xfrm>
            <a:off x="302888" y="1390532"/>
            <a:ext cx="2434112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Deflection from Live load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720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0F1161-06C0-4AFE-B164-2F269E944B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– Site Location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1545188-47C8-459B-9311-09B79798C6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lumMod val="50000"/>
                <a:tint val="45000"/>
                <a:satMod val="400000"/>
              </a:schemeClr>
            </a:duotone>
          </a:blip>
          <a:srcRect b="14061"/>
          <a:stretch/>
        </p:blipFill>
        <p:spPr>
          <a:xfrm>
            <a:off x="7262593" y="3642360"/>
            <a:ext cx="535461" cy="4670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035" y="1568788"/>
            <a:ext cx="3630831" cy="11695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is located in the center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Ramallah</a:t>
            </a:r>
          </a:p>
          <a:p>
            <a:r>
              <a:rPr lang="en-US" dirty="0">
                <a:latin typeface="Times New Roman" panose="02020603050405020304" pitchFamily="18" charset="0"/>
                <a:cs typeface="+mj-cs"/>
              </a:rPr>
              <a:t>The project is situated on Khalil Al-</a:t>
            </a:r>
            <a:r>
              <a:rPr lang="en-US" dirty="0" err="1">
                <a:latin typeface="Times New Roman" panose="02020603050405020304" pitchFamily="18" charset="0"/>
                <a:cs typeface="+mj-cs"/>
              </a:rPr>
              <a:t>Sakakini</a:t>
            </a:r>
            <a:r>
              <a:rPr lang="en-US" dirty="0">
                <a:latin typeface="Times New Roman" panose="02020603050405020304" pitchFamily="18" charset="0"/>
                <a:cs typeface="+mj-cs"/>
              </a:rPr>
              <a:t> Street is located just 160 meters from the Ramallah </a:t>
            </a:r>
            <a:r>
              <a:rPr lang="en-US" dirty="0" smtClean="0">
                <a:latin typeface="Times New Roman" panose="02020603050405020304" pitchFamily="18" charset="0"/>
                <a:cs typeface="+mj-cs"/>
              </a:rPr>
              <a:t>Municipality.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+mj-cs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+mj-cs"/>
              </a:rPr>
              <a:t>site is located in a classification area </a:t>
            </a:r>
            <a:r>
              <a:rPr lang="en-US" dirty="0" smtClean="0">
                <a:latin typeface="Times New Roman" panose="02020603050405020304" pitchFamily="18" charset="0"/>
                <a:cs typeface="+mj-cs"/>
              </a:rPr>
              <a:t>B</a:t>
            </a:r>
            <a:endParaRPr lang="ar-SA" dirty="0">
              <a:latin typeface="Times New Roman" panose="02020603050405020304" pitchFamily="18" charset="0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20" y="3273028"/>
            <a:ext cx="3845156" cy="11695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Al-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Nabali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Al-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Faris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residential building features a strategic location close to public services and amenities in the heart of the Al-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Nuzha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neighborhood, making it an ideal choice for residence.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BA50FB43-CB16-1E90-356A-4341546BF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1662" y="1085926"/>
            <a:ext cx="4379723" cy="376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5345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17501" y="966266"/>
            <a:ext cx="273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Deflection Checks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2BA0660-5948-4927-83AC-E29F3EA78E8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23946" y="1243080"/>
            <a:ext cx="5166360" cy="255524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33158D49-A52C-40B4-9A4C-6316EFE5F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144045"/>
              </p:ext>
            </p:extLst>
          </p:nvPr>
        </p:nvGraphicFramePr>
        <p:xfrm>
          <a:off x="240945" y="3706172"/>
          <a:ext cx="3683001" cy="118389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669636">
                  <a:extLst>
                    <a:ext uri="{9D8B030D-6E8A-4147-A177-3AD203B41FA5}">
                      <a16:colId xmlns:a16="http://schemas.microsoft.com/office/drawing/2014/main" xmlns="" val="1138301577"/>
                    </a:ext>
                  </a:extLst>
                </a:gridCol>
                <a:gridCol w="1004455">
                  <a:extLst>
                    <a:ext uri="{9D8B030D-6E8A-4147-A177-3AD203B41FA5}">
                      <a16:colId xmlns:a16="http://schemas.microsoft.com/office/drawing/2014/main" xmlns="" val="3400040847"/>
                    </a:ext>
                  </a:extLst>
                </a:gridCol>
                <a:gridCol w="1004455">
                  <a:extLst>
                    <a:ext uri="{9D8B030D-6E8A-4147-A177-3AD203B41FA5}">
                      <a16:colId xmlns:a16="http://schemas.microsoft.com/office/drawing/2014/main" xmlns="" val="2742462331"/>
                    </a:ext>
                  </a:extLst>
                </a:gridCol>
                <a:gridCol w="1004455">
                  <a:extLst>
                    <a:ext uri="{9D8B030D-6E8A-4147-A177-3AD203B41FA5}">
                      <a16:colId xmlns:a16="http://schemas.microsoft.com/office/drawing/2014/main" xmlns="" val="2224347103"/>
                    </a:ext>
                  </a:extLst>
                </a:gridCol>
              </a:tblGrid>
              <a:tr h="198120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State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deflection 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Comment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8240649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L/180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01254406"/>
                  </a:ext>
                </a:extLst>
              </a:tr>
              <a:tr h="198120">
                <a:tc rowSpan="3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L/360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12031193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L/480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20.83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2306976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L/240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41.67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5730081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F29D355-80E8-4F62-8FC2-651D0403A0B8}"/>
              </a:ext>
            </a:extLst>
          </p:cNvPr>
          <p:cNvSpPr txBox="1"/>
          <p:nvPr/>
        </p:nvSpPr>
        <p:spPr>
          <a:xfrm>
            <a:off x="-141766" y="3280331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 rtl="0">
              <a:spcBef>
                <a:spcPts val="0"/>
              </a:spcBef>
              <a:spcAft>
                <a:spcPts val="1000"/>
              </a:spcAft>
            </a:pPr>
            <a:r>
              <a:rPr lang="en-US" sz="1400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Manual deflection calculation</a:t>
            </a:r>
            <a:endParaRPr lang="en-US" sz="105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A49A6B8-EE1C-4E1D-83A6-061B9AE72CA0}"/>
              </a:ext>
            </a:extLst>
          </p:cNvPr>
          <p:cNvSpPr txBox="1"/>
          <p:nvPr/>
        </p:nvSpPr>
        <p:spPr>
          <a:xfrm>
            <a:off x="4511750" y="1030345"/>
            <a:ext cx="44147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Deflection limits (extract from ACI318-14)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054969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Seismic Checks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0FCF6784-7B70-487A-8D15-B0903FC547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891717"/>
              </p:ext>
            </p:extLst>
          </p:nvPr>
        </p:nvGraphicFramePr>
        <p:xfrm>
          <a:off x="5110981" y="1536948"/>
          <a:ext cx="3555890" cy="1540490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716977">
                  <a:extLst>
                    <a:ext uri="{9D8B030D-6E8A-4147-A177-3AD203B41FA5}">
                      <a16:colId xmlns:a16="http://schemas.microsoft.com/office/drawing/2014/main" xmlns="" val="2579150670"/>
                    </a:ext>
                  </a:extLst>
                </a:gridCol>
                <a:gridCol w="1838913">
                  <a:extLst>
                    <a:ext uri="{9D8B030D-6E8A-4147-A177-3AD203B41FA5}">
                      <a16:colId xmlns:a16="http://schemas.microsoft.com/office/drawing/2014/main" xmlns="" val="3424252586"/>
                    </a:ext>
                  </a:extLst>
                </a:gridCol>
              </a:tblGrid>
              <a:tr h="2200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Factor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Value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90036522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60747599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Soil profile type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99958009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24472874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42617681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98095064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Cv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0.32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41218185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A76820D-82C8-4880-9E91-E32B7C0DE8D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74" y="1691640"/>
            <a:ext cx="4015383" cy="27330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B2897B0-2210-4548-B43F-6191150E785D}"/>
              </a:ext>
            </a:extLst>
          </p:cNvPr>
          <p:cNvSpPr txBox="1"/>
          <p:nvPr/>
        </p:nvSpPr>
        <p:spPr>
          <a:xfrm>
            <a:off x="4231757" y="3581518"/>
            <a:ext cx="477655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Ramallah is located in the zone 2A and Z= 0.15</a:t>
            </a:r>
            <a:endParaRPr lang="ar-SA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0A85AAA-F904-46A5-8493-77B9E6561A41}"/>
              </a:ext>
            </a:extLst>
          </p:cNvPr>
          <p:cNvSpPr txBox="1"/>
          <p:nvPr/>
        </p:nvSpPr>
        <p:spPr>
          <a:xfrm>
            <a:off x="5291470" y="1175310"/>
            <a:ext cx="2824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Result of Factors for seismic design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70794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Seismic Checks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4588168" y="1447800"/>
            <a:ext cx="2982" cy="3314700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6D7DF99-76BF-49DD-9A35-8216DF0C422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38074" y="1885064"/>
            <a:ext cx="4345884" cy="28774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716F4B5-9E51-4FB1-9665-6B146EE32942}"/>
              </a:ext>
            </a:extLst>
          </p:cNvPr>
          <p:cNvSpPr txBox="1"/>
          <p:nvPr/>
        </p:nvSpPr>
        <p:spPr>
          <a:xfrm>
            <a:off x="790975" y="1521850"/>
            <a:ext cx="2533472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Define EQx in ETAB'S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AA1A552-3B31-46E0-ADF4-32F370200FE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021752" y="1431894"/>
            <a:ext cx="3517407" cy="31035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EB8A033-3624-47B4-9897-8ABA70AFFAE8}"/>
              </a:ext>
            </a:extLst>
          </p:cNvPr>
          <p:cNvSpPr txBox="1"/>
          <p:nvPr/>
        </p:nvSpPr>
        <p:spPr>
          <a:xfrm>
            <a:off x="4660044" y="4402979"/>
            <a:ext cx="45558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Diaphragm is a horizontal or nearly horizontal system acting to transmit lateral forces to the vertical-resisting elements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891260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5" name="Rectangle 4"/>
          <p:cNvSpPr/>
          <p:nvPr/>
        </p:nvSpPr>
        <p:spPr>
          <a:xfrm>
            <a:off x="408930" y="1100034"/>
            <a:ext cx="1853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Period  Check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079E6F0-7B2E-40D8-9056-24BFFEA288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651890"/>
              </p:ext>
            </p:extLst>
          </p:nvPr>
        </p:nvGraphicFramePr>
        <p:xfrm>
          <a:off x="5132460" y="1699057"/>
          <a:ext cx="3940175" cy="237261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539875">
                  <a:extLst>
                    <a:ext uri="{9D8B030D-6E8A-4147-A177-3AD203B41FA5}">
                      <a16:colId xmlns:a16="http://schemas.microsoft.com/office/drawing/2014/main" xmlns="" val="371980435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55917295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xmlns="" val="24837076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Term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Result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94041175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seismic zone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Ramallah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79370036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Other building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25486758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hn (m)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***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17244665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 (sec)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***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5222046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(1.40-1.45) 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(0.812-0.839)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***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53993069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Tmax (sec)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Mode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34766172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Tx, etab (sec)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Mode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736608399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Ty, etab (sec)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Mode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13826946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Code requirement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Tetab &lt; 1.45Ta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UBC-97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82507667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Verification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Tx, Ty, Tmax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62063514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7D94A6A2-98FD-42AF-87E1-4F2512FD4B14}"/>
                  </a:ext>
                </a:extLst>
              </p:cNvPr>
              <p:cNvSpPr txBox="1"/>
              <p:nvPr/>
            </p:nvSpPr>
            <p:spPr>
              <a:xfrm>
                <a:off x="280613" y="1469366"/>
                <a:ext cx="4713766" cy="34987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371600" marR="548640" lvl="3" rtl="0">
                  <a:lnSpc>
                    <a:spcPct val="107000"/>
                  </a:lnSpc>
                  <a:spcBef>
                    <a:spcPts val="200"/>
                  </a:spcBef>
                  <a:spcAft>
                    <a:spcPts val="0"/>
                  </a:spcAft>
                </a:pPr>
                <a:r>
                  <a:rPr lang="en-US" sz="1200" b="1" dirty="0">
                    <a:solidFill>
                      <a:srgbClr val="2F5496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Time period check </a:t>
                </a:r>
              </a:p>
              <a:p>
                <a:pPr marL="342900" marR="0" lvl="0" indent="-34290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anose="05000000000000000000" pitchFamily="2" charset="2"/>
                  <a:buChar char="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T</m:t>
                    </m:r>
                    <m:r>
                      <a:rPr lang="en-US" sz="12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200" i="1">
                            <a:effectLst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t</m:t>
                        </m:r>
                      </m:sub>
                    </m:sSub>
                    <m:r>
                      <a:rPr lang="en-US" sz="1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sSubSup>
                      <m:sSubSupPr>
                        <m:ctrlPr>
                          <a:rPr lang="en-US" sz="1200" i="1">
                            <a:effectLst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n</m:t>
                        </m:r>
                      </m:sub>
                      <m:sup>
                        <m:r>
                          <a:rPr lang="en-US" sz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sz="1200" i="1">
                                <a:effectLst/>
                                <a:latin typeface="Cambria Math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12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US" sz="12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bSup>
                  </m:oMath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n</m:t>
                          </m:r>
                        </m:sub>
                      </m:sSub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: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Building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height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</m:t>
                          </m:r>
                        </m:sub>
                      </m:sSub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numerical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coefficient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2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0853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steel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moment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resisting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frames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,=</m:t>
                      </m:r>
                      <m:d>
                        <m:dPr>
                          <m:ctrlPr>
                            <a:rPr lang="en-US" sz="12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0731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reinforced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concrete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moment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resisting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frames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2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0488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all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other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buildings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marR="0" lvl="0" indent="-34290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anose="05000000000000000000" pitchFamily="2" charset="2"/>
                  <a:buChar char=""/>
                </a:pP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value of </a:t>
                </a:r>
                <a:r>
                  <a:rPr lang="en-US" sz="1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from </a:t>
                </a:r>
                <a:r>
                  <a:rPr lang="en-US" sz="1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Method B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shall not exceed a value 30 percent greater than the value of T obtained from </a:t>
                </a:r>
                <a:r>
                  <a:rPr lang="en-US" sz="1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Method A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in Seismic Zone 4, and 40 percent in Seismic Zones 1, 2 and 3</a:t>
                </a:r>
                <a:r>
                  <a:rPr lang="en-US" sz="1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[9]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 obtained from method B = T obtained from ETAB'S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ETA</m:t>
                          </m:r>
                          <m:sSup>
                            <m:sSupPr>
                              <m:ctrlPr>
                                <a:rPr lang="en-US" sz="12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B</m:t>
                              </m:r>
                            </m:e>
                            <m:sup>
                              <m:r>
                                <a:rPr lang="en-US" sz="12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≤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30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2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seismic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zone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ETA</m:t>
                          </m:r>
                          <m:sSup>
                            <m:sSup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B</m:t>
                              </m:r>
                            </m:e>
                            <m:sup>
                              <m:r>
                                <a:rPr lang="en-US" sz="120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≤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rgbClr val="FF0000"/>
                              </a:solidFill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seismic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zone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D94A6A2-98FD-42AF-87E1-4F2512FD4B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13" y="1469366"/>
                <a:ext cx="4713766" cy="3498778"/>
              </a:xfrm>
              <a:prstGeom prst="rect">
                <a:avLst/>
              </a:prstGeom>
              <a:blipFill>
                <a:blip r:embed="rId3"/>
                <a:stretch>
                  <a:fillRect r="-12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4AD0848-95CE-49C7-B5FD-02A4A04D3A93}"/>
              </a:ext>
            </a:extLst>
          </p:cNvPr>
          <p:cNvSpPr txBox="1"/>
          <p:nvPr/>
        </p:nvSpPr>
        <p:spPr>
          <a:xfrm>
            <a:off x="6212958" y="1391280"/>
            <a:ext cx="19032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period check and result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40391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74696" y="1032868"/>
            <a:ext cx="22856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Base shear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11238" y="2763660"/>
            <a:ext cx="916549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2930754-4C6D-416C-89A7-E6B4D537CA2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131601" y="1051614"/>
            <a:ext cx="5012400" cy="24075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0A62D397-1AF2-4CCC-9128-E10072D246B0}"/>
                  </a:ext>
                </a:extLst>
              </p:cNvPr>
              <p:cNvSpPr txBox="1"/>
              <p:nvPr/>
            </p:nvSpPr>
            <p:spPr>
              <a:xfrm>
                <a:off x="134680" y="1544419"/>
                <a:ext cx="5089450" cy="33360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05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 = DL + SID + 0.20LL = 39699.80 + 25561.03 + </a:t>
                </a: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05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(0.20*6885.88) = 66638.006 kN.</a:t>
                </a:r>
                <a:endParaRPr lang="en-US" sz="10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5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05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05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I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R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Tx</m:t>
                          </m:r>
                        </m:den>
                      </m:f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W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32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50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709</m:t>
                          </m:r>
                        </m:den>
                      </m:f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66638</m:t>
                      </m:r>
                    </m:oMath>
                  </m:oMathPara>
                </a14:m>
                <a:endParaRPr lang="en-US" sz="1050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5468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43</m:t>
                      </m:r>
                      <m:r>
                        <m:rPr>
                          <m:sty m:val="p"/>
                        </m:rP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 </m:t>
                      </m:r>
                    </m:oMath>
                  </m:oMathPara>
                </a14:m>
                <a:endParaRPr lang="en-US" sz="10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5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05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05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I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R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Ty</m:t>
                          </m:r>
                        </m:den>
                      </m:f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W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32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50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585</m:t>
                          </m:r>
                        </m:den>
                      </m:f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66638</m:t>
                      </m:r>
                    </m:oMath>
                  </m:oMathPara>
                </a14:m>
                <a:endParaRPr lang="en-US" sz="1050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6627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56</m:t>
                      </m:r>
                      <m:r>
                        <m:rPr>
                          <m:sty m:val="p"/>
                        </m:rP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0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min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11</m:t>
                      </m:r>
                      <m:sSub>
                        <m:sSubPr>
                          <m:ctrlPr>
                            <a:rPr lang="en-US" sz="105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IW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11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22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66638</m:t>
                      </m:r>
                    </m:oMath>
                  </m:oMathPara>
                </a14:m>
                <a:endParaRPr lang="en-US" sz="1050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1612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64</m:t>
                      </m:r>
                      <m:r>
                        <m:rPr>
                          <m:sty m:val="p"/>
                        </m:rP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0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max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50</m:t>
                          </m:r>
                          <m:sSub>
                            <m:sSubPr>
                              <m:ctrlPr>
                                <a:rPr lang="en-US" sz="105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05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05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a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I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R</m:t>
                          </m:r>
                        </m:den>
                      </m:f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W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05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50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22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05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50</m:t>
                          </m:r>
                        </m:den>
                      </m:f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66638</m:t>
                      </m:r>
                    </m:oMath>
                  </m:oMathPara>
                </a14:m>
                <a:endParaRPr lang="en-US" sz="1050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6663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80</m:t>
                      </m:r>
                      <m:r>
                        <m:rPr>
                          <m:sty m:val="p"/>
                        </m:rP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05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0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A62D397-1AF2-4CCC-9128-E10072D246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80" y="1544419"/>
                <a:ext cx="5089450" cy="333604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016874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74696" y="1032868"/>
            <a:ext cx="22856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Base shear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11238" y="2763660"/>
            <a:ext cx="916549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560A2BF-645C-4BEA-8A67-87D387BD28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52871"/>
              </p:ext>
            </p:extLst>
          </p:nvPr>
        </p:nvGraphicFramePr>
        <p:xfrm>
          <a:off x="1803991" y="1977390"/>
          <a:ext cx="5791200" cy="1188720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244600">
                  <a:extLst>
                    <a:ext uri="{9D8B030D-6E8A-4147-A177-3AD203B41FA5}">
                      <a16:colId xmlns:a16="http://schemas.microsoft.com/office/drawing/2014/main" xmlns="" val="1846479881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xmlns="" val="2575628989"/>
                    </a:ext>
                  </a:extLst>
                </a:gridCol>
                <a:gridCol w="968375">
                  <a:extLst>
                    <a:ext uri="{9D8B030D-6E8A-4147-A177-3AD203B41FA5}">
                      <a16:colId xmlns:a16="http://schemas.microsoft.com/office/drawing/2014/main" xmlns="" val="4043276105"/>
                    </a:ext>
                  </a:extLst>
                </a:gridCol>
                <a:gridCol w="758825">
                  <a:extLst>
                    <a:ext uri="{9D8B030D-6E8A-4147-A177-3AD203B41FA5}">
                      <a16:colId xmlns:a16="http://schemas.microsoft.com/office/drawing/2014/main" xmlns="" val="3396074473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xmlns="" val="4255713768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xmlns="" val="3354373468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Dead Load 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39699.80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08895929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SID 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25561.03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2505699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Live load 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6885.88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Tx (sec)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5468.43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6711313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Weight 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66638.00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Ty (sec)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6627.56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0907383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Vetab-x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5417.64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Vmanual -x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5468.43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Error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2049407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Vetab-y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6566.99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Vmanual -y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6627.56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Error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0.93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9179569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83747CB-89D0-40FC-9AC6-0C2ADB8187E2}"/>
              </a:ext>
            </a:extLst>
          </p:cNvPr>
          <p:cNvSpPr txBox="1"/>
          <p:nvPr/>
        </p:nvSpPr>
        <p:spPr>
          <a:xfrm>
            <a:off x="3118885" y="1669613"/>
            <a:ext cx="50894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manual Base shear calculation and result</a:t>
            </a:r>
            <a:endParaRPr lang="ar-S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7BB05AF-939D-4F75-B2BB-7F0885D3A275}"/>
              </a:ext>
            </a:extLst>
          </p:cNvPr>
          <p:cNvSpPr txBox="1"/>
          <p:nvPr/>
        </p:nvSpPr>
        <p:spPr>
          <a:xfrm>
            <a:off x="3948224" y="3355747"/>
            <a:ext cx="2615609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%Error </a:t>
            </a:r>
            <a:r>
              <a:rPr lang="ar-JO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5% it's </a:t>
            </a:r>
            <a:r>
              <a:rPr lang="en-US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OK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63222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Drift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840B921-9B67-44E1-9DF0-28E1FDBF514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41554" y="1338816"/>
            <a:ext cx="5549265" cy="35433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CE46331-08B6-45B7-A7CB-F5140CA8F87E}"/>
              </a:ext>
            </a:extLst>
          </p:cNvPr>
          <p:cNvSpPr txBox="1"/>
          <p:nvPr/>
        </p:nvSpPr>
        <p:spPr>
          <a:xfrm>
            <a:off x="3980121" y="1085996"/>
            <a:ext cx="33138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Displacement for first story from ETAB'S</a:t>
            </a:r>
            <a:endParaRPr lang="ar-SA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03759E2-1179-43D0-B2F1-1255538FE71A}"/>
              </a:ext>
            </a:extLst>
          </p:cNvPr>
          <p:cNvSpPr txBox="1"/>
          <p:nvPr/>
        </p:nvSpPr>
        <p:spPr>
          <a:xfrm>
            <a:off x="0" y="1563526"/>
            <a:ext cx="4713766" cy="32655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Story drifts shall be computed using the Maximum</a:t>
            </a: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Inelastic Response Displacement ΔM.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Maximum Inelastic Response Displacement, ΔM, </a:t>
            </a: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shall be computed as follows: 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ΔM = 0.70RΔS</a:t>
            </a:r>
            <a:r>
              <a:rPr lang="en-US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ΔS = Design Level Response Displacement, which is the</a:t>
            </a: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total drift or total story drift that occurs when the structure is</a:t>
            </a: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subjected to the design seismic forces.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Calculated. Calculated story drift using M shall not </a:t>
            </a:r>
          </a:p>
          <a:p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exceed 0.025 times the story height for structures having a </a:t>
            </a:r>
          </a:p>
          <a:p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fundamental period of less than 0.7 second. </a:t>
            </a:r>
          </a:p>
          <a:p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For structures having a fundamental period of 0.7 second</a:t>
            </a:r>
          </a:p>
          <a:p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or greater, the calculated story drift shall not </a:t>
            </a:r>
          </a:p>
          <a:p>
            <a:r>
              <a: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exceed 0.020 times the story height</a:t>
            </a:r>
            <a:r>
              <a:rPr lang="en-US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ar-SA" sz="1050" dirty="0"/>
          </a:p>
        </p:txBody>
      </p:sp>
    </p:spTree>
    <p:extLst>
      <p:ext uri="{BB962C8B-B14F-4D97-AF65-F5344CB8AC3E}">
        <p14:creationId xmlns:p14="http://schemas.microsoft.com/office/powerpoint/2010/main" val="24876556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Drift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7E7470E8-008E-4CD1-B680-8CB505060C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678796"/>
              </p:ext>
            </p:extLst>
          </p:nvPr>
        </p:nvGraphicFramePr>
        <p:xfrm>
          <a:off x="2829665" y="1856372"/>
          <a:ext cx="6169023" cy="2179320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597119">
                  <a:extLst>
                    <a:ext uri="{9D8B030D-6E8A-4147-A177-3AD203B41FA5}">
                      <a16:colId xmlns:a16="http://schemas.microsoft.com/office/drawing/2014/main" xmlns="" val="2528526311"/>
                    </a:ext>
                  </a:extLst>
                </a:gridCol>
                <a:gridCol w="597119">
                  <a:extLst>
                    <a:ext uri="{9D8B030D-6E8A-4147-A177-3AD203B41FA5}">
                      <a16:colId xmlns:a16="http://schemas.microsoft.com/office/drawing/2014/main" xmlns="" val="1796501982"/>
                    </a:ext>
                  </a:extLst>
                </a:gridCol>
                <a:gridCol w="649809">
                  <a:extLst>
                    <a:ext uri="{9D8B030D-6E8A-4147-A177-3AD203B41FA5}">
                      <a16:colId xmlns:a16="http://schemas.microsoft.com/office/drawing/2014/main" xmlns="" val="3541208622"/>
                    </a:ext>
                  </a:extLst>
                </a:gridCol>
                <a:gridCol w="652996">
                  <a:extLst>
                    <a:ext uri="{9D8B030D-6E8A-4147-A177-3AD203B41FA5}">
                      <a16:colId xmlns:a16="http://schemas.microsoft.com/office/drawing/2014/main" xmlns="" val="427322481"/>
                    </a:ext>
                  </a:extLst>
                </a:gridCol>
                <a:gridCol w="705686">
                  <a:extLst>
                    <a:ext uri="{9D8B030D-6E8A-4147-A177-3AD203B41FA5}">
                      <a16:colId xmlns:a16="http://schemas.microsoft.com/office/drawing/2014/main" xmlns="" val="2534298880"/>
                    </a:ext>
                  </a:extLst>
                </a:gridCol>
                <a:gridCol w="605563">
                  <a:extLst>
                    <a:ext uri="{9D8B030D-6E8A-4147-A177-3AD203B41FA5}">
                      <a16:colId xmlns:a16="http://schemas.microsoft.com/office/drawing/2014/main" xmlns="" val="3716715004"/>
                    </a:ext>
                  </a:extLst>
                </a:gridCol>
                <a:gridCol w="605563">
                  <a:extLst>
                    <a:ext uri="{9D8B030D-6E8A-4147-A177-3AD203B41FA5}">
                      <a16:colId xmlns:a16="http://schemas.microsoft.com/office/drawing/2014/main" xmlns="" val="367855153"/>
                    </a:ext>
                  </a:extLst>
                </a:gridCol>
                <a:gridCol w="560930">
                  <a:extLst>
                    <a:ext uri="{9D8B030D-6E8A-4147-A177-3AD203B41FA5}">
                      <a16:colId xmlns:a16="http://schemas.microsoft.com/office/drawing/2014/main" xmlns="" val="1502492840"/>
                    </a:ext>
                  </a:extLst>
                </a:gridCol>
                <a:gridCol w="597119">
                  <a:extLst>
                    <a:ext uri="{9D8B030D-6E8A-4147-A177-3AD203B41FA5}">
                      <a16:colId xmlns:a16="http://schemas.microsoft.com/office/drawing/2014/main" xmlns="" val="525211642"/>
                    </a:ext>
                  </a:extLst>
                </a:gridCol>
                <a:gridCol w="597119">
                  <a:extLst>
                    <a:ext uri="{9D8B030D-6E8A-4147-A177-3AD203B41FA5}">
                      <a16:colId xmlns:a16="http://schemas.microsoft.com/office/drawing/2014/main" xmlns="" val="3653477249"/>
                    </a:ext>
                  </a:extLst>
                </a:gridCol>
              </a:tblGrid>
              <a:tr h="198120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Story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Height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DIS_X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DIS_Y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Drift_X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Drift_Y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∆M_X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∆M_Y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∆Limit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State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782020635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02522111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553615739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79056308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2.104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56122203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3.968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2.419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2.083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86667824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7.349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6.413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2.826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2.445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97384024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10.351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9.035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2.622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448656049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13.478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11.687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3.127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2.652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72146926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16.235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14.243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2.757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03270259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19.902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15.397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3.667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14.12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53126359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224386E-5E39-4CD2-9509-9C81320E31EC}"/>
              </a:ext>
            </a:extLst>
          </p:cNvPr>
          <p:cNvSpPr txBox="1"/>
          <p:nvPr/>
        </p:nvSpPr>
        <p:spPr>
          <a:xfrm>
            <a:off x="3667566" y="1505784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 rtl="0">
              <a:spcBef>
                <a:spcPts val="0"/>
              </a:spcBef>
              <a:spcAft>
                <a:spcPts val="1000"/>
              </a:spcAft>
            </a:pPr>
            <a:r>
              <a:rPr lang="en-US" sz="1400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Drift check calculation and result</a:t>
            </a:r>
            <a:endParaRPr lang="en-US" sz="105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10251C3-0870-4E2F-A313-1F70867138A2}"/>
              </a:ext>
            </a:extLst>
          </p:cNvPr>
          <p:cNvSpPr txBox="1"/>
          <p:nvPr/>
        </p:nvSpPr>
        <p:spPr>
          <a:xfrm>
            <a:off x="145312" y="2091750"/>
            <a:ext cx="4713766" cy="2534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DIS_X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from ETAB'S.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DIS_Y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from ETAB'S.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Drift_X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Summation of (</a:t>
            </a: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DIS_X) </a:t>
            </a:r>
          </a:p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pervious stories.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Drift_Y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Summation of (</a:t>
            </a: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DIS_Y) </a:t>
            </a:r>
          </a:p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pervious stories.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∆M_X = 0.70 * R * Drift_X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∆M_Y = 0.70 * R * Drift_Y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∆Limit = If T </a:t>
            </a:r>
            <a:r>
              <a:rPr lang="ar-JO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0.70 = 0.025*h(mm) and If </a:t>
            </a:r>
            <a:r>
              <a:rPr lang="en-US" sz="1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ar-JO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1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0.70 = 0.02</a:t>
            </a:r>
            <a:r>
              <a:rPr lang="ar-JO" sz="1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*h(mm) 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7885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F4E2873-ECB1-4CF6-A04E-132F75F01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290" y="1076087"/>
            <a:ext cx="6821386" cy="395137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A37EAB2-F1F5-4CC8-9B8C-DE1E49795BA2}"/>
              </a:ext>
            </a:extLst>
          </p:cNvPr>
          <p:cNvSpPr txBox="1"/>
          <p:nvPr/>
        </p:nvSpPr>
        <p:spPr>
          <a:xfrm>
            <a:off x="0" y="3544193"/>
            <a:ext cx="26475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Slabs Main Top Reinforcement </a:t>
            </a:r>
          </a:p>
        </p:txBody>
      </p:sp>
    </p:spTree>
    <p:extLst>
      <p:ext uri="{BB962C8B-B14F-4D97-AF65-F5344CB8AC3E}">
        <p14:creationId xmlns:p14="http://schemas.microsoft.com/office/powerpoint/2010/main" val="297516225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A37EAB2-F1F5-4CC8-9B8C-DE1E49795BA2}"/>
              </a:ext>
            </a:extLst>
          </p:cNvPr>
          <p:cNvSpPr txBox="1"/>
          <p:nvPr/>
        </p:nvSpPr>
        <p:spPr>
          <a:xfrm>
            <a:off x="124486" y="2955858"/>
            <a:ext cx="26475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Slabs Main Bottom </a:t>
            </a:r>
          </a:p>
          <a:p>
            <a:pPr marR="0"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Reinforcement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EF27CE0-1AC2-4BDE-80DA-F17F8DFE11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3861" y="1025468"/>
            <a:ext cx="7097990" cy="411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378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FE1283-3FDA-4461-B4C7-68579D2C91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622" y="720000"/>
            <a:ext cx="5012400" cy="314100"/>
          </a:xfrm>
        </p:spPr>
        <p:txBody>
          <a:bodyPr/>
          <a:lstStyle/>
          <a:p>
            <a:r>
              <a:rPr lang="en-US" dirty="0"/>
              <a:t>Introduction - Methodology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22" y="1114210"/>
            <a:ext cx="7194577" cy="362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87071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A37EAB2-F1F5-4CC8-9B8C-DE1E49795BA2}"/>
              </a:ext>
            </a:extLst>
          </p:cNvPr>
          <p:cNvSpPr txBox="1"/>
          <p:nvPr/>
        </p:nvSpPr>
        <p:spPr>
          <a:xfrm>
            <a:off x="2308808" y="1076087"/>
            <a:ext cx="51552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Slabs additional top Reinforcement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02B8061-8CD9-419E-B684-FF2322C57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248" y="1540517"/>
            <a:ext cx="8343014" cy="295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7604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A37EAB2-F1F5-4CC8-9B8C-DE1E49795BA2}"/>
              </a:ext>
            </a:extLst>
          </p:cNvPr>
          <p:cNvSpPr txBox="1"/>
          <p:nvPr/>
        </p:nvSpPr>
        <p:spPr>
          <a:xfrm>
            <a:off x="83060" y="1820366"/>
            <a:ext cx="19442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Slabs additional </a:t>
            </a:r>
          </a:p>
          <a:p>
            <a:pPr marR="0"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Bottom Reinforcement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228B586-DC70-4652-8EDC-C47B5943CB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0053" y="1032868"/>
            <a:ext cx="6700887" cy="396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24381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3" y="1056288"/>
            <a:ext cx="220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Columns Design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9452C67-8B95-4F03-BA11-BA60A389C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797" y="2111006"/>
            <a:ext cx="4167188" cy="24193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0A8A1C6D-0607-4CCC-B172-D620989AC6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0539" y="1056288"/>
            <a:ext cx="1781192" cy="40318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1DED2F4-F7D3-4621-9212-4667DE526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0654" y="1127171"/>
            <a:ext cx="1291033" cy="382567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C860A064-6390-4232-BEBB-507489F7AB4D}"/>
              </a:ext>
            </a:extLst>
          </p:cNvPr>
          <p:cNvSpPr/>
          <p:nvPr/>
        </p:nvSpPr>
        <p:spPr>
          <a:xfrm>
            <a:off x="1254666" y="1756340"/>
            <a:ext cx="220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Columns C1</a:t>
            </a:r>
          </a:p>
        </p:txBody>
      </p:sp>
    </p:spTree>
    <p:extLst>
      <p:ext uri="{BB962C8B-B14F-4D97-AF65-F5344CB8AC3E}">
        <p14:creationId xmlns:p14="http://schemas.microsoft.com/office/powerpoint/2010/main" val="587477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3" y="1056288"/>
            <a:ext cx="220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Beams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B014D76-3D9A-4BA6-A17A-92C4ADF64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72" y="2756558"/>
            <a:ext cx="8988055" cy="18023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CFF141F-775C-4CC1-B358-3D8460FD46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4409" y="1034100"/>
            <a:ext cx="2074503" cy="20494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2F867021-6C39-407B-B5C4-008260BB86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5628" y="1034100"/>
            <a:ext cx="2074503" cy="196626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F947A9A-A471-4D12-988A-AECDE747EDA4}"/>
              </a:ext>
            </a:extLst>
          </p:cNvPr>
          <p:cNvSpPr txBox="1"/>
          <p:nvPr/>
        </p:nvSpPr>
        <p:spPr>
          <a:xfrm>
            <a:off x="258726" y="1863345"/>
            <a:ext cx="14283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 -B6</a:t>
            </a:r>
          </a:p>
        </p:txBody>
      </p:sp>
    </p:spTree>
    <p:extLst>
      <p:ext uri="{BB962C8B-B14F-4D97-AF65-F5344CB8AC3E}">
        <p14:creationId xmlns:p14="http://schemas.microsoft.com/office/powerpoint/2010/main" val="397463969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3" y="1056288"/>
            <a:ext cx="220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Beams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409CAD4-0922-4659-BE0D-587D175E8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046" y="1701930"/>
            <a:ext cx="6302533" cy="28133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DA9575B-70DB-409D-809E-DA83627DC75B}"/>
              </a:ext>
            </a:extLst>
          </p:cNvPr>
          <p:cNvSpPr txBox="1"/>
          <p:nvPr/>
        </p:nvSpPr>
        <p:spPr>
          <a:xfrm>
            <a:off x="258726" y="1863345"/>
            <a:ext cx="14283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 -B6</a:t>
            </a:r>
          </a:p>
        </p:txBody>
      </p:sp>
    </p:spTree>
    <p:extLst>
      <p:ext uri="{BB962C8B-B14F-4D97-AF65-F5344CB8AC3E}">
        <p14:creationId xmlns:p14="http://schemas.microsoft.com/office/powerpoint/2010/main" val="176818677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3" y="1056288"/>
            <a:ext cx="220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Beams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5F75124-C282-4DA7-9D69-412987437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3557"/>
            <a:ext cx="9144000" cy="27864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720FD46-130D-4199-8D5C-599AB7C6FD7D}"/>
              </a:ext>
            </a:extLst>
          </p:cNvPr>
          <p:cNvSpPr txBox="1"/>
          <p:nvPr/>
        </p:nvSpPr>
        <p:spPr>
          <a:xfrm>
            <a:off x="1385777" y="1425620"/>
            <a:ext cx="14283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 -B6</a:t>
            </a:r>
          </a:p>
        </p:txBody>
      </p:sp>
    </p:spTree>
    <p:extLst>
      <p:ext uri="{BB962C8B-B14F-4D97-AF65-F5344CB8AC3E}">
        <p14:creationId xmlns:p14="http://schemas.microsoft.com/office/powerpoint/2010/main" val="42748768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F0A206-9841-429B-9B3F-62E1C26E98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  <a:endParaRPr lang="ar-S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745A76D-727D-4B19-BAF1-D3E229E1D1E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090965" y="1108459"/>
            <a:ext cx="4747260" cy="25438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7825591-0BC0-4C94-B9F6-046EDE09EB7D}"/>
              </a:ext>
            </a:extLst>
          </p:cNvPr>
          <p:cNvSpPr txBox="1"/>
          <p:nvPr/>
        </p:nvSpPr>
        <p:spPr>
          <a:xfrm>
            <a:off x="570614" y="1324679"/>
            <a:ext cx="4713766" cy="2879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0" marR="548640" lvl="3" rtl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Basement Retaining walls </a:t>
            </a: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Concrete compressive strength Fc = 28Mpa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Steel yielding strength Fy = 420Mpa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soil bearing capacity 200kN/m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Soil unit weight </a:t>
            </a:r>
            <a:r>
              <a:rPr lang="en-US" sz="12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𝜸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18kN/m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Soil friction internal angle </a:t>
            </a:r>
            <a:r>
              <a:rPr lang="en-US" sz="12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𝞍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=30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 Friction coefficient F1 = 0.50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surcharge w = 20 kN/m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Surcharge load is live load.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arenR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Soil Pressure is live load.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50223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F0A206-9841-429B-9B3F-62E1C26E98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  <a:endParaRPr lang="ar-S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6E0272F-3138-4F42-9FC6-2427C122F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5429" y="1034100"/>
            <a:ext cx="3373510" cy="18323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823ED12-116F-4421-A28D-6CE95EE0E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162" y="1348199"/>
            <a:ext cx="6010755" cy="355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0495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F0A206-9841-429B-9B3F-62E1C26E98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BF3185A6-7763-4186-96A1-9A257DE5E9C4}"/>
                  </a:ext>
                </a:extLst>
              </p:cNvPr>
              <p:cNvSpPr txBox="1"/>
              <p:nvPr/>
            </p:nvSpPr>
            <p:spPr>
              <a:xfrm>
                <a:off x="1447800" y="1112072"/>
                <a:ext cx="6248400" cy="37893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h = 250mm, d =200mm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den>
                      </m:f>
                      <m:d>
                        <m:d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1100" i="1">
                                  <a:effectLst/>
                                  <a:latin typeface="Cambria Math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11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100" i="1">
                                      <a:effectLst/>
                                      <a:latin typeface="Cambria Math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61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US" sz="1100" i="1">
                                          <a:effectLst/>
                                          <a:latin typeface="Cambria Math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49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20</m:t>
                                  </m:r>
                                </m:num>
                                <m:den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28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1000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US" sz="1100" i="1">
                                          <a:effectLst/>
                                          <a:latin typeface="Cambria Math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200</m:t>
                                      </m:r>
                                    </m:e>
                                    <m:sup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00335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00335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200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670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,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Use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1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1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𝝫</m:t>
                      </m:r>
                      <m:r>
                        <a:rPr lang="en-US" sz="11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𝟏𝟒</m:t>
                      </m:r>
                      <m:r>
                        <a:rPr lang="en-US" sz="1100" b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sz="11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𝐦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Vertically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smin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0015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bh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0015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250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375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Horizontally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smin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0025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bh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0025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250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625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Mu = 23. 34kN.m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00156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200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313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Vertically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smin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0015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bh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0015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250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375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use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11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𝝫</m:t>
                      </m:r>
                      <m:r>
                        <a:rPr lang="en-US" sz="11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𝟏𝟐</m:t>
                      </m:r>
                      <m:r>
                        <a:rPr lang="en-US" sz="1100" b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sz="11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𝐦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Horizontally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smin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0025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bh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0025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250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625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ctr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V=72kN                         Vu = 108.27 = 115.20kN.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ctr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∅</m:t>
                      </m:r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=∅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λ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’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</m:t>
                          </m:r>
                        </m:e>
                      </m:rad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w</m:t>
                          </m:r>
                        </m:sub>
                      </m:sSub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d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75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e>
                      </m:rad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133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F3185A6-7763-4186-96A1-9A257DE5E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1112072"/>
                <a:ext cx="6248400" cy="378937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887911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F0A206-9841-429B-9B3F-62E1C26E98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  <a:endParaRPr lang="ar-S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6A84ED0-0A44-4203-82C5-8F79A2B5F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2615" y="1034100"/>
            <a:ext cx="5591785" cy="40667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BBE2625-E92B-45C0-BF88-304FE8DFD0FB}"/>
              </a:ext>
            </a:extLst>
          </p:cNvPr>
          <p:cNvSpPr txBox="1"/>
          <p:nvPr/>
        </p:nvSpPr>
        <p:spPr>
          <a:xfrm>
            <a:off x="56707" y="1965727"/>
            <a:ext cx="4515293" cy="537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0" marR="548640" lvl="3" rtl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Basement Retaining walls - Detailing</a:t>
            </a:r>
          </a:p>
        </p:txBody>
      </p:sp>
    </p:spTree>
    <p:extLst>
      <p:ext uri="{BB962C8B-B14F-4D97-AF65-F5344CB8AC3E}">
        <p14:creationId xmlns:p14="http://schemas.microsoft.com/office/powerpoint/2010/main" val="2534065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813855-9AA0-4165-B8E4-FE094311B7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1199" y="376498"/>
            <a:ext cx="4224899" cy="2054100"/>
          </a:xfrm>
        </p:spPr>
        <p:txBody>
          <a:bodyPr/>
          <a:lstStyle/>
          <a:p>
            <a:r>
              <a:rPr lang="en-US" dirty="0"/>
              <a:t>Architectural Aspects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6718E62-E9C0-4899-BDC1-42E407D76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200" y="2314224"/>
            <a:ext cx="4224900" cy="1910303"/>
          </a:xfrm>
        </p:spPr>
        <p:txBody>
          <a:bodyPr/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Site Analysis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Architectural Plans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Rendered Shots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45600B6-EA27-4A7A-9183-ABD362F55C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b="12548"/>
          <a:stretch/>
        </p:blipFill>
        <p:spPr>
          <a:xfrm>
            <a:off x="5375075" y="1044875"/>
            <a:ext cx="3491909" cy="305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1241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F0A206-9841-429B-9B3F-62E1C26E98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  <a:endParaRPr lang="ar-S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1055472-59F1-42FF-9FB3-AE8FF6D1AC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319536" y="1106952"/>
            <a:ext cx="3824464" cy="15042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7940E282-FF8D-4B4B-80B3-7F1F2C727F0A}"/>
                  </a:ext>
                </a:extLst>
              </p:cNvPr>
              <p:cNvSpPr txBox="1"/>
              <p:nvPr/>
            </p:nvSpPr>
            <p:spPr>
              <a:xfrm>
                <a:off x="194930" y="1383679"/>
                <a:ext cx="4713766" cy="10866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sz="11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</m:e>
                          </m:func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sz="11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∅</m:t>
                              </m:r>
                            </m:e>
                          </m:func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sz="11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30</m:t>
                              </m:r>
                            </m:e>
                          </m:func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sz="1100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30</m:t>
                              </m:r>
                            </m:e>
                          </m:func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333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1066800" algn="l"/>
                  </a:tabLst>
                </a:pP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Surcharge Load = Ka * q = 0.333 * 20 = 6.66kN/m</a:t>
                </a:r>
                <a:r>
                  <a:rPr lang="en-US" sz="11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1066800" algn="l"/>
                  </a:tabLst>
                </a:pP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Soil Load = Ka * Ɣs * Hs = 0.333*18 * 2.60 = 15.60kN/m</a:t>
                </a:r>
                <a:r>
                  <a:rPr lang="en-US" sz="11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1066800" algn="l"/>
                  </a:tabLst>
                </a:pP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Water Load = Ɣw * Hw = 10 * 2.60 = 26kN/m</a:t>
                </a:r>
                <a:r>
                  <a:rPr lang="en-US" sz="1100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1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940E282-FF8D-4B4B-80B3-7F1F2C727F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930" y="1383679"/>
                <a:ext cx="4713766" cy="1086644"/>
              </a:xfrm>
              <a:prstGeom prst="rect">
                <a:avLst/>
              </a:prstGeom>
              <a:blipFill>
                <a:blip r:embed="rId3"/>
                <a:stretch>
                  <a:fillRect b="-337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24748F0-1C2A-459E-A64E-66B2B20E040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29610" y="2706190"/>
            <a:ext cx="5608445" cy="23235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115EA6B-7FDA-49A4-B385-54B4F180CF02}"/>
              </a:ext>
            </a:extLst>
          </p:cNvPr>
          <p:cNvSpPr txBox="1"/>
          <p:nvPr/>
        </p:nvSpPr>
        <p:spPr>
          <a:xfrm>
            <a:off x="-294167" y="1034100"/>
            <a:ext cx="4713766" cy="307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0" marR="548640" lvl="3" rtl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Cantilever Retaining walls </a:t>
            </a:r>
          </a:p>
        </p:txBody>
      </p:sp>
    </p:spTree>
    <p:extLst>
      <p:ext uri="{BB962C8B-B14F-4D97-AF65-F5344CB8AC3E}">
        <p14:creationId xmlns:p14="http://schemas.microsoft.com/office/powerpoint/2010/main" val="106169471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F0A206-9841-429B-9B3F-62E1C26E98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  <a:endParaRPr lang="ar-S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115EA6B-7FDA-49A4-B385-54B4F180CF02}"/>
              </a:ext>
            </a:extLst>
          </p:cNvPr>
          <p:cNvSpPr txBox="1"/>
          <p:nvPr/>
        </p:nvSpPr>
        <p:spPr>
          <a:xfrm>
            <a:off x="2427768" y="977715"/>
            <a:ext cx="4713766" cy="307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0" marR="548640" lvl="3" rtl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Cantilever Retaining walls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9BB4CDB2-6635-4FD6-BB7F-2B217E637039}"/>
                  </a:ext>
                </a:extLst>
              </p:cNvPr>
              <p:cNvSpPr txBox="1"/>
              <p:nvPr/>
            </p:nvSpPr>
            <p:spPr>
              <a:xfrm>
                <a:off x="345558" y="1187796"/>
                <a:ext cx="7827334" cy="40085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M= 70 kN.m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Mu = 1.6 * 70 = 112kN.m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h = 250mm, d =200mm.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den>
                      </m:f>
                      <m:d>
                        <m:d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1100" i="1">
                                  <a:effectLst/>
                                  <a:latin typeface="Cambria Math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11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100" i="1">
                                      <a:effectLst/>
                                      <a:latin typeface="Cambria Math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61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US" sz="1100" i="1">
                                          <a:effectLst/>
                                          <a:latin typeface="Cambria Math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112</m:t>
                                  </m:r>
                                </m:num>
                                <m:den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28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1000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US" sz="1100" i="1">
                                          <a:effectLst/>
                                          <a:latin typeface="Cambria Math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200</m:t>
                                      </m:r>
                                    </m:e>
                                    <m:sup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00795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00795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200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1591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,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Use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1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𝟖</m:t>
                      </m:r>
                      <m:r>
                        <a:rPr lang="en-US" sz="11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𝝫</m:t>
                      </m:r>
                      <m:r>
                        <a:rPr lang="en-US" sz="11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𝟏𝟔</m:t>
                      </m:r>
                      <m:r>
                        <a:rPr lang="en-US" sz="1100" b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sz="11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𝐦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Vertically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smin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0015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bh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0015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250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375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ctr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Horizontally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smin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0025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bh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0025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250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625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ctr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V=72kN.</a:t>
                </a:r>
                <a:r>
                  <a:rPr lang="en-US" sz="11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Vu = 1.60*72 = 115.20kN.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∅</m:t>
                      </m:r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=∅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λ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’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</m:t>
                          </m:r>
                        </m:e>
                      </m:rad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w</m:t>
                          </m:r>
                        </m:sub>
                      </m:sSub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d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75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e>
                      </m:rad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133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Thickness of wall = 250mm, two layers of steel are to be used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Vertically use 8</a:t>
                </a:r>
                <a:r>
                  <a:rPr lang="en-US" sz="11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𝞥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16/m on soil side and use minimum steel 4</a:t>
                </a:r>
                <a:r>
                  <a:rPr lang="en-US" sz="11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𝞥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12/m on the other side.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Horizontally use 4</a:t>
                </a:r>
                <a:r>
                  <a:rPr lang="en-US" sz="11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𝞥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10/m (1/2 As,min. Horizontally) for each side. Use 5</a:t>
                </a:r>
                <a:r>
                  <a:rPr lang="en-US" sz="11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𝞥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10/m for spacing requirements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BB4CDB2-6635-4FD6-BB7F-2B217E6370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558" y="1187796"/>
                <a:ext cx="7827334" cy="4008533"/>
              </a:xfrm>
              <a:prstGeom prst="rect">
                <a:avLst/>
              </a:prstGeom>
              <a:blipFill>
                <a:blip r:embed="rId2"/>
                <a:stretch>
                  <a:fillRect b="-60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266099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F0A206-9841-429B-9B3F-62E1C26E98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  <a:endParaRPr lang="ar-S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2911CC8-8157-434E-B993-E1BEBC25A726}"/>
              </a:ext>
            </a:extLst>
          </p:cNvPr>
          <p:cNvSpPr txBox="1"/>
          <p:nvPr/>
        </p:nvSpPr>
        <p:spPr>
          <a:xfrm>
            <a:off x="56707" y="1604220"/>
            <a:ext cx="4515293" cy="819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0" marR="548640" lvl="3" rtl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Cantilever</a:t>
            </a:r>
          </a:p>
          <a:p>
            <a:pPr marL="1371600" marR="548640" lvl="3" rtl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Retaining walls – </a:t>
            </a:r>
          </a:p>
          <a:p>
            <a:pPr marL="1371600" marR="548640" lvl="3" rtl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Detailing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F9F5764-1E40-4616-B911-97F68A334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0277" y="1166101"/>
            <a:ext cx="5326195" cy="377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46976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162322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7722" y="1738585"/>
            <a:ext cx="2509152" cy="460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Mat Foundation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8B91242-C033-4274-870B-F2EA1ACFD4E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831575" y="1431083"/>
            <a:ext cx="5943600" cy="28625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B2548E7-E44F-4536-86EA-2F56A8FE3811}"/>
              </a:ext>
            </a:extLst>
          </p:cNvPr>
          <p:cNvSpPr txBox="1"/>
          <p:nvPr/>
        </p:nvSpPr>
        <p:spPr>
          <a:xfrm>
            <a:off x="127722" y="2632525"/>
            <a:ext cx="4713766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Final trial thickness = 1000mm.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F5606BD-E81D-45D9-AEA2-2E94DAA2136F}"/>
              </a:ext>
            </a:extLst>
          </p:cNvPr>
          <p:cNvSpPr txBox="1"/>
          <p:nvPr/>
        </p:nvSpPr>
        <p:spPr>
          <a:xfrm>
            <a:off x="4681870" y="4434595"/>
            <a:ext cx="27396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Soil Pressure for final trial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805323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162322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7722" y="1738585"/>
            <a:ext cx="2509152" cy="460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Mat Foundation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B2548E7-E44F-4536-86EA-2F56A8FE3811}"/>
              </a:ext>
            </a:extLst>
          </p:cNvPr>
          <p:cNvSpPr txBox="1"/>
          <p:nvPr/>
        </p:nvSpPr>
        <p:spPr>
          <a:xfrm>
            <a:off x="127722" y="2440080"/>
            <a:ext cx="4713766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Final trial thickness = 1000mm.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DA4B511-234E-4819-87A2-D2BB6146D5A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831575" y="1008434"/>
            <a:ext cx="5943600" cy="38042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44888AE-0449-4EFC-BA09-F936DC3C60A9}"/>
              </a:ext>
            </a:extLst>
          </p:cNvPr>
          <p:cNvSpPr txBox="1"/>
          <p:nvPr/>
        </p:nvSpPr>
        <p:spPr>
          <a:xfrm>
            <a:off x="3951768" y="4787052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Punching shear check for final trial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337668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162322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75ED853-D77C-4E55-BF44-A02439E73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213" y="1112072"/>
            <a:ext cx="6268558" cy="39211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A49F9E3-122F-4B81-A09C-F360A6751C5B}"/>
              </a:ext>
            </a:extLst>
          </p:cNvPr>
          <p:cNvSpPr txBox="1"/>
          <p:nvPr/>
        </p:nvSpPr>
        <p:spPr>
          <a:xfrm>
            <a:off x="439479" y="2268279"/>
            <a:ext cx="160197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Mat foundation detailing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2995808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162322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A49F9E3-122F-4B81-A09C-F360A6751C5B}"/>
              </a:ext>
            </a:extLst>
          </p:cNvPr>
          <p:cNvSpPr txBox="1"/>
          <p:nvPr/>
        </p:nvSpPr>
        <p:spPr>
          <a:xfrm>
            <a:off x="439479" y="2268279"/>
            <a:ext cx="160197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Mat foundation detailing </a:t>
            </a:r>
            <a:endParaRPr lang="ar-S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8C1ED7F-33FE-490C-9765-1297FE4D4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062" y="1346988"/>
            <a:ext cx="5637249" cy="352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40193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162322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A49F9E3-122F-4B81-A09C-F360A6751C5B}"/>
              </a:ext>
            </a:extLst>
          </p:cNvPr>
          <p:cNvSpPr txBox="1"/>
          <p:nvPr/>
        </p:nvSpPr>
        <p:spPr>
          <a:xfrm>
            <a:off x="439479" y="2268279"/>
            <a:ext cx="1601972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Mat foundation Additional reinforcement</a:t>
            </a:r>
            <a:endParaRPr lang="ar-S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5BFFA96-B8BC-444A-B472-20A2AA2AD46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831575" y="1477371"/>
            <a:ext cx="5943600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6372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162322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A49F9E3-122F-4B81-A09C-F360A6751C5B}"/>
              </a:ext>
            </a:extLst>
          </p:cNvPr>
          <p:cNvSpPr txBox="1"/>
          <p:nvPr/>
        </p:nvSpPr>
        <p:spPr>
          <a:xfrm>
            <a:off x="4201403" y="1346988"/>
            <a:ext cx="160197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Mat foundation detailing </a:t>
            </a:r>
            <a:endParaRPr lang="ar-S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DA63236-8AFA-42F0-AFE9-5E7BB55EF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67" y="2054874"/>
            <a:ext cx="8307572" cy="275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43103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162322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Staircase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703515E-7EE1-4B38-84EF-56EE478C416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215181" y="1656995"/>
            <a:ext cx="3758565" cy="26517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EB07747-004E-4E48-8CC7-08169EC485C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368702" y="1531654"/>
            <a:ext cx="3856946" cy="31321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004A05F-7CA1-492E-93CD-CFE59CCB88E3}"/>
              </a:ext>
            </a:extLst>
          </p:cNvPr>
          <p:cNvSpPr txBox="1"/>
          <p:nvPr/>
        </p:nvSpPr>
        <p:spPr>
          <a:xfrm>
            <a:off x="127722" y="2442337"/>
            <a:ext cx="2072727" cy="1310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LL = 2.50kN/m</a:t>
            </a:r>
            <a:r>
              <a:rPr lang="en-US" sz="14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SID = 6kN/m</a:t>
            </a:r>
            <a:r>
              <a:rPr lang="en-US" sz="14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Thickness (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= 200mm.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 = 200-30 = 170mm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891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B96F30-34F3-4650-B50C-4AEB261FBC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20000"/>
            <a:ext cx="5012400" cy="280125"/>
          </a:xfrm>
        </p:spPr>
        <p:txBody>
          <a:bodyPr/>
          <a:lstStyle/>
          <a:p>
            <a:r>
              <a:rPr lang="en-US" dirty="0"/>
              <a:t>Site Analysis – Environmental Effect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747843E-BFA5-4BBD-AD00-360918F25801}"/>
              </a:ext>
            </a:extLst>
          </p:cNvPr>
          <p:cNvSpPr txBox="1"/>
          <p:nvPr/>
        </p:nvSpPr>
        <p:spPr>
          <a:xfrm>
            <a:off x="585788" y="1307306"/>
            <a:ext cx="159530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Wind </a:t>
            </a:r>
            <a:r>
              <a:rPr lang="en-US" dirty="0" smtClean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Direction</a:t>
            </a:r>
          </a:p>
          <a:p>
            <a:pPr>
              <a:lnSpc>
                <a:spcPct val="200000"/>
              </a:lnSpc>
            </a:pPr>
            <a:endParaRPr lang="en-US" dirty="0" smtClean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Noise Sources</a:t>
            </a:r>
          </a:p>
          <a:p>
            <a:pPr>
              <a:lnSpc>
                <a:spcPct val="200000"/>
              </a:lnSpc>
            </a:pPr>
            <a:endParaRPr lang="en-US" dirty="0" smtClean="0">
              <a:latin typeface="Times New Roman" panose="02020603050405020304" pitchFamily="18" charset="0"/>
              <a:ea typeface="EB Garamond" panose="020B060402020202020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Sun </a:t>
            </a:r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Path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095" y="1000125"/>
            <a:ext cx="4008853" cy="22752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599" y="3275420"/>
            <a:ext cx="3778943" cy="172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75347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162322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Staircase 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3B9FF80-7422-4D8D-BE86-B0D21F33473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032043" y="1346988"/>
            <a:ext cx="4709160" cy="31794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D9E23080-A368-4405-BA7C-496F41AB2B25}"/>
                  </a:ext>
                </a:extLst>
              </p:cNvPr>
              <p:cNvSpPr txBox="1"/>
              <p:nvPr/>
            </p:nvSpPr>
            <p:spPr>
              <a:xfrm>
                <a:off x="244549" y="2471772"/>
                <a:ext cx="4713766" cy="18329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4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den>
                      </m:f>
                      <m:d>
                        <m:dPr>
                          <m:ctrlPr>
                            <a:rPr lang="en-US" sz="14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1400" i="1">
                                  <a:effectLst/>
                                  <a:latin typeface="Cambria Math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14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400" i="1">
                                      <a:effectLst/>
                                      <a:latin typeface="Cambria Math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61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US" sz="1400" i="1">
                                          <a:effectLst/>
                                          <a:latin typeface="Cambria Math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55</m:t>
                                  </m:r>
                                </m:num>
                                <m:den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28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1000</m:t>
                                  </m:r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US" sz="1400" i="1">
                                          <a:effectLst/>
                                          <a:latin typeface="Cambria Math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170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000417</m:t>
                      </m:r>
                    </m:oMath>
                  </m:oMathPara>
                </a14:m>
                <a:endParaRPr lang="en-US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As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000417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200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84</m:t>
                      </m:r>
                      <m:r>
                        <a:rPr lang="en-US" sz="1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4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just" rtl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smin</m:t>
                          </m:r>
                        </m:sub>
                      </m:sSub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0018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200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360</m:t>
                      </m:r>
                      <m:r>
                        <a:rPr lang="en-US" sz="1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4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Use minimum area of steel (4</a:t>
                </a:r>
                <a:r>
                  <a:rPr lang="en-US" sz="14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𝞥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12/m). in both directions.</a:t>
                </a:r>
                <a:endParaRPr lang="ar-SA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9E23080-A368-4405-BA7C-496F41AB2B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49" y="2471772"/>
                <a:ext cx="4713766" cy="1832938"/>
              </a:xfrm>
              <a:prstGeom prst="rect">
                <a:avLst/>
              </a:prstGeom>
              <a:blipFill>
                <a:blip r:embed="rId3"/>
                <a:stretch>
                  <a:fillRect l="-388" b="-265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009722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162322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Staircase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290C883-A1F5-4573-9663-1FBAFE8E07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10069" y="1531654"/>
            <a:ext cx="5943600" cy="26841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13050EA-3B74-4C70-8461-2D0EC3CECC8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104018" y="3140782"/>
            <a:ext cx="4329913" cy="168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7661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162322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02AA3AA-F886-4832-9A89-C048EA09CE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704633" y="1531654"/>
            <a:ext cx="3192780" cy="30359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20097ED-BB45-4892-AD59-525A44610646}"/>
              </a:ext>
            </a:extLst>
          </p:cNvPr>
          <p:cNvSpPr txBox="1"/>
          <p:nvPr/>
        </p:nvSpPr>
        <p:spPr>
          <a:xfrm>
            <a:off x="312019" y="1531654"/>
            <a:ext cx="5316148" cy="3566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The quantity of water supplied = per capita rate * #of users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Per capita rate = 95 – 120 Litter /person. Use max. = 120litter/person.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Number of persons = #Of floors * #of apartments * #of person in each apartment.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= 6 * 4 * 4 = 96person (user).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The quantity of water supplied = 120 * 96 = 11520litters.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Assumed that 80% of water supplied becomes sewage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The quantity of sewage produced = 0.80 * 11520 = 9216litters.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Assumed the detention time = 3days.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So, the sewage quantity = 9216 * 3 = 27648litter.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Consider the deposited sludge rate as 25 litter/person/year and the cleaning period each one year.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Sludge quantity = 25 * 96 * 1 = 2400litter.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L="0" marR="0" algn="just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Total required capacity of tank = sewage + sludge = 27648 + 2400 = 30.048litter = 30m</a:t>
            </a:r>
            <a:r>
              <a:rPr lang="en-US" sz="11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3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9240742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39575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D15B2B60-3848-4095-9DC2-4D24E449EC04}"/>
                  </a:ext>
                </a:extLst>
              </p:cNvPr>
              <p:cNvSpPr txBox="1"/>
              <p:nvPr/>
            </p:nvSpPr>
            <p:spPr>
              <a:xfrm>
                <a:off x="290624" y="1360967"/>
                <a:ext cx="4614529" cy="36263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lvl="0" indent="-342900" algn="just" rtl="0">
                  <a:spcBef>
                    <a:spcPts val="0"/>
                  </a:spcBef>
                  <a:spcAft>
                    <a:spcPts val="0"/>
                  </a:spcAft>
                  <a:buFont typeface="Symbol" panose="05050102010706020507" pitchFamily="18" charset="2"/>
                  <a:buBlip>
                    <a:blip r:embed="rId2"/>
                  </a:buBlip>
                  <a:tabLst>
                    <a:tab pos="1066800" algn="l"/>
                  </a:tabLs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Length = 3.20m, width = 3.20m and height = 3m (Volume = 3.20*3.20*3 = 30.72m</a:t>
                </a:r>
                <a:r>
                  <a:rPr lang="en-US" sz="11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3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)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342900" marR="0" lvl="0" indent="-342900" algn="just" rtl="0">
                  <a:spcBef>
                    <a:spcPts val="0"/>
                  </a:spcBef>
                  <a:spcAft>
                    <a:spcPts val="0"/>
                  </a:spcAft>
                  <a:buFont typeface="Symbol" panose="05050102010706020507" pitchFamily="18" charset="2"/>
                  <a:buBlip>
                    <a:blip r:embed="rId2"/>
                  </a:buBlip>
                  <a:tabLst>
                    <a:tab pos="1066800" algn="l"/>
                  </a:tabLs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Water pressure = Ɣw *Hw = 10 * 3 = 30kN/m</a:t>
                </a:r>
                <a:r>
                  <a:rPr lang="en-US" sz="11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2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342900" marR="0" lvl="0" indent="-342900" algn="l" rtl="0">
                  <a:spcBef>
                    <a:spcPts val="0"/>
                  </a:spcBef>
                  <a:spcAft>
                    <a:spcPts val="0"/>
                  </a:spcAft>
                  <a:buFont typeface="Symbol" panose="05050102010706020507" pitchFamily="18" charset="2"/>
                  <a:buBlip>
                    <a:blip r:embed="rId2"/>
                  </a:buBlip>
                  <a:tabLst>
                    <a:tab pos="1066800" algn="l"/>
                  </a:tabLs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Soil Load = K/o * Ɣs * H/s = 0.5*18 * 3 = 27kN/m</a:t>
                </a:r>
                <a:r>
                  <a:rPr lang="en-US" sz="11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2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342900" marR="0" lvl="0" indent="-342900" algn="l" rtl="0">
                  <a:spcBef>
                    <a:spcPts val="0"/>
                  </a:spcBef>
                  <a:spcAft>
                    <a:spcPts val="0"/>
                  </a:spcAft>
                  <a:buFont typeface="Symbol" panose="05050102010706020507" pitchFamily="18" charset="2"/>
                  <a:buBlip>
                    <a:blip r:embed="rId2"/>
                  </a:buBlip>
                  <a:tabLst>
                    <a:tab pos="1066800" algn="l"/>
                  </a:tabLs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Sewage pressure = Ɣw *Hw = 10 * 3 = 30kN/m</a:t>
                </a:r>
                <a:r>
                  <a:rPr lang="en-US" sz="11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2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342900" marR="0" lvl="0" indent="-342900" algn="l" rtl="0"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Blip>
                    <a:blip r:embed="rId2"/>
                  </a:buBlip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Soil considered as live load.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342900" marR="0" lvl="0" indent="-342900" algn="l" rtl="0"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Blip>
                    <a:blip r:embed="rId2"/>
                  </a:buBlip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Water and sewage considered as Dead load.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342900" marR="0" lvl="0" indent="-342900" algn="l" rtl="0"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Blip>
                    <a:blip r:embed="rId2"/>
                  </a:buBlip>
                </a:pPr>
                <a14:m>
                  <m:oMath xmlns:m="http://schemas.openxmlformats.org/officeDocument/2006/math">
                    <m:acc>
                      <m:accPr>
                        <m:chr m:val="̀"/>
                        <m:ctrlPr>
                          <a:rPr lang="en-US" sz="1100" i="1" kern="100">
                            <a:effectLst/>
                            <a:latin typeface="Cambria Math"/>
                            <a:ea typeface="Calibri" panose="020F0502020204030204" pitchFamily="34" charset="0"/>
                            <a:cs typeface="+mj-cs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+mj-cs"/>
                          </a:rPr>
                          <m:t>Fc</m:t>
                        </m:r>
                      </m:e>
                    </m:acc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+mj-cs"/>
                      </a:rPr>
                      <m:t>=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+mj-cs"/>
                      </a:rPr>
                      <m:t>28</m:t>
                    </m:r>
                    <m:r>
                      <m:rPr>
                        <m:sty m:val="p"/>
                      </m:rP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+mj-cs"/>
                      </a:rPr>
                      <m:t>MPa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+mj-cs"/>
                      </a:rPr>
                      <m:t> ,</m:t>
                    </m:r>
                    <m:r>
                      <m:rPr>
                        <m:sty m:val="p"/>
                      </m:rP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+mj-cs"/>
                      </a:rPr>
                      <m:t>Fy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+mj-cs"/>
                      </a:rPr>
                      <m:t>=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+mj-cs"/>
                      </a:rPr>
                      <m:t>420</m:t>
                    </m:r>
                    <m:r>
                      <m:rPr>
                        <m:sty m:val="p"/>
                      </m:rP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+mj-cs"/>
                      </a:rPr>
                      <m:t>Mpa</m:t>
                    </m:r>
                  </m:oMath>
                </a14:m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342900" marR="0" lvl="0" indent="-342900" algn="l" rtl="0"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Blip>
                    <a:blip r:embed="rId2"/>
                  </a:buBlip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Load combination: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1143000" marR="0" lvl="2" indent="-228600" algn="l" rtl="0">
                  <a:spcBef>
                    <a:spcPts val="0"/>
                  </a:spcBef>
                  <a:spcAft>
                    <a:spcPts val="800"/>
                  </a:spcAft>
                  <a:buFont typeface="+mj-lt"/>
                  <a:buAutoNum type="arabicParenR"/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1.2DL +1.60LL                     </a:t>
                </a:r>
                <a:r>
                  <a:rPr lang="en-US" sz="1100" dirty="0">
                    <a:latin typeface="Calibri" panose="020F0502020204030204" pitchFamily="34" charset="0"/>
                    <a:ea typeface="Times New Roman" panose="02020603050405020304" pitchFamily="18" charset="0"/>
                    <a:cs typeface="+mj-cs"/>
                  </a:rPr>
                  <a:t>2)  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1.40 DL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342900" marR="0" lvl="0" indent="-342900" algn="l" rtl="0"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Blip>
                    <a:blip r:embed="rId2"/>
                  </a:buBlip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Underground tanks are designed for the worst of the following cases: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342900" marR="0" lvl="0" indent="-342900" algn="just" rtl="0"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Char char=""/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The presence of external water and soil on the walls (the condition of backfilling behind the walls).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342900" marR="0" lvl="0" indent="-342900" algn="just" rtl="0"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Char char=""/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Presence of internal water only (tank test condition).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342900" marR="0" lvl="0" indent="-342900" algn="just" rtl="0"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Char char=""/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+mj-cs"/>
                  </a:rPr>
                  <a:t>The presence of water from the inside and soil and water from the outside.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5B2B60-3848-4095-9DC2-4D24E449EC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24" y="1360967"/>
                <a:ext cx="4614529" cy="3626377"/>
              </a:xfrm>
              <a:prstGeom prst="rect">
                <a:avLst/>
              </a:prstGeom>
              <a:blipFill>
                <a:blip r:embed="rId3"/>
                <a:stretch>
                  <a:fillRect b="-16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44D7003-8BA5-45D6-8F3D-D21C3C9C1DC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992163" y="1644502"/>
            <a:ext cx="4052600" cy="192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11792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39575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247B14B2-9767-4509-BD58-DAD4B4DADA8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88829" y="1646851"/>
            <a:ext cx="3245485" cy="31965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6F3A78C-5349-4774-A578-D836C50CF56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72539" y="1526349"/>
            <a:ext cx="5221080" cy="302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2467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39575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861EBE12-65CE-401A-9025-E01FE85ACB9E}"/>
                  </a:ext>
                </a:extLst>
              </p:cNvPr>
              <p:cNvSpPr txBox="1"/>
              <p:nvPr/>
            </p:nvSpPr>
            <p:spPr>
              <a:xfrm>
                <a:off x="56707" y="1435014"/>
                <a:ext cx="9087293" cy="15492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lvl="0" indent="-34290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Char char=""/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Check thickness for vertical shear: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V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23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Vertical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shear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Vu</m:t>
                          </m:r>
                        </m:e>
                      </m:d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261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53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259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03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251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231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58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219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54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244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60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∅</m:t>
                      </m:r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75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e>
                      </m:rad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350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298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∅</m:t>
                      </m:r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&gt;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Vu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→→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298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&gt;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203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97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OK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1EBE12-65CE-401A-9025-E01FE85ACB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07" y="1435014"/>
                <a:ext cx="9087293" cy="1549270"/>
              </a:xfrm>
              <a:prstGeom prst="rect">
                <a:avLst/>
              </a:prstGeom>
              <a:blipFill>
                <a:blip r:embed="rId2"/>
                <a:stretch>
                  <a:fillRect t="-39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C78CF1DA-F52E-466B-91BF-95060752C745}"/>
                  </a:ext>
                </a:extLst>
              </p:cNvPr>
              <p:cNvSpPr txBox="1"/>
              <p:nvPr/>
            </p:nvSpPr>
            <p:spPr>
              <a:xfrm>
                <a:off x="28353" y="3520592"/>
                <a:ext cx="9144000" cy="1166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</m:t>
                      </m:r>
                      <m:r>
                        <a:rPr lang="en-US" sz="1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11</m:t>
                      </m:r>
                      <m:r>
                        <a:rPr lang="en-US" sz="1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Ultimate</m:t>
                      </m:r>
                      <m:r>
                        <a:rPr lang="en-US" sz="1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Horizontal</m:t>
                      </m:r>
                      <m:r>
                        <a:rPr lang="en-US" sz="1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tension</m:t>
                      </m:r>
                      <m:r>
                        <a:rPr lang="en-US" sz="1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446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398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357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321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297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240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343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16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22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Ultimate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Vertical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tension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571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483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445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404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366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332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433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50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upper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limit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on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stress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in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steel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Fs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max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</m:e>
                      </m:d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119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Mpa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 (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Severe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Condition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78CF1DA-F52E-466B-91BF-95060752C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53" y="3520592"/>
                <a:ext cx="9144000" cy="11666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27185D2-4A74-4CE1-ABC1-A417EDA8AF39}"/>
              </a:ext>
            </a:extLst>
          </p:cNvPr>
          <p:cNvSpPr txBox="1"/>
          <p:nvPr/>
        </p:nvSpPr>
        <p:spPr>
          <a:xfrm>
            <a:off x="127722" y="3096690"/>
            <a:ext cx="4713766" cy="264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Check thickness for Tension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27471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39575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13D1E86-7C8E-4F94-A55B-45DF652E9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9727" y="1224241"/>
            <a:ext cx="5774022" cy="35292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8A898FB-17F3-4252-88B0-9D92F9120D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722" y="1469931"/>
            <a:ext cx="4152380" cy="181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49086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39575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59F53F8D-F530-4213-A19C-9B63535CA280}"/>
                  </a:ext>
                </a:extLst>
              </p:cNvPr>
              <p:cNvSpPr txBox="1"/>
              <p:nvPr/>
            </p:nvSpPr>
            <p:spPr>
              <a:xfrm>
                <a:off x="999461" y="1465357"/>
                <a:ext cx="7286846" cy="11063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lvl="0" indent="-34290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Char char=""/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Vertical Reinforcement (Outside and Inside Surface).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M11 = Horizontal moment = 74 kN.m/m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22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Vertical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moment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330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284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212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185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145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132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215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9F53F8D-F530-4213-A19C-9B63535CA2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461" y="1465357"/>
                <a:ext cx="7286846" cy="1106393"/>
              </a:xfrm>
              <a:prstGeom prst="rect">
                <a:avLst/>
              </a:prstGeom>
              <a:blipFill>
                <a:blip r:embed="rId2"/>
                <a:stretch>
                  <a:fillRect t="-54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="" id="{5F68661C-665F-442B-BF2F-0AEB777734BD}"/>
                  </a:ext>
                </a:extLst>
              </p:cNvPr>
              <p:cNvSpPr txBox="1"/>
              <p:nvPr/>
            </p:nvSpPr>
            <p:spPr>
              <a:xfrm>
                <a:off x="857693" y="2535880"/>
                <a:ext cx="6582125" cy="25985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 = 200mm, thickness = 400mm so, </a:t>
                </a:r>
                <a:r>
                  <a:rPr lang="en-US" sz="11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Fs,max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145Mpa (Two way-severe exposure).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/>
                </a:r>
                <a:br>
                  <a:rPr lang="en-US" sz="1100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durability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factor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sty m:val="p"/>
                            </m:rPr>
                            <a:rPr lang="en-US" sz="1100" baseline="-250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d</m:t>
                          </m:r>
                        </m:e>
                      </m:d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∅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Fy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γ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Fs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max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90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144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80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udesign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06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86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215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410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den>
                      </m:f>
                      <m:d>
                        <m:d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1100" i="1">
                                  <a:effectLst/>
                                  <a:latin typeface="Cambria Math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11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100" i="1">
                                      <a:effectLst/>
                                      <a:latin typeface="Cambria Math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61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US" sz="1100" i="1">
                                          <a:effectLst/>
                                          <a:latin typeface="Cambria Math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410</m:t>
                                  </m:r>
                                </m:num>
                                <m:den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28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1000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US" sz="1100" i="1">
                                          <a:effectLst/>
                                          <a:latin typeface="Cambria Math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350</m:t>
                                      </m:r>
                                    </m:e>
                                    <m:sup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009663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009663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1000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350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3382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05</m:t>
                    </m:r>
                    <m:r>
                      <a:rPr lang="en-US" sz="11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1100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1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m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→→→</m:t>
                    </m:r>
                    <m:r>
                      <a:rPr lang="en-US" sz="110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7</m:t>
                    </m:r>
                    <m:r>
                      <a:rPr lang="en-US" sz="110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</m:t>
                    </m:r>
                    <m:r>
                      <a:rPr lang="en-US" sz="110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25</m:t>
                    </m:r>
                    <m:r>
                      <a:rPr lang="en-US" sz="110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10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smin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003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400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1200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F68661C-665F-442B-BF2F-0AEB777734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693" y="2535880"/>
                <a:ext cx="6582125" cy="25985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10518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39575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D7CD37B-5A6D-42ED-BA74-9179919725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49279" y="1127051"/>
            <a:ext cx="4379731" cy="381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63805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39575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3F8F21BA-8503-4E6C-9097-C8736BB73867}"/>
                  </a:ext>
                </a:extLst>
              </p:cNvPr>
              <p:cNvSpPr txBox="1"/>
              <p:nvPr/>
            </p:nvSpPr>
            <p:spPr>
              <a:xfrm>
                <a:off x="372140" y="1620577"/>
                <a:ext cx="4554279" cy="29849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lvl="0" indent="-34290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Char char=""/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Horizontal Reinforcement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M11 = Horizontal moment = 74 kN.m/m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durability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factor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sty m:val="p"/>
                            </m:rPr>
                            <a:rPr lang="en-US" sz="1100" baseline="-250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d</m:t>
                          </m:r>
                        </m:e>
                      </m:d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∅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Fy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γ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Fs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max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90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144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80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udesign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06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80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74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142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den>
                      </m:f>
                      <m:d>
                        <m:d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1100" i="1">
                                  <a:effectLst/>
                                  <a:latin typeface="Cambria Math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11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100" i="1">
                                      <a:effectLst/>
                                      <a:latin typeface="Cambria Math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61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US" sz="1100" i="1">
                                          <a:effectLst/>
                                          <a:latin typeface="Cambria Math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142</m:t>
                                  </m:r>
                                </m:num>
                                <m:den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28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1000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US" sz="1100" i="1">
                                          <a:effectLst/>
                                          <a:latin typeface="Cambria Math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350</m:t>
                                      </m:r>
                                    </m:e>
                                    <m:sup>
                                      <m:r>
                                        <a:rPr lang="en-US" sz="1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00315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00315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1000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350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1102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50</m:t>
                    </m:r>
                    <m:r>
                      <a:rPr lang="en-US" sz="11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1100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1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suppose distance between movement joints less than 6m.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smin</m:t>
                          </m:r>
                        </m:sub>
                      </m:sSub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003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bh</m:t>
                      </m:r>
                      <m:r>
                        <a:rPr lang="ar-SA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ar-SA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ar-SA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ar-SA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003</m:t>
                      </m:r>
                      <m:r>
                        <a:rPr lang="ar-SA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ar-SA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ar-SA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400</m:t>
                      </m:r>
                      <m:r>
                        <a:rPr lang="ar-SA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1200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→→→</m:t>
                      </m:r>
                      <m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8</m:t>
                      </m:r>
                      <m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∅</m:t>
                      </m:r>
                      <m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14</m:t>
                      </m:r>
                      <m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F8F21BA-8503-4E6C-9097-C8736BB738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140" y="1620577"/>
                <a:ext cx="4554279" cy="2984920"/>
              </a:xfrm>
              <a:prstGeom prst="rect">
                <a:avLst/>
              </a:prstGeom>
              <a:blipFill>
                <a:blip r:embed="rId2"/>
                <a:stretch>
                  <a:fillRect t="-20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A53AFD4-54F5-4151-9828-6605072E65D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507453" y="1162493"/>
            <a:ext cx="4554279" cy="118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652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81A29F-C170-46FE-8309-7F68EA4C05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20000"/>
            <a:ext cx="7613885" cy="314100"/>
          </a:xfrm>
        </p:spPr>
        <p:txBody>
          <a:bodyPr/>
          <a:lstStyle/>
          <a:p>
            <a:r>
              <a:rPr lang="en-US" dirty="0"/>
              <a:t>Architectural Aspects – Architectural Modifications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59287B4-2BF8-49A6-9E50-92AE55AE0280}"/>
              </a:ext>
            </a:extLst>
          </p:cNvPr>
          <p:cNvSpPr txBox="1"/>
          <p:nvPr/>
        </p:nvSpPr>
        <p:spPr>
          <a:xfrm>
            <a:off x="150892" y="1063582"/>
            <a:ext cx="330403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2"/>
              </a:buClr>
            </a:pPr>
            <a:r>
              <a:rPr lang="en-US" sz="1800" b="1" dirty="0">
                <a:solidFill>
                  <a:srgbClr val="FF0000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1. Parking Modifications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37EF8EAB-41E6-4F59-B6FD-C4C861B7A7CD}"/>
              </a:ext>
            </a:extLst>
          </p:cNvPr>
          <p:cNvCxnSpPr>
            <a:cxnSpLocks/>
          </p:cNvCxnSpPr>
          <p:nvPr/>
        </p:nvCxnSpPr>
        <p:spPr>
          <a:xfrm>
            <a:off x="4375715" y="1755236"/>
            <a:ext cx="0" cy="2916578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29D2D36-B791-4968-9098-5B5983AD6D05}"/>
              </a:ext>
            </a:extLst>
          </p:cNvPr>
          <p:cNvSpPr txBox="1"/>
          <p:nvPr/>
        </p:nvSpPr>
        <p:spPr>
          <a:xfrm>
            <a:off x="1083657" y="4450925"/>
            <a:ext cx="16850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latin typeface="Arial Rounded MT Bold" panose="020F0704030504030204" pitchFamily="34" charset="0"/>
              </a:rPr>
              <a:t>CELLAR2 FLOOR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FC32BFD-E31F-4C8D-B2A6-ABF6F5756472}"/>
              </a:ext>
            </a:extLst>
          </p:cNvPr>
          <p:cNvSpPr txBox="1"/>
          <p:nvPr/>
        </p:nvSpPr>
        <p:spPr>
          <a:xfrm>
            <a:off x="5525653" y="4706635"/>
            <a:ext cx="15744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Before Modifications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B48BF58-ECE6-047B-C72D-CF2754D0E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89912"/>
            <a:ext cx="4218258" cy="26335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8006409-7832-FAA2-C993-49099557C9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270" y="1789912"/>
            <a:ext cx="4047303" cy="263358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5671462-5DF1-EA4B-F32D-B9FFBF6A8BCD}"/>
              </a:ext>
            </a:extLst>
          </p:cNvPr>
          <p:cNvSpPr txBox="1"/>
          <p:nvPr/>
        </p:nvSpPr>
        <p:spPr>
          <a:xfrm>
            <a:off x="5525653" y="4406923"/>
            <a:ext cx="16850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latin typeface="Arial Rounded MT Bold" panose="020F0704030504030204" pitchFamily="34" charset="0"/>
              </a:rPr>
              <a:t>CELLAR1 FLOOR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FF593E9-5592-61A4-75A4-A35E51F47FF3}"/>
              </a:ext>
            </a:extLst>
          </p:cNvPr>
          <p:cNvSpPr txBox="1"/>
          <p:nvPr/>
        </p:nvSpPr>
        <p:spPr>
          <a:xfrm>
            <a:off x="1177264" y="4706635"/>
            <a:ext cx="15744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Before Modifications</a:t>
            </a:r>
          </a:p>
        </p:txBody>
      </p:sp>
    </p:spTree>
    <p:extLst>
      <p:ext uri="{BB962C8B-B14F-4D97-AF65-F5344CB8AC3E}">
        <p14:creationId xmlns:p14="http://schemas.microsoft.com/office/powerpoint/2010/main" val="86817354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39575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747D5601-6589-472E-8FF1-DC5B1A7B5D38}"/>
                  </a:ext>
                </a:extLst>
              </p:cNvPr>
              <p:cNvSpPr txBox="1"/>
              <p:nvPr/>
            </p:nvSpPr>
            <p:spPr>
              <a:xfrm>
                <a:off x="216196" y="1733223"/>
                <a:ext cx="4713766" cy="28051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lvl="0" indent="-34290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Symbol" panose="05050102010706020507" pitchFamily="18" charset="2"/>
                  <a:buChar char=""/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Horizontal reinforcement distribution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anose="05000000000000000000" pitchFamily="2" charset="2"/>
                  <a:buChar char=""/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Nearby the corner: (Tension and moment)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Outside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surface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: 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As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from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2591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82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1295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91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→→→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6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∅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18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Inside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surface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: 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As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from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As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from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2591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82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1102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2398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41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8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∅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20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marR="0" lvl="0" indent="-34290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anose="05000000000000000000" pitchFamily="2" charset="2"/>
                  <a:buChar char=""/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Far away from the corner: (Only tension)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2860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Outside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surface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: 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As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from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2591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82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1295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91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→→→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6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∅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18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Inside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surface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: 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As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from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2591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82</m:t>
                          </m:r>
                        </m:num>
                        <m:den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1295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91</m:t>
                      </m:r>
                      <m:sSup>
                        <m:sSupPr>
                          <m:ctrlPr>
                            <a:rPr lang="en-US" sz="11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mm</m:t>
                          </m:r>
                        </m:e>
                        <m:sup>
                          <m: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→→→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6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∅</m:t>
                      </m:r>
                      <m:r>
                        <a:rPr lang="en-US" sz="1100" i="1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18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47D5601-6589-472E-8FF1-DC5B1A7B5D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196" y="1733223"/>
                <a:ext cx="4713766" cy="2805127"/>
              </a:xfrm>
              <a:prstGeom prst="rect">
                <a:avLst/>
              </a:prstGeom>
              <a:blipFill>
                <a:blip r:embed="rId2"/>
                <a:stretch>
                  <a:fillRect t="-2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8F81E53E-E46F-4628-9746-7CE6E18EDBD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1111975"/>
            <a:ext cx="4127205" cy="91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44058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39575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0D8D82F-8D80-4718-919A-B2685BBAFF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848440" y="1552353"/>
            <a:ext cx="4217581" cy="30447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09F9771-5312-47BB-B3C0-B77D40CB6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50828"/>
            <a:ext cx="4838912" cy="289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70729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39575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footing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571F990-5ED7-45CD-A99F-A43E435B1BB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140171" y="1614111"/>
            <a:ext cx="6026150" cy="28651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1B0ABA7-D15A-4F57-A7A6-2AFC767D52FE}"/>
              </a:ext>
            </a:extLst>
          </p:cNvPr>
          <p:cNvSpPr txBox="1"/>
          <p:nvPr/>
        </p:nvSpPr>
        <p:spPr>
          <a:xfrm>
            <a:off x="790975" y="4530546"/>
            <a:ext cx="47137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Soil Pressure for tank foundation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9971664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39575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Septic tank footing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6DD61A9-AD15-419A-AD1B-BA4F0C28ECD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457892" y="1502543"/>
            <a:ext cx="5943600" cy="32016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75622972-C872-43B7-BF2D-8050AE4A91BE}"/>
                  </a:ext>
                </a:extLst>
              </p:cNvPr>
              <p:cNvSpPr txBox="1"/>
              <p:nvPr/>
            </p:nvSpPr>
            <p:spPr>
              <a:xfrm>
                <a:off x="33800" y="1877350"/>
                <a:ext cx="2424092" cy="16584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smin</m:t>
                          </m:r>
                        </m:sub>
                      </m:sSub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0018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1000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400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720</m:t>
                      </m:r>
                      <m:f>
                        <m:fPr>
                          <m:ctrlPr>
                            <a:rPr lang="en-US" sz="1400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i="1">
                                  <a:effectLst/>
                                  <a:latin typeface="Cambria Math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4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mm</m:t>
                              </m:r>
                            </m:e>
                            <m:sup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sz="14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</m:den>
                      </m:f>
                    </m:oMath>
                  </m:oMathPara>
                </a14:m>
                <a:endParaRPr lang="en-US" sz="14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→→→  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7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∅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12</m:t>
                      </m:r>
                      <m: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4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en-US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No additional reinforcement.</a:t>
                </a:r>
                <a:endParaRPr lang="en-US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5622972-C872-43B7-BF2D-8050AE4A91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0" y="1877350"/>
                <a:ext cx="2424092" cy="1658403"/>
              </a:xfrm>
              <a:prstGeom prst="rect">
                <a:avLst/>
              </a:prstGeom>
              <a:blipFill>
                <a:blip r:embed="rId3"/>
                <a:stretch>
                  <a:fillRect l="-756" b="-220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960416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3B147E-431D-4CE6-97CF-66735A8F74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312" y="1380894"/>
            <a:ext cx="3930720" cy="971122"/>
          </a:xfrm>
        </p:spPr>
        <p:txBody>
          <a:bodyPr/>
          <a:lstStyle/>
          <a:p>
            <a:r>
              <a:rPr lang="en-US" dirty="0"/>
              <a:t>Electro-Mechanical Aspects</a:t>
            </a:r>
          </a:p>
        </p:txBody>
      </p:sp>
      <p:sp>
        <p:nvSpPr>
          <p:cNvPr id="9" name="Google Shape;1191;p32">
            <a:extLst>
              <a:ext uri="{FF2B5EF4-FFF2-40B4-BE49-F238E27FC236}">
                <a16:creationId xmlns:a16="http://schemas.microsoft.com/office/drawing/2014/main" xmlns="" id="{A4DE4E9D-565A-43F9-A076-5AA1099D2C04}"/>
              </a:ext>
            </a:extLst>
          </p:cNvPr>
          <p:cNvSpPr txBox="1"/>
          <p:nvPr/>
        </p:nvSpPr>
        <p:spPr>
          <a:xfrm>
            <a:off x="7444442" y="3386968"/>
            <a:ext cx="1598100" cy="54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20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Water Supply and Drainage</a:t>
            </a:r>
            <a:endParaRPr sz="1200" dirty="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0" name="Google Shape;1192;p32">
            <a:extLst>
              <a:ext uri="{FF2B5EF4-FFF2-40B4-BE49-F238E27FC236}">
                <a16:creationId xmlns:a16="http://schemas.microsoft.com/office/drawing/2014/main" xmlns="" id="{C16525DC-5D03-492F-9532-914A89AC4E7B}"/>
              </a:ext>
            </a:extLst>
          </p:cNvPr>
          <p:cNvSpPr txBox="1"/>
          <p:nvPr/>
        </p:nvSpPr>
        <p:spPr>
          <a:xfrm>
            <a:off x="3168367" y="2605410"/>
            <a:ext cx="1674118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HVAC System</a:t>
            </a:r>
            <a:endParaRPr sz="1200" dirty="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1" name="Google Shape;1193;p32">
            <a:extLst>
              <a:ext uri="{FF2B5EF4-FFF2-40B4-BE49-F238E27FC236}">
                <a16:creationId xmlns:a16="http://schemas.microsoft.com/office/drawing/2014/main" xmlns="" id="{BECCFEF3-BBA5-4A58-B9C0-08E991975ED3}"/>
              </a:ext>
            </a:extLst>
          </p:cNvPr>
          <p:cNvSpPr txBox="1"/>
          <p:nvPr/>
        </p:nvSpPr>
        <p:spPr>
          <a:xfrm>
            <a:off x="7446094" y="1966756"/>
            <a:ext cx="1673700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Power Design</a:t>
            </a:r>
            <a:endParaRPr sz="1200" dirty="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2" name="Google Shape;1194;p32">
            <a:extLst>
              <a:ext uri="{FF2B5EF4-FFF2-40B4-BE49-F238E27FC236}">
                <a16:creationId xmlns:a16="http://schemas.microsoft.com/office/drawing/2014/main" xmlns="" id="{9B3544EE-54EA-415D-853F-FF4E784B463D}"/>
              </a:ext>
            </a:extLst>
          </p:cNvPr>
          <p:cNvSpPr txBox="1"/>
          <p:nvPr/>
        </p:nvSpPr>
        <p:spPr>
          <a:xfrm>
            <a:off x="3525983" y="3796227"/>
            <a:ext cx="1887024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1200" dirty="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</a:rPr>
              <a:t>Firefighting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</a:rPr>
              <a:t>system</a:t>
            </a:r>
          </a:p>
        </p:txBody>
      </p:sp>
      <p:sp>
        <p:nvSpPr>
          <p:cNvPr id="13" name="Google Shape;1195;p32">
            <a:extLst>
              <a:ext uri="{FF2B5EF4-FFF2-40B4-BE49-F238E27FC236}">
                <a16:creationId xmlns:a16="http://schemas.microsoft.com/office/drawing/2014/main" xmlns="" id="{F3338828-6AB0-41E7-9C51-1B497A742EEA}"/>
              </a:ext>
            </a:extLst>
          </p:cNvPr>
          <p:cNvSpPr txBox="1"/>
          <p:nvPr/>
        </p:nvSpPr>
        <p:spPr>
          <a:xfrm>
            <a:off x="3869442" y="1164110"/>
            <a:ext cx="1844700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Artificial Lighting</a:t>
            </a:r>
            <a:endParaRPr sz="1200" dirty="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4" name="Google Shape;1196;p32">
            <a:extLst>
              <a:ext uri="{FF2B5EF4-FFF2-40B4-BE49-F238E27FC236}">
                <a16:creationId xmlns:a16="http://schemas.microsoft.com/office/drawing/2014/main" xmlns="" id="{73B1A101-4E2F-4AD0-949A-123CF3F8DB9B}"/>
              </a:ext>
            </a:extLst>
          </p:cNvPr>
          <p:cNvSpPr/>
          <p:nvPr/>
        </p:nvSpPr>
        <p:spPr>
          <a:xfrm>
            <a:off x="4973402" y="1335165"/>
            <a:ext cx="2223196" cy="2867711"/>
          </a:xfrm>
          <a:custGeom>
            <a:avLst/>
            <a:gdLst/>
            <a:ahLst/>
            <a:cxnLst/>
            <a:rect l="l" t="t" r="r" b="b"/>
            <a:pathLst>
              <a:path w="138366" h="178479" extrusionOk="0">
                <a:moveTo>
                  <a:pt x="65053" y="1"/>
                </a:moveTo>
                <a:lnTo>
                  <a:pt x="65053" y="35048"/>
                </a:lnTo>
                <a:cubicBezTo>
                  <a:pt x="65053" y="46401"/>
                  <a:pt x="74287" y="55635"/>
                  <a:pt x="85640" y="55635"/>
                </a:cubicBezTo>
                <a:lnTo>
                  <a:pt x="111253" y="55635"/>
                </a:lnTo>
                <a:cubicBezTo>
                  <a:pt x="115118" y="55635"/>
                  <a:pt x="118242" y="58790"/>
                  <a:pt x="118203" y="62655"/>
                </a:cubicBezTo>
                <a:cubicBezTo>
                  <a:pt x="118162" y="66450"/>
                  <a:pt x="115046" y="69535"/>
                  <a:pt x="111253" y="69535"/>
                </a:cubicBezTo>
                <a:lnTo>
                  <a:pt x="32647" y="69535"/>
                </a:lnTo>
                <a:cubicBezTo>
                  <a:pt x="14645" y="69535"/>
                  <a:pt x="1" y="84182"/>
                  <a:pt x="1" y="102181"/>
                </a:cubicBezTo>
                <a:cubicBezTo>
                  <a:pt x="1" y="120183"/>
                  <a:pt x="14647" y="134827"/>
                  <a:pt x="32647" y="134827"/>
                </a:cubicBezTo>
                <a:lnTo>
                  <a:pt x="107026" y="134827"/>
                </a:lnTo>
                <a:cubicBezTo>
                  <a:pt x="113814" y="134827"/>
                  <a:pt x="119335" y="140351"/>
                  <a:pt x="119335" y="147139"/>
                </a:cubicBezTo>
                <a:cubicBezTo>
                  <a:pt x="119335" y="153925"/>
                  <a:pt x="113814" y="159448"/>
                  <a:pt x="107026" y="159448"/>
                </a:cubicBezTo>
                <a:lnTo>
                  <a:pt x="65223" y="159448"/>
                </a:lnTo>
                <a:lnTo>
                  <a:pt x="65223" y="178479"/>
                </a:lnTo>
                <a:lnTo>
                  <a:pt x="107026" y="178479"/>
                </a:lnTo>
                <a:cubicBezTo>
                  <a:pt x="124308" y="178479"/>
                  <a:pt x="138365" y="164418"/>
                  <a:pt x="138365" y="147139"/>
                </a:cubicBezTo>
                <a:cubicBezTo>
                  <a:pt x="138365" y="129857"/>
                  <a:pt x="124308" y="115797"/>
                  <a:pt x="107026" y="115797"/>
                </a:cubicBezTo>
                <a:lnTo>
                  <a:pt x="32647" y="115797"/>
                </a:lnTo>
                <a:cubicBezTo>
                  <a:pt x="25136" y="115797"/>
                  <a:pt x="19029" y="109690"/>
                  <a:pt x="19029" y="102181"/>
                </a:cubicBezTo>
                <a:cubicBezTo>
                  <a:pt x="19029" y="94673"/>
                  <a:pt x="25138" y="88566"/>
                  <a:pt x="32647" y="88566"/>
                </a:cubicBezTo>
                <a:lnTo>
                  <a:pt x="111255" y="88566"/>
                </a:lnTo>
                <a:cubicBezTo>
                  <a:pt x="125436" y="88566"/>
                  <a:pt x="137090" y="77028"/>
                  <a:pt x="137234" y="62847"/>
                </a:cubicBezTo>
                <a:cubicBezTo>
                  <a:pt x="137301" y="55858"/>
                  <a:pt x="134632" y="49273"/>
                  <a:pt x="129715" y="44308"/>
                </a:cubicBezTo>
                <a:cubicBezTo>
                  <a:pt x="124799" y="39340"/>
                  <a:pt x="118242" y="36607"/>
                  <a:pt x="111255" y="36607"/>
                </a:cubicBezTo>
                <a:lnTo>
                  <a:pt x="85640" y="36607"/>
                </a:lnTo>
                <a:cubicBezTo>
                  <a:pt x="84781" y="36604"/>
                  <a:pt x="84084" y="35907"/>
                  <a:pt x="84084" y="35048"/>
                </a:cubicBezTo>
                <a:lnTo>
                  <a:pt x="84084" y="1"/>
                </a:lnTo>
                <a:close/>
              </a:path>
            </a:pathLst>
          </a:custGeom>
          <a:solidFill>
            <a:srgbClr val="ADD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197;p32">
            <a:extLst>
              <a:ext uri="{FF2B5EF4-FFF2-40B4-BE49-F238E27FC236}">
                <a16:creationId xmlns:a16="http://schemas.microsoft.com/office/drawing/2014/main" xmlns="" id="{7305300A-9711-4192-A3E6-9F8CB7F7F1BF}"/>
              </a:ext>
            </a:extLst>
          </p:cNvPr>
          <p:cNvSpPr/>
          <p:nvPr/>
        </p:nvSpPr>
        <p:spPr>
          <a:xfrm>
            <a:off x="6021373" y="3687785"/>
            <a:ext cx="1175225" cy="515092"/>
          </a:xfrm>
          <a:custGeom>
            <a:avLst/>
            <a:gdLst/>
            <a:ahLst/>
            <a:cxnLst/>
            <a:rect l="l" t="t" r="r" b="b"/>
            <a:pathLst>
              <a:path w="73143" h="32058" extrusionOk="0">
                <a:moveTo>
                  <a:pt x="54091" y="1"/>
                </a:moveTo>
                <a:cubicBezTo>
                  <a:pt x="54104" y="237"/>
                  <a:pt x="54112" y="476"/>
                  <a:pt x="54112" y="715"/>
                </a:cubicBezTo>
                <a:cubicBezTo>
                  <a:pt x="54112" y="7504"/>
                  <a:pt x="48591" y="13027"/>
                  <a:pt x="41803" y="13027"/>
                </a:cubicBezTo>
                <a:lnTo>
                  <a:pt x="0" y="13027"/>
                </a:lnTo>
                <a:lnTo>
                  <a:pt x="0" y="32058"/>
                </a:lnTo>
                <a:lnTo>
                  <a:pt x="41803" y="32058"/>
                </a:lnTo>
                <a:cubicBezTo>
                  <a:pt x="59085" y="32058"/>
                  <a:pt x="73142" y="17997"/>
                  <a:pt x="73142" y="715"/>
                </a:cubicBezTo>
                <a:cubicBezTo>
                  <a:pt x="73142" y="476"/>
                  <a:pt x="73129" y="240"/>
                  <a:pt x="73124" y="1"/>
                </a:cubicBez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198;p32">
            <a:extLst>
              <a:ext uri="{FF2B5EF4-FFF2-40B4-BE49-F238E27FC236}">
                <a16:creationId xmlns:a16="http://schemas.microsoft.com/office/drawing/2014/main" xmlns="" id="{9557ACEE-7D9A-4793-87AD-57A2822DDA9F}"/>
              </a:ext>
            </a:extLst>
          </p:cNvPr>
          <p:cNvSpPr/>
          <p:nvPr/>
        </p:nvSpPr>
        <p:spPr>
          <a:xfrm>
            <a:off x="4973370" y="2957131"/>
            <a:ext cx="2222939" cy="730670"/>
          </a:xfrm>
          <a:custGeom>
            <a:avLst/>
            <a:gdLst/>
            <a:ahLst/>
            <a:cxnLst/>
            <a:rect l="l" t="t" r="r" b="b"/>
            <a:pathLst>
              <a:path w="138350" h="45475" extrusionOk="0">
                <a:moveTo>
                  <a:pt x="34" y="0"/>
                </a:moveTo>
                <a:cubicBezTo>
                  <a:pt x="18" y="409"/>
                  <a:pt x="0" y="820"/>
                  <a:pt x="0" y="1234"/>
                </a:cubicBezTo>
                <a:cubicBezTo>
                  <a:pt x="0" y="19234"/>
                  <a:pt x="14647" y="33880"/>
                  <a:pt x="32646" y="33880"/>
                </a:cubicBezTo>
                <a:lnTo>
                  <a:pt x="107025" y="33880"/>
                </a:lnTo>
                <a:cubicBezTo>
                  <a:pt x="113574" y="33880"/>
                  <a:pt x="118943" y="39020"/>
                  <a:pt x="119313" y="45475"/>
                </a:cubicBezTo>
                <a:lnTo>
                  <a:pt x="138349" y="45475"/>
                </a:lnTo>
                <a:cubicBezTo>
                  <a:pt x="137966" y="28524"/>
                  <a:pt x="124068" y="14850"/>
                  <a:pt x="107025" y="14850"/>
                </a:cubicBezTo>
                <a:lnTo>
                  <a:pt x="32649" y="14850"/>
                </a:lnTo>
                <a:cubicBezTo>
                  <a:pt x="25140" y="14850"/>
                  <a:pt x="19031" y="8743"/>
                  <a:pt x="19031" y="1234"/>
                </a:cubicBezTo>
                <a:cubicBezTo>
                  <a:pt x="19031" y="818"/>
                  <a:pt x="19054" y="406"/>
                  <a:pt x="19090" y="0"/>
                </a:cubicBez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199;p32">
            <a:extLst>
              <a:ext uri="{FF2B5EF4-FFF2-40B4-BE49-F238E27FC236}">
                <a16:creationId xmlns:a16="http://schemas.microsoft.com/office/drawing/2014/main" xmlns="" id="{1760E620-3156-4205-9CF2-AE7D502E75F0}"/>
              </a:ext>
            </a:extLst>
          </p:cNvPr>
          <p:cNvSpPr/>
          <p:nvPr/>
        </p:nvSpPr>
        <p:spPr>
          <a:xfrm>
            <a:off x="4973900" y="2452419"/>
            <a:ext cx="1439777" cy="504728"/>
          </a:xfrm>
          <a:custGeom>
            <a:avLst/>
            <a:gdLst/>
            <a:ahLst/>
            <a:cxnLst/>
            <a:rect l="l" t="t" r="r" b="b"/>
            <a:pathLst>
              <a:path w="89608" h="31413" extrusionOk="0">
                <a:moveTo>
                  <a:pt x="32616" y="0"/>
                </a:moveTo>
                <a:cubicBezTo>
                  <a:pt x="15028" y="0"/>
                  <a:pt x="654" y="13981"/>
                  <a:pt x="1" y="31410"/>
                </a:cubicBezTo>
                <a:lnTo>
                  <a:pt x="19057" y="31412"/>
                </a:lnTo>
                <a:cubicBezTo>
                  <a:pt x="19684" y="24480"/>
                  <a:pt x="25524" y="19031"/>
                  <a:pt x="32616" y="19031"/>
                </a:cubicBezTo>
                <a:lnTo>
                  <a:pt x="89607" y="19031"/>
                </a:lnTo>
                <a:lnTo>
                  <a:pt x="89607" y="0"/>
                </a:ln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200;p32">
            <a:extLst>
              <a:ext uri="{FF2B5EF4-FFF2-40B4-BE49-F238E27FC236}">
                <a16:creationId xmlns:a16="http://schemas.microsoft.com/office/drawing/2014/main" xmlns="" id="{D3456CB9-F22F-45FF-A6D7-165188A6416E}"/>
              </a:ext>
            </a:extLst>
          </p:cNvPr>
          <p:cNvSpPr/>
          <p:nvPr/>
        </p:nvSpPr>
        <p:spPr>
          <a:xfrm>
            <a:off x="6018593" y="1596037"/>
            <a:ext cx="1160893" cy="1162210"/>
          </a:xfrm>
          <a:custGeom>
            <a:avLst/>
            <a:gdLst/>
            <a:ahLst/>
            <a:cxnLst/>
            <a:rect l="l" t="t" r="r" b="b"/>
            <a:pathLst>
              <a:path w="72251" h="72333" extrusionOk="0">
                <a:moveTo>
                  <a:pt x="1" y="0"/>
                </a:moveTo>
                <a:lnTo>
                  <a:pt x="1" y="18812"/>
                </a:lnTo>
                <a:cubicBezTo>
                  <a:pt x="1" y="30165"/>
                  <a:pt x="9237" y="39399"/>
                  <a:pt x="20587" y="39399"/>
                </a:cubicBezTo>
                <a:lnTo>
                  <a:pt x="46203" y="39399"/>
                </a:lnTo>
                <a:cubicBezTo>
                  <a:pt x="50070" y="39399"/>
                  <a:pt x="53192" y="42554"/>
                  <a:pt x="53153" y="46421"/>
                </a:cubicBezTo>
                <a:cubicBezTo>
                  <a:pt x="53115" y="50214"/>
                  <a:pt x="49996" y="53302"/>
                  <a:pt x="46203" y="53302"/>
                </a:cubicBezTo>
                <a:lnTo>
                  <a:pt x="24588" y="53302"/>
                </a:lnTo>
                <a:lnTo>
                  <a:pt x="24588" y="72333"/>
                </a:lnTo>
                <a:lnTo>
                  <a:pt x="46203" y="72333"/>
                </a:lnTo>
                <a:cubicBezTo>
                  <a:pt x="60384" y="72333"/>
                  <a:pt x="72040" y="60792"/>
                  <a:pt x="72181" y="46611"/>
                </a:cubicBezTo>
                <a:cubicBezTo>
                  <a:pt x="72251" y="39622"/>
                  <a:pt x="69582" y="33040"/>
                  <a:pt x="64665" y="28072"/>
                </a:cubicBezTo>
                <a:cubicBezTo>
                  <a:pt x="59746" y="23107"/>
                  <a:pt x="53189" y="20371"/>
                  <a:pt x="46203" y="20371"/>
                </a:cubicBezTo>
                <a:lnTo>
                  <a:pt x="20590" y="20371"/>
                </a:lnTo>
                <a:cubicBezTo>
                  <a:pt x="19731" y="20371"/>
                  <a:pt x="19034" y="19674"/>
                  <a:pt x="19034" y="18815"/>
                </a:cubicBezTo>
                <a:lnTo>
                  <a:pt x="19034" y="0"/>
                </a:ln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201;p32">
            <a:extLst>
              <a:ext uri="{FF2B5EF4-FFF2-40B4-BE49-F238E27FC236}">
                <a16:creationId xmlns:a16="http://schemas.microsoft.com/office/drawing/2014/main" xmlns="" id="{3D7A1C03-5FD3-4470-B9C6-FD84916ECBAA}"/>
              </a:ext>
            </a:extLst>
          </p:cNvPr>
          <p:cNvSpPr/>
          <p:nvPr/>
        </p:nvSpPr>
        <p:spPr>
          <a:xfrm>
            <a:off x="5101026" y="1339760"/>
            <a:ext cx="1967739" cy="2735283"/>
          </a:xfrm>
          <a:custGeom>
            <a:avLst/>
            <a:gdLst/>
            <a:ahLst/>
            <a:cxnLst/>
            <a:rect l="l" t="t" r="r" b="b"/>
            <a:pathLst>
              <a:path w="122467" h="170237" extrusionOk="0">
                <a:moveTo>
                  <a:pt x="66624" y="0"/>
                </a:moveTo>
                <a:cubicBezTo>
                  <a:pt x="65763" y="0"/>
                  <a:pt x="65066" y="697"/>
                  <a:pt x="65066" y="1559"/>
                </a:cubicBezTo>
                <a:lnTo>
                  <a:pt x="65066" y="8483"/>
                </a:lnTo>
                <a:cubicBezTo>
                  <a:pt x="65064" y="9345"/>
                  <a:pt x="65763" y="10041"/>
                  <a:pt x="66622" y="10041"/>
                </a:cubicBezTo>
                <a:lnTo>
                  <a:pt x="66624" y="10041"/>
                </a:lnTo>
                <a:cubicBezTo>
                  <a:pt x="67486" y="10041"/>
                  <a:pt x="68183" y="9345"/>
                  <a:pt x="68183" y="8483"/>
                </a:cubicBezTo>
                <a:lnTo>
                  <a:pt x="68183" y="1559"/>
                </a:lnTo>
                <a:cubicBezTo>
                  <a:pt x="68183" y="697"/>
                  <a:pt x="67486" y="0"/>
                  <a:pt x="66624" y="0"/>
                </a:cubicBezTo>
                <a:close/>
                <a:moveTo>
                  <a:pt x="66624" y="13850"/>
                </a:moveTo>
                <a:cubicBezTo>
                  <a:pt x="65763" y="13850"/>
                  <a:pt x="65066" y="14549"/>
                  <a:pt x="65066" y="15410"/>
                </a:cubicBezTo>
                <a:lnTo>
                  <a:pt x="65066" y="22335"/>
                </a:lnTo>
                <a:cubicBezTo>
                  <a:pt x="65064" y="23196"/>
                  <a:pt x="65760" y="23896"/>
                  <a:pt x="66622" y="23896"/>
                </a:cubicBezTo>
                <a:lnTo>
                  <a:pt x="66624" y="23893"/>
                </a:lnTo>
                <a:cubicBezTo>
                  <a:pt x="67486" y="23893"/>
                  <a:pt x="68183" y="23196"/>
                  <a:pt x="68183" y="22335"/>
                </a:cubicBezTo>
                <a:lnTo>
                  <a:pt x="68183" y="15410"/>
                </a:lnTo>
                <a:cubicBezTo>
                  <a:pt x="68183" y="14549"/>
                  <a:pt x="67486" y="13850"/>
                  <a:pt x="66624" y="13850"/>
                </a:cubicBezTo>
                <a:close/>
                <a:moveTo>
                  <a:pt x="66624" y="27701"/>
                </a:moveTo>
                <a:cubicBezTo>
                  <a:pt x="65763" y="27701"/>
                  <a:pt x="65066" y="28401"/>
                  <a:pt x="65066" y="29262"/>
                </a:cubicBezTo>
                <a:lnTo>
                  <a:pt x="65066" y="34765"/>
                </a:lnTo>
                <a:cubicBezTo>
                  <a:pt x="65066" y="35305"/>
                  <a:pt x="65100" y="35845"/>
                  <a:pt x="65169" y="36382"/>
                </a:cubicBezTo>
                <a:cubicBezTo>
                  <a:pt x="65267" y="37159"/>
                  <a:pt x="65928" y="37743"/>
                  <a:pt x="66712" y="37743"/>
                </a:cubicBezTo>
                <a:lnTo>
                  <a:pt x="66712" y="37740"/>
                </a:lnTo>
                <a:cubicBezTo>
                  <a:pt x="67653" y="37740"/>
                  <a:pt x="68378" y="36917"/>
                  <a:pt x="68260" y="35984"/>
                </a:cubicBezTo>
                <a:cubicBezTo>
                  <a:pt x="68208" y="35580"/>
                  <a:pt x="68183" y="35171"/>
                  <a:pt x="68183" y="34762"/>
                </a:cubicBezTo>
                <a:lnTo>
                  <a:pt x="68183" y="29262"/>
                </a:lnTo>
                <a:cubicBezTo>
                  <a:pt x="68183" y="28401"/>
                  <a:pt x="67486" y="27701"/>
                  <a:pt x="66624" y="27701"/>
                </a:cubicBezTo>
                <a:close/>
                <a:moveTo>
                  <a:pt x="69637" y="40797"/>
                </a:moveTo>
                <a:cubicBezTo>
                  <a:pt x="69255" y="40797"/>
                  <a:pt x="68872" y="40937"/>
                  <a:pt x="68571" y="41219"/>
                </a:cubicBezTo>
                <a:cubicBezTo>
                  <a:pt x="67951" y="41803"/>
                  <a:pt x="67913" y="42777"/>
                  <a:pt x="68489" y="43407"/>
                </a:cubicBezTo>
                <a:cubicBezTo>
                  <a:pt x="70304" y="45344"/>
                  <a:pt x="72685" y="46660"/>
                  <a:pt x="75290" y="47164"/>
                </a:cubicBezTo>
                <a:cubicBezTo>
                  <a:pt x="75387" y="47182"/>
                  <a:pt x="75486" y="47192"/>
                  <a:pt x="75586" y="47192"/>
                </a:cubicBezTo>
                <a:lnTo>
                  <a:pt x="75586" y="47192"/>
                </a:lnTo>
                <a:cubicBezTo>
                  <a:pt x="76391" y="47190"/>
                  <a:pt x="77062" y="46580"/>
                  <a:pt x="77136" y="45781"/>
                </a:cubicBezTo>
                <a:cubicBezTo>
                  <a:pt x="77213" y="44981"/>
                  <a:pt x="76668" y="44256"/>
                  <a:pt x="75881" y="44104"/>
                </a:cubicBezTo>
                <a:cubicBezTo>
                  <a:pt x="74896" y="43914"/>
                  <a:pt x="73950" y="43569"/>
                  <a:pt x="73073" y="43081"/>
                </a:cubicBezTo>
                <a:cubicBezTo>
                  <a:pt x="72215" y="42600"/>
                  <a:pt x="71433" y="41991"/>
                  <a:pt x="70759" y="41273"/>
                </a:cubicBezTo>
                <a:cubicBezTo>
                  <a:pt x="70454" y="40957"/>
                  <a:pt x="70046" y="40797"/>
                  <a:pt x="69637" y="40797"/>
                </a:cubicBezTo>
                <a:close/>
                <a:moveTo>
                  <a:pt x="75586" y="47192"/>
                </a:moveTo>
                <a:cubicBezTo>
                  <a:pt x="75586" y="47192"/>
                  <a:pt x="75586" y="47192"/>
                  <a:pt x="75586" y="47192"/>
                </a:cubicBezTo>
                <a:lnTo>
                  <a:pt x="75588" y="47192"/>
                </a:lnTo>
                <a:cubicBezTo>
                  <a:pt x="75587" y="47192"/>
                  <a:pt x="75587" y="47192"/>
                  <a:pt x="75586" y="47192"/>
                </a:cubicBezTo>
                <a:close/>
                <a:moveTo>
                  <a:pt x="82500" y="44276"/>
                </a:moveTo>
                <a:cubicBezTo>
                  <a:pt x="81639" y="44276"/>
                  <a:pt x="80942" y="44973"/>
                  <a:pt x="80942" y="45835"/>
                </a:cubicBezTo>
                <a:cubicBezTo>
                  <a:pt x="80942" y="46696"/>
                  <a:pt x="81639" y="47393"/>
                  <a:pt x="82500" y="47393"/>
                </a:cubicBezTo>
                <a:lnTo>
                  <a:pt x="89425" y="47393"/>
                </a:lnTo>
                <a:cubicBezTo>
                  <a:pt x="90286" y="47393"/>
                  <a:pt x="90983" y="46696"/>
                  <a:pt x="90983" y="45835"/>
                </a:cubicBezTo>
                <a:cubicBezTo>
                  <a:pt x="90983" y="44973"/>
                  <a:pt x="90286" y="44276"/>
                  <a:pt x="89425" y="44276"/>
                </a:cubicBezTo>
                <a:close/>
                <a:moveTo>
                  <a:pt x="96352" y="44276"/>
                </a:moveTo>
                <a:cubicBezTo>
                  <a:pt x="95490" y="44276"/>
                  <a:pt x="94794" y="44973"/>
                  <a:pt x="94794" y="45835"/>
                </a:cubicBezTo>
                <a:cubicBezTo>
                  <a:pt x="94794" y="46696"/>
                  <a:pt x="95490" y="47393"/>
                  <a:pt x="96352" y="47393"/>
                </a:cubicBezTo>
                <a:lnTo>
                  <a:pt x="103276" y="47393"/>
                </a:lnTo>
                <a:cubicBezTo>
                  <a:pt x="104138" y="47393"/>
                  <a:pt x="104837" y="46696"/>
                  <a:pt x="104837" y="45835"/>
                </a:cubicBezTo>
                <a:cubicBezTo>
                  <a:pt x="104837" y="44973"/>
                  <a:pt x="104138" y="44276"/>
                  <a:pt x="103276" y="44276"/>
                </a:cubicBezTo>
                <a:close/>
                <a:moveTo>
                  <a:pt x="110004" y="45692"/>
                </a:moveTo>
                <a:cubicBezTo>
                  <a:pt x="109408" y="45692"/>
                  <a:pt x="108838" y="46036"/>
                  <a:pt x="108579" y="46616"/>
                </a:cubicBezTo>
                <a:cubicBezTo>
                  <a:pt x="108229" y="47403"/>
                  <a:pt x="108584" y="48324"/>
                  <a:pt x="109371" y="48673"/>
                </a:cubicBezTo>
                <a:cubicBezTo>
                  <a:pt x="111284" y="49530"/>
                  <a:pt x="112999" y="50777"/>
                  <a:pt x="114400" y="52338"/>
                </a:cubicBezTo>
                <a:cubicBezTo>
                  <a:pt x="114695" y="52666"/>
                  <a:pt x="115117" y="52854"/>
                  <a:pt x="115558" y="52854"/>
                </a:cubicBezTo>
                <a:lnTo>
                  <a:pt x="115558" y="52854"/>
                </a:lnTo>
                <a:cubicBezTo>
                  <a:pt x="116175" y="52854"/>
                  <a:pt x="116730" y="52492"/>
                  <a:pt x="116982" y="51929"/>
                </a:cubicBezTo>
                <a:cubicBezTo>
                  <a:pt x="117231" y="51368"/>
                  <a:pt x="117128" y="50710"/>
                  <a:pt x="116717" y="50255"/>
                </a:cubicBezTo>
                <a:cubicBezTo>
                  <a:pt x="115022" y="48367"/>
                  <a:pt x="112952" y="46861"/>
                  <a:pt x="110638" y="45827"/>
                </a:cubicBezTo>
                <a:cubicBezTo>
                  <a:pt x="110432" y="45735"/>
                  <a:pt x="110216" y="45692"/>
                  <a:pt x="110004" y="45692"/>
                </a:cubicBezTo>
                <a:close/>
                <a:moveTo>
                  <a:pt x="115558" y="52854"/>
                </a:moveTo>
                <a:cubicBezTo>
                  <a:pt x="115558" y="52854"/>
                  <a:pt x="115558" y="52854"/>
                  <a:pt x="115557" y="52854"/>
                </a:cubicBezTo>
                <a:lnTo>
                  <a:pt x="115560" y="52854"/>
                </a:lnTo>
                <a:cubicBezTo>
                  <a:pt x="115559" y="52854"/>
                  <a:pt x="115559" y="52854"/>
                  <a:pt x="115558" y="52854"/>
                </a:cubicBezTo>
                <a:close/>
                <a:moveTo>
                  <a:pt x="118985" y="55696"/>
                </a:moveTo>
                <a:cubicBezTo>
                  <a:pt x="118827" y="55696"/>
                  <a:pt x="118667" y="55720"/>
                  <a:pt x="118509" y="55770"/>
                </a:cubicBezTo>
                <a:cubicBezTo>
                  <a:pt x="117689" y="56035"/>
                  <a:pt x="117239" y="56912"/>
                  <a:pt x="117501" y="57732"/>
                </a:cubicBezTo>
                <a:cubicBezTo>
                  <a:pt x="117974" y="59208"/>
                  <a:pt x="118216" y="60746"/>
                  <a:pt x="118213" y="62297"/>
                </a:cubicBezTo>
                <a:lnTo>
                  <a:pt x="118213" y="62448"/>
                </a:lnTo>
                <a:cubicBezTo>
                  <a:pt x="118211" y="62942"/>
                  <a:pt x="118180" y="63438"/>
                  <a:pt x="118129" y="63924"/>
                </a:cubicBezTo>
                <a:cubicBezTo>
                  <a:pt x="118036" y="64780"/>
                  <a:pt x="118653" y="65549"/>
                  <a:pt x="119509" y="65642"/>
                </a:cubicBezTo>
                <a:cubicBezTo>
                  <a:pt x="119566" y="65650"/>
                  <a:pt x="119622" y="65652"/>
                  <a:pt x="119679" y="65652"/>
                </a:cubicBezTo>
                <a:cubicBezTo>
                  <a:pt x="120474" y="65650"/>
                  <a:pt x="121140" y="65050"/>
                  <a:pt x="121227" y="64261"/>
                </a:cubicBezTo>
                <a:cubicBezTo>
                  <a:pt x="121289" y="63675"/>
                  <a:pt x="121325" y="63076"/>
                  <a:pt x="121330" y="62482"/>
                </a:cubicBezTo>
                <a:lnTo>
                  <a:pt x="121330" y="62474"/>
                </a:lnTo>
                <a:lnTo>
                  <a:pt x="121330" y="62297"/>
                </a:lnTo>
                <a:cubicBezTo>
                  <a:pt x="121332" y="60425"/>
                  <a:pt x="121042" y="58560"/>
                  <a:pt x="120468" y="56778"/>
                </a:cubicBezTo>
                <a:cubicBezTo>
                  <a:pt x="120257" y="56116"/>
                  <a:pt x="119643" y="55696"/>
                  <a:pt x="118985" y="55696"/>
                </a:cubicBezTo>
                <a:close/>
                <a:moveTo>
                  <a:pt x="117523" y="69061"/>
                </a:moveTo>
                <a:cubicBezTo>
                  <a:pt x="116988" y="69061"/>
                  <a:pt x="116467" y="69337"/>
                  <a:pt x="116177" y="69831"/>
                </a:cubicBezTo>
                <a:cubicBezTo>
                  <a:pt x="115115" y="71641"/>
                  <a:pt x="113685" y="73207"/>
                  <a:pt x="111980" y="74428"/>
                </a:cubicBezTo>
                <a:cubicBezTo>
                  <a:pt x="111428" y="74822"/>
                  <a:pt x="111196" y="75526"/>
                  <a:pt x="111402" y="76172"/>
                </a:cubicBezTo>
                <a:cubicBezTo>
                  <a:pt x="111610" y="76817"/>
                  <a:pt x="112209" y="77254"/>
                  <a:pt x="112888" y="77254"/>
                </a:cubicBezTo>
                <a:cubicBezTo>
                  <a:pt x="113212" y="77254"/>
                  <a:pt x="113531" y="77151"/>
                  <a:pt x="113793" y="76964"/>
                </a:cubicBezTo>
                <a:cubicBezTo>
                  <a:pt x="115855" y="75488"/>
                  <a:pt x="117583" y="73595"/>
                  <a:pt x="118867" y="71409"/>
                </a:cubicBezTo>
                <a:cubicBezTo>
                  <a:pt x="119301" y="70666"/>
                  <a:pt x="119052" y="69710"/>
                  <a:pt x="118309" y="69275"/>
                </a:cubicBezTo>
                <a:cubicBezTo>
                  <a:pt x="118062" y="69130"/>
                  <a:pt x="117791" y="69061"/>
                  <a:pt x="117523" y="69061"/>
                </a:cubicBezTo>
                <a:close/>
                <a:moveTo>
                  <a:pt x="30422" y="77205"/>
                </a:moveTo>
                <a:cubicBezTo>
                  <a:pt x="29561" y="77205"/>
                  <a:pt x="28862" y="77902"/>
                  <a:pt x="28862" y="78763"/>
                </a:cubicBezTo>
                <a:cubicBezTo>
                  <a:pt x="28862" y="79625"/>
                  <a:pt x="29561" y="80324"/>
                  <a:pt x="30422" y="80324"/>
                </a:cubicBezTo>
                <a:lnTo>
                  <a:pt x="37347" y="80324"/>
                </a:lnTo>
                <a:cubicBezTo>
                  <a:pt x="38208" y="80324"/>
                  <a:pt x="38905" y="79625"/>
                  <a:pt x="38905" y="78763"/>
                </a:cubicBezTo>
                <a:cubicBezTo>
                  <a:pt x="38905" y="77902"/>
                  <a:pt x="38208" y="77205"/>
                  <a:pt x="37347" y="77205"/>
                </a:cubicBezTo>
                <a:close/>
                <a:moveTo>
                  <a:pt x="44274" y="77205"/>
                </a:moveTo>
                <a:cubicBezTo>
                  <a:pt x="43413" y="77205"/>
                  <a:pt x="42716" y="77902"/>
                  <a:pt x="42716" y="78763"/>
                </a:cubicBezTo>
                <a:cubicBezTo>
                  <a:pt x="42716" y="79625"/>
                  <a:pt x="43413" y="80324"/>
                  <a:pt x="44274" y="80324"/>
                </a:cubicBezTo>
                <a:lnTo>
                  <a:pt x="51199" y="80324"/>
                </a:lnTo>
                <a:cubicBezTo>
                  <a:pt x="52060" y="80324"/>
                  <a:pt x="52757" y="79625"/>
                  <a:pt x="52757" y="78763"/>
                </a:cubicBezTo>
                <a:cubicBezTo>
                  <a:pt x="52757" y="77902"/>
                  <a:pt x="52060" y="77205"/>
                  <a:pt x="51199" y="77205"/>
                </a:cubicBezTo>
                <a:close/>
                <a:moveTo>
                  <a:pt x="58126" y="77205"/>
                </a:moveTo>
                <a:cubicBezTo>
                  <a:pt x="57265" y="77205"/>
                  <a:pt x="56568" y="77902"/>
                  <a:pt x="56568" y="78763"/>
                </a:cubicBezTo>
                <a:cubicBezTo>
                  <a:pt x="56568" y="79625"/>
                  <a:pt x="57265" y="80324"/>
                  <a:pt x="58126" y="80324"/>
                </a:cubicBezTo>
                <a:lnTo>
                  <a:pt x="65051" y="80324"/>
                </a:lnTo>
                <a:cubicBezTo>
                  <a:pt x="65912" y="80324"/>
                  <a:pt x="66609" y="79625"/>
                  <a:pt x="66609" y="78763"/>
                </a:cubicBezTo>
                <a:cubicBezTo>
                  <a:pt x="66609" y="77902"/>
                  <a:pt x="65912" y="77205"/>
                  <a:pt x="65051" y="77205"/>
                </a:cubicBezTo>
                <a:close/>
                <a:moveTo>
                  <a:pt x="71978" y="77205"/>
                </a:moveTo>
                <a:cubicBezTo>
                  <a:pt x="71117" y="77205"/>
                  <a:pt x="70420" y="77902"/>
                  <a:pt x="70420" y="78763"/>
                </a:cubicBezTo>
                <a:cubicBezTo>
                  <a:pt x="70420" y="79625"/>
                  <a:pt x="71117" y="80324"/>
                  <a:pt x="71978" y="80324"/>
                </a:cubicBezTo>
                <a:lnTo>
                  <a:pt x="78903" y="80324"/>
                </a:lnTo>
                <a:cubicBezTo>
                  <a:pt x="79764" y="80324"/>
                  <a:pt x="80463" y="79625"/>
                  <a:pt x="80463" y="78763"/>
                </a:cubicBezTo>
                <a:cubicBezTo>
                  <a:pt x="80463" y="77902"/>
                  <a:pt x="79764" y="77205"/>
                  <a:pt x="78903" y="77205"/>
                </a:cubicBezTo>
                <a:close/>
                <a:moveTo>
                  <a:pt x="85830" y="77205"/>
                </a:moveTo>
                <a:cubicBezTo>
                  <a:pt x="84968" y="77205"/>
                  <a:pt x="84269" y="77902"/>
                  <a:pt x="84269" y="78763"/>
                </a:cubicBezTo>
                <a:cubicBezTo>
                  <a:pt x="84269" y="79625"/>
                  <a:pt x="84968" y="80324"/>
                  <a:pt x="85830" y="80324"/>
                </a:cubicBezTo>
                <a:lnTo>
                  <a:pt x="92754" y="80324"/>
                </a:lnTo>
                <a:cubicBezTo>
                  <a:pt x="93616" y="80324"/>
                  <a:pt x="94313" y="79625"/>
                  <a:pt x="94313" y="78763"/>
                </a:cubicBezTo>
                <a:cubicBezTo>
                  <a:pt x="94313" y="77902"/>
                  <a:pt x="93616" y="77205"/>
                  <a:pt x="92754" y="77205"/>
                </a:cubicBezTo>
                <a:close/>
                <a:moveTo>
                  <a:pt x="106629" y="76869"/>
                </a:moveTo>
                <a:cubicBezTo>
                  <a:pt x="106513" y="76869"/>
                  <a:pt x="106395" y="76882"/>
                  <a:pt x="106277" y="76910"/>
                </a:cubicBezTo>
                <a:cubicBezTo>
                  <a:pt x="105300" y="77108"/>
                  <a:pt x="104305" y="77205"/>
                  <a:pt x="103310" y="77205"/>
                </a:cubicBezTo>
                <a:lnTo>
                  <a:pt x="99682" y="77205"/>
                </a:lnTo>
                <a:cubicBezTo>
                  <a:pt x="98820" y="77205"/>
                  <a:pt x="98123" y="77902"/>
                  <a:pt x="98123" y="78763"/>
                </a:cubicBezTo>
                <a:cubicBezTo>
                  <a:pt x="98123" y="79625"/>
                  <a:pt x="98820" y="80324"/>
                  <a:pt x="99682" y="80324"/>
                </a:cubicBezTo>
                <a:lnTo>
                  <a:pt x="103310" y="80324"/>
                </a:lnTo>
                <a:cubicBezTo>
                  <a:pt x="104513" y="80322"/>
                  <a:pt x="105714" y="80203"/>
                  <a:pt x="106894" y="79964"/>
                </a:cubicBezTo>
                <a:cubicBezTo>
                  <a:pt x="107758" y="79815"/>
                  <a:pt x="108332" y="78979"/>
                  <a:pt x="108157" y="78121"/>
                </a:cubicBezTo>
                <a:cubicBezTo>
                  <a:pt x="108006" y="77378"/>
                  <a:pt x="107353" y="76869"/>
                  <a:pt x="106629" y="76869"/>
                </a:cubicBezTo>
                <a:close/>
                <a:moveTo>
                  <a:pt x="23501" y="77239"/>
                </a:moveTo>
                <a:cubicBezTo>
                  <a:pt x="23472" y="77239"/>
                  <a:pt x="23444" y="77240"/>
                  <a:pt x="23415" y="77241"/>
                </a:cubicBezTo>
                <a:cubicBezTo>
                  <a:pt x="20952" y="77365"/>
                  <a:pt x="18520" y="77861"/>
                  <a:pt x="16200" y="78709"/>
                </a:cubicBezTo>
                <a:cubicBezTo>
                  <a:pt x="15493" y="78972"/>
                  <a:pt x="15071" y="79702"/>
                  <a:pt x="15205" y="80445"/>
                </a:cubicBezTo>
                <a:cubicBezTo>
                  <a:pt x="15336" y="81188"/>
                  <a:pt x="15982" y="81731"/>
                  <a:pt x="16738" y="81731"/>
                </a:cubicBezTo>
                <a:cubicBezTo>
                  <a:pt x="16920" y="81731"/>
                  <a:pt x="17103" y="81700"/>
                  <a:pt x="17275" y="81636"/>
                </a:cubicBezTo>
                <a:cubicBezTo>
                  <a:pt x="19299" y="80895"/>
                  <a:pt x="21423" y="80461"/>
                  <a:pt x="23577" y="80353"/>
                </a:cubicBezTo>
                <a:cubicBezTo>
                  <a:pt x="24436" y="80309"/>
                  <a:pt x="25097" y="79576"/>
                  <a:pt x="25053" y="78717"/>
                </a:cubicBezTo>
                <a:cubicBezTo>
                  <a:pt x="25009" y="77884"/>
                  <a:pt x="24324" y="77239"/>
                  <a:pt x="23501" y="77239"/>
                </a:cubicBezTo>
                <a:close/>
                <a:moveTo>
                  <a:pt x="10673" y="81945"/>
                </a:moveTo>
                <a:cubicBezTo>
                  <a:pt x="10350" y="81945"/>
                  <a:pt x="10023" y="82045"/>
                  <a:pt x="9744" y="82253"/>
                </a:cubicBezTo>
                <a:cubicBezTo>
                  <a:pt x="7782" y="83747"/>
                  <a:pt x="6054" y="85529"/>
                  <a:pt x="4616" y="87534"/>
                </a:cubicBezTo>
                <a:cubicBezTo>
                  <a:pt x="4277" y="88010"/>
                  <a:pt x="4231" y="88635"/>
                  <a:pt x="4498" y="89154"/>
                </a:cubicBezTo>
                <a:cubicBezTo>
                  <a:pt x="4765" y="89674"/>
                  <a:pt x="5300" y="90000"/>
                  <a:pt x="5884" y="90000"/>
                </a:cubicBezTo>
                <a:cubicBezTo>
                  <a:pt x="6385" y="90000"/>
                  <a:pt x="6859" y="89759"/>
                  <a:pt x="7152" y="89350"/>
                </a:cubicBezTo>
                <a:cubicBezTo>
                  <a:pt x="8406" y="87596"/>
                  <a:pt x="9918" y="86038"/>
                  <a:pt x="11634" y="84732"/>
                </a:cubicBezTo>
                <a:cubicBezTo>
                  <a:pt x="12305" y="84204"/>
                  <a:pt x="12428" y="83238"/>
                  <a:pt x="11911" y="82559"/>
                </a:cubicBezTo>
                <a:cubicBezTo>
                  <a:pt x="11605" y="82157"/>
                  <a:pt x="11142" y="81945"/>
                  <a:pt x="10673" y="81945"/>
                </a:cubicBezTo>
                <a:close/>
                <a:moveTo>
                  <a:pt x="2753" y="93021"/>
                </a:moveTo>
                <a:cubicBezTo>
                  <a:pt x="2097" y="93021"/>
                  <a:pt x="1488" y="93438"/>
                  <a:pt x="1274" y="94096"/>
                </a:cubicBezTo>
                <a:cubicBezTo>
                  <a:pt x="494" y="96439"/>
                  <a:pt x="70" y="98884"/>
                  <a:pt x="19" y="101350"/>
                </a:cubicBezTo>
                <a:cubicBezTo>
                  <a:pt x="1" y="102212"/>
                  <a:pt x="682" y="102924"/>
                  <a:pt x="1544" y="102944"/>
                </a:cubicBezTo>
                <a:lnTo>
                  <a:pt x="1577" y="102944"/>
                </a:lnTo>
                <a:cubicBezTo>
                  <a:pt x="2426" y="102944"/>
                  <a:pt x="3117" y="102266"/>
                  <a:pt x="3138" y="101420"/>
                </a:cubicBezTo>
                <a:cubicBezTo>
                  <a:pt x="3182" y="99262"/>
                  <a:pt x="3549" y="97126"/>
                  <a:pt x="4231" y="95079"/>
                </a:cubicBezTo>
                <a:cubicBezTo>
                  <a:pt x="4506" y="94261"/>
                  <a:pt x="4066" y="93374"/>
                  <a:pt x="3246" y="93101"/>
                </a:cubicBezTo>
                <a:cubicBezTo>
                  <a:pt x="3082" y="93047"/>
                  <a:pt x="2916" y="93021"/>
                  <a:pt x="2753" y="93021"/>
                </a:cubicBezTo>
                <a:close/>
                <a:moveTo>
                  <a:pt x="2450" y="106669"/>
                </a:moveTo>
                <a:cubicBezTo>
                  <a:pt x="2309" y="106669"/>
                  <a:pt x="2165" y="106689"/>
                  <a:pt x="2022" y="106730"/>
                </a:cubicBezTo>
                <a:cubicBezTo>
                  <a:pt x="1194" y="106964"/>
                  <a:pt x="713" y="107825"/>
                  <a:pt x="950" y="108653"/>
                </a:cubicBezTo>
                <a:cubicBezTo>
                  <a:pt x="1623" y="111029"/>
                  <a:pt x="2654" y="113289"/>
                  <a:pt x="4002" y="115356"/>
                </a:cubicBezTo>
                <a:cubicBezTo>
                  <a:pt x="4288" y="115797"/>
                  <a:pt x="4779" y="116064"/>
                  <a:pt x="5303" y="116064"/>
                </a:cubicBezTo>
                <a:cubicBezTo>
                  <a:pt x="5306" y="116064"/>
                  <a:pt x="5308" y="116064"/>
                  <a:pt x="5311" y="116064"/>
                </a:cubicBezTo>
                <a:lnTo>
                  <a:pt x="5311" y="116064"/>
                </a:lnTo>
                <a:lnTo>
                  <a:pt x="5308" y="116066"/>
                </a:lnTo>
                <a:cubicBezTo>
                  <a:pt x="5881" y="116066"/>
                  <a:pt x="6406" y="115752"/>
                  <a:pt x="6679" y="115248"/>
                </a:cubicBezTo>
                <a:cubicBezTo>
                  <a:pt x="6951" y="114747"/>
                  <a:pt x="6925" y="114135"/>
                  <a:pt x="6612" y="113657"/>
                </a:cubicBezTo>
                <a:cubicBezTo>
                  <a:pt x="5434" y="111849"/>
                  <a:pt x="4537" y="109877"/>
                  <a:pt x="3948" y="107802"/>
                </a:cubicBezTo>
                <a:cubicBezTo>
                  <a:pt x="3752" y="107117"/>
                  <a:pt x="3128" y="106669"/>
                  <a:pt x="2450" y="106669"/>
                </a:cubicBezTo>
                <a:close/>
                <a:moveTo>
                  <a:pt x="9885" y="118104"/>
                </a:moveTo>
                <a:cubicBezTo>
                  <a:pt x="9439" y="118104"/>
                  <a:pt x="8997" y="118294"/>
                  <a:pt x="8689" y="118663"/>
                </a:cubicBezTo>
                <a:cubicBezTo>
                  <a:pt x="8137" y="119324"/>
                  <a:pt x="8226" y="120306"/>
                  <a:pt x="8887" y="120859"/>
                </a:cubicBezTo>
                <a:cubicBezTo>
                  <a:pt x="10782" y="122440"/>
                  <a:pt x="12901" y="123731"/>
                  <a:pt x="15179" y="124683"/>
                </a:cubicBezTo>
                <a:cubicBezTo>
                  <a:pt x="15370" y="124762"/>
                  <a:pt x="15575" y="124804"/>
                  <a:pt x="15781" y="124804"/>
                </a:cubicBezTo>
                <a:cubicBezTo>
                  <a:pt x="15783" y="124804"/>
                  <a:pt x="15785" y="124804"/>
                  <a:pt x="15787" y="124804"/>
                </a:cubicBezTo>
                <a:cubicBezTo>
                  <a:pt x="16527" y="124804"/>
                  <a:pt x="17162" y="124280"/>
                  <a:pt x="17309" y="123554"/>
                </a:cubicBezTo>
                <a:cubicBezTo>
                  <a:pt x="17455" y="122824"/>
                  <a:pt x="17067" y="122093"/>
                  <a:pt x="16383" y="121808"/>
                </a:cubicBezTo>
                <a:cubicBezTo>
                  <a:pt x="14393" y="120975"/>
                  <a:pt x="12539" y="119849"/>
                  <a:pt x="10883" y="118465"/>
                </a:cubicBezTo>
                <a:cubicBezTo>
                  <a:pt x="10591" y="118222"/>
                  <a:pt x="10237" y="118104"/>
                  <a:pt x="9885" y="118104"/>
                </a:cubicBezTo>
                <a:close/>
                <a:moveTo>
                  <a:pt x="22476" y="123362"/>
                </a:moveTo>
                <a:cubicBezTo>
                  <a:pt x="21682" y="123362"/>
                  <a:pt x="21004" y="123967"/>
                  <a:pt x="20926" y="124773"/>
                </a:cubicBezTo>
                <a:cubicBezTo>
                  <a:pt x="20844" y="125629"/>
                  <a:pt x="21474" y="126390"/>
                  <a:pt x="22330" y="126472"/>
                </a:cubicBezTo>
                <a:cubicBezTo>
                  <a:pt x="23112" y="126547"/>
                  <a:pt x="23912" y="126586"/>
                  <a:pt x="24704" y="126586"/>
                </a:cubicBezTo>
                <a:lnTo>
                  <a:pt x="29399" y="126586"/>
                </a:lnTo>
                <a:cubicBezTo>
                  <a:pt x="30260" y="126586"/>
                  <a:pt x="30957" y="125889"/>
                  <a:pt x="30957" y="125027"/>
                </a:cubicBezTo>
                <a:cubicBezTo>
                  <a:pt x="30957" y="124166"/>
                  <a:pt x="30260" y="123469"/>
                  <a:pt x="29399" y="123469"/>
                </a:cubicBezTo>
                <a:lnTo>
                  <a:pt x="24704" y="123469"/>
                </a:lnTo>
                <a:cubicBezTo>
                  <a:pt x="24009" y="123469"/>
                  <a:pt x="23310" y="123433"/>
                  <a:pt x="22626" y="123369"/>
                </a:cubicBezTo>
                <a:cubicBezTo>
                  <a:pt x="22576" y="123364"/>
                  <a:pt x="22525" y="123362"/>
                  <a:pt x="22476" y="123362"/>
                </a:cubicBezTo>
                <a:close/>
                <a:moveTo>
                  <a:pt x="36326" y="123466"/>
                </a:moveTo>
                <a:cubicBezTo>
                  <a:pt x="35465" y="123466"/>
                  <a:pt x="34768" y="124166"/>
                  <a:pt x="34768" y="125025"/>
                </a:cubicBezTo>
                <a:cubicBezTo>
                  <a:pt x="34768" y="125886"/>
                  <a:pt x="35465" y="126586"/>
                  <a:pt x="36326" y="126586"/>
                </a:cubicBezTo>
                <a:lnTo>
                  <a:pt x="43251" y="126586"/>
                </a:lnTo>
                <a:cubicBezTo>
                  <a:pt x="44112" y="126586"/>
                  <a:pt x="44809" y="125886"/>
                  <a:pt x="44809" y="125025"/>
                </a:cubicBezTo>
                <a:cubicBezTo>
                  <a:pt x="44809" y="124166"/>
                  <a:pt x="44112" y="123466"/>
                  <a:pt x="43251" y="123466"/>
                </a:cubicBezTo>
                <a:close/>
                <a:moveTo>
                  <a:pt x="50178" y="123466"/>
                </a:moveTo>
                <a:cubicBezTo>
                  <a:pt x="49317" y="123466"/>
                  <a:pt x="48620" y="124166"/>
                  <a:pt x="48620" y="125025"/>
                </a:cubicBezTo>
                <a:cubicBezTo>
                  <a:pt x="48620" y="125886"/>
                  <a:pt x="49317" y="126586"/>
                  <a:pt x="50178" y="126586"/>
                </a:cubicBezTo>
                <a:lnTo>
                  <a:pt x="57103" y="126586"/>
                </a:lnTo>
                <a:cubicBezTo>
                  <a:pt x="57964" y="126586"/>
                  <a:pt x="58661" y="125886"/>
                  <a:pt x="58661" y="125025"/>
                </a:cubicBezTo>
                <a:cubicBezTo>
                  <a:pt x="58661" y="124166"/>
                  <a:pt x="57964" y="123466"/>
                  <a:pt x="57103" y="123466"/>
                </a:cubicBezTo>
                <a:close/>
                <a:moveTo>
                  <a:pt x="64030" y="123466"/>
                </a:moveTo>
                <a:cubicBezTo>
                  <a:pt x="63169" y="123466"/>
                  <a:pt x="62472" y="124166"/>
                  <a:pt x="62472" y="125025"/>
                </a:cubicBezTo>
                <a:cubicBezTo>
                  <a:pt x="62472" y="125886"/>
                  <a:pt x="63169" y="126586"/>
                  <a:pt x="64030" y="126586"/>
                </a:cubicBezTo>
                <a:lnTo>
                  <a:pt x="70955" y="126586"/>
                </a:lnTo>
                <a:cubicBezTo>
                  <a:pt x="71816" y="126586"/>
                  <a:pt x="72515" y="125886"/>
                  <a:pt x="72515" y="125025"/>
                </a:cubicBezTo>
                <a:cubicBezTo>
                  <a:pt x="72515" y="124166"/>
                  <a:pt x="71816" y="123466"/>
                  <a:pt x="70955" y="123466"/>
                </a:cubicBezTo>
                <a:close/>
                <a:moveTo>
                  <a:pt x="77882" y="123466"/>
                </a:moveTo>
                <a:cubicBezTo>
                  <a:pt x="77020" y="123466"/>
                  <a:pt x="76324" y="124166"/>
                  <a:pt x="76324" y="125025"/>
                </a:cubicBezTo>
                <a:cubicBezTo>
                  <a:pt x="76324" y="125886"/>
                  <a:pt x="77020" y="126586"/>
                  <a:pt x="77882" y="126586"/>
                </a:cubicBezTo>
                <a:lnTo>
                  <a:pt x="84806" y="126586"/>
                </a:lnTo>
                <a:cubicBezTo>
                  <a:pt x="85668" y="126586"/>
                  <a:pt x="86367" y="125886"/>
                  <a:pt x="86367" y="125025"/>
                </a:cubicBezTo>
                <a:cubicBezTo>
                  <a:pt x="86367" y="124166"/>
                  <a:pt x="85668" y="123466"/>
                  <a:pt x="84806" y="123466"/>
                </a:cubicBezTo>
                <a:close/>
                <a:moveTo>
                  <a:pt x="91734" y="123466"/>
                </a:moveTo>
                <a:cubicBezTo>
                  <a:pt x="90872" y="123466"/>
                  <a:pt x="90175" y="124166"/>
                  <a:pt x="90175" y="125025"/>
                </a:cubicBezTo>
                <a:cubicBezTo>
                  <a:pt x="90175" y="125886"/>
                  <a:pt x="90872" y="126586"/>
                  <a:pt x="91734" y="126586"/>
                </a:cubicBezTo>
                <a:lnTo>
                  <a:pt x="98661" y="126586"/>
                </a:lnTo>
                <a:cubicBezTo>
                  <a:pt x="99520" y="126586"/>
                  <a:pt x="100219" y="125886"/>
                  <a:pt x="100219" y="125025"/>
                </a:cubicBezTo>
                <a:cubicBezTo>
                  <a:pt x="100219" y="124166"/>
                  <a:pt x="99520" y="123466"/>
                  <a:pt x="98661" y="123466"/>
                </a:cubicBezTo>
                <a:close/>
                <a:moveTo>
                  <a:pt x="105479" y="124421"/>
                </a:moveTo>
                <a:cubicBezTo>
                  <a:pt x="104813" y="124421"/>
                  <a:pt x="104195" y="124851"/>
                  <a:pt x="103989" y="125524"/>
                </a:cubicBezTo>
                <a:cubicBezTo>
                  <a:pt x="103737" y="126349"/>
                  <a:pt x="104205" y="127223"/>
                  <a:pt x="105030" y="127470"/>
                </a:cubicBezTo>
                <a:cubicBezTo>
                  <a:pt x="107085" y="128100"/>
                  <a:pt x="109023" y="129054"/>
                  <a:pt x="110774" y="130296"/>
                </a:cubicBezTo>
                <a:cubicBezTo>
                  <a:pt x="111037" y="130484"/>
                  <a:pt x="111353" y="130584"/>
                  <a:pt x="111674" y="130584"/>
                </a:cubicBezTo>
                <a:cubicBezTo>
                  <a:pt x="112353" y="130581"/>
                  <a:pt x="112955" y="130144"/>
                  <a:pt x="113161" y="129496"/>
                </a:cubicBezTo>
                <a:cubicBezTo>
                  <a:pt x="113366" y="128851"/>
                  <a:pt x="113130" y="128144"/>
                  <a:pt x="112574" y="127753"/>
                </a:cubicBezTo>
                <a:cubicBezTo>
                  <a:pt x="110553" y="126318"/>
                  <a:pt x="108314" y="125218"/>
                  <a:pt x="105945" y="124492"/>
                </a:cubicBezTo>
                <a:cubicBezTo>
                  <a:pt x="105790" y="124444"/>
                  <a:pt x="105634" y="124421"/>
                  <a:pt x="105479" y="124421"/>
                </a:cubicBezTo>
                <a:close/>
                <a:moveTo>
                  <a:pt x="116605" y="132284"/>
                </a:moveTo>
                <a:cubicBezTo>
                  <a:pt x="116282" y="132284"/>
                  <a:pt x="115955" y="132384"/>
                  <a:pt x="115675" y="132592"/>
                </a:cubicBezTo>
                <a:cubicBezTo>
                  <a:pt x="114986" y="133106"/>
                  <a:pt x="114842" y="134081"/>
                  <a:pt x="115357" y="134773"/>
                </a:cubicBezTo>
                <a:cubicBezTo>
                  <a:pt x="116637" y="136496"/>
                  <a:pt x="117637" y="138411"/>
                  <a:pt x="118316" y="140450"/>
                </a:cubicBezTo>
                <a:cubicBezTo>
                  <a:pt x="118527" y="141088"/>
                  <a:pt x="119124" y="141517"/>
                  <a:pt x="119795" y="141517"/>
                </a:cubicBezTo>
                <a:cubicBezTo>
                  <a:pt x="120857" y="141515"/>
                  <a:pt x="121608" y="140476"/>
                  <a:pt x="121273" y="139465"/>
                </a:cubicBezTo>
                <a:cubicBezTo>
                  <a:pt x="120489" y="137115"/>
                  <a:pt x="119337" y="134901"/>
                  <a:pt x="117856" y="132914"/>
                </a:cubicBezTo>
                <a:cubicBezTo>
                  <a:pt x="117551" y="132502"/>
                  <a:pt x="117081" y="132284"/>
                  <a:pt x="116605" y="132284"/>
                </a:cubicBezTo>
                <a:close/>
                <a:moveTo>
                  <a:pt x="120898" y="145205"/>
                </a:moveTo>
                <a:cubicBezTo>
                  <a:pt x="120039" y="145210"/>
                  <a:pt x="119342" y="145909"/>
                  <a:pt x="119347" y="146771"/>
                </a:cubicBezTo>
                <a:lnTo>
                  <a:pt x="119347" y="146850"/>
                </a:lnTo>
                <a:cubicBezTo>
                  <a:pt x="119350" y="148972"/>
                  <a:pt x="119018" y="151080"/>
                  <a:pt x="118368" y="153096"/>
                </a:cubicBezTo>
                <a:cubicBezTo>
                  <a:pt x="118041" y="154104"/>
                  <a:pt x="118792" y="155135"/>
                  <a:pt x="119849" y="155135"/>
                </a:cubicBezTo>
                <a:lnTo>
                  <a:pt x="119851" y="155135"/>
                </a:lnTo>
                <a:cubicBezTo>
                  <a:pt x="120528" y="155135"/>
                  <a:pt x="121124" y="154698"/>
                  <a:pt x="121332" y="154058"/>
                </a:cubicBezTo>
                <a:cubicBezTo>
                  <a:pt x="122083" y="151728"/>
                  <a:pt x="122466" y="149298"/>
                  <a:pt x="122464" y="146850"/>
                </a:cubicBezTo>
                <a:lnTo>
                  <a:pt x="122464" y="146758"/>
                </a:lnTo>
                <a:cubicBezTo>
                  <a:pt x="122461" y="145899"/>
                  <a:pt x="121764" y="145205"/>
                  <a:pt x="120906" y="145205"/>
                </a:cubicBezTo>
                <a:close/>
                <a:moveTo>
                  <a:pt x="116716" y="158158"/>
                </a:moveTo>
                <a:cubicBezTo>
                  <a:pt x="116235" y="158158"/>
                  <a:pt x="115761" y="158379"/>
                  <a:pt x="115457" y="158797"/>
                </a:cubicBezTo>
                <a:cubicBezTo>
                  <a:pt x="114187" y="160533"/>
                  <a:pt x="112652" y="162055"/>
                  <a:pt x="110908" y="163312"/>
                </a:cubicBezTo>
                <a:cubicBezTo>
                  <a:pt x="110358" y="163706"/>
                  <a:pt x="110126" y="164410"/>
                  <a:pt x="110335" y="165056"/>
                </a:cubicBezTo>
                <a:cubicBezTo>
                  <a:pt x="110543" y="165698"/>
                  <a:pt x="111142" y="166136"/>
                  <a:pt x="111821" y="166136"/>
                </a:cubicBezTo>
                <a:cubicBezTo>
                  <a:pt x="112148" y="166136"/>
                  <a:pt x="112466" y="166033"/>
                  <a:pt x="112731" y="165840"/>
                </a:cubicBezTo>
                <a:cubicBezTo>
                  <a:pt x="114742" y="164392"/>
                  <a:pt x="116511" y="162636"/>
                  <a:pt x="117972" y="160635"/>
                </a:cubicBezTo>
                <a:cubicBezTo>
                  <a:pt x="118481" y="159941"/>
                  <a:pt x="118329" y="158967"/>
                  <a:pt x="117632" y="158457"/>
                </a:cubicBezTo>
                <a:cubicBezTo>
                  <a:pt x="117355" y="158255"/>
                  <a:pt x="117034" y="158158"/>
                  <a:pt x="116716" y="158158"/>
                </a:cubicBezTo>
                <a:close/>
                <a:moveTo>
                  <a:pt x="57280" y="167118"/>
                </a:moveTo>
                <a:cubicBezTo>
                  <a:pt x="56419" y="167118"/>
                  <a:pt x="55722" y="167815"/>
                  <a:pt x="55722" y="168676"/>
                </a:cubicBezTo>
                <a:cubicBezTo>
                  <a:pt x="55722" y="169537"/>
                  <a:pt x="56419" y="170237"/>
                  <a:pt x="57280" y="170237"/>
                </a:cubicBezTo>
                <a:lnTo>
                  <a:pt x="64207" y="170237"/>
                </a:lnTo>
                <a:cubicBezTo>
                  <a:pt x="65066" y="170237"/>
                  <a:pt x="65766" y="169537"/>
                  <a:pt x="65766" y="168676"/>
                </a:cubicBezTo>
                <a:cubicBezTo>
                  <a:pt x="65766" y="167815"/>
                  <a:pt x="65066" y="167118"/>
                  <a:pt x="64207" y="167118"/>
                </a:cubicBezTo>
                <a:close/>
                <a:moveTo>
                  <a:pt x="71132" y="167118"/>
                </a:moveTo>
                <a:cubicBezTo>
                  <a:pt x="70271" y="167118"/>
                  <a:pt x="69574" y="167815"/>
                  <a:pt x="69574" y="168676"/>
                </a:cubicBezTo>
                <a:cubicBezTo>
                  <a:pt x="69574" y="169537"/>
                  <a:pt x="70271" y="170237"/>
                  <a:pt x="71132" y="170237"/>
                </a:cubicBezTo>
                <a:lnTo>
                  <a:pt x="78059" y="170237"/>
                </a:lnTo>
                <a:cubicBezTo>
                  <a:pt x="78918" y="170237"/>
                  <a:pt x="79617" y="169537"/>
                  <a:pt x="79617" y="168676"/>
                </a:cubicBezTo>
                <a:cubicBezTo>
                  <a:pt x="79617" y="167815"/>
                  <a:pt x="78918" y="167118"/>
                  <a:pt x="78059" y="167118"/>
                </a:cubicBezTo>
                <a:close/>
                <a:moveTo>
                  <a:pt x="84984" y="167118"/>
                </a:moveTo>
                <a:cubicBezTo>
                  <a:pt x="84122" y="167118"/>
                  <a:pt x="83426" y="167815"/>
                  <a:pt x="83426" y="168676"/>
                </a:cubicBezTo>
                <a:cubicBezTo>
                  <a:pt x="83426" y="169537"/>
                  <a:pt x="84122" y="170237"/>
                  <a:pt x="84984" y="170237"/>
                </a:cubicBezTo>
                <a:lnTo>
                  <a:pt x="91911" y="170237"/>
                </a:lnTo>
                <a:cubicBezTo>
                  <a:pt x="92772" y="170237"/>
                  <a:pt x="93469" y="169537"/>
                  <a:pt x="93469" y="168676"/>
                </a:cubicBezTo>
                <a:cubicBezTo>
                  <a:pt x="93469" y="167815"/>
                  <a:pt x="92772" y="167118"/>
                  <a:pt x="91911" y="167118"/>
                </a:cubicBezTo>
                <a:close/>
                <a:moveTo>
                  <a:pt x="105658" y="166109"/>
                </a:moveTo>
                <a:cubicBezTo>
                  <a:pt x="105503" y="166109"/>
                  <a:pt x="105345" y="166132"/>
                  <a:pt x="105190" y="166182"/>
                </a:cubicBezTo>
                <a:cubicBezTo>
                  <a:pt x="103220" y="166802"/>
                  <a:pt x="101169" y="167118"/>
                  <a:pt x="99108" y="167118"/>
                </a:cubicBezTo>
                <a:cubicBezTo>
                  <a:pt x="99099" y="167118"/>
                  <a:pt x="99091" y="167118"/>
                  <a:pt x="99083" y="167118"/>
                </a:cubicBezTo>
                <a:lnTo>
                  <a:pt x="98836" y="167118"/>
                </a:lnTo>
                <a:cubicBezTo>
                  <a:pt x="97974" y="167118"/>
                  <a:pt x="97277" y="167815"/>
                  <a:pt x="97277" y="168676"/>
                </a:cubicBezTo>
                <a:cubicBezTo>
                  <a:pt x="97277" y="169537"/>
                  <a:pt x="97974" y="170237"/>
                  <a:pt x="98836" y="170237"/>
                </a:cubicBezTo>
                <a:lnTo>
                  <a:pt x="99083" y="170237"/>
                </a:lnTo>
                <a:cubicBezTo>
                  <a:pt x="101471" y="170237"/>
                  <a:pt x="103847" y="169872"/>
                  <a:pt x="106128" y="169154"/>
                </a:cubicBezTo>
                <a:cubicBezTo>
                  <a:pt x="106948" y="168895"/>
                  <a:pt x="107403" y="168020"/>
                  <a:pt x="107144" y="167200"/>
                </a:cubicBezTo>
                <a:cubicBezTo>
                  <a:pt x="106933" y="166536"/>
                  <a:pt x="106320" y="166109"/>
                  <a:pt x="105658" y="166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202;p32">
            <a:extLst>
              <a:ext uri="{FF2B5EF4-FFF2-40B4-BE49-F238E27FC236}">
                <a16:creationId xmlns:a16="http://schemas.microsoft.com/office/drawing/2014/main" xmlns="" id="{84AD8B14-A1ED-4FD5-8712-5F047A2EF00B}"/>
              </a:ext>
            </a:extLst>
          </p:cNvPr>
          <p:cNvSpPr/>
          <p:nvPr/>
        </p:nvSpPr>
        <p:spPr>
          <a:xfrm>
            <a:off x="6602293" y="3252140"/>
            <a:ext cx="811746" cy="811746"/>
          </a:xfrm>
          <a:custGeom>
            <a:avLst/>
            <a:gdLst/>
            <a:ahLst/>
            <a:cxnLst/>
            <a:rect l="l" t="t" r="r" b="b"/>
            <a:pathLst>
              <a:path w="50521" h="50521" extrusionOk="0">
                <a:moveTo>
                  <a:pt x="25259" y="1"/>
                </a:moveTo>
                <a:cubicBezTo>
                  <a:pt x="18561" y="1"/>
                  <a:pt x="12135" y="2662"/>
                  <a:pt x="7399" y="7401"/>
                </a:cubicBezTo>
                <a:cubicBezTo>
                  <a:pt x="2662" y="12138"/>
                  <a:pt x="1" y="18564"/>
                  <a:pt x="1" y="25262"/>
                </a:cubicBezTo>
                <a:cubicBezTo>
                  <a:pt x="1" y="31960"/>
                  <a:pt x="2662" y="38386"/>
                  <a:pt x="7399" y="43123"/>
                </a:cubicBezTo>
                <a:cubicBezTo>
                  <a:pt x="12135" y="47862"/>
                  <a:pt x="18561" y="50520"/>
                  <a:pt x="25259" y="50520"/>
                </a:cubicBezTo>
                <a:cubicBezTo>
                  <a:pt x="31960" y="50520"/>
                  <a:pt x="38383" y="47862"/>
                  <a:pt x="43122" y="43123"/>
                </a:cubicBezTo>
                <a:cubicBezTo>
                  <a:pt x="47859" y="38386"/>
                  <a:pt x="50520" y="31960"/>
                  <a:pt x="50520" y="25262"/>
                </a:cubicBezTo>
                <a:cubicBezTo>
                  <a:pt x="50520" y="18564"/>
                  <a:pt x="47859" y="12138"/>
                  <a:pt x="43122" y="7401"/>
                </a:cubicBezTo>
                <a:cubicBezTo>
                  <a:pt x="38383" y="2662"/>
                  <a:pt x="31960" y="1"/>
                  <a:pt x="2525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203;p32">
            <a:extLst>
              <a:ext uri="{FF2B5EF4-FFF2-40B4-BE49-F238E27FC236}">
                <a16:creationId xmlns:a16="http://schemas.microsoft.com/office/drawing/2014/main" xmlns="" id="{F672EAE4-28DE-42F3-97D9-66DC2383D36F}"/>
              </a:ext>
            </a:extLst>
          </p:cNvPr>
          <p:cNvSpPr/>
          <p:nvPr/>
        </p:nvSpPr>
        <p:spPr>
          <a:xfrm>
            <a:off x="6704884" y="3354779"/>
            <a:ext cx="606516" cy="606516"/>
          </a:xfrm>
          <a:custGeom>
            <a:avLst/>
            <a:gdLst/>
            <a:ahLst/>
            <a:cxnLst/>
            <a:rect l="l" t="t" r="r" b="b"/>
            <a:pathLst>
              <a:path w="37748" h="37748" extrusionOk="0">
                <a:moveTo>
                  <a:pt x="18874" y="0"/>
                </a:moveTo>
                <a:cubicBezTo>
                  <a:pt x="13870" y="0"/>
                  <a:pt x="9070" y="1988"/>
                  <a:pt x="5529" y="5529"/>
                </a:cubicBezTo>
                <a:cubicBezTo>
                  <a:pt x="1991" y="9067"/>
                  <a:pt x="1" y="13868"/>
                  <a:pt x="1" y="18874"/>
                </a:cubicBezTo>
                <a:cubicBezTo>
                  <a:pt x="1" y="23880"/>
                  <a:pt x="1991" y="28681"/>
                  <a:pt x="5529" y="32219"/>
                </a:cubicBezTo>
                <a:cubicBezTo>
                  <a:pt x="9070" y="35760"/>
                  <a:pt x="13870" y="37748"/>
                  <a:pt x="18874" y="37748"/>
                </a:cubicBezTo>
                <a:cubicBezTo>
                  <a:pt x="23881" y="37748"/>
                  <a:pt x="28681" y="35760"/>
                  <a:pt x="32220" y="32219"/>
                </a:cubicBezTo>
                <a:cubicBezTo>
                  <a:pt x="35760" y="28681"/>
                  <a:pt x="37748" y="23880"/>
                  <a:pt x="37748" y="18874"/>
                </a:cubicBezTo>
                <a:cubicBezTo>
                  <a:pt x="37748" y="13868"/>
                  <a:pt x="35760" y="9067"/>
                  <a:pt x="32220" y="5529"/>
                </a:cubicBezTo>
                <a:cubicBezTo>
                  <a:pt x="28681" y="1988"/>
                  <a:pt x="23881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" name="Google Shape;1204;p32">
            <a:extLst>
              <a:ext uri="{FF2B5EF4-FFF2-40B4-BE49-F238E27FC236}">
                <a16:creationId xmlns:a16="http://schemas.microsoft.com/office/drawing/2014/main" xmlns="" id="{A98F8ECF-E668-4E29-A961-5E00061C6020}"/>
              </a:ext>
            </a:extLst>
          </p:cNvPr>
          <p:cNvSpPr/>
          <p:nvPr/>
        </p:nvSpPr>
        <p:spPr>
          <a:xfrm>
            <a:off x="5442493" y="3644113"/>
            <a:ext cx="811746" cy="811746"/>
          </a:xfrm>
          <a:custGeom>
            <a:avLst/>
            <a:gdLst/>
            <a:ahLst/>
            <a:cxnLst/>
            <a:rect l="l" t="t" r="r" b="b"/>
            <a:pathLst>
              <a:path w="50521" h="50521" extrusionOk="0">
                <a:moveTo>
                  <a:pt x="25262" y="1"/>
                </a:moveTo>
                <a:cubicBezTo>
                  <a:pt x="18564" y="1"/>
                  <a:pt x="12138" y="2662"/>
                  <a:pt x="7401" y="7398"/>
                </a:cubicBezTo>
                <a:cubicBezTo>
                  <a:pt x="2662" y="12135"/>
                  <a:pt x="1" y="18561"/>
                  <a:pt x="1" y="25259"/>
                </a:cubicBezTo>
                <a:cubicBezTo>
                  <a:pt x="1" y="31960"/>
                  <a:pt x="2662" y="38383"/>
                  <a:pt x="7401" y="43122"/>
                </a:cubicBezTo>
                <a:cubicBezTo>
                  <a:pt x="12138" y="47859"/>
                  <a:pt x="18564" y="50520"/>
                  <a:pt x="25262" y="50520"/>
                </a:cubicBezTo>
                <a:cubicBezTo>
                  <a:pt x="31960" y="50520"/>
                  <a:pt x="38386" y="47859"/>
                  <a:pt x="43122" y="43122"/>
                </a:cubicBezTo>
                <a:cubicBezTo>
                  <a:pt x="47861" y="38383"/>
                  <a:pt x="50520" y="31960"/>
                  <a:pt x="50520" y="25259"/>
                </a:cubicBezTo>
                <a:cubicBezTo>
                  <a:pt x="50520" y="18561"/>
                  <a:pt x="47861" y="12135"/>
                  <a:pt x="43122" y="7398"/>
                </a:cubicBezTo>
                <a:cubicBezTo>
                  <a:pt x="38386" y="2662"/>
                  <a:pt x="31960" y="1"/>
                  <a:pt x="2526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205;p32">
            <a:extLst>
              <a:ext uri="{FF2B5EF4-FFF2-40B4-BE49-F238E27FC236}">
                <a16:creationId xmlns:a16="http://schemas.microsoft.com/office/drawing/2014/main" xmlns="" id="{083761C1-DD34-45AF-A77B-06630BCA4819}"/>
              </a:ext>
            </a:extLst>
          </p:cNvPr>
          <p:cNvSpPr/>
          <p:nvPr/>
        </p:nvSpPr>
        <p:spPr>
          <a:xfrm>
            <a:off x="5545132" y="3746704"/>
            <a:ext cx="606516" cy="606516"/>
          </a:xfrm>
          <a:custGeom>
            <a:avLst/>
            <a:gdLst/>
            <a:ahLst/>
            <a:cxnLst/>
            <a:rect l="l" t="t" r="r" b="b"/>
            <a:pathLst>
              <a:path w="37748" h="37748" extrusionOk="0">
                <a:moveTo>
                  <a:pt x="18874" y="0"/>
                </a:moveTo>
                <a:cubicBezTo>
                  <a:pt x="13867" y="0"/>
                  <a:pt x="9067" y="1991"/>
                  <a:pt x="5529" y="5529"/>
                </a:cubicBezTo>
                <a:cubicBezTo>
                  <a:pt x="1988" y="9069"/>
                  <a:pt x="0" y="13870"/>
                  <a:pt x="0" y="18874"/>
                </a:cubicBezTo>
                <a:cubicBezTo>
                  <a:pt x="0" y="23880"/>
                  <a:pt x="1988" y="28681"/>
                  <a:pt x="5529" y="32222"/>
                </a:cubicBezTo>
                <a:cubicBezTo>
                  <a:pt x="9067" y="35760"/>
                  <a:pt x="13867" y="37748"/>
                  <a:pt x="18874" y="37748"/>
                </a:cubicBezTo>
                <a:cubicBezTo>
                  <a:pt x="23880" y="37748"/>
                  <a:pt x="28681" y="35760"/>
                  <a:pt x="32219" y="32222"/>
                </a:cubicBezTo>
                <a:cubicBezTo>
                  <a:pt x="35760" y="28681"/>
                  <a:pt x="37748" y="23880"/>
                  <a:pt x="37748" y="18874"/>
                </a:cubicBezTo>
                <a:cubicBezTo>
                  <a:pt x="37748" y="13870"/>
                  <a:pt x="35760" y="9069"/>
                  <a:pt x="32219" y="5529"/>
                </a:cubicBezTo>
                <a:cubicBezTo>
                  <a:pt x="28681" y="1991"/>
                  <a:pt x="23880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" name="Google Shape;1206;p32">
            <a:extLst>
              <a:ext uri="{FF2B5EF4-FFF2-40B4-BE49-F238E27FC236}">
                <a16:creationId xmlns:a16="http://schemas.microsoft.com/office/drawing/2014/main" xmlns="" id="{64F09B21-C53D-4E15-B09C-FFF2C9881324}"/>
              </a:ext>
            </a:extLst>
          </p:cNvPr>
          <p:cNvSpPr/>
          <p:nvPr/>
        </p:nvSpPr>
        <p:spPr>
          <a:xfrm>
            <a:off x="4823235" y="2517123"/>
            <a:ext cx="811730" cy="811730"/>
          </a:xfrm>
          <a:custGeom>
            <a:avLst/>
            <a:gdLst/>
            <a:ahLst/>
            <a:cxnLst/>
            <a:rect l="l" t="t" r="r" b="b"/>
            <a:pathLst>
              <a:path w="50520" h="50520" extrusionOk="0">
                <a:moveTo>
                  <a:pt x="25261" y="0"/>
                </a:moveTo>
                <a:cubicBezTo>
                  <a:pt x="18560" y="0"/>
                  <a:pt x="12137" y="2662"/>
                  <a:pt x="7398" y="7398"/>
                </a:cubicBezTo>
                <a:cubicBezTo>
                  <a:pt x="2661" y="12134"/>
                  <a:pt x="0" y="18560"/>
                  <a:pt x="0" y="25259"/>
                </a:cubicBezTo>
                <a:cubicBezTo>
                  <a:pt x="0" y="31960"/>
                  <a:pt x="2661" y="38383"/>
                  <a:pt x="7398" y="43122"/>
                </a:cubicBezTo>
                <a:cubicBezTo>
                  <a:pt x="12137" y="47858"/>
                  <a:pt x="18560" y="50520"/>
                  <a:pt x="25261" y="50520"/>
                </a:cubicBezTo>
                <a:cubicBezTo>
                  <a:pt x="31959" y="50520"/>
                  <a:pt x="38385" y="47858"/>
                  <a:pt x="43122" y="43122"/>
                </a:cubicBezTo>
                <a:cubicBezTo>
                  <a:pt x="47858" y="38383"/>
                  <a:pt x="50519" y="31960"/>
                  <a:pt x="50519" y="25259"/>
                </a:cubicBezTo>
                <a:cubicBezTo>
                  <a:pt x="50519" y="18560"/>
                  <a:pt x="47858" y="12134"/>
                  <a:pt x="43122" y="7398"/>
                </a:cubicBezTo>
                <a:cubicBezTo>
                  <a:pt x="38385" y="2662"/>
                  <a:pt x="31959" y="0"/>
                  <a:pt x="2526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1207;p32">
            <a:extLst>
              <a:ext uri="{FF2B5EF4-FFF2-40B4-BE49-F238E27FC236}">
                <a16:creationId xmlns:a16="http://schemas.microsoft.com/office/drawing/2014/main" xmlns="" id="{0050D0D2-18AC-407C-AA81-6DE1889EC97F}"/>
              </a:ext>
            </a:extLst>
          </p:cNvPr>
          <p:cNvSpPr/>
          <p:nvPr/>
        </p:nvSpPr>
        <p:spPr>
          <a:xfrm>
            <a:off x="4925858" y="2619697"/>
            <a:ext cx="606516" cy="606532"/>
          </a:xfrm>
          <a:custGeom>
            <a:avLst/>
            <a:gdLst/>
            <a:ahLst/>
            <a:cxnLst/>
            <a:rect l="l" t="t" r="r" b="b"/>
            <a:pathLst>
              <a:path w="37748" h="37749" extrusionOk="0">
                <a:moveTo>
                  <a:pt x="18874" y="1"/>
                </a:moveTo>
                <a:cubicBezTo>
                  <a:pt x="13868" y="1"/>
                  <a:pt x="9067" y="1991"/>
                  <a:pt x="5526" y="5529"/>
                </a:cubicBezTo>
                <a:cubicBezTo>
                  <a:pt x="1988" y="9070"/>
                  <a:pt x="0" y="13871"/>
                  <a:pt x="0" y="18875"/>
                </a:cubicBezTo>
                <a:cubicBezTo>
                  <a:pt x="0" y="23881"/>
                  <a:pt x="1988" y="28682"/>
                  <a:pt x="5526" y="32223"/>
                </a:cubicBezTo>
                <a:cubicBezTo>
                  <a:pt x="9067" y="35761"/>
                  <a:pt x="13868" y="37748"/>
                  <a:pt x="18874" y="37748"/>
                </a:cubicBezTo>
                <a:cubicBezTo>
                  <a:pt x="23878" y="37748"/>
                  <a:pt x="28678" y="35761"/>
                  <a:pt x="32219" y="32223"/>
                </a:cubicBezTo>
                <a:cubicBezTo>
                  <a:pt x="35757" y="28682"/>
                  <a:pt x="37748" y="23881"/>
                  <a:pt x="37748" y="18875"/>
                </a:cubicBezTo>
                <a:cubicBezTo>
                  <a:pt x="37748" y="13871"/>
                  <a:pt x="35757" y="9070"/>
                  <a:pt x="32219" y="5529"/>
                </a:cubicBezTo>
                <a:cubicBezTo>
                  <a:pt x="28678" y="1991"/>
                  <a:pt x="23878" y="1"/>
                  <a:pt x="1887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" name="Google Shape;1208;p32">
            <a:extLst>
              <a:ext uri="{FF2B5EF4-FFF2-40B4-BE49-F238E27FC236}">
                <a16:creationId xmlns:a16="http://schemas.microsoft.com/office/drawing/2014/main" xmlns="" id="{A57F4470-886D-4607-B358-641EC69EB803}"/>
              </a:ext>
            </a:extLst>
          </p:cNvPr>
          <p:cNvSpPr/>
          <p:nvPr/>
        </p:nvSpPr>
        <p:spPr>
          <a:xfrm>
            <a:off x="5711222" y="1098764"/>
            <a:ext cx="811730" cy="811730"/>
          </a:xfrm>
          <a:custGeom>
            <a:avLst/>
            <a:gdLst/>
            <a:ahLst/>
            <a:cxnLst/>
            <a:rect l="l" t="t" r="r" b="b"/>
            <a:pathLst>
              <a:path w="50520" h="50520" extrusionOk="0">
                <a:moveTo>
                  <a:pt x="25258" y="1"/>
                </a:moveTo>
                <a:cubicBezTo>
                  <a:pt x="18560" y="1"/>
                  <a:pt x="12134" y="2662"/>
                  <a:pt x="7398" y="7398"/>
                </a:cubicBezTo>
                <a:cubicBezTo>
                  <a:pt x="2659" y="12137"/>
                  <a:pt x="0" y="18561"/>
                  <a:pt x="0" y="25262"/>
                </a:cubicBezTo>
                <a:cubicBezTo>
                  <a:pt x="0" y="31960"/>
                  <a:pt x="2659" y="38386"/>
                  <a:pt x="7398" y="43122"/>
                </a:cubicBezTo>
                <a:cubicBezTo>
                  <a:pt x="12134" y="47859"/>
                  <a:pt x="18560" y="50520"/>
                  <a:pt x="25258" y="50520"/>
                </a:cubicBezTo>
                <a:cubicBezTo>
                  <a:pt x="31957" y="50520"/>
                  <a:pt x="38383" y="47859"/>
                  <a:pt x="43119" y="43122"/>
                </a:cubicBezTo>
                <a:cubicBezTo>
                  <a:pt x="47858" y="38386"/>
                  <a:pt x="50519" y="31960"/>
                  <a:pt x="50519" y="25262"/>
                </a:cubicBezTo>
                <a:cubicBezTo>
                  <a:pt x="50519" y="18561"/>
                  <a:pt x="47858" y="12137"/>
                  <a:pt x="43119" y="7398"/>
                </a:cubicBezTo>
                <a:cubicBezTo>
                  <a:pt x="38383" y="2662"/>
                  <a:pt x="31957" y="1"/>
                  <a:pt x="2525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1209;p32">
            <a:extLst>
              <a:ext uri="{FF2B5EF4-FFF2-40B4-BE49-F238E27FC236}">
                <a16:creationId xmlns:a16="http://schemas.microsoft.com/office/drawing/2014/main" xmlns="" id="{2F021CC9-00D6-42F7-8E0E-0B9ADDCC3436}"/>
              </a:ext>
            </a:extLst>
          </p:cNvPr>
          <p:cNvSpPr/>
          <p:nvPr/>
        </p:nvSpPr>
        <p:spPr>
          <a:xfrm>
            <a:off x="5813797" y="1201355"/>
            <a:ext cx="606532" cy="606564"/>
          </a:xfrm>
          <a:custGeom>
            <a:avLst/>
            <a:gdLst/>
            <a:ahLst/>
            <a:cxnLst/>
            <a:rect l="l" t="t" r="r" b="b"/>
            <a:pathLst>
              <a:path w="37749" h="37751" extrusionOk="0">
                <a:moveTo>
                  <a:pt x="18874" y="0"/>
                </a:moveTo>
                <a:cubicBezTo>
                  <a:pt x="13868" y="0"/>
                  <a:pt x="9067" y="1990"/>
                  <a:pt x="5529" y="5529"/>
                </a:cubicBezTo>
                <a:cubicBezTo>
                  <a:pt x="1988" y="9069"/>
                  <a:pt x="1" y="13870"/>
                  <a:pt x="1" y="18877"/>
                </a:cubicBezTo>
                <a:cubicBezTo>
                  <a:pt x="1" y="23880"/>
                  <a:pt x="1988" y="28681"/>
                  <a:pt x="5529" y="32222"/>
                </a:cubicBezTo>
                <a:cubicBezTo>
                  <a:pt x="9067" y="35760"/>
                  <a:pt x="13868" y="37750"/>
                  <a:pt x="18874" y="37750"/>
                </a:cubicBezTo>
                <a:cubicBezTo>
                  <a:pt x="23881" y="37750"/>
                  <a:pt x="28681" y="35760"/>
                  <a:pt x="32220" y="32222"/>
                </a:cubicBezTo>
                <a:cubicBezTo>
                  <a:pt x="35760" y="28681"/>
                  <a:pt x="37748" y="23880"/>
                  <a:pt x="37748" y="18877"/>
                </a:cubicBezTo>
                <a:cubicBezTo>
                  <a:pt x="37748" y="13870"/>
                  <a:pt x="35760" y="9069"/>
                  <a:pt x="32220" y="5529"/>
                </a:cubicBezTo>
                <a:cubicBezTo>
                  <a:pt x="28681" y="1990"/>
                  <a:pt x="23881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7" name="Google Shape;1219;p32">
            <a:extLst>
              <a:ext uri="{FF2B5EF4-FFF2-40B4-BE49-F238E27FC236}">
                <a16:creationId xmlns:a16="http://schemas.microsoft.com/office/drawing/2014/main" xmlns="" id="{CD7635C0-2702-4408-B18B-7AD0C28EF767}"/>
              </a:ext>
            </a:extLst>
          </p:cNvPr>
          <p:cNvGrpSpPr/>
          <p:nvPr/>
        </p:nvGrpSpPr>
        <p:grpSpPr>
          <a:xfrm>
            <a:off x="6602269" y="1946143"/>
            <a:ext cx="811730" cy="811746"/>
            <a:chOff x="4964259" y="2424308"/>
            <a:chExt cx="811730" cy="811746"/>
          </a:xfrm>
        </p:grpSpPr>
        <p:sp>
          <p:nvSpPr>
            <p:cNvPr id="38" name="Google Shape;1220;p32">
              <a:extLst>
                <a:ext uri="{FF2B5EF4-FFF2-40B4-BE49-F238E27FC236}">
                  <a16:creationId xmlns:a16="http://schemas.microsoft.com/office/drawing/2014/main" xmlns="" id="{8373BBC1-B192-4D1B-B178-F5424E4E9117}"/>
                </a:ext>
              </a:extLst>
            </p:cNvPr>
            <p:cNvSpPr/>
            <p:nvPr/>
          </p:nvSpPr>
          <p:spPr>
            <a:xfrm>
              <a:off x="4964259" y="2424308"/>
              <a:ext cx="811730" cy="811746"/>
            </a:xfrm>
            <a:custGeom>
              <a:avLst/>
              <a:gdLst/>
              <a:ahLst/>
              <a:cxnLst/>
              <a:rect l="l" t="t" r="r" b="b"/>
              <a:pathLst>
                <a:path w="50520" h="50521" extrusionOk="0">
                  <a:moveTo>
                    <a:pt x="25261" y="1"/>
                  </a:moveTo>
                  <a:cubicBezTo>
                    <a:pt x="18563" y="1"/>
                    <a:pt x="12137" y="2662"/>
                    <a:pt x="7401" y="7401"/>
                  </a:cubicBezTo>
                  <a:cubicBezTo>
                    <a:pt x="2662" y="12138"/>
                    <a:pt x="0" y="18563"/>
                    <a:pt x="0" y="25262"/>
                  </a:cubicBezTo>
                  <a:cubicBezTo>
                    <a:pt x="0" y="31960"/>
                    <a:pt x="2662" y="38386"/>
                    <a:pt x="7401" y="43122"/>
                  </a:cubicBezTo>
                  <a:cubicBezTo>
                    <a:pt x="12137" y="47861"/>
                    <a:pt x="18563" y="50520"/>
                    <a:pt x="25261" y="50520"/>
                  </a:cubicBezTo>
                  <a:cubicBezTo>
                    <a:pt x="31960" y="50520"/>
                    <a:pt x="38385" y="47861"/>
                    <a:pt x="43122" y="43122"/>
                  </a:cubicBezTo>
                  <a:cubicBezTo>
                    <a:pt x="47861" y="38386"/>
                    <a:pt x="50520" y="31960"/>
                    <a:pt x="50520" y="25262"/>
                  </a:cubicBezTo>
                  <a:cubicBezTo>
                    <a:pt x="50520" y="18563"/>
                    <a:pt x="47861" y="12138"/>
                    <a:pt x="43122" y="7401"/>
                  </a:cubicBezTo>
                  <a:cubicBezTo>
                    <a:pt x="38385" y="2662"/>
                    <a:pt x="31960" y="1"/>
                    <a:pt x="252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221;p32">
              <a:extLst>
                <a:ext uri="{FF2B5EF4-FFF2-40B4-BE49-F238E27FC236}">
                  <a16:creationId xmlns:a16="http://schemas.microsoft.com/office/drawing/2014/main" xmlns="" id="{2C4C17D0-D723-4CFD-8C15-ADD8B4F73FCE}"/>
                </a:ext>
              </a:extLst>
            </p:cNvPr>
            <p:cNvSpPr/>
            <p:nvPr/>
          </p:nvSpPr>
          <p:spPr>
            <a:xfrm>
              <a:off x="5066882" y="2526931"/>
              <a:ext cx="606532" cy="606532"/>
            </a:xfrm>
            <a:custGeom>
              <a:avLst/>
              <a:gdLst/>
              <a:ahLst/>
              <a:cxnLst/>
              <a:rect l="l" t="t" r="r" b="b"/>
              <a:pathLst>
                <a:path w="37749" h="37749" extrusionOk="0">
                  <a:moveTo>
                    <a:pt x="18874" y="1"/>
                  </a:moveTo>
                  <a:cubicBezTo>
                    <a:pt x="13868" y="1"/>
                    <a:pt x="9067" y="1989"/>
                    <a:pt x="5529" y="5529"/>
                  </a:cubicBezTo>
                  <a:cubicBezTo>
                    <a:pt x="1988" y="9068"/>
                    <a:pt x="1" y="13868"/>
                    <a:pt x="1" y="18875"/>
                  </a:cubicBezTo>
                  <a:cubicBezTo>
                    <a:pt x="1" y="23881"/>
                    <a:pt x="1988" y="28682"/>
                    <a:pt x="5529" y="32220"/>
                  </a:cubicBezTo>
                  <a:cubicBezTo>
                    <a:pt x="9067" y="35761"/>
                    <a:pt x="13868" y="37748"/>
                    <a:pt x="18874" y="37748"/>
                  </a:cubicBezTo>
                  <a:cubicBezTo>
                    <a:pt x="23881" y="37748"/>
                    <a:pt x="28681" y="35761"/>
                    <a:pt x="32220" y="32220"/>
                  </a:cubicBezTo>
                  <a:cubicBezTo>
                    <a:pt x="35760" y="28682"/>
                    <a:pt x="37748" y="23881"/>
                    <a:pt x="37748" y="18875"/>
                  </a:cubicBezTo>
                  <a:cubicBezTo>
                    <a:pt x="37748" y="13868"/>
                    <a:pt x="35760" y="9068"/>
                    <a:pt x="32220" y="5529"/>
                  </a:cubicBezTo>
                  <a:cubicBezTo>
                    <a:pt x="28681" y="1989"/>
                    <a:pt x="23881" y="1"/>
                    <a:pt x="188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68" name="Google Shape;1250;p32">
            <a:extLst>
              <a:ext uri="{FF2B5EF4-FFF2-40B4-BE49-F238E27FC236}">
                <a16:creationId xmlns:a16="http://schemas.microsoft.com/office/drawing/2014/main" xmlns="" id="{D84F5540-C9DE-4D85-8F62-E9192060C49A}"/>
              </a:ext>
            </a:extLst>
          </p:cNvPr>
          <p:cNvSpPr/>
          <p:nvPr/>
        </p:nvSpPr>
        <p:spPr>
          <a:xfrm>
            <a:off x="6395922" y="2452410"/>
            <a:ext cx="39600" cy="306000"/>
          </a:xfrm>
          <a:prstGeom prst="rect">
            <a:avLst/>
          </a:pr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EDDDC66-902B-4C24-B3CE-F0F8D14B8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0023" y="1223602"/>
            <a:ext cx="535900" cy="5359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F9818326-F9F7-4E6A-A4D6-86F1DA40C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884" y="2048766"/>
            <a:ext cx="611965" cy="6119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FF4291E3-030C-44CA-8366-74D0B4B207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3081" y="2683637"/>
            <a:ext cx="504468" cy="50446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32060697-267C-4CD1-BD9F-75A1897E3F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1403" y="3458606"/>
            <a:ext cx="426520" cy="4265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7885" y="3796227"/>
            <a:ext cx="356891" cy="49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34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458343" y="2396005"/>
            <a:ext cx="8318511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ClrTx/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All lighting element luminaires is LED with step control elements.</a:t>
            </a:r>
          </a:p>
          <a:p>
            <a:pPr lvl="0" algn="just">
              <a:buClrTx/>
              <a:defRPr/>
            </a:pPr>
            <a:endParaRPr lang="en-US" sz="1800" dirty="0">
              <a:solidFill>
                <a:schemeClr val="bg2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L="285750" lvl="0" indent="-285750" algn="just">
              <a:buClrTx/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The daylight factor should be in between this ringing </a:t>
            </a: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(2-6) </a:t>
            </a: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present </a:t>
            </a:r>
          </a:p>
          <a:p>
            <a:pPr lvl="0" algn="just">
              <a:buClrTx/>
              <a:defRPr/>
            </a:pPr>
            <a:endParaRPr lang="en-US" sz="1800" dirty="0">
              <a:solidFill>
                <a:schemeClr val="bg2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L="285750" lvl="0" indent="-285750" algn="just">
              <a:buClrTx/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Light Levels (</a:t>
            </a:r>
            <a:r>
              <a:rPr lang="en-US" sz="1800" dirty="0" err="1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Illuminance</a:t>
            </a: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) for indoor area as levels of  </a:t>
            </a: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Residential </a:t>
            </a: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building standard.</a:t>
            </a:r>
          </a:p>
          <a:p>
            <a:pPr lvl="0" algn="just">
              <a:buClrTx/>
              <a:defRPr/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</a:t>
            </a:r>
          </a:p>
          <a:p>
            <a:pPr marL="285750" lvl="0" indent="-285750" algn="just">
              <a:buClrTx/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The reflection percentage it’s for floor its </a:t>
            </a: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0.6, </a:t>
            </a: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ceiling its </a:t>
            </a: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0.75 </a:t>
            </a: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and wall its </a:t>
            </a: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0.3</a:t>
            </a:r>
            <a:endParaRPr lang="en-US" sz="1800" dirty="0">
              <a:solidFill>
                <a:schemeClr val="bg2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6834" y="190703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Limitation: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6834" y="1111773"/>
            <a:ext cx="25811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Indoor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r>
              <a:rPr lang="en-US" sz="20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lighting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r>
              <a:rPr lang="en-US" sz="20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design: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478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494104" y="1034100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DIALux</a:t>
            </a: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has been used for this Analysis and Design.</a:t>
            </a: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89245DE-E2C1-4A45-8FF0-2E82D347B159}"/>
              </a:ext>
            </a:extLst>
          </p:cNvPr>
          <p:cNvSpPr txBox="1"/>
          <p:nvPr/>
        </p:nvSpPr>
        <p:spPr>
          <a:xfrm>
            <a:off x="494104" y="1685464"/>
            <a:ext cx="6578641" cy="3370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Designed Spaces: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Living room</a:t>
            </a:r>
            <a:endParaRPr lang="en-US" sz="1800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Kitchen&amp; Dinning room</a:t>
            </a:r>
            <a:endParaRPr lang="en-US" sz="1800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Bathroom</a:t>
            </a:r>
            <a:endParaRPr lang="en-US" sz="1800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Bedroom</a:t>
            </a:r>
            <a:endParaRPr lang="en-US" sz="1800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Corridor</a:t>
            </a:r>
            <a:endParaRPr lang="en-US" sz="1800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Parking</a:t>
            </a:r>
            <a:endParaRPr lang="en-US" sz="1800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solidFill>
                <a:srgbClr val="20212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39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257452" y="781950"/>
            <a:ext cx="139124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Living room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t="1408" r="1538"/>
          <a:stretch/>
        </p:blipFill>
        <p:spPr bwMode="auto">
          <a:xfrm>
            <a:off x="77342" y="1654368"/>
            <a:ext cx="3559476" cy="34524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3767380" y="3459868"/>
            <a:ext cx="4834024" cy="841375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 rotWithShape="1">
          <a:blip r:embed="rId5"/>
          <a:srcRect t="2824"/>
          <a:stretch/>
        </p:blipFill>
        <p:spPr bwMode="auto">
          <a:xfrm>
            <a:off x="3767380" y="4301243"/>
            <a:ext cx="4834024" cy="71501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4378399" y="1828492"/>
            <a:ext cx="1822473" cy="1476853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/>
          <p:nvPr/>
        </p:nvPicPr>
        <p:blipFill>
          <a:blip r:embed="rId7"/>
          <a:stretch>
            <a:fillRect/>
          </a:stretch>
        </p:blipFill>
        <p:spPr>
          <a:xfrm>
            <a:off x="6364847" y="1785010"/>
            <a:ext cx="1687286" cy="1520335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3636818" y="1315814"/>
            <a:ext cx="53409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The parameter for design this room is 200 lux min as standard. </a:t>
            </a:r>
          </a:p>
        </p:txBody>
      </p:sp>
    </p:spTree>
    <p:extLst>
      <p:ext uri="{BB962C8B-B14F-4D97-AF65-F5344CB8AC3E}">
        <p14:creationId xmlns:p14="http://schemas.microsoft.com/office/powerpoint/2010/main" val="243194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257452" y="795804"/>
            <a:ext cx="1786094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Kitchen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1049" t="3717" r="4711" b="388"/>
          <a:stretch/>
        </p:blipFill>
        <p:spPr bwMode="auto">
          <a:xfrm>
            <a:off x="110202" y="1773382"/>
            <a:ext cx="3741362" cy="318435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3926037" y="2430852"/>
            <a:ext cx="1734619" cy="833289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3833150" y="1326718"/>
            <a:ext cx="53409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The parameter for design this room is </a:t>
            </a:r>
            <a:r>
              <a:rPr lang="en-US" sz="16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300 </a:t>
            </a: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lux min as standard. </a:t>
            </a:r>
          </a:p>
        </p:txBody>
      </p:sp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4367155" y="3686064"/>
            <a:ext cx="4272915" cy="1025525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/>
          <p:nvPr/>
        </p:nvPicPr>
        <p:blipFill>
          <a:blip r:embed="rId6"/>
          <a:stretch>
            <a:fillRect/>
          </a:stretch>
        </p:blipFill>
        <p:spPr>
          <a:xfrm>
            <a:off x="7361501" y="2380546"/>
            <a:ext cx="1719232" cy="883595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/>
          <p:nvPr/>
        </p:nvPicPr>
        <p:blipFill>
          <a:blip r:embed="rId7"/>
          <a:stretch>
            <a:fillRect/>
          </a:stretch>
        </p:blipFill>
        <p:spPr>
          <a:xfrm>
            <a:off x="5734053" y="2371815"/>
            <a:ext cx="1539122" cy="89232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181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243597" y="795803"/>
            <a:ext cx="1786094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Bathroom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69914" y="1277890"/>
            <a:ext cx="53409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The parameter for design this room is </a:t>
            </a:r>
            <a:r>
              <a:rPr lang="en-US" sz="16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200 </a:t>
            </a: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lux min as standard. </a:t>
            </a:r>
          </a:p>
        </p:txBody>
      </p:sp>
      <p:pic>
        <p:nvPicPr>
          <p:cNvPr id="14" name="Picture 13"/>
          <p:cNvPicPr/>
          <p:nvPr/>
        </p:nvPicPr>
        <p:blipFill rotWithShape="1">
          <a:blip r:embed="rId3"/>
          <a:srcRect l="1258" t="890"/>
          <a:stretch/>
        </p:blipFill>
        <p:spPr bwMode="auto">
          <a:xfrm>
            <a:off x="135688" y="1579418"/>
            <a:ext cx="2718348" cy="34687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3681860" y="1780209"/>
            <a:ext cx="2292913" cy="1375801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/>
          <p:cNvPicPr/>
          <p:nvPr/>
        </p:nvPicPr>
        <p:blipFill>
          <a:blip r:embed="rId5"/>
          <a:stretch>
            <a:fillRect/>
          </a:stretch>
        </p:blipFill>
        <p:spPr>
          <a:xfrm>
            <a:off x="6165273" y="1705784"/>
            <a:ext cx="2313709" cy="145682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/>
          <p:cNvPicPr/>
          <p:nvPr/>
        </p:nvPicPr>
        <p:blipFill>
          <a:blip r:embed="rId6"/>
          <a:stretch>
            <a:fillRect/>
          </a:stretch>
        </p:blipFill>
        <p:spPr>
          <a:xfrm>
            <a:off x="3754582" y="3313790"/>
            <a:ext cx="4606637" cy="159344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090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al Estate Marketing Plan ">
  <a:themeElements>
    <a:clrScheme name="Simple Light">
      <a:dk1>
        <a:srgbClr val="000000"/>
      </a:dk1>
      <a:lt1>
        <a:srgbClr val="FFFFFF"/>
      </a:lt1>
      <a:dk2>
        <a:srgbClr val="D39C2D"/>
      </a:dk2>
      <a:lt2>
        <a:srgbClr val="F9BF3E"/>
      </a:lt2>
      <a:accent1>
        <a:srgbClr val="FFCB64"/>
      </a:accent1>
      <a:accent2>
        <a:srgbClr val="FCD977"/>
      </a:accent2>
      <a:accent3>
        <a:srgbClr val="FFE48D"/>
      </a:accent3>
      <a:accent4>
        <a:srgbClr val="74C1B9"/>
      </a:accent4>
      <a:accent5>
        <a:srgbClr val="9AD7D2"/>
      </a:accent5>
      <a:accent6>
        <a:srgbClr val="E2A334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7" Type="http://schemas.microsoft.com/office/2011/relationships/webextension" Target="webextension7.xml"/><Relationship Id="rId2" Type="http://schemas.microsoft.com/office/2011/relationships/webextension" Target="webextension2.xml"/><Relationship Id="rId1" Type="http://schemas.microsoft.com/office/2011/relationships/webextension" Target="webextension1.xml"/><Relationship Id="rId6" Type="http://schemas.microsoft.com/office/2011/relationships/webextension" Target="webextension6.xml"/><Relationship Id="rId5" Type="http://schemas.microsoft.com/office/2011/relationships/webextension" Target="webextension5.xml"/><Relationship Id="rId4" Type="http://schemas.microsoft.com/office/2011/relationships/webextension" Target="webextension4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  <wetp:taskpane dockstate="right" visibility="0" width="438" row="4">
    <wetp:webextensionref xmlns:r="http://schemas.openxmlformats.org/officeDocument/2006/relationships" r:id="rId2"/>
  </wetp:taskpane>
  <wetp:taskpane dockstate="right" visibility="0" width="438" row="5">
    <wetp:webextensionref xmlns:r="http://schemas.openxmlformats.org/officeDocument/2006/relationships" r:id="rId3"/>
  </wetp:taskpane>
  <wetp:taskpane dockstate="right" visibility="0" width="438" row="0">
    <wetp:webextensionref xmlns:r="http://schemas.openxmlformats.org/officeDocument/2006/relationships" r:id="rId4"/>
  </wetp:taskpane>
  <wetp:taskpane dockstate="right" visibility="0" width="438" row="7">
    <wetp:webextensionref xmlns:r="http://schemas.openxmlformats.org/officeDocument/2006/relationships" r:id="rId5"/>
  </wetp:taskpane>
  <wetp:taskpane dockstate="right" visibility="0" width="438" row="9">
    <wetp:webextensionref xmlns:r="http://schemas.openxmlformats.org/officeDocument/2006/relationships" r:id="rId6"/>
  </wetp:taskpane>
  <wetp:taskpane dockstate="right" visibility="0" width="438" row="11">
    <wetp:webextensionref xmlns:r="http://schemas.openxmlformats.org/officeDocument/2006/relationships" r:id="rId7"/>
  </wetp:taskpane>
</wetp:taskpanes>
</file>

<file path=ppt/webextensions/webextension1.xml><?xml version="1.0" encoding="utf-8"?>
<we:webextension xmlns:we="http://schemas.microsoft.com/office/webextensions/webextension/2010/11" id="{200A7117-0BF8-4BDD-B30F-C5E9307E9D66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DE750B19-974B-471B-89EE-A381771DD5DE}">
  <we:reference id="wa104381411" version="1.0.0.0" store="en-US" storeType="OMEX"/>
  <we:alternateReferences>
    <we:reference id="wa104381411" version="1.0.0.0" store="WA104381411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8CFF9CB3-C7A0-496F-908C-764ED35AA24D}">
  <we:reference id="wa104381063" version="1.0.0.1" store="en-US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ppt/webextensions/webextension4.xml><?xml version="1.0" encoding="utf-8"?>
<we:webextension xmlns:we="http://schemas.microsoft.com/office/webextensions/webextension/2010/11" id="{7AC13C47-0EE4-41EC-9740-00CB31853340}">
  <we:reference id="wa200002185" version="1.0.0.0" store="en-US" storeType="OMEX"/>
  <we:alternateReferences>
    <we:reference id="wa200002185" version="1.0.0.0" store="WA200002185" storeType="OMEX"/>
  </we:alternateReferences>
  <we:properties>
    <we:property name="userStatus" value="true"/>
  </we:properties>
  <we:bindings/>
  <we:snapshot xmlns:r="http://schemas.openxmlformats.org/officeDocument/2006/relationships"/>
</we:webextension>
</file>

<file path=ppt/webextensions/webextension5.xml><?xml version="1.0" encoding="utf-8"?>
<we:webextension xmlns:we="http://schemas.microsoft.com/office/webextensions/webextension/2010/11" id="{9848ED21-04B1-474C-A2D8-08BB87E3AC13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ppt/webextensions/webextension6.xml><?xml version="1.0" encoding="utf-8"?>
<we:webextension xmlns:we="http://schemas.microsoft.com/office/webextensions/webextension/2010/11" id="{C5435DEA-7B88-4A5C-A54E-F0C560F0DB61}">
  <we:reference id="wa200001409" version="1.0.0.3" store="en-US" storeType="OMEX"/>
  <we:alternateReferences>
    <we:reference id="wa200001409" version="1.0.0.3" store="WA200001409" storeType="OMEX"/>
  </we:alternateReferences>
  <we:properties/>
  <we:bindings/>
  <we:snapshot xmlns:r="http://schemas.openxmlformats.org/officeDocument/2006/relationships"/>
</we:webextension>
</file>

<file path=ppt/webextensions/webextension7.xml><?xml version="1.0" encoding="utf-8"?>
<we:webextension xmlns:we="http://schemas.microsoft.com/office/webextensions/webextension/2010/11" id="{0BB38950-00C1-4FD7-B017-1D72A66BC18C}">
  <we:reference id="wa200000113" version="1.0.0.0" store="en-US" storeType="OMEX"/>
  <we:alternateReferences>
    <we:reference id="wa200000113" version="1.0.0.0" store="WA20000011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5823</TotalTime>
  <Words>4974</Words>
  <Application>Microsoft Office PowerPoint</Application>
  <PresentationFormat>On-screen Show (16:9)</PresentationFormat>
  <Paragraphs>1372</Paragraphs>
  <Slides>128</Slides>
  <Notes>62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128</vt:i4>
      </vt:variant>
    </vt:vector>
  </HeadingPairs>
  <TitlesOfParts>
    <vt:vector size="143" baseType="lpstr">
      <vt:lpstr>Arial</vt:lpstr>
      <vt:lpstr>Symbol</vt:lpstr>
      <vt:lpstr>Wingdings</vt:lpstr>
      <vt:lpstr>Cambria Math</vt:lpstr>
      <vt:lpstr>Fira Sans Extra Condensed Medium</vt:lpstr>
      <vt:lpstr>Calibri</vt:lpstr>
      <vt:lpstr>Arial Rounded MT Bold</vt:lpstr>
      <vt:lpstr>Montserrat ExtraBold</vt:lpstr>
      <vt:lpstr>Franklin Gothic Book</vt:lpstr>
      <vt:lpstr>Squada One</vt:lpstr>
      <vt:lpstr>Times New Roman</vt:lpstr>
      <vt:lpstr>Aileron Heavy Bold</vt:lpstr>
      <vt:lpstr>Barlow Light</vt:lpstr>
      <vt:lpstr>EB Garamond</vt:lpstr>
      <vt:lpstr>Real Estate Marketing Plan </vt:lpstr>
      <vt:lpstr>PowerPoint Presentation</vt:lpstr>
      <vt:lpstr>TABLE OF CONTENTS</vt:lpstr>
      <vt:lpstr>Introduction</vt:lpstr>
      <vt:lpstr>Introduction – Project Description</vt:lpstr>
      <vt:lpstr>Introduction – Site Location</vt:lpstr>
      <vt:lpstr>Introduction - Methodology</vt:lpstr>
      <vt:lpstr>Architectural Aspects</vt:lpstr>
      <vt:lpstr>Site Analysis – Environmental Effect</vt:lpstr>
      <vt:lpstr>Architectural Aspects – Architectural Modifications</vt:lpstr>
      <vt:lpstr>Architectural Aspects – Architectural Modifications</vt:lpstr>
      <vt:lpstr>Architectural Aspects – Architectural Modifications</vt:lpstr>
      <vt:lpstr>Architectural Aspects – Architectural Modifications</vt:lpstr>
      <vt:lpstr>Architectural Aspects – Architectural Modifications</vt:lpstr>
      <vt:lpstr>Architectural Aspects – Architectural Modifications</vt:lpstr>
      <vt:lpstr>Architectural Aspects – Elevations</vt:lpstr>
      <vt:lpstr>Architectural Aspects – Elevations</vt:lpstr>
      <vt:lpstr>Architectural Aspects – Sections</vt:lpstr>
      <vt:lpstr>Architectural Aspects – Rendered Views</vt:lpstr>
      <vt:lpstr>Environmental Aspects</vt:lpstr>
      <vt:lpstr>Environmental Aspects– Daylight Factor</vt:lpstr>
      <vt:lpstr>Environmental Aspects– Daylight Factor</vt:lpstr>
      <vt:lpstr>Environmental Aspects– Daylight Factor</vt:lpstr>
      <vt:lpstr>Environmental Aspects – Shading Analysis</vt:lpstr>
      <vt:lpstr>Environmental Aspects – Shading Analysis</vt:lpstr>
      <vt:lpstr>Environmental Aspects– Design Builder Analysis and Results</vt:lpstr>
      <vt:lpstr>Environmental Aspects– Design Builder Analysis and Results</vt:lpstr>
      <vt:lpstr>Environmental Aspects– Design Builder Analysis and Results</vt:lpstr>
      <vt:lpstr>Environmental Aspects– Design Builder Analysis and Results</vt:lpstr>
      <vt:lpstr>Environmental Aspects– Design Builder Analysis and Results</vt:lpstr>
      <vt:lpstr>Environmental Aspects– Design Builder Analysis and Results</vt:lpstr>
      <vt:lpstr>Structural Aspects</vt:lpstr>
      <vt:lpstr>Structural Aspects – Structural System </vt:lpstr>
      <vt:lpstr>Structural Aspects –  Design Data</vt:lpstr>
      <vt:lpstr>Structural Aspects –  Design Data</vt:lpstr>
      <vt:lpstr>Structural Aspects –  Design Data</vt:lpstr>
      <vt:lpstr>Structural Aspects –  Design Data</vt:lpstr>
      <vt:lpstr>Structural Aspects –  Design Data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Electro-Mechanical Aspects</vt:lpstr>
      <vt:lpstr>Electro-Mechanical Aspects – Artificial Lighting </vt:lpstr>
      <vt:lpstr>Electro-Mechanical Aspects – Artificial Lighting </vt:lpstr>
      <vt:lpstr>Electro-Mechanical Aspects – Artificial Lighting </vt:lpstr>
      <vt:lpstr>Electro-Mechanical Aspects – Artificial Lighting </vt:lpstr>
      <vt:lpstr>Electro-Mechanical Aspects – Artificial Lighting </vt:lpstr>
      <vt:lpstr>Electro-Mechanical Aspects – Artificial Lighting </vt:lpstr>
      <vt:lpstr>Electro-Mechanical Aspects – Artificial Lighting </vt:lpstr>
      <vt:lpstr>Electro-Mechanical Aspects – Artificial Lighting </vt:lpstr>
      <vt:lpstr>Electro-Mechanical Aspects – Artificial Lighting </vt:lpstr>
      <vt:lpstr>Electro-Mechanical Aspects – Power Design</vt:lpstr>
      <vt:lpstr>Electro-Mechanical Aspects – Power Design</vt:lpstr>
      <vt:lpstr>Electro-Mechanical Aspects – Water Supply and Drainage</vt:lpstr>
      <vt:lpstr>Electro-Mechanical Aspects – Water Supply and Drainage</vt:lpstr>
      <vt:lpstr>Electro-Mechanical Aspects – Water Supply and Drainage</vt:lpstr>
      <vt:lpstr>Electro-Mechanical Aspects – Water Supply and Drainage</vt:lpstr>
      <vt:lpstr>Electro-Mechanical Aspects – Water Supply and Drainage</vt:lpstr>
      <vt:lpstr>Electro-Mechanical Aspects – Water Supply and Drainage</vt:lpstr>
      <vt:lpstr>Electro-Mechanical Aspects – HVAC Design </vt:lpstr>
      <vt:lpstr>Electro-Mechanical Aspects – HVAC Design </vt:lpstr>
      <vt:lpstr>Electro-Mechanical Aspects – HVAC Design </vt:lpstr>
      <vt:lpstr>Electro-Mechanical Aspects – HVAC Design </vt:lpstr>
      <vt:lpstr>Electro-Mechanical Aspects – HVAC Design </vt:lpstr>
      <vt:lpstr>Electro-Mechanical Aspects – HVAC Design </vt:lpstr>
      <vt:lpstr>Electro-Mechanical Aspects – HVAC Design </vt:lpstr>
      <vt:lpstr>Electro-Mechanical Aspects – HVAC Design </vt:lpstr>
      <vt:lpstr>Electro-Mechanical Aspects – Fire Fighting System</vt:lpstr>
      <vt:lpstr>Electro-Mechanical Aspects – Fire Fighting System</vt:lpstr>
      <vt:lpstr>Electro-Mechanical Aspects – Fire Fighting System</vt:lpstr>
      <vt:lpstr>Quantity Surveying &amp; Cost Estimations</vt:lpstr>
      <vt:lpstr>Cost Estimation</vt:lpstr>
      <vt:lpstr>Cost Estimation</vt:lpstr>
      <vt:lpstr>Cost Estimation</vt:lpstr>
      <vt:lpstr>Cost Estimation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ESTATE MARKETING PLAN</dc:title>
  <dc:creator>Ahmad Asfour</dc:creator>
  <cp:lastModifiedBy>fast print 1a</cp:lastModifiedBy>
  <cp:revision>366</cp:revision>
  <dcterms:modified xsi:type="dcterms:W3CDTF">2024-07-08T08:57:41Z</dcterms:modified>
</cp:coreProperties>
</file>