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6858000" cy="9144000"/>
  <p:embeddedFontLst>
    <p:embeddedFont>
      <p:font typeface="Anton" charset="1" panose="00000500000000000000"/>
      <p:regular r:id="rId21"/>
    </p:embeddedFont>
    <p:embeddedFont>
      <p:font typeface="Mokoto" charset="1" panose="00000000000000000000"/>
      <p:regular r:id="rId22"/>
    </p:embeddedFont>
    <p:embeddedFont>
      <p:font typeface="Montserrat" charset="1" panose="00000500000000000000"/>
      <p:regular r:id="rId23"/>
    </p:embeddedFont>
    <p:embeddedFont>
      <p:font typeface="Montserrat Bold" charset="1" panose="0000080000000000000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Relationship Id="rId6" Target="../media/image12.png" Type="http://schemas.openxmlformats.org/officeDocument/2006/relationships/image"/><Relationship Id="rId7" Target="../media/image13.png" Type="http://schemas.openxmlformats.org/officeDocument/2006/relationships/image"/><Relationship Id="rId8" Target="../media/image14.png" Type="http://schemas.openxmlformats.org/officeDocument/2006/relationships/image"/><Relationship Id="rId9" Target="../media/image19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Relationship Id="rId6" Target="../media/image12.png" Type="http://schemas.openxmlformats.org/officeDocument/2006/relationships/image"/><Relationship Id="rId7" Target="../media/image13.png" Type="http://schemas.openxmlformats.org/officeDocument/2006/relationships/image"/><Relationship Id="rId8" Target="../media/image1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jpeg" Type="http://schemas.openxmlformats.org/officeDocument/2006/relationships/image"/><Relationship Id="rId11" Target="../media/image22.jpeg" Type="http://schemas.openxmlformats.org/officeDocument/2006/relationships/image"/><Relationship Id="rId2" Target="../media/image7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Relationship Id="rId6" Target="../media/image12.png" Type="http://schemas.openxmlformats.org/officeDocument/2006/relationships/image"/><Relationship Id="rId7" Target="../media/image13.png" Type="http://schemas.openxmlformats.org/officeDocument/2006/relationships/image"/><Relationship Id="rId8" Target="../media/image14.png" Type="http://schemas.openxmlformats.org/officeDocument/2006/relationships/image"/><Relationship Id="rId9" Target="../media/image20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12.png" Type="http://schemas.openxmlformats.org/officeDocument/2006/relationships/image"/><Relationship Id="rId6" Target="../media/image13.png" Type="http://schemas.openxmlformats.org/officeDocument/2006/relationships/image"/><Relationship Id="rId7" Target="../media/image23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Relationship Id="rId5" Target="../media/image13.png" Type="http://schemas.openxmlformats.org/officeDocument/2006/relationships/image"/><Relationship Id="rId6" Target="../media/image14.png" Type="http://schemas.openxmlformats.org/officeDocument/2006/relationships/image"/><Relationship Id="rId7" Target="../media/image24.jpeg" Type="http://schemas.openxmlformats.org/officeDocument/2006/relationships/image"/><Relationship Id="rId8" Target="../media/VAGd_MU_hxs.mp4" Type="http://schemas.openxmlformats.org/officeDocument/2006/relationships/video"/><Relationship Id="rId9" Target="../media/VAGd_MU_hxs.mp4" Type="http://schemas.microsoft.com/office/2007/relationships/media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png" Type="http://schemas.openxmlformats.org/officeDocument/2006/relationships/image"/><Relationship Id="rId4" Target="../media/image9.png" Type="http://schemas.openxmlformats.org/officeDocument/2006/relationships/image"/><Relationship Id="rId5" Target="../media/image10.png" Type="http://schemas.openxmlformats.org/officeDocument/2006/relationships/image"/><Relationship Id="rId6" Target="../media/image11.png" Type="http://schemas.openxmlformats.org/officeDocument/2006/relationships/image"/><Relationship Id="rId7" Target="../media/image12.png" Type="http://schemas.openxmlformats.org/officeDocument/2006/relationships/image"/><Relationship Id="rId8" Target="../media/image13.png" Type="http://schemas.openxmlformats.org/officeDocument/2006/relationships/image"/><Relationship Id="rId9" Target="../media/image1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png" Type="http://schemas.openxmlformats.org/officeDocument/2006/relationships/image"/><Relationship Id="rId4" Target="../media/image9.png" Type="http://schemas.openxmlformats.org/officeDocument/2006/relationships/image"/><Relationship Id="rId5" Target="../media/image10.png" Type="http://schemas.openxmlformats.org/officeDocument/2006/relationships/image"/><Relationship Id="rId6" Target="../media/image11.png" Type="http://schemas.openxmlformats.org/officeDocument/2006/relationships/image"/><Relationship Id="rId7" Target="../media/image12.png" Type="http://schemas.openxmlformats.org/officeDocument/2006/relationships/image"/><Relationship Id="rId8" Target="../media/image13.png" Type="http://schemas.openxmlformats.org/officeDocument/2006/relationships/image"/><Relationship Id="rId9" Target="../media/image1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11" Target="../media/image12.png" Type="http://schemas.openxmlformats.org/officeDocument/2006/relationships/image"/><Relationship Id="rId12" Target="../media/image13.png" Type="http://schemas.openxmlformats.org/officeDocument/2006/relationships/image"/><Relationship Id="rId13" Target="../media/image14.png" Type="http://schemas.openxmlformats.org/officeDocument/2006/relationships/image"/><Relationship Id="rId2" Target="../media/image15.png" Type="http://schemas.openxmlformats.org/officeDocument/2006/relationships/image"/><Relationship Id="rId3" Target="../media/image16.png" Type="http://schemas.openxmlformats.org/officeDocument/2006/relationships/image"/><Relationship Id="rId4" Target="../media/image17.png" Type="http://schemas.openxmlformats.org/officeDocument/2006/relationships/image"/><Relationship Id="rId5" Target="../media/image18.png" Type="http://schemas.openxmlformats.org/officeDocument/2006/relationships/image"/><Relationship Id="rId6" Target="../media/image7.png" Type="http://schemas.openxmlformats.org/officeDocument/2006/relationships/image"/><Relationship Id="rId7" Target="../media/image8.png" Type="http://schemas.openxmlformats.org/officeDocument/2006/relationships/image"/><Relationship Id="rId8" Target="../media/image9.pn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png" Type="http://schemas.openxmlformats.org/officeDocument/2006/relationships/image"/><Relationship Id="rId4" Target="../media/image9.png" Type="http://schemas.openxmlformats.org/officeDocument/2006/relationships/image"/><Relationship Id="rId5" Target="../media/image10.png" Type="http://schemas.openxmlformats.org/officeDocument/2006/relationships/image"/><Relationship Id="rId6" Target="../media/image11.png" Type="http://schemas.openxmlformats.org/officeDocument/2006/relationships/image"/><Relationship Id="rId7" Target="../media/image12.png" Type="http://schemas.openxmlformats.org/officeDocument/2006/relationships/image"/><Relationship Id="rId8" Target="../media/image13.png" Type="http://schemas.openxmlformats.org/officeDocument/2006/relationships/image"/><Relationship Id="rId9" Target="../media/image14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10.png" Type="http://schemas.openxmlformats.org/officeDocument/2006/relationships/image"/><Relationship Id="rId4" Target="../media/image11.png" Type="http://schemas.openxmlformats.org/officeDocument/2006/relationships/image"/><Relationship Id="rId5" Target="../media/image12.png" Type="http://schemas.openxmlformats.org/officeDocument/2006/relationships/image"/><Relationship Id="rId6" Target="../media/image1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png" Type="http://schemas.openxmlformats.org/officeDocument/2006/relationships/image"/><Relationship Id="rId4" Target="../media/image9.png" Type="http://schemas.openxmlformats.org/officeDocument/2006/relationships/image"/><Relationship Id="rId5" Target="../media/image10.png" Type="http://schemas.openxmlformats.org/officeDocument/2006/relationships/image"/><Relationship Id="rId6" Target="../media/image11.png" Type="http://schemas.openxmlformats.org/officeDocument/2006/relationships/image"/><Relationship Id="rId7" Target="../media/image12.png" Type="http://schemas.openxmlformats.org/officeDocument/2006/relationships/image"/><Relationship Id="rId8" Target="../media/image13.png" Type="http://schemas.openxmlformats.org/officeDocument/2006/relationships/image"/><Relationship Id="rId9" Target="../media/image1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png" Type="http://schemas.openxmlformats.org/officeDocument/2006/relationships/image"/><Relationship Id="rId4" Target="../media/image17.png" Type="http://schemas.openxmlformats.org/officeDocument/2006/relationships/image"/><Relationship Id="rId5" Target="../media/image18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Relationship Id="rId6" Target="../media/image12.png" Type="http://schemas.openxmlformats.org/officeDocument/2006/relationships/image"/><Relationship Id="rId7" Target="../media/image13.png" Type="http://schemas.openxmlformats.org/officeDocument/2006/relationships/image"/><Relationship Id="rId8" Target="../media/image14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Relationship Id="rId5" Target="../media/image11.png" Type="http://schemas.openxmlformats.org/officeDocument/2006/relationships/image"/><Relationship Id="rId6" Target="../media/image12.png" Type="http://schemas.openxmlformats.org/officeDocument/2006/relationships/image"/><Relationship Id="rId7" Target="../media/image13.png" Type="http://schemas.openxmlformats.org/officeDocument/2006/relationships/image"/><Relationship Id="rId8" Target="../media/image1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4338969" y="6828757"/>
            <a:ext cx="4622717" cy="4249987"/>
          </a:xfrm>
          <a:custGeom>
            <a:avLst/>
            <a:gdLst/>
            <a:ahLst/>
            <a:cxnLst/>
            <a:rect r="r" b="b" t="t" l="l"/>
            <a:pathLst>
              <a:path h="4249987" w="4622717">
                <a:moveTo>
                  <a:pt x="0" y="0"/>
                </a:moveTo>
                <a:lnTo>
                  <a:pt x="4622717" y="0"/>
                </a:lnTo>
                <a:lnTo>
                  <a:pt x="4622717" y="4249987"/>
                </a:lnTo>
                <a:lnTo>
                  <a:pt x="0" y="42499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733" r="0" b="-173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6134898">
            <a:off x="14209243" y="-2045303"/>
            <a:ext cx="4535136" cy="5060124"/>
          </a:xfrm>
          <a:custGeom>
            <a:avLst/>
            <a:gdLst/>
            <a:ahLst/>
            <a:cxnLst/>
            <a:rect r="r" b="b" t="t" l="l"/>
            <a:pathLst>
              <a:path h="5060124" w="4535136">
                <a:moveTo>
                  <a:pt x="0" y="0"/>
                </a:moveTo>
                <a:lnTo>
                  <a:pt x="4535136" y="0"/>
                </a:lnTo>
                <a:lnTo>
                  <a:pt x="4535136" y="5060124"/>
                </a:lnTo>
                <a:lnTo>
                  <a:pt x="0" y="50601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079263">
            <a:off x="-53342" y="-833112"/>
            <a:ext cx="4033686" cy="4179986"/>
          </a:xfrm>
          <a:custGeom>
            <a:avLst/>
            <a:gdLst/>
            <a:ahLst/>
            <a:cxnLst/>
            <a:rect r="r" b="b" t="t" l="l"/>
            <a:pathLst>
              <a:path h="4179986" w="4033686">
                <a:moveTo>
                  <a:pt x="0" y="0"/>
                </a:moveTo>
                <a:lnTo>
                  <a:pt x="4033686" y="0"/>
                </a:lnTo>
                <a:lnTo>
                  <a:pt x="4033686" y="4179986"/>
                </a:lnTo>
                <a:lnTo>
                  <a:pt x="0" y="41799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5400000">
            <a:off x="-1570908" y="7239148"/>
            <a:ext cx="4846752" cy="3653240"/>
          </a:xfrm>
          <a:custGeom>
            <a:avLst/>
            <a:gdLst/>
            <a:ahLst/>
            <a:cxnLst/>
            <a:rect r="r" b="b" t="t" l="l"/>
            <a:pathLst>
              <a:path h="3653240" w="4846752">
                <a:moveTo>
                  <a:pt x="0" y="0"/>
                </a:moveTo>
                <a:lnTo>
                  <a:pt x="4846753" y="0"/>
                </a:lnTo>
                <a:lnTo>
                  <a:pt x="4846753" y="3653240"/>
                </a:lnTo>
                <a:lnTo>
                  <a:pt x="0" y="36532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071937" y="5896545"/>
            <a:ext cx="10144125" cy="23075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159"/>
              </a:lnSpc>
            </a:pPr>
            <a:r>
              <a:rPr lang="en-US" sz="4399" spc="1187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Mohammad Ammar Jararrah</a:t>
            </a:r>
          </a:p>
          <a:p>
            <a:pPr algn="ctr">
              <a:lnSpc>
                <a:spcPts val="6159"/>
              </a:lnSpc>
            </a:pPr>
            <a:r>
              <a:rPr lang="en-US" sz="4399" spc="1187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Amr Adnan Badran </a:t>
            </a:r>
          </a:p>
          <a:p>
            <a:pPr algn="ctr">
              <a:lnSpc>
                <a:spcPts val="6159"/>
              </a:lnSpc>
            </a:pPr>
            <a:r>
              <a:rPr lang="en-US" sz="4399" spc="1187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Dr Adnan Salman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0" y="7088440"/>
            <a:ext cx="18288000" cy="10018478"/>
          </a:xfrm>
          <a:custGeom>
            <a:avLst/>
            <a:gdLst/>
            <a:ahLst/>
            <a:cxnLst/>
            <a:rect r="r" b="b" t="t" l="l"/>
            <a:pathLst>
              <a:path h="10018478" w="18288000">
                <a:moveTo>
                  <a:pt x="0" y="0"/>
                </a:moveTo>
                <a:lnTo>
                  <a:pt x="18288000" y="0"/>
                </a:lnTo>
                <a:lnTo>
                  <a:pt x="18288000" y="10018479"/>
                </a:lnTo>
                <a:lnTo>
                  <a:pt x="0" y="100184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2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679088" y="3199361"/>
            <a:ext cx="12929823" cy="207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32"/>
              </a:lnSpc>
            </a:pPr>
            <a:r>
              <a:rPr lang="en-US" sz="6596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FIRE AND SMOKE DETECTION SYSTEM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392916">
            <a:off x="358938" y="9187243"/>
            <a:ext cx="1158181" cy="1295867"/>
          </a:xfrm>
          <a:custGeom>
            <a:avLst/>
            <a:gdLst/>
            <a:ahLst/>
            <a:cxnLst/>
            <a:rect r="r" b="b" t="t" l="l"/>
            <a:pathLst>
              <a:path h="1295867" w="1158181">
                <a:moveTo>
                  <a:pt x="0" y="0"/>
                </a:moveTo>
                <a:lnTo>
                  <a:pt x="1158181" y="0"/>
                </a:lnTo>
                <a:lnTo>
                  <a:pt x="1158181" y="1295867"/>
                </a:lnTo>
                <a:lnTo>
                  <a:pt x="0" y="12958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558470">
            <a:off x="16210632" y="9445005"/>
            <a:ext cx="1129301" cy="1199788"/>
          </a:xfrm>
          <a:custGeom>
            <a:avLst/>
            <a:gdLst/>
            <a:ahLst/>
            <a:cxnLst/>
            <a:rect r="r" b="b" t="t" l="l"/>
            <a:pathLst>
              <a:path h="1199788" w="1129301">
                <a:moveTo>
                  <a:pt x="0" y="0"/>
                </a:moveTo>
                <a:lnTo>
                  <a:pt x="1129300" y="0"/>
                </a:lnTo>
                <a:lnTo>
                  <a:pt x="1129300" y="1199788"/>
                </a:lnTo>
                <a:lnTo>
                  <a:pt x="0" y="11997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314924" y="1264584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41928">
            <a:off x="1617893" y="-656527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3"/>
                </a:lnTo>
                <a:lnTo>
                  <a:pt x="0" y="16020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81174" y="5499517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7757281" y="3363823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811696" y="0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7"/>
                </a:lnTo>
                <a:lnTo>
                  <a:pt x="0" y="83613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844546" y="672860"/>
            <a:ext cx="14598908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THE SERVER – BRAIN OF THE SYSTEM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627114" y="1497641"/>
            <a:ext cx="13033772" cy="727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b="true" sz="20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GUI with CustomTkinter :</a:t>
            </a:r>
          </a:p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Lets the user start/stop detection, choose a camera or file, record videos, and see detection status.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2377513" y="2405128"/>
            <a:ext cx="13532974" cy="7257058"/>
          </a:xfrm>
          <a:custGeom>
            <a:avLst/>
            <a:gdLst/>
            <a:ahLst/>
            <a:cxnLst/>
            <a:rect r="r" b="b" t="t" l="l"/>
            <a:pathLst>
              <a:path h="7257058" w="13532974">
                <a:moveTo>
                  <a:pt x="0" y="0"/>
                </a:moveTo>
                <a:lnTo>
                  <a:pt x="13532974" y="0"/>
                </a:lnTo>
                <a:lnTo>
                  <a:pt x="13532974" y="7257057"/>
                </a:lnTo>
                <a:lnTo>
                  <a:pt x="0" y="725705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392916">
            <a:off x="358938" y="9187243"/>
            <a:ext cx="1158181" cy="1295867"/>
          </a:xfrm>
          <a:custGeom>
            <a:avLst/>
            <a:gdLst/>
            <a:ahLst/>
            <a:cxnLst/>
            <a:rect r="r" b="b" t="t" l="l"/>
            <a:pathLst>
              <a:path h="1295867" w="1158181">
                <a:moveTo>
                  <a:pt x="0" y="0"/>
                </a:moveTo>
                <a:lnTo>
                  <a:pt x="1158181" y="0"/>
                </a:lnTo>
                <a:lnTo>
                  <a:pt x="1158181" y="1295867"/>
                </a:lnTo>
                <a:lnTo>
                  <a:pt x="0" y="12958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558470">
            <a:off x="16210632" y="9445005"/>
            <a:ext cx="1129301" cy="1199788"/>
          </a:xfrm>
          <a:custGeom>
            <a:avLst/>
            <a:gdLst/>
            <a:ahLst/>
            <a:cxnLst/>
            <a:rect r="r" b="b" t="t" l="l"/>
            <a:pathLst>
              <a:path h="1199788" w="1129301">
                <a:moveTo>
                  <a:pt x="0" y="0"/>
                </a:moveTo>
                <a:lnTo>
                  <a:pt x="1129300" y="0"/>
                </a:lnTo>
                <a:lnTo>
                  <a:pt x="1129300" y="1199788"/>
                </a:lnTo>
                <a:lnTo>
                  <a:pt x="0" y="11997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314924" y="1264584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41928">
            <a:off x="1617893" y="-656527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3"/>
                </a:lnTo>
                <a:lnTo>
                  <a:pt x="0" y="16020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81174" y="5499517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7757281" y="3363823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811696" y="0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7"/>
                </a:lnTo>
                <a:lnTo>
                  <a:pt x="0" y="83613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844546" y="672860"/>
            <a:ext cx="14598908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THE CLIENT APP – USER'S INTERFACE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691214" y="1677417"/>
            <a:ext cx="2905571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b="true" sz="20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Built with .NET MAUI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928432" y="2947083"/>
            <a:ext cx="4111079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🎥 Real-Time Video Streaming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495958" y="5633959"/>
            <a:ext cx="3465503" cy="1470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When detection occurs:</a:t>
            </a:r>
          </a:p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🔴 Fire Detected!</a:t>
            </a:r>
          </a:p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🔵 Smoke Detected! </a:t>
            </a:r>
          </a:p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⚠️ Both Detected!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035642" y="7475219"/>
            <a:ext cx="3057823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🔔 Notification System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035642" y="8002904"/>
            <a:ext cx="12313874" cy="727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The app runs in the background using a Foreground Service to ensure users are alerted even when the app is minimized.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035642" y="8902065"/>
            <a:ext cx="4710827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📢 Sound Alert – Beeping alarm 🔊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035642" y="2637958"/>
            <a:ext cx="11549831" cy="1470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b="true" sz="20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 Interface (MAUI Pages):</a:t>
            </a:r>
          </a:p>
          <a:p>
            <a:pPr algn="l" marL="453387" indent="-226693" lvl="1">
              <a:lnSpc>
                <a:spcPts val="2939"/>
              </a:lnSpc>
              <a:buFont typeface="Arial"/>
              <a:buChar char="•"/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Monitor Page: Start/Stop streaming, view live detection.</a:t>
            </a:r>
          </a:p>
          <a:p>
            <a:pPr algn="l" marL="453387" indent="-226693" lvl="1">
              <a:lnSpc>
                <a:spcPts val="2939"/>
              </a:lnSpc>
              <a:buFont typeface="Arial"/>
              <a:buChar char="•"/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Status Page: Check last detection and see if notifications are running.</a:t>
            </a:r>
          </a:p>
          <a:p>
            <a:pPr algn="l" marL="453387" indent="-226693" lvl="1">
              <a:lnSpc>
                <a:spcPts val="2939"/>
              </a:lnSpc>
              <a:buFont typeface="Arial"/>
              <a:buChar char="•"/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Settings Page: Switch between LAN or WAN, scan QR codes, and save preferences.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035642" y="4432468"/>
            <a:ext cx="10561439" cy="1099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b="true" sz="20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Detection Status Updates:</a:t>
            </a:r>
          </a:p>
          <a:p>
            <a:pPr algn="l" marL="453387" indent="-226693" lvl="1">
              <a:lnSpc>
                <a:spcPts val="2939"/>
              </a:lnSpc>
              <a:buFont typeface="Arial"/>
              <a:buChar char="•"/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The app constantly checks the /status endpoint</a:t>
            </a:r>
          </a:p>
          <a:p>
            <a:pPr algn="l" marL="453387" indent="-226693" lvl="1">
              <a:lnSpc>
                <a:spcPts val="2939"/>
              </a:lnSpc>
              <a:buFont typeface="Arial"/>
              <a:buChar char="•"/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If it sees “Fire Detected,” the app can show a red warning banner or pop-up.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392916">
            <a:off x="358938" y="9187243"/>
            <a:ext cx="1158181" cy="1295867"/>
          </a:xfrm>
          <a:custGeom>
            <a:avLst/>
            <a:gdLst/>
            <a:ahLst/>
            <a:cxnLst/>
            <a:rect r="r" b="b" t="t" l="l"/>
            <a:pathLst>
              <a:path h="1295867" w="1158181">
                <a:moveTo>
                  <a:pt x="0" y="0"/>
                </a:moveTo>
                <a:lnTo>
                  <a:pt x="1158181" y="0"/>
                </a:lnTo>
                <a:lnTo>
                  <a:pt x="1158181" y="1295867"/>
                </a:lnTo>
                <a:lnTo>
                  <a:pt x="0" y="12958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558470">
            <a:off x="16210632" y="9445005"/>
            <a:ext cx="1129301" cy="1199788"/>
          </a:xfrm>
          <a:custGeom>
            <a:avLst/>
            <a:gdLst/>
            <a:ahLst/>
            <a:cxnLst/>
            <a:rect r="r" b="b" t="t" l="l"/>
            <a:pathLst>
              <a:path h="1199788" w="1129301">
                <a:moveTo>
                  <a:pt x="0" y="0"/>
                </a:moveTo>
                <a:lnTo>
                  <a:pt x="1129300" y="0"/>
                </a:lnTo>
                <a:lnTo>
                  <a:pt x="1129300" y="1199788"/>
                </a:lnTo>
                <a:lnTo>
                  <a:pt x="0" y="11997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314924" y="1264584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41928">
            <a:off x="1617893" y="-656527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3"/>
                </a:lnTo>
                <a:lnTo>
                  <a:pt x="0" y="16020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81174" y="5499517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7757281" y="3363823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811696" y="0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7"/>
                </a:lnTo>
                <a:lnTo>
                  <a:pt x="0" y="83613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844546" y="672860"/>
            <a:ext cx="14598908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THE CLIENT APP – USER'S INTERFACE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691214" y="1637688"/>
            <a:ext cx="2905571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  <a:spcBef>
                <a:spcPct val="0"/>
              </a:spcBef>
            </a:pPr>
            <a:r>
              <a:rPr lang="en-US" b="true" sz="20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Built with .NET MAUI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2035642" y="2218927"/>
            <a:ext cx="3324779" cy="7388397"/>
          </a:xfrm>
          <a:custGeom>
            <a:avLst/>
            <a:gdLst/>
            <a:ahLst/>
            <a:cxnLst/>
            <a:rect r="r" b="b" t="t" l="l"/>
            <a:pathLst>
              <a:path h="7388397" w="3324779">
                <a:moveTo>
                  <a:pt x="0" y="0"/>
                </a:moveTo>
                <a:lnTo>
                  <a:pt x="3324779" y="0"/>
                </a:lnTo>
                <a:lnTo>
                  <a:pt x="3324779" y="7388397"/>
                </a:lnTo>
                <a:lnTo>
                  <a:pt x="0" y="738839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493970" y="2218927"/>
            <a:ext cx="3324779" cy="7388397"/>
          </a:xfrm>
          <a:custGeom>
            <a:avLst/>
            <a:gdLst/>
            <a:ahLst/>
            <a:cxnLst/>
            <a:rect r="r" b="b" t="t" l="l"/>
            <a:pathLst>
              <a:path h="7388397" w="3324779">
                <a:moveTo>
                  <a:pt x="0" y="0"/>
                </a:moveTo>
                <a:lnTo>
                  <a:pt x="3324779" y="0"/>
                </a:lnTo>
                <a:lnTo>
                  <a:pt x="3324779" y="7388397"/>
                </a:lnTo>
                <a:lnTo>
                  <a:pt x="0" y="738839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952349" y="2218927"/>
            <a:ext cx="3324779" cy="7388397"/>
          </a:xfrm>
          <a:custGeom>
            <a:avLst/>
            <a:gdLst/>
            <a:ahLst/>
            <a:cxnLst/>
            <a:rect r="r" b="b" t="t" l="l"/>
            <a:pathLst>
              <a:path h="7388397" w="3324779">
                <a:moveTo>
                  <a:pt x="0" y="0"/>
                </a:moveTo>
                <a:lnTo>
                  <a:pt x="3324778" y="0"/>
                </a:lnTo>
                <a:lnTo>
                  <a:pt x="3324778" y="7388397"/>
                </a:lnTo>
                <a:lnTo>
                  <a:pt x="0" y="738839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5314299">
            <a:off x="-2913316" y="6627666"/>
            <a:ext cx="6654437" cy="6446486"/>
          </a:xfrm>
          <a:custGeom>
            <a:avLst/>
            <a:gdLst/>
            <a:ahLst/>
            <a:cxnLst/>
            <a:rect r="r" b="b" t="t" l="l"/>
            <a:pathLst>
              <a:path h="6446486" w="6654437">
                <a:moveTo>
                  <a:pt x="0" y="0"/>
                </a:moveTo>
                <a:lnTo>
                  <a:pt x="6654436" y="0"/>
                </a:lnTo>
                <a:lnTo>
                  <a:pt x="6654436" y="6446485"/>
                </a:lnTo>
                <a:lnTo>
                  <a:pt x="0" y="64464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898552" y="157146"/>
            <a:ext cx="10490895" cy="660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41"/>
              </a:lnSpc>
            </a:pPr>
            <a:r>
              <a:rPr lang="en-US" sz="42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HOW IT ALL WORKS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1392916">
            <a:off x="6150824" y="9543846"/>
            <a:ext cx="1032424" cy="1155160"/>
          </a:xfrm>
          <a:custGeom>
            <a:avLst/>
            <a:gdLst/>
            <a:ahLst/>
            <a:cxnLst/>
            <a:rect r="r" b="b" t="t" l="l"/>
            <a:pathLst>
              <a:path h="1155160" w="1032424">
                <a:moveTo>
                  <a:pt x="0" y="0"/>
                </a:moveTo>
                <a:lnTo>
                  <a:pt x="1032424" y="0"/>
                </a:lnTo>
                <a:lnTo>
                  <a:pt x="1032424" y="1155160"/>
                </a:lnTo>
                <a:lnTo>
                  <a:pt x="0" y="11551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1600701">
            <a:off x="221424" y="-452087"/>
            <a:ext cx="1207461" cy="1277736"/>
          </a:xfrm>
          <a:custGeom>
            <a:avLst/>
            <a:gdLst/>
            <a:ahLst/>
            <a:cxnLst/>
            <a:rect r="r" b="b" t="t" l="l"/>
            <a:pathLst>
              <a:path h="1277736" w="1207461">
                <a:moveTo>
                  <a:pt x="0" y="0"/>
                </a:moveTo>
                <a:lnTo>
                  <a:pt x="1207460" y="0"/>
                </a:lnTo>
                <a:lnTo>
                  <a:pt x="1207460" y="1277736"/>
                </a:lnTo>
                <a:lnTo>
                  <a:pt x="0" y="127773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25154" y="6176370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7065395" y="-443780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33710" y="3766180"/>
            <a:ext cx="5931991" cy="1470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1️⃣ Camera Captures Video 🎥</a:t>
            </a:r>
          </a:p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2️⃣ Server with YOLO detects fire/smoke 🔥</a:t>
            </a:r>
          </a:p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3️⃣ Annotated frames + status codes sent 💾</a:t>
            </a:r>
          </a:p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4️⃣ Client App receives video &amp; alerts user 📲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6259965" y="1715561"/>
            <a:ext cx="11336149" cy="6773349"/>
          </a:xfrm>
          <a:custGeom>
            <a:avLst/>
            <a:gdLst/>
            <a:ahLst/>
            <a:cxnLst/>
            <a:rect r="r" b="b" t="t" l="l"/>
            <a:pathLst>
              <a:path h="6773349" w="11336149">
                <a:moveTo>
                  <a:pt x="0" y="0"/>
                </a:moveTo>
                <a:lnTo>
                  <a:pt x="11336149" y="0"/>
                </a:lnTo>
                <a:lnTo>
                  <a:pt x="11336149" y="6773349"/>
                </a:lnTo>
                <a:lnTo>
                  <a:pt x="0" y="677334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14924" y="1264584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941928">
            <a:off x="1617893" y="-656527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3"/>
                </a:lnTo>
                <a:lnTo>
                  <a:pt x="0" y="16020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81174" y="5499517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7757281" y="3363823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811696" y="0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7"/>
                </a:lnTo>
                <a:lnTo>
                  <a:pt x="0" y="83613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7"/>
          <a:srcRect l="0" t="0" r="0" b="0"/>
          <a:stretch>
            <a:fillRect/>
          </a:stretch>
        </p:blipFill>
        <p:spPr>
          <a:xfrm flipH="false" flipV="false" rot="0">
            <a:off x="1222716" y="1450473"/>
            <a:ext cx="15842568" cy="8416364"/>
          </a:xfrm>
          <a:prstGeom prst="rect">
            <a:avLst/>
          </a:prstGeom>
        </p:spPr>
      </p:pic>
      <p:sp>
        <p:nvSpPr>
          <p:cNvPr name="TextBox 8" id="8"/>
          <p:cNvSpPr txBox="true"/>
          <p:nvPr/>
        </p:nvSpPr>
        <p:spPr>
          <a:xfrm rot="0">
            <a:off x="1844546" y="240852"/>
            <a:ext cx="14598908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LIVE DEMO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136436" y="1040834"/>
            <a:ext cx="4015128" cy="3620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93"/>
              </a:lnSpc>
              <a:spcBef>
                <a:spcPct val="0"/>
              </a:spcBef>
            </a:pPr>
            <a:r>
              <a:rPr lang="en-US" b="true" sz="2138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🔴 See the system in action!</a:t>
            </a: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952149" y="4460396"/>
            <a:ext cx="12383702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THANK YOU!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1392916">
            <a:off x="1122500" y="9165956"/>
            <a:ext cx="1158181" cy="1295867"/>
          </a:xfrm>
          <a:custGeom>
            <a:avLst/>
            <a:gdLst/>
            <a:ahLst/>
            <a:cxnLst/>
            <a:rect r="r" b="b" t="t" l="l"/>
            <a:pathLst>
              <a:path h="1295867" w="1158181">
                <a:moveTo>
                  <a:pt x="0" y="0"/>
                </a:moveTo>
                <a:lnTo>
                  <a:pt x="1158180" y="0"/>
                </a:lnTo>
                <a:lnTo>
                  <a:pt x="1158180" y="1295867"/>
                </a:lnTo>
                <a:lnTo>
                  <a:pt x="0" y="12958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1600701">
            <a:off x="16124851" y="1494613"/>
            <a:ext cx="1207461" cy="1277736"/>
          </a:xfrm>
          <a:custGeom>
            <a:avLst/>
            <a:gdLst/>
            <a:ahLst/>
            <a:cxnLst/>
            <a:rect r="r" b="b" t="t" l="l"/>
            <a:pathLst>
              <a:path h="1277736" w="1207461">
                <a:moveTo>
                  <a:pt x="0" y="0"/>
                </a:moveTo>
                <a:lnTo>
                  <a:pt x="1207460" y="0"/>
                </a:lnTo>
                <a:lnTo>
                  <a:pt x="1207460" y="1277736"/>
                </a:lnTo>
                <a:lnTo>
                  <a:pt x="0" y="12777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558470">
            <a:off x="15116074" y="9445005"/>
            <a:ext cx="1129301" cy="1199788"/>
          </a:xfrm>
          <a:custGeom>
            <a:avLst/>
            <a:gdLst/>
            <a:ahLst/>
            <a:cxnLst/>
            <a:rect r="r" b="b" t="t" l="l"/>
            <a:pathLst>
              <a:path h="1199788" w="1129301">
                <a:moveTo>
                  <a:pt x="0" y="0"/>
                </a:moveTo>
                <a:lnTo>
                  <a:pt x="1129301" y="0"/>
                </a:lnTo>
                <a:lnTo>
                  <a:pt x="1129301" y="1199788"/>
                </a:lnTo>
                <a:lnTo>
                  <a:pt x="0" y="11997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589560" y="1466616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941928">
            <a:off x="2953672" y="-218611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3"/>
                </a:lnTo>
                <a:lnTo>
                  <a:pt x="0" y="16020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281892" y="6881003"/>
            <a:ext cx="989057" cy="931554"/>
          </a:xfrm>
          <a:custGeom>
            <a:avLst/>
            <a:gdLst/>
            <a:ahLst/>
            <a:cxnLst/>
            <a:rect r="r" b="b" t="t" l="l"/>
            <a:pathLst>
              <a:path h="931554" w="989057">
                <a:moveTo>
                  <a:pt x="0" y="0"/>
                </a:moveTo>
                <a:lnTo>
                  <a:pt x="989058" y="0"/>
                </a:lnTo>
                <a:lnTo>
                  <a:pt x="989058" y="931554"/>
                </a:lnTo>
                <a:lnTo>
                  <a:pt x="0" y="93155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6728581" y="7280319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4484896" y="-418069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8"/>
                </a:lnTo>
                <a:lnTo>
                  <a:pt x="0" y="83613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392916">
            <a:off x="1472812" y="8447106"/>
            <a:ext cx="1158181" cy="1295867"/>
          </a:xfrm>
          <a:custGeom>
            <a:avLst/>
            <a:gdLst/>
            <a:ahLst/>
            <a:cxnLst/>
            <a:rect r="r" b="b" t="t" l="l"/>
            <a:pathLst>
              <a:path h="1295867" w="1158181">
                <a:moveTo>
                  <a:pt x="0" y="0"/>
                </a:moveTo>
                <a:lnTo>
                  <a:pt x="1158181" y="0"/>
                </a:lnTo>
                <a:lnTo>
                  <a:pt x="1158181" y="1295866"/>
                </a:lnTo>
                <a:lnTo>
                  <a:pt x="0" y="12958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600701">
            <a:off x="15885219" y="1766260"/>
            <a:ext cx="1207461" cy="1277736"/>
          </a:xfrm>
          <a:custGeom>
            <a:avLst/>
            <a:gdLst/>
            <a:ahLst/>
            <a:cxnLst/>
            <a:rect r="r" b="b" t="t" l="l"/>
            <a:pathLst>
              <a:path h="1277736" w="1207461">
                <a:moveTo>
                  <a:pt x="0" y="0"/>
                </a:moveTo>
                <a:lnTo>
                  <a:pt x="1207460" y="0"/>
                </a:lnTo>
                <a:lnTo>
                  <a:pt x="1207460" y="1277736"/>
                </a:lnTo>
                <a:lnTo>
                  <a:pt x="0" y="12777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558470">
            <a:off x="15684667" y="8726581"/>
            <a:ext cx="1129301" cy="1199788"/>
          </a:xfrm>
          <a:custGeom>
            <a:avLst/>
            <a:gdLst/>
            <a:ahLst/>
            <a:cxnLst/>
            <a:rect r="r" b="b" t="t" l="l"/>
            <a:pathLst>
              <a:path h="1199788" w="1129301">
                <a:moveTo>
                  <a:pt x="0" y="0"/>
                </a:moveTo>
                <a:lnTo>
                  <a:pt x="1129301" y="0"/>
                </a:lnTo>
                <a:lnTo>
                  <a:pt x="1129301" y="1199789"/>
                </a:lnTo>
                <a:lnTo>
                  <a:pt x="0" y="11997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25154" y="1264584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941928">
            <a:off x="3141835" y="448253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4"/>
                </a:lnTo>
                <a:lnTo>
                  <a:pt x="0" y="16020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589560" y="6596168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6488949" y="6792823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4"/>
                </a:lnTo>
                <a:lnTo>
                  <a:pt x="0" y="126112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551972" y="727072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7"/>
                </a:lnTo>
                <a:lnTo>
                  <a:pt x="0" y="83613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2729730" y="4019768"/>
            <a:ext cx="3476386" cy="3476386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2688441" y="3334090"/>
            <a:ext cx="3558964" cy="316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Rapid Spread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930669" y="2572407"/>
            <a:ext cx="1074508" cy="550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2"/>
              </a:lnSpc>
              <a:spcBef>
                <a:spcPct val="0"/>
              </a:spcBef>
            </a:pPr>
            <a:r>
              <a:rPr lang="en-US" sz="3244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01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878825" y="5082605"/>
            <a:ext cx="3060132" cy="1724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 small fire can engulf a room in 3 minutes ⏳</a:t>
            </a:r>
          </a:p>
          <a:p>
            <a:pPr algn="ctr">
              <a:lnSpc>
                <a:spcPts val="3919"/>
              </a:lnSpc>
            </a:pPr>
          </a:p>
        </p:txBody>
      </p:sp>
      <p:grpSp>
        <p:nvGrpSpPr>
          <p:cNvPr name="Group 16" id="16"/>
          <p:cNvGrpSpPr/>
          <p:nvPr/>
        </p:nvGrpSpPr>
        <p:grpSpPr>
          <a:xfrm rot="0">
            <a:off x="7405807" y="4171532"/>
            <a:ext cx="3476386" cy="3476386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7364518" y="3334090"/>
            <a:ext cx="3558964" cy="944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Fatal Smoke</a:t>
            </a:r>
          </a:p>
          <a:p>
            <a:pPr algn="ctr">
              <a:lnSpc>
                <a:spcPts val="2520"/>
              </a:lnSpc>
            </a:pPr>
          </a:p>
          <a:p>
            <a:pPr algn="ctr">
              <a:lnSpc>
                <a:spcPts val="2520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8606746" y="2572407"/>
            <a:ext cx="1074508" cy="550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2"/>
              </a:lnSpc>
              <a:spcBef>
                <a:spcPct val="0"/>
              </a:spcBef>
            </a:pPr>
            <a:r>
              <a:rPr lang="en-US" sz="3244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02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7672966" y="5082605"/>
            <a:ext cx="2982691" cy="16535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Smoke inhalation causes more deaths than burns</a:t>
            </a:r>
          </a:p>
          <a:p>
            <a:pPr algn="ctr">
              <a:lnSpc>
                <a:spcPts val="3359"/>
              </a:lnSpc>
            </a:pPr>
          </a:p>
        </p:txBody>
      </p:sp>
      <p:grpSp>
        <p:nvGrpSpPr>
          <p:cNvPr name="Group 22" id="22"/>
          <p:cNvGrpSpPr/>
          <p:nvPr/>
        </p:nvGrpSpPr>
        <p:grpSpPr>
          <a:xfrm rot="0">
            <a:off x="12081884" y="4019768"/>
            <a:ext cx="3476386" cy="3476386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2040595" y="3334828"/>
            <a:ext cx="3558964" cy="316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Delayed Detection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3282823" y="2572407"/>
            <a:ext cx="1074508" cy="550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2"/>
              </a:lnSpc>
              <a:spcBef>
                <a:spcPct val="0"/>
              </a:spcBef>
            </a:pPr>
            <a:r>
              <a:rPr lang="en-US" sz="3244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03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12150340" y="5121691"/>
            <a:ext cx="3339473" cy="1234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Traditional alarms detect fire too late</a:t>
            </a:r>
          </a:p>
          <a:p>
            <a:pPr algn="ctr">
              <a:lnSpc>
                <a:spcPts val="3359"/>
              </a:lnSpc>
            </a:pPr>
          </a:p>
        </p:txBody>
      </p:sp>
      <p:sp>
        <p:nvSpPr>
          <p:cNvPr name="TextBox 28" id="28"/>
          <p:cNvSpPr txBox="true"/>
          <p:nvPr/>
        </p:nvSpPr>
        <p:spPr>
          <a:xfrm rot="0">
            <a:off x="4876284" y="212588"/>
            <a:ext cx="8535432" cy="20448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THE PROBLEM</a:t>
            </a:r>
          </a:p>
          <a:p>
            <a:pPr algn="ctr">
              <a:lnSpc>
                <a:spcPts val="5391"/>
              </a:lnSpc>
            </a:pPr>
          </a:p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FIRES SPREAD FAST!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972803" y="8100797"/>
            <a:ext cx="12383016" cy="8686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19"/>
              </a:lnSpc>
            </a:pPr>
            <a:r>
              <a:rPr lang="en-US" b="true" sz="281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💡 SOLUTION? AI-BASED EARLY DETECTION!</a:t>
            </a:r>
          </a:p>
          <a:p>
            <a:pPr algn="ctr">
              <a:lnSpc>
                <a:spcPts val="3519"/>
              </a:lnSpc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056039" y="-1077267"/>
            <a:ext cx="4641250" cy="4211934"/>
          </a:xfrm>
          <a:custGeom>
            <a:avLst/>
            <a:gdLst/>
            <a:ahLst/>
            <a:cxnLst/>
            <a:rect r="r" b="b" t="t" l="l"/>
            <a:pathLst>
              <a:path h="4211934" w="4641250">
                <a:moveTo>
                  <a:pt x="0" y="0"/>
                </a:moveTo>
                <a:lnTo>
                  <a:pt x="4641250" y="0"/>
                </a:lnTo>
                <a:lnTo>
                  <a:pt x="4641250" y="4211934"/>
                </a:lnTo>
                <a:lnTo>
                  <a:pt x="0" y="42119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422249" y="4759829"/>
            <a:ext cx="7674102" cy="8229600"/>
          </a:xfrm>
          <a:custGeom>
            <a:avLst/>
            <a:gdLst/>
            <a:ahLst/>
            <a:cxnLst/>
            <a:rect r="r" b="b" t="t" l="l"/>
            <a:pathLst>
              <a:path h="8229600" w="7674102">
                <a:moveTo>
                  <a:pt x="0" y="0"/>
                </a:moveTo>
                <a:lnTo>
                  <a:pt x="7674102" y="0"/>
                </a:lnTo>
                <a:lnTo>
                  <a:pt x="7674102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314299">
            <a:off x="-2062633" y="6359657"/>
            <a:ext cx="6654437" cy="6446486"/>
          </a:xfrm>
          <a:custGeom>
            <a:avLst/>
            <a:gdLst/>
            <a:ahLst/>
            <a:cxnLst/>
            <a:rect r="r" b="b" t="t" l="l"/>
            <a:pathLst>
              <a:path h="6446486" w="6654437">
                <a:moveTo>
                  <a:pt x="0" y="0"/>
                </a:moveTo>
                <a:lnTo>
                  <a:pt x="6654437" y="0"/>
                </a:lnTo>
                <a:lnTo>
                  <a:pt x="6654437" y="6446485"/>
                </a:lnTo>
                <a:lnTo>
                  <a:pt x="0" y="64464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22150">
            <a:off x="11134991" y="-4166473"/>
            <a:ext cx="7153009" cy="6178411"/>
          </a:xfrm>
          <a:custGeom>
            <a:avLst/>
            <a:gdLst/>
            <a:ahLst/>
            <a:cxnLst/>
            <a:rect r="r" b="b" t="t" l="l"/>
            <a:pathLst>
              <a:path h="6178411" w="7153009">
                <a:moveTo>
                  <a:pt x="0" y="0"/>
                </a:moveTo>
                <a:lnTo>
                  <a:pt x="7153009" y="0"/>
                </a:lnTo>
                <a:lnTo>
                  <a:pt x="7153009" y="6178411"/>
                </a:lnTo>
                <a:lnTo>
                  <a:pt x="0" y="61784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720132" y="3280940"/>
            <a:ext cx="13820272" cy="8618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63"/>
              </a:lnSpc>
            </a:pPr>
            <a:r>
              <a:rPr lang="en-US" sz="549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WHAT IS OUR SYSTEM?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890576" y="3996795"/>
            <a:ext cx="10039706" cy="29806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Fire &amp; Smoke Detection, Powered by AI</a:t>
            </a:r>
          </a:p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✅ Detects fire &amp; smoke in real-time 🎥</a:t>
            </a:r>
          </a:p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✅ Uses YOLO-based AI model ⚡</a:t>
            </a:r>
          </a:p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✅ Alerts users instantly via a mobile app 📲</a:t>
            </a:r>
          </a:p>
          <a:p>
            <a:pPr algn="l">
              <a:lnSpc>
                <a:spcPts val="4759"/>
              </a:lnSpc>
            </a:pPr>
          </a:p>
        </p:txBody>
      </p:sp>
      <p:sp>
        <p:nvSpPr>
          <p:cNvPr name="Freeform 8" id="8"/>
          <p:cNvSpPr/>
          <p:nvPr/>
        </p:nvSpPr>
        <p:spPr>
          <a:xfrm flipH="false" flipV="false" rot="1392916">
            <a:off x="3771088" y="8221451"/>
            <a:ext cx="1032424" cy="1155160"/>
          </a:xfrm>
          <a:custGeom>
            <a:avLst/>
            <a:gdLst/>
            <a:ahLst/>
            <a:cxnLst/>
            <a:rect r="r" b="b" t="t" l="l"/>
            <a:pathLst>
              <a:path h="1155160" w="1032424">
                <a:moveTo>
                  <a:pt x="0" y="0"/>
                </a:moveTo>
                <a:lnTo>
                  <a:pt x="1032424" y="0"/>
                </a:lnTo>
                <a:lnTo>
                  <a:pt x="1032424" y="1155159"/>
                </a:lnTo>
                <a:lnTo>
                  <a:pt x="0" y="11551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1600701">
            <a:off x="16471885" y="2037906"/>
            <a:ext cx="1207461" cy="1277736"/>
          </a:xfrm>
          <a:custGeom>
            <a:avLst/>
            <a:gdLst/>
            <a:ahLst/>
            <a:cxnLst/>
            <a:rect r="r" b="b" t="t" l="l"/>
            <a:pathLst>
              <a:path h="1277736" w="1207461">
                <a:moveTo>
                  <a:pt x="0" y="0"/>
                </a:moveTo>
                <a:lnTo>
                  <a:pt x="1207460" y="0"/>
                </a:lnTo>
                <a:lnTo>
                  <a:pt x="1207460" y="1277737"/>
                </a:lnTo>
                <a:lnTo>
                  <a:pt x="0" y="127773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1558470">
            <a:off x="12277033" y="8603576"/>
            <a:ext cx="797660" cy="847448"/>
          </a:xfrm>
          <a:custGeom>
            <a:avLst/>
            <a:gdLst/>
            <a:ahLst/>
            <a:cxnLst/>
            <a:rect r="r" b="b" t="t" l="l"/>
            <a:pathLst>
              <a:path h="847448" w="797660">
                <a:moveTo>
                  <a:pt x="0" y="0"/>
                </a:moveTo>
                <a:lnTo>
                  <a:pt x="797660" y="0"/>
                </a:lnTo>
                <a:lnTo>
                  <a:pt x="797660" y="847448"/>
                </a:lnTo>
                <a:lnTo>
                  <a:pt x="0" y="84744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264586" y="2119992"/>
            <a:ext cx="922118" cy="945762"/>
          </a:xfrm>
          <a:custGeom>
            <a:avLst/>
            <a:gdLst/>
            <a:ahLst/>
            <a:cxnLst/>
            <a:rect r="r" b="b" t="t" l="l"/>
            <a:pathLst>
              <a:path h="945762" w="922118">
                <a:moveTo>
                  <a:pt x="0" y="0"/>
                </a:moveTo>
                <a:lnTo>
                  <a:pt x="922118" y="0"/>
                </a:lnTo>
                <a:lnTo>
                  <a:pt x="922118" y="945762"/>
                </a:lnTo>
                <a:lnTo>
                  <a:pt x="0" y="94576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494861">
            <a:off x="3786372" y="719900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4"/>
                </a:lnTo>
                <a:lnTo>
                  <a:pt x="0" y="160207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825154" y="6176370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5478966" y="4675971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4286018" y="1834856"/>
            <a:ext cx="580378" cy="570272"/>
          </a:xfrm>
          <a:custGeom>
            <a:avLst/>
            <a:gdLst/>
            <a:ahLst/>
            <a:cxnLst/>
            <a:rect r="r" b="b" t="t" l="l"/>
            <a:pathLst>
              <a:path h="570272" w="580378">
                <a:moveTo>
                  <a:pt x="0" y="0"/>
                </a:moveTo>
                <a:lnTo>
                  <a:pt x="580378" y="0"/>
                </a:lnTo>
                <a:lnTo>
                  <a:pt x="580378" y="570272"/>
                </a:lnTo>
                <a:lnTo>
                  <a:pt x="0" y="57027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645131" y="7113160"/>
            <a:ext cx="7318261" cy="3560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1"/>
              </a:lnSpc>
              <a:spcBef>
                <a:spcPct val="0"/>
              </a:spcBef>
            </a:pPr>
            <a:r>
              <a:rPr lang="en-US" sz="21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✅ Real-Time Speed – Essential for live video feeds 🎥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324609" y="7723096"/>
            <a:ext cx="7638782" cy="3560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1"/>
              </a:lnSpc>
              <a:spcBef>
                <a:spcPct val="0"/>
              </a:spcBef>
            </a:pPr>
            <a:r>
              <a:rPr lang="en-US" sz="21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✅ High Accuracy – Detects fast-moving smoke/fire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952149" y="3548269"/>
            <a:ext cx="12383702" cy="20313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59"/>
              </a:lnSpc>
            </a:pPr>
            <a:r>
              <a:rPr lang="en-US" sz="2899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You Only Look Once – Perfect for Fire Detection!</a:t>
            </a:r>
          </a:p>
          <a:p>
            <a:pPr algn="ctr">
              <a:lnSpc>
                <a:spcPts val="4059"/>
              </a:lnSpc>
            </a:pPr>
          </a:p>
          <a:p>
            <a:pPr algn="ctr">
              <a:lnSpc>
                <a:spcPts val="4059"/>
              </a:lnSpc>
            </a:pPr>
            <a:r>
              <a:rPr lang="en-US" sz="28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It’s a popular type of object detection model that processes images in a single pass, making it fast and efficient.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990332" y="1923816"/>
            <a:ext cx="10307337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WHY YOLO?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1392916">
            <a:off x="1385812" y="8447106"/>
            <a:ext cx="1158181" cy="1295867"/>
          </a:xfrm>
          <a:custGeom>
            <a:avLst/>
            <a:gdLst/>
            <a:ahLst/>
            <a:cxnLst/>
            <a:rect r="r" b="b" t="t" l="l"/>
            <a:pathLst>
              <a:path h="1295867" w="1158181">
                <a:moveTo>
                  <a:pt x="0" y="0"/>
                </a:moveTo>
                <a:lnTo>
                  <a:pt x="1158181" y="0"/>
                </a:lnTo>
                <a:lnTo>
                  <a:pt x="1158181" y="1295866"/>
                </a:lnTo>
                <a:lnTo>
                  <a:pt x="0" y="12958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1600701">
            <a:off x="16124851" y="1494613"/>
            <a:ext cx="1207461" cy="1277736"/>
          </a:xfrm>
          <a:custGeom>
            <a:avLst/>
            <a:gdLst/>
            <a:ahLst/>
            <a:cxnLst/>
            <a:rect r="r" b="b" t="t" l="l"/>
            <a:pathLst>
              <a:path h="1277736" w="1207461">
                <a:moveTo>
                  <a:pt x="0" y="0"/>
                </a:moveTo>
                <a:lnTo>
                  <a:pt x="1207460" y="0"/>
                </a:lnTo>
                <a:lnTo>
                  <a:pt x="1207460" y="1277736"/>
                </a:lnTo>
                <a:lnTo>
                  <a:pt x="0" y="12777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1558470">
            <a:off x="15098001" y="9281744"/>
            <a:ext cx="1129301" cy="1199788"/>
          </a:xfrm>
          <a:custGeom>
            <a:avLst/>
            <a:gdLst/>
            <a:ahLst/>
            <a:cxnLst/>
            <a:rect r="r" b="b" t="t" l="l"/>
            <a:pathLst>
              <a:path h="1199788" w="1129301">
                <a:moveTo>
                  <a:pt x="0" y="0"/>
                </a:moveTo>
                <a:lnTo>
                  <a:pt x="1129301" y="0"/>
                </a:lnTo>
                <a:lnTo>
                  <a:pt x="1129301" y="1199788"/>
                </a:lnTo>
                <a:lnTo>
                  <a:pt x="0" y="11997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589560" y="1466616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941928">
            <a:off x="2953672" y="-218611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3"/>
                </a:lnTo>
                <a:lnTo>
                  <a:pt x="0" y="16020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-281892" y="6881003"/>
            <a:ext cx="989057" cy="931554"/>
          </a:xfrm>
          <a:custGeom>
            <a:avLst/>
            <a:gdLst/>
            <a:ahLst/>
            <a:cxnLst/>
            <a:rect r="r" b="b" t="t" l="l"/>
            <a:pathLst>
              <a:path h="931554" w="989057">
                <a:moveTo>
                  <a:pt x="0" y="0"/>
                </a:moveTo>
                <a:lnTo>
                  <a:pt x="989058" y="0"/>
                </a:lnTo>
                <a:lnTo>
                  <a:pt x="989058" y="931554"/>
                </a:lnTo>
                <a:lnTo>
                  <a:pt x="0" y="93155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6728581" y="7280319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4484896" y="-418069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8"/>
                </a:lnTo>
                <a:lnTo>
                  <a:pt x="0" y="83613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5457275" y="8308395"/>
            <a:ext cx="7693971" cy="3559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3"/>
              </a:lnSpc>
              <a:spcBef>
                <a:spcPct val="0"/>
              </a:spcBef>
            </a:pPr>
            <a:r>
              <a:rPr lang="en-US" sz="210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✅ Proven &amp; Reliable – Strong community support 🤝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600701">
            <a:off x="16124851" y="1494613"/>
            <a:ext cx="1207461" cy="1277736"/>
          </a:xfrm>
          <a:custGeom>
            <a:avLst/>
            <a:gdLst/>
            <a:ahLst/>
            <a:cxnLst/>
            <a:rect r="r" b="b" t="t" l="l"/>
            <a:pathLst>
              <a:path h="1277736" w="1207461">
                <a:moveTo>
                  <a:pt x="0" y="0"/>
                </a:moveTo>
                <a:lnTo>
                  <a:pt x="1207460" y="0"/>
                </a:lnTo>
                <a:lnTo>
                  <a:pt x="1207460" y="1277736"/>
                </a:lnTo>
                <a:lnTo>
                  <a:pt x="0" y="12777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89560" y="1466616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941928">
            <a:off x="2953672" y="-218611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3"/>
                </a:lnTo>
                <a:lnTo>
                  <a:pt x="0" y="16020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281892" y="6881003"/>
            <a:ext cx="989057" cy="931554"/>
          </a:xfrm>
          <a:custGeom>
            <a:avLst/>
            <a:gdLst/>
            <a:ahLst/>
            <a:cxnLst/>
            <a:rect r="r" b="b" t="t" l="l"/>
            <a:pathLst>
              <a:path h="931554" w="989057">
                <a:moveTo>
                  <a:pt x="0" y="0"/>
                </a:moveTo>
                <a:lnTo>
                  <a:pt x="989058" y="0"/>
                </a:lnTo>
                <a:lnTo>
                  <a:pt x="989058" y="931554"/>
                </a:lnTo>
                <a:lnTo>
                  <a:pt x="0" y="9315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484896" y="-418069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8"/>
                </a:lnTo>
                <a:lnTo>
                  <a:pt x="0" y="83613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aphicFrame>
        <p:nvGraphicFramePr>
          <p:cNvPr name="Table 7" id="7"/>
          <p:cNvGraphicFramePr>
            <a:graphicFrameLocks noGrp="true"/>
          </p:cNvGraphicFramePr>
          <p:nvPr/>
        </p:nvGraphicFramePr>
        <p:xfrm>
          <a:off x="2633522" y="4841376"/>
          <a:ext cx="13020957" cy="3286125"/>
        </p:xfrm>
        <a:graphic>
          <a:graphicData uri="http://schemas.openxmlformats.org/drawingml/2006/table">
            <a:tbl>
              <a:tblPr/>
              <a:tblGrid>
                <a:gridCol w="3255239"/>
                <a:gridCol w="3255239"/>
                <a:gridCol w="3255239"/>
                <a:gridCol w="3255239"/>
              </a:tblGrid>
              <a:tr h="82153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Model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Type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Speed (FPS)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Accuracy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53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YOLO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Single-stage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🚀 Fast (real-time)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High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53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SSD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Single-stage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⚡ Fast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Medium-High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531"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Faster R-CNN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Two-stage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🐢 Slow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lnSpc>
                          <a:spcPts val="2939"/>
                        </a:lnSpc>
                        <a:defRPr/>
                      </a:pPr>
                      <a:r>
                        <a:rPr lang="en-US" sz="2099">
                          <a:solidFill>
                            <a:srgbClr val="FFFFFF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🏆 Highest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TextBox 8" id="8"/>
          <p:cNvSpPr txBox="true"/>
          <p:nvPr/>
        </p:nvSpPr>
        <p:spPr>
          <a:xfrm rot="0">
            <a:off x="2679985" y="2188161"/>
            <a:ext cx="12928031" cy="1884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82927" indent="-291463" lvl="1">
              <a:lnSpc>
                <a:spcPts val="3779"/>
              </a:lnSpc>
              <a:buFont typeface="Arial"/>
              <a:buChar char="•"/>
            </a:pPr>
            <a:r>
              <a:rPr lang="en-US" sz="26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YOLO is a single-stage object detection model.</a:t>
            </a:r>
          </a:p>
          <a:p>
            <a:pPr algn="l" marL="582927" indent="-291463" lvl="1">
              <a:lnSpc>
                <a:spcPts val="3779"/>
              </a:lnSpc>
              <a:buFont typeface="Arial"/>
              <a:buChar char="•"/>
            </a:pPr>
            <a:r>
              <a:rPr lang="en-US" sz="26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It divides the image into a grid and predicts bounding boxes, class probabilities, and confidence scores in one pass.</a:t>
            </a:r>
          </a:p>
          <a:p>
            <a:pPr algn="l" marL="582927" indent="-291463" lvl="1">
              <a:lnSpc>
                <a:spcPts val="3779"/>
              </a:lnSpc>
              <a:buFont typeface="Arial"/>
              <a:buChar char="•"/>
            </a:pPr>
            <a:r>
              <a:rPr lang="en-US" sz="26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This makes it much faster than two-stage detectors (like Faster R-CNN).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990332" y="553850"/>
            <a:ext cx="10307337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HOW YOLO WORKS?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392916">
            <a:off x="798078" y="9424582"/>
            <a:ext cx="1158181" cy="1295867"/>
          </a:xfrm>
          <a:custGeom>
            <a:avLst/>
            <a:gdLst/>
            <a:ahLst/>
            <a:cxnLst/>
            <a:rect r="r" b="b" t="t" l="l"/>
            <a:pathLst>
              <a:path h="1295867" w="1158181">
                <a:moveTo>
                  <a:pt x="0" y="0"/>
                </a:moveTo>
                <a:lnTo>
                  <a:pt x="1158181" y="0"/>
                </a:lnTo>
                <a:lnTo>
                  <a:pt x="1158181" y="1295867"/>
                </a:lnTo>
                <a:lnTo>
                  <a:pt x="0" y="12958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1600701">
            <a:off x="17242236" y="2127270"/>
            <a:ext cx="1207461" cy="1277736"/>
          </a:xfrm>
          <a:custGeom>
            <a:avLst/>
            <a:gdLst/>
            <a:ahLst/>
            <a:cxnLst/>
            <a:rect r="r" b="b" t="t" l="l"/>
            <a:pathLst>
              <a:path h="1277736" w="1207461">
                <a:moveTo>
                  <a:pt x="0" y="0"/>
                </a:moveTo>
                <a:lnTo>
                  <a:pt x="1207460" y="0"/>
                </a:lnTo>
                <a:lnTo>
                  <a:pt x="1207460" y="1277736"/>
                </a:lnTo>
                <a:lnTo>
                  <a:pt x="0" y="12777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558470">
            <a:off x="15684667" y="9326501"/>
            <a:ext cx="1129301" cy="1199788"/>
          </a:xfrm>
          <a:custGeom>
            <a:avLst/>
            <a:gdLst/>
            <a:ahLst/>
            <a:cxnLst/>
            <a:rect r="r" b="b" t="t" l="l"/>
            <a:pathLst>
              <a:path h="1199788" w="1129301">
                <a:moveTo>
                  <a:pt x="0" y="0"/>
                </a:moveTo>
                <a:lnTo>
                  <a:pt x="1129301" y="0"/>
                </a:lnTo>
                <a:lnTo>
                  <a:pt x="1129301" y="1199789"/>
                </a:lnTo>
                <a:lnTo>
                  <a:pt x="0" y="11997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430379" y="2078107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3"/>
                </a:lnTo>
                <a:lnTo>
                  <a:pt x="0" y="11405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941928">
            <a:off x="1578330" y="-385310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4"/>
                </a:lnTo>
                <a:lnTo>
                  <a:pt x="0" y="16020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53126" y="6013288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1662890">
            <a:off x="17226562" y="6013288"/>
            <a:ext cx="1260214" cy="1497294"/>
          </a:xfrm>
          <a:custGeom>
            <a:avLst/>
            <a:gdLst/>
            <a:ahLst/>
            <a:cxnLst/>
            <a:rect r="r" b="b" t="t" l="l"/>
            <a:pathLst>
              <a:path h="1497294" w="1260214">
                <a:moveTo>
                  <a:pt x="0" y="0"/>
                </a:moveTo>
                <a:lnTo>
                  <a:pt x="1260214" y="0"/>
                </a:lnTo>
                <a:lnTo>
                  <a:pt x="1260214" y="1497294"/>
                </a:lnTo>
                <a:lnTo>
                  <a:pt x="0" y="149729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5592158" y="-2342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8"/>
                </a:lnTo>
                <a:lnTo>
                  <a:pt x="0" y="83613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5637243" y="2648378"/>
            <a:ext cx="1312053" cy="1312053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5749742" y="3046562"/>
            <a:ext cx="1087057" cy="4166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11"/>
              </a:lnSpc>
            </a:pPr>
            <a:r>
              <a:rPr lang="en-US" sz="12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Training Set: 6,095 images</a:t>
            </a:r>
            <a:r>
              <a:rPr lang="en-US" sz="12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893733" y="2040007"/>
            <a:ext cx="10497487" cy="396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📸 Dataset: 8,687 images of fire/smoke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3310551" y="1069801"/>
            <a:ext cx="11666899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HOW WE TRAINED THE AI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8487973" y="2650538"/>
            <a:ext cx="1312053" cy="1312053"/>
            <a:chOff x="0" y="0"/>
            <a:chExt cx="8128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8544222" y="3048721"/>
            <a:ext cx="1199555" cy="4166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11"/>
              </a:lnSpc>
            </a:pPr>
            <a:r>
              <a:rPr lang="en-US" sz="12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Validation Set: 1,725 images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11793758" y="2615290"/>
            <a:ext cx="1312053" cy="1312053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11906256" y="3013474"/>
            <a:ext cx="1087057" cy="4166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11"/>
              </a:lnSpc>
            </a:pPr>
            <a:r>
              <a:rPr lang="en-US" sz="1222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Testing Set: 867 images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3893733" y="4289588"/>
            <a:ext cx="10497487" cy="396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3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We used YOLO11m version , balancing speed and accuracy.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5637243" y="6324964"/>
            <a:ext cx="2756295" cy="2756295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6062621" y="7143258"/>
            <a:ext cx="1907958" cy="10618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95"/>
              </a:lnSpc>
            </a:pPr>
            <a:r>
              <a:rPr lang="en-US" sz="206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handle image resizing (to 640×640)</a:t>
            </a:r>
            <a:r>
              <a:rPr lang="en-US" sz="206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4047657" y="5409892"/>
            <a:ext cx="10497487" cy="396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b="true" sz="2399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Dataset Preparation:</a:t>
            </a:r>
          </a:p>
        </p:txBody>
      </p:sp>
      <p:grpSp>
        <p:nvGrpSpPr>
          <p:cNvPr name="Group 30" id="30"/>
          <p:cNvGrpSpPr/>
          <p:nvPr/>
        </p:nvGrpSpPr>
        <p:grpSpPr>
          <a:xfrm rot="0">
            <a:off x="10349516" y="6310340"/>
            <a:ext cx="2756295" cy="2756295"/>
            <a:chOff x="0" y="0"/>
            <a:chExt cx="812800" cy="812800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33" id="33"/>
          <p:cNvSpPr txBox="true"/>
          <p:nvPr/>
        </p:nvSpPr>
        <p:spPr>
          <a:xfrm rot="0">
            <a:off x="10773684" y="7282508"/>
            <a:ext cx="1907958" cy="754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035"/>
              </a:lnSpc>
            </a:pPr>
            <a:r>
              <a:rPr lang="en-US" sz="216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Orientation fixes.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95471" y="-1806807"/>
            <a:ext cx="4641250" cy="4211934"/>
          </a:xfrm>
          <a:custGeom>
            <a:avLst/>
            <a:gdLst/>
            <a:ahLst/>
            <a:cxnLst/>
            <a:rect r="r" b="b" t="t" l="l"/>
            <a:pathLst>
              <a:path h="4211934" w="4641250">
                <a:moveTo>
                  <a:pt x="0" y="0"/>
                </a:moveTo>
                <a:lnTo>
                  <a:pt x="4641250" y="0"/>
                </a:lnTo>
                <a:lnTo>
                  <a:pt x="4641250" y="4211935"/>
                </a:lnTo>
                <a:lnTo>
                  <a:pt x="0" y="42119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422249" y="5418528"/>
            <a:ext cx="7674102" cy="8229600"/>
          </a:xfrm>
          <a:custGeom>
            <a:avLst/>
            <a:gdLst/>
            <a:ahLst/>
            <a:cxnLst/>
            <a:rect r="r" b="b" t="t" l="l"/>
            <a:pathLst>
              <a:path h="8229600" w="7674102">
                <a:moveTo>
                  <a:pt x="0" y="0"/>
                </a:moveTo>
                <a:lnTo>
                  <a:pt x="7674102" y="0"/>
                </a:lnTo>
                <a:lnTo>
                  <a:pt x="7674102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314299">
            <a:off x="-2855847" y="6743327"/>
            <a:ext cx="6654437" cy="6446486"/>
          </a:xfrm>
          <a:custGeom>
            <a:avLst/>
            <a:gdLst/>
            <a:ahLst/>
            <a:cxnLst/>
            <a:rect r="r" b="b" t="t" l="l"/>
            <a:pathLst>
              <a:path h="6446486" w="6654437">
                <a:moveTo>
                  <a:pt x="0" y="0"/>
                </a:moveTo>
                <a:lnTo>
                  <a:pt x="6654437" y="0"/>
                </a:lnTo>
                <a:lnTo>
                  <a:pt x="6654437" y="6446486"/>
                </a:lnTo>
                <a:lnTo>
                  <a:pt x="0" y="64464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122150">
            <a:off x="11903418" y="-4183523"/>
            <a:ext cx="7153009" cy="6178411"/>
          </a:xfrm>
          <a:custGeom>
            <a:avLst/>
            <a:gdLst/>
            <a:ahLst/>
            <a:cxnLst/>
            <a:rect r="r" b="b" t="t" l="l"/>
            <a:pathLst>
              <a:path h="6178411" w="7153009">
                <a:moveTo>
                  <a:pt x="0" y="0"/>
                </a:moveTo>
                <a:lnTo>
                  <a:pt x="7153008" y="0"/>
                </a:lnTo>
                <a:lnTo>
                  <a:pt x="7153008" y="6178411"/>
                </a:lnTo>
                <a:lnTo>
                  <a:pt x="0" y="61784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167043" y="857248"/>
            <a:ext cx="9438781" cy="660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41"/>
              </a:lnSpc>
            </a:pPr>
            <a:r>
              <a:rPr lang="en-US" sz="42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TRAINING THE MODEL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386913" y="4073890"/>
            <a:ext cx="3367954" cy="1462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45"/>
              </a:lnSpc>
            </a:pPr>
            <a:r>
              <a:rPr lang="en-US" sz="167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Optimizer: AdamW</a:t>
            </a:r>
            <a:r>
              <a:rPr lang="en-US" sz="167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</a:p>
          <a:p>
            <a:pPr algn="l">
              <a:lnSpc>
                <a:spcPts val="2345"/>
              </a:lnSpc>
            </a:pPr>
            <a:r>
              <a:rPr lang="en-US" sz="167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Batch Size: 16 </a:t>
            </a:r>
          </a:p>
          <a:p>
            <a:pPr algn="l">
              <a:lnSpc>
                <a:spcPts val="2345"/>
              </a:lnSpc>
            </a:pPr>
            <a:r>
              <a:rPr lang="en-US" sz="167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Epochs: We trained up to ~60 epochs .</a:t>
            </a:r>
          </a:p>
          <a:p>
            <a:pPr algn="l">
              <a:lnSpc>
                <a:spcPts val="2345"/>
              </a:lnSpc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6991549" y="4051080"/>
            <a:ext cx="3788473" cy="20529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45"/>
              </a:lnSpc>
            </a:pPr>
            <a:r>
              <a:rPr lang="en-US" sz="167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We reduced the learning rate to 0.0001 for more precise adjustments.</a:t>
            </a:r>
          </a:p>
          <a:p>
            <a:pPr algn="l">
              <a:lnSpc>
                <a:spcPts val="2345"/>
              </a:lnSpc>
            </a:pPr>
            <a:r>
              <a:rPr lang="en-US" sz="167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We froze/unfroze some layers gradually to avoid destroying what the network had already learned.</a:t>
            </a:r>
          </a:p>
          <a:p>
            <a:pPr algn="l">
              <a:lnSpc>
                <a:spcPts val="2345"/>
              </a:lnSpc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12342122" y="4073890"/>
            <a:ext cx="3553386" cy="871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45"/>
              </a:lnSpc>
            </a:pPr>
            <a:r>
              <a:rPr lang="en-US" sz="167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The final weights were saved as </a:t>
            </a:r>
            <a:r>
              <a:rPr lang="en-US" sz="1675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Fire&amp;smoke.pt</a:t>
            </a:r>
            <a:r>
              <a:rPr lang="en-US" sz="1675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ready to be used in our next steps.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386913" y="3236956"/>
            <a:ext cx="3558964" cy="365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Training Setup: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991549" y="3236956"/>
            <a:ext cx="3558964" cy="365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Fine-Tuning: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342122" y="3236956"/>
            <a:ext cx="3558964" cy="737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Exporting the Model: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424609" y="6583780"/>
            <a:ext cx="9438781" cy="316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Final accuracy: mAP@0.50 = 0.898 🎯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392916">
            <a:off x="358938" y="9187243"/>
            <a:ext cx="1158181" cy="1295867"/>
          </a:xfrm>
          <a:custGeom>
            <a:avLst/>
            <a:gdLst/>
            <a:ahLst/>
            <a:cxnLst/>
            <a:rect r="r" b="b" t="t" l="l"/>
            <a:pathLst>
              <a:path h="1295867" w="1158181">
                <a:moveTo>
                  <a:pt x="0" y="0"/>
                </a:moveTo>
                <a:lnTo>
                  <a:pt x="1158181" y="0"/>
                </a:lnTo>
                <a:lnTo>
                  <a:pt x="1158181" y="1295867"/>
                </a:lnTo>
                <a:lnTo>
                  <a:pt x="0" y="12958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558470">
            <a:off x="16210632" y="9445005"/>
            <a:ext cx="1129301" cy="1199788"/>
          </a:xfrm>
          <a:custGeom>
            <a:avLst/>
            <a:gdLst/>
            <a:ahLst/>
            <a:cxnLst/>
            <a:rect r="r" b="b" t="t" l="l"/>
            <a:pathLst>
              <a:path h="1199788" w="1129301">
                <a:moveTo>
                  <a:pt x="0" y="0"/>
                </a:moveTo>
                <a:lnTo>
                  <a:pt x="1129300" y="0"/>
                </a:lnTo>
                <a:lnTo>
                  <a:pt x="1129300" y="1199788"/>
                </a:lnTo>
                <a:lnTo>
                  <a:pt x="0" y="11997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314924" y="1264584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41928">
            <a:off x="1617893" y="-656527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3"/>
                </a:lnTo>
                <a:lnTo>
                  <a:pt x="0" y="16020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81174" y="5499517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7757281" y="3363823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811696" y="0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7"/>
                </a:lnTo>
                <a:lnTo>
                  <a:pt x="0" y="83613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895257" y="2048892"/>
            <a:ext cx="10497487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Built with Python + Flask framework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013612" y="3478312"/>
            <a:ext cx="3558964" cy="944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Gets video from camera 🎥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4196736" y="2756035"/>
            <a:ext cx="1074508" cy="550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2"/>
              </a:lnSpc>
              <a:spcBef>
                <a:spcPct val="0"/>
              </a:spcBef>
            </a:pPr>
            <a:r>
              <a:rPr lang="en-US" sz="3244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01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364518" y="3478312"/>
            <a:ext cx="3558964" cy="12592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Passes frames through YOLO AI model 🤖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8606746" y="2756035"/>
            <a:ext cx="1074508" cy="550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2"/>
              </a:lnSpc>
              <a:spcBef>
                <a:spcPct val="0"/>
              </a:spcBef>
            </a:pPr>
            <a:r>
              <a:rPr lang="en-US" sz="3244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02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4392954" y="5781914"/>
            <a:ext cx="3476386" cy="3476386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4758452" y="6765727"/>
            <a:ext cx="2745392" cy="1470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LAN mode:</a:t>
            </a:r>
          </a:p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Auto-detect server 📡</a:t>
            </a:r>
          </a:p>
          <a:p>
            <a:pPr algn="ctr">
              <a:lnSpc>
                <a:spcPts val="2939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11714057" y="3478312"/>
            <a:ext cx="3558964" cy="12592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Draws bounding boxes around fire/smoke 🚨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12956285" y="2756035"/>
            <a:ext cx="1074508" cy="550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2"/>
              </a:lnSpc>
              <a:spcBef>
                <a:spcPct val="0"/>
              </a:spcBef>
            </a:pPr>
            <a:r>
              <a:rPr lang="en-US" sz="3244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03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844546" y="1151752"/>
            <a:ext cx="14598908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THE SERVER – BRAIN OF THE SYSTEM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3956437" y="5044151"/>
            <a:ext cx="10497487" cy="316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🌍 Network Connection: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9975864" y="5913126"/>
            <a:ext cx="3476386" cy="3476386"/>
            <a:chOff x="0" y="0"/>
            <a:chExt cx="812800" cy="81280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11ED6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76200" y="-133350"/>
              <a:ext cx="660400" cy="8699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41"/>
                </a:lnSpc>
              </a:pPr>
            </a:p>
          </p:txBody>
        </p:sp>
      </p:grpSp>
      <p:sp>
        <p:nvSpPr>
          <p:cNvPr name="TextBox 25" id="25"/>
          <p:cNvSpPr txBox="true"/>
          <p:nvPr/>
        </p:nvSpPr>
        <p:spPr>
          <a:xfrm rot="0">
            <a:off x="10341361" y="6896939"/>
            <a:ext cx="2745392" cy="1470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WAN mode:</a:t>
            </a:r>
          </a:p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Connect remotely via QR code 📱</a:t>
            </a:r>
          </a:p>
          <a:p>
            <a:pPr algn="ctr">
              <a:lnSpc>
                <a:spcPts val="2939"/>
              </a:lnSpc>
            </a:p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1062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1392916">
            <a:off x="358938" y="9187243"/>
            <a:ext cx="1158181" cy="1295867"/>
          </a:xfrm>
          <a:custGeom>
            <a:avLst/>
            <a:gdLst/>
            <a:ahLst/>
            <a:cxnLst/>
            <a:rect r="r" b="b" t="t" l="l"/>
            <a:pathLst>
              <a:path h="1295867" w="1158181">
                <a:moveTo>
                  <a:pt x="0" y="0"/>
                </a:moveTo>
                <a:lnTo>
                  <a:pt x="1158181" y="0"/>
                </a:lnTo>
                <a:lnTo>
                  <a:pt x="1158181" y="1295867"/>
                </a:lnTo>
                <a:lnTo>
                  <a:pt x="0" y="12958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1558470">
            <a:off x="16210632" y="9445005"/>
            <a:ext cx="1129301" cy="1199788"/>
          </a:xfrm>
          <a:custGeom>
            <a:avLst/>
            <a:gdLst/>
            <a:ahLst/>
            <a:cxnLst/>
            <a:rect r="r" b="b" t="t" l="l"/>
            <a:pathLst>
              <a:path h="1199788" w="1129301">
                <a:moveTo>
                  <a:pt x="0" y="0"/>
                </a:moveTo>
                <a:lnTo>
                  <a:pt x="1129300" y="0"/>
                </a:lnTo>
                <a:lnTo>
                  <a:pt x="1129300" y="1199788"/>
                </a:lnTo>
                <a:lnTo>
                  <a:pt x="0" y="11997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314924" y="1264584"/>
            <a:ext cx="1112030" cy="1140544"/>
          </a:xfrm>
          <a:custGeom>
            <a:avLst/>
            <a:gdLst/>
            <a:ahLst/>
            <a:cxnLst/>
            <a:rect r="r" b="b" t="t" l="l"/>
            <a:pathLst>
              <a:path h="1140544" w="1112030">
                <a:moveTo>
                  <a:pt x="0" y="0"/>
                </a:moveTo>
                <a:lnTo>
                  <a:pt x="1112030" y="0"/>
                </a:lnTo>
                <a:lnTo>
                  <a:pt x="1112030" y="1140544"/>
                </a:lnTo>
                <a:lnTo>
                  <a:pt x="0" y="11405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941928">
            <a:off x="1617893" y="-656527"/>
            <a:ext cx="835498" cy="1602074"/>
          </a:xfrm>
          <a:custGeom>
            <a:avLst/>
            <a:gdLst/>
            <a:ahLst/>
            <a:cxnLst/>
            <a:rect r="r" b="b" t="t" l="l"/>
            <a:pathLst>
              <a:path h="1602074" w="835498">
                <a:moveTo>
                  <a:pt x="0" y="0"/>
                </a:moveTo>
                <a:lnTo>
                  <a:pt x="835498" y="0"/>
                </a:lnTo>
                <a:lnTo>
                  <a:pt x="835498" y="1602073"/>
                </a:lnTo>
                <a:lnTo>
                  <a:pt x="0" y="160207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81174" y="5499517"/>
            <a:ext cx="878280" cy="827217"/>
          </a:xfrm>
          <a:custGeom>
            <a:avLst/>
            <a:gdLst/>
            <a:ahLst/>
            <a:cxnLst/>
            <a:rect r="r" b="b" t="t" l="l"/>
            <a:pathLst>
              <a:path h="827217" w="878280">
                <a:moveTo>
                  <a:pt x="0" y="0"/>
                </a:moveTo>
                <a:lnTo>
                  <a:pt x="878280" y="0"/>
                </a:lnTo>
                <a:lnTo>
                  <a:pt x="878280" y="827217"/>
                </a:lnTo>
                <a:lnTo>
                  <a:pt x="0" y="8272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7757281" y="3363823"/>
            <a:ext cx="1061438" cy="1261123"/>
          </a:xfrm>
          <a:custGeom>
            <a:avLst/>
            <a:gdLst/>
            <a:ahLst/>
            <a:cxnLst/>
            <a:rect r="r" b="b" t="t" l="l"/>
            <a:pathLst>
              <a:path h="1261123" w="1061438">
                <a:moveTo>
                  <a:pt x="0" y="0"/>
                </a:moveTo>
                <a:lnTo>
                  <a:pt x="1061438" y="0"/>
                </a:lnTo>
                <a:lnTo>
                  <a:pt x="1061438" y="1261123"/>
                </a:lnTo>
                <a:lnTo>
                  <a:pt x="0" y="126112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811696" y="0"/>
            <a:ext cx="850955" cy="836137"/>
          </a:xfrm>
          <a:custGeom>
            <a:avLst/>
            <a:gdLst/>
            <a:ahLst/>
            <a:cxnLst/>
            <a:rect r="r" b="b" t="t" l="l"/>
            <a:pathLst>
              <a:path h="836137" w="850955">
                <a:moveTo>
                  <a:pt x="0" y="0"/>
                </a:moveTo>
                <a:lnTo>
                  <a:pt x="850955" y="0"/>
                </a:lnTo>
                <a:lnTo>
                  <a:pt x="850955" y="836137"/>
                </a:lnTo>
                <a:lnTo>
                  <a:pt x="0" y="83613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895257" y="2048892"/>
            <a:ext cx="10497487" cy="35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Provides Two Key HTTP Endpoints: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966443" y="3583087"/>
            <a:ext cx="4350906" cy="935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/video_feed: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Streams the annotated video as MJPEG 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604642" y="2756035"/>
            <a:ext cx="1074508" cy="550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2"/>
              </a:lnSpc>
              <a:spcBef>
                <a:spcPct val="0"/>
              </a:spcBef>
            </a:pPr>
            <a:r>
              <a:rPr lang="en-US" sz="3244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01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893286" y="3571657"/>
            <a:ext cx="3558964" cy="1249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/status: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Returns an integer (</a:t>
            </a:r>
            <a:r>
              <a:rPr lang="en-US" sz="1800">
                <a:solidFill>
                  <a:srgbClr val="00BF63"/>
                </a:solidFill>
                <a:latin typeface="Montserrat"/>
                <a:ea typeface="Montserrat"/>
                <a:cs typeface="Montserrat"/>
                <a:sym typeface="Montserrat"/>
              </a:rPr>
              <a:t>0</a:t>
            </a:r>
            <a:r>
              <a:rPr lang="en-US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1800">
                <a:solidFill>
                  <a:srgbClr val="F58543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r>
              <a:rPr lang="en-US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1800">
                <a:solidFill>
                  <a:srgbClr val="FFDE59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-US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, or </a:t>
            </a:r>
            <a:r>
              <a:rPr lang="en-US" sz="1800">
                <a:solidFill>
                  <a:srgbClr val="FF3131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r>
              <a:rPr lang="en-US" sz="18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) to indicate the detection status .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135514" y="2811280"/>
            <a:ext cx="1074508" cy="5508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42"/>
              </a:lnSpc>
              <a:spcBef>
                <a:spcPct val="0"/>
              </a:spcBef>
            </a:pPr>
            <a:r>
              <a:rPr lang="en-US" sz="3244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02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844546" y="1151752"/>
            <a:ext cx="14598908" cy="683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391"/>
              </a:lnSpc>
            </a:pPr>
            <a:r>
              <a:rPr lang="en-US" sz="4319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THE SERVER – BRAIN OF THE SYSTEM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3895257" y="5596896"/>
            <a:ext cx="10497487" cy="3162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FFFFFF"/>
                </a:solidFill>
                <a:latin typeface="Mokoto"/>
                <a:ea typeface="Mokoto"/>
                <a:cs typeface="Mokoto"/>
                <a:sym typeface="Mokoto"/>
              </a:rPr>
              <a:t>🌍 Network Discovery: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645131" y="6294126"/>
            <a:ext cx="7318261" cy="3560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1"/>
              </a:lnSpc>
              <a:spcBef>
                <a:spcPct val="0"/>
              </a:spcBef>
            </a:pPr>
            <a:r>
              <a:rPr lang="en-US" sz="21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Uses UDP broadcasts on port 9999.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324609" y="6904062"/>
            <a:ext cx="7638782" cy="1470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51"/>
              </a:lnSpc>
              <a:spcBef>
                <a:spcPct val="0"/>
              </a:spcBef>
            </a:pPr>
            <a:r>
              <a:rPr lang="en-US" sz="210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Sends out a special message (“FIRE_DETECTION_SERVER_DISCOVERY”) so that clients on the local network can find the server automatically.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DAGds7QJ0yA</dc:identifier>
  <dcterms:modified xsi:type="dcterms:W3CDTF">2011-08-01T06:04:30Z</dcterms:modified>
  <cp:revision>1</cp:revision>
  <dc:title>Purple and Violet Modern Marketing Presentation</dc:title>
</cp:coreProperties>
</file>