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79" r:id="rId4"/>
    <p:sldId id="302" r:id="rId5"/>
    <p:sldId id="282" r:id="rId6"/>
    <p:sldId id="280" r:id="rId7"/>
    <p:sldId id="281" r:id="rId8"/>
    <p:sldId id="294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1" r:id="rId17"/>
    <p:sldId id="292" r:id="rId18"/>
    <p:sldId id="293" r:id="rId19"/>
    <p:sldId id="303" r:id="rId20"/>
    <p:sldId id="304" r:id="rId21"/>
    <p:sldId id="306" r:id="rId22"/>
    <p:sldId id="305" r:id="rId23"/>
    <p:sldId id="295" r:id="rId24"/>
    <p:sldId id="300" r:id="rId25"/>
    <p:sldId id="297" r:id="rId26"/>
    <p:sldId id="301" r:id="rId27"/>
    <p:sldId id="298" r:id="rId28"/>
    <p:sldId id="307" r:id="rId29"/>
    <p:sldId id="308" r:id="rId30"/>
    <p:sldId id="299" r:id="rId31"/>
    <p:sldId id="309" r:id="rId32"/>
    <p:sldId id="296" r:id="rId33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  <a:srgbClr val="B92D14"/>
    <a:srgbClr val="35759D"/>
    <a:srgbClr val="35B19D"/>
    <a:srgbClr val="20A6C6"/>
    <a:srgbClr val="DEDEDE"/>
    <a:srgbClr val="0033CC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2536" autoAdjust="0"/>
    <p:restoredTop sz="95596" autoAdjust="0"/>
  </p:normalViewPr>
  <p:slideViewPr>
    <p:cSldViewPr>
      <p:cViewPr>
        <p:scale>
          <a:sx n="70" d="100"/>
          <a:sy n="70" d="100"/>
        </p:scale>
        <p:origin x="-1152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5C19117-79C1-4D80-A716-48230616BE1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2125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960AFE6-1D51-4B59-BBFA-851AE6CFF067}" type="slidenum">
              <a:rPr lang="en-US"/>
              <a:pPr/>
              <a:t>1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92B284-3FDD-405C-A4EE-4DADC8DF7928}" type="slidenum">
              <a:rPr lang="en-US"/>
              <a:pPr/>
              <a:t>10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92B284-3FDD-405C-A4EE-4DADC8DF7928}" type="slidenum">
              <a:rPr lang="en-US"/>
              <a:pPr/>
              <a:t>11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92B284-3FDD-405C-A4EE-4DADC8DF7928}" type="slidenum">
              <a:rPr lang="en-US"/>
              <a:pPr/>
              <a:t>12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92B284-3FDD-405C-A4EE-4DADC8DF7928}" type="slidenum">
              <a:rPr lang="en-US"/>
              <a:pPr/>
              <a:t>13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92B284-3FDD-405C-A4EE-4DADC8DF7928}" type="slidenum">
              <a:rPr lang="en-US"/>
              <a:pPr/>
              <a:t>14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92B284-3FDD-405C-A4EE-4DADC8DF7928}" type="slidenum">
              <a:rPr lang="en-US"/>
              <a:pPr/>
              <a:t>15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92B284-3FDD-405C-A4EE-4DADC8DF7928}" type="slidenum">
              <a:rPr lang="en-US"/>
              <a:pPr/>
              <a:t>16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92B284-3FDD-405C-A4EE-4DADC8DF7928}" type="slidenum">
              <a:rPr lang="en-US"/>
              <a:pPr/>
              <a:t>17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92B284-3FDD-405C-A4EE-4DADC8DF7928}" type="slidenum">
              <a:rPr lang="en-US"/>
              <a:pPr/>
              <a:t>18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92B284-3FDD-405C-A4EE-4DADC8DF7928}" type="slidenum">
              <a:rPr lang="en-US"/>
              <a:pPr/>
              <a:t>19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616BB7-42E3-4EA9-A3D6-1A120FB2FAE2}" type="slidenum">
              <a:rPr lang="en-US"/>
              <a:pPr/>
              <a:t>2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92B284-3FDD-405C-A4EE-4DADC8DF7928}" type="slidenum">
              <a:rPr lang="en-US"/>
              <a:pPr/>
              <a:t>20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92B284-3FDD-405C-A4EE-4DADC8DF7928}" type="slidenum">
              <a:rPr lang="en-US"/>
              <a:pPr/>
              <a:t>21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92B284-3FDD-405C-A4EE-4DADC8DF7928}" type="slidenum">
              <a:rPr lang="en-US"/>
              <a:pPr/>
              <a:t>22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92B284-3FDD-405C-A4EE-4DADC8DF7928}" type="slidenum">
              <a:rPr lang="en-US"/>
              <a:pPr/>
              <a:t>23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92B284-3FDD-405C-A4EE-4DADC8DF7928}" type="slidenum">
              <a:rPr lang="en-US"/>
              <a:pPr/>
              <a:t>24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92B284-3FDD-405C-A4EE-4DADC8DF7928}" type="slidenum">
              <a:rPr lang="en-US"/>
              <a:pPr/>
              <a:t>25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92B284-3FDD-405C-A4EE-4DADC8DF7928}" type="slidenum">
              <a:rPr lang="en-US"/>
              <a:pPr/>
              <a:t>26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92B284-3FDD-405C-A4EE-4DADC8DF7928}" type="slidenum">
              <a:rPr lang="en-US"/>
              <a:pPr/>
              <a:t>27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92B284-3FDD-405C-A4EE-4DADC8DF7928}" type="slidenum">
              <a:rPr lang="en-US"/>
              <a:pPr/>
              <a:t>28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92B284-3FDD-405C-A4EE-4DADC8DF7928}" type="slidenum">
              <a:rPr lang="en-US"/>
              <a:pPr/>
              <a:t>29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92B284-3FDD-405C-A4EE-4DADC8DF7928}" type="slidenum">
              <a:rPr lang="en-US"/>
              <a:pPr/>
              <a:t>3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92B284-3FDD-405C-A4EE-4DADC8DF7928}" type="slidenum">
              <a:rPr lang="en-US"/>
              <a:pPr/>
              <a:t>30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92B284-3FDD-405C-A4EE-4DADC8DF7928}" type="slidenum">
              <a:rPr lang="en-US"/>
              <a:pPr/>
              <a:t>31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92B284-3FDD-405C-A4EE-4DADC8DF7928}" type="slidenum">
              <a:rPr lang="en-US"/>
              <a:pPr/>
              <a:t>32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92B284-3FDD-405C-A4EE-4DADC8DF7928}" type="slidenum">
              <a:rPr lang="en-US"/>
              <a:pPr/>
              <a:t>4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92B284-3FDD-405C-A4EE-4DADC8DF7928}" type="slidenum">
              <a:rPr lang="en-US"/>
              <a:pPr/>
              <a:t>5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92B284-3FDD-405C-A4EE-4DADC8DF7928}" type="slidenum">
              <a:rPr lang="en-US"/>
              <a:pPr/>
              <a:t>6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92B284-3FDD-405C-A4EE-4DADC8DF7928}" type="slidenum">
              <a:rPr lang="en-US"/>
              <a:pPr/>
              <a:t>7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92B284-3FDD-405C-A4EE-4DADC8DF7928}" type="slidenum">
              <a:rPr lang="en-US"/>
              <a:pPr/>
              <a:t>8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92B284-3FDD-405C-A4EE-4DADC8DF7928}" type="slidenum">
              <a:rPr lang="en-US"/>
              <a:pPr/>
              <a:t>9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5334000"/>
            <a:ext cx="7772400" cy="70485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5867400"/>
            <a:ext cx="7772400" cy="53340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marL="0" indent="0" algn="r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173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417638"/>
            <a:ext cx="1828800" cy="5211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1417638"/>
            <a:ext cx="5334000" cy="5211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985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140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8525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438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38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359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603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131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994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34574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65354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417638"/>
            <a:ext cx="7315200" cy="71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438400"/>
            <a:ext cx="73152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-152400" y="381000"/>
            <a:ext cx="4504045" cy="144780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sz="2400" b="1" dirty="0" smtClean="0">
                <a:solidFill>
                  <a:schemeClr val="bg2">
                    <a:lumMod val="75000"/>
                  </a:schemeClr>
                </a:solidFill>
              </a:rPr>
              <a:t>Automated Irrigation System </a:t>
            </a:r>
            <a:br>
              <a:rPr lang="en-US" sz="2400" b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en-US" sz="2400" b="1" dirty="0" smtClean="0">
                <a:solidFill>
                  <a:schemeClr val="bg2">
                    <a:lumMod val="75000"/>
                  </a:schemeClr>
                </a:solidFill>
              </a:rPr>
              <a:t>AIS</a:t>
            </a:r>
            <a:endParaRPr lang="ru-RU" sz="24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5800" y="2819400"/>
            <a:ext cx="2362200" cy="533400"/>
          </a:xfrm>
        </p:spPr>
        <p:txBody>
          <a:bodyPr/>
          <a:lstStyle/>
          <a:p>
            <a:pPr algn="l"/>
            <a:r>
              <a:rPr lang="en-US" b="1" dirty="0" smtClean="0"/>
              <a:t>Made by:</a:t>
            </a:r>
          </a:p>
          <a:p>
            <a:pPr algn="l"/>
            <a:r>
              <a:rPr lang="en-US" b="1" dirty="0" err="1" smtClean="0"/>
              <a:t>Firas</a:t>
            </a:r>
            <a:r>
              <a:rPr lang="en-US" b="1" dirty="0" smtClean="0"/>
              <a:t> </a:t>
            </a:r>
            <a:r>
              <a:rPr lang="en-US" b="1" dirty="0" err="1" smtClean="0"/>
              <a:t>Abdulhaq</a:t>
            </a:r>
            <a:endParaRPr lang="en-US" b="1" dirty="0" smtClean="0"/>
          </a:p>
          <a:p>
            <a:pPr algn="l"/>
            <a:r>
              <a:rPr lang="en-US" b="1" dirty="0"/>
              <a:t>Gina </a:t>
            </a:r>
            <a:r>
              <a:rPr lang="en-US" b="1" dirty="0" err="1"/>
              <a:t>Kadri</a:t>
            </a:r>
            <a:endParaRPr lang="en-US" b="1" dirty="0"/>
          </a:p>
          <a:p>
            <a:pPr algn="l"/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524000"/>
            <a:ext cx="7315200" cy="533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53821" y="838200"/>
            <a:ext cx="6934200" cy="4267200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</a:rPr>
              <a:t>4. Sensors’ Matrix</a:t>
            </a:r>
          </a:p>
          <a:p>
            <a:pPr marL="0" indent="0">
              <a:lnSpc>
                <a:spcPct val="80000"/>
              </a:lnSpc>
              <a:buNone/>
            </a:pPr>
            <a:endParaRPr lang="en-US" sz="2400" dirty="0">
              <a:solidFill>
                <a:srgbClr val="4D4D4D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400" dirty="0" smtClean="0">
              <a:solidFill>
                <a:srgbClr val="4D4D4D"/>
              </a:solidFill>
            </a:endParaRPr>
          </a:p>
          <a:p>
            <a:pPr marL="457200" indent="-457200">
              <a:lnSpc>
                <a:spcPct val="80000"/>
              </a:lnSpc>
              <a:buAutoNum type="arabicPeriod"/>
            </a:pPr>
            <a:endParaRPr lang="en-US" sz="2400" dirty="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74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0" y="736418"/>
            <a:ext cx="6934200" cy="4267200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endParaRPr lang="en-US" sz="2400" dirty="0" smtClean="0">
              <a:solidFill>
                <a:srgbClr val="4D4D4D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sz="2400" dirty="0" smtClean="0">
                <a:solidFill>
                  <a:srgbClr val="4D4D4D"/>
                </a:solidFill>
              </a:rPr>
              <a:t>5. 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</a:rPr>
              <a:t>Microcontroller</a:t>
            </a:r>
          </a:p>
          <a:p>
            <a:pPr marL="0" indent="0">
              <a:lnSpc>
                <a:spcPct val="80000"/>
              </a:lnSpc>
              <a:buNone/>
            </a:pPr>
            <a:endParaRPr lang="en-US" sz="2400" dirty="0">
              <a:solidFill>
                <a:srgbClr val="4D4D4D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We used Microchip PIC 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PIC18F4620</a:t>
            </a:r>
            <a:endParaRPr lang="en-US" sz="240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400" dirty="0">
              <a:solidFill>
                <a:srgbClr val="4D4D4D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2590800"/>
            <a:ext cx="5820806" cy="37588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3422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0" y="838200"/>
            <a:ext cx="6934200" cy="4267200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endParaRPr lang="en-US" sz="2400" dirty="0" smtClean="0">
              <a:solidFill>
                <a:srgbClr val="4D4D4D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</a:rPr>
              <a:t>6. 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</a:rPr>
              <a:t>L293D (H-Bridge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</a:rPr>
              <a:t>)</a:t>
            </a:r>
            <a:endParaRPr lang="en-US" sz="2400" dirty="0">
              <a:solidFill>
                <a:srgbClr val="4D4D4D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400" dirty="0" smtClean="0">
              <a:solidFill>
                <a:srgbClr val="4D4D4D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We connected the bipolar stepper motor with the PIC 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through 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by H-Bridge 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IC.</a:t>
            </a:r>
          </a:p>
          <a:p>
            <a:pPr marL="0" indent="0">
              <a:lnSpc>
                <a:spcPct val="80000"/>
              </a:lnSpc>
              <a:buNone/>
            </a:pPr>
            <a:endParaRPr lang="en-US" sz="240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400" dirty="0" smtClean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3505200"/>
            <a:ext cx="457200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58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143000"/>
            <a:ext cx="6934200" cy="4267200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</a:rPr>
              <a:t>7. ULN2003A</a:t>
            </a:r>
          </a:p>
          <a:p>
            <a:pPr marL="0" indent="0">
              <a:lnSpc>
                <a:spcPct val="80000"/>
              </a:lnSpc>
              <a:buNone/>
            </a:pPr>
            <a:endParaRPr lang="en-US" sz="2400" dirty="0" smtClean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We connected the Unipolar stepper motor with the PIC through the 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ULN2003A.</a:t>
            </a:r>
          </a:p>
        </p:txBody>
      </p:sp>
      <p:pic>
        <p:nvPicPr>
          <p:cNvPr id="1026" name="Picture 2" descr="C:\Users\GinaKadri\Desktop\970_ME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590800"/>
            <a:ext cx="4953000" cy="38138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716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0" y="533400"/>
            <a:ext cx="6934200" cy="4267200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</a:rPr>
              <a:t>8. Model</a:t>
            </a:r>
          </a:p>
          <a:p>
            <a:pPr marL="0" indent="0">
              <a:lnSpc>
                <a:spcPct val="80000"/>
              </a:lnSpc>
              <a:buNone/>
            </a:pPr>
            <a:endParaRPr lang="en-US" sz="2400" dirty="0">
              <a:solidFill>
                <a:srgbClr val="4D4D4D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We have constructed our model of light wood to lightness and 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it’s low cost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.</a:t>
            </a:r>
            <a:endParaRPr lang="en-US" sz="2400" dirty="0" smtClean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54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41394" y="685800"/>
            <a:ext cx="6934200" cy="4267200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en-US" sz="2400" dirty="0" smtClean="0">
                <a:solidFill>
                  <a:srgbClr val="4D4D4D"/>
                </a:solidFill>
              </a:rPr>
              <a:t>9. 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Bearings</a:t>
            </a:r>
          </a:p>
          <a:p>
            <a:pPr marL="0" indent="0">
              <a:lnSpc>
                <a:spcPct val="80000"/>
              </a:lnSpc>
              <a:buNone/>
            </a:pPr>
            <a:endParaRPr lang="en-US" sz="2400" dirty="0">
              <a:solidFill>
                <a:srgbClr val="4D4D4D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We used 8 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bearings, 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4 of them are positioned vertically in order to achieve the x-axis movement. The other 4 bearings are positioned horizontally in order to avoid deflection and 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deviation.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968" y="3581400"/>
            <a:ext cx="3431632" cy="28651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3581400"/>
            <a:ext cx="3789147" cy="28857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2438400" y="6446594"/>
            <a:ext cx="243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50000"/>
                  </a:schemeClr>
                </a:solidFill>
              </a:rPr>
              <a:t>Horizontal Bearing</a:t>
            </a:r>
            <a:endParaRPr lang="en-US" sz="12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1200" y="6467114"/>
            <a:ext cx="228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50000"/>
                  </a:schemeClr>
                </a:solidFill>
              </a:rPr>
              <a:t>Vertical Bearing</a:t>
            </a:r>
            <a:endParaRPr lang="en-US" sz="1200" b="1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38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143000"/>
            <a:ext cx="6934200" cy="4267200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en-US" sz="2400" b="1" dirty="0">
                <a:solidFill>
                  <a:schemeClr val="tx1">
                    <a:lumMod val="50000"/>
                  </a:schemeClr>
                </a:solidFill>
              </a:rPr>
              <a:t>9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</a:rPr>
              <a:t>. Poly and Rope</a:t>
            </a:r>
          </a:p>
          <a:p>
            <a:pPr marL="0" indent="0">
              <a:lnSpc>
                <a:spcPct val="80000"/>
              </a:lnSpc>
              <a:buNone/>
            </a:pPr>
            <a:endParaRPr lang="en-US" sz="2400" dirty="0">
              <a:solidFill>
                <a:srgbClr val="4D4D4D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We used a customized poly in order to achieve low friction movement. </a:t>
            </a:r>
            <a:endParaRPr lang="en-US" sz="2400" dirty="0" smtClean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2922896"/>
            <a:ext cx="4974077" cy="3962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1614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685800"/>
            <a:ext cx="6934200" cy="715963"/>
          </a:xfrm>
        </p:spPr>
        <p:txBody>
          <a:bodyPr/>
          <a:lstStyle/>
          <a:p>
            <a:r>
              <a:rPr lang="en-US" sz="4800" b="1" dirty="0" smtClean="0">
                <a:solidFill>
                  <a:schemeClr val="tx1">
                    <a:lumMod val="50000"/>
                  </a:schemeClr>
                </a:solidFill>
              </a:rPr>
              <a:t>Software</a:t>
            </a:r>
            <a:endParaRPr lang="en-US" sz="4800" b="1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248" y="1676400"/>
            <a:ext cx="2414168" cy="22669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4191000"/>
            <a:ext cx="2915057" cy="20957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62" y="1327852"/>
            <a:ext cx="2740836" cy="261550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3980893"/>
            <a:ext cx="2535044" cy="25350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6818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685800"/>
            <a:ext cx="6934200" cy="715963"/>
          </a:xfrm>
        </p:spPr>
        <p:txBody>
          <a:bodyPr/>
          <a:lstStyle/>
          <a:p>
            <a:r>
              <a:rPr lang="en-US" sz="4800" b="1" dirty="0" smtClean="0">
                <a:solidFill>
                  <a:schemeClr val="tx1">
                    <a:lumMod val="50000"/>
                  </a:schemeClr>
                </a:solidFill>
              </a:rPr>
              <a:t>Workflow</a:t>
            </a:r>
            <a:endParaRPr lang="en-US" sz="48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30363"/>
            <a:ext cx="6934200" cy="4267200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endParaRPr lang="en-US" sz="2400" dirty="0" smtClean="0">
              <a:solidFill>
                <a:srgbClr val="4D4D4D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400" dirty="0" smtClean="0">
              <a:solidFill>
                <a:srgbClr val="4D4D4D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400" dirty="0" smtClean="0">
              <a:solidFill>
                <a:srgbClr val="4D4D4D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400" dirty="0">
              <a:solidFill>
                <a:srgbClr val="4D4D4D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400" dirty="0" smtClean="0">
              <a:solidFill>
                <a:srgbClr val="4D4D4D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406" y="1600199"/>
            <a:ext cx="7315200" cy="5251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9298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68" t="5499" r="25931" b="12296"/>
          <a:stretch/>
        </p:blipFill>
        <p:spPr>
          <a:xfrm>
            <a:off x="2971800" y="533400"/>
            <a:ext cx="6172200" cy="6324600"/>
          </a:xfrm>
          <a:prstGeom prst="rect">
            <a:avLst/>
          </a:prstGeom>
        </p:spPr>
      </p:pic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708818"/>
            <a:ext cx="6934200" cy="715963"/>
          </a:xfrm>
        </p:spPr>
        <p:txBody>
          <a:bodyPr/>
          <a:lstStyle/>
          <a:p>
            <a:r>
              <a:rPr lang="en-US" sz="4800" b="1" dirty="0" smtClean="0">
                <a:solidFill>
                  <a:schemeClr val="tx1">
                    <a:lumMod val="50000"/>
                  </a:schemeClr>
                </a:solidFill>
              </a:rPr>
              <a:t>Workflow</a:t>
            </a:r>
            <a:endParaRPr lang="en-US" sz="48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30363"/>
            <a:ext cx="6934200" cy="4267200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endParaRPr lang="en-US" sz="2400" dirty="0" smtClean="0">
              <a:solidFill>
                <a:srgbClr val="4D4D4D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400" dirty="0" smtClean="0">
              <a:solidFill>
                <a:srgbClr val="4D4D4D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400" dirty="0" smtClean="0">
              <a:solidFill>
                <a:srgbClr val="4D4D4D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400" dirty="0">
              <a:solidFill>
                <a:srgbClr val="4D4D4D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400" dirty="0" smtClean="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88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>
          <a:xfrm>
            <a:off x="990600" y="395288"/>
            <a:ext cx="7315200" cy="715962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8000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sz="4000" dirty="0" smtClean="0">
                <a:solidFill>
                  <a:schemeClr val="bg1"/>
                </a:solidFill>
              </a:rPr>
              <a:t>Contents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838200" y="1828800"/>
            <a:ext cx="7315200" cy="419100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sz="2000" dirty="0" smtClean="0"/>
          </a:p>
          <a:p>
            <a:pPr>
              <a:lnSpc>
                <a:spcPct val="80000"/>
              </a:lnSpc>
            </a:pP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</a:rPr>
              <a:t>Motivation</a:t>
            </a:r>
          </a:p>
          <a:p>
            <a:pPr>
              <a:lnSpc>
                <a:spcPct val="80000"/>
              </a:lnSpc>
            </a:pP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</a:rPr>
              <a:t>Solution</a:t>
            </a: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</a:rPr>
              <a:t>Introduction</a:t>
            </a:r>
          </a:p>
          <a:p>
            <a:pPr>
              <a:lnSpc>
                <a:spcPct val="80000"/>
              </a:lnSpc>
            </a:pP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</a:rPr>
              <a:t>Hardware Components</a:t>
            </a:r>
          </a:p>
          <a:p>
            <a:pPr>
              <a:lnSpc>
                <a:spcPct val="80000"/>
              </a:lnSpc>
            </a:pP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</a:rPr>
              <a:t>Software</a:t>
            </a:r>
            <a:endParaRPr lang="en-US" sz="28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</a:rPr>
              <a:t>Workflow</a:t>
            </a:r>
            <a:endParaRPr lang="en-US" sz="28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</a:rPr>
              <a:t>Problems/Solutions</a:t>
            </a:r>
          </a:p>
          <a:p>
            <a:pPr>
              <a:lnSpc>
                <a:spcPct val="80000"/>
              </a:lnSpc>
            </a:pP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</a:rPr>
              <a:t>Future work</a:t>
            </a:r>
          </a:p>
          <a:p>
            <a:pPr>
              <a:lnSpc>
                <a:spcPct val="80000"/>
              </a:lnSpc>
            </a:pP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</a:rPr>
              <a:t>Video</a:t>
            </a:r>
            <a:endParaRPr lang="en-US" sz="2800" dirty="0" smtClean="0">
              <a:solidFill>
                <a:schemeClr val="tx1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</a:pP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</a:pPr>
            <a:endParaRPr lang="ru-RU" sz="20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26653" r="15672" b="26496"/>
          <a:stretch/>
        </p:blipFill>
        <p:spPr>
          <a:xfrm>
            <a:off x="1828800" y="2209800"/>
            <a:ext cx="7315200" cy="4648200"/>
          </a:xfrm>
          <a:prstGeom prst="rect">
            <a:avLst/>
          </a:prstGeom>
        </p:spPr>
      </p:pic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685800"/>
            <a:ext cx="6934200" cy="715963"/>
          </a:xfrm>
        </p:spPr>
        <p:txBody>
          <a:bodyPr/>
          <a:lstStyle/>
          <a:p>
            <a:r>
              <a:rPr lang="en-US" sz="4800" b="1" dirty="0" smtClean="0">
                <a:solidFill>
                  <a:schemeClr val="tx1">
                    <a:lumMod val="50000"/>
                  </a:schemeClr>
                </a:solidFill>
              </a:rPr>
              <a:t>Workflow</a:t>
            </a:r>
            <a:endParaRPr lang="en-US" sz="48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30363"/>
            <a:ext cx="6934200" cy="4267200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endParaRPr lang="en-US" sz="2400" dirty="0" smtClean="0">
              <a:solidFill>
                <a:srgbClr val="4D4D4D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400" dirty="0" smtClean="0">
              <a:solidFill>
                <a:srgbClr val="4D4D4D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400" dirty="0" smtClean="0">
              <a:solidFill>
                <a:srgbClr val="4D4D4D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400" dirty="0">
              <a:solidFill>
                <a:srgbClr val="4D4D4D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400" dirty="0" smtClean="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88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162050"/>
            <a:ext cx="7391400" cy="5695950"/>
          </a:xfrm>
          <a:prstGeom prst="rect">
            <a:avLst/>
          </a:prstGeom>
        </p:spPr>
      </p:pic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685800"/>
            <a:ext cx="6934200" cy="715963"/>
          </a:xfrm>
        </p:spPr>
        <p:txBody>
          <a:bodyPr/>
          <a:lstStyle/>
          <a:p>
            <a:r>
              <a:rPr lang="en-US" sz="4800" b="1" dirty="0" smtClean="0">
                <a:solidFill>
                  <a:schemeClr val="tx1">
                    <a:lumMod val="50000"/>
                  </a:schemeClr>
                </a:solidFill>
              </a:rPr>
              <a:t>Workflow</a:t>
            </a:r>
            <a:endParaRPr lang="en-US" sz="48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30363"/>
            <a:ext cx="6934200" cy="4267200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endParaRPr lang="en-US" sz="2400" dirty="0" smtClean="0">
              <a:solidFill>
                <a:srgbClr val="4D4D4D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400" dirty="0" smtClean="0">
              <a:solidFill>
                <a:srgbClr val="4D4D4D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400" dirty="0" smtClean="0">
              <a:solidFill>
                <a:srgbClr val="4D4D4D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400" dirty="0">
              <a:solidFill>
                <a:srgbClr val="4D4D4D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400" dirty="0" smtClean="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22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685800"/>
            <a:ext cx="6934200" cy="715963"/>
          </a:xfrm>
        </p:spPr>
        <p:txBody>
          <a:bodyPr/>
          <a:lstStyle/>
          <a:p>
            <a:r>
              <a:rPr lang="en-US" sz="4800" b="1" dirty="0" smtClean="0">
                <a:solidFill>
                  <a:schemeClr val="accent4">
                    <a:lumMod val="50000"/>
                  </a:schemeClr>
                </a:solidFill>
              </a:rPr>
              <a:t>Workflow</a:t>
            </a:r>
            <a:endParaRPr lang="en-US" sz="4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30363"/>
            <a:ext cx="6934200" cy="4267200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endParaRPr lang="en-US" sz="2400" dirty="0" smtClean="0">
              <a:solidFill>
                <a:srgbClr val="4D4D4D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400" dirty="0" smtClean="0">
              <a:solidFill>
                <a:srgbClr val="4D4D4D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400" dirty="0" smtClean="0">
              <a:solidFill>
                <a:srgbClr val="4D4D4D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400" dirty="0">
              <a:solidFill>
                <a:srgbClr val="4D4D4D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400" dirty="0" smtClean="0">
              <a:solidFill>
                <a:srgbClr val="4D4D4D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3" t="32471" r="6717" b="24810"/>
          <a:stretch/>
        </p:blipFill>
        <p:spPr>
          <a:xfrm>
            <a:off x="1828800" y="2667000"/>
            <a:ext cx="731520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468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685800"/>
            <a:ext cx="6934200" cy="715963"/>
          </a:xfrm>
        </p:spPr>
        <p:txBody>
          <a:bodyPr/>
          <a:lstStyle/>
          <a:p>
            <a:r>
              <a:rPr lang="en-US" sz="4800" b="1" dirty="0" smtClean="0">
                <a:solidFill>
                  <a:schemeClr val="accent4">
                    <a:lumMod val="50000"/>
                  </a:schemeClr>
                </a:solidFill>
              </a:rPr>
              <a:t>Problems</a:t>
            </a:r>
            <a:endParaRPr lang="en-US" sz="4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0" y="1828800"/>
            <a:ext cx="6934200" cy="4267200"/>
          </a:xfrm>
        </p:spPr>
        <p:txBody>
          <a:bodyPr/>
          <a:lstStyle/>
          <a:p>
            <a:pPr marL="0" indent="0">
              <a:buNone/>
            </a:pPr>
            <a:endParaRPr lang="en-US" sz="24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Problem 1:</a:t>
            </a:r>
            <a:endParaRPr lang="en-US" sz="2400" b="1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1. Cross </a:t>
            </a:r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beam 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movement</a:t>
            </a:r>
          </a:p>
          <a:p>
            <a:pPr marL="0" indent="0">
              <a:buNone/>
            </a:pPr>
            <a:endParaRPr lang="en-US" sz="2400" b="1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Since our first design depended only on 4 bearings (only  the vertical bearings), the movement was 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deflective.</a:t>
            </a:r>
            <a:endParaRPr lang="en-US" sz="2400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2400" b="1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400" dirty="0" smtClean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33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685800"/>
            <a:ext cx="6934200" cy="715963"/>
          </a:xfrm>
        </p:spPr>
        <p:txBody>
          <a:bodyPr/>
          <a:lstStyle/>
          <a:p>
            <a:r>
              <a:rPr lang="en-US" sz="4800" b="1" dirty="0" smtClean="0">
                <a:solidFill>
                  <a:schemeClr val="accent4">
                    <a:lumMod val="50000"/>
                  </a:schemeClr>
                </a:solidFill>
              </a:rPr>
              <a:t>Solution </a:t>
            </a:r>
            <a:endParaRPr lang="en-US" sz="4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30363"/>
            <a:ext cx="6934200" cy="4267200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endParaRPr lang="en-US" sz="2400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We 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used 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extra 4 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bearings that helped us to make the movement of the beam totally straight without any deflection.</a:t>
            </a:r>
          </a:p>
          <a:p>
            <a:pPr marL="0" indent="0">
              <a:lnSpc>
                <a:spcPct val="80000"/>
              </a:lnSpc>
              <a:buNone/>
            </a:pPr>
            <a:endParaRPr lang="en-US" sz="2400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400" dirty="0" smtClean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52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685800"/>
            <a:ext cx="6934200" cy="715963"/>
          </a:xfrm>
        </p:spPr>
        <p:txBody>
          <a:bodyPr/>
          <a:lstStyle/>
          <a:p>
            <a:r>
              <a:rPr lang="en-US" sz="4800" b="1" dirty="0" smtClean="0">
                <a:solidFill>
                  <a:schemeClr val="accent4">
                    <a:lumMod val="50000"/>
                  </a:schemeClr>
                </a:solidFill>
              </a:rPr>
              <a:t>Problem 2</a:t>
            </a:r>
            <a:endParaRPr lang="en-US" sz="4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30363"/>
            <a:ext cx="6934200" cy="4267200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2. Rope friction</a:t>
            </a:r>
          </a:p>
          <a:p>
            <a:pPr marL="0" indent="0">
              <a:buNone/>
            </a:pPr>
            <a:endParaRPr lang="en-US" sz="2400" b="1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Because of the slippery movement 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of the rope on the poly and hence a lot of motor rotations that were 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wasted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.</a:t>
            </a:r>
            <a:endParaRPr lang="en-US" sz="2400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400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400" dirty="0" smtClean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02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685800"/>
            <a:ext cx="6934200" cy="715963"/>
          </a:xfrm>
        </p:spPr>
        <p:txBody>
          <a:bodyPr/>
          <a:lstStyle/>
          <a:p>
            <a:r>
              <a:rPr lang="en-US" sz="4800" b="1" dirty="0" smtClean="0">
                <a:solidFill>
                  <a:schemeClr val="accent4">
                    <a:lumMod val="50000"/>
                  </a:schemeClr>
                </a:solidFill>
              </a:rPr>
              <a:t>Solution</a:t>
            </a:r>
            <a:endParaRPr lang="en-US" sz="4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30363"/>
            <a:ext cx="6934200" cy="4267200"/>
          </a:xfrm>
        </p:spPr>
        <p:txBody>
          <a:bodyPr/>
          <a:lstStyle/>
          <a:p>
            <a:pPr marL="0" indent="0">
              <a:buNone/>
            </a:pPr>
            <a:endParaRPr lang="en-US" sz="2400" b="1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By 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installing a rubbery piece on the 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stepper, 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the rope has a very good friction and 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so perfectly 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efficient movement without any wasted rotations of the motor.</a:t>
            </a:r>
          </a:p>
          <a:p>
            <a:pPr marL="0" indent="0">
              <a:lnSpc>
                <a:spcPct val="80000"/>
              </a:lnSpc>
              <a:buNone/>
            </a:pPr>
            <a:endParaRPr lang="en-US" sz="2400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400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400" dirty="0" smtClean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21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685800"/>
            <a:ext cx="6934200" cy="715963"/>
          </a:xfrm>
        </p:spPr>
        <p:txBody>
          <a:bodyPr/>
          <a:lstStyle/>
          <a:p>
            <a:r>
              <a:rPr lang="en-US" sz="4800" b="1" dirty="0" smtClean="0">
                <a:solidFill>
                  <a:schemeClr val="accent4">
                    <a:lumMod val="50000"/>
                  </a:schemeClr>
                </a:solidFill>
              </a:rPr>
              <a:t>Problem 3</a:t>
            </a:r>
            <a:endParaRPr lang="en-US" sz="4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30363"/>
            <a:ext cx="6934200" cy="4267200"/>
          </a:xfrm>
        </p:spPr>
        <p:txBody>
          <a:bodyPr/>
          <a:lstStyle/>
          <a:p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Sensor 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matrix</a:t>
            </a:r>
          </a:p>
          <a:p>
            <a:endParaRPr lang="en-US" sz="2400" b="1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Soil 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moisture sensors 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available in the market cost 100$.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We 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need 9 sensors so 900$ was a very expensive solution 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  <a:endParaRPr lang="en-US" sz="24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180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685800"/>
            <a:ext cx="6934200" cy="715963"/>
          </a:xfrm>
        </p:spPr>
        <p:txBody>
          <a:bodyPr/>
          <a:lstStyle/>
          <a:p>
            <a:r>
              <a:rPr lang="en-US" sz="4800" b="1" dirty="0" smtClean="0">
                <a:solidFill>
                  <a:schemeClr val="accent4">
                    <a:lumMod val="50000"/>
                  </a:schemeClr>
                </a:solidFill>
              </a:rPr>
              <a:t>Problem 3</a:t>
            </a:r>
            <a:endParaRPr lang="en-US" sz="4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30363"/>
            <a:ext cx="6934200" cy="4267200"/>
          </a:xfrm>
        </p:spPr>
        <p:txBody>
          <a:bodyPr/>
          <a:lstStyle/>
          <a:p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Sensor 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matrix</a:t>
            </a:r>
          </a:p>
          <a:p>
            <a:endParaRPr lang="en-US" sz="2400" b="1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Soil 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moisture sensors 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available in the market cost 100$.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We 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need 9 sensors so 900$ was a very expensive solution 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  <a:endParaRPr lang="en-US" sz="24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 rot="19927610">
            <a:off x="2089133" y="2893286"/>
            <a:ext cx="5755661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100$</a:t>
            </a:r>
            <a:endParaRPr lang="en-US" sz="13800" b="1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8574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685800"/>
            <a:ext cx="6934200" cy="715963"/>
          </a:xfrm>
        </p:spPr>
        <p:txBody>
          <a:bodyPr/>
          <a:lstStyle/>
          <a:p>
            <a:r>
              <a:rPr lang="en-US" sz="4800" b="1" dirty="0" smtClean="0">
                <a:solidFill>
                  <a:schemeClr val="accent4">
                    <a:lumMod val="50000"/>
                  </a:schemeClr>
                </a:solidFill>
              </a:rPr>
              <a:t>Problem 3</a:t>
            </a:r>
            <a:endParaRPr lang="en-US" sz="4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30363"/>
            <a:ext cx="6934200" cy="4267200"/>
          </a:xfrm>
        </p:spPr>
        <p:txBody>
          <a:bodyPr/>
          <a:lstStyle/>
          <a:p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Sensor 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matrix</a:t>
            </a:r>
          </a:p>
          <a:p>
            <a:endParaRPr lang="en-US" sz="2400" b="1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Soil 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moisture sensors 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available in the market cost 100$.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We 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need 9 sensors so 900$ was a very expensive solution 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  <a:endParaRPr lang="en-US" sz="24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 rot="19927610">
            <a:off x="487591" y="1352231"/>
            <a:ext cx="480925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X 9</a:t>
            </a:r>
            <a:endParaRPr lang="en-US" sz="8000" b="1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 rot="19927610">
            <a:off x="1443470" y="2932121"/>
            <a:ext cx="6975810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9</a:t>
            </a:r>
            <a:r>
              <a:rPr lang="en-US" sz="138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00$</a:t>
            </a:r>
            <a:endParaRPr lang="en-US" sz="13800" b="1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047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685800"/>
            <a:ext cx="6934200" cy="715963"/>
          </a:xfrm>
        </p:spPr>
        <p:txBody>
          <a:bodyPr/>
          <a:lstStyle/>
          <a:p>
            <a:r>
              <a:rPr lang="en-US" sz="4800" b="1" dirty="0" smtClean="0">
                <a:solidFill>
                  <a:schemeClr val="tx1">
                    <a:lumMod val="50000"/>
                  </a:schemeClr>
                </a:solidFill>
              </a:rPr>
              <a:t>Motivation</a:t>
            </a:r>
            <a:endParaRPr lang="en-US" sz="48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30363"/>
            <a:ext cx="6934200" cy="426720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sz="2800" dirty="0" smtClean="0">
              <a:solidFill>
                <a:schemeClr val="tx1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</a:rPr>
              <a:t>The death of plants caused by the long absence of their owners.</a:t>
            </a:r>
          </a:p>
          <a:p>
            <a:pPr marL="0" indent="0">
              <a:lnSpc>
                <a:spcPct val="80000"/>
              </a:lnSpc>
              <a:buNone/>
            </a:pPr>
            <a:endParaRPr lang="en-US" sz="2800" dirty="0" smtClean="0">
              <a:solidFill>
                <a:srgbClr val="4D4D4D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800" dirty="0">
              <a:solidFill>
                <a:srgbClr val="4D4D4D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800" dirty="0" smtClean="0">
              <a:solidFill>
                <a:srgbClr val="4D4D4D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800" dirty="0">
              <a:solidFill>
                <a:srgbClr val="4D4D4D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800" dirty="0" smtClean="0">
              <a:solidFill>
                <a:srgbClr val="4D4D4D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2603461"/>
            <a:ext cx="4419600" cy="42727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3242249"/>
            <a:ext cx="3886200" cy="34633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685800"/>
            <a:ext cx="6934200" cy="715963"/>
          </a:xfrm>
        </p:spPr>
        <p:txBody>
          <a:bodyPr/>
          <a:lstStyle/>
          <a:p>
            <a:r>
              <a:rPr lang="en-US" sz="4800" b="1" dirty="0" smtClean="0">
                <a:solidFill>
                  <a:schemeClr val="accent4">
                    <a:lumMod val="50000"/>
                  </a:schemeClr>
                </a:solidFill>
              </a:rPr>
              <a:t>Solution</a:t>
            </a:r>
            <a:endParaRPr lang="en-US" sz="4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30363"/>
            <a:ext cx="6934200" cy="4267200"/>
          </a:xfrm>
        </p:spPr>
        <p:txBody>
          <a:bodyPr/>
          <a:lstStyle/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We invented 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our own sensors using a very cheap material (row printed circuit board) so the total cost of the 9 sensors was almost 2$ instead of 900$.</a:t>
            </a:r>
          </a:p>
        </p:txBody>
      </p:sp>
    </p:spTree>
    <p:extLst>
      <p:ext uri="{BB962C8B-B14F-4D97-AF65-F5344CB8AC3E}">
        <p14:creationId xmlns:p14="http://schemas.microsoft.com/office/powerpoint/2010/main" val="124639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685800"/>
            <a:ext cx="6934200" cy="715963"/>
          </a:xfrm>
        </p:spPr>
        <p:txBody>
          <a:bodyPr/>
          <a:lstStyle/>
          <a:p>
            <a:r>
              <a:rPr lang="en-US" sz="4800" b="1" dirty="0" smtClean="0">
                <a:solidFill>
                  <a:schemeClr val="accent4">
                    <a:lumMod val="50000"/>
                  </a:schemeClr>
                </a:solidFill>
              </a:rPr>
              <a:t>Solution</a:t>
            </a:r>
            <a:endParaRPr lang="en-US" sz="4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30363"/>
            <a:ext cx="6934200" cy="4267200"/>
          </a:xfrm>
        </p:spPr>
        <p:txBody>
          <a:bodyPr/>
          <a:lstStyle/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We invented 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our own sensors using a very cheap material (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raw 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printed circuit board) so the total cost of the 9 sensors was almost 2$ instead of 900$.</a:t>
            </a:r>
          </a:p>
        </p:txBody>
      </p:sp>
      <p:sp>
        <p:nvSpPr>
          <p:cNvPr id="4" name="Rectangle 3"/>
          <p:cNvSpPr/>
          <p:nvPr/>
        </p:nvSpPr>
        <p:spPr>
          <a:xfrm rot="19927610">
            <a:off x="1027755" y="3483305"/>
            <a:ext cx="6975810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 smtClean="0">
                <a:ln w="18000">
                  <a:solidFill>
                    <a:schemeClr val="bg2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2$</a:t>
            </a:r>
            <a:endParaRPr lang="en-US" sz="13800" b="1" dirty="0">
              <a:ln w="180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28275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685800"/>
            <a:ext cx="6934200" cy="715963"/>
          </a:xfrm>
        </p:spPr>
        <p:txBody>
          <a:bodyPr/>
          <a:lstStyle/>
          <a:p>
            <a:r>
              <a:rPr lang="en-US" sz="4800" b="1" dirty="0" smtClean="0">
                <a:solidFill>
                  <a:schemeClr val="accent4">
                    <a:lumMod val="50000"/>
                  </a:schemeClr>
                </a:solidFill>
              </a:rPr>
              <a:t>Future work</a:t>
            </a:r>
            <a:endParaRPr lang="en-US" sz="4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30363"/>
            <a:ext cx="6934200" cy="1493837"/>
          </a:xfrm>
        </p:spPr>
        <p:txBody>
          <a:bodyPr/>
          <a:lstStyle/>
          <a:p>
            <a:endParaRPr lang="en-US" sz="2400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Turn it into business</a:t>
            </a:r>
          </a:p>
          <a:p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Scale it to have larger customer segment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en-US" sz="2400" dirty="0">
                <a:solidFill>
                  <a:schemeClr val="accent4">
                    <a:lumMod val="50000"/>
                  </a:schemeClr>
                </a:solidFill>
              </a:rPr>
            </a:br>
            <a:endParaRPr lang="en-US" sz="2400" dirty="0" smtClean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2050" name="Picture 2" descr="C:\Users\GinaKadri\Desktop\Numismatics_and_Notaphily_ico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733800"/>
            <a:ext cx="2220832" cy="159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GinaKadri\Desktop\Cutchogue_-_Oregon_Road_-_Plant_Nursery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257695"/>
            <a:ext cx="4495653" cy="32593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GinaKadri\Desktop\Numismatics_and_Notaphily_ico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532312"/>
            <a:ext cx="2220832" cy="159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5730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2035155"/>
            <a:ext cx="3448334" cy="48228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685800"/>
            <a:ext cx="6934200" cy="715963"/>
          </a:xfrm>
        </p:spPr>
        <p:txBody>
          <a:bodyPr/>
          <a:lstStyle/>
          <a:p>
            <a:r>
              <a:rPr lang="en-US" sz="4800" b="1" dirty="0" smtClean="0">
                <a:solidFill>
                  <a:schemeClr val="tx1">
                    <a:lumMod val="50000"/>
                  </a:schemeClr>
                </a:solidFill>
              </a:rPr>
              <a:t>Motivation</a:t>
            </a:r>
            <a:endParaRPr lang="en-US" sz="48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30363"/>
            <a:ext cx="6934200" cy="426720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sz="28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</a:rPr>
              <a:t>The exhausting boring process of irrigation.</a:t>
            </a:r>
          </a:p>
          <a:p>
            <a:pPr>
              <a:lnSpc>
                <a:spcPct val="80000"/>
              </a:lnSpc>
            </a:pPr>
            <a:endParaRPr lang="en-US" sz="28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</a:rPr>
              <a:t>The expensive available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</a:rPr>
              <a:t> irrigation systems.</a:t>
            </a:r>
            <a:endParaRPr lang="en-US" sz="280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800" dirty="0" smtClean="0">
              <a:solidFill>
                <a:srgbClr val="4D4D4D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800" dirty="0">
              <a:solidFill>
                <a:srgbClr val="4D4D4D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800" dirty="0" smtClean="0">
              <a:solidFill>
                <a:srgbClr val="4D4D4D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800" dirty="0">
              <a:solidFill>
                <a:srgbClr val="4D4D4D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800" dirty="0" smtClean="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26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3076324"/>
            <a:ext cx="3862316" cy="38138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685800"/>
            <a:ext cx="6934200" cy="715963"/>
          </a:xfrm>
        </p:spPr>
        <p:txBody>
          <a:bodyPr/>
          <a:lstStyle/>
          <a:p>
            <a:r>
              <a:rPr lang="en-US" sz="4800" b="1" dirty="0" smtClean="0">
                <a:solidFill>
                  <a:schemeClr val="tx1">
                    <a:lumMod val="50000"/>
                  </a:schemeClr>
                </a:solidFill>
              </a:rPr>
              <a:t>Solution</a:t>
            </a:r>
            <a:endParaRPr lang="en-US" sz="48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30362"/>
            <a:ext cx="6858000" cy="4770437"/>
          </a:xfrm>
        </p:spPr>
        <p:txBody>
          <a:bodyPr/>
          <a:lstStyle/>
          <a:p>
            <a:pPr marL="0" indent="0" algn="ctr">
              <a:lnSpc>
                <a:spcPct val="80000"/>
              </a:lnSpc>
              <a:buNone/>
            </a:pPr>
            <a:r>
              <a:rPr lang="en-US" sz="2800" b="1" dirty="0" smtClean="0">
                <a:solidFill>
                  <a:schemeClr val="tx1">
                    <a:lumMod val="50000"/>
                  </a:schemeClr>
                </a:solidFill>
              </a:rPr>
              <a:t>Our irrigation system </a:t>
            </a:r>
            <a:r>
              <a:rPr lang="en-US" sz="2800" b="1" dirty="0" smtClean="0">
                <a:solidFill>
                  <a:srgbClr val="4D4D4D"/>
                </a:solidFill>
              </a:rPr>
              <a:t>   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800" b="1" dirty="0" smtClean="0">
                <a:solidFill>
                  <a:srgbClr val="4D4D4D"/>
                </a:solidFill>
              </a:rPr>
              <a:t>                          </a:t>
            </a:r>
            <a:r>
              <a:rPr lang="en-US" sz="6000" b="1" dirty="0" smtClean="0">
                <a:solidFill>
                  <a:schemeClr val="tx1">
                    <a:lumMod val="50000"/>
                  </a:schemeClr>
                </a:solidFill>
              </a:rPr>
              <a:t>AIS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276599"/>
            <a:ext cx="3924868" cy="35274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4230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458" y="1676400"/>
            <a:ext cx="3426542" cy="5181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814860"/>
            <a:ext cx="6934200" cy="715963"/>
          </a:xfrm>
        </p:spPr>
        <p:txBody>
          <a:bodyPr/>
          <a:lstStyle/>
          <a:p>
            <a:r>
              <a:rPr lang="en-US" sz="4800" b="1" dirty="0" smtClean="0">
                <a:solidFill>
                  <a:schemeClr val="tx1">
                    <a:lumMod val="50000"/>
                  </a:schemeClr>
                </a:solidFill>
              </a:rPr>
              <a:t>Introduction</a:t>
            </a:r>
            <a:endParaRPr lang="en-US" sz="48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30363"/>
            <a:ext cx="6934200" cy="4267200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endParaRPr lang="en-US" sz="2800" b="1" dirty="0" smtClean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sz="2800" b="1" dirty="0" smtClean="0">
                <a:solidFill>
                  <a:schemeClr val="tx1">
                    <a:lumMod val="50000"/>
                  </a:schemeClr>
                </a:solidFill>
              </a:rPr>
              <a:t>What is AIS?</a:t>
            </a:r>
          </a:p>
          <a:p>
            <a:pPr>
              <a:lnSpc>
                <a:spcPct val="80000"/>
              </a:lnSpc>
            </a:pPr>
            <a:endParaRPr lang="en-US" sz="1800" dirty="0" smtClean="0">
              <a:solidFill>
                <a:srgbClr val="4D4D4D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AIS is an automatic irrigation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system which eliminates the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manual irrigation intervention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of humans  in a manner that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is extremely 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user 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friendly.</a:t>
            </a:r>
            <a:endParaRPr lang="en-US" sz="2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27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3581400"/>
            <a:ext cx="4038600" cy="3276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685800"/>
            <a:ext cx="6934200" cy="715963"/>
          </a:xfrm>
        </p:spPr>
        <p:txBody>
          <a:bodyPr/>
          <a:lstStyle/>
          <a:p>
            <a:r>
              <a:rPr lang="en-US" sz="4800" b="1" dirty="0" smtClean="0">
                <a:solidFill>
                  <a:schemeClr val="tx1">
                    <a:lumMod val="50000"/>
                  </a:schemeClr>
                </a:solidFill>
              </a:rPr>
              <a:t>Hardware Components </a:t>
            </a:r>
            <a:endParaRPr lang="en-US" sz="48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30363"/>
            <a:ext cx="6934200" cy="4267200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endParaRPr lang="en-US" sz="2400" dirty="0" smtClean="0">
              <a:solidFill>
                <a:schemeClr val="tx1">
                  <a:lumMod val="50000"/>
                </a:schemeClr>
              </a:solidFill>
            </a:endParaRPr>
          </a:p>
          <a:p>
            <a:pPr marL="457200" indent="-457200">
              <a:lnSpc>
                <a:spcPct val="80000"/>
              </a:lnSpc>
              <a:buAutoNum type="arabicPeriod"/>
            </a:pP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</a:rPr>
              <a:t>Unipolar Stepper Motor</a:t>
            </a:r>
          </a:p>
          <a:p>
            <a:pPr marL="0" indent="0">
              <a:lnSpc>
                <a:spcPct val="80000"/>
              </a:lnSpc>
              <a:buNone/>
            </a:pPr>
            <a:endParaRPr lang="en-US" sz="240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The 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Unipolar 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stepper 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is used to 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control 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the </a:t>
            </a:r>
            <a:endParaRPr lang="en-US" sz="2400" dirty="0" smtClean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Movement of the wate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r hose in 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y-axis. </a:t>
            </a:r>
            <a:endParaRPr lang="en-US" sz="2400" dirty="0" smtClean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79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549856"/>
            <a:ext cx="4997212" cy="4308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0" y="533400"/>
            <a:ext cx="6934200" cy="4267200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endParaRPr lang="en-US" sz="240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</a:rPr>
              <a:t>2. Bipolar Stepper Motor</a:t>
            </a:r>
            <a:endParaRPr lang="en-US" sz="2400" dirty="0" smtClean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400" dirty="0">
              <a:solidFill>
                <a:srgbClr val="4D4D4D"/>
              </a:solidFill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We used 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the 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bipolar 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stepper motor 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to move 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the cross moving 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bar module 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along the x-axis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9614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Firas\Desktop\Screenshots\431955651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371600"/>
            <a:ext cx="5257800" cy="5128260"/>
          </a:xfrm>
          <a:prstGeom prst="rect">
            <a:avLst/>
          </a:prstGeom>
          <a:noFill/>
          <a:ln>
            <a:noFill/>
          </a:ln>
        </p:spPr>
      </p:pic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95500" y="609600"/>
            <a:ext cx="6934200" cy="4267200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endParaRPr lang="en-US" sz="2400" dirty="0" smtClean="0">
              <a:solidFill>
                <a:srgbClr val="4D4D4D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</a:rPr>
              <a:t>3. Pump</a:t>
            </a:r>
          </a:p>
          <a:p>
            <a:pPr marL="457200" indent="-457200">
              <a:lnSpc>
                <a:spcPct val="80000"/>
              </a:lnSpc>
              <a:buAutoNum type="arabicPeriod"/>
            </a:pPr>
            <a:endParaRPr lang="en-US" sz="2400" dirty="0" smtClean="0">
              <a:solidFill>
                <a:srgbClr val="4D4D4D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400" dirty="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08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-template">
  <a:themeElements>
    <a:clrScheme name="">
      <a:dk1>
        <a:srgbClr val="5F5F5F"/>
      </a:dk1>
      <a:lt1>
        <a:srgbClr val="FFFFFF"/>
      </a:lt1>
      <a:dk2>
        <a:srgbClr val="5F5F5F"/>
      </a:dk2>
      <a:lt2>
        <a:srgbClr val="238A00"/>
      </a:lt2>
      <a:accent1>
        <a:srgbClr val="31A70A"/>
      </a:accent1>
      <a:accent2>
        <a:srgbClr val="54C322"/>
      </a:accent2>
      <a:accent3>
        <a:srgbClr val="FFFFFF"/>
      </a:accent3>
      <a:accent4>
        <a:srgbClr val="505050"/>
      </a:accent4>
      <a:accent5>
        <a:srgbClr val="ADD0AA"/>
      </a:accent5>
      <a:accent6>
        <a:srgbClr val="4BB01E"/>
      </a:accent6>
      <a:hlink>
        <a:srgbClr val="82DA46"/>
      </a:hlink>
      <a:folHlink>
        <a:srgbClr val="CDCDC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FBB240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FE564C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BB2A32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E84A25"/>
        </a:lt2>
        <a:accent1>
          <a:srgbClr val="ED6A24"/>
        </a:accent1>
        <a:accent2>
          <a:srgbClr val="F99E1C"/>
        </a:accent2>
        <a:accent3>
          <a:srgbClr val="FFFFFF"/>
        </a:accent3>
        <a:accent4>
          <a:srgbClr val="404040"/>
        </a:accent4>
        <a:accent5>
          <a:srgbClr val="F4B9AC"/>
        </a:accent5>
        <a:accent6>
          <a:srgbClr val="E28F18"/>
        </a:accent6>
        <a:hlink>
          <a:srgbClr val="F1B54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B92D14"/>
        </a:lt2>
        <a:accent1>
          <a:srgbClr val="D34E13"/>
        </a:accent1>
        <a:accent2>
          <a:srgbClr val="DC9009"/>
        </a:accent2>
        <a:accent3>
          <a:srgbClr val="FFFFFF"/>
        </a:accent3>
        <a:accent4>
          <a:srgbClr val="404040"/>
        </a:accent4>
        <a:accent5>
          <a:srgbClr val="E6B2AA"/>
        </a:accent5>
        <a:accent6>
          <a:srgbClr val="C78207"/>
        </a:accent6>
        <a:hlink>
          <a:srgbClr val="EEC63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AE6310"/>
        </a:lt2>
        <a:accent1>
          <a:srgbClr val="E79613"/>
        </a:accent1>
        <a:accent2>
          <a:srgbClr val="E1720D"/>
        </a:accent2>
        <a:accent3>
          <a:srgbClr val="FFFFFF"/>
        </a:accent3>
        <a:accent4>
          <a:srgbClr val="404040"/>
        </a:accent4>
        <a:accent5>
          <a:srgbClr val="F1C9AA"/>
        </a:accent5>
        <a:accent6>
          <a:srgbClr val="CC670B"/>
        </a:accent6>
        <a:hlink>
          <a:srgbClr val="C6470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AF5612"/>
        </a:lt2>
        <a:accent1>
          <a:srgbClr val="CB882F"/>
        </a:accent1>
        <a:accent2>
          <a:srgbClr val="E7C432"/>
        </a:accent2>
        <a:accent3>
          <a:srgbClr val="FFFFFF"/>
        </a:accent3>
        <a:accent4>
          <a:srgbClr val="404040"/>
        </a:accent4>
        <a:accent5>
          <a:srgbClr val="E2C3AD"/>
        </a:accent5>
        <a:accent6>
          <a:srgbClr val="D1B12C"/>
        </a:accent6>
        <a:hlink>
          <a:srgbClr val="EECA3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9A5E40"/>
        </a:lt2>
        <a:accent1>
          <a:srgbClr val="AE7750"/>
        </a:accent1>
        <a:accent2>
          <a:srgbClr val="C08D60"/>
        </a:accent2>
        <a:accent3>
          <a:srgbClr val="FFFFFF"/>
        </a:accent3>
        <a:accent4>
          <a:srgbClr val="404040"/>
        </a:accent4>
        <a:accent5>
          <a:srgbClr val="D3BDB3"/>
        </a:accent5>
        <a:accent6>
          <a:srgbClr val="AE7F56"/>
        </a:accent6>
        <a:hlink>
          <a:srgbClr val="CCA47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D1BB77"/>
        </a:lt2>
        <a:accent1>
          <a:srgbClr val="DBBA87"/>
        </a:accent1>
        <a:accent2>
          <a:srgbClr val="E0B265"/>
        </a:accent2>
        <a:accent3>
          <a:srgbClr val="FFFFFF"/>
        </a:accent3>
        <a:accent4>
          <a:srgbClr val="404040"/>
        </a:accent4>
        <a:accent5>
          <a:srgbClr val="EAD9C3"/>
        </a:accent5>
        <a:accent6>
          <a:srgbClr val="CBA15B"/>
        </a:accent6>
        <a:hlink>
          <a:srgbClr val="E9C27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3D3D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FFFFFF"/>
        </a:dk1>
        <a:lt1>
          <a:srgbClr val="FFFFFF"/>
        </a:lt1>
        <a:dk2>
          <a:srgbClr val="FFFFFF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DADADA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5">
        <a:dk1>
          <a:srgbClr val="FFFFFF"/>
        </a:dk1>
        <a:lt1>
          <a:srgbClr val="FFFFFF"/>
        </a:lt1>
        <a:dk2>
          <a:srgbClr val="FFFFFF"/>
        </a:dk2>
        <a:lt2>
          <a:srgbClr val="55A6FE"/>
        </a:lt2>
        <a:accent1>
          <a:srgbClr val="71BBFF"/>
        </a:accent1>
        <a:accent2>
          <a:srgbClr val="74CCFF"/>
        </a:accent2>
        <a:accent3>
          <a:srgbClr val="FFFFFF"/>
        </a:accent3>
        <a:accent4>
          <a:srgbClr val="DADADA"/>
        </a:accent4>
        <a:accent5>
          <a:srgbClr val="BBDAFF"/>
        </a:accent5>
        <a:accent6>
          <a:srgbClr val="68B9E7"/>
        </a:accent6>
        <a:hlink>
          <a:srgbClr val="94D8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6">
        <a:dk1>
          <a:srgbClr val="FFFFFF"/>
        </a:dk1>
        <a:lt1>
          <a:srgbClr val="FFFFFF"/>
        </a:lt1>
        <a:dk2>
          <a:srgbClr val="FFFFFF"/>
        </a:dk2>
        <a:lt2>
          <a:srgbClr val="4BA1FF"/>
        </a:lt2>
        <a:accent1>
          <a:srgbClr val="5DB2FF"/>
        </a:accent1>
        <a:accent2>
          <a:srgbClr val="65C8FF"/>
        </a:accent2>
        <a:accent3>
          <a:srgbClr val="FFFFFF"/>
        </a:accent3>
        <a:accent4>
          <a:srgbClr val="DADADA"/>
        </a:accent4>
        <a:accent5>
          <a:srgbClr val="B6D5FF"/>
        </a:accent5>
        <a:accent6>
          <a:srgbClr val="5BB5E7"/>
        </a:accent6>
        <a:hlink>
          <a:srgbClr val="87E1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powerpoint-template</Template>
  <TotalTime>1679</TotalTime>
  <Words>572</Words>
  <Application>Microsoft Office PowerPoint</Application>
  <PresentationFormat>On-screen Show (4:3)</PresentationFormat>
  <Paragraphs>177</Paragraphs>
  <Slides>32</Slides>
  <Notes>32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powerpoint-template</vt:lpstr>
      <vt:lpstr>Automated Irrigation System  AIS</vt:lpstr>
      <vt:lpstr>Contents</vt:lpstr>
      <vt:lpstr>Motivation</vt:lpstr>
      <vt:lpstr>Motivation</vt:lpstr>
      <vt:lpstr>Solution</vt:lpstr>
      <vt:lpstr>Introduction</vt:lpstr>
      <vt:lpstr>Hardware Components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Software</vt:lpstr>
      <vt:lpstr>Workflow</vt:lpstr>
      <vt:lpstr>Workflow</vt:lpstr>
      <vt:lpstr>Workflow</vt:lpstr>
      <vt:lpstr>Workflow</vt:lpstr>
      <vt:lpstr>Workflow</vt:lpstr>
      <vt:lpstr>Problems</vt:lpstr>
      <vt:lpstr>Solution </vt:lpstr>
      <vt:lpstr>Problem 2</vt:lpstr>
      <vt:lpstr>Solution</vt:lpstr>
      <vt:lpstr>Problem 3</vt:lpstr>
      <vt:lpstr>Problem 3</vt:lpstr>
      <vt:lpstr>Problem 3</vt:lpstr>
      <vt:lpstr>Solution</vt:lpstr>
      <vt:lpstr>Solution</vt:lpstr>
      <vt:lpstr>Future work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AIS</dc:title>
  <dc:creator>GinaKadri</dc:creator>
  <cp:lastModifiedBy>GinaKadri</cp:lastModifiedBy>
  <cp:revision>61</cp:revision>
  <dcterms:created xsi:type="dcterms:W3CDTF">2013-05-18T11:42:37Z</dcterms:created>
  <dcterms:modified xsi:type="dcterms:W3CDTF">2013-05-20T05:14:31Z</dcterms:modified>
</cp:coreProperties>
</file>