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0" r:id="rId1"/>
  </p:sldMasterIdLst>
  <p:notesMasterIdLst>
    <p:notesMasterId r:id="rId23"/>
  </p:notesMasterIdLst>
  <p:sldIdLst>
    <p:sldId id="279" r:id="rId2"/>
    <p:sldId id="267" r:id="rId3"/>
    <p:sldId id="256" r:id="rId4"/>
    <p:sldId id="257" r:id="rId5"/>
    <p:sldId id="259" r:id="rId6"/>
    <p:sldId id="268" r:id="rId7"/>
    <p:sldId id="263" r:id="rId8"/>
    <p:sldId id="269" r:id="rId9"/>
    <p:sldId id="261" r:id="rId10"/>
    <p:sldId id="262" r:id="rId11"/>
    <p:sldId id="264" r:id="rId12"/>
    <p:sldId id="265" r:id="rId13"/>
    <p:sldId id="277" r:id="rId14"/>
    <p:sldId id="270" r:id="rId15"/>
    <p:sldId id="271" r:id="rId16"/>
    <p:sldId id="272" r:id="rId17"/>
    <p:sldId id="273" r:id="rId18"/>
    <p:sldId id="274" r:id="rId19"/>
    <p:sldId id="275" r:id="rId20"/>
    <p:sldId id="276" r:id="rId21"/>
    <p:sldId id="278" r:id="rId22"/>
  </p:sldIdLst>
  <p:sldSz cx="12192000" cy="6858000"/>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81" d="100"/>
          <a:sy n="81" d="100"/>
        </p:scale>
        <p:origin x="306" y="23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saa\Desktop\calibration%20curve%20of%20cod.xlsx" TargetMode="Externa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oleObject" Target="../embeddings/oleObject1.bin"/></Relationships>
</file>

<file path=ppt/charts/_rels/chart4.xml.rels><?xml version="1.0" encoding="UTF-8" standalone="yes"?>
<Relationships xmlns="http://schemas.openxmlformats.org/package/2006/relationships"><Relationship Id="rId1" Type="http://schemas.openxmlformats.org/officeDocument/2006/relationships/oleObject" Target="../embeddings/oleObject2.bin"/></Relationships>
</file>

<file path=ppt/charts/_rels/chart5.xml.rels><?xml version="1.0" encoding="UTF-8" standalone="yes"?>
<Relationships xmlns="http://schemas.openxmlformats.org/package/2006/relationships"><Relationship Id="rId1" Type="http://schemas.openxmlformats.org/officeDocument/2006/relationships/oleObject" Target="file:///C:\Users\saa\Desktop\thermo%20dooooone.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ar-S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spPr>
            <a:ln w="19050" cap="rnd">
              <a:noFill/>
              <a:round/>
            </a:ln>
            <a:effectLst/>
          </c:spPr>
          <c:marker>
            <c:symbol val="circle"/>
            <c:size val="5"/>
            <c:spPr>
              <a:solidFill>
                <a:schemeClr val="accent1"/>
              </a:solidFill>
              <a:ln w="9525">
                <a:solidFill>
                  <a:schemeClr val="accent1"/>
                </a:solidFill>
              </a:ln>
              <a:effectLst/>
            </c:spPr>
          </c:marker>
          <c:trendline>
            <c:spPr>
              <a:ln w="19050" cap="rnd">
                <a:solidFill>
                  <a:schemeClr val="accent1"/>
                </a:solidFill>
                <a:prstDash val="sysDot"/>
              </a:ln>
              <a:effectLst/>
            </c:spPr>
            <c:trendlineType val="linear"/>
            <c:intercept val="0"/>
            <c:dispRSqr val="0"/>
            <c:dispEq val="0"/>
          </c:trendline>
          <c:trendline>
            <c:trendlineType val="linear"/>
            <c:intercept val="0"/>
            <c:dispRSqr val="1"/>
            <c:dispEq val="1"/>
            <c:trendlineLbl>
              <c:layout>
                <c:manualLayout>
                  <c:x val="0.17269180447002061"/>
                  <c:y val="9.7172787077555722E-2"/>
                </c:manualLayout>
              </c:layout>
              <c:numFmt formatCode="General" sourceLinked="0"/>
            </c:trendlineLbl>
          </c:trendline>
          <c:xVal>
            <c:numRef>
              <c:f>Sheet1!$A$7:$A$12</c:f>
              <c:numCache>
                <c:formatCode>General</c:formatCode>
                <c:ptCount val="6"/>
                <c:pt idx="0">
                  <c:v>0</c:v>
                </c:pt>
                <c:pt idx="1">
                  <c:v>20</c:v>
                </c:pt>
                <c:pt idx="2">
                  <c:v>50</c:v>
                </c:pt>
                <c:pt idx="3">
                  <c:v>80</c:v>
                </c:pt>
                <c:pt idx="4">
                  <c:v>120</c:v>
                </c:pt>
                <c:pt idx="5">
                  <c:v>180</c:v>
                </c:pt>
              </c:numCache>
            </c:numRef>
          </c:xVal>
          <c:yVal>
            <c:numRef>
              <c:f>Sheet1!$B$7:$B$12</c:f>
              <c:numCache>
                <c:formatCode>General</c:formatCode>
                <c:ptCount val="6"/>
                <c:pt idx="0">
                  <c:v>0</c:v>
                </c:pt>
                <c:pt idx="1">
                  <c:v>21</c:v>
                </c:pt>
                <c:pt idx="2">
                  <c:v>167</c:v>
                </c:pt>
                <c:pt idx="3">
                  <c:v>251</c:v>
                </c:pt>
                <c:pt idx="4">
                  <c:v>299</c:v>
                </c:pt>
                <c:pt idx="5">
                  <c:v>490</c:v>
                </c:pt>
              </c:numCache>
            </c:numRef>
          </c:yVal>
          <c:smooth val="0"/>
          <c:extLst xmlns:c16r2="http://schemas.microsoft.com/office/drawing/2015/06/chart">
            <c:ext xmlns:c16="http://schemas.microsoft.com/office/drawing/2014/chart" uri="{C3380CC4-5D6E-409C-BE32-E72D297353CC}">
              <c16:uniqueId val="{00000000-4AD9-40F6-AB89-02ACD37C4741}"/>
            </c:ext>
          </c:extLst>
        </c:ser>
        <c:dLbls>
          <c:showLegendKey val="0"/>
          <c:showVal val="0"/>
          <c:showCatName val="0"/>
          <c:showSerName val="0"/>
          <c:showPercent val="0"/>
          <c:showBubbleSize val="0"/>
        </c:dLbls>
        <c:axId val="259715072"/>
        <c:axId val="259716992"/>
      </c:scatterChart>
      <c:valAx>
        <c:axId val="259715072"/>
        <c:scaling>
          <c:orientation val="minMax"/>
          <c:max val="1100"/>
          <c:min val="0"/>
        </c:scaling>
        <c:delete val="0"/>
        <c:axPos val="b"/>
        <c:majorGridlines>
          <c:spPr>
            <a:ln w="9525" cap="flat" cmpd="sng" algn="ctr">
              <a:solidFill>
                <a:schemeClr val="tx1">
                  <a:lumMod val="15000"/>
                  <a:lumOff val="85000"/>
                </a:schemeClr>
              </a:solidFill>
              <a:round/>
            </a:ln>
            <a:effectLst/>
          </c:spPr>
        </c:majorGridlines>
        <c:title>
          <c:tx>
            <c:rich>
              <a:bodyPr rot="0" vert="horz"/>
              <a:lstStyle/>
              <a:p>
                <a:pPr>
                  <a:defRPr/>
                </a:pPr>
                <a:r>
                  <a:rPr lang="en-US"/>
                  <a:t>Concentration (ppm) </a:t>
                </a:r>
              </a:p>
            </c:rich>
          </c:tx>
          <c:layout/>
          <c:overlay val="0"/>
          <c:spPr>
            <a:noFill/>
            <a:ln>
              <a:noFill/>
            </a:ln>
            <a:effectLst/>
          </c:sp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vert="horz"/>
          <a:lstStyle/>
          <a:p>
            <a:pPr>
              <a:defRPr/>
            </a:pPr>
            <a:endParaRPr lang="ar-SA"/>
          </a:p>
        </c:txPr>
        <c:crossAx val="259716992"/>
        <c:crosses val="autoZero"/>
        <c:crossBetween val="midCat"/>
        <c:majorUnit val="100"/>
      </c:valAx>
      <c:valAx>
        <c:axId val="25971699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vert="horz"/>
              <a:lstStyle/>
              <a:p>
                <a:pPr>
                  <a:defRPr/>
                </a:pPr>
                <a:r>
                  <a:rPr lang="en-US"/>
                  <a:t>COD</a:t>
                </a:r>
              </a:p>
            </c:rich>
          </c:tx>
          <c:layout/>
          <c:overlay val="0"/>
          <c:spPr>
            <a:noFill/>
            <a:ln>
              <a:noFill/>
            </a:ln>
            <a:effectLst/>
          </c:sp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vert="horz"/>
          <a:lstStyle/>
          <a:p>
            <a:pPr>
              <a:defRPr/>
            </a:pPr>
            <a:endParaRPr lang="ar-SA"/>
          </a:p>
        </c:txPr>
        <c:crossAx val="259715072"/>
        <c:crosses val="autoZero"/>
        <c:crossBetween val="midCat"/>
      </c:valAx>
      <c:spPr>
        <a:noFill/>
        <a:ln>
          <a:noFill/>
        </a:ln>
        <a:effectLst/>
      </c:spPr>
    </c:plotArea>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solidFill>
      <a:schemeClr val="bg1"/>
    </a:solidFill>
    <a:ln w="9525" cap="flat" cmpd="sng" algn="ctr">
      <a:solidFill>
        <a:schemeClr val="tx1">
          <a:lumMod val="15000"/>
          <a:lumOff val="85000"/>
        </a:schemeClr>
      </a:solidFill>
      <a:round/>
    </a:ln>
    <a:effectLst/>
  </c:spPr>
  <c:txPr>
    <a:bodyPr/>
    <a:lstStyle/>
    <a:p>
      <a:pPr>
        <a:defRPr sz="2000"/>
      </a:pPr>
      <a:endParaRPr lang="ar-SA"/>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ar-S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7562029746281713"/>
          <c:y val="0.17604713473315836"/>
          <c:w val="0.57645516185476819"/>
          <c:h val="0.73771216097987746"/>
        </c:manualLayout>
      </c:layout>
      <c:scatterChart>
        <c:scatterStyle val="lineMarker"/>
        <c:varyColors val="0"/>
        <c:ser>
          <c:idx val="0"/>
          <c:order val="0"/>
          <c:tx>
            <c:v>lang</c:v>
          </c:tx>
          <c:spPr>
            <a:ln w="19050">
              <a:noFill/>
            </a:ln>
          </c:spPr>
          <c:trendline>
            <c:trendlineType val="linear"/>
            <c:dispRSqr val="1"/>
            <c:dispEq val="1"/>
            <c:trendlineLbl>
              <c:layout>
                <c:manualLayout>
                  <c:x val="-0.12611543448861048"/>
                  <c:y val="5.8417697422069391E-2"/>
                </c:manualLayout>
              </c:layout>
              <c:numFmt formatCode="General" sourceLinked="0"/>
            </c:trendlineLbl>
          </c:trendline>
          <c:xVal>
            <c:numRef>
              <c:f>'lang 25 (2)'!$B$2:$B$7</c:f>
              <c:numCache>
                <c:formatCode>General</c:formatCode>
                <c:ptCount val="6"/>
                <c:pt idx="0">
                  <c:v>0</c:v>
                </c:pt>
                <c:pt idx="1">
                  <c:v>25</c:v>
                </c:pt>
                <c:pt idx="2">
                  <c:v>43</c:v>
                </c:pt>
                <c:pt idx="3">
                  <c:v>64.5</c:v>
                </c:pt>
                <c:pt idx="4">
                  <c:v>82</c:v>
                </c:pt>
              </c:numCache>
            </c:numRef>
          </c:xVal>
          <c:yVal>
            <c:numRef>
              <c:f>'lang 25 (2)'!$I$2:$I$7</c:f>
              <c:numCache>
                <c:formatCode>General</c:formatCode>
                <c:ptCount val="6"/>
                <c:pt idx="0">
                  <c:v>0</c:v>
                </c:pt>
                <c:pt idx="1">
                  <c:v>7.2142857142857144</c:v>
                </c:pt>
                <c:pt idx="2">
                  <c:v>11.76108108108108</c:v>
                </c:pt>
                <c:pt idx="3">
                  <c:v>18.387042253521127</c:v>
                </c:pt>
                <c:pt idx="4">
                  <c:v>21.665263157894739</c:v>
                </c:pt>
              </c:numCache>
            </c:numRef>
          </c:yVal>
          <c:smooth val="0"/>
          <c:extLst xmlns:c16r2="http://schemas.microsoft.com/office/drawing/2015/06/chart">
            <c:ext xmlns:c16="http://schemas.microsoft.com/office/drawing/2014/chart" uri="{C3380CC4-5D6E-409C-BE32-E72D297353CC}">
              <c16:uniqueId val="{00000001-A6F7-4B07-B103-4D4E9497CC81}"/>
            </c:ext>
          </c:extLst>
        </c:ser>
        <c:dLbls>
          <c:showLegendKey val="0"/>
          <c:showVal val="0"/>
          <c:showCatName val="0"/>
          <c:showSerName val="0"/>
          <c:showPercent val="0"/>
          <c:showBubbleSize val="0"/>
        </c:dLbls>
        <c:axId val="36710272"/>
        <c:axId val="413696000"/>
      </c:scatterChart>
      <c:valAx>
        <c:axId val="36710272"/>
        <c:scaling>
          <c:orientation val="minMax"/>
        </c:scaling>
        <c:delete val="0"/>
        <c:axPos val="b"/>
        <c:title>
          <c:tx>
            <c:rich>
              <a:bodyPr/>
              <a:lstStyle/>
              <a:p>
                <a:pPr>
                  <a:defRPr/>
                </a:pPr>
                <a:r>
                  <a:rPr lang="en-US"/>
                  <a:t>Ce</a:t>
                </a:r>
              </a:p>
            </c:rich>
          </c:tx>
          <c:layout/>
          <c:overlay val="0"/>
        </c:title>
        <c:numFmt formatCode="General" sourceLinked="1"/>
        <c:majorTickMark val="out"/>
        <c:minorTickMark val="none"/>
        <c:tickLblPos val="nextTo"/>
        <c:crossAx val="413696000"/>
        <c:crosses val="autoZero"/>
        <c:crossBetween val="midCat"/>
      </c:valAx>
      <c:valAx>
        <c:axId val="413696000"/>
        <c:scaling>
          <c:orientation val="minMax"/>
        </c:scaling>
        <c:delete val="0"/>
        <c:axPos val="l"/>
        <c:majorGridlines/>
        <c:title>
          <c:tx>
            <c:rich>
              <a:bodyPr rot="-5400000" vert="horz"/>
              <a:lstStyle/>
              <a:p>
                <a:pPr>
                  <a:defRPr/>
                </a:pPr>
                <a:r>
                  <a:rPr lang="en-US"/>
                  <a:t>Ce/Qe</a:t>
                </a:r>
              </a:p>
            </c:rich>
          </c:tx>
          <c:layout/>
          <c:overlay val="0"/>
        </c:title>
        <c:numFmt formatCode="General" sourceLinked="1"/>
        <c:majorTickMark val="out"/>
        <c:minorTickMark val="none"/>
        <c:tickLblPos val="nextTo"/>
        <c:crossAx val="36710272"/>
        <c:crosses val="autoZero"/>
        <c:crossBetween val="midCat"/>
      </c:valAx>
    </c:plotArea>
    <c:plotVisOnly val="1"/>
    <c:dispBlanksAs val="gap"/>
    <c:showDLblsOverMax val="0"/>
  </c:chart>
  <c:txPr>
    <a:bodyPr/>
    <a:lstStyle/>
    <a:p>
      <a:pPr>
        <a:defRPr sz="2000"/>
      </a:pPr>
      <a:endParaRPr lang="ar-SA"/>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ar-S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v>phenol removal</c:v>
          </c:tx>
          <c:xVal>
            <c:numRef>
              <c:f>'PH Exp.'!$A$2:$A$6</c:f>
              <c:numCache>
                <c:formatCode>General</c:formatCode>
                <c:ptCount val="5"/>
                <c:pt idx="0">
                  <c:v>2.5</c:v>
                </c:pt>
                <c:pt idx="1">
                  <c:v>4.5</c:v>
                </c:pt>
                <c:pt idx="2">
                  <c:v>7.1</c:v>
                </c:pt>
                <c:pt idx="3">
                  <c:v>9</c:v>
                </c:pt>
                <c:pt idx="4">
                  <c:v>11</c:v>
                </c:pt>
              </c:numCache>
            </c:numRef>
          </c:xVal>
          <c:yVal>
            <c:numRef>
              <c:f>'PH Exp.'!$E$2:$E$6</c:f>
              <c:numCache>
                <c:formatCode>0.00%</c:formatCode>
                <c:ptCount val="5"/>
                <c:pt idx="0">
                  <c:v>0.13695219123505978</c:v>
                </c:pt>
                <c:pt idx="1">
                  <c:v>0.21788990825688073</c:v>
                </c:pt>
                <c:pt idx="2">
                  <c:v>0.5988023952095809</c:v>
                </c:pt>
                <c:pt idx="3">
                  <c:v>-0.57043650793650791</c:v>
                </c:pt>
                <c:pt idx="4">
                  <c:v>-1.0748011928429426</c:v>
                </c:pt>
              </c:numCache>
            </c:numRef>
          </c:yVal>
          <c:smooth val="1"/>
          <c:extLst xmlns:c16r2="http://schemas.microsoft.com/office/drawing/2015/06/chart">
            <c:ext xmlns:c16="http://schemas.microsoft.com/office/drawing/2014/chart" uri="{C3380CC4-5D6E-409C-BE32-E72D297353CC}">
              <c16:uniqueId val="{00000000-23FF-40CF-B82A-5F320EFF69CE}"/>
            </c:ext>
          </c:extLst>
        </c:ser>
        <c:dLbls>
          <c:showLegendKey val="0"/>
          <c:showVal val="0"/>
          <c:showCatName val="0"/>
          <c:showSerName val="0"/>
          <c:showPercent val="0"/>
          <c:showBubbleSize val="0"/>
        </c:dLbls>
        <c:axId val="152379392"/>
        <c:axId val="152381312"/>
      </c:scatterChart>
      <c:valAx>
        <c:axId val="152379392"/>
        <c:scaling>
          <c:orientation val="minMax"/>
        </c:scaling>
        <c:delete val="0"/>
        <c:axPos val="b"/>
        <c:title>
          <c:tx>
            <c:rich>
              <a:bodyPr/>
              <a:lstStyle/>
              <a:p>
                <a:pPr>
                  <a:defRPr/>
                </a:pPr>
                <a:r>
                  <a:rPr lang="en-US"/>
                  <a:t>Ph</a:t>
                </a:r>
              </a:p>
            </c:rich>
          </c:tx>
          <c:layout>
            <c:manualLayout>
              <c:xMode val="edge"/>
              <c:yMode val="edge"/>
              <c:x val="0.51080936064781013"/>
              <c:y val="0.89719889180519097"/>
            </c:manualLayout>
          </c:layout>
          <c:overlay val="0"/>
        </c:title>
        <c:numFmt formatCode="General" sourceLinked="1"/>
        <c:majorTickMark val="out"/>
        <c:minorTickMark val="none"/>
        <c:tickLblPos val="nextTo"/>
        <c:crossAx val="152381312"/>
        <c:crosses val="autoZero"/>
        <c:crossBetween val="midCat"/>
      </c:valAx>
      <c:valAx>
        <c:axId val="152381312"/>
        <c:scaling>
          <c:orientation val="minMax"/>
        </c:scaling>
        <c:delete val="0"/>
        <c:axPos val="l"/>
        <c:majorGridlines/>
        <c:title>
          <c:tx>
            <c:rich>
              <a:bodyPr rot="-5400000" vert="horz"/>
              <a:lstStyle/>
              <a:p>
                <a:pPr>
                  <a:defRPr/>
                </a:pPr>
                <a:r>
                  <a:rPr lang="en-US"/>
                  <a:t>Removal%</a:t>
                </a:r>
              </a:p>
            </c:rich>
          </c:tx>
          <c:layout/>
          <c:overlay val="0"/>
        </c:title>
        <c:numFmt formatCode="0.00%" sourceLinked="1"/>
        <c:majorTickMark val="out"/>
        <c:minorTickMark val="none"/>
        <c:tickLblPos val="nextTo"/>
        <c:crossAx val="152379392"/>
        <c:crosses val="autoZero"/>
        <c:crossBetween val="midCat"/>
      </c:valAx>
    </c:plotArea>
    <c:plotVisOnly val="1"/>
    <c:dispBlanksAs val="gap"/>
    <c:showDLblsOverMax val="0"/>
  </c:chart>
  <c:txPr>
    <a:bodyPr/>
    <a:lstStyle/>
    <a:p>
      <a:pPr>
        <a:defRPr sz="1800"/>
      </a:pPr>
      <a:endParaRPr lang="ar-SA"/>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ar-S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3191869194604158"/>
          <c:y val="5.0925925925925923E-2"/>
          <c:w val="0.62798416995838879"/>
          <c:h val="0.79905876348789739"/>
        </c:manualLayout>
      </c:layout>
      <c:scatterChart>
        <c:scatterStyle val="lineMarker"/>
        <c:varyColors val="0"/>
        <c:ser>
          <c:idx val="0"/>
          <c:order val="0"/>
          <c:tx>
            <c:v>Ce/Co (Exp)</c:v>
          </c:tx>
          <c:spPr>
            <a:ln w="19050" cap="rnd">
              <a:noFill/>
              <a:round/>
            </a:ln>
            <a:effectLst/>
          </c:spPr>
          <c:marker>
            <c:symbol val="circle"/>
            <c:size val="5"/>
            <c:spPr>
              <a:solidFill>
                <a:schemeClr val="accent1"/>
              </a:solidFill>
              <a:ln w="9525">
                <a:solidFill>
                  <a:schemeClr val="accent1"/>
                </a:solidFill>
              </a:ln>
              <a:effectLst/>
            </c:spPr>
          </c:marker>
          <c:xVal>
            <c:numRef>
              <c:f>Sheet1!$A$5:$A$11</c:f>
              <c:numCache>
                <c:formatCode>General</c:formatCode>
                <c:ptCount val="7"/>
                <c:pt idx="0">
                  <c:v>0</c:v>
                </c:pt>
                <c:pt idx="1">
                  <c:v>2</c:v>
                </c:pt>
                <c:pt idx="2">
                  <c:v>10</c:v>
                </c:pt>
                <c:pt idx="3">
                  <c:v>30</c:v>
                </c:pt>
                <c:pt idx="4">
                  <c:v>60</c:v>
                </c:pt>
                <c:pt idx="5">
                  <c:v>120</c:v>
                </c:pt>
                <c:pt idx="6">
                  <c:v>180</c:v>
                </c:pt>
              </c:numCache>
            </c:numRef>
          </c:xVal>
          <c:yVal>
            <c:numRef>
              <c:f>Sheet1!$E$5:$E$11</c:f>
              <c:numCache>
                <c:formatCode>General</c:formatCode>
                <c:ptCount val="7"/>
                <c:pt idx="0">
                  <c:v>1</c:v>
                </c:pt>
                <c:pt idx="1">
                  <c:v>0.96030571992110469</c:v>
                </c:pt>
                <c:pt idx="3">
                  <c:v>0.85624999999999996</c:v>
                </c:pt>
                <c:pt idx="4">
                  <c:v>0.78286210317460325</c:v>
                </c:pt>
                <c:pt idx="5">
                  <c:v>0.74062500000000009</c:v>
                </c:pt>
                <c:pt idx="6">
                  <c:v>0.72941176470588243</c:v>
                </c:pt>
              </c:numCache>
            </c:numRef>
          </c:yVal>
          <c:smooth val="0"/>
          <c:extLst xmlns:c16r2="http://schemas.microsoft.com/office/drawing/2015/06/chart">
            <c:ext xmlns:c16="http://schemas.microsoft.com/office/drawing/2014/chart" uri="{C3380CC4-5D6E-409C-BE32-E72D297353CC}">
              <c16:uniqueId val="{00000000-2BED-4269-A2F1-C1052227DEE9}"/>
            </c:ext>
          </c:extLst>
        </c:ser>
        <c:ser>
          <c:idx val="1"/>
          <c:order val="1"/>
          <c:tx>
            <c:v>Ce/Co (Model)</c:v>
          </c:tx>
          <c:spPr>
            <a:ln w="19050" cap="rnd">
              <a:solidFill>
                <a:schemeClr val="accent2"/>
              </a:solidFill>
              <a:round/>
            </a:ln>
            <a:effectLst/>
          </c:spPr>
          <c:marker>
            <c:symbol val="none"/>
          </c:marker>
          <c:xVal>
            <c:numRef>
              <c:f>Sheet1!$A$5:$A$11</c:f>
              <c:numCache>
                <c:formatCode>General</c:formatCode>
                <c:ptCount val="7"/>
                <c:pt idx="0">
                  <c:v>0</c:v>
                </c:pt>
                <c:pt idx="1">
                  <c:v>2</c:v>
                </c:pt>
                <c:pt idx="2">
                  <c:v>10</c:v>
                </c:pt>
                <c:pt idx="3">
                  <c:v>30</c:v>
                </c:pt>
                <c:pt idx="4">
                  <c:v>60</c:v>
                </c:pt>
                <c:pt idx="5">
                  <c:v>120</c:v>
                </c:pt>
                <c:pt idx="6">
                  <c:v>180</c:v>
                </c:pt>
              </c:numCache>
            </c:numRef>
          </c:xVal>
          <c:yVal>
            <c:numRef>
              <c:f>Sheet1!$H$5:$H$11</c:f>
              <c:numCache>
                <c:formatCode>General</c:formatCode>
                <c:ptCount val="7"/>
                <c:pt idx="0">
                  <c:v>1</c:v>
                </c:pt>
                <c:pt idx="1">
                  <c:v>0.9900517499999999</c:v>
                </c:pt>
                <c:pt idx="2">
                  <c:v>0.9512815</c:v>
                </c:pt>
                <c:pt idx="3">
                  <c:v>0.86875000000000002</c:v>
                </c:pt>
                <c:pt idx="4">
                  <c:v>0.788446125</c:v>
                </c:pt>
                <c:pt idx="5">
                  <c:v>0.730295625</c:v>
                </c:pt>
                <c:pt idx="6">
                  <c:v>0.72154562499999997</c:v>
                </c:pt>
              </c:numCache>
            </c:numRef>
          </c:yVal>
          <c:smooth val="1"/>
          <c:extLst xmlns:c16r2="http://schemas.microsoft.com/office/drawing/2015/06/chart">
            <c:ext xmlns:c16="http://schemas.microsoft.com/office/drawing/2014/chart" uri="{C3380CC4-5D6E-409C-BE32-E72D297353CC}">
              <c16:uniqueId val="{00000001-2BED-4269-A2F1-C1052227DEE9}"/>
            </c:ext>
          </c:extLst>
        </c:ser>
        <c:dLbls>
          <c:showLegendKey val="0"/>
          <c:showVal val="0"/>
          <c:showCatName val="0"/>
          <c:showSerName val="0"/>
          <c:showPercent val="0"/>
          <c:showBubbleSize val="0"/>
        </c:dLbls>
        <c:axId val="152430464"/>
        <c:axId val="152432640"/>
      </c:scatterChart>
      <c:valAx>
        <c:axId val="152430464"/>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Time (min)</a:t>
                </a:r>
              </a:p>
            </c:rich>
          </c:tx>
          <c:layout/>
          <c:overlay val="0"/>
          <c:spPr>
            <a:noFill/>
            <a:ln>
              <a:noFill/>
            </a:ln>
            <a:effectLst/>
          </c:sp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ar-SA"/>
          </a:p>
        </c:txPr>
        <c:crossAx val="152432640"/>
        <c:crosses val="autoZero"/>
        <c:crossBetween val="midCat"/>
        <c:majorUnit val="25"/>
      </c:valAx>
      <c:valAx>
        <c:axId val="152432640"/>
        <c:scaling>
          <c:orientation val="minMax"/>
          <c:max val="1"/>
          <c:min val="0.5"/>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Ce/Co</a:t>
                </a:r>
              </a:p>
            </c:rich>
          </c:tx>
          <c:layout/>
          <c:overlay val="0"/>
          <c:spPr>
            <a:noFill/>
            <a:ln>
              <a:noFill/>
            </a:ln>
            <a:effectLst/>
          </c:sp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ar-SA"/>
          </a:p>
        </c:txPr>
        <c:crossAx val="152430464"/>
        <c:crosses val="autoZero"/>
        <c:crossBetween val="midCat"/>
        <c:majorUnit val="0.1"/>
      </c:valAx>
      <c:spPr>
        <a:noFill/>
        <a:ln>
          <a:noFill/>
        </a:ln>
        <a:effectLst/>
      </c:spPr>
    </c:plotArea>
    <c:legend>
      <c:legendPos val="r"/>
      <c:layout>
        <c:manualLayout>
          <c:xMode val="edge"/>
          <c:yMode val="edge"/>
          <c:x val="0.46194410180759005"/>
          <c:y val="6.0763342082239734E-2"/>
          <c:w val="0.21477734908801946"/>
          <c:h val="0.13823735344685517"/>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ar-SA"/>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solidFill>
      <a:schemeClr val="bg1"/>
    </a:solidFill>
    <a:ln w="9525" cap="flat" cmpd="sng" algn="ctr">
      <a:solidFill>
        <a:schemeClr val="tx1">
          <a:lumMod val="15000"/>
          <a:lumOff val="85000"/>
        </a:schemeClr>
      </a:solidFill>
      <a:round/>
    </a:ln>
    <a:effectLst/>
  </c:spPr>
  <c:txPr>
    <a:bodyPr/>
    <a:lstStyle/>
    <a:p>
      <a:pPr>
        <a:defRPr/>
      </a:pPr>
      <a:endParaRPr lang="ar-SA"/>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ar-S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32562030032957101"/>
          <c:y val="0.13698446918187071"/>
          <c:w val="0.57645516185476819"/>
          <c:h val="0.73771216097987746"/>
        </c:manualLayout>
      </c:layout>
      <c:scatterChart>
        <c:scatterStyle val="lineMarker"/>
        <c:varyColors val="0"/>
        <c:ser>
          <c:idx val="0"/>
          <c:order val="0"/>
          <c:tx>
            <c:v>lang25</c:v>
          </c:tx>
          <c:spPr>
            <a:ln w="19050">
              <a:noFill/>
            </a:ln>
          </c:spPr>
          <c:trendline>
            <c:trendlineType val="linear"/>
            <c:dispRSqr val="1"/>
            <c:dispEq val="0"/>
            <c:trendlineLbl>
              <c:layout>
                <c:manualLayout>
                  <c:x val="4.7569322354925784E-4"/>
                  <c:y val="-3.2574416334364711E-2"/>
                </c:manualLayout>
              </c:layout>
              <c:numFmt formatCode="General" sourceLinked="0"/>
            </c:trendlineLbl>
          </c:trendline>
          <c:xVal>
            <c:numRef>
              <c:f>'[lang &amp; frend25.xlsx]lang 25 (2)'!$B$2:$B$7</c:f>
              <c:numCache>
                <c:formatCode>General</c:formatCode>
                <c:ptCount val="6"/>
                <c:pt idx="0">
                  <c:v>0</c:v>
                </c:pt>
                <c:pt idx="1">
                  <c:v>2.5000000000000001E-2</c:v>
                </c:pt>
                <c:pt idx="2">
                  <c:v>4.2999999999999997E-2</c:v>
                </c:pt>
                <c:pt idx="3">
                  <c:v>6.4500000000000002E-2</c:v>
                </c:pt>
                <c:pt idx="4">
                  <c:v>8.2000000000000003E-2</c:v>
                </c:pt>
              </c:numCache>
            </c:numRef>
          </c:xVal>
          <c:yVal>
            <c:numRef>
              <c:f>'[lang &amp; frend25.xlsx]lang 25 (2)'!$I$2:$I$7</c:f>
              <c:numCache>
                <c:formatCode>General</c:formatCode>
                <c:ptCount val="6"/>
                <c:pt idx="0">
                  <c:v>0</c:v>
                </c:pt>
                <c:pt idx="1">
                  <c:v>7.2142857142857153</c:v>
                </c:pt>
                <c:pt idx="2">
                  <c:v>11.761081081081079</c:v>
                </c:pt>
                <c:pt idx="3">
                  <c:v>18.387042253521123</c:v>
                </c:pt>
                <c:pt idx="4">
                  <c:v>21.665263157894746</c:v>
                </c:pt>
              </c:numCache>
            </c:numRef>
          </c:yVal>
          <c:smooth val="0"/>
          <c:extLst xmlns:c16r2="http://schemas.microsoft.com/office/drawing/2015/06/chart">
            <c:ext xmlns:c16="http://schemas.microsoft.com/office/drawing/2014/chart" uri="{C3380CC4-5D6E-409C-BE32-E72D297353CC}">
              <c16:uniqueId val="{00000001-7C9C-4EAC-B0C2-0381CAF867DF}"/>
            </c:ext>
          </c:extLst>
        </c:ser>
        <c:ser>
          <c:idx val="1"/>
          <c:order val="1"/>
          <c:tx>
            <c:v>lang35</c:v>
          </c:tx>
          <c:spPr>
            <a:ln w="19050">
              <a:noFill/>
            </a:ln>
          </c:spPr>
          <c:trendline>
            <c:trendlineType val="linear"/>
            <c:dispRSqr val="1"/>
            <c:dispEq val="0"/>
            <c:trendlineLbl>
              <c:layout>
                <c:manualLayout>
                  <c:x val="-4.874984464016538E-2"/>
                  <c:y val="6.9796411375245533E-3"/>
                </c:manualLayout>
              </c:layout>
              <c:numFmt formatCode="General" sourceLinked="0"/>
            </c:trendlineLbl>
          </c:trendline>
          <c:xVal>
            <c:numRef>
              <c:f>'[lang &amp; frend35.xlsx]lang 35 '!$B$2:$B$6</c:f>
              <c:numCache>
                <c:formatCode>General</c:formatCode>
                <c:ptCount val="5"/>
                <c:pt idx="0">
                  <c:v>0</c:v>
                </c:pt>
                <c:pt idx="1">
                  <c:v>2.4199999999999999E-2</c:v>
                </c:pt>
                <c:pt idx="2">
                  <c:v>0.04</c:v>
                </c:pt>
                <c:pt idx="3">
                  <c:v>0.13</c:v>
                </c:pt>
                <c:pt idx="4">
                  <c:v>0.16</c:v>
                </c:pt>
              </c:numCache>
            </c:numRef>
          </c:xVal>
          <c:yVal>
            <c:numRef>
              <c:f>'[lang &amp; frend35.xlsx]lang 35 '!$I$2:$I$6</c:f>
              <c:numCache>
                <c:formatCode>General</c:formatCode>
                <c:ptCount val="5"/>
                <c:pt idx="0">
                  <c:v>0</c:v>
                </c:pt>
                <c:pt idx="1">
                  <c:v>7.0707262569832405</c:v>
                </c:pt>
                <c:pt idx="2">
                  <c:v>10.08</c:v>
                </c:pt>
                <c:pt idx="3">
                  <c:v>26.260000000000009</c:v>
                </c:pt>
                <c:pt idx="4">
                  <c:v>40.479999999999997</c:v>
                </c:pt>
              </c:numCache>
            </c:numRef>
          </c:yVal>
          <c:smooth val="0"/>
          <c:extLst xmlns:c16r2="http://schemas.microsoft.com/office/drawing/2015/06/chart">
            <c:ext xmlns:c16="http://schemas.microsoft.com/office/drawing/2014/chart" uri="{C3380CC4-5D6E-409C-BE32-E72D297353CC}">
              <c16:uniqueId val="{00000003-7C9C-4EAC-B0C2-0381CAF867DF}"/>
            </c:ext>
          </c:extLst>
        </c:ser>
        <c:ser>
          <c:idx val="2"/>
          <c:order val="2"/>
          <c:tx>
            <c:v>lang45</c:v>
          </c:tx>
          <c:spPr>
            <a:ln w="19050">
              <a:noFill/>
            </a:ln>
          </c:spPr>
          <c:trendline>
            <c:trendlineType val="linear"/>
            <c:dispRSqr val="1"/>
            <c:dispEq val="0"/>
            <c:trendlineLbl>
              <c:layout>
                <c:manualLayout>
                  <c:x val="0.1452985564304462"/>
                  <c:y val="8.0855907193848418E-3"/>
                </c:manualLayout>
              </c:layout>
              <c:numFmt formatCode="General" sourceLinked="0"/>
            </c:trendlineLbl>
          </c:trendline>
          <c:xVal>
            <c:numRef>
              <c:f>'[lang &amp; frend45.xlsx]lang 45 (2)'!$B$2:$B$5</c:f>
              <c:numCache>
                <c:formatCode>General</c:formatCode>
                <c:ptCount val="4"/>
                <c:pt idx="0">
                  <c:v>0</c:v>
                </c:pt>
                <c:pt idx="1">
                  <c:v>1.6E-2</c:v>
                </c:pt>
                <c:pt idx="2">
                  <c:v>0.05</c:v>
                </c:pt>
                <c:pt idx="3">
                  <c:v>5.6000000000000001E-2</c:v>
                </c:pt>
              </c:numCache>
            </c:numRef>
          </c:xVal>
          <c:yVal>
            <c:numRef>
              <c:f>'[lang &amp; frend45.xlsx]lang 45 (2)'!$I$2:$I$5</c:f>
              <c:numCache>
                <c:formatCode>General</c:formatCode>
                <c:ptCount val="4"/>
                <c:pt idx="0">
                  <c:v>0</c:v>
                </c:pt>
                <c:pt idx="1">
                  <c:v>3.7745454545454549</c:v>
                </c:pt>
                <c:pt idx="2">
                  <c:v>10.120000000000001</c:v>
                </c:pt>
                <c:pt idx="3">
                  <c:v>8.7850000000000001</c:v>
                </c:pt>
              </c:numCache>
            </c:numRef>
          </c:yVal>
          <c:smooth val="0"/>
          <c:extLst xmlns:c16r2="http://schemas.microsoft.com/office/drawing/2015/06/chart">
            <c:ext xmlns:c16="http://schemas.microsoft.com/office/drawing/2014/chart" uri="{C3380CC4-5D6E-409C-BE32-E72D297353CC}">
              <c16:uniqueId val="{00000005-7C9C-4EAC-B0C2-0381CAF867DF}"/>
            </c:ext>
          </c:extLst>
        </c:ser>
        <c:dLbls>
          <c:showLegendKey val="0"/>
          <c:showVal val="0"/>
          <c:showCatName val="0"/>
          <c:showSerName val="0"/>
          <c:showPercent val="0"/>
          <c:showBubbleSize val="0"/>
        </c:dLbls>
        <c:axId val="260247936"/>
        <c:axId val="260249856"/>
      </c:scatterChart>
      <c:valAx>
        <c:axId val="260247936"/>
        <c:scaling>
          <c:orientation val="minMax"/>
        </c:scaling>
        <c:delete val="0"/>
        <c:axPos val="b"/>
        <c:title>
          <c:tx>
            <c:rich>
              <a:bodyPr/>
              <a:lstStyle/>
              <a:p>
                <a:pPr>
                  <a:defRPr/>
                </a:pPr>
                <a:r>
                  <a:rPr lang="en-US"/>
                  <a:t>Ce</a:t>
                </a:r>
              </a:p>
            </c:rich>
          </c:tx>
          <c:layout/>
          <c:overlay val="0"/>
        </c:title>
        <c:numFmt formatCode="General" sourceLinked="1"/>
        <c:majorTickMark val="out"/>
        <c:minorTickMark val="none"/>
        <c:tickLblPos val="nextTo"/>
        <c:crossAx val="260249856"/>
        <c:crosses val="autoZero"/>
        <c:crossBetween val="midCat"/>
      </c:valAx>
      <c:valAx>
        <c:axId val="260249856"/>
        <c:scaling>
          <c:orientation val="minMax"/>
        </c:scaling>
        <c:delete val="0"/>
        <c:axPos val="l"/>
        <c:majorGridlines/>
        <c:title>
          <c:tx>
            <c:rich>
              <a:bodyPr rot="-5400000" vert="horz"/>
              <a:lstStyle/>
              <a:p>
                <a:pPr>
                  <a:defRPr/>
                </a:pPr>
                <a:r>
                  <a:rPr lang="en-US"/>
                  <a:t>Ce/Qe</a:t>
                </a:r>
              </a:p>
            </c:rich>
          </c:tx>
          <c:layout/>
          <c:overlay val="0"/>
        </c:title>
        <c:numFmt formatCode="General" sourceLinked="1"/>
        <c:majorTickMark val="out"/>
        <c:minorTickMark val="none"/>
        <c:tickLblPos val="nextTo"/>
        <c:crossAx val="260247936"/>
        <c:crosses val="autoZero"/>
        <c:crossBetween val="midCat"/>
      </c:valAx>
    </c:plotArea>
    <c:legend>
      <c:legendPos val="l"/>
      <c:legendEntry>
        <c:idx val="3"/>
        <c:delete val="1"/>
      </c:legendEntry>
      <c:legendEntry>
        <c:idx val="4"/>
        <c:delete val="1"/>
      </c:legendEntry>
      <c:legendEntry>
        <c:idx val="5"/>
        <c:delete val="1"/>
      </c:legendEntry>
      <c:layout>
        <c:manualLayout>
          <c:xMode val="edge"/>
          <c:yMode val="edge"/>
          <c:x val="1.7957746976759094E-2"/>
          <c:y val="0.39177139566750768"/>
          <c:w val="0.18059570387219614"/>
          <c:h val="0.29918206398838637"/>
        </c:manualLayout>
      </c:layout>
      <c:overlay val="1"/>
    </c:legend>
    <c:plotVisOnly val="1"/>
    <c:dispBlanksAs val="gap"/>
    <c:showDLblsOverMax val="0"/>
  </c:chart>
  <c:txPr>
    <a:bodyPr/>
    <a:lstStyle/>
    <a:p>
      <a:pPr>
        <a:defRPr sz="1800"/>
      </a:pPr>
      <a:endParaRPr lang="ar-SA"/>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5181600" y="0"/>
            <a:ext cx="3962400" cy="3429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2117" y="0"/>
            <a:ext cx="3962400" cy="342900"/>
          </a:xfrm>
          <a:prstGeom prst="rect">
            <a:avLst/>
          </a:prstGeom>
        </p:spPr>
        <p:txBody>
          <a:bodyPr vert="horz" lIns="91440" tIns="45720" rIns="91440" bIns="45720" rtlCol="1"/>
          <a:lstStyle>
            <a:lvl1pPr algn="l">
              <a:defRPr sz="1200"/>
            </a:lvl1pPr>
          </a:lstStyle>
          <a:p>
            <a:fld id="{36448C67-9542-4025-B68D-B88BA4E8301D}" type="datetimeFigureOut">
              <a:rPr lang="ar-SA" smtClean="0"/>
              <a:t>9/16/1440</a:t>
            </a:fld>
            <a:endParaRPr lang="ar-SA"/>
          </a:p>
        </p:txBody>
      </p:sp>
      <p:sp>
        <p:nvSpPr>
          <p:cNvPr id="4" name="Slide Image Placeholder 3"/>
          <p:cNvSpPr>
            <a:spLocks noGrp="1" noRot="1" noChangeAspect="1"/>
          </p:cNvSpPr>
          <p:nvPr>
            <p:ph type="sldImg" idx="2"/>
          </p:nvPr>
        </p:nvSpPr>
        <p:spPr>
          <a:xfrm>
            <a:off x="2286000" y="514350"/>
            <a:ext cx="4572000" cy="257175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914400" y="3257550"/>
            <a:ext cx="7315200" cy="30861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5181600" y="6513910"/>
            <a:ext cx="3962400" cy="3429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2117" y="6513910"/>
            <a:ext cx="3962400" cy="342900"/>
          </a:xfrm>
          <a:prstGeom prst="rect">
            <a:avLst/>
          </a:prstGeom>
        </p:spPr>
        <p:txBody>
          <a:bodyPr vert="horz" lIns="91440" tIns="45720" rIns="91440" bIns="45720" rtlCol="1" anchor="b"/>
          <a:lstStyle>
            <a:lvl1pPr algn="l">
              <a:defRPr sz="1200"/>
            </a:lvl1pPr>
          </a:lstStyle>
          <a:p>
            <a:fld id="{8222686C-C67B-41A8-AFB6-47E6E9241523}" type="slidenum">
              <a:rPr lang="ar-SA" smtClean="0"/>
              <a:t>‹#›</a:t>
            </a:fld>
            <a:endParaRPr lang="ar-SA"/>
          </a:p>
        </p:txBody>
      </p:sp>
    </p:spTree>
    <p:extLst>
      <p:ext uri="{BB962C8B-B14F-4D97-AF65-F5344CB8AC3E}">
        <p14:creationId xmlns:p14="http://schemas.microsoft.com/office/powerpoint/2010/main" val="828837784"/>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910080" y="359898"/>
            <a:ext cx="987552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910080" y="1850064"/>
            <a:ext cx="987552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99101F34-9507-45B6-B23A-0E0C5712601E}" type="datetime1">
              <a:rPr lang="en-US" smtClean="0"/>
              <a:t>5/20/2019</a:t>
            </a:fld>
            <a:endParaRPr lang="ar-SA"/>
          </a:p>
        </p:txBody>
      </p:sp>
      <p:sp>
        <p:nvSpPr>
          <p:cNvPr id="20" name="عنصر نائب للتذييل 19"/>
          <p:cNvSpPr>
            <a:spLocks noGrp="1"/>
          </p:cNvSpPr>
          <p:nvPr>
            <p:ph type="ftr" sz="quarter" idx="11"/>
          </p:nvPr>
        </p:nvSpPr>
        <p:spPr/>
        <p:txBody>
          <a:bodyPr/>
          <a:lstStyle>
            <a:extLst/>
          </a:lstStyle>
          <a:p>
            <a:endParaRPr lang="ar-SA"/>
          </a:p>
        </p:txBody>
      </p:sp>
      <p:sp>
        <p:nvSpPr>
          <p:cNvPr id="10" name="عنصر نائب لرقم الشريحة 9"/>
          <p:cNvSpPr>
            <a:spLocks noGrp="1"/>
          </p:cNvSpPr>
          <p:nvPr>
            <p:ph type="sldNum" sz="quarter" idx="12"/>
          </p:nvPr>
        </p:nvSpPr>
        <p:spPr/>
        <p:txBody>
          <a:bodyPr/>
          <a:lstStyle>
            <a:extLst/>
          </a:lstStyle>
          <a:p>
            <a:fld id="{5D5C4FAA-1AAE-4CD2-9ADA-72AF6DC47C8E}" type="slidenum">
              <a:rPr lang="ar-SA" smtClean="0"/>
              <a:t>‹#›</a:t>
            </a:fld>
            <a:endParaRPr lang="ar-SA"/>
          </a:p>
        </p:txBody>
      </p:sp>
      <p:sp>
        <p:nvSpPr>
          <p:cNvPr id="8" name="شكل بيضاوي 7"/>
          <p:cNvSpPr/>
          <p:nvPr/>
        </p:nvSpPr>
        <p:spPr>
          <a:xfrm>
            <a:off x="1228577" y="1413802"/>
            <a:ext cx="280416"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1542901" y="1345016"/>
            <a:ext cx="85344"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hf hd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99101F34-9507-45B6-B23A-0E0C5712601E}" type="datetime1">
              <a:rPr lang="en-US" smtClean="0"/>
              <a:t>5/20/2019</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5D5C4FAA-1AAE-4CD2-9ADA-72AF6DC47C8E}" type="slidenum">
              <a:rPr lang="ar-SA" smtClean="0"/>
              <a:t>‹#›</a:t>
            </a:fld>
            <a:endParaRPr lang="ar-SA"/>
          </a:p>
        </p:txBody>
      </p:sp>
    </p:spTree>
  </p:cSld>
  <p:clrMapOvr>
    <a:masterClrMapping/>
  </p:clrMapOvr>
  <p:hf hd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9144000" y="274639"/>
            <a:ext cx="24384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524000" y="274640"/>
            <a:ext cx="74168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99101F34-9507-45B6-B23A-0E0C5712601E}" type="datetime1">
              <a:rPr lang="en-US" smtClean="0"/>
              <a:t>5/20/2019</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5D5C4FAA-1AAE-4CD2-9ADA-72AF6DC47C8E}" type="slidenum">
              <a:rPr lang="ar-SA" smtClean="0"/>
              <a:t>‹#›</a:t>
            </a:fld>
            <a:endParaRPr lang="ar-SA"/>
          </a:p>
        </p:txBody>
      </p:sp>
    </p:spTree>
  </p:cSld>
  <p:clrMapOvr>
    <a:masterClrMapping/>
  </p:clrMapOvr>
  <p:hf hd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99101F34-9507-45B6-B23A-0E0C5712601E}" type="datetime1">
              <a:rPr lang="en-US" smtClean="0"/>
              <a:t>5/20/2019</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5D5C4FAA-1AAE-4CD2-9ADA-72AF6DC47C8E}" type="slidenum">
              <a:rPr lang="ar-SA" smtClean="0"/>
              <a:t>‹#›</a:t>
            </a:fld>
            <a:endParaRPr lang="ar-SA"/>
          </a:p>
        </p:txBody>
      </p:sp>
    </p:spTree>
  </p:cSld>
  <p:clrMapOvr>
    <a:masterClrMapping/>
  </p:clrMapOvr>
  <p:hf hd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3043853" y="-54"/>
            <a:ext cx="9144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3437856" y="2600325"/>
            <a:ext cx="85344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3437856" y="1066800"/>
            <a:ext cx="85344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99101F34-9507-45B6-B23A-0E0C5712601E}" type="datetime1">
              <a:rPr lang="en-US" smtClean="0"/>
              <a:t>5/20/2019</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5D5C4FAA-1AAE-4CD2-9ADA-72AF6DC47C8E}" type="slidenum">
              <a:rPr lang="ar-SA" smtClean="0"/>
              <a:t>‹#›</a:t>
            </a:fld>
            <a:endParaRPr lang="ar-SA"/>
          </a:p>
        </p:txBody>
      </p:sp>
      <p:sp>
        <p:nvSpPr>
          <p:cNvPr id="10" name="مستطيل 9"/>
          <p:cNvSpPr/>
          <p:nvPr/>
        </p:nvSpPr>
        <p:spPr bwMode="invGray">
          <a:xfrm>
            <a:off x="3048000" y="0"/>
            <a:ext cx="1016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2896428" y="2814656"/>
            <a:ext cx="280416"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3210752" y="2745870"/>
            <a:ext cx="85344"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hf hd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914144" y="274320"/>
            <a:ext cx="999744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914144" y="1524000"/>
            <a:ext cx="48768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7034784" y="1524000"/>
            <a:ext cx="48768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99101F34-9507-45B6-B23A-0E0C5712601E}" type="datetime1">
              <a:rPr lang="en-US" smtClean="0"/>
              <a:t>5/20/2019</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5D5C4FAA-1AAE-4CD2-9ADA-72AF6DC47C8E}" type="slidenum">
              <a:rPr lang="ar-SA" smtClean="0"/>
              <a:t>‹#›</a:t>
            </a:fld>
            <a:endParaRPr lang="ar-SA"/>
          </a:p>
        </p:txBody>
      </p:sp>
    </p:spTree>
  </p:cSld>
  <p:clrMapOvr>
    <a:masterClrMapping/>
  </p:clrMapOvr>
  <p:hf hdr="0" dt="0"/>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5160336"/>
            <a:ext cx="109728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609600" y="328278"/>
            <a:ext cx="536448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6217920" y="328278"/>
            <a:ext cx="536448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609600" y="969336"/>
            <a:ext cx="536448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6217920" y="969336"/>
            <a:ext cx="536448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99101F34-9507-45B6-B23A-0E0C5712601E}" type="datetime1">
              <a:rPr lang="en-US" smtClean="0"/>
              <a:t>5/20/2019</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5D5C4FAA-1AAE-4CD2-9ADA-72AF6DC47C8E}" type="slidenum">
              <a:rPr lang="ar-SA" smtClean="0"/>
              <a:t>‹#›</a:t>
            </a:fld>
            <a:endParaRPr lang="ar-SA"/>
          </a:p>
        </p:txBody>
      </p:sp>
    </p:spTree>
  </p:cSld>
  <p:clrMapOvr>
    <a:masterClrMapping/>
  </p:clrMapOvr>
  <p:hf hd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914144" y="274320"/>
            <a:ext cx="999744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99101F34-9507-45B6-B23A-0E0C5712601E}" type="datetime1">
              <a:rPr lang="en-US" smtClean="0"/>
              <a:t>5/20/2019</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5D5C4FAA-1AAE-4CD2-9ADA-72AF6DC47C8E}" type="slidenum">
              <a:rPr lang="ar-SA" smtClean="0"/>
              <a:t>‹#›</a:t>
            </a:fld>
            <a:endParaRPr lang="ar-SA"/>
          </a:p>
        </p:txBody>
      </p:sp>
    </p:spTree>
  </p:cSld>
  <p:clrMapOvr>
    <a:masterClrMapping/>
  </p:clrMapOvr>
  <p:hf hd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353312" y="0"/>
            <a:ext cx="10838688"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fld id="{99101F34-9507-45B6-B23A-0E0C5712601E}" type="datetime1">
              <a:rPr lang="en-US" smtClean="0"/>
              <a:t>5/20/2019</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5D5C4FAA-1AAE-4CD2-9ADA-72AF6DC47C8E}" type="slidenum">
              <a:rPr lang="ar-SA" smtClean="0"/>
              <a:t>‹#›</a:t>
            </a:fld>
            <a:endParaRPr lang="ar-SA"/>
          </a:p>
        </p:txBody>
      </p:sp>
      <p:sp>
        <p:nvSpPr>
          <p:cNvPr id="6" name="مستطيل 5"/>
          <p:cNvSpPr/>
          <p:nvPr/>
        </p:nvSpPr>
        <p:spPr bwMode="invGray">
          <a:xfrm>
            <a:off x="1353312" y="-54"/>
            <a:ext cx="97536"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hf hdr="0" dt="0"/>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216778"/>
            <a:ext cx="508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09600" y="1406964"/>
            <a:ext cx="508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609600" y="2133601"/>
            <a:ext cx="108712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99101F34-9507-45B6-B23A-0E0C5712601E}" type="datetime1">
              <a:rPr lang="en-US" smtClean="0"/>
              <a:t>5/20/2019</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5D5C4FAA-1AAE-4CD2-9ADA-72AF6DC47C8E}" type="slidenum">
              <a:rPr lang="ar-SA" smtClean="0"/>
              <a:t>‹#›</a:t>
            </a:fld>
            <a:endParaRPr lang="ar-SA"/>
          </a:p>
        </p:txBody>
      </p:sp>
    </p:spTree>
  </p:cSld>
  <p:clrMapOvr>
    <a:masterClrMapping/>
  </p:clrMapOvr>
  <p:hf hdr="0" dt="0"/>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7849195" y="1066800"/>
            <a:ext cx="36576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99101F34-9507-45B6-B23A-0E0C5712601E}" type="datetime1">
              <a:rPr lang="en-US" smtClean="0"/>
              <a:t>5/20/2019</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5D5C4FAA-1AAE-4CD2-9ADA-72AF6DC47C8E}" type="slidenum">
              <a:rPr lang="ar-SA" smtClean="0"/>
              <a:t>‹#›</a:t>
            </a:fld>
            <a:endParaRPr lang="ar-SA"/>
          </a:p>
        </p:txBody>
      </p:sp>
      <p:sp>
        <p:nvSpPr>
          <p:cNvPr id="8" name="مستطيل 7"/>
          <p:cNvSpPr/>
          <p:nvPr/>
        </p:nvSpPr>
        <p:spPr>
          <a:xfrm>
            <a:off x="1016000" y="1066800"/>
            <a:ext cx="6096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عنصر نائب للصورة 2"/>
          <p:cNvSpPr>
            <a:spLocks noGrp="1"/>
          </p:cNvSpPr>
          <p:nvPr>
            <p:ph type="pic" idx="1"/>
          </p:nvPr>
        </p:nvSpPr>
        <p:spPr>
          <a:xfrm>
            <a:off x="1117600" y="1143004"/>
            <a:ext cx="58928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الأيقونة لإضافة صورة</a:t>
            </a:r>
            <a:endParaRPr kumimoji="0" lang="en-US" dirty="0"/>
          </a:p>
        </p:txBody>
      </p:sp>
      <p:sp>
        <p:nvSpPr>
          <p:cNvPr id="9" name="مخطط انسيابي: معالجة 8"/>
          <p:cNvSpPr/>
          <p:nvPr/>
        </p:nvSpPr>
        <p:spPr>
          <a:xfrm rot="19468671">
            <a:off x="528967" y="954341"/>
            <a:ext cx="9144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خطط انسيابي: معالجة 9"/>
          <p:cNvSpPr/>
          <p:nvPr/>
        </p:nvSpPr>
        <p:spPr>
          <a:xfrm rot="2103354" flipH="1">
            <a:off x="6671556" y="936786"/>
            <a:ext cx="865632"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عنصر نائب للنص 3"/>
          <p:cNvSpPr>
            <a:spLocks noGrp="1"/>
          </p:cNvSpPr>
          <p:nvPr>
            <p:ph type="body" sz="half" idx="2"/>
          </p:nvPr>
        </p:nvSpPr>
        <p:spPr>
          <a:xfrm>
            <a:off x="1117600" y="4800600"/>
            <a:ext cx="58928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cSld>
  <p:clrMapOvr>
    <a:masterClrMapping/>
  </p:clrMapOvr>
  <p:hf hd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1087902" y="-815922"/>
            <a:ext cx="2185183"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225089" y="21103"/>
            <a:ext cx="2269588"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دائرة مجوفة 10"/>
          <p:cNvSpPr/>
          <p:nvPr/>
        </p:nvSpPr>
        <p:spPr>
          <a:xfrm rot="2315675">
            <a:off x="243842" y="1055077"/>
            <a:ext cx="1500956"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مستطيل 11"/>
          <p:cNvSpPr/>
          <p:nvPr/>
        </p:nvSpPr>
        <p:spPr>
          <a:xfrm>
            <a:off x="1350498" y="-54"/>
            <a:ext cx="10841503"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صر نائب للعنوان 4"/>
          <p:cNvSpPr>
            <a:spLocks noGrp="1"/>
          </p:cNvSpPr>
          <p:nvPr>
            <p:ph type="title"/>
          </p:nvPr>
        </p:nvSpPr>
        <p:spPr>
          <a:xfrm>
            <a:off x="1914144" y="274638"/>
            <a:ext cx="999744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914144" y="1447800"/>
            <a:ext cx="999744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4775200" y="6305550"/>
            <a:ext cx="28448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99101F34-9507-45B6-B23A-0E0C5712601E}" type="datetime1">
              <a:rPr lang="en-US" smtClean="0"/>
              <a:t>5/20/2019</a:t>
            </a:fld>
            <a:endParaRPr lang="ar-SA"/>
          </a:p>
        </p:txBody>
      </p:sp>
      <p:sp>
        <p:nvSpPr>
          <p:cNvPr id="10" name="عنصر نائب للتذييل 9"/>
          <p:cNvSpPr>
            <a:spLocks noGrp="1"/>
          </p:cNvSpPr>
          <p:nvPr>
            <p:ph type="ftr" sz="quarter" idx="3"/>
          </p:nvPr>
        </p:nvSpPr>
        <p:spPr>
          <a:xfrm>
            <a:off x="7620000" y="6305550"/>
            <a:ext cx="38608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p>
        </p:txBody>
      </p:sp>
      <p:sp>
        <p:nvSpPr>
          <p:cNvPr id="22" name="عنصر نائب لرقم الشريحة 21"/>
          <p:cNvSpPr>
            <a:spLocks noGrp="1"/>
          </p:cNvSpPr>
          <p:nvPr>
            <p:ph type="sldNum" sz="quarter" idx="4"/>
          </p:nvPr>
        </p:nvSpPr>
        <p:spPr>
          <a:xfrm>
            <a:off x="11484864" y="6305550"/>
            <a:ext cx="6096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5D5C4FAA-1AAE-4CD2-9ADA-72AF6DC47C8E}" type="slidenum">
              <a:rPr lang="ar-SA" smtClean="0"/>
              <a:t>‹#›</a:t>
            </a:fld>
            <a:endParaRPr lang="ar-SA"/>
          </a:p>
        </p:txBody>
      </p:sp>
      <p:sp>
        <p:nvSpPr>
          <p:cNvPr id="15" name="مستطيل 14"/>
          <p:cNvSpPr/>
          <p:nvPr/>
        </p:nvSpPr>
        <p:spPr bwMode="invGray">
          <a:xfrm>
            <a:off x="1353312" y="-54"/>
            <a:ext cx="97536"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hdr="0" dt="0"/>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5D5C4FAA-1AAE-4CD2-9ADA-72AF6DC47C8E}" type="slidenum">
              <a:rPr lang="ar-SA" smtClean="0"/>
              <a:t>1</a:t>
            </a:fld>
            <a:endParaRPr lang="ar-SA"/>
          </a:p>
        </p:txBody>
      </p:sp>
      <p:sp>
        <p:nvSpPr>
          <p:cNvPr id="9" name="Content Placeholder 2">
            <a:extLst>
              <a:ext uri="{FF2B5EF4-FFF2-40B4-BE49-F238E27FC236}">
                <a16:creationId xmlns:a16="http://schemas.microsoft.com/office/drawing/2014/main" xmlns="" id="{B605C519-D2F4-468C-972F-29557517C945}"/>
              </a:ext>
            </a:extLst>
          </p:cNvPr>
          <p:cNvSpPr txBox="1">
            <a:spLocks/>
          </p:cNvSpPr>
          <p:nvPr/>
        </p:nvSpPr>
        <p:spPr>
          <a:xfrm>
            <a:off x="1323944" y="550986"/>
            <a:ext cx="9919252" cy="4444168"/>
          </a:xfrm>
          <a:prstGeom prst="rect">
            <a:avLst/>
          </a:prstGeom>
        </p:spPr>
        <p:txBody>
          <a:bodyPr tIns="0">
            <a:normAutofit fontScale="25000" lnSpcReduction="20000"/>
          </a:bodyPr>
          <a:lstStyle>
            <a:lvl1pPr marL="27432" indent="0" algn="l" rtl="1" eaLnBrk="1" latinLnBrk="0" hangingPunct="1">
              <a:lnSpc>
                <a:spcPct val="100000"/>
              </a:lnSpc>
              <a:spcBef>
                <a:spcPts val="600"/>
              </a:spcBef>
              <a:buClr>
                <a:schemeClr val="accent1"/>
              </a:buClr>
              <a:buSzPct val="80000"/>
              <a:buFont typeface="Wingdings 2"/>
              <a:buNone/>
              <a:defRPr kumimoji="0" sz="2600" kern="1200">
                <a:solidFill>
                  <a:schemeClr val="tx2">
                    <a:shade val="30000"/>
                    <a:satMod val="150000"/>
                  </a:schemeClr>
                </a:solidFill>
                <a:latin typeface="+mn-lt"/>
                <a:ea typeface="+mn-ea"/>
                <a:cs typeface="+mn-cs"/>
              </a:defRPr>
            </a:lvl1pPr>
            <a:lvl2pPr marL="457200" indent="0" algn="ctr" rtl="1" eaLnBrk="1" latinLnBrk="0" hangingPunct="1">
              <a:lnSpc>
                <a:spcPct val="100000"/>
              </a:lnSpc>
              <a:spcBef>
                <a:spcPts val="550"/>
              </a:spcBef>
              <a:buClr>
                <a:schemeClr val="accent1"/>
              </a:buClr>
              <a:buFont typeface="Verdana"/>
              <a:buNone/>
              <a:defRPr kumimoji="0" sz="2800" kern="1200">
                <a:solidFill>
                  <a:schemeClr val="tx1"/>
                </a:solidFill>
                <a:latin typeface="+mn-lt"/>
                <a:ea typeface="+mn-ea"/>
                <a:cs typeface="+mn-cs"/>
              </a:defRPr>
            </a:lvl2pPr>
            <a:lvl3pPr marL="914400" indent="0" algn="ctr" rtl="1" eaLnBrk="1" latinLnBrk="0" hangingPunct="1">
              <a:lnSpc>
                <a:spcPct val="100000"/>
              </a:lnSpc>
              <a:spcBef>
                <a:spcPct val="20000"/>
              </a:spcBef>
              <a:buClr>
                <a:schemeClr val="accent2"/>
              </a:buClr>
              <a:buFont typeface="Wingdings 2"/>
              <a:buNone/>
              <a:defRPr kumimoji="0" sz="2400" kern="1200">
                <a:solidFill>
                  <a:schemeClr val="tx1"/>
                </a:solidFill>
                <a:latin typeface="+mn-lt"/>
                <a:ea typeface="+mn-ea"/>
                <a:cs typeface="+mn-cs"/>
              </a:defRPr>
            </a:lvl3pPr>
            <a:lvl4pPr marL="1371600" indent="0" algn="ctr" rtl="1" eaLnBrk="1" latinLnBrk="0" hangingPunct="1">
              <a:lnSpc>
                <a:spcPct val="100000"/>
              </a:lnSpc>
              <a:spcBef>
                <a:spcPct val="20000"/>
              </a:spcBef>
              <a:buClr>
                <a:schemeClr val="accent3"/>
              </a:buClr>
              <a:buFont typeface="Wingdings 2"/>
              <a:buNone/>
              <a:defRPr kumimoji="0" sz="2000" kern="1200">
                <a:solidFill>
                  <a:schemeClr val="tx1"/>
                </a:solidFill>
                <a:latin typeface="+mn-lt"/>
                <a:ea typeface="+mn-ea"/>
                <a:cs typeface="+mn-cs"/>
              </a:defRPr>
            </a:lvl4pPr>
            <a:lvl5pPr marL="1828800" indent="0" algn="ctr" rtl="1" eaLnBrk="1" latinLnBrk="0" hangingPunct="1">
              <a:lnSpc>
                <a:spcPct val="100000"/>
              </a:lnSpc>
              <a:spcBef>
                <a:spcPct val="20000"/>
              </a:spcBef>
              <a:buClr>
                <a:schemeClr val="accent4"/>
              </a:buClr>
              <a:buFont typeface="Wingdings 2"/>
              <a:buNone/>
              <a:defRPr kumimoji="0" sz="2000" kern="1200">
                <a:solidFill>
                  <a:schemeClr val="tx1"/>
                </a:solidFill>
                <a:latin typeface="+mn-lt"/>
                <a:ea typeface="+mn-ea"/>
                <a:cs typeface="+mn-cs"/>
              </a:defRPr>
            </a:lvl5pPr>
            <a:lvl6pPr marL="2286000" indent="0" algn="ctr" rtl="1" eaLnBrk="1" latinLnBrk="0" hangingPunct="1">
              <a:lnSpc>
                <a:spcPct val="100000"/>
              </a:lnSpc>
              <a:spcBef>
                <a:spcPct val="20000"/>
              </a:spcBef>
              <a:buClr>
                <a:schemeClr val="accent5"/>
              </a:buClr>
              <a:buFont typeface="Wingdings 2"/>
              <a:buNone/>
              <a:defRPr kumimoji="0" sz="2000" kern="1200">
                <a:solidFill>
                  <a:schemeClr val="tx1"/>
                </a:solidFill>
                <a:latin typeface="+mn-lt"/>
                <a:ea typeface="+mn-ea"/>
                <a:cs typeface="+mn-cs"/>
              </a:defRPr>
            </a:lvl6pPr>
            <a:lvl7pPr marL="2743200" indent="0" algn="ctr" rtl="1" eaLnBrk="1" latinLnBrk="0" hangingPunct="1">
              <a:lnSpc>
                <a:spcPct val="100000"/>
              </a:lnSpc>
              <a:spcBef>
                <a:spcPct val="20000"/>
              </a:spcBef>
              <a:buClr>
                <a:schemeClr val="accent6"/>
              </a:buClr>
              <a:buFont typeface="Wingdings 2"/>
              <a:buNone/>
              <a:defRPr kumimoji="0" sz="2000" kern="1200">
                <a:solidFill>
                  <a:schemeClr val="tx1"/>
                </a:solidFill>
                <a:latin typeface="+mn-lt"/>
                <a:ea typeface="+mn-ea"/>
                <a:cs typeface="+mn-cs"/>
              </a:defRPr>
            </a:lvl7pPr>
            <a:lvl8pPr marL="3200400" indent="0" algn="ctr" rtl="1" eaLnBrk="1" latinLnBrk="0" hangingPunct="1">
              <a:lnSpc>
                <a:spcPct val="100000"/>
              </a:lnSpc>
              <a:spcBef>
                <a:spcPct val="20000"/>
              </a:spcBef>
              <a:buClr>
                <a:schemeClr val="accent6"/>
              </a:buClr>
              <a:buFont typeface="Wingdings 2"/>
              <a:buNone/>
              <a:defRPr kumimoji="0" sz="2000" kern="1200">
                <a:solidFill>
                  <a:schemeClr val="tx1"/>
                </a:solidFill>
                <a:latin typeface="+mn-lt"/>
                <a:ea typeface="+mn-ea"/>
                <a:cs typeface="+mn-cs"/>
              </a:defRPr>
            </a:lvl8pPr>
            <a:lvl9pPr marL="3657600" indent="0" algn="ctr" rtl="1" eaLnBrk="1" latinLnBrk="0" hangingPunct="1">
              <a:lnSpc>
                <a:spcPct val="100000"/>
              </a:lnSpc>
              <a:spcBef>
                <a:spcPct val="20000"/>
              </a:spcBef>
              <a:buClr>
                <a:schemeClr val="accent6"/>
              </a:buClr>
              <a:buFont typeface="Wingdings 2"/>
              <a:buNone/>
              <a:defRPr kumimoji="0" sz="2000" kern="1200">
                <a:solidFill>
                  <a:schemeClr val="tx1"/>
                </a:solidFill>
                <a:latin typeface="+mn-lt"/>
                <a:ea typeface="+mn-ea"/>
                <a:cs typeface="+mn-cs"/>
              </a:defRPr>
            </a:lvl9pPr>
            <a:extLst/>
          </a:lstStyle>
          <a:p>
            <a:r>
              <a:rPr lang="ar-SA" b="1" dirty="0" smtClean="0"/>
              <a:t> </a:t>
            </a:r>
            <a:endParaRPr lang="en-US" dirty="0" smtClean="0"/>
          </a:p>
          <a:p>
            <a:pPr marL="82296" algn="ctr" rtl="0"/>
            <a:r>
              <a:rPr lang="en-US" sz="16000" b="1" dirty="0" smtClean="0">
                <a:latin typeface="Andalus" pitchFamily="18" charset="-78"/>
                <a:cs typeface="Andalus" pitchFamily="18" charset="-78"/>
              </a:rPr>
              <a:t>Removal of Organic Pollutants from Wastewater using Silica-Embedded Metal Oxide Nanoparticles</a:t>
            </a:r>
          </a:p>
          <a:p>
            <a:pPr marL="82296" algn="ctr" rtl="0"/>
            <a:endParaRPr lang="en-US" sz="12000" dirty="0" smtClean="0">
              <a:latin typeface="Andalus" pitchFamily="18" charset="-78"/>
              <a:cs typeface="Andalus" pitchFamily="18" charset="-78"/>
            </a:endParaRPr>
          </a:p>
          <a:p>
            <a:pPr marL="0" algn="ctr" rtl="0"/>
            <a:r>
              <a:rPr lang="en-US" sz="11200" dirty="0" smtClean="0">
                <a:latin typeface="Andalus" pitchFamily="18" charset="-78"/>
                <a:cs typeface="Andalus" pitchFamily="18" charset="-78"/>
              </a:rPr>
              <a:t>    Group Members</a:t>
            </a:r>
          </a:p>
          <a:p>
            <a:pPr marL="0" algn="ctr" rtl="0"/>
            <a:r>
              <a:rPr lang="en-US" sz="11200" dirty="0" smtClean="0">
                <a:latin typeface="Andalus" pitchFamily="18" charset="-78"/>
                <a:cs typeface="Andalus" pitchFamily="18" charset="-78"/>
                <a:sym typeface="Wingdings"/>
              </a:rPr>
              <a:t>   </a:t>
            </a:r>
            <a:r>
              <a:rPr lang="en-US" sz="9600" dirty="0" smtClean="0">
                <a:latin typeface="Andalus" pitchFamily="18" charset="-78"/>
                <a:cs typeface="Andalus" pitchFamily="18" charset="-78"/>
                <a:sym typeface="Wingdings"/>
              </a:rPr>
              <a:t></a:t>
            </a:r>
            <a:r>
              <a:rPr lang="en-US" sz="9600" dirty="0" err="1" smtClean="0">
                <a:latin typeface="Andalus" pitchFamily="18" charset="-78"/>
                <a:cs typeface="Andalus" pitchFamily="18" charset="-78"/>
              </a:rPr>
              <a:t>Assala</a:t>
            </a:r>
            <a:r>
              <a:rPr lang="en-US" sz="9600" dirty="0" smtClean="0">
                <a:latin typeface="Andalus" pitchFamily="18" charset="-78"/>
                <a:cs typeface="Andalus" pitchFamily="18" charset="-78"/>
              </a:rPr>
              <a:t> </a:t>
            </a:r>
            <a:r>
              <a:rPr lang="en-US" sz="9600" dirty="0" err="1" smtClean="0">
                <a:latin typeface="Andalus" pitchFamily="18" charset="-78"/>
                <a:cs typeface="Andalus" pitchFamily="18" charset="-78"/>
              </a:rPr>
              <a:t>Hanoun</a:t>
            </a:r>
            <a:endParaRPr lang="en-US" sz="9600" dirty="0" smtClean="0">
              <a:latin typeface="Andalus" pitchFamily="18" charset="-78"/>
              <a:cs typeface="Andalus" pitchFamily="18" charset="-78"/>
            </a:endParaRPr>
          </a:p>
          <a:p>
            <a:pPr marL="0" algn="ctr" rtl="0"/>
            <a:r>
              <a:rPr lang="en-US" sz="9600" dirty="0" smtClean="0">
                <a:latin typeface="Andalus" pitchFamily="18" charset="-78"/>
                <a:cs typeface="Andalus" pitchFamily="18" charset="-78"/>
                <a:sym typeface="Wingdings"/>
              </a:rPr>
              <a:t>    </a:t>
            </a:r>
            <a:r>
              <a:rPr lang="en-US" sz="9600" dirty="0" err="1" smtClean="0">
                <a:latin typeface="Andalus" pitchFamily="18" charset="-78"/>
                <a:cs typeface="Andalus" pitchFamily="18" charset="-78"/>
              </a:rPr>
              <a:t>Dua‘aGhanem</a:t>
            </a:r>
            <a:endParaRPr lang="en-US" sz="9600" dirty="0" smtClean="0">
              <a:latin typeface="Andalus" pitchFamily="18" charset="-78"/>
              <a:cs typeface="Andalus" pitchFamily="18" charset="-78"/>
            </a:endParaRPr>
          </a:p>
          <a:p>
            <a:pPr marL="0" algn="ctr" rtl="0"/>
            <a:endParaRPr lang="en-US" sz="9600" dirty="0" smtClean="0">
              <a:latin typeface="Andalus" pitchFamily="18" charset="-78"/>
              <a:cs typeface="Andalus" pitchFamily="18" charset="-78"/>
            </a:endParaRPr>
          </a:p>
          <a:p>
            <a:pPr marL="82296" algn="ctr" rtl="0"/>
            <a:r>
              <a:rPr lang="en-US" sz="9600" dirty="0" smtClean="0">
                <a:latin typeface="Andalus" pitchFamily="18" charset="-78"/>
                <a:cs typeface="Andalus" pitchFamily="18" charset="-78"/>
              </a:rPr>
              <a:t> </a:t>
            </a:r>
          </a:p>
          <a:p>
            <a:pPr marL="82296" algn="ctr" rtl="0"/>
            <a:r>
              <a:rPr lang="en-US" sz="9600" dirty="0" smtClean="0">
                <a:latin typeface="Andalus" pitchFamily="18" charset="-78"/>
                <a:cs typeface="Andalus" pitchFamily="18" charset="-78"/>
              </a:rPr>
              <a:t>Supervisor: </a:t>
            </a:r>
          </a:p>
          <a:p>
            <a:pPr marL="82296" algn="ctr" rtl="0"/>
            <a:r>
              <a:rPr lang="en-US" sz="9600" dirty="0" smtClean="0">
                <a:latin typeface="Andalus" pitchFamily="18" charset="-78"/>
                <a:cs typeface="Andalus" pitchFamily="18" charset="-78"/>
              </a:rPr>
              <a:t>Dr. </a:t>
            </a:r>
            <a:r>
              <a:rPr lang="en-US" sz="9600" dirty="0" err="1" smtClean="0">
                <a:latin typeface="Andalus" pitchFamily="18" charset="-78"/>
                <a:cs typeface="Andalus" pitchFamily="18" charset="-78"/>
              </a:rPr>
              <a:t>Amjad</a:t>
            </a:r>
            <a:r>
              <a:rPr lang="en-US" sz="9600" dirty="0" smtClean="0">
                <a:latin typeface="Andalus" pitchFamily="18" charset="-78"/>
                <a:cs typeface="Andalus" pitchFamily="18" charset="-78"/>
              </a:rPr>
              <a:t> El-</a:t>
            </a:r>
            <a:r>
              <a:rPr lang="en-US" sz="9600" dirty="0" err="1" smtClean="0">
                <a:latin typeface="Andalus" pitchFamily="18" charset="-78"/>
                <a:cs typeface="Andalus" pitchFamily="18" charset="-78"/>
              </a:rPr>
              <a:t>Qanni</a:t>
            </a:r>
            <a:endParaRPr lang="en-US" sz="9600" dirty="0" smtClean="0">
              <a:latin typeface="Andalus" pitchFamily="18" charset="-78"/>
              <a:cs typeface="Andalus" pitchFamily="18" charset="-78"/>
            </a:endParaRPr>
          </a:p>
          <a:p>
            <a:endParaRPr lang="ar-SA" dirty="0"/>
          </a:p>
        </p:txBody>
      </p:sp>
      <p:pic>
        <p:nvPicPr>
          <p:cNvPr id="10" name="Picture 4" descr="Image result for metal oxide nanoparticles powd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0652377">
            <a:off x="8252064" y="3718046"/>
            <a:ext cx="3781425" cy="28384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7724432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79D8D92-74A2-4639-AC4A-06DC3FE3D622}"/>
              </a:ext>
            </a:extLst>
          </p:cNvPr>
          <p:cNvSpPr>
            <a:spLocks noGrp="1"/>
          </p:cNvSpPr>
          <p:nvPr>
            <p:ph type="title"/>
          </p:nvPr>
        </p:nvSpPr>
        <p:spPr>
          <a:xfrm>
            <a:off x="2945806" y="1019972"/>
            <a:ext cx="3243470" cy="827571"/>
          </a:xfrm>
        </p:spPr>
        <p:txBody>
          <a:bodyPr>
            <a:noAutofit/>
          </a:bodyPr>
          <a:lstStyle/>
          <a:p>
            <a:r>
              <a:rPr lang="en-US" dirty="0">
                <a:latin typeface="Andalus" pitchFamily="18" charset="-78"/>
                <a:cs typeface="Andalus" pitchFamily="18" charset="-78"/>
              </a:rPr>
              <a:t>pH effect</a:t>
            </a:r>
            <a:r>
              <a:rPr lang="en-US" sz="4000" dirty="0">
                <a:latin typeface="Andalus" pitchFamily="18" charset="-78"/>
                <a:cs typeface="Andalus" pitchFamily="18" charset="-78"/>
              </a:rPr>
              <a:t/>
            </a:r>
            <a:br>
              <a:rPr lang="en-US" sz="4000" dirty="0">
                <a:latin typeface="Andalus" pitchFamily="18" charset="-78"/>
                <a:cs typeface="Andalus" pitchFamily="18" charset="-78"/>
              </a:rPr>
            </a:br>
            <a:endParaRPr lang="ar-SA" sz="4000" dirty="0">
              <a:latin typeface="Andalus" pitchFamily="18" charset="-78"/>
              <a:cs typeface="Andalus" pitchFamily="18" charset="-78"/>
            </a:endParaRPr>
          </a:p>
        </p:txBody>
      </p:sp>
      <p:sp>
        <p:nvSpPr>
          <p:cNvPr id="3" name="Content Placeholder 2">
            <a:extLst>
              <a:ext uri="{FF2B5EF4-FFF2-40B4-BE49-F238E27FC236}">
                <a16:creationId xmlns:a16="http://schemas.microsoft.com/office/drawing/2014/main" xmlns="" id="{1CADF12E-30B3-4404-828B-22F43D146D13}"/>
              </a:ext>
            </a:extLst>
          </p:cNvPr>
          <p:cNvSpPr>
            <a:spLocks noGrp="1"/>
          </p:cNvSpPr>
          <p:nvPr>
            <p:ph idx="1"/>
          </p:nvPr>
        </p:nvSpPr>
        <p:spPr>
          <a:xfrm>
            <a:off x="1288774" y="2002899"/>
            <a:ext cx="10515600" cy="4351338"/>
          </a:xfrm>
        </p:spPr>
        <p:txBody>
          <a:bodyPr>
            <a:normAutofit fontScale="92500" lnSpcReduction="10000"/>
          </a:bodyPr>
          <a:lstStyle/>
          <a:p>
            <a:pPr lvl="0" algn="just" rtl="0">
              <a:buFont typeface="Wingdings" panose="05000000000000000000" pitchFamily="2" charset="2"/>
              <a:buChar char="q"/>
            </a:pPr>
            <a:r>
              <a:rPr lang="en-US" dirty="0">
                <a:latin typeface="Andalus" pitchFamily="18" charset="-78"/>
                <a:cs typeface="Andalus" pitchFamily="18" charset="-78"/>
              </a:rPr>
              <a:t> 80ppm concentration was diluted from mother solution. </a:t>
            </a:r>
          </a:p>
          <a:p>
            <a:pPr lvl="0" algn="just" rtl="0">
              <a:buFont typeface="Wingdings" panose="05000000000000000000" pitchFamily="2" charset="2"/>
              <a:buChar char="q"/>
            </a:pPr>
            <a:r>
              <a:rPr lang="en-US" dirty="0">
                <a:latin typeface="Andalus" pitchFamily="18" charset="-78"/>
                <a:cs typeface="Andalus" pitchFamily="18" charset="-78"/>
              </a:rPr>
              <a:t> Many vials were prepared, each vial contain 5ml of 80ppm concentration of phenol and different value of </a:t>
            </a:r>
            <a:r>
              <a:rPr lang="en-US" dirty="0" err="1">
                <a:latin typeface="Andalus" pitchFamily="18" charset="-78"/>
                <a:cs typeface="Andalus" pitchFamily="18" charset="-78"/>
              </a:rPr>
              <a:t>pH.</a:t>
            </a:r>
            <a:endParaRPr lang="en-US" dirty="0">
              <a:latin typeface="Andalus" pitchFamily="18" charset="-78"/>
              <a:cs typeface="Andalus" pitchFamily="18" charset="-78"/>
            </a:endParaRPr>
          </a:p>
          <a:p>
            <a:pPr lvl="0" algn="just" rtl="0">
              <a:buFont typeface="Wingdings" panose="05000000000000000000" pitchFamily="2" charset="2"/>
              <a:buChar char="q"/>
            </a:pPr>
            <a:r>
              <a:rPr lang="en-US" dirty="0">
                <a:latin typeface="Andalus" pitchFamily="18" charset="-78"/>
                <a:cs typeface="Andalus" pitchFamily="18" charset="-78"/>
              </a:rPr>
              <a:t> 0.05 mg of silica-embedded </a:t>
            </a:r>
            <a:r>
              <a:rPr lang="en-US" dirty="0" err="1">
                <a:latin typeface="Andalus" pitchFamily="18" charset="-78"/>
                <a:cs typeface="Andalus" pitchFamily="18" charset="-78"/>
              </a:rPr>
              <a:t>NiO</a:t>
            </a:r>
            <a:r>
              <a:rPr lang="en-US" dirty="0">
                <a:latin typeface="Andalus" pitchFamily="18" charset="-78"/>
                <a:cs typeface="Andalus" pitchFamily="18" charset="-78"/>
              </a:rPr>
              <a:t>/MgO nanoparticles was added to each vial.</a:t>
            </a:r>
          </a:p>
          <a:p>
            <a:pPr lvl="0" algn="just" rtl="0">
              <a:buFont typeface="Wingdings" panose="05000000000000000000" pitchFamily="2" charset="2"/>
              <a:buChar char="q"/>
            </a:pPr>
            <a:r>
              <a:rPr lang="en-US" dirty="0">
                <a:latin typeface="Andalus" pitchFamily="18" charset="-78"/>
                <a:cs typeface="Andalus" pitchFamily="18" charset="-78"/>
              </a:rPr>
              <a:t> Vials put in the shaker for different times at temperature (25℃).</a:t>
            </a:r>
          </a:p>
          <a:p>
            <a:pPr lvl="0" algn="just" rtl="0">
              <a:buFont typeface="Wingdings" panose="05000000000000000000" pitchFamily="2" charset="2"/>
              <a:buChar char="q"/>
            </a:pPr>
            <a:r>
              <a:rPr lang="en-US" dirty="0">
                <a:latin typeface="Andalus" pitchFamily="18" charset="-78"/>
                <a:cs typeface="Andalus" pitchFamily="18" charset="-78"/>
              </a:rPr>
              <a:t> Then put them in centrifuge for 10minutes. </a:t>
            </a:r>
          </a:p>
          <a:p>
            <a:pPr lvl="0" algn="just" rtl="0">
              <a:buFont typeface="Wingdings" panose="05000000000000000000" pitchFamily="2" charset="2"/>
              <a:buChar char="q"/>
            </a:pPr>
            <a:r>
              <a:rPr lang="en-US" dirty="0">
                <a:latin typeface="Andalus" pitchFamily="18" charset="-78"/>
                <a:cs typeface="Andalus" pitchFamily="18" charset="-78"/>
              </a:rPr>
              <a:t> COD test was done for vials of phenol with nanoparticles.</a:t>
            </a:r>
          </a:p>
          <a:p>
            <a:endParaRPr lang="ar-SA" dirty="0">
              <a:latin typeface="Andalus" pitchFamily="18" charset="-78"/>
              <a:cs typeface="Andalus" pitchFamily="18" charset="-78"/>
            </a:endParaRPr>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5D5C4FAA-1AAE-4CD2-9ADA-72AF6DC47C8E}" type="slidenum">
              <a:rPr lang="ar-SA" smtClean="0"/>
              <a:t>10</a:t>
            </a:fld>
            <a:endParaRPr lang="ar-SA"/>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1205" y="462329"/>
            <a:ext cx="1395780" cy="12844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8609548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7450AE8-396F-415B-AF1A-0D5606E7AF85}"/>
              </a:ext>
            </a:extLst>
          </p:cNvPr>
          <p:cNvSpPr>
            <a:spLocks noGrp="1"/>
          </p:cNvSpPr>
          <p:nvPr>
            <p:ph type="title"/>
          </p:nvPr>
        </p:nvSpPr>
        <p:spPr>
          <a:xfrm>
            <a:off x="3645877" y="416928"/>
            <a:ext cx="3985592" cy="893832"/>
          </a:xfrm>
        </p:spPr>
        <p:txBody>
          <a:bodyPr>
            <a:noAutofit/>
          </a:bodyPr>
          <a:lstStyle/>
          <a:p>
            <a:r>
              <a:rPr lang="en-US" sz="4400" dirty="0">
                <a:latin typeface="Andalus" pitchFamily="18" charset="-78"/>
                <a:cs typeface="Andalus" pitchFamily="18" charset="-78"/>
              </a:rPr>
              <a:t>Kinetics study</a:t>
            </a:r>
            <a:r>
              <a:rPr lang="en-US" dirty="0">
                <a:latin typeface="Andalus" pitchFamily="18" charset="-78"/>
                <a:cs typeface="Andalus" pitchFamily="18" charset="-78"/>
              </a:rPr>
              <a:t/>
            </a:r>
            <a:br>
              <a:rPr lang="en-US" dirty="0">
                <a:latin typeface="Andalus" pitchFamily="18" charset="-78"/>
                <a:cs typeface="Andalus" pitchFamily="18" charset="-78"/>
              </a:rPr>
            </a:br>
            <a:endParaRPr lang="ar-SA" dirty="0">
              <a:latin typeface="Andalus" pitchFamily="18" charset="-78"/>
              <a:cs typeface="Andalus" pitchFamily="18" charset="-78"/>
            </a:endParaRPr>
          </a:p>
        </p:txBody>
      </p:sp>
      <p:sp>
        <p:nvSpPr>
          <p:cNvPr id="3" name="Content Placeholder 2">
            <a:extLst>
              <a:ext uri="{FF2B5EF4-FFF2-40B4-BE49-F238E27FC236}">
                <a16:creationId xmlns:a16="http://schemas.microsoft.com/office/drawing/2014/main" xmlns="" id="{B52BF6FE-5816-4A9E-96B8-E83E751E63B0}"/>
              </a:ext>
            </a:extLst>
          </p:cNvPr>
          <p:cNvSpPr>
            <a:spLocks noGrp="1"/>
          </p:cNvSpPr>
          <p:nvPr>
            <p:ph idx="1"/>
          </p:nvPr>
        </p:nvSpPr>
        <p:spPr>
          <a:xfrm>
            <a:off x="1362170" y="1836860"/>
            <a:ext cx="10515600" cy="4351338"/>
          </a:xfrm>
        </p:spPr>
        <p:txBody>
          <a:bodyPr>
            <a:normAutofit fontScale="92500" lnSpcReduction="20000"/>
          </a:bodyPr>
          <a:lstStyle/>
          <a:p>
            <a:pPr lvl="0" algn="just" rtl="0">
              <a:buFont typeface="Wingdings" panose="05000000000000000000" pitchFamily="2" charset="2"/>
              <a:buChar char="q"/>
            </a:pPr>
            <a:r>
              <a:rPr lang="en-US" dirty="0">
                <a:latin typeface="Andalus" pitchFamily="18" charset="-78"/>
                <a:cs typeface="Andalus" pitchFamily="18" charset="-78"/>
              </a:rPr>
              <a:t> 80ppm concentration was diluted from mother solution, the pH of concentration was 7.6. </a:t>
            </a:r>
          </a:p>
          <a:p>
            <a:pPr lvl="0" algn="just" rtl="0">
              <a:buFont typeface="Wingdings" panose="05000000000000000000" pitchFamily="2" charset="2"/>
              <a:buChar char="q"/>
            </a:pPr>
            <a:r>
              <a:rPr lang="en-US" dirty="0">
                <a:latin typeface="Andalus" pitchFamily="18" charset="-78"/>
                <a:cs typeface="Andalus" pitchFamily="18" charset="-78"/>
              </a:rPr>
              <a:t> Many vials were prepared, each vial contain 5ml of 80ppm concentration of phenol.</a:t>
            </a:r>
          </a:p>
          <a:p>
            <a:pPr lvl="0" algn="just" rtl="0">
              <a:buFont typeface="Wingdings" panose="05000000000000000000" pitchFamily="2" charset="2"/>
              <a:buChar char="q"/>
            </a:pPr>
            <a:r>
              <a:rPr lang="en-US" dirty="0">
                <a:latin typeface="Andalus" pitchFamily="18" charset="-78"/>
                <a:cs typeface="Andalus" pitchFamily="18" charset="-78"/>
              </a:rPr>
              <a:t> 0.05 mg of silica-embedded </a:t>
            </a:r>
            <a:r>
              <a:rPr lang="en-US" dirty="0" err="1">
                <a:latin typeface="Andalus" pitchFamily="18" charset="-78"/>
                <a:cs typeface="Andalus" pitchFamily="18" charset="-78"/>
              </a:rPr>
              <a:t>NiO</a:t>
            </a:r>
            <a:r>
              <a:rPr lang="en-US" dirty="0">
                <a:latin typeface="Andalus" pitchFamily="18" charset="-78"/>
                <a:cs typeface="Andalus" pitchFamily="18" charset="-78"/>
              </a:rPr>
              <a:t>/MgO nanoparticles was added to each vial.</a:t>
            </a:r>
          </a:p>
          <a:p>
            <a:pPr lvl="0" algn="just" rtl="0">
              <a:buFont typeface="Wingdings" panose="05000000000000000000" pitchFamily="2" charset="2"/>
              <a:buChar char="q"/>
            </a:pPr>
            <a:r>
              <a:rPr lang="en-US" dirty="0">
                <a:latin typeface="Andalus" pitchFamily="18" charset="-78"/>
                <a:cs typeface="Andalus" pitchFamily="18" charset="-78"/>
              </a:rPr>
              <a:t> Vials put in the shaker for different times at temperature (25℃).</a:t>
            </a:r>
          </a:p>
          <a:p>
            <a:pPr lvl="0" algn="just" rtl="0">
              <a:buFont typeface="Wingdings" panose="05000000000000000000" pitchFamily="2" charset="2"/>
              <a:buChar char="q"/>
            </a:pPr>
            <a:r>
              <a:rPr lang="en-US" dirty="0">
                <a:latin typeface="Andalus" pitchFamily="18" charset="-78"/>
                <a:cs typeface="Andalus" pitchFamily="18" charset="-78"/>
              </a:rPr>
              <a:t> Then put them in centrifuge for 10minutes. </a:t>
            </a:r>
          </a:p>
          <a:p>
            <a:pPr lvl="0" algn="just" rtl="0">
              <a:buFont typeface="Wingdings" panose="05000000000000000000" pitchFamily="2" charset="2"/>
              <a:buChar char="q"/>
            </a:pPr>
            <a:r>
              <a:rPr lang="en-US" dirty="0">
                <a:latin typeface="Andalus" pitchFamily="18" charset="-78"/>
                <a:cs typeface="Andalus" pitchFamily="18" charset="-78"/>
              </a:rPr>
              <a:t> COD test was done for vials of phenol with nanoparticles.</a:t>
            </a:r>
          </a:p>
          <a:p>
            <a:endParaRPr lang="ar-SA" dirty="0">
              <a:latin typeface="Andalus" pitchFamily="18" charset="-78"/>
              <a:cs typeface="Andalus" pitchFamily="18" charset="-78"/>
            </a:endParaRPr>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5D5C4FAA-1AAE-4CD2-9ADA-72AF6DC47C8E}" type="slidenum">
              <a:rPr lang="ar-SA" smtClean="0"/>
              <a:t>11</a:t>
            </a:fld>
            <a:endParaRPr lang="ar-SA"/>
          </a:p>
        </p:txBody>
      </p:sp>
      <p:pic>
        <p:nvPicPr>
          <p:cNvPr id="512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9080"/>
          <a:stretch/>
        </p:blipFill>
        <p:spPr bwMode="auto">
          <a:xfrm>
            <a:off x="1445602" y="187936"/>
            <a:ext cx="2200275" cy="13518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0307800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C185056-EF28-4B2A-B707-92582AE354C5}"/>
              </a:ext>
            </a:extLst>
          </p:cNvPr>
          <p:cNvSpPr>
            <a:spLocks noGrp="1"/>
          </p:cNvSpPr>
          <p:nvPr>
            <p:ph type="title"/>
          </p:nvPr>
        </p:nvSpPr>
        <p:spPr>
          <a:xfrm>
            <a:off x="1610906" y="746891"/>
            <a:ext cx="7285383" cy="814318"/>
          </a:xfrm>
        </p:spPr>
        <p:txBody>
          <a:bodyPr>
            <a:noAutofit/>
          </a:bodyPr>
          <a:lstStyle/>
          <a:p>
            <a:r>
              <a:rPr lang="en-US" dirty="0" smtClean="0">
                <a:latin typeface="Andalus" pitchFamily="18" charset="-78"/>
                <a:cs typeface="Andalus" pitchFamily="18" charset="-78"/>
                <a:sym typeface="Wingdings"/>
              </a:rPr>
              <a:t></a:t>
            </a:r>
            <a:r>
              <a:rPr lang="en-US" dirty="0" smtClean="0">
                <a:latin typeface="Andalus" pitchFamily="18" charset="-78"/>
                <a:cs typeface="Andalus" pitchFamily="18" charset="-78"/>
              </a:rPr>
              <a:t>Thermodynamics </a:t>
            </a:r>
            <a:r>
              <a:rPr lang="en-US" dirty="0">
                <a:latin typeface="Andalus" pitchFamily="18" charset="-78"/>
                <a:cs typeface="Andalus" pitchFamily="18" charset="-78"/>
              </a:rPr>
              <a:t>Studies</a:t>
            </a:r>
            <a:br>
              <a:rPr lang="en-US" dirty="0">
                <a:latin typeface="Andalus" pitchFamily="18" charset="-78"/>
                <a:cs typeface="Andalus" pitchFamily="18" charset="-78"/>
              </a:rPr>
            </a:br>
            <a:endParaRPr lang="ar-SA" dirty="0">
              <a:latin typeface="Andalus" pitchFamily="18" charset="-78"/>
              <a:cs typeface="Andalus" pitchFamily="18" charset="-78"/>
            </a:endParaRPr>
          </a:p>
        </p:txBody>
      </p:sp>
      <p:sp>
        <p:nvSpPr>
          <p:cNvPr id="3" name="Content Placeholder 2">
            <a:extLst>
              <a:ext uri="{FF2B5EF4-FFF2-40B4-BE49-F238E27FC236}">
                <a16:creationId xmlns:a16="http://schemas.microsoft.com/office/drawing/2014/main" xmlns="" id="{5506E231-F146-4AE8-B3F5-292F02679C9C}"/>
              </a:ext>
            </a:extLst>
          </p:cNvPr>
          <p:cNvSpPr>
            <a:spLocks noGrp="1"/>
          </p:cNvSpPr>
          <p:nvPr>
            <p:ph idx="1"/>
          </p:nvPr>
        </p:nvSpPr>
        <p:spPr>
          <a:xfrm>
            <a:off x="1471246" y="1854286"/>
            <a:ext cx="10515600" cy="4351338"/>
          </a:xfrm>
        </p:spPr>
        <p:txBody>
          <a:bodyPr>
            <a:normAutofit fontScale="92500" lnSpcReduction="20000"/>
          </a:bodyPr>
          <a:lstStyle/>
          <a:p>
            <a:pPr lvl="0" algn="just" rtl="0">
              <a:buFont typeface="Wingdings" panose="05000000000000000000" pitchFamily="2" charset="2"/>
              <a:buChar char="q"/>
            </a:pPr>
            <a:r>
              <a:rPr lang="en-US" dirty="0">
                <a:latin typeface="Andalus" pitchFamily="18" charset="-78"/>
                <a:cs typeface="Andalus" pitchFamily="18" charset="-78"/>
              </a:rPr>
              <a:t> 80ppm concentration was diluted from mother solution, the pH of concentration was 7.6. </a:t>
            </a:r>
          </a:p>
          <a:p>
            <a:pPr lvl="0" algn="just" rtl="0">
              <a:buFont typeface="Wingdings" panose="05000000000000000000" pitchFamily="2" charset="2"/>
              <a:buChar char="q"/>
            </a:pPr>
            <a:r>
              <a:rPr lang="en-US" dirty="0">
                <a:latin typeface="Andalus" pitchFamily="18" charset="-78"/>
                <a:cs typeface="Andalus" pitchFamily="18" charset="-78"/>
              </a:rPr>
              <a:t> Many vials were prepared, each vial contains 5ml of 80ppm of phenol.</a:t>
            </a:r>
          </a:p>
          <a:p>
            <a:pPr lvl="0" algn="just" rtl="0">
              <a:buFont typeface="Wingdings" panose="05000000000000000000" pitchFamily="2" charset="2"/>
              <a:buChar char="q"/>
            </a:pPr>
            <a:r>
              <a:rPr lang="en-US" dirty="0">
                <a:latin typeface="Andalus" pitchFamily="18" charset="-78"/>
                <a:cs typeface="Andalus" pitchFamily="18" charset="-78"/>
              </a:rPr>
              <a:t> 0.05 mg of silica-embedded </a:t>
            </a:r>
            <a:r>
              <a:rPr lang="en-US" dirty="0" err="1">
                <a:latin typeface="Andalus" pitchFamily="18" charset="-78"/>
                <a:cs typeface="Andalus" pitchFamily="18" charset="-78"/>
              </a:rPr>
              <a:t>NiO</a:t>
            </a:r>
            <a:r>
              <a:rPr lang="en-US" dirty="0">
                <a:latin typeface="Andalus" pitchFamily="18" charset="-78"/>
                <a:cs typeface="Andalus" pitchFamily="18" charset="-78"/>
              </a:rPr>
              <a:t>/MgO nanoparticles was added to each vial.</a:t>
            </a:r>
          </a:p>
          <a:p>
            <a:pPr lvl="0" algn="just" rtl="0">
              <a:buFont typeface="Wingdings" panose="05000000000000000000" pitchFamily="2" charset="2"/>
              <a:buChar char="q"/>
            </a:pPr>
            <a:r>
              <a:rPr lang="en-US" dirty="0">
                <a:latin typeface="Andalus" pitchFamily="18" charset="-78"/>
                <a:cs typeface="Andalus" pitchFamily="18" charset="-78"/>
              </a:rPr>
              <a:t> vials put in the shaker for different at temperature (25℃, 35℃ .45℃).</a:t>
            </a:r>
          </a:p>
          <a:p>
            <a:pPr lvl="0" algn="just" rtl="0">
              <a:buFont typeface="Wingdings" panose="05000000000000000000" pitchFamily="2" charset="2"/>
              <a:buChar char="q"/>
            </a:pPr>
            <a:r>
              <a:rPr lang="en-US" dirty="0">
                <a:latin typeface="Andalus" pitchFamily="18" charset="-78"/>
                <a:cs typeface="Andalus" pitchFamily="18" charset="-78"/>
              </a:rPr>
              <a:t> Then put them in centrifuge for 10minutes. </a:t>
            </a:r>
          </a:p>
          <a:p>
            <a:pPr lvl="0" algn="just" rtl="0">
              <a:buFont typeface="Wingdings" panose="05000000000000000000" pitchFamily="2" charset="2"/>
              <a:buChar char="q"/>
            </a:pPr>
            <a:r>
              <a:rPr lang="en-US" dirty="0">
                <a:latin typeface="Andalus" pitchFamily="18" charset="-78"/>
                <a:cs typeface="Andalus" pitchFamily="18" charset="-78"/>
              </a:rPr>
              <a:t> COD test was done for vials of phenol with nanoparticles.</a:t>
            </a:r>
          </a:p>
          <a:p>
            <a:pPr>
              <a:buFont typeface="Wingdings" panose="05000000000000000000" pitchFamily="2" charset="2"/>
              <a:buChar char="q"/>
            </a:pPr>
            <a:endParaRPr lang="ar-SA" dirty="0">
              <a:latin typeface="Andalus" pitchFamily="18" charset="-78"/>
              <a:cs typeface="Andalus" pitchFamily="18" charset="-78"/>
            </a:endParaRPr>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5D5C4FAA-1AAE-4CD2-9ADA-72AF6DC47C8E}" type="slidenum">
              <a:rPr lang="ar-SA" smtClean="0"/>
              <a:t>12</a:t>
            </a:fld>
            <a:endParaRPr lang="ar-SA"/>
          </a:p>
        </p:txBody>
      </p:sp>
    </p:spTree>
    <p:extLst>
      <p:ext uri="{BB962C8B-B14F-4D97-AF65-F5344CB8AC3E}">
        <p14:creationId xmlns:p14="http://schemas.microsoft.com/office/powerpoint/2010/main" val="375864868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ذييل 1"/>
          <p:cNvSpPr>
            <a:spLocks noGrp="1"/>
          </p:cNvSpPr>
          <p:nvPr>
            <p:ph type="ftr" sz="quarter" idx="11"/>
          </p:nvPr>
        </p:nvSpPr>
        <p:spPr/>
        <p:txBody>
          <a:bodyPr/>
          <a:lstStyle/>
          <a:p>
            <a:endParaRPr lang="ar-SA"/>
          </a:p>
        </p:txBody>
      </p:sp>
      <p:sp>
        <p:nvSpPr>
          <p:cNvPr id="3" name="عنصر نائب لرقم الشريحة 2"/>
          <p:cNvSpPr>
            <a:spLocks noGrp="1"/>
          </p:cNvSpPr>
          <p:nvPr>
            <p:ph type="sldNum" sz="quarter" idx="12"/>
          </p:nvPr>
        </p:nvSpPr>
        <p:spPr/>
        <p:txBody>
          <a:bodyPr/>
          <a:lstStyle/>
          <a:p>
            <a:fld id="{5D5C4FAA-1AAE-4CD2-9ADA-72AF6DC47C8E}" type="slidenum">
              <a:rPr lang="ar-SA" smtClean="0"/>
              <a:t>13</a:t>
            </a:fld>
            <a:endParaRPr lang="ar-SA"/>
          </a:p>
        </p:txBody>
      </p:sp>
      <p:sp>
        <p:nvSpPr>
          <p:cNvPr id="4" name="Title 1"/>
          <p:cNvSpPr txBox="1">
            <a:spLocks/>
          </p:cNvSpPr>
          <p:nvPr/>
        </p:nvSpPr>
        <p:spPr>
          <a:xfrm>
            <a:off x="3238852" y="755284"/>
            <a:ext cx="9997440" cy="1143000"/>
          </a:xfrm>
          <a:prstGeom prst="rect">
            <a:avLst/>
          </a:prstGeom>
        </p:spPr>
        <p:txBody>
          <a:bodyPr/>
          <a:lst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a:lstStyle>
          <a:p>
            <a:r>
              <a:rPr lang="en-US" sz="6000" dirty="0" smtClean="0">
                <a:latin typeface="Andalus" pitchFamily="18" charset="-78"/>
                <a:cs typeface="Andalus" pitchFamily="18" charset="-78"/>
              </a:rPr>
              <a:t>Result and Discussion </a:t>
            </a:r>
            <a:endParaRPr lang="ar-SA" sz="6000" dirty="0">
              <a:latin typeface="Andalus" pitchFamily="18" charset="-78"/>
              <a:cs typeface="Andalus" pitchFamily="18" charset="-78"/>
            </a:endParaRPr>
          </a:p>
        </p:txBody>
      </p:sp>
      <p:pic>
        <p:nvPicPr>
          <p:cNvPr id="6148" name="Picture 4" descr="Related ima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72153" y="1664677"/>
            <a:ext cx="8088923" cy="49588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1803025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97621" y="539261"/>
            <a:ext cx="9997440" cy="4800600"/>
          </a:xfrm>
        </p:spPr>
        <p:txBody>
          <a:bodyPr/>
          <a:lstStyle/>
          <a:p>
            <a:pPr marL="82296" indent="0" algn="l">
              <a:buNone/>
            </a:pPr>
            <a:r>
              <a:rPr lang="en-US" b="1" dirty="0" smtClean="0">
                <a:latin typeface="Andalus" pitchFamily="18" charset="-78"/>
                <a:cs typeface="Andalus" pitchFamily="18" charset="-78"/>
                <a:sym typeface="Wingdings"/>
              </a:rPr>
              <a:t></a:t>
            </a:r>
            <a:r>
              <a:rPr lang="en-US" b="1" dirty="0" smtClean="0">
                <a:latin typeface="Andalus" pitchFamily="18" charset="-78"/>
                <a:cs typeface="Andalus" pitchFamily="18" charset="-78"/>
              </a:rPr>
              <a:t>Adsorption isotherm </a:t>
            </a:r>
          </a:p>
          <a:p>
            <a:pPr marL="82296" indent="0" algn="l">
              <a:buNone/>
            </a:pPr>
            <a:r>
              <a:rPr lang="en-US" dirty="0">
                <a:latin typeface="Andalus" pitchFamily="18" charset="-78"/>
                <a:cs typeface="Andalus" pitchFamily="18" charset="-78"/>
              </a:rPr>
              <a:t>The results of the adsorption of phenol onto the nanoparticle at different initial </a:t>
            </a:r>
            <a:r>
              <a:rPr lang="en-US" dirty="0" smtClean="0">
                <a:latin typeface="Andalus" pitchFamily="18" charset="-78"/>
                <a:cs typeface="Andalus" pitchFamily="18" charset="-78"/>
              </a:rPr>
              <a:t>concentrations are given in table below </a:t>
            </a:r>
            <a:endParaRPr lang="ar-SA" dirty="0">
              <a:latin typeface="Andalus" pitchFamily="18" charset="-78"/>
              <a:cs typeface="Andalus" pitchFamily="18" charset="-78"/>
            </a:endParaRPr>
          </a:p>
        </p:txBody>
      </p:sp>
      <p:sp>
        <p:nvSpPr>
          <p:cNvPr id="7" name="Footer Placeholder 6"/>
          <p:cNvSpPr>
            <a:spLocks noGrp="1"/>
          </p:cNvSpPr>
          <p:nvPr>
            <p:ph type="ftr" sz="quarter" idx="11"/>
          </p:nvPr>
        </p:nvSpPr>
        <p:spPr/>
        <p:txBody>
          <a:bodyPr/>
          <a:lstStyle/>
          <a:p>
            <a:endParaRPr lang="ar-SA"/>
          </a:p>
        </p:txBody>
      </p:sp>
      <p:sp>
        <p:nvSpPr>
          <p:cNvPr id="8" name="Slide Number Placeholder 7"/>
          <p:cNvSpPr>
            <a:spLocks noGrp="1"/>
          </p:cNvSpPr>
          <p:nvPr>
            <p:ph type="sldNum" sz="quarter" idx="12"/>
          </p:nvPr>
        </p:nvSpPr>
        <p:spPr/>
        <p:txBody>
          <a:bodyPr/>
          <a:lstStyle/>
          <a:p>
            <a:fld id="{5D5C4FAA-1AAE-4CD2-9ADA-72AF6DC47C8E}" type="slidenum">
              <a:rPr lang="ar-SA" smtClean="0"/>
              <a:t>14</a:t>
            </a:fld>
            <a:endParaRPr lang="ar-SA"/>
          </a:p>
        </p:txBody>
      </p:sp>
      <p:graphicFrame>
        <p:nvGraphicFramePr>
          <p:cNvPr id="4" name="Table 3"/>
          <p:cNvGraphicFramePr>
            <a:graphicFrameLocks noGrp="1"/>
          </p:cNvGraphicFramePr>
          <p:nvPr>
            <p:extLst>
              <p:ext uri="{D42A27DB-BD31-4B8C-83A1-F6EECF244321}">
                <p14:modId xmlns:p14="http://schemas.microsoft.com/office/powerpoint/2010/main" val="3548775206"/>
              </p:ext>
            </p:extLst>
          </p:nvPr>
        </p:nvGraphicFramePr>
        <p:xfrm>
          <a:off x="1629508" y="3481754"/>
          <a:ext cx="9296402" cy="2786761"/>
        </p:xfrm>
        <a:graphic>
          <a:graphicData uri="http://schemas.openxmlformats.org/drawingml/2006/table">
            <a:tbl>
              <a:tblPr firstRow="1" firstCol="1" bandRow="1">
                <a:tableStyleId>{5C22544A-7EE6-4342-B048-85BDC9FD1C3A}</a:tableStyleId>
              </a:tblPr>
              <a:tblGrid>
                <a:gridCol w="665970"/>
                <a:gridCol w="906729"/>
                <a:gridCol w="1191174"/>
                <a:gridCol w="781496"/>
                <a:gridCol w="964977"/>
                <a:gridCol w="824211"/>
                <a:gridCol w="688299"/>
                <a:gridCol w="825182"/>
                <a:gridCol w="826153"/>
                <a:gridCol w="963036"/>
                <a:gridCol w="659175"/>
              </a:tblGrid>
              <a:tr h="957961">
                <a:tc>
                  <a:txBody>
                    <a:bodyPr/>
                    <a:lstStyle/>
                    <a:p>
                      <a:pPr algn="ctr" rtl="0">
                        <a:lnSpc>
                          <a:spcPct val="150000"/>
                        </a:lnSpc>
                        <a:spcAft>
                          <a:spcPts val="1000"/>
                        </a:spcAft>
                      </a:pPr>
                      <a:r>
                        <a:rPr lang="en-US" sz="1600" dirty="0">
                          <a:effectLst/>
                        </a:rPr>
                        <a:t>C</a:t>
                      </a:r>
                      <a:r>
                        <a:rPr lang="en-US" sz="1600" baseline="-25000" dirty="0">
                          <a:effectLst/>
                        </a:rPr>
                        <a:t>0</a:t>
                      </a:r>
                      <a:endParaRPr lang="en-US" sz="1600" dirty="0">
                        <a:effectLst/>
                      </a:endParaRPr>
                    </a:p>
                    <a:p>
                      <a:pPr algn="ctr" rtl="0">
                        <a:lnSpc>
                          <a:spcPct val="150000"/>
                        </a:lnSpc>
                        <a:spcAft>
                          <a:spcPts val="1000"/>
                        </a:spcAft>
                      </a:pPr>
                      <a:r>
                        <a:rPr lang="en-US" sz="1600" dirty="0">
                          <a:effectLst/>
                        </a:rPr>
                        <a:t>(g/L)</a:t>
                      </a:r>
                      <a:endParaRPr lang="en-US" sz="1600" dirty="0">
                        <a:effectLst/>
                        <a:latin typeface="Calibri"/>
                        <a:ea typeface="Calibri"/>
                        <a:cs typeface="Arial"/>
                      </a:endParaRPr>
                    </a:p>
                  </a:txBody>
                  <a:tcPr marL="68580" marR="68580" marT="0" marB="0"/>
                </a:tc>
                <a:tc>
                  <a:txBody>
                    <a:bodyPr/>
                    <a:lstStyle/>
                    <a:p>
                      <a:pPr algn="ctr" rtl="0">
                        <a:lnSpc>
                          <a:spcPct val="150000"/>
                        </a:lnSpc>
                        <a:spcAft>
                          <a:spcPts val="1000"/>
                        </a:spcAft>
                      </a:pPr>
                      <a:r>
                        <a:rPr lang="en-US" sz="1600" dirty="0" err="1" smtClean="0">
                          <a:effectLst/>
                        </a:rPr>
                        <a:t>Ce</a:t>
                      </a:r>
                      <a:endParaRPr lang="en-US" sz="1600" dirty="0">
                        <a:effectLst/>
                      </a:endParaRPr>
                    </a:p>
                    <a:p>
                      <a:pPr algn="ctr" rtl="0">
                        <a:lnSpc>
                          <a:spcPct val="150000"/>
                        </a:lnSpc>
                        <a:spcAft>
                          <a:spcPts val="1000"/>
                        </a:spcAft>
                      </a:pPr>
                      <a:r>
                        <a:rPr lang="en-US" sz="1600" dirty="0" smtClean="0">
                          <a:effectLst/>
                        </a:rPr>
                        <a:t>(mg/L)</a:t>
                      </a:r>
                      <a:endParaRPr lang="en-US" sz="1600" dirty="0">
                        <a:effectLst/>
                        <a:latin typeface="Calibri"/>
                        <a:ea typeface="Calibri"/>
                        <a:cs typeface="Arial"/>
                      </a:endParaRPr>
                    </a:p>
                  </a:txBody>
                  <a:tcPr marL="68580" marR="68580" marT="0" marB="0"/>
                </a:tc>
                <a:tc>
                  <a:txBody>
                    <a:bodyPr/>
                    <a:lstStyle/>
                    <a:p>
                      <a:pPr algn="ctr" rtl="0">
                        <a:lnSpc>
                          <a:spcPct val="150000"/>
                        </a:lnSpc>
                        <a:spcAft>
                          <a:spcPts val="1000"/>
                        </a:spcAft>
                      </a:pPr>
                      <a:r>
                        <a:rPr lang="en-US" sz="1600" dirty="0" smtClean="0">
                          <a:effectLst/>
                        </a:rPr>
                        <a:t>mass</a:t>
                      </a:r>
                      <a:endParaRPr lang="en-US" sz="1600" dirty="0">
                        <a:effectLst/>
                      </a:endParaRPr>
                    </a:p>
                    <a:p>
                      <a:pPr algn="ctr" rtl="0">
                        <a:lnSpc>
                          <a:spcPct val="150000"/>
                        </a:lnSpc>
                        <a:spcAft>
                          <a:spcPts val="1000"/>
                        </a:spcAft>
                      </a:pPr>
                      <a:r>
                        <a:rPr lang="en-US" sz="1600" dirty="0" smtClean="0">
                          <a:effectLst/>
                        </a:rPr>
                        <a:t>(g)</a:t>
                      </a:r>
                      <a:endParaRPr lang="en-US" sz="1600" dirty="0">
                        <a:effectLst/>
                        <a:latin typeface="Calibri"/>
                        <a:ea typeface="Calibri"/>
                        <a:cs typeface="Arial"/>
                      </a:endParaRPr>
                    </a:p>
                  </a:txBody>
                  <a:tcPr marL="68580" marR="68580" marT="0" marB="0"/>
                </a:tc>
                <a:tc>
                  <a:txBody>
                    <a:bodyPr/>
                    <a:lstStyle/>
                    <a:p>
                      <a:pPr algn="ctr" rtl="0">
                        <a:lnSpc>
                          <a:spcPct val="150000"/>
                        </a:lnSpc>
                        <a:spcAft>
                          <a:spcPts val="1000"/>
                        </a:spcAft>
                      </a:pPr>
                      <a:r>
                        <a:rPr lang="en-US" sz="1400" dirty="0" smtClean="0">
                          <a:effectLst/>
                        </a:rPr>
                        <a:t>volume</a:t>
                      </a:r>
                      <a:endParaRPr lang="en-US" sz="1400" dirty="0">
                        <a:effectLst/>
                      </a:endParaRPr>
                    </a:p>
                    <a:p>
                      <a:pPr algn="ctr" rtl="0">
                        <a:lnSpc>
                          <a:spcPct val="150000"/>
                        </a:lnSpc>
                        <a:spcAft>
                          <a:spcPts val="1000"/>
                        </a:spcAft>
                      </a:pPr>
                      <a:r>
                        <a:rPr lang="en-US" sz="1600" dirty="0" smtClean="0">
                          <a:effectLst/>
                        </a:rPr>
                        <a:t>(L)</a:t>
                      </a:r>
                      <a:endParaRPr lang="en-US" sz="1600" dirty="0">
                        <a:effectLst/>
                        <a:latin typeface="Calibri"/>
                        <a:ea typeface="Calibri"/>
                        <a:cs typeface="Arial"/>
                      </a:endParaRPr>
                    </a:p>
                  </a:txBody>
                  <a:tcPr marL="68580" marR="68580" marT="0" marB="0"/>
                </a:tc>
                <a:tc>
                  <a:txBody>
                    <a:bodyPr/>
                    <a:lstStyle/>
                    <a:p>
                      <a:pPr algn="ctr" rtl="0">
                        <a:lnSpc>
                          <a:spcPct val="150000"/>
                        </a:lnSpc>
                        <a:spcAft>
                          <a:spcPts val="1000"/>
                        </a:spcAft>
                      </a:pPr>
                      <a:r>
                        <a:rPr lang="en-US" sz="1600" dirty="0" err="1">
                          <a:effectLst/>
                        </a:rPr>
                        <a:t>Q</a:t>
                      </a:r>
                      <a:r>
                        <a:rPr lang="en-US" sz="1600" baseline="-25000" dirty="0" err="1">
                          <a:effectLst/>
                        </a:rPr>
                        <a:t>exp</a:t>
                      </a:r>
                      <a:endParaRPr lang="en-US" sz="1600" dirty="0">
                        <a:effectLst/>
                      </a:endParaRPr>
                    </a:p>
                    <a:p>
                      <a:pPr algn="ctr" rtl="0">
                        <a:lnSpc>
                          <a:spcPct val="150000"/>
                        </a:lnSpc>
                        <a:spcAft>
                          <a:spcPts val="1000"/>
                        </a:spcAft>
                      </a:pPr>
                      <a:r>
                        <a:rPr lang="en-US" sz="1600" dirty="0" smtClean="0">
                          <a:effectLst/>
                        </a:rPr>
                        <a:t>(mg/g</a:t>
                      </a:r>
                      <a:r>
                        <a:rPr lang="en-US" sz="1600" dirty="0">
                          <a:effectLst/>
                        </a:rPr>
                        <a:t>)</a:t>
                      </a:r>
                      <a:endParaRPr lang="en-US" sz="1600" dirty="0">
                        <a:effectLst/>
                        <a:latin typeface="Calibri"/>
                        <a:ea typeface="Calibri"/>
                        <a:cs typeface="Arial"/>
                      </a:endParaRPr>
                    </a:p>
                  </a:txBody>
                  <a:tcPr marL="68580" marR="68580" marT="0" marB="0"/>
                </a:tc>
                <a:tc>
                  <a:txBody>
                    <a:bodyPr/>
                    <a:lstStyle/>
                    <a:p>
                      <a:pPr algn="ctr" rtl="0">
                        <a:lnSpc>
                          <a:spcPct val="150000"/>
                        </a:lnSpc>
                        <a:spcAft>
                          <a:spcPts val="1000"/>
                        </a:spcAft>
                      </a:pPr>
                      <a:r>
                        <a:rPr lang="en-US" sz="1600" dirty="0">
                          <a:effectLst/>
                        </a:rPr>
                        <a:t>R%</a:t>
                      </a:r>
                      <a:endParaRPr lang="en-US" sz="1600" dirty="0">
                        <a:effectLst/>
                        <a:latin typeface="Calibri"/>
                        <a:ea typeface="Calibri"/>
                        <a:cs typeface="Arial"/>
                      </a:endParaRPr>
                    </a:p>
                  </a:txBody>
                  <a:tcPr marL="68580" marR="68580" marT="0" marB="0"/>
                </a:tc>
                <a:tc>
                  <a:txBody>
                    <a:bodyPr/>
                    <a:lstStyle/>
                    <a:p>
                      <a:pPr algn="ctr" rtl="0">
                        <a:lnSpc>
                          <a:spcPct val="150000"/>
                        </a:lnSpc>
                        <a:spcAft>
                          <a:spcPts val="1000"/>
                        </a:spcAft>
                      </a:pPr>
                      <a:r>
                        <a:rPr lang="en-US" sz="1600">
                          <a:effectLst/>
                        </a:rPr>
                        <a:t>T (K)</a:t>
                      </a:r>
                      <a:endParaRPr lang="en-US" sz="1600">
                        <a:effectLst/>
                        <a:latin typeface="Calibri"/>
                        <a:ea typeface="Calibri"/>
                        <a:cs typeface="Arial"/>
                      </a:endParaRPr>
                    </a:p>
                  </a:txBody>
                  <a:tcPr marL="68580" marR="68580" marT="0" marB="0"/>
                </a:tc>
                <a:tc>
                  <a:txBody>
                    <a:bodyPr/>
                    <a:lstStyle/>
                    <a:p>
                      <a:pPr algn="ctr" rtl="0">
                        <a:lnSpc>
                          <a:spcPct val="150000"/>
                        </a:lnSpc>
                        <a:spcAft>
                          <a:spcPts val="1000"/>
                        </a:spcAft>
                      </a:pPr>
                      <a:r>
                        <a:rPr lang="en-US" sz="1600">
                          <a:effectLst/>
                        </a:rPr>
                        <a:t>T (min)</a:t>
                      </a:r>
                      <a:endParaRPr lang="en-US" sz="1600">
                        <a:effectLst/>
                        <a:latin typeface="Calibri"/>
                        <a:ea typeface="Calibri"/>
                        <a:cs typeface="Arial"/>
                      </a:endParaRPr>
                    </a:p>
                  </a:txBody>
                  <a:tcPr marL="68580" marR="68580" marT="0" marB="0"/>
                </a:tc>
                <a:tc>
                  <a:txBody>
                    <a:bodyPr/>
                    <a:lstStyle/>
                    <a:p>
                      <a:pPr algn="ctr" rtl="0">
                        <a:lnSpc>
                          <a:spcPct val="150000"/>
                        </a:lnSpc>
                        <a:spcAft>
                          <a:spcPts val="1000"/>
                        </a:spcAft>
                      </a:pPr>
                      <a:r>
                        <a:rPr lang="en-US" sz="1600" dirty="0" err="1">
                          <a:effectLst/>
                        </a:rPr>
                        <a:t>C</a:t>
                      </a:r>
                      <a:r>
                        <a:rPr lang="en-US" sz="1600" baseline="-25000" dirty="0" err="1">
                          <a:effectLst/>
                        </a:rPr>
                        <a:t>e</a:t>
                      </a:r>
                      <a:r>
                        <a:rPr lang="en-US" sz="1600" dirty="0">
                          <a:effectLst/>
                        </a:rPr>
                        <a:t>/</a:t>
                      </a:r>
                      <a:r>
                        <a:rPr lang="en-US" sz="1600" dirty="0" err="1">
                          <a:effectLst/>
                        </a:rPr>
                        <a:t>Qe</a:t>
                      </a:r>
                      <a:endParaRPr lang="en-US" sz="1600" dirty="0">
                        <a:effectLst/>
                      </a:endParaRPr>
                    </a:p>
                    <a:p>
                      <a:pPr algn="ctr" rtl="0">
                        <a:lnSpc>
                          <a:spcPct val="150000"/>
                        </a:lnSpc>
                        <a:spcAft>
                          <a:spcPts val="1000"/>
                        </a:spcAft>
                      </a:pPr>
                      <a:r>
                        <a:rPr lang="en-US" sz="1600" dirty="0">
                          <a:effectLst/>
                        </a:rPr>
                        <a:t> </a:t>
                      </a:r>
                      <a:endParaRPr lang="en-US" sz="1600" dirty="0">
                        <a:effectLst/>
                        <a:latin typeface="Calibri"/>
                        <a:ea typeface="Calibri"/>
                        <a:cs typeface="Arial"/>
                      </a:endParaRPr>
                    </a:p>
                  </a:txBody>
                  <a:tcPr marL="68580" marR="68580" marT="0" marB="0"/>
                </a:tc>
                <a:tc>
                  <a:txBody>
                    <a:bodyPr/>
                    <a:lstStyle/>
                    <a:p>
                      <a:pPr algn="ctr" rtl="0">
                        <a:lnSpc>
                          <a:spcPct val="150000"/>
                        </a:lnSpc>
                        <a:spcAft>
                          <a:spcPts val="1000"/>
                        </a:spcAft>
                      </a:pPr>
                      <a:r>
                        <a:rPr lang="en-US" sz="1600" dirty="0" err="1">
                          <a:effectLst/>
                        </a:rPr>
                        <a:t>Qmax</a:t>
                      </a:r>
                      <a:endParaRPr lang="en-US" sz="1600" dirty="0">
                        <a:effectLst/>
                      </a:endParaRPr>
                    </a:p>
                    <a:p>
                      <a:pPr algn="ctr" rtl="0">
                        <a:lnSpc>
                          <a:spcPct val="150000"/>
                        </a:lnSpc>
                        <a:spcAft>
                          <a:spcPts val="1000"/>
                        </a:spcAft>
                      </a:pPr>
                      <a:r>
                        <a:rPr lang="en-US" sz="1600" dirty="0" smtClean="0">
                          <a:effectLst/>
                        </a:rPr>
                        <a:t>(mg/g</a:t>
                      </a:r>
                      <a:r>
                        <a:rPr lang="en-US" sz="1600" dirty="0">
                          <a:effectLst/>
                        </a:rPr>
                        <a:t>)</a:t>
                      </a:r>
                      <a:endParaRPr lang="en-US" sz="1600" dirty="0">
                        <a:effectLst/>
                        <a:latin typeface="Calibri"/>
                        <a:ea typeface="Calibri"/>
                        <a:cs typeface="Arial"/>
                      </a:endParaRPr>
                    </a:p>
                  </a:txBody>
                  <a:tcPr marL="68580" marR="68580" marT="0" marB="0"/>
                </a:tc>
                <a:tc>
                  <a:txBody>
                    <a:bodyPr/>
                    <a:lstStyle/>
                    <a:p>
                      <a:pPr algn="ctr" rtl="0">
                        <a:lnSpc>
                          <a:spcPct val="150000"/>
                        </a:lnSpc>
                        <a:spcAft>
                          <a:spcPts val="1000"/>
                        </a:spcAft>
                      </a:pPr>
                      <a:r>
                        <a:rPr lang="en-US" sz="1600">
                          <a:effectLst/>
                        </a:rPr>
                        <a:t>KL</a:t>
                      </a:r>
                    </a:p>
                    <a:p>
                      <a:pPr algn="ctr" rtl="0">
                        <a:lnSpc>
                          <a:spcPct val="150000"/>
                        </a:lnSpc>
                        <a:spcAft>
                          <a:spcPts val="1000"/>
                        </a:spcAft>
                      </a:pPr>
                      <a:r>
                        <a:rPr lang="en-US" sz="1600">
                          <a:effectLst/>
                        </a:rPr>
                        <a:t>(L/g)</a:t>
                      </a:r>
                      <a:endParaRPr lang="en-US" sz="1600">
                        <a:effectLst/>
                        <a:latin typeface="Calibri"/>
                        <a:ea typeface="Calibri"/>
                        <a:cs typeface="Arial"/>
                      </a:endParaRPr>
                    </a:p>
                  </a:txBody>
                  <a:tcPr marL="68580" marR="68580" marT="0" marB="0"/>
                </a:tc>
              </a:tr>
              <a:tr h="357662">
                <a:tc>
                  <a:txBody>
                    <a:bodyPr/>
                    <a:lstStyle/>
                    <a:p>
                      <a:pPr algn="ctr" rtl="0">
                        <a:lnSpc>
                          <a:spcPct val="150000"/>
                        </a:lnSpc>
                        <a:spcAft>
                          <a:spcPts val="1000"/>
                        </a:spcAft>
                      </a:pPr>
                      <a:r>
                        <a:rPr lang="en-US" sz="1600">
                          <a:effectLst/>
                        </a:rPr>
                        <a:t>20</a:t>
                      </a:r>
                      <a:endParaRPr lang="en-US" sz="1600">
                        <a:effectLst/>
                        <a:latin typeface="Calibri"/>
                        <a:ea typeface="Calibri"/>
                        <a:cs typeface="Arial"/>
                      </a:endParaRPr>
                    </a:p>
                  </a:txBody>
                  <a:tcPr marL="68580" marR="68580" marT="0" marB="0" anchor="b"/>
                </a:tc>
                <a:tc>
                  <a:txBody>
                    <a:bodyPr/>
                    <a:lstStyle/>
                    <a:p>
                      <a:pPr algn="ctr" rtl="0">
                        <a:lnSpc>
                          <a:spcPct val="150000"/>
                        </a:lnSpc>
                        <a:spcAft>
                          <a:spcPts val="1000"/>
                        </a:spcAft>
                      </a:pPr>
                      <a:r>
                        <a:rPr lang="en-US" sz="1600" dirty="0">
                          <a:effectLst/>
                        </a:rPr>
                        <a:t>0</a:t>
                      </a:r>
                      <a:endParaRPr lang="en-US" sz="1600" dirty="0">
                        <a:effectLst/>
                        <a:latin typeface="Calibri"/>
                        <a:ea typeface="Calibri"/>
                        <a:cs typeface="Arial"/>
                      </a:endParaRPr>
                    </a:p>
                  </a:txBody>
                  <a:tcPr marL="68580" marR="68580" marT="0" marB="0" anchor="b"/>
                </a:tc>
                <a:tc>
                  <a:txBody>
                    <a:bodyPr/>
                    <a:lstStyle/>
                    <a:p>
                      <a:pPr algn="ctr" rtl="0">
                        <a:lnSpc>
                          <a:spcPct val="150000"/>
                        </a:lnSpc>
                        <a:spcAft>
                          <a:spcPts val="1000"/>
                        </a:spcAft>
                      </a:pPr>
                      <a:r>
                        <a:rPr lang="en-US" sz="1600">
                          <a:effectLst/>
                        </a:rPr>
                        <a:t>0.0519</a:t>
                      </a:r>
                      <a:endParaRPr lang="en-US" sz="1600">
                        <a:effectLst/>
                        <a:latin typeface="Calibri"/>
                        <a:ea typeface="Calibri"/>
                        <a:cs typeface="Arial"/>
                      </a:endParaRPr>
                    </a:p>
                  </a:txBody>
                  <a:tcPr marL="68580" marR="68580" marT="0" marB="0" anchor="b"/>
                </a:tc>
                <a:tc>
                  <a:txBody>
                    <a:bodyPr/>
                    <a:lstStyle/>
                    <a:p>
                      <a:pPr algn="ctr" rtl="0">
                        <a:lnSpc>
                          <a:spcPct val="150000"/>
                        </a:lnSpc>
                        <a:spcAft>
                          <a:spcPts val="1000"/>
                        </a:spcAft>
                      </a:pPr>
                      <a:r>
                        <a:rPr lang="en-US" sz="1600">
                          <a:effectLst/>
                        </a:rPr>
                        <a:t>0.005</a:t>
                      </a:r>
                      <a:endParaRPr lang="en-US" sz="1600">
                        <a:effectLst/>
                        <a:latin typeface="Calibri"/>
                        <a:ea typeface="Calibri"/>
                        <a:cs typeface="Arial"/>
                      </a:endParaRPr>
                    </a:p>
                  </a:txBody>
                  <a:tcPr marL="68580" marR="68580" marT="0" marB="0" anchor="b"/>
                </a:tc>
                <a:tc>
                  <a:txBody>
                    <a:bodyPr/>
                    <a:lstStyle/>
                    <a:p>
                      <a:pPr algn="ctr" rtl="0">
                        <a:lnSpc>
                          <a:spcPct val="150000"/>
                        </a:lnSpc>
                        <a:spcAft>
                          <a:spcPts val="1000"/>
                        </a:spcAft>
                      </a:pPr>
                      <a:r>
                        <a:rPr lang="en-US" sz="1600">
                          <a:effectLst/>
                        </a:rPr>
                        <a:t>1.92</a:t>
                      </a:r>
                      <a:endParaRPr lang="en-US" sz="1600">
                        <a:effectLst/>
                        <a:latin typeface="Calibri"/>
                        <a:ea typeface="Calibri"/>
                        <a:cs typeface="Arial"/>
                      </a:endParaRPr>
                    </a:p>
                  </a:txBody>
                  <a:tcPr marL="68580" marR="68580" marT="0" marB="0" anchor="b"/>
                </a:tc>
                <a:tc>
                  <a:txBody>
                    <a:bodyPr/>
                    <a:lstStyle/>
                    <a:p>
                      <a:pPr algn="ctr" rtl="0">
                        <a:lnSpc>
                          <a:spcPct val="150000"/>
                        </a:lnSpc>
                        <a:spcAft>
                          <a:spcPts val="1000"/>
                        </a:spcAft>
                      </a:pPr>
                      <a:r>
                        <a:rPr lang="en-US" sz="1600">
                          <a:effectLst/>
                        </a:rPr>
                        <a:t>100</a:t>
                      </a:r>
                      <a:endParaRPr lang="en-US" sz="1600">
                        <a:effectLst/>
                        <a:latin typeface="Calibri"/>
                        <a:ea typeface="Calibri"/>
                        <a:cs typeface="Arial"/>
                      </a:endParaRPr>
                    </a:p>
                  </a:txBody>
                  <a:tcPr marL="68580" marR="68580" marT="0" marB="0" anchor="b"/>
                </a:tc>
                <a:tc>
                  <a:txBody>
                    <a:bodyPr/>
                    <a:lstStyle/>
                    <a:p>
                      <a:pPr algn="ctr" rtl="0">
                        <a:lnSpc>
                          <a:spcPct val="150000"/>
                        </a:lnSpc>
                        <a:spcAft>
                          <a:spcPts val="1000"/>
                        </a:spcAft>
                      </a:pPr>
                      <a:r>
                        <a:rPr lang="en-US" sz="1600">
                          <a:effectLst/>
                        </a:rPr>
                        <a:t>298</a:t>
                      </a:r>
                      <a:endParaRPr lang="en-US" sz="1600">
                        <a:effectLst/>
                        <a:latin typeface="Calibri"/>
                        <a:ea typeface="Calibri"/>
                        <a:cs typeface="Arial"/>
                      </a:endParaRPr>
                    </a:p>
                  </a:txBody>
                  <a:tcPr marL="68580" marR="68580" marT="0" marB="0" anchor="b"/>
                </a:tc>
                <a:tc>
                  <a:txBody>
                    <a:bodyPr/>
                    <a:lstStyle/>
                    <a:p>
                      <a:pPr algn="ctr" rtl="0">
                        <a:lnSpc>
                          <a:spcPct val="150000"/>
                        </a:lnSpc>
                        <a:spcAft>
                          <a:spcPts val="1000"/>
                        </a:spcAft>
                      </a:pPr>
                      <a:r>
                        <a:rPr lang="en-US" sz="1600">
                          <a:effectLst/>
                        </a:rPr>
                        <a:t>180</a:t>
                      </a:r>
                      <a:endParaRPr lang="en-US" sz="1600">
                        <a:effectLst/>
                        <a:latin typeface="Calibri"/>
                        <a:ea typeface="Calibri"/>
                        <a:cs typeface="Arial"/>
                      </a:endParaRPr>
                    </a:p>
                  </a:txBody>
                  <a:tcPr marL="68580" marR="68580" marT="0" marB="0" anchor="b"/>
                </a:tc>
                <a:tc>
                  <a:txBody>
                    <a:bodyPr/>
                    <a:lstStyle/>
                    <a:p>
                      <a:pPr algn="ctr" rtl="0">
                        <a:lnSpc>
                          <a:spcPct val="150000"/>
                        </a:lnSpc>
                        <a:spcAft>
                          <a:spcPts val="1000"/>
                        </a:spcAft>
                      </a:pPr>
                      <a:r>
                        <a:rPr lang="en-US" sz="1600">
                          <a:effectLst/>
                        </a:rPr>
                        <a:t>0</a:t>
                      </a:r>
                      <a:endParaRPr lang="en-US" sz="1600">
                        <a:effectLst/>
                        <a:latin typeface="Calibri"/>
                        <a:ea typeface="Calibri"/>
                        <a:cs typeface="Arial"/>
                      </a:endParaRPr>
                    </a:p>
                  </a:txBody>
                  <a:tcPr marL="68580" marR="68580" marT="0" marB="0" anchor="b"/>
                </a:tc>
                <a:tc>
                  <a:txBody>
                    <a:bodyPr/>
                    <a:lstStyle/>
                    <a:p>
                      <a:pPr algn="ctr" rtl="0">
                        <a:lnSpc>
                          <a:spcPct val="150000"/>
                        </a:lnSpc>
                        <a:spcAft>
                          <a:spcPts val="1000"/>
                        </a:spcAft>
                      </a:pPr>
                      <a:r>
                        <a:rPr lang="en-US" sz="1600">
                          <a:effectLst/>
                        </a:rPr>
                        <a:t>3.71</a:t>
                      </a:r>
                      <a:endParaRPr lang="en-US" sz="1600">
                        <a:effectLst/>
                        <a:latin typeface="Calibri"/>
                        <a:ea typeface="Calibri"/>
                        <a:cs typeface="Arial"/>
                      </a:endParaRPr>
                    </a:p>
                  </a:txBody>
                  <a:tcPr marL="68580" marR="68580" marT="0" marB="0" anchor="b"/>
                </a:tc>
                <a:tc>
                  <a:txBody>
                    <a:bodyPr/>
                    <a:lstStyle/>
                    <a:p>
                      <a:pPr algn="ctr" rtl="0">
                        <a:lnSpc>
                          <a:spcPct val="150000"/>
                        </a:lnSpc>
                        <a:spcAft>
                          <a:spcPts val="1000"/>
                        </a:spcAft>
                      </a:pPr>
                      <a:r>
                        <a:rPr lang="en-US" sz="1600">
                          <a:effectLst/>
                        </a:rPr>
                        <a:t>0.95</a:t>
                      </a:r>
                      <a:endParaRPr lang="en-US" sz="1600">
                        <a:effectLst/>
                        <a:latin typeface="Calibri"/>
                        <a:ea typeface="Calibri"/>
                        <a:cs typeface="Arial"/>
                      </a:endParaRPr>
                    </a:p>
                  </a:txBody>
                  <a:tcPr marL="68580" marR="68580" marT="0" marB="0" anchor="b"/>
                </a:tc>
              </a:tr>
              <a:tr h="357662">
                <a:tc>
                  <a:txBody>
                    <a:bodyPr/>
                    <a:lstStyle/>
                    <a:p>
                      <a:pPr algn="ctr" rtl="0">
                        <a:lnSpc>
                          <a:spcPct val="150000"/>
                        </a:lnSpc>
                        <a:spcAft>
                          <a:spcPts val="1000"/>
                        </a:spcAft>
                      </a:pPr>
                      <a:r>
                        <a:rPr lang="en-US" sz="1600">
                          <a:effectLst/>
                        </a:rPr>
                        <a:t>60</a:t>
                      </a:r>
                      <a:endParaRPr lang="en-US" sz="1600">
                        <a:effectLst/>
                        <a:latin typeface="Calibri"/>
                        <a:ea typeface="Calibri"/>
                        <a:cs typeface="Arial"/>
                      </a:endParaRPr>
                    </a:p>
                  </a:txBody>
                  <a:tcPr marL="68580" marR="68580" marT="0" marB="0" anchor="b"/>
                </a:tc>
                <a:tc>
                  <a:txBody>
                    <a:bodyPr/>
                    <a:lstStyle/>
                    <a:p>
                      <a:pPr algn="ctr" rtl="0">
                        <a:lnSpc>
                          <a:spcPct val="150000"/>
                        </a:lnSpc>
                        <a:spcAft>
                          <a:spcPts val="1000"/>
                        </a:spcAft>
                      </a:pPr>
                      <a:r>
                        <a:rPr lang="en-US" sz="1600" dirty="0" smtClean="0">
                          <a:effectLst/>
                          <a:latin typeface="+mn-lt"/>
                          <a:ea typeface="+mn-ea"/>
                          <a:cs typeface="+mn-cs"/>
                        </a:rPr>
                        <a:t>25</a:t>
                      </a:r>
                      <a:endParaRPr lang="en-US" sz="1600" dirty="0">
                        <a:effectLst/>
                        <a:latin typeface="Calibri"/>
                        <a:ea typeface="Calibri"/>
                        <a:cs typeface="Arial"/>
                      </a:endParaRPr>
                    </a:p>
                  </a:txBody>
                  <a:tcPr marL="68580" marR="68580" marT="0" marB="0" anchor="b"/>
                </a:tc>
                <a:tc>
                  <a:txBody>
                    <a:bodyPr/>
                    <a:lstStyle/>
                    <a:p>
                      <a:pPr algn="ctr" rtl="0">
                        <a:lnSpc>
                          <a:spcPct val="150000"/>
                        </a:lnSpc>
                        <a:spcAft>
                          <a:spcPts val="1000"/>
                        </a:spcAft>
                      </a:pPr>
                      <a:r>
                        <a:rPr lang="en-US" sz="1600">
                          <a:effectLst/>
                        </a:rPr>
                        <a:t>0.0505</a:t>
                      </a:r>
                      <a:endParaRPr lang="en-US" sz="1600">
                        <a:effectLst/>
                        <a:latin typeface="Calibri"/>
                        <a:ea typeface="Calibri"/>
                        <a:cs typeface="Arial"/>
                      </a:endParaRPr>
                    </a:p>
                  </a:txBody>
                  <a:tcPr marL="68580" marR="68580" marT="0" marB="0" anchor="b"/>
                </a:tc>
                <a:tc>
                  <a:txBody>
                    <a:bodyPr/>
                    <a:lstStyle/>
                    <a:p>
                      <a:pPr algn="ctr" rtl="0">
                        <a:lnSpc>
                          <a:spcPct val="150000"/>
                        </a:lnSpc>
                        <a:spcAft>
                          <a:spcPts val="1000"/>
                        </a:spcAft>
                      </a:pPr>
                      <a:r>
                        <a:rPr lang="en-US" sz="1600">
                          <a:effectLst/>
                        </a:rPr>
                        <a:t>0.005</a:t>
                      </a:r>
                      <a:endParaRPr lang="en-US" sz="1600">
                        <a:effectLst/>
                        <a:latin typeface="Calibri"/>
                        <a:ea typeface="Calibri"/>
                        <a:cs typeface="Arial"/>
                      </a:endParaRPr>
                    </a:p>
                  </a:txBody>
                  <a:tcPr marL="68580" marR="68580" marT="0" marB="0" anchor="b"/>
                </a:tc>
                <a:tc>
                  <a:txBody>
                    <a:bodyPr/>
                    <a:lstStyle/>
                    <a:p>
                      <a:pPr algn="ctr" rtl="0">
                        <a:lnSpc>
                          <a:spcPct val="150000"/>
                        </a:lnSpc>
                        <a:spcAft>
                          <a:spcPts val="1000"/>
                        </a:spcAft>
                      </a:pPr>
                      <a:r>
                        <a:rPr lang="en-US" sz="1600">
                          <a:effectLst/>
                        </a:rPr>
                        <a:t>3.465</a:t>
                      </a:r>
                      <a:endParaRPr lang="en-US" sz="1600">
                        <a:effectLst/>
                        <a:latin typeface="Calibri"/>
                        <a:ea typeface="Calibri"/>
                        <a:cs typeface="Arial"/>
                      </a:endParaRPr>
                    </a:p>
                  </a:txBody>
                  <a:tcPr marL="68580" marR="68580" marT="0" marB="0" anchor="b"/>
                </a:tc>
                <a:tc>
                  <a:txBody>
                    <a:bodyPr/>
                    <a:lstStyle/>
                    <a:p>
                      <a:pPr algn="ctr" rtl="0">
                        <a:lnSpc>
                          <a:spcPct val="150000"/>
                        </a:lnSpc>
                        <a:spcAft>
                          <a:spcPts val="1000"/>
                        </a:spcAft>
                      </a:pPr>
                      <a:r>
                        <a:rPr lang="en-US" sz="1600">
                          <a:effectLst/>
                        </a:rPr>
                        <a:t>58.333</a:t>
                      </a:r>
                      <a:endParaRPr lang="en-US" sz="1600">
                        <a:effectLst/>
                        <a:latin typeface="Calibri"/>
                        <a:ea typeface="Calibri"/>
                        <a:cs typeface="Arial"/>
                      </a:endParaRPr>
                    </a:p>
                  </a:txBody>
                  <a:tcPr marL="68580" marR="68580" marT="0" marB="0" anchor="b"/>
                </a:tc>
                <a:tc>
                  <a:txBody>
                    <a:bodyPr/>
                    <a:lstStyle/>
                    <a:p>
                      <a:pPr algn="ctr" rtl="0">
                        <a:lnSpc>
                          <a:spcPct val="150000"/>
                        </a:lnSpc>
                        <a:spcAft>
                          <a:spcPts val="1000"/>
                        </a:spcAft>
                      </a:pPr>
                      <a:r>
                        <a:rPr lang="en-US" sz="1600">
                          <a:effectLst/>
                        </a:rPr>
                        <a:t>298</a:t>
                      </a:r>
                      <a:endParaRPr lang="en-US" sz="1600">
                        <a:effectLst/>
                        <a:latin typeface="Calibri"/>
                        <a:ea typeface="Calibri"/>
                        <a:cs typeface="Arial"/>
                      </a:endParaRPr>
                    </a:p>
                  </a:txBody>
                  <a:tcPr marL="68580" marR="68580" marT="0" marB="0" anchor="b"/>
                </a:tc>
                <a:tc>
                  <a:txBody>
                    <a:bodyPr/>
                    <a:lstStyle/>
                    <a:p>
                      <a:pPr algn="ctr" rtl="0">
                        <a:lnSpc>
                          <a:spcPct val="150000"/>
                        </a:lnSpc>
                        <a:spcAft>
                          <a:spcPts val="1000"/>
                        </a:spcAft>
                      </a:pPr>
                      <a:r>
                        <a:rPr lang="en-US" sz="1600">
                          <a:effectLst/>
                        </a:rPr>
                        <a:t>180</a:t>
                      </a:r>
                      <a:endParaRPr lang="en-US" sz="1600">
                        <a:effectLst/>
                        <a:latin typeface="Calibri"/>
                        <a:ea typeface="Calibri"/>
                        <a:cs typeface="Arial"/>
                      </a:endParaRPr>
                    </a:p>
                  </a:txBody>
                  <a:tcPr marL="68580" marR="68580" marT="0" marB="0" anchor="b"/>
                </a:tc>
                <a:tc>
                  <a:txBody>
                    <a:bodyPr/>
                    <a:lstStyle/>
                    <a:p>
                      <a:pPr algn="ctr" rtl="0">
                        <a:lnSpc>
                          <a:spcPct val="150000"/>
                        </a:lnSpc>
                        <a:spcAft>
                          <a:spcPts val="1000"/>
                        </a:spcAft>
                      </a:pPr>
                      <a:r>
                        <a:rPr lang="en-US" sz="1600">
                          <a:effectLst/>
                        </a:rPr>
                        <a:t>7.21</a:t>
                      </a:r>
                      <a:endParaRPr lang="en-US" sz="1600">
                        <a:effectLst/>
                        <a:latin typeface="Calibri"/>
                        <a:ea typeface="Calibri"/>
                        <a:cs typeface="Arial"/>
                      </a:endParaRPr>
                    </a:p>
                  </a:txBody>
                  <a:tcPr marL="68580" marR="68580" marT="0" marB="0" anchor="b"/>
                </a:tc>
                <a:tc>
                  <a:txBody>
                    <a:bodyPr/>
                    <a:lstStyle/>
                    <a:p>
                      <a:pPr algn="ctr" rtl="0">
                        <a:lnSpc>
                          <a:spcPct val="150000"/>
                        </a:lnSpc>
                        <a:spcAft>
                          <a:spcPts val="1000"/>
                        </a:spcAft>
                      </a:pPr>
                      <a:r>
                        <a:rPr lang="en-US" sz="1600">
                          <a:effectLst/>
                        </a:rPr>
                        <a:t> </a:t>
                      </a:r>
                      <a:endParaRPr lang="en-US" sz="1600">
                        <a:effectLst/>
                        <a:latin typeface="Calibri"/>
                        <a:ea typeface="Calibri"/>
                        <a:cs typeface="Arial"/>
                      </a:endParaRPr>
                    </a:p>
                  </a:txBody>
                  <a:tcPr marL="68580" marR="68580" marT="0" marB="0" anchor="b"/>
                </a:tc>
                <a:tc>
                  <a:txBody>
                    <a:bodyPr/>
                    <a:lstStyle/>
                    <a:p>
                      <a:pPr algn="ctr" rtl="0">
                        <a:lnSpc>
                          <a:spcPct val="150000"/>
                        </a:lnSpc>
                        <a:spcAft>
                          <a:spcPts val="1000"/>
                        </a:spcAft>
                      </a:pPr>
                      <a:r>
                        <a:rPr lang="en-US" sz="1600">
                          <a:effectLst/>
                        </a:rPr>
                        <a:t> </a:t>
                      </a:r>
                      <a:endParaRPr lang="en-US" sz="1600">
                        <a:effectLst/>
                        <a:latin typeface="Calibri"/>
                        <a:ea typeface="Calibri"/>
                        <a:cs typeface="Arial"/>
                      </a:endParaRPr>
                    </a:p>
                  </a:txBody>
                  <a:tcPr marL="68580" marR="68580" marT="0" marB="0" anchor="b"/>
                </a:tc>
              </a:tr>
              <a:tr h="357662">
                <a:tc>
                  <a:txBody>
                    <a:bodyPr/>
                    <a:lstStyle/>
                    <a:p>
                      <a:pPr algn="ctr" rtl="0">
                        <a:lnSpc>
                          <a:spcPct val="150000"/>
                        </a:lnSpc>
                        <a:spcAft>
                          <a:spcPts val="1000"/>
                        </a:spcAft>
                      </a:pPr>
                      <a:r>
                        <a:rPr lang="en-US" sz="1600">
                          <a:effectLst/>
                        </a:rPr>
                        <a:t>80</a:t>
                      </a:r>
                      <a:endParaRPr lang="en-US" sz="1600">
                        <a:effectLst/>
                        <a:latin typeface="Calibri"/>
                        <a:ea typeface="Calibri"/>
                        <a:cs typeface="Arial"/>
                      </a:endParaRPr>
                    </a:p>
                  </a:txBody>
                  <a:tcPr marL="68580" marR="68580" marT="0" marB="0" anchor="b"/>
                </a:tc>
                <a:tc>
                  <a:txBody>
                    <a:bodyPr/>
                    <a:lstStyle/>
                    <a:p>
                      <a:pPr algn="ctr" rtl="0">
                        <a:lnSpc>
                          <a:spcPct val="150000"/>
                        </a:lnSpc>
                        <a:spcAft>
                          <a:spcPts val="1000"/>
                        </a:spcAft>
                      </a:pPr>
                      <a:r>
                        <a:rPr lang="en-US" sz="1600" dirty="0" smtClean="0">
                          <a:effectLst/>
                          <a:latin typeface="+mn-lt"/>
                          <a:ea typeface="+mn-ea"/>
                          <a:cs typeface="+mn-cs"/>
                        </a:rPr>
                        <a:t>43</a:t>
                      </a:r>
                      <a:endParaRPr lang="en-US" sz="1600" dirty="0">
                        <a:effectLst/>
                        <a:latin typeface="Calibri"/>
                        <a:ea typeface="Calibri"/>
                        <a:cs typeface="Arial"/>
                      </a:endParaRPr>
                    </a:p>
                  </a:txBody>
                  <a:tcPr marL="68580" marR="68580" marT="0" marB="0" anchor="b"/>
                </a:tc>
                <a:tc>
                  <a:txBody>
                    <a:bodyPr/>
                    <a:lstStyle/>
                    <a:p>
                      <a:pPr algn="ctr" rtl="0">
                        <a:lnSpc>
                          <a:spcPct val="150000"/>
                        </a:lnSpc>
                        <a:spcAft>
                          <a:spcPts val="1000"/>
                        </a:spcAft>
                      </a:pPr>
                      <a:r>
                        <a:rPr lang="en-US" sz="1600">
                          <a:effectLst/>
                        </a:rPr>
                        <a:t>0.0506</a:t>
                      </a:r>
                      <a:endParaRPr lang="en-US" sz="1600">
                        <a:effectLst/>
                        <a:latin typeface="Calibri"/>
                        <a:ea typeface="Calibri"/>
                        <a:cs typeface="Arial"/>
                      </a:endParaRPr>
                    </a:p>
                  </a:txBody>
                  <a:tcPr marL="68580" marR="68580" marT="0" marB="0" anchor="b"/>
                </a:tc>
                <a:tc>
                  <a:txBody>
                    <a:bodyPr/>
                    <a:lstStyle/>
                    <a:p>
                      <a:pPr algn="ctr" rtl="0">
                        <a:lnSpc>
                          <a:spcPct val="150000"/>
                        </a:lnSpc>
                        <a:spcAft>
                          <a:spcPts val="1000"/>
                        </a:spcAft>
                      </a:pPr>
                      <a:r>
                        <a:rPr lang="en-US" sz="1600">
                          <a:effectLst/>
                        </a:rPr>
                        <a:t>0.005</a:t>
                      </a:r>
                      <a:endParaRPr lang="en-US" sz="1600">
                        <a:effectLst/>
                        <a:latin typeface="Calibri"/>
                        <a:ea typeface="Calibri"/>
                        <a:cs typeface="Arial"/>
                      </a:endParaRPr>
                    </a:p>
                  </a:txBody>
                  <a:tcPr marL="68580" marR="68580" marT="0" marB="0" anchor="b"/>
                </a:tc>
                <a:tc>
                  <a:txBody>
                    <a:bodyPr/>
                    <a:lstStyle/>
                    <a:p>
                      <a:pPr algn="ctr" rtl="0">
                        <a:lnSpc>
                          <a:spcPct val="150000"/>
                        </a:lnSpc>
                        <a:spcAft>
                          <a:spcPts val="1000"/>
                        </a:spcAft>
                      </a:pPr>
                      <a:r>
                        <a:rPr lang="en-US" sz="1600">
                          <a:effectLst/>
                        </a:rPr>
                        <a:t>3.656</a:t>
                      </a:r>
                      <a:endParaRPr lang="en-US" sz="1600">
                        <a:effectLst/>
                        <a:latin typeface="Calibri"/>
                        <a:ea typeface="Calibri"/>
                        <a:cs typeface="Arial"/>
                      </a:endParaRPr>
                    </a:p>
                  </a:txBody>
                  <a:tcPr marL="68580" marR="68580" marT="0" marB="0" anchor="b"/>
                </a:tc>
                <a:tc>
                  <a:txBody>
                    <a:bodyPr/>
                    <a:lstStyle/>
                    <a:p>
                      <a:pPr algn="ctr" rtl="0">
                        <a:lnSpc>
                          <a:spcPct val="150000"/>
                        </a:lnSpc>
                        <a:spcAft>
                          <a:spcPts val="1000"/>
                        </a:spcAft>
                      </a:pPr>
                      <a:r>
                        <a:rPr lang="en-US" sz="1600">
                          <a:effectLst/>
                        </a:rPr>
                        <a:t>46.25</a:t>
                      </a:r>
                      <a:endParaRPr lang="en-US" sz="1600">
                        <a:effectLst/>
                        <a:latin typeface="Calibri"/>
                        <a:ea typeface="Calibri"/>
                        <a:cs typeface="Arial"/>
                      </a:endParaRPr>
                    </a:p>
                  </a:txBody>
                  <a:tcPr marL="68580" marR="68580" marT="0" marB="0" anchor="b"/>
                </a:tc>
                <a:tc>
                  <a:txBody>
                    <a:bodyPr/>
                    <a:lstStyle/>
                    <a:p>
                      <a:pPr algn="ctr" rtl="0">
                        <a:lnSpc>
                          <a:spcPct val="150000"/>
                        </a:lnSpc>
                        <a:spcAft>
                          <a:spcPts val="1000"/>
                        </a:spcAft>
                      </a:pPr>
                      <a:r>
                        <a:rPr lang="en-US" sz="1600">
                          <a:effectLst/>
                        </a:rPr>
                        <a:t>298</a:t>
                      </a:r>
                      <a:endParaRPr lang="en-US" sz="1600">
                        <a:effectLst/>
                        <a:latin typeface="Calibri"/>
                        <a:ea typeface="Calibri"/>
                        <a:cs typeface="Arial"/>
                      </a:endParaRPr>
                    </a:p>
                  </a:txBody>
                  <a:tcPr marL="68580" marR="68580" marT="0" marB="0" anchor="b"/>
                </a:tc>
                <a:tc>
                  <a:txBody>
                    <a:bodyPr/>
                    <a:lstStyle/>
                    <a:p>
                      <a:pPr algn="ctr" rtl="0">
                        <a:lnSpc>
                          <a:spcPct val="150000"/>
                        </a:lnSpc>
                        <a:spcAft>
                          <a:spcPts val="1000"/>
                        </a:spcAft>
                      </a:pPr>
                      <a:r>
                        <a:rPr lang="en-US" sz="1600">
                          <a:effectLst/>
                        </a:rPr>
                        <a:t>180</a:t>
                      </a:r>
                      <a:endParaRPr lang="en-US" sz="1600">
                        <a:effectLst/>
                        <a:latin typeface="Calibri"/>
                        <a:ea typeface="Calibri"/>
                        <a:cs typeface="Arial"/>
                      </a:endParaRPr>
                    </a:p>
                  </a:txBody>
                  <a:tcPr marL="68580" marR="68580" marT="0" marB="0" anchor="b"/>
                </a:tc>
                <a:tc>
                  <a:txBody>
                    <a:bodyPr/>
                    <a:lstStyle/>
                    <a:p>
                      <a:pPr algn="ctr" rtl="0">
                        <a:lnSpc>
                          <a:spcPct val="150000"/>
                        </a:lnSpc>
                        <a:spcAft>
                          <a:spcPts val="1000"/>
                        </a:spcAft>
                      </a:pPr>
                      <a:r>
                        <a:rPr lang="en-US" sz="1600">
                          <a:effectLst/>
                        </a:rPr>
                        <a:t>11.76</a:t>
                      </a:r>
                      <a:endParaRPr lang="en-US" sz="1600">
                        <a:effectLst/>
                        <a:latin typeface="Calibri"/>
                        <a:ea typeface="Calibri"/>
                        <a:cs typeface="Arial"/>
                      </a:endParaRPr>
                    </a:p>
                  </a:txBody>
                  <a:tcPr marL="68580" marR="68580" marT="0" marB="0" anchor="b"/>
                </a:tc>
                <a:tc>
                  <a:txBody>
                    <a:bodyPr/>
                    <a:lstStyle/>
                    <a:p>
                      <a:pPr algn="ctr" rtl="0">
                        <a:lnSpc>
                          <a:spcPct val="150000"/>
                        </a:lnSpc>
                        <a:spcAft>
                          <a:spcPts val="1000"/>
                        </a:spcAft>
                      </a:pPr>
                      <a:r>
                        <a:rPr lang="en-US" sz="1600">
                          <a:effectLst/>
                        </a:rPr>
                        <a:t> </a:t>
                      </a:r>
                      <a:endParaRPr lang="en-US" sz="1600">
                        <a:effectLst/>
                        <a:latin typeface="Calibri"/>
                        <a:ea typeface="Calibri"/>
                        <a:cs typeface="Arial"/>
                      </a:endParaRPr>
                    </a:p>
                  </a:txBody>
                  <a:tcPr marL="68580" marR="68580" marT="0" marB="0" anchor="b"/>
                </a:tc>
                <a:tc>
                  <a:txBody>
                    <a:bodyPr/>
                    <a:lstStyle/>
                    <a:p>
                      <a:pPr algn="ctr" rtl="0">
                        <a:lnSpc>
                          <a:spcPct val="150000"/>
                        </a:lnSpc>
                        <a:spcAft>
                          <a:spcPts val="1000"/>
                        </a:spcAft>
                      </a:pPr>
                      <a:r>
                        <a:rPr lang="en-US" sz="1600">
                          <a:effectLst/>
                        </a:rPr>
                        <a:t> </a:t>
                      </a:r>
                      <a:endParaRPr lang="en-US" sz="1600">
                        <a:effectLst/>
                        <a:latin typeface="Calibri"/>
                        <a:ea typeface="Calibri"/>
                        <a:cs typeface="Arial"/>
                      </a:endParaRPr>
                    </a:p>
                  </a:txBody>
                  <a:tcPr marL="68580" marR="68580" marT="0" marB="0" anchor="b"/>
                </a:tc>
              </a:tr>
              <a:tr h="357662">
                <a:tc>
                  <a:txBody>
                    <a:bodyPr/>
                    <a:lstStyle/>
                    <a:p>
                      <a:pPr algn="ctr" rtl="0">
                        <a:lnSpc>
                          <a:spcPct val="150000"/>
                        </a:lnSpc>
                        <a:spcAft>
                          <a:spcPts val="1000"/>
                        </a:spcAft>
                      </a:pPr>
                      <a:r>
                        <a:rPr lang="en-US" sz="1600">
                          <a:effectLst/>
                        </a:rPr>
                        <a:t>100</a:t>
                      </a:r>
                      <a:endParaRPr lang="en-US" sz="1600">
                        <a:effectLst/>
                        <a:latin typeface="Calibri"/>
                        <a:ea typeface="Calibri"/>
                        <a:cs typeface="Arial"/>
                      </a:endParaRPr>
                    </a:p>
                  </a:txBody>
                  <a:tcPr marL="68580" marR="68580" marT="0" marB="0" anchor="b"/>
                </a:tc>
                <a:tc>
                  <a:txBody>
                    <a:bodyPr/>
                    <a:lstStyle/>
                    <a:p>
                      <a:pPr algn="ctr" rtl="0">
                        <a:lnSpc>
                          <a:spcPct val="150000"/>
                        </a:lnSpc>
                        <a:spcAft>
                          <a:spcPts val="1000"/>
                        </a:spcAft>
                      </a:pPr>
                      <a:r>
                        <a:rPr lang="en-US" sz="1600" dirty="0" smtClean="0">
                          <a:effectLst/>
                          <a:latin typeface="+mn-lt"/>
                          <a:ea typeface="+mn-ea"/>
                          <a:cs typeface="+mn-cs"/>
                        </a:rPr>
                        <a:t>64..5</a:t>
                      </a:r>
                      <a:endParaRPr lang="en-US" sz="1600" dirty="0">
                        <a:effectLst/>
                        <a:latin typeface="Calibri"/>
                        <a:ea typeface="Calibri"/>
                        <a:cs typeface="Arial"/>
                      </a:endParaRPr>
                    </a:p>
                  </a:txBody>
                  <a:tcPr marL="68580" marR="68580" marT="0" marB="0" anchor="b"/>
                </a:tc>
                <a:tc>
                  <a:txBody>
                    <a:bodyPr/>
                    <a:lstStyle/>
                    <a:p>
                      <a:pPr algn="ctr" rtl="0">
                        <a:lnSpc>
                          <a:spcPct val="150000"/>
                        </a:lnSpc>
                        <a:spcAft>
                          <a:spcPts val="1000"/>
                        </a:spcAft>
                      </a:pPr>
                      <a:r>
                        <a:rPr lang="en-US" sz="1600">
                          <a:effectLst/>
                        </a:rPr>
                        <a:t>0.0506</a:t>
                      </a:r>
                      <a:endParaRPr lang="en-US" sz="1600">
                        <a:effectLst/>
                        <a:latin typeface="Calibri"/>
                        <a:ea typeface="Calibri"/>
                        <a:cs typeface="Arial"/>
                      </a:endParaRPr>
                    </a:p>
                  </a:txBody>
                  <a:tcPr marL="68580" marR="68580" marT="0" marB="0" anchor="b"/>
                </a:tc>
                <a:tc>
                  <a:txBody>
                    <a:bodyPr/>
                    <a:lstStyle/>
                    <a:p>
                      <a:pPr algn="ctr" rtl="0">
                        <a:lnSpc>
                          <a:spcPct val="150000"/>
                        </a:lnSpc>
                        <a:spcAft>
                          <a:spcPts val="1000"/>
                        </a:spcAft>
                      </a:pPr>
                      <a:r>
                        <a:rPr lang="en-US" sz="1600">
                          <a:effectLst/>
                        </a:rPr>
                        <a:t>0.005</a:t>
                      </a:r>
                      <a:endParaRPr lang="en-US" sz="1600">
                        <a:effectLst/>
                        <a:latin typeface="Calibri"/>
                        <a:ea typeface="Calibri"/>
                        <a:cs typeface="Arial"/>
                      </a:endParaRPr>
                    </a:p>
                  </a:txBody>
                  <a:tcPr marL="68580" marR="68580" marT="0" marB="0" anchor="b"/>
                </a:tc>
                <a:tc>
                  <a:txBody>
                    <a:bodyPr/>
                    <a:lstStyle/>
                    <a:p>
                      <a:pPr algn="ctr" rtl="0">
                        <a:lnSpc>
                          <a:spcPct val="150000"/>
                        </a:lnSpc>
                        <a:spcAft>
                          <a:spcPts val="1000"/>
                        </a:spcAft>
                      </a:pPr>
                      <a:r>
                        <a:rPr lang="en-US" sz="1600">
                          <a:effectLst/>
                        </a:rPr>
                        <a:t>3.507</a:t>
                      </a:r>
                      <a:endParaRPr lang="en-US" sz="1600">
                        <a:effectLst/>
                        <a:latin typeface="Calibri"/>
                        <a:ea typeface="Calibri"/>
                        <a:cs typeface="Arial"/>
                      </a:endParaRPr>
                    </a:p>
                  </a:txBody>
                  <a:tcPr marL="68580" marR="68580" marT="0" marB="0" anchor="b"/>
                </a:tc>
                <a:tc>
                  <a:txBody>
                    <a:bodyPr/>
                    <a:lstStyle/>
                    <a:p>
                      <a:pPr algn="ctr" rtl="0">
                        <a:lnSpc>
                          <a:spcPct val="150000"/>
                        </a:lnSpc>
                        <a:spcAft>
                          <a:spcPts val="1000"/>
                        </a:spcAft>
                      </a:pPr>
                      <a:r>
                        <a:rPr lang="en-US" sz="1600">
                          <a:effectLst/>
                        </a:rPr>
                        <a:t>35.5</a:t>
                      </a:r>
                      <a:endParaRPr lang="en-US" sz="1600">
                        <a:effectLst/>
                        <a:latin typeface="Calibri"/>
                        <a:ea typeface="Calibri"/>
                        <a:cs typeface="Arial"/>
                      </a:endParaRPr>
                    </a:p>
                  </a:txBody>
                  <a:tcPr marL="68580" marR="68580" marT="0" marB="0" anchor="b"/>
                </a:tc>
                <a:tc>
                  <a:txBody>
                    <a:bodyPr/>
                    <a:lstStyle/>
                    <a:p>
                      <a:pPr algn="ctr" rtl="0">
                        <a:lnSpc>
                          <a:spcPct val="150000"/>
                        </a:lnSpc>
                        <a:spcAft>
                          <a:spcPts val="1000"/>
                        </a:spcAft>
                      </a:pPr>
                      <a:r>
                        <a:rPr lang="en-US" sz="1600">
                          <a:effectLst/>
                        </a:rPr>
                        <a:t>298</a:t>
                      </a:r>
                      <a:endParaRPr lang="en-US" sz="1600">
                        <a:effectLst/>
                        <a:latin typeface="Calibri"/>
                        <a:ea typeface="Calibri"/>
                        <a:cs typeface="Arial"/>
                      </a:endParaRPr>
                    </a:p>
                  </a:txBody>
                  <a:tcPr marL="68580" marR="68580" marT="0" marB="0" anchor="b"/>
                </a:tc>
                <a:tc>
                  <a:txBody>
                    <a:bodyPr/>
                    <a:lstStyle/>
                    <a:p>
                      <a:pPr algn="ctr" rtl="0">
                        <a:lnSpc>
                          <a:spcPct val="150000"/>
                        </a:lnSpc>
                        <a:spcAft>
                          <a:spcPts val="1000"/>
                        </a:spcAft>
                      </a:pPr>
                      <a:r>
                        <a:rPr lang="en-US" sz="1600">
                          <a:effectLst/>
                        </a:rPr>
                        <a:t>180</a:t>
                      </a:r>
                      <a:endParaRPr lang="en-US" sz="1600">
                        <a:effectLst/>
                        <a:latin typeface="Calibri"/>
                        <a:ea typeface="Calibri"/>
                        <a:cs typeface="Arial"/>
                      </a:endParaRPr>
                    </a:p>
                  </a:txBody>
                  <a:tcPr marL="68580" marR="68580" marT="0" marB="0" anchor="b"/>
                </a:tc>
                <a:tc>
                  <a:txBody>
                    <a:bodyPr/>
                    <a:lstStyle/>
                    <a:p>
                      <a:pPr algn="ctr" rtl="0">
                        <a:lnSpc>
                          <a:spcPct val="150000"/>
                        </a:lnSpc>
                        <a:spcAft>
                          <a:spcPts val="1000"/>
                        </a:spcAft>
                      </a:pPr>
                      <a:r>
                        <a:rPr lang="en-US" sz="1600">
                          <a:effectLst/>
                        </a:rPr>
                        <a:t>18.38</a:t>
                      </a:r>
                      <a:endParaRPr lang="en-US" sz="1600">
                        <a:effectLst/>
                        <a:latin typeface="Calibri"/>
                        <a:ea typeface="Calibri"/>
                        <a:cs typeface="Arial"/>
                      </a:endParaRPr>
                    </a:p>
                  </a:txBody>
                  <a:tcPr marL="68580" marR="68580" marT="0" marB="0" anchor="b"/>
                </a:tc>
                <a:tc>
                  <a:txBody>
                    <a:bodyPr/>
                    <a:lstStyle/>
                    <a:p>
                      <a:pPr algn="ctr" rtl="0">
                        <a:lnSpc>
                          <a:spcPct val="150000"/>
                        </a:lnSpc>
                        <a:spcAft>
                          <a:spcPts val="1000"/>
                        </a:spcAft>
                      </a:pPr>
                      <a:r>
                        <a:rPr lang="en-US" sz="1600">
                          <a:effectLst/>
                        </a:rPr>
                        <a:t> </a:t>
                      </a:r>
                      <a:endParaRPr lang="en-US" sz="1600">
                        <a:effectLst/>
                        <a:latin typeface="Calibri"/>
                        <a:ea typeface="Calibri"/>
                        <a:cs typeface="Arial"/>
                      </a:endParaRPr>
                    </a:p>
                  </a:txBody>
                  <a:tcPr marL="68580" marR="68580" marT="0" marB="0" anchor="b"/>
                </a:tc>
                <a:tc>
                  <a:txBody>
                    <a:bodyPr/>
                    <a:lstStyle/>
                    <a:p>
                      <a:pPr algn="ctr" rtl="0">
                        <a:lnSpc>
                          <a:spcPct val="150000"/>
                        </a:lnSpc>
                        <a:spcAft>
                          <a:spcPts val="1000"/>
                        </a:spcAft>
                      </a:pPr>
                      <a:r>
                        <a:rPr lang="en-US" sz="1600">
                          <a:effectLst/>
                        </a:rPr>
                        <a:t> </a:t>
                      </a:r>
                      <a:endParaRPr lang="en-US" sz="1600">
                        <a:effectLst/>
                        <a:latin typeface="Calibri"/>
                        <a:ea typeface="Calibri"/>
                        <a:cs typeface="Arial"/>
                      </a:endParaRPr>
                    </a:p>
                  </a:txBody>
                  <a:tcPr marL="68580" marR="68580" marT="0" marB="0" anchor="b"/>
                </a:tc>
              </a:tr>
              <a:tr h="357662">
                <a:tc>
                  <a:txBody>
                    <a:bodyPr/>
                    <a:lstStyle/>
                    <a:p>
                      <a:pPr algn="ctr" rtl="0">
                        <a:lnSpc>
                          <a:spcPct val="150000"/>
                        </a:lnSpc>
                        <a:spcAft>
                          <a:spcPts val="1000"/>
                        </a:spcAft>
                      </a:pPr>
                      <a:r>
                        <a:rPr lang="en-US" sz="1600">
                          <a:effectLst/>
                        </a:rPr>
                        <a:t>120</a:t>
                      </a:r>
                      <a:endParaRPr lang="en-US" sz="1600">
                        <a:effectLst/>
                        <a:latin typeface="Calibri"/>
                        <a:ea typeface="Calibri"/>
                        <a:cs typeface="Arial"/>
                      </a:endParaRPr>
                    </a:p>
                  </a:txBody>
                  <a:tcPr marL="68580" marR="68580" marT="0" marB="0" anchor="b"/>
                </a:tc>
                <a:tc>
                  <a:txBody>
                    <a:bodyPr/>
                    <a:lstStyle/>
                    <a:p>
                      <a:pPr algn="ctr" rtl="0">
                        <a:lnSpc>
                          <a:spcPct val="150000"/>
                        </a:lnSpc>
                        <a:spcAft>
                          <a:spcPts val="1000"/>
                        </a:spcAft>
                      </a:pPr>
                      <a:r>
                        <a:rPr lang="en-US" sz="1600" smtClean="0">
                          <a:effectLst/>
                          <a:latin typeface="+mn-lt"/>
                          <a:ea typeface="+mn-ea"/>
                          <a:cs typeface="+mn-cs"/>
                        </a:rPr>
                        <a:t>82</a:t>
                      </a:r>
                      <a:endParaRPr lang="en-US" sz="1600">
                        <a:effectLst/>
                        <a:latin typeface="Calibri"/>
                        <a:ea typeface="Calibri"/>
                        <a:cs typeface="Arial"/>
                      </a:endParaRPr>
                    </a:p>
                  </a:txBody>
                  <a:tcPr marL="68580" marR="68580" marT="0" marB="0" anchor="b"/>
                </a:tc>
                <a:tc>
                  <a:txBody>
                    <a:bodyPr/>
                    <a:lstStyle/>
                    <a:p>
                      <a:pPr algn="ctr" rtl="0">
                        <a:lnSpc>
                          <a:spcPct val="150000"/>
                        </a:lnSpc>
                        <a:spcAft>
                          <a:spcPts val="1000"/>
                        </a:spcAft>
                      </a:pPr>
                      <a:r>
                        <a:rPr lang="en-US" sz="1600">
                          <a:effectLst/>
                        </a:rPr>
                        <a:t>0.0502</a:t>
                      </a:r>
                      <a:endParaRPr lang="en-US" sz="1600">
                        <a:effectLst/>
                        <a:latin typeface="Calibri"/>
                        <a:ea typeface="Calibri"/>
                        <a:cs typeface="Arial"/>
                      </a:endParaRPr>
                    </a:p>
                  </a:txBody>
                  <a:tcPr marL="68580" marR="68580" marT="0" marB="0" anchor="b"/>
                </a:tc>
                <a:tc>
                  <a:txBody>
                    <a:bodyPr/>
                    <a:lstStyle/>
                    <a:p>
                      <a:pPr algn="ctr" rtl="0">
                        <a:lnSpc>
                          <a:spcPct val="150000"/>
                        </a:lnSpc>
                        <a:spcAft>
                          <a:spcPts val="1000"/>
                        </a:spcAft>
                      </a:pPr>
                      <a:r>
                        <a:rPr lang="en-US" sz="1600">
                          <a:effectLst/>
                        </a:rPr>
                        <a:t>0.005</a:t>
                      </a:r>
                      <a:endParaRPr lang="en-US" sz="1600">
                        <a:effectLst/>
                        <a:latin typeface="Calibri"/>
                        <a:ea typeface="Calibri"/>
                        <a:cs typeface="Arial"/>
                      </a:endParaRPr>
                    </a:p>
                  </a:txBody>
                  <a:tcPr marL="68580" marR="68580" marT="0" marB="0" anchor="b"/>
                </a:tc>
                <a:tc>
                  <a:txBody>
                    <a:bodyPr/>
                    <a:lstStyle/>
                    <a:p>
                      <a:pPr algn="ctr" rtl="0">
                        <a:lnSpc>
                          <a:spcPct val="150000"/>
                        </a:lnSpc>
                        <a:spcAft>
                          <a:spcPts val="1000"/>
                        </a:spcAft>
                      </a:pPr>
                      <a:r>
                        <a:rPr lang="en-US" sz="1600" dirty="0">
                          <a:effectLst/>
                        </a:rPr>
                        <a:t>3.784</a:t>
                      </a:r>
                      <a:endParaRPr lang="en-US" sz="1600" dirty="0">
                        <a:effectLst/>
                        <a:latin typeface="Calibri"/>
                        <a:ea typeface="Calibri"/>
                        <a:cs typeface="Arial"/>
                      </a:endParaRPr>
                    </a:p>
                  </a:txBody>
                  <a:tcPr marL="68580" marR="68580" marT="0" marB="0" anchor="b"/>
                </a:tc>
                <a:tc>
                  <a:txBody>
                    <a:bodyPr/>
                    <a:lstStyle/>
                    <a:p>
                      <a:pPr algn="ctr" rtl="0">
                        <a:lnSpc>
                          <a:spcPct val="150000"/>
                        </a:lnSpc>
                        <a:spcAft>
                          <a:spcPts val="1000"/>
                        </a:spcAft>
                      </a:pPr>
                      <a:r>
                        <a:rPr lang="en-US" sz="1600" dirty="0">
                          <a:effectLst/>
                        </a:rPr>
                        <a:t>31.666</a:t>
                      </a:r>
                      <a:endParaRPr lang="en-US" sz="1600" dirty="0">
                        <a:effectLst/>
                        <a:latin typeface="Calibri"/>
                        <a:ea typeface="Calibri"/>
                        <a:cs typeface="Arial"/>
                      </a:endParaRPr>
                    </a:p>
                  </a:txBody>
                  <a:tcPr marL="68580" marR="68580" marT="0" marB="0" anchor="b"/>
                </a:tc>
                <a:tc>
                  <a:txBody>
                    <a:bodyPr/>
                    <a:lstStyle/>
                    <a:p>
                      <a:pPr algn="ctr" rtl="0">
                        <a:lnSpc>
                          <a:spcPct val="150000"/>
                        </a:lnSpc>
                        <a:spcAft>
                          <a:spcPts val="1000"/>
                        </a:spcAft>
                      </a:pPr>
                      <a:r>
                        <a:rPr lang="en-US" sz="1600">
                          <a:effectLst/>
                        </a:rPr>
                        <a:t>298</a:t>
                      </a:r>
                      <a:endParaRPr lang="en-US" sz="1600">
                        <a:effectLst/>
                        <a:latin typeface="Calibri"/>
                        <a:ea typeface="Calibri"/>
                        <a:cs typeface="Arial"/>
                      </a:endParaRPr>
                    </a:p>
                  </a:txBody>
                  <a:tcPr marL="68580" marR="68580" marT="0" marB="0" anchor="b"/>
                </a:tc>
                <a:tc>
                  <a:txBody>
                    <a:bodyPr/>
                    <a:lstStyle/>
                    <a:p>
                      <a:pPr algn="ctr" rtl="0">
                        <a:lnSpc>
                          <a:spcPct val="150000"/>
                        </a:lnSpc>
                        <a:spcAft>
                          <a:spcPts val="1000"/>
                        </a:spcAft>
                      </a:pPr>
                      <a:r>
                        <a:rPr lang="en-US" sz="1600">
                          <a:effectLst/>
                        </a:rPr>
                        <a:t>180</a:t>
                      </a:r>
                      <a:endParaRPr lang="en-US" sz="1600">
                        <a:effectLst/>
                        <a:latin typeface="Calibri"/>
                        <a:ea typeface="Calibri"/>
                        <a:cs typeface="Arial"/>
                      </a:endParaRPr>
                    </a:p>
                  </a:txBody>
                  <a:tcPr marL="68580" marR="68580" marT="0" marB="0" anchor="b"/>
                </a:tc>
                <a:tc>
                  <a:txBody>
                    <a:bodyPr/>
                    <a:lstStyle/>
                    <a:p>
                      <a:pPr algn="ctr" rtl="0">
                        <a:lnSpc>
                          <a:spcPct val="150000"/>
                        </a:lnSpc>
                        <a:spcAft>
                          <a:spcPts val="1000"/>
                        </a:spcAft>
                      </a:pPr>
                      <a:r>
                        <a:rPr lang="en-US" sz="1600">
                          <a:effectLst/>
                        </a:rPr>
                        <a:t>21.66</a:t>
                      </a:r>
                      <a:endParaRPr lang="en-US" sz="1600">
                        <a:effectLst/>
                        <a:latin typeface="Calibri"/>
                        <a:ea typeface="Calibri"/>
                        <a:cs typeface="Arial"/>
                      </a:endParaRPr>
                    </a:p>
                  </a:txBody>
                  <a:tcPr marL="68580" marR="68580" marT="0" marB="0" anchor="b"/>
                </a:tc>
                <a:tc>
                  <a:txBody>
                    <a:bodyPr/>
                    <a:lstStyle/>
                    <a:p>
                      <a:pPr algn="ctr" rtl="0">
                        <a:lnSpc>
                          <a:spcPct val="150000"/>
                        </a:lnSpc>
                        <a:spcAft>
                          <a:spcPts val="1000"/>
                        </a:spcAft>
                      </a:pPr>
                      <a:r>
                        <a:rPr lang="en-US" sz="1600">
                          <a:effectLst/>
                        </a:rPr>
                        <a:t> </a:t>
                      </a:r>
                      <a:endParaRPr lang="en-US" sz="1600">
                        <a:effectLst/>
                        <a:latin typeface="Calibri"/>
                        <a:ea typeface="Calibri"/>
                        <a:cs typeface="Arial"/>
                      </a:endParaRPr>
                    </a:p>
                  </a:txBody>
                  <a:tcPr marL="68580" marR="68580" marT="0" marB="0" anchor="b"/>
                </a:tc>
                <a:tc>
                  <a:txBody>
                    <a:bodyPr/>
                    <a:lstStyle/>
                    <a:p>
                      <a:pPr algn="ctr" rtl="0">
                        <a:lnSpc>
                          <a:spcPct val="150000"/>
                        </a:lnSpc>
                        <a:spcAft>
                          <a:spcPts val="1000"/>
                        </a:spcAft>
                      </a:pPr>
                      <a:r>
                        <a:rPr lang="en-US" sz="1600" dirty="0">
                          <a:effectLst/>
                        </a:rPr>
                        <a:t> </a:t>
                      </a:r>
                      <a:endParaRPr lang="en-US" sz="1600" dirty="0">
                        <a:effectLst/>
                        <a:latin typeface="Calibri"/>
                        <a:ea typeface="Calibri"/>
                        <a:cs typeface="Arial"/>
                      </a:endParaRPr>
                    </a:p>
                  </a:txBody>
                  <a:tcPr marL="68580" marR="68580" marT="0" marB="0" anchor="b"/>
                </a:tc>
              </a:tr>
            </a:tbl>
          </a:graphicData>
        </a:graphic>
      </p:graphicFrame>
    </p:spTree>
    <p:extLst>
      <p:ext uri="{BB962C8B-B14F-4D97-AF65-F5344CB8AC3E}">
        <p14:creationId xmlns:p14="http://schemas.microsoft.com/office/powerpoint/2010/main" val="189277684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32082" y="568569"/>
            <a:ext cx="9997440" cy="4800600"/>
          </a:xfrm>
        </p:spPr>
        <p:txBody>
          <a:bodyPr/>
          <a:lstStyle/>
          <a:p>
            <a:pPr marL="0" indent="0" algn="l">
              <a:buNone/>
            </a:pPr>
            <a:r>
              <a:rPr lang="en-US" dirty="0" smtClean="0">
                <a:latin typeface="Andalus" pitchFamily="18" charset="-78"/>
                <a:cs typeface="Andalus" pitchFamily="18" charset="-78"/>
              </a:rPr>
              <a:t>The figure below shows  </a:t>
            </a:r>
            <a:r>
              <a:rPr lang="en-US" dirty="0">
                <a:latin typeface="Andalus" pitchFamily="18" charset="-78"/>
                <a:cs typeface="Andalus" pitchFamily="18" charset="-78"/>
              </a:rPr>
              <a:t>A plot of the Langmuir isotherm equation for the phenol adsorption on the nanoparticle</a:t>
            </a:r>
            <a:r>
              <a:rPr lang="en-US" dirty="0" smtClean="0">
                <a:latin typeface="Andalus" pitchFamily="18" charset="-78"/>
                <a:cs typeface="Andalus" pitchFamily="18" charset="-78"/>
              </a:rPr>
              <a:t>.</a:t>
            </a:r>
          </a:p>
          <a:p>
            <a:pPr marL="0" indent="0" algn="l">
              <a:buNone/>
            </a:pPr>
            <a:endParaRPr lang="ar-SA" dirty="0">
              <a:latin typeface="Andalus" pitchFamily="18" charset="-78"/>
              <a:cs typeface="Andalus" pitchFamily="18" charset="-78"/>
            </a:endParaRPr>
          </a:p>
        </p:txBody>
      </p:sp>
      <p:sp>
        <p:nvSpPr>
          <p:cNvPr id="7" name="Footer Placeholder 6"/>
          <p:cNvSpPr>
            <a:spLocks noGrp="1"/>
          </p:cNvSpPr>
          <p:nvPr>
            <p:ph type="ftr" sz="quarter" idx="11"/>
          </p:nvPr>
        </p:nvSpPr>
        <p:spPr/>
        <p:txBody>
          <a:bodyPr/>
          <a:lstStyle/>
          <a:p>
            <a:endParaRPr lang="ar-SA"/>
          </a:p>
        </p:txBody>
      </p:sp>
      <p:sp>
        <p:nvSpPr>
          <p:cNvPr id="8" name="Slide Number Placeholder 7"/>
          <p:cNvSpPr>
            <a:spLocks noGrp="1"/>
          </p:cNvSpPr>
          <p:nvPr>
            <p:ph type="sldNum" sz="quarter" idx="12"/>
          </p:nvPr>
        </p:nvSpPr>
        <p:spPr/>
        <p:txBody>
          <a:bodyPr/>
          <a:lstStyle/>
          <a:p>
            <a:fld id="{5D5C4FAA-1AAE-4CD2-9ADA-72AF6DC47C8E}" type="slidenum">
              <a:rPr lang="ar-SA" smtClean="0"/>
              <a:t>15</a:t>
            </a:fld>
            <a:endParaRPr lang="ar-SA"/>
          </a:p>
        </p:txBody>
      </p:sp>
      <p:graphicFrame>
        <p:nvGraphicFramePr>
          <p:cNvPr id="4" name="Chart 3"/>
          <p:cNvGraphicFramePr/>
          <p:nvPr>
            <p:extLst>
              <p:ext uri="{D42A27DB-BD31-4B8C-83A1-F6EECF244321}">
                <p14:modId xmlns:p14="http://schemas.microsoft.com/office/powerpoint/2010/main" val="205792085"/>
              </p:ext>
            </p:extLst>
          </p:nvPr>
        </p:nvGraphicFramePr>
        <p:xfrm>
          <a:off x="1981200" y="1863969"/>
          <a:ext cx="8487508" cy="482990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50881646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85898" y="380145"/>
            <a:ext cx="9997440" cy="1143000"/>
          </a:xfrm>
        </p:spPr>
        <p:txBody>
          <a:bodyPr/>
          <a:lstStyle/>
          <a:p>
            <a:r>
              <a:rPr lang="en-US" dirty="0" smtClean="0">
                <a:latin typeface="Andalus" pitchFamily="18" charset="-78"/>
                <a:cs typeface="Andalus" pitchFamily="18" charset="-78"/>
                <a:sym typeface="Wingdings"/>
              </a:rPr>
              <a:t></a:t>
            </a:r>
            <a:r>
              <a:rPr lang="en-US" dirty="0" smtClean="0">
                <a:latin typeface="Andalus" pitchFamily="18" charset="-78"/>
                <a:cs typeface="Andalus" pitchFamily="18" charset="-78"/>
              </a:rPr>
              <a:t>PH effect</a:t>
            </a:r>
            <a:endParaRPr lang="ar-SA" dirty="0">
              <a:latin typeface="Andalus" pitchFamily="18" charset="-78"/>
              <a:cs typeface="Andalus" pitchFamily="18" charset="-78"/>
            </a:endParaRPr>
          </a:p>
        </p:txBody>
      </p:sp>
      <p:sp>
        <p:nvSpPr>
          <p:cNvPr id="3" name="Content Placeholder 2"/>
          <p:cNvSpPr>
            <a:spLocks noGrp="1"/>
          </p:cNvSpPr>
          <p:nvPr>
            <p:ph idx="1"/>
          </p:nvPr>
        </p:nvSpPr>
        <p:spPr>
          <a:xfrm>
            <a:off x="1890698" y="1776046"/>
            <a:ext cx="9997440" cy="4800600"/>
          </a:xfrm>
        </p:spPr>
        <p:txBody>
          <a:bodyPr/>
          <a:lstStyle/>
          <a:p>
            <a:pPr algn="l"/>
            <a:r>
              <a:rPr lang="en-US" dirty="0" smtClean="0">
                <a:latin typeface="Andalus" pitchFamily="18" charset="-78"/>
                <a:cs typeface="Andalus" pitchFamily="18" charset="-78"/>
              </a:rPr>
              <a:t>The figure below shows the </a:t>
            </a:r>
            <a:r>
              <a:rPr lang="en-US" dirty="0">
                <a:latin typeface="Andalus" pitchFamily="18" charset="-78"/>
                <a:cs typeface="Andalus" pitchFamily="18" charset="-78"/>
              </a:rPr>
              <a:t>removal percentage related to the initial concentration along with different pH </a:t>
            </a:r>
            <a:r>
              <a:rPr lang="en-US" dirty="0" smtClean="0">
                <a:latin typeface="Andalus" pitchFamily="18" charset="-78"/>
                <a:cs typeface="Andalus" pitchFamily="18" charset="-78"/>
              </a:rPr>
              <a:t>values</a:t>
            </a:r>
          </a:p>
          <a:p>
            <a:pPr algn="l"/>
            <a:endParaRPr lang="ar-SA" dirty="0">
              <a:latin typeface="Andalus" pitchFamily="18" charset="-78"/>
              <a:cs typeface="Andalus" pitchFamily="18" charset="-78"/>
            </a:endParaRPr>
          </a:p>
        </p:txBody>
      </p:sp>
      <p:sp>
        <p:nvSpPr>
          <p:cNvPr id="7" name="Footer Placeholder 6"/>
          <p:cNvSpPr>
            <a:spLocks noGrp="1"/>
          </p:cNvSpPr>
          <p:nvPr>
            <p:ph type="ftr" sz="quarter" idx="11"/>
          </p:nvPr>
        </p:nvSpPr>
        <p:spPr/>
        <p:txBody>
          <a:bodyPr/>
          <a:lstStyle/>
          <a:p>
            <a:endParaRPr lang="ar-SA"/>
          </a:p>
        </p:txBody>
      </p:sp>
      <p:sp>
        <p:nvSpPr>
          <p:cNvPr id="8" name="Slide Number Placeholder 7"/>
          <p:cNvSpPr>
            <a:spLocks noGrp="1"/>
          </p:cNvSpPr>
          <p:nvPr>
            <p:ph type="sldNum" sz="quarter" idx="12"/>
          </p:nvPr>
        </p:nvSpPr>
        <p:spPr/>
        <p:txBody>
          <a:bodyPr/>
          <a:lstStyle/>
          <a:p>
            <a:fld id="{5D5C4FAA-1AAE-4CD2-9ADA-72AF6DC47C8E}" type="slidenum">
              <a:rPr lang="ar-SA" smtClean="0"/>
              <a:t>16</a:t>
            </a:fld>
            <a:endParaRPr lang="ar-SA"/>
          </a:p>
        </p:txBody>
      </p:sp>
      <p:graphicFrame>
        <p:nvGraphicFramePr>
          <p:cNvPr id="4" name="Chart 3"/>
          <p:cNvGraphicFramePr/>
          <p:nvPr>
            <p:extLst>
              <p:ext uri="{D42A27DB-BD31-4B8C-83A1-F6EECF244321}">
                <p14:modId xmlns:p14="http://schemas.microsoft.com/office/powerpoint/2010/main" val="3719407692"/>
              </p:ext>
            </p:extLst>
          </p:nvPr>
        </p:nvGraphicFramePr>
        <p:xfrm>
          <a:off x="3341075" y="3270740"/>
          <a:ext cx="7280031" cy="358726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03508445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haroni" pitchFamily="2" charset="-79"/>
                <a:cs typeface="Aharoni" pitchFamily="2" charset="-79"/>
                <a:sym typeface="Wingdings"/>
              </a:rPr>
              <a:t></a:t>
            </a:r>
            <a:r>
              <a:rPr lang="en-US" dirty="0" smtClean="0">
                <a:latin typeface="Aharoni" pitchFamily="2" charset="-79"/>
                <a:cs typeface="Aharoni" pitchFamily="2" charset="-79"/>
              </a:rPr>
              <a:t>Kinetics </a:t>
            </a:r>
            <a:r>
              <a:rPr lang="en-US" dirty="0">
                <a:latin typeface="Aharoni" pitchFamily="2" charset="-79"/>
                <a:cs typeface="Aharoni" pitchFamily="2" charset="-79"/>
              </a:rPr>
              <a:t>study</a:t>
            </a:r>
            <a:endParaRPr lang="ar-SA" dirty="0">
              <a:latin typeface="Aharoni" pitchFamily="2" charset="-79"/>
            </a:endParaRPr>
          </a:p>
        </p:txBody>
      </p:sp>
      <p:sp>
        <p:nvSpPr>
          <p:cNvPr id="3" name="Content Placeholder 2"/>
          <p:cNvSpPr>
            <a:spLocks noGrp="1"/>
          </p:cNvSpPr>
          <p:nvPr>
            <p:ph idx="1"/>
          </p:nvPr>
        </p:nvSpPr>
        <p:spPr>
          <a:xfrm>
            <a:off x="1304544" y="1283677"/>
            <a:ext cx="10887456" cy="4800600"/>
          </a:xfrm>
        </p:spPr>
        <p:txBody>
          <a:bodyPr/>
          <a:lstStyle/>
          <a:p>
            <a:pPr marL="82296" indent="0" algn="l">
              <a:buNone/>
            </a:pPr>
            <a:r>
              <a:rPr lang="en-US" dirty="0" smtClean="0">
                <a:latin typeface="Andalus" pitchFamily="18" charset="-78"/>
                <a:cs typeface="Andalus" pitchFamily="18" charset="-78"/>
              </a:rPr>
              <a:t>The figure blow show s the </a:t>
            </a:r>
            <a:r>
              <a:rPr lang="en-US" dirty="0">
                <a:latin typeface="Andalus" pitchFamily="18" charset="-78"/>
                <a:cs typeface="Andalus" pitchFamily="18" charset="-78"/>
              </a:rPr>
              <a:t>change in the concentration of phenol at predetermined time intervals. As shown, the concentration of phenol dropped slightly during the first 10 </a:t>
            </a:r>
            <a:r>
              <a:rPr lang="en-US" dirty="0" err="1">
                <a:latin typeface="Andalus" pitchFamily="18" charset="-78"/>
                <a:cs typeface="Andalus" pitchFamily="18" charset="-78"/>
              </a:rPr>
              <a:t>mins</a:t>
            </a:r>
            <a:r>
              <a:rPr lang="en-US" dirty="0">
                <a:latin typeface="Andalus" pitchFamily="18" charset="-78"/>
                <a:cs typeface="Andalus" pitchFamily="18" charset="-78"/>
              </a:rPr>
              <a:t>, </a:t>
            </a:r>
            <a:r>
              <a:rPr lang="en-US" dirty="0" smtClean="0">
                <a:latin typeface="Andalus" pitchFamily="18" charset="-78"/>
                <a:cs typeface="Andalus" pitchFamily="18" charset="-78"/>
              </a:rPr>
              <a:t>and remains </a:t>
            </a:r>
            <a:r>
              <a:rPr lang="en-US" dirty="0">
                <a:latin typeface="Andalus" pitchFamily="18" charset="-78"/>
                <a:cs typeface="Andalus" pitchFamily="18" charset="-78"/>
              </a:rPr>
              <a:t>approximately constant after 125 </a:t>
            </a:r>
            <a:r>
              <a:rPr lang="en-US" dirty="0" smtClean="0">
                <a:latin typeface="Andalus" pitchFamily="18" charset="-78"/>
                <a:cs typeface="Andalus" pitchFamily="18" charset="-78"/>
              </a:rPr>
              <a:t>minutes</a:t>
            </a:r>
            <a:endParaRPr lang="en-US" dirty="0">
              <a:latin typeface="Andalus" pitchFamily="18" charset="-78"/>
              <a:cs typeface="Andalus" pitchFamily="18" charset="-78"/>
            </a:endParaRPr>
          </a:p>
          <a:p>
            <a:pPr marL="82296" indent="0" algn="l">
              <a:buNone/>
            </a:pPr>
            <a:endParaRPr lang="ar-SA" dirty="0">
              <a:latin typeface="Andalus" pitchFamily="18" charset="-78"/>
              <a:cs typeface="Andalus" pitchFamily="18" charset="-78"/>
            </a:endParaRPr>
          </a:p>
        </p:txBody>
      </p:sp>
      <p:sp>
        <p:nvSpPr>
          <p:cNvPr id="7" name="Footer Placeholder 6"/>
          <p:cNvSpPr>
            <a:spLocks noGrp="1"/>
          </p:cNvSpPr>
          <p:nvPr>
            <p:ph type="ftr" sz="quarter" idx="11"/>
          </p:nvPr>
        </p:nvSpPr>
        <p:spPr/>
        <p:txBody>
          <a:bodyPr/>
          <a:lstStyle/>
          <a:p>
            <a:endParaRPr lang="ar-SA"/>
          </a:p>
        </p:txBody>
      </p:sp>
      <p:sp>
        <p:nvSpPr>
          <p:cNvPr id="8" name="Slide Number Placeholder 7"/>
          <p:cNvSpPr>
            <a:spLocks noGrp="1"/>
          </p:cNvSpPr>
          <p:nvPr>
            <p:ph type="sldNum" sz="quarter" idx="12"/>
          </p:nvPr>
        </p:nvSpPr>
        <p:spPr/>
        <p:txBody>
          <a:bodyPr/>
          <a:lstStyle/>
          <a:p>
            <a:fld id="{5D5C4FAA-1AAE-4CD2-9ADA-72AF6DC47C8E}" type="slidenum">
              <a:rPr lang="ar-SA" smtClean="0"/>
              <a:t>17</a:t>
            </a:fld>
            <a:endParaRPr lang="ar-SA"/>
          </a:p>
        </p:txBody>
      </p:sp>
      <p:graphicFrame>
        <p:nvGraphicFramePr>
          <p:cNvPr id="4" name="Chart 3">
            <a:extLst>
              <a:ext uri="{FF2B5EF4-FFF2-40B4-BE49-F238E27FC236}">
                <a16:creationId xmlns:wpc="http://schemas.microsoft.com/office/word/2010/wordprocessingCanvas" xmlns:mc="http://schemas.openxmlformats.org/markup-compatibility/2006" xmlns:m="http://schemas.openxmlformats.org/officeDocument/2006/math" xmlns:wp14="http://schemas.microsoft.com/office/word/2010/wordprocessingDrawing" xmlns:wp="http://schemas.openxmlformats.org/drawingml/2006/wordprocessingDrawing"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a16="http://schemas.microsoft.com/office/drawing/2014/main" xmlns:w16se="http://schemas.microsoft.com/office/word/2015/wordml/symex" xmlns:w16cid="http://schemas.microsoft.com/office/word/2016/wordml/cid" xmlns:w15="http://schemas.microsoft.com/office/word/2012/wordml" xmlns:w="http://schemas.openxmlformats.org/wordprocessingml/2006/main" xmlns:w10="urn:schemas-microsoft-com:office:word" xmlns:v="urn:schemas-microsoft-com:vml" xmlns:o="urn:schemas-microsoft-com:office:office" xmlns:am3d="http://schemas.microsoft.com/office/drawing/2017/model3d" xmlns:aink="http://schemas.microsoft.com/office/drawing/2016/ink" xmlns:cx8="http://schemas.microsoft.com/office/drawing/2016/5/14/chartex" xmlns:cx7="http://schemas.microsoft.com/office/drawing/2016/5/13/chartex" xmlns:cx6="http://schemas.microsoft.com/office/drawing/2016/5/12/chartex" xmlns:cx5="http://schemas.microsoft.com/office/drawing/2016/5/11/chartex" xmlns:cx4="http://schemas.microsoft.com/office/drawing/2016/5/10/chartex" xmlns:cx3="http://schemas.microsoft.com/office/drawing/2016/5/9/chartex" xmlns:cx2="http://schemas.microsoft.com/office/drawing/2015/10/21/chartex" xmlns:cx1="http://schemas.microsoft.com/office/drawing/2015/9/8/chartex" xmlns:cx="http://schemas.microsoft.com/office/drawing/2014/chartex" xmlns="" xmlns:lc="http://schemas.openxmlformats.org/drawingml/2006/lockedCanvas" id="{4022E922-80F6-46EB-A55D-DFECE7A44D2D}"/>
              </a:ext>
            </a:extLst>
          </p:cNvPr>
          <p:cNvGraphicFramePr/>
          <p:nvPr>
            <p:extLst>
              <p:ext uri="{D42A27DB-BD31-4B8C-83A1-F6EECF244321}">
                <p14:modId xmlns:p14="http://schemas.microsoft.com/office/powerpoint/2010/main" val="3884090357"/>
              </p:ext>
            </p:extLst>
          </p:nvPr>
        </p:nvGraphicFramePr>
        <p:xfrm>
          <a:off x="3282461" y="3235570"/>
          <a:ext cx="7467600" cy="342313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13087933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62452" y="555992"/>
            <a:ext cx="9997440" cy="1143000"/>
          </a:xfrm>
        </p:spPr>
        <p:txBody>
          <a:bodyPr/>
          <a:lstStyle/>
          <a:p>
            <a:r>
              <a:rPr lang="en-US" dirty="0" smtClean="0">
                <a:latin typeface="Andalus" pitchFamily="18" charset="-78"/>
                <a:cs typeface="Andalus" pitchFamily="18" charset="-78"/>
                <a:sym typeface="Wingdings"/>
              </a:rPr>
              <a:t></a:t>
            </a:r>
            <a:r>
              <a:rPr lang="en-US" dirty="0" smtClean="0">
                <a:latin typeface="Andalus" pitchFamily="18" charset="-78"/>
                <a:cs typeface="Andalus" pitchFamily="18" charset="-78"/>
              </a:rPr>
              <a:t>Thermodynamics </a:t>
            </a:r>
            <a:r>
              <a:rPr lang="en-US" dirty="0">
                <a:latin typeface="Andalus" pitchFamily="18" charset="-78"/>
                <a:cs typeface="Andalus" pitchFamily="18" charset="-78"/>
              </a:rPr>
              <a:t>study</a:t>
            </a:r>
            <a:endParaRPr lang="ar-SA" dirty="0">
              <a:latin typeface="Andalus" pitchFamily="18" charset="-78"/>
              <a:cs typeface="Andalus" pitchFamily="18" charset="-78"/>
            </a:endParaRPr>
          </a:p>
        </p:txBody>
      </p:sp>
      <p:sp>
        <p:nvSpPr>
          <p:cNvPr id="3" name="Content Placeholder 2"/>
          <p:cNvSpPr>
            <a:spLocks noGrp="1"/>
          </p:cNvSpPr>
          <p:nvPr>
            <p:ph idx="1"/>
          </p:nvPr>
        </p:nvSpPr>
        <p:spPr/>
        <p:txBody>
          <a:bodyPr/>
          <a:lstStyle/>
          <a:p>
            <a:pPr marL="82296" indent="0" algn="l">
              <a:buNone/>
            </a:pPr>
            <a:r>
              <a:rPr lang="en-US" dirty="0" smtClean="0"/>
              <a:t> </a:t>
            </a:r>
            <a:endParaRPr lang="ar-SA" dirty="0"/>
          </a:p>
        </p:txBody>
      </p:sp>
      <p:sp>
        <p:nvSpPr>
          <p:cNvPr id="7" name="Footer Placeholder 6"/>
          <p:cNvSpPr>
            <a:spLocks noGrp="1"/>
          </p:cNvSpPr>
          <p:nvPr>
            <p:ph type="ftr" sz="quarter" idx="11"/>
          </p:nvPr>
        </p:nvSpPr>
        <p:spPr/>
        <p:txBody>
          <a:bodyPr/>
          <a:lstStyle/>
          <a:p>
            <a:endParaRPr lang="ar-SA"/>
          </a:p>
        </p:txBody>
      </p:sp>
      <p:sp>
        <p:nvSpPr>
          <p:cNvPr id="8" name="Slide Number Placeholder 7"/>
          <p:cNvSpPr>
            <a:spLocks noGrp="1"/>
          </p:cNvSpPr>
          <p:nvPr>
            <p:ph type="sldNum" sz="quarter" idx="12"/>
          </p:nvPr>
        </p:nvSpPr>
        <p:spPr/>
        <p:txBody>
          <a:bodyPr/>
          <a:lstStyle/>
          <a:p>
            <a:fld id="{5D5C4FAA-1AAE-4CD2-9ADA-72AF6DC47C8E}" type="slidenum">
              <a:rPr lang="ar-SA" smtClean="0"/>
              <a:t>18</a:t>
            </a:fld>
            <a:endParaRPr lang="ar-SA"/>
          </a:p>
        </p:txBody>
      </p:sp>
      <p:graphicFrame>
        <p:nvGraphicFramePr>
          <p:cNvPr id="4" name="Chart 3"/>
          <p:cNvGraphicFramePr/>
          <p:nvPr>
            <p:extLst>
              <p:ext uri="{D42A27DB-BD31-4B8C-83A1-F6EECF244321}">
                <p14:modId xmlns:p14="http://schemas.microsoft.com/office/powerpoint/2010/main" val="2847488321"/>
              </p:ext>
            </p:extLst>
          </p:nvPr>
        </p:nvGraphicFramePr>
        <p:xfrm>
          <a:off x="1266092" y="1899139"/>
          <a:ext cx="9905999" cy="471267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71255068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82296" indent="0" algn="l">
              <a:buNone/>
            </a:pPr>
            <a:r>
              <a:rPr lang="en-US" sz="2000" b="1" dirty="0" smtClean="0">
                <a:latin typeface="Andalus" pitchFamily="18" charset="-78"/>
                <a:cs typeface="Andalus" pitchFamily="18" charset="-78"/>
              </a:rPr>
              <a:t>Thermodynamic </a:t>
            </a:r>
            <a:r>
              <a:rPr lang="en-US" sz="2000" b="1" dirty="0">
                <a:latin typeface="Andalus" pitchFamily="18" charset="-78"/>
                <a:cs typeface="Andalus" pitchFamily="18" charset="-78"/>
              </a:rPr>
              <a:t>parameter for the adsorption of phenol onto SiO</a:t>
            </a:r>
            <a:r>
              <a:rPr lang="en-US" sz="2000" b="1" baseline="-25000" dirty="0">
                <a:latin typeface="Andalus" pitchFamily="18" charset="-78"/>
                <a:cs typeface="Andalus" pitchFamily="18" charset="-78"/>
              </a:rPr>
              <a:t>2</a:t>
            </a:r>
            <a:r>
              <a:rPr lang="en-US" sz="2000" b="1" dirty="0">
                <a:latin typeface="Andalus" pitchFamily="18" charset="-78"/>
                <a:cs typeface="Andalus" pitchFamily="18" charset="-78"/>
              </a:rPr>
              <a:t>-(Mg</a:t>
            </a:r>
            <a:r>
              <a:rPr lang="en-US" sz="2000" b="1" baseline="-25000" dirty="0">
                <a:latin typeface="Andalus" pitchFamily="18" charset="-78"/>
                <a:cs typeface="Andalus" pitchFamily="18" charset="-78"/>
              </a:rPr>
              <a:t>0.5</a:t>
            </a:r>
            <a:r>
              <a:rPr lang="en-US" sz="2000" b="1" dirty="0">
                <a:latin typeface="Andalus" pitchFamily="18" charset="-78"/>
                <a:cs typeface="Andalus" pitchFamily="18" charset="-78"/>
              </a:rPr>
              <a:t>Ni</a:t>
            </a:r>
            <a:r>
              <a:rPr lang="en-US" sz="2000" b="1" baseline="-25000" dirty="0">
                <a:latin typeface="Andalus" pitchFamily="18" charset="-78"/>
                <a:cs typeface="Andalus" pitchFamily="18" charset="-78"/>
              </a:rPr>
              <a:t>0.5</a:t>
            </a:r>
            <a:r>
              <a:rPr lang="en-US" sz="2000" b="1" dirty="0" smtClean="0">
                <a:latin typeface="Andalus" pitchFamily="18" charset="-78"/>
                <a:cs typeface="Andalus" pitchFamily="18" charset="-78"/>
              </a:rPr>
              <a:t>).</a:t>
            </a:r>
          </a:p>
          <a:p>
            <a:pPr marL="82296" indent="0" algn="l">
              <a:buNone/>
            </a:pPr>
            <a:r>
              <a:rPr lang="en-US" sz="2000" b="1" dirty="0" smtClean="0">
                <a:latin typeface="Andalus" pitchFamily="18" charset="-78"/>
                <a:cs typeface="Andalus" pitchFamily="18" charset="-78"/>
              </a:rPr>
              <a:t> </a:t>
            </a:r>
            <a:endParaRPr lang="ar-SA" sz="2000" dirty="0">
              <a:latin typeface="Andalus" pitchFamily="18" charset="-78"/>
              <a:cs typeface="Andalus" pitchFamily="18" charset="-78"/>
            </a:endParaRPr>
          </a:p>
        </p:txBody>
      </p:sp>
      <p:sp>
        <p:nvSpPr>
          <p:cNvPr id="7" name="Footer Placeholder 6"/>
          <p:cNvSpPr>
            <a:spLocks noGrp="1"/>
          </p:cNvSpPr>
          <p:nvPr>
            <p:ph type="ftr" sz="quarter" idx="11"/>
          </p:nvPr>
        </p:nvSpPr>
        <p:spPr/>
        <p:txBody>
          <a:bodyPr/>
          <a:lstStyle/>
          <a:p>
            <a:endParaRPr lang="ar-SA"/>
          </a:p>
        </p:txBody>
      </p:sp>
      <p:sp>
        <p:nvSpPr>
          <p:cNvPr id="8" name="Slide Number Placeholder 7"/>
          <p:cNvSpPr>
            <a:spLocks noGrp="1"/>
          </p:cNvSpPr>
          <p:nvPr>
            <p:ph type="sldNum" sz="quarter" idx="12"/>
          </p:nvPr>
        </p:nvSpPr>
        <p:spPr/>
        <p:txBody>
          <a:bodyPr/>
          <a:lstStyle/>
          <a:p>
            <a:fld id="{5D5C4FAA-1AAE-4CD2-9ADA-72AF6DC47C8E}" type="slidenum">
              <a:rPr lang="ar-SA" smtClean="0"/>
              <a:t>19</a:t>
            </a:fld>
            <a:endParaRPr lang="ar-SA"/>
          </a:p>
        </p:txBody>
      </p:sp>
      <p:graphicFrame>
        <p:nvGraphicFramePr>
          <p:cNvPr id="4" name="Table 3"/>
          <p:cNvGraphicFramePr>
            <a:graphicFrameLocks noGrp="1"/>
          </p:cNvGraphicFramePr>
          <p:nvPr>
            <p:extLst>
              <p:ext uri="{D42A27DB-BD31-4B8C-83A1-F6EECF244321}">
                <p14:modId xmlns:p14="http://schemas.microsoft.com/office/powerpoint/2010/main" val="1434995612"/>
              </p:ext>
            </p:extLst>
          </p:nvPr>
        </p:nvGraphicFramePr>
        <p:xfrm>
          <a:off x="1817076" y="2121876"/>
          <a:ext cx="9085385" cy="3511062"/>
        </p:xfrm>
        <a:graphic>
          <a:graphicData uri="http://schemas.openxmlformats.org/drawingml/2006/table">
            <a:tbl>
              <a:tblPr firstRow="1" firstCol="1" bandRow="1">
                <a:tableStyleId>{5C22544A-7EE6-4342-B048-85BDC9FD1C3A}</a:tableStyleId>
              </a:tblPr>
              <a:tblGrid>
                <a:gridCol w="1073054"/>
                <a:gridCol w="1424097"/>
                <a:gridCol w="1081594"/>
                <a:gridCol w="1090133"/>
                <a:gridCol w="1114800"/>
                <a:gridCol w="1108159"/>
                <a:gridCol w="1096774"/>
                <a:gridCol w="1096774"/>
              </a:tblGrid>
              <a:tr h="767862">
                <a:tc>
                  <a:txBody>
                    <a:bodyPr/>
                    <a:lstStyle/>
                    <a:p>
                      <a:pPr algn="ctr" rtl="0">
                        <a:lnSpc>
                          <a:spcPct val="150000"/>
                        </a:lnSpc>
                        <a:spcAft>
                          <a:spcPts val="800"/>
                        </a:spcAft>
                      </a:pPr>
                      <a:r>
                        <a:rPr lang="en-US" sz="2000">
                          <a:effectLst/>
                        </a:rPr>
                        <a:t>T</a:t>
                      </a:r>
                      <a:endParaRPr lang="en-US" sz="1800">
                        <a:effectLst/>
                        <a:latin typeface="Calibri"/>
                        <a:ea typeface="Calibri"/>
                        <a:cs typeface="Arial"/>
                      </a:endParaRPr>
                    </a:p>
                  </a:txBody>
                  <a:tcPr marL="68580" marR="68580" marT="0" marB="0"/>
                </a:tc>
                <a:tc>
                  <a:txBody>
                    <a:bodyPr/>
                    <a:lstStyle/>
                    <a:p>
                      <a:pPr algn="ctr" rtl="0">
                        <a:lnSpc>
                          <a:spcPct val="150000"/>
                        </a:lnSpc>
                        <a:spcAft>
                          <a:spcPts val="800"/>
                        </a:spcAft>
                      </a:pPr>
                      <a:r>
                        <a:rPr lang="en-US" sz="2000">
                          <a:effectLst/>
                        </a:rPr>
                        <a:t>1000/T</a:t>
                      </a:r>
                      <a:endParaRPr lang="en-US" sz="1800">
                        <a:effectLst/>
                        <a:latin typeface="Calibri"/>
                        <a:ea typeface="Calibri"/>
                        <a:cs typeface="Arial"/>
                      </a:endParaRPr>
                    </a:p>
                  </a:txBody>
                  <a:tcPr marL="68580" marR="68580" marT="0" marB="0"/>
                </a:tc>
                <a:tc>
                  <a:txBody>
                    <a:bodyPr/>
                    <a:lstStyle/>
                    <a:p>
                      <a:pPr algn="ctr" rtl="0">
                        <a:lnSpc>
                          <a:spcPct val="150000"/>
                        </a:lnSpc>
                        <a:spcAft>
                          <a:spcPts val="800"/>
                        </a:spcAft>
                      </a:pPr>
                      <a:r>
                        <a:rPr lang="en-US" sz="2000">
                          <a:effectLst/>
                        </a:rPr>
                        <a:t>Q</a:t>
                      </a:r>
                      <a:r>
                        <a:rPr lang="en-US" sz="2000" baseline="-25000">
                          <a:effectLst/>
                        </a:rPr>
                        <a:t>max</a:t>
                      </a:r>
                      <a:endParaRPr lang="en-US" sz="1800">
                        <a:effectLst/>
                        <a:latin typeface="Calibri"/>
                        <a:ea typeface="Calibri"/>
                        <a:cs typeface="Arial"/>
                      </a:endParaRPr>
                    </a:p>
                  </a:txBody>
                  <a:tcPr marL="68580" marR="68580" marT="0" marB="0"/>
                </a:tc>
                <a:tc>
                  <a:txBody>
                    <a:bodyPr/>
                    <a:lstStyle/>
                    <a:p>
                      <a:pPr algn="ctr" rtl="0">
                        <a:lnSpc>
                          <a:spcPct val="150000"/>
                        </a:lnSpc>
                        <a:spcAft>
                          <a:spcPts val="800"/>
                        </a:spcAft>
                      </a:pPr>
                      <a:r>
                        <a:rPr lang="en-US" sz="2000">
                          <a:effectLst/>
                        </a:rPr>
                        <a:t>KL</a:t>
                      </a:r>
                      <a:endParaRPr lang="en-US" sz="1800">
                        <a:effectLst/>
                        <a:latin typeface="Calibri"/>
                        <a:ea typeface="Calibri"/>
                        <a:cs typeface="Arial"/>
                      </a:endParaRPr>
                    </a:p>
                  </a:txBody>
                  <a:tcPr marL="68580" marR="68580" marT="0" marB="0"/>
                </a:tc>
                <a:tc>
                  <a:txBody>
                    <a:bodyPr/>
                    <a:lstStyle/>
                    <a:p>
                      <a:pPr algn="ctr" rtl="0">
                        <a:lnSpc>
                          <a:spcPct val="150000"/>
                        </a:lnSpc>
                        <a:spcAft>
                          <a:spcPts val="800"/>
                        </a:spcAft>
                      </a:pPr>
                      <a:r>
                        <a:rPr lang="en-US" sz="2000">
                          <a:effectLst/>
                        </a:rPr>
                        <a:t>lnK</a:t>
                      </a:r>
                      <a:r>
                        <a:rPr lang="en-US" sz="2000" baseline="-25000">
                          <a:effectLst/>
                        </a:rPr>
                        <a:t>L</a:t>
                      </a:r>
                      <a:endParaRPr lang="en-US" sz="1800">
                        <a:effectLst/>
                        <a:latin typeface="Calibri"/>
                        <a:ea typeface="Calibri"/>
                        <a:cs typeface="Arial"/>
                      </a:endParaRPr>
                    </a:p>
                  </a:txBody>
                  <a:tcPr marL="68580" marR="68580" marT="0" marB="0"/>
                </a:tc>
                <a:tc>
                  <a:txBody>
                    <a:bodyPr/>
                    <a:lstStyle/>
                    <a:p>
                      <a:pPr algn="ctr" rtl="0">
                        <a:lnSpc>
                          <a:spcPct val="150000"/>
                        </a:lnSpc>
                        <a:spcAft>
                          <a:spcPts val="800"/>
                        </a:spcAft>
                      </a:pPr>
                      <a:r>
                        <a:rPr lang="en-US" sz="2000">
                          <a:effectLst/>
                        </a:rPr>
                        <a:t>∆G</a:t>
                      </a:r>
                      <a:r>
                        <a:rPr lang="en-US" sz="2000" baseline="-25000">
                          <a:effectLst/>
                        </a:rPr>
                        <a:t>ads</a:t>
                      </a:r>
                      <a:endParaRPr lang="en-US" sz="1800">
                        <a:effectLst/>
                        <a:latin typeface="Calibri"/>
                        <a:ea typeface="Calibri"/>
                        <a:cs typeface="Arial"/>
                      </a:endParaRPr>
                    </a:p>
                  </a:txBody>
                  <a:tcPr marL="68580" marR="68580" marT="0" marB="0"/>
                </a:tc>
                <a:tc>
                  <a:txBody>
                    <a:bodyPr/>
                    <a:lstStyle/>
                    <a:p>
                      <a:pPr algn="ctr" rtl="0">
                        <a:lnSpc>
                          <a:spcPct val="150000"/>
                        </a:lnSpc>
                        <a:spcAft>
                          <a:spcPts val="800"/>
                        </a:spcAft>
                      </a:pPr>
                      <a:r>
                        <a:rPr lang="en-US" sz="2000">
                          <a:effectLst/>
                        </a:rPr>
                        <a:t>∆S</a:t>
                      </a:r>
                      <a:r>
                        <a:rPr lang="en-US" sz="2000" baseline="-25000">
                          <a:effectLst/>
                        </a:rPr>
                        <a:t>ads</a:t>
                      </a:r>
                      <a:endParaRPr lang="en-US" sz="1800">
                        <a:effectLst/>
                        <a:latin typeface="Calibri"/>
                        <a:ea typeface="Calibri"/>
                        <a:cs typeface="Arial"/>
                      </a:endParaRPr>
                    </a:p>
                  </a:txBody>
                  <a:tcPr marL="68580" marR="68580" marT="0" marB="0"/>
                </a:tc>
                <a:tc>
                  <a:txBody>
                    <a:bodyPr/>
                    <a:lstStyle/>
                    <a:p>
                      <a:pPr algn="ctr" rtl="0">
                        <a:lnSpc>
                          <a:spcPct val="150000"/>
                        </a:lnSpc>
                        <a:spcAft>
                          <a:spcPts val="800"/>
                        </a:spcAft>
                      </a:pPr>
                      <a:r>
                        <a:rPr lang="en-US" sz="2000">
                          <a:effectLst/>
                        </a:rPr>
                        <a:t>∆H</a:t>
                      </a:r>
                      <a:r>
                        <a:rPr lang="en-US" sz="2000" baseline="-25000">
                          <a:effectLst/>
                        </a:rPr>
                        <a:t>ads</a:t>
                      </a:r>
                      <a:endParaRPr lang="en-US" sz="1800">
                        <a:effectLst/>
                        <a:latin typeface="Calibri"/>
                        <a:ea typeface="Calibri"/>
                        <a:cs typeface="Arial"/>
                      </a:endParaRPr>
                    </a:p>
                  </a:txBody>
                  <a:tcPr marL="68580" marR="68580" marT="0" marB="0"/>
                </a:tc>
              </a:tr>
              <a:tr h="767862">
                <a:tc>
                  <a:txBody>
                    <a:bodyPr/>
                    <a:lstStyle/>
                    <a:p>
                      <a:pPr algn="ctr" rtl="0">
                        <a:lnSpc>
                          <a:spcPct val="150000"/>
                        </a:lnSpc>
                        <a:spcAft>
                          <a:spcPts val="800"/>
                        </a:spcAft>
                      </a:pPr>
                      <a:r>
                        <a:rPr lang="en-US" sz="2000">
                          <a:effectLst/>
                        </a:rPr>
                        <a:t>298</a:t>
                      </a:r>
                      <a:endParaRPr lang="en-US" sz="1800">
                        <a:effectLst/>
                        <a:latin typeface="Calibri"/>
                        <a:ea typeface="Calibri"/>
                        <a:cs typeface="Arial"/>
                      </a:endParaRPr>
                    </a:p>
                  </a:txBody>
                  <a:tcPr marL="68580" marR="68580" marT="0" marB="0"/>
                </a:tc>
                <a:tc>
                  <a:txBody>
                    <a:bodyPr/>
                    <a:lstStyle/>
                    <a:p>
                      <a:pPr algn="ctr" rtl="0">
                        <a:lnSpc>
                          <a:spcPct val="150000"/>
                        </a:lnSpc>
                        <a:spcAft>
                          <a:spcPts val="800"/>
                        </a:spcAft>
                      </a:pPr>
                      <a:r>
                        <a:rPr lang="en-US" sz="2000">
                          <a:effectLst/>
                        </a:rPr>
                        <a:t>3.355704698</a:t>
                      </a:r>
                      <a:endParaRPr lang="en-US" sz="1800">
                        <a:effectLst/>
                        <a:latin typeface="Calibri"/>
                        <a:ea typeface="Calibri"/>
                        <a:cs typeface="Arial"/>
                      </a:endParaRPr>
                    </a:p>
                  </a:txBody>
                  <a:tcPr marL="68580" marR="68580" marT="0" marB="0" anchor="b"/>
                </a:tc>
                <a:tc>
                  <a:txBody>
                    <a:bodyPr/>
                    <a:lstStyle/>
                    <a:p>
                      <a:pPr algn="ctr" rtl="0">
                        <a:lnSpc>
                          <a:spcPct val="150000"/>
                        </a:lnSpc>
                        <a:spcAft>
                          <a:spcPts val="800"/>
                        </a:spcAft>
                      </a:pPr>
                      <a:r>
                        <a:rPr lang="en-US" sz="2000">
                          <a:effectLst/>
                        </a:rPr>
                        <a:t>0.00105</a:t>
                      </a:r>
                      <a:endParaRPr lang="en-US" sz="1800">
                        <a:effectLst/>
                        <a:latin typeface="Calibri"/>
                        <a:ea typeface="Calibri"/>
                        <a:cs typeface="Arial"/>
                      </a:endParaRPr>
                    </a:p>
                  </a:txBody>
                  <a:tcPr marL="68580" marR="68580" marT="0" marB="0" anchor="b"/>
                </a:tc>
                <a:tc>
                  <a:txBody>
                    <a:bodyPr/>
                    <a:lstStyle/>
                    <a:p>
                      <a:pPr algn="ctr" rtl="0">
                        <a:lnSpc>
                          <a:spcPct val="150000"/>
                        </a:lnSpc>
                        <a:spcAft>
                          <a:spcPts val="800"/>
                        </a:spcAft>
                      </a:pPr>
                      <a:r>
                        <a:rPr lang="en-US" sz="2000">
                          <a:effectLst/>
                        </a:rPr>
                        <a:t>950</a:t>
                      </a:r>
                      <a:endParaRPr lang="en-US" sz="1800">
                        <a:effectLst/>
                        <a:latin typeface="Calibri"/>
                        <a:ea typeface="Calibri"/>
                        <a:cs typeface="Arial"/>
                      </a:endParaRPr>
                    </a:p>
                  </a:txBody>
                  <a:tcPr marL="68580" marR="68580" marT="0" marB="0" anchor="b"/>
                </a:tc>
                <a:tc>
                  <a:txBody>
                    <a:bodyPr/>
                    <a:lstStyle/>
                    <a:p>
                      <a:pPr algn="ctr" rtl="0">
                        <a:lnSpc>
                          <a:spcPct val="150000"/>
                        </a:lnSpc>
                        <a:spcAft>
                          <a:spcPts val="1000"/>
                        </a:spcAft>
                      </a:pPr>
                      <a:r>
                        <a:rPr lang="en-US" sz="2000">
                          <a:effectLst/>
                        </a:rPr>
                        <a:t>6.856462</a:t>
                      </a:r>
                      <a:endParaRPr lang="en-US" sz="1800">
                        <a:effectLst/>
                        <a:latin typeface="Calibri"/>
                        <a:ea typeface="Calibri"/>
                        <a:cs typeface="Arial"/>
                      </a:endParaRPr>
                    </a:p>
                  </a:txBody>
                  <a:tcPr marL="68580" marR="68580" marT="0" marB="0" anchor="b"/>
                </a:tc>
                <a:tc>
                  <a:txBody>
                    <a:bodyPr/>
                    <a:lstStyle/>
                    <a:p>
                      <a:pPr algn="ctr" rtl="0">
                        <a:lnSpc>
                          <a:spcPct val="150000"/>
                        </a:lnSpc>
                        <a:spcAft>
                          <a:spcPts val="1000"/>
                        </a:spcAft>
                      </a:pPr>
                      <a:r>
                        <a:rPr lang="en-US" sz="2000">
                          <a:effectLst/>
                        </a:rPr>
                        <a:t>-16987.4</a:t>
                      </a:r>
                      <a:endParaRPr lang="en-US" sz="1800">
                        <a:effectLst/>
                        <a:latin typeface="Calibri"/>
                        <a:ea typeface="Calibri"/>
                        <a:cs typeface="Arial"/>
                      </a:endParaRPr>
                    </a:p>
                  </a:txBody>
                  <a:tcPr marL="68580" marR="68580" marT="0" marB="0" anchor="b"/>
                </a:tc>
                <a:tc>
                  <a:txBody>
                    <a:bodyPr/>
                    <a:lstStyle/>
                    <a:p>
                      <a:pPr algn="ctr" rtl="0">
                        <a:lnSpc>
                          <a:spcPct val="150000"/>
                        </a:lnSpc>
                        <a:spcAft>
                          <a:spcPts val="1000"/>
                        </a:spcAft>
                      </a:pPr>
                      <a:r>
                        <a:rPr lang="en-US" sz="2000">
                          <a:effectLst/>
                        </a:rPr>
                        <a:t>-84.63</a:t>
                      </a:r>
                      <a:endParaRPr lang="en-US" sz="1800">
                        <a:effectLst/>
                        <a:latin typeface="Calibri"/>
                        <a:ea typeface="Calibri"/>
                        <a:cs typeface="Arial"/>
                      </a:endParaRPr>
                    </a:p>
                  </a:txBody>
                  <a:tcPr marL="68580" marR="68580" marT="0" marB="0" anchor="b"/>
                </a:tc>
                <a:tc>
                  <a:txBody>
                    <a:bodyPr/>
                    <a:lstStyle/>
                    <a:p>
                      <a:pPr algn="ctr" rtl="0">
                        <a:lnSpc>
                          <a:spcPct val="150000"/>
                        </a:lnSpc>
                        <a:spcAft>
                          <a:spcPts val="1000"/>
                        </a:spcAft>
                      </a:pPr>
                      <a:r>
                        <a:rPr lang="en-US" sz="2000">
                          <a:effectLst/>
                        </a:rPr>
                        <a:t>42.201</a:t>
                      </a:r>
                      <a:endParaRPr lang="en-US" sz="1800">
                        <a:effectLst/>
                        <a:latin typeface="Calibri"/>
                        <a:ea typeface="Calibri"/>
                        <a:cs typeface="Arial"/>
                      </a:endParaRPr>
                    </a:p>
                  </a:txBody>
                  <a:tcPr marL="68580" marR="68580" marT="0" marB="0" anchor="b"/>
                </a:tc>
              </a:tr>
              <a:tr h="767862">
                <a:tc>
                  <a:txBody>
                    <a:bodyPr/>
                    <a:lstStyle/>
                    <a:p>
                      <a:pPr algn="ctr" rtl="0">
                        <a:lnSpc>
                          <a:spcPct val="150000"/>
                        </a:lnSpc>
                        <a:spcAft>
                          <a:spcPts val="800"/>
                        </a:spcAft>
                      </a:pPr>
                      <a:r>
                        <a:rPr lang="en-US" sz="2000">
                          <a:effectLst/>
                        </a:rPr>
                        <a:t>308</a:t>
                      </a:r>
                      <a:endParaRPr lang="en-US" sz="1800">
                        <a:effectLst/>
                        <a:latin typeface="Calibri"/>
                        <a:ea typeface="Calibri"/>
                        <a:cs typeface="Arial"/>
                      </a:endParaRPr>
                    </a:p>
                  </a:txBody>
                  <a:tcPr marL="68580" marR="68580" marT="0" marB="0"/>
                </a:tc>
                <a:tc>
                  <a:txBody>
                    <a:bodyPr/>
                    <a:lstStyle/>
                    <a:p>
                      <a:pPr algn="ctr" rtl="0">
                        <a:lnSpc>
                          <a:spcPct val="150000"/>
                        </a:lnSpc>
                        <a:spcAft>
                          <a:spcPts val="800"/>
                        </a:spcAft>
                      </a:pPr>
                      <a:r>
                        <a:rPr lang="en-US" sz="2000">
                          <a:effectLst/>
                        </a:rPr>
                        <a:t>3.246753247</a:t>
                      </a:r>
                      <a:endParaRPr lang="en-US" sz="1800">
                        <a:effectLst/>
                        <a:latin typeface="Calibri"/>
                        <a:ea typeface="Calibri"/>
                        <a:cs typeface="Arial"/>
                      </a:endParaRPr>
                    </a:p>
                  </a:txBody>
                  <a:tcPr marL="68580" marR="68580" marT="0" marB="0" anchor="b"/>
                </a:tc>
                <a:tc>
                  <a:txBody>
                    <a:bodyPr/>
                    <a:lstStyle/>
                    <a:p>
                      <a:pPr algn="ctr" rtl="0">
                        <a:lnSpc>
                          <a:spcPct val="150000"/>
                        </a:lnSpc>
                        <a:spcAft>
                          <a:spcPts val="800"/>
                        </a:spcAft>
                      </a:pPr>
                      <a:r>
                        <a:rPr lang="en-US" sz="2000">
                          <a:effectLst/>
                        </a:rPr>
                        <a:t>0.00433</a:t>
                      </a:r>
                      <a:endParaRPr lang="en-US" sz="1800">
                        <a:effectLst/>
                        <a:latin typeface="Calibri"/>
                        <a:ea typeface="Calibri"/>
                        <a:cs typeface="Arial"/>
                      </a:endParaRPr>
                    </a:p>
                  </a:txBody>
                  <a:tcPr marL="68580" marR="68580" marT="0" marB="0" anchor="b"/>
                </a:tc>
                <a:tc>
                  <a:txBody>
                    <a:bodyPr/>
                    <a:lstStyle/>
                    <a:p>
                      <a:pPr algn="ctr" rtl="0">
                        <a:lnSpc>
                          <a:spcPct val="150000"/>
                        </a:lnSpc>
                        <a:spcAft>
                          <a:spcPts val="800"/>
                        </a:spcAft>
                      </a:pPr>
                      <a:r>
                        <a:rPr lang="en-US" sz="2000">
                          <a:effectLst/>
                        </a:rPr>
                        <a:t>540</a:t>
                      </a:r>
                      <a:endParaRPr lang="en-US" sz="1800">
                        <a:effectLst/>
                        <a:latin typeface="Calibri"/>
                        <a:ea typeface="Calibri"/>
                        <a:cs typeface="Arial"/>
                      </a:endParaRPr>
                    </a:p>
                  </a:txBody>
                  <a:tcPr marL="68580" marR="68580" marT="0" marB="0" anchor="b"/>
                </a:tc>
                <a:tc>
                  <a:txBody>
                    <a:bodyPr/>
                    <a:lstStyle/>
                    <a:p>
                      <a:pPr algn="ctr" rtl="0">
                        <a:lnSpc>
                          <a:spcPct val="150000"/>
                        </a:lnSpc>
                        <a:spcAft>
                          <a:spcPts val="1000"/>
                        </a:spcAft>
                      </a:pPr>
                      <a:r>
                        <a:rPr lang="en-US" sz="2000">
                          <a:effectLst/>
                        </a:rPr>
                        <a:t>6.291569</a:t>
                      </a:r>
                      <a:endParaRPr lang="en-US" sz="1800">
                        <a:effectLst/>
                        <a:latin typeface="Calibri"/>
                        <a:ea typeface="Calibri"/>
                        <a:cs typeface="Arial"/>
                      </a:endParaRPr>
                    </a:p>
                  </a:txBody>
                  <a:tcPr marL="68580" marR="68580" marT="0" marB="0" anchor="b"/>
                </a:tc>
                <a:tc>
                  <a:txBody>
                    <a:bodyPr/>
                    <a:lstStyle/>
                    <a:p>
                      <a:pPr algn="ctr" rtl="0">
                        <a:lnSpc>
                          <a:spcPct val="150000"/>
                        </a:lnSpc>
                        <a:spcAft>
                          <a:spcPts val="1000"/>
                        </a:spcAft>
                      </a:pPr>
                      <a:r>
                        <a:rPr lang="en-US" sz="2000">
                          <a:effectLst/>
                        </a:rPr>
                        <a:t>-16110.9</a:t>
                      </a:r>
                      <a:endParaRPr lang="en-US" sz="1800">
                        <a:effectLst/>
                        <a:latin typeface="Calibri"/>
                        <a:ea typeface="Calibri"/>
                        <a:cs typeface="Arial"/>
                      </a:endParaRPr>
                    </a:p>
                  </a:txBody>
                  <a:tcPr marL="68580" marR="68580" marT="0" marB="0" anchor="b"/>
                </a:tc>
                <a:tc>
                  <a:txBody>
                    <a:bodyPr/>
                    <a:lstStyle/>
                    <a:p>
                      <a:pPr algn="ctr" rtl="0">
                        <a:lnSpc>
                          <a:spcPct val="150000"/>
                        </a:lnSpc>
                        <a:spcAft>
                          <a:spcPts val="800"/>
                        </a:spcAft>
                      </a:pPr>
                      <a:r>
                        <a:rPr lang="en-US" sz="2000">
                          <a:effectLst/>
                        </a:rPr>
                        <a:t> </a:t>
                      </a:r>
                      <a:endParaRPr lang="en-US" sz="1800">
                        <a:effectLst/>
                        <a:latin typeface="Calibri"/>
                        <a:ea typeface="Calibri"/>
                        <a:cs typeface="Arial"/>
                      </a:endParaRPr>
                    </a:p>
                  </a:txBody>
                  <a:tcPr marL="68580" marR="68580" marT="0" marB="0" anchor="b"/>
                </a:tc>
                <a:tc>
                  <a:txBody>
                    <a:bodyPr/>
                    <a:lstStyle/>
                    <a:p>
                      <a:pPr algn="ctr" rtl="0">
                        <a:lnSpc>
                          <a:spcPct val="150000"/>
                        </a:lnSpc>
                        <a:spcAft>
                          <a:spcPts val="800"/>
                        </a:spcAft>
                      </a:pPr>
                      <a:r>
                        <a:rPr lang="en-US" sz="2000">
                          <a:effectLst/>
                        </a:rPr>
                        <a:t> </a:t>
                      </a:r>
                      <a:endParaRPr lang="en-US" sz="1800">
                        <a:effectLst/>
                        <a:latin typeface="Calibri"/>
                        <a:ea typeface="Calibri"/>
                        <a:cs typeface="Arial"/>
                      </a:endParaRPr>
                    </a:p>
                  </a:txBody>
                  <a:tcPr marL="68580" marR="68580" marT="0" marB="0" anchor="b"/>
                </a:tc>
              </a:tr>
              <a:tr h="767862">
                <a:tc>
                  <a:txBody>
                    <a:bodyPr/>
                    <a:lstStyle/>
                    <a:p>
                      <a:pPr algn="ctr" rtl="0">
                        <a:lnSpc>
                          <a:spcPct val="150000"/>
                        </a:lnSpc>
                        <a:spcAft>
                          <a:spcPts val="800"/>
                        </a:spcAft>
                      </a:pPr>
                      <a:r>
                        <a:rPr lang="en-US" sz="2000">
                          <a:effectLst/>
                        </a:rPr>
                        <a:t>318</a:t>
                      </a:r>
                      <a:endParaRPr lang="en-US" sz="1800">
                        <a:effectLst/>
                        <a:latin typeface="Calibri"/>
                        <a:ea typeface="Calibri"/>
                        <a:cs typeface="Arial"/>
                      </a:endParaRPr>
                    </a:p>
                  </a:txBody>
                  <a:tcPr marL="68580" marR="68580" marT="0" marB="0"/>
                </a:tc>
                <a:tc>
                  <a:txBody>
                    <a:bodyPr/>
                    <a:lstStyle/>
                    <a:p>
                      <a:pPr algn="ctr" rtl="0">
                        <a:lnSpc>
                          <a:spcPct val="150000"/>
                        </a:lnSpc>
                        <a:spcAft>
                          <a:spcPts val="800"/>
                        </a:spcAft>
                      </a:pPr>
                      <a:r>
                        <a:rPr lang="en-US" sz="2000">
                          <a:effectLst/>
                        </a:rPr>
                        <a:t>3.144654088</a:t>
                      </a:r>
                      <a:endParaRPr lang="en-US" sz="1800">
                        <a:effectLst/>
                        <a:latin typeface="Calibri"/>
                        <a:ea typeface="Calibri"/>
                        <a:cs typeface="Arial"/>
                      </a:endParaRPr>
                    </a:p>
                  </a:txBody>
                  <a:tcPr marL="68580" marR="68580" marT="0" marB="0" anchor="b"/>
                </a:tc>
                <a:tc>
                  <a:txBody>
                    <a:bodyPr/>
                    <a:lstStyle/>
                    <a:p>
                      <a:pPr algn="ctr" rtl="0">
                        <a:lnSpc>
                          <a:spcPct val="150000"/>
                        </a:lnSpc>
                        <a:spcAft>
                          <a:spcPts val="800"/>
                        </a:spcAft>
                      </a:pPr>
                      <a:r>
                        <a:rPr lang="en-US" sz="2000">
                          <a:effectLst/>
                        </a:rPr>
                        <a:t>0.00592</a:t>
                      </a:r>
                      <a:endParaRPr lang="en-US" sz="1800">
                        <a:effectLst/>
                        <a:latin typeface="Calibri"/>
                        <a:ea typeface="Calibri"/>
                        <a:cs typeface="Arial"/>
                      </a:endParaRPr>
                    </a:p>
                  </a:txBody>
                  <a:tcPr marL="68580" marR="68580" marT="0" marB="0" anchor="b"/>
                </a:tc>
                <a:tc>
                  <a:txBody>
                    <a:bodyPr/>
                    <a:lstStyle/>
                    <a:p>
                      <a:pPr algn="ctr" rtl="0">
                        <a:lnSpc>
                          <a:spcPct val="150000"/>
                        </a:lnSpc>
                        <a:spcAft>
                          <a:spcPts val="800"/>
                        </a:spcAft>
                      </a:pPr>
                      <a:r>
                        <a:rPr lang="en-US" sz="2000">
                          <a:effectLst/>
                        </a:rPr>
                        <a:t>325.5</a:t>
                      </a:r>
                      <a:endParaRPr lang="en-US" sz="1800">
                        <a:effectLst/>
                        <a:latin typeface="Calibri"/>
                        <a:ea typeface="Calibri"/>
                        <a:cs typeface="Arial"/>
                      </a:endParaRPr>
                    </a:p>
                  </a:txBody>
                  <a:tcPr marL="68580" marR="68580" marT="0" marB="0" anchor="b"/>
                </a:tc>
                <a:tc>
                  <a:txBody>
                    <a:bodyPr/>
                    <a:lstStyle/>
                    <a:p>
                      <a:pPr algn="ctr" rtl="0">
                        <a:lnSpc>
                          <a:spcPct val="150000"/>
                        </a:lnSpc>
                        <a:spcAft>
                          <a:spcPts val="1000"/>
                        </a:spcAft>
                      </a:pPr>
                      <a:r>
                        <a:rPr lang="en-US" sz="2000">
                          <a:effectLst/>
                        </a:rPr>
                        <a:t>5.785362</a:t>
                      </a:r>
                      <a:endParaRPr lang="en-US" sz="1800">
                        <a:effectLst/>
                        <a:latin typeface="Calibri"/>
                        <a:ea typeface="Calibri"/>
                        <a:cs typeface="Arial"/>
                      </a:endParaRPr>
                    </a:p>
                  </a:txBody>
                  <a:tcPr marL="68580" marR="68580" marT="0" marB="0" anchor="b"/>
                </a:tc>
                <a:tc>
                  <a:txBody>
                    <a:bodyPr/>
                    <a:lstStyle/>
                    <a:p>
                      <a:pPr algn="ctr" rtl="0">
                        <a:lnSpc>
                          <a:spcPct val="150000"/>
                        </a:lnSpc>
                        <a:spcAft>
                          <a:spcPts val="1000"/>
                        </a:spcAft>
                      </a:pPr>
                      <a:r>
                        <a:rPr lang="en-US" sz="2000">
                          <a:effectLst/>
                        </a:rPr>
                        <a:t>-15295.6</a:t>
                      </a:r>
                      <a:endParaRPr lang="en-US" sz="1800">
                        <a:effectLst/>
                        <a:latin typeface="Calibri"/>
                        <a:ea typeface="Calibri"/>
                        <a:cs typeface="Arial"/>
                      </a:endParaRPr>
                    </a:p>
                  </a:txBody>
                  <a:tcPr marL="68580" marR="68580" marT="0" marB="0" anchor="b"/>
                </a:tc>
                <a:tc>
                  <a:txBody>
                    <a:bodyPr/>
                    <a:lstStyle/>
                    <a:p>
                      <a:pPr algn="ctr" rtl="0">
                        <a:lnSpc>
                          <a:spcPct val="150000"/>
                        </a:lnSpc>
                        <a:spcAft>
                          <a:spcPts val="800"/>
                        </a:spcAft>
                      </a:pPr>
                      <a:r>
                        <a:rPr lang="en-US" sz="2000">
                          <a:effectLst/>
                        </a:rPr>
                        <a:t> </a:t>
                      </a:r>
                      <a:endParaRPr lang="en-US" sz="1800">
                        <a:effectLst/>
                        <a:latin typeface="Calibri"/>
                        <a:ea typeface="Calibri"/>
                        <a:cs typeface="Arial"/>
                      </a:endParaRPr>
                    </a:p>
                  </a:txBody>
                  <a:tcPr marL="68580" marR="68580" marT="0" marB="0" anchor="b"/>
                </a:tc>
                <a:tc>
                  <a:txBody>
                    <a:bodyPr/>
                    <a:lstStyle/>
                    <a:p>
                      <a:pPr algn="ctr" rtl="0">
                        <a:lnSpc>
                          <a:spcPct val="150000"/>
                        </a:lnSpc>
                        <a:spcAft>
                          <a:spcPts val="800"/>
                        </a:spcAft>
                      </a:pPr>
                      <a:r>
                        <a:rPr lang="en-US" sz="2000" dirty="0">
                          <a:effectLst/>
                        </a:rPr>
                        <a:t> </a:t>
                      </a:r>
                      <a:endParaRPr lang="en-US" sz="1800" dirty="0">
                        <a:effectLst/>
                        <a:latin typeface="Calibri"/>
                        <a:ea typeface="Calibri"/>
                        <a:cs typeface="Arial"/>
                      </a:endParaRPr>
                    </a:p>
                  </a:txBody>
                  <a:tcPr marL="68580" marR="68580" marT="0" marB="0" anchor="b"/>
                </a:tc>
              </a:tr>
            </a:tbl>
          </a:graphicData>
        </a:graphic>
      </p:graphicFrame>
    </p:spTree>
    <p:extLst>
      <p:ext uri="{BB962C8B-B14F-4D97-AF65-F5344CB8AC3E}">
        <p14:creationId xmlns:p14="http://schemas.microsoft.com/office/powerpoint/2010/main" val="17999150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ADFC026-B6BA-468F-9361-C0F5C0AB093D}"/>
              </a:ext>
            </a:extLst>
          </p:cNvPr>
          <p:cNvSpPr>
            <a:spLocks noGrp="1"/>
          </p:cNvSpPr>
          <p:nvPr>
            <p:ph type="title"/>
          </p:nvPr>
        </p:nvSpPr>
        <p:spPr>
          <a:xfrm>
            <a:off x="3210236" y="1204724"/>
            <a:ext cx="10515600" cy="416753"/>
          </a:xfrm>
        </p:spPr>
        <p:txBody>
          <a:bodyPr>
            <a:noAutofit/>
          </a:bodyPr>
          <a:lstStyle/>
          <a:p>
            <a:r>
              <a:rPr lang="en-US" sz="6000" b="1" dirty="0">
                <a:latin typeface="Andalus" pitchFamily="18" charset="-78"/>
                <a:cs typeface="Andalus" pitchFamily="18" charset="-78"/>
              </a:rPr>
              <a:t>Outline</a:t>
            </a:r>
            <a:endParaRPr lang="ar-SA" sz="6000" b="1" dirty="0">
              <a:latin typeface="Andalus" pitchFamily="18" charset="-78"/>
              <a:cs typeface="Andalus" pitchFamily="18" charset="-78"/>
            </a:endParaRPr>
          </a:p>
        </p:txBody>
      </p:sp>
      <p:sp>
        <p:nvSpPr>
          <p:cNvPr id="3" name="Content Placeholder 2">
            <a:extLst>
              <a:ext uri="{FF2B5EF4-FFF2-40B4-BE49-F238E27FC236}">
                <a16:creationId xmlns:a16="http://schemas.microsoft.com/office/drawing/2014/main" xmlns="" id="{CD2FD0C6-0F3B-4BF8-A390-91D668AB77F3}"/>
              </a:ext>
            </a:extLst>
          </p:cNvPr>
          <p:cNvSpPr>
            <a:spLocks noGrp="1"/>
          </p:cNvSpPr>
          <p:nvPr>
            <p:ph idx="1"/>
          </p:nvPr>
        </p:nvSpPr>
        <p:spPr>
          <a:xfrm>
            <a:off x="1416605" y="2210768"/>
            <a:ext cx="10515600" cy="4803913"/>
          </a:xfrm>
        </p:spPr>
        <p:txBody>
          <a:bodyPr>
            <a:normAutofit fontScale="85000" lnSpcReduction="20000"/>
          </a:bodyPr>
          <a:lstStyle/>
          <a:p>
            <a:pPr algn="l" rtl="0">
              <a:buFont typeface="Wingdings" panose="05000000000000000000" pitchFamily="2" charset="2"/>
              <a:buChar char="q"/>
            </a:pPr>
            <a:r>
              <a:rPr lang="en-US" b="1" dirty="0">
                <a:latin typeface="Andalus" pitchFamily="18" charset="-78"/>
                <a:cs typeface="Andalus" pitchFamily="18" charset="-78"/>
              </a:rPr>
              <a:t> Introduction</a:t>
            </a:r>
          </a:p>
          <a:p>
            <a:pPr algn="l" rtl="0">
              <a:buFont typeface="Wingdings" panose="05000000000000000000" pitchFamily="2" charset="2"/>
              <a:buChar char="q"/>
            </a:pPr>
            <a:r>
              <a:rPr lang="en-US" b="1" dirty="0">
                <a:latin typeface="Andalus" pitchFamily="18" charset="-78"/>
                <a:cs typeface="Andalus" pitchFamily="18" charset="-78"/>
              </a:rPr>
              <a:t> Phenol risks</a:t>
            </a:r>
          </a:p>
          <a:p>
            <a:pPr algn="l" rtl="0">
              <a:buFont typeface="Wingdings" panose="05000000000000000000" pitchFamily="2" charset="2"/>
              <a:buChar char="q"/>
            </a:pPr>
            <a:r>
              <a:rPr lang="en-US" b="1" dirty="0" smtClean="0">
                <a:latin typeface="Andalus" pitchFamily="18" charset="-78"/>
                <a:cs typeface="Andalus" pitchFamily="18" charset="-78"/>
              </a:rPr>
              <a:t>Synthesis of the nanoparticle </a:t>
            </a:r>
            <a:endParaRPr lang="en-US" b="1" dirty="0">
              <a:latin typeface="Andalus" pitchFamily="18" charset="-78"/>
              <a:cs typeface="Andalus" pitchFamily="18" charset="-78"/>
            </a:endParaRPr>
          </a:p>
          <a:p>
            <a:pPr algn="l" rtl="0">
              <a:buFont typeface="Wingdings" panose="05000000000000000000" pitchFamily="2" charset="2"/>
              <a:buChar char="q"/>
            </a:pPr>
            <a:r>
              <a:rPr lang="en-US" b="1" dirty="0">
                <a:latin typeface="Andalus" pitchFamily="18" charset="-78"/>
                <a:cs typeface="Andalus" pitchFamily="18" charset="-78"/>
              </a:rPr>
              <a:t> </a:t>
            </a:r>
            <a:r>
              <a:rPr lang="en-US" b="1" dirty="0" smtClean="0">
                <a:latin typeface="Andalus" pitchFamily="18" charset="-78"/>
                <a:cs typeface="Andalus" pitchFamily="18" charset="-78"/>
              </a:rPr>
              <a:t>characterization of the nanoparticles  </a:t>
            </a:r>
            <a:endParaRPr lang="en-US" b="1" dirty="0">
              <a:latin typeface="Andalus" pitchFamily="18" charset="-78"/>
              <a:cs typeface="Andalus" pitchFamily="18" charset="-78"/>
            </a:endParaRPr>
          </a:p>
          <a:p>
            <a:pPr algn="l" rtl="0">
              <a:buFont typeface="Wingdings" panose="05000000000000000000" pitchFamily="2" charset="2"/>
              <a:buChar char="q"/>
            </a:pPr>
            <a:r>
              <a:rPr lang="en-US" b="1" dirty="0">
                <a:latin typeface="Andalus" pitchFamily="18" charset="-78"/>
                <a:cs typeface="Andalus" pitchFamily="18" charset="-78"/>
              </a:rPr>
              <a:t> Calibration curve</a:t>
            </a:r>
          </a:p>
          <a:p>
            <a:pPr algn="l" rtl="0">
              <a:buFont typeface="Wingdings" panose="05000000000000000000" pitchFamily="2" charset="2"/>
              <a:buChar char="q"/>
            </a:pPr>
            <a:r>
              <a:rPr lang="en-US" b="1" dirty="0">
                <a:latin typeface="Andalus" pitchFamily="18" charset="-78"/>
                <a:cs typeface="Andalus" pitchFamily="18" charset="-78"/>
              </a:rPr>
              <a:t> Adsorption isotherms</a:t>
            </a:r>
          </a:p>
          <a:p>
            <a:pPr algn="l" rtl="0">
              <a:buFont typeface="Wingdings" panose="05000000000000000000" pitchFamily="2" charset="2"/>
              <a:buChar char="q"/>
            </a:pPr>
            <a:r>
              <a:rPr lang="en-US" b="1" dirty="0">
                <a:latin typeface="Andalus" pitchFamily="18" charset="-78"/>
                <a:cs typeface="Andalus" pitchFamily="18" charset="-78"/>
              </a:rPr>
              <a:t> pH effect</a:t>
            </a:r>
          </a:p>
          <a:p>
            <a:pPr algn="l" rtl="0">
              <a:buFont typeface="Wingdings" panose="05000000000000000000" pitchFamily="2" charset="2"/>
              <a:buChar char="q"/>
            </a:pPr>
            <a:r>
              <a:rPr lang="en-US" b="1" dirty="0">
                <a:latin typeface="Andalus" pitchFamily="18" charset="-78"/>
                <a:cs typeface="Andalus" pitchFamily="18" charset="-78"/>
              </a:rPr>
              <a:t> Kinetics study</a:t>
            </a:r>
          </a:p>
          <a:p>
            <a:pPr algn="l" rtl="0">
              <a:buFont typeface="Wingdings" panose="05000000000000000000" pitchFamily="2" charset="2"/>
              <a:buChar char="q"/>
            </a:pPr>
            <a:r>
              <a:rPr lang="en-US" b="1" dirty="0">
                <a:latin typeface="Andalus" pitchFamily="18" charset="-78"/>
                <a:cs typeface="Andalus" pitchFamily="18" charset="-78"/>
              </a:rPr>
              <a:t> Thermodynamics Studies</a:t>
            </a:r>
            <a:br>
              <a:rPr lang="en-US" b="1" dirty="0">
                <a:latin typeface="Andalus" pitchFamily="18" charset="-78"/>
                <a:cs typeface="Andalus" pitchFamily="18" charset="-78"/>
              </a:rPr>
            </a:br>
            <a:r>
              <a:rPr lang="en-US" b="1" dirty="0">
                <a:latin typeface="Andalus" pitchFamily="18" charset="-78"/>
                <a:cs typeface="Andalus" pitchFamily="18" charset="-78"/>
              </a:rPr>
              <a:t/>
            </a:r>
            <a:br>
              <a:rPr lang="en-US" b="1" dirty="0">
                <a:latin typeface="Andalus" pitchFamily="18" charset="-78"/>
                <a:cs typeface="Andalus" pitchFamily="18" charset="-78"/>
              </a:rPr>
            </a:br>
            <a:r>
              <a:rPr lang="en-US" b="1" dirty="0">
                <a:latin typeface="Andalus" pitchFamily="18" charset="-78"/>
                <a:cs typeface="Andalus" pitchFamily="18" charset="-78"/>
              </a:rPr>
              <a:t/>
            </a:r>
            <a:br>
              <a:rPr lang="en-US" b="1" dirty="0">
                <a:latin typeface="Andalus" pitchFamily="18" charset="-78"/>
                <a:cs typeface="Andalus" pitchFamily="18" charset="-78"/>
              </a:rPr>
            </a:br>
            <a:endParaRPr lang="ar-SA" dirty="0">
              <a:latin typeface="Andalus" pitchFamily="18" charset="-78"/>
              <a:cs typeface="Andalus" pitchFamily="18" charset="-78"/>
            </a:endParaRPr>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5D5C4FAA-1AAE-4CD2-9ADA-72AF6DC47C8E}" type="slidenum">
              <a:rPr lang="ar-SA" smtClean="0"/>
              <a:t>2</a:t>
            </a:fld>
            <a:endParaRPr lang="ar-SA"/>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70891" y="609600"/>
            <a:ext cx="1717431" cy="13598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98297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32739" y="536330"/>
            <a:ext cx="9997440" cy="1143000"/>
          </a:xfrm>
        </p:spPr>
        <p:txBody>
          <a:bodyPr/>
          <a:lstStyle/>
          <a:p>
            <a:r>
              <a:rPr lang="en-US" dirty="0">
                <a:latin typeface="Andalus" pitchFamily="18" charset="-78"/>
                <a:cs typeface="Andalus" pitchFamily="18" charset="-78"/>
              </a:rPr>
              <a:t>Conclusions </a:t>
            </a:r>
            <a:endParaRPr lang="ar-SA" dirty="0">
              <a:latin typeface="Andalus" pitchFamily="18" charset="-78"/>
              <a:cs typeface="Andalus" pitchFamily="18" charset="-78"/>
            </a:endParaRPr>
          </a:p>
        </p:txBody>
      </p:sp>
      <p:sp>
        <p:nvSpPr>
          <p:cNvPr id="3" name="Content Placeholder 2"/>
          <p:cNvSpPr>
            <a:spLocks noGrp="1"/>
          </p:cNvSpPr>
          <p:nvPr>
            <p:ph idx="1"/>
          </p:nvPr>
        </p:nvSpPr>
        <p:spPr>
          <a:xfrm>
            <a:off x="1515558" y="2057400"/>
            <a:ext cx="10676441" cy="4800600"/>
          </a:xfrm>
        </p:spPr>
        <p:txBody>
          <a:bodyPr>
            <a:normAutofit fontScale="85000" lnSpcReduction="20000"/>
          </a:bodyPr>
          <a:lstStyle/>
          <a:p>
            <a:pPr marL="82296" indent="0" algn="l" rtl="0">
              <a:buNone/>
            </a:pPr>
            <a:r>
              <a:rPr lang="en-US" dirty="0" smtClean="0">
                <a:latin typeface="Andalus" pitchFamily="18" charset="-78"/>
                <a:cs typeface="Andalus" pitchFamily="18" charset="-78"/>
                <a:sym typeface="Wingdings"/>
              </a:rPr>
              <a:t></a:t>
            </a:r>
            <a:r>
              <a:rPr lang="en-US" dirty="0" smtClean="0">
                <a:latin typeface="Andalus" pitchFamily="18" charset="-78"/>
                <a:cs typeface="Andalus" pitchFamily="18" charset="-78"/>
              </a:rPr>
              <a:t>this </a:t>
            </a:r>
            <a:r>
              <a:rPr lang="en-US" dirty="0">
                <a:latin typeface="Andalus" pitchFamily="18" charset="-78"/>
                <a:cs typeface="Andalus" pitchFamily="18" charset="-78"/>
              </a:rPr>
              <a:t>project, the adsorption of phenol on SiO</a:t>
            </a:r>
            <a:r>
              <a:rPr lang="en-US" baseline="-25000" dirty="0">
                <a:latin typeface="Andalus" pitchFamily="18" charset="-78"/>
                <a:cs typeface="Andalus" pitchFamily="18" charset="-78"/>
              </a:rPr>
              <a:t>2</a:t>
            </a:r>
            <a:r>
              <a:rPr lang="en-US" dirty="0">
                <a:latin typeface="Andalus" pitchFamily="18" charset="-78"/>
                <a:cs typeface="Andalus" pitchFamily="18" charset="-78"/>
              </a:rPr>
              <a:t>-(Mg</a:t>
            </a:r>
            <a:r>
              <a:rPr lang="en-US" baseline="-25000" dirty="0">
                <a:latin typeface="Andalus" pitchFamily="18" charset="-78"/>
                <a:cs typeface="Andalus" pitchFamily="18" charset="-78"/>
              </a:rPr>
              <a:t>0.5</a:t>
            </a:r>
            <a:r>
              <a:rPr lang="en-US" dirty="0">
                <a:latin typeface="Andalus" pitchFamily="18" charset="-78"/>
                <a:cs typeface="Andalus" pitchFamily="18" charset="-78"/>
              </a:rPr>
              <a:t>Ni</a:t>
            </a:r>
            <a:r>
              <a:rPr lang="en-US" baseline="-25000" dirty="0">
                <a:latin typeface="Andalus" pitchFamily="18" charset="-78"/>
                <a:cs typeface="Andalus" pitchFamily="18" charset="-78"/>
              </a:rPr>
              <a:t>0.5</a:t>
            </a:r>
            <a:r>
              <a:rPr lang="en-US" dirty="0">
                <a:latin typeface="Andalus" pitchFamily="18" charset="-78"/>
                <a:cs typeface="Andalus" pitchFamily="18" charset="-78"/>
              </a:rPr>
              <a:t>) was investigated. The adsorption isotherms were also determined and were appropriately described by the Langmuir adsorption model. The phenol adsorption rate was fast and equilibrium was achieved within times of less than 30 min. In addition, the optimum pH where we have the highest removal was at 7. And the increase in temperature has a positive effect. So, it is understood that the adsorption reaction is an endothermic reaction. According to the parameters from thermodynamics study , the </a:t>
            </a:r>
            <a:r>
              <a:rPr lang="en-US" dirty="0" smtClean="0">
                <a:latin typeface="Andalus" pitchFamily="18" charset="-78"/>
                <a:cs typeface="Andalus" pitchFamily="18" charset="-78"/>
              </a:rPr>
              <a:t>negative ΔG</a:t>
            </a:r>
            <a:r>
              <a:rPr lang="en-US" dirty="0">
                <a:latin typeface="Andalus" pitchFamily="18" charset="-78"/>
                <a:cs typeface="Andalus" pitchFamily="18" charset="-78"/>
              </a:rPr>
              <a:t>◦ values indicated that the adsorption of phenol was feasible and spontaneous, the negative value of ΔH◦ confirmed the endothermic nature of adsorption. The negative value of ΔS◦ suggested the decreased randomness at the solid/liquid interface during the adsorption of phenol.</a:t>
            </a:r>
          </a:p>
          <a:p>
            <a:pPr marL="82296" indent="0" algn="l" rtl="0">
              <a:buNone/>
            </a:pPr>
            <a:r>
              <a:rPr lang="en-US" dirty="0" smtClean="0">
                <a:latin typeface="Andalus" pitchFamily="18" charset="-78"/>
                <a:cs typeface="Andalus" pitchFamily="18" charset="-78"/>
                <a:sym typeface="Wingdings"/>
              </a:rPr>
              <a:t></a:t>
            </a:r>
            <a:r>
              <a:rPr lang="en-US" dirty="0" smtClean="0">
                <a:latin typeface="Andalus" pitchFamily="18" charset="-78"/>
                <a:cs typeface="Andalus" pitchFamily="18" charset="-78"/>
              </a:rPr>
              <a:t>The </a:t>
            </a:r>
            <a:r>
              <a:rPr lang="en-US" dirty="0">
                <a:latin typeface="Andalus" pitchFamily="18" charset="-78"/>
                <a:cs typeface="Andalus" pitchFamily="18" charset="-78"/>
              </a:rPr>
              <a:t>experimental results indicated that the SiO</a:t>
            </a:r>
            <a:r>
              <a:rPr lang="en-US" baseline="-25000" dirty="0">
                <a:latin typeface="Andalus" pitchFamily="18" charset="-78"/>
                <a:cs typeface="Andalus" pitchFamily="18" charset="-78"/>
              </a:rPr>
              <a:t>2</a:t>
            </a:r>
            <a:r>
              <a:rPr lang="en-US" dirty="0">
                <a:latin typeface="Andalus" pitchFamily="18" charset="-78"/>
                <a:cs typeface="Andalus" pitchFamily="18" charset="-78"/>
              </a:rPr>
              <a:t>-(Mg</a:t>
            </a:r>
            <a:r>
              <a:rPr lang="en-US" baseline="-25000" dirty="0">
                <a:latin typeface="Andalus" pitchFamily="18" charset="-78"/>
                <a:cs typeface="Andalus" pitchFamily="18" charset="-78"/>
              </a:rPr>
              <a:t>0.5</a:t>
            </a:r>
            <a:r>
              <a:rPr lang="en-US" dirty="0">
                <a:latin typeface="Andalus" pitchFamily="18" charset="-78"/>
                <a:cs typeface="Andalus" pitchFamily="18" charset="-78"/>
              </a:rPr>
              <a:t>Ni</a:t>
            </a:r>
            <a:r>
              <a:rPr lang="en-US" baseline="-25000" dirty="0">
                <a:latin typeface="Andalus" pitchFamily="18" charset="-78"/>
                <a:cs typeface="Andalus" pitchFamily="18" charset="-78"/>
              </a:rPr>
              <a:t>0.5</a:t>
            </a:r>
            <a:r>
              <a:rPr lang="en-US" dirty="0">
                <a:latin typeface="Andalus" pitchFamily="18" charset="-78"/>
                <a:cs typeface="Andalus" pitchFamily="18" charset="-78"/>
              </a:rPr>
              <a:t>) can be successfully used for removal of phenol from aqueous solutions. </a:t>
            </a:r>
          </a:p>
          <a:p>
            <a:endParaRPr lang="ar-SA" dirty="0">
              <a:latin typeface="Andalus" pitchFamily="18" charset="-78"/>
              <a:cs typeface="Andalus" pitchFamily="18" charset="-78"/>
            </a:endParaRPr>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5D5C4FAA-1AAE-4CD2-9ADA-72AF6DC47C8E}" type="slidenum">
              <a:rPr lang="ar-SA" smtClean="0"/>
              <a:t>20</a:t>
            </a:fld>
            <a:endParaRPr lang="ar-SA"/>
          </a:p>
        </p:txBody>
      </p:sp>
      <p:pic>
        <p:nvPicPr>
          <p:cNvPr id="717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30215" y="375138"/>
            <a:ext cx="2497015" cy="14653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0325702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ذييل 1"/>
          <p:cNvSpPr>
            <a:spLocks noGrp="1"/>
          </p:cNvSpPr>
          <p:nvPr>
            <p:ph type="ftr" sz="quarter" idx="11"/>
          </p:nvPr>
        </p:nvSpPr>
        <p:spPr/>
        <p:txBody>
          <a:bodyPr/>
          <a:lstStyle/>
          <a:p>
            <a:endParaRPr lang="ar-SA"/>
          </a:p>
        </p:txBody>
      </p:sp>
      <p:sp>
        <p:nvSpPr>
          <p:cNvPr id="3" name="عنصر نائب لرقم الشريحة 2"/>
          <p:cNvSpPr>
            <a:spLocks noGrp="1"/>
          </p:cNvSpPr>
          <p:nvPr>
            <p:ph type="sldNum" sz="quarter" idx="12"/>
          </p:nvPr>
        </p:nvSpPr>
        <p:spPr/>
        <p:txBody>
          <a:bodyPr/>
          <a:lstStyle/>
          <a:p>
            <a:fld id="{5D5C4FAA-1AAE-4CD2-9ADA-72AF6DC47C8E}" type="slidenum">
              <a:rPr lang="ar-SA" smtClean="0"/>
              <a:t>21</a:t>
            </a:fld>
            <a:endParaRPr lang="ar-SA"/>
          </a:p>
        </p:txBody>
      </p:sp>
      <p:pic>
        <p:nvPicPr>
          <p:cNvPr id="819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6134"/>
          <a:stretch/>
        </p:blipFill>
        <p:spPr bwMode="auto">
          <a:xfrm>
            <a:off x="4091352" y="3059723"/>
            <a:ext cx="4009293" cy="35169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مربع نص 3"/>
          <p:cNvSpPr txBox="1"/>
          <p:nvPr/>
        </p:nvSpPr>
        <p:spPr>
          <a:xfrm>
            <a:off x="3470031" y="1617785"/>
            <a:ext cx="7373815" cy="1569660"/>
          </a:xfrm>
          <a:prstGeom prst="rect">
            <a:avLst/>
          </a:prstGeom>
          <a:noFill/>
        </p:spPr>
        <p:txBody>
          <a:bodyPr wrap="square" rtlCol="1">
            <a:spAutoFit/>
          </a:bodyPr>
          <a:lstStyle/>
          <a:p>
            <a:r>
              <a:rPr lang="en-US" sz="9600" dirty="0" smtClean="0">
                <a:latin typeface="Andalus" pitchFamily="18" charset="-78"/>
                <a:cs typeface="Andalus" pitchFamily="18" charset="-78"/>
              </a:rPr>
              <a:t>Questions  </a:t>
            </a:r>
            <a:endParaRPr lang="ar-SA" sz="9600" dirty="0">
              <a:latin typeface="Andalus" pitchFamily="18" charset="-78"/>
              <a:cs typeface="Andalus" pitchFamily="18" charset="-78"/>
            </a:endParaRPr>
          </a:p>
        </p:txBody>
      </p:sp>
    </p:spTree>
    <p:extLst>
      <p:ext uri="{BB962C8B-B14F-4D97-AF65-F5344CB8AC3E}">
        <p14:creationId xmlns:p14="http://schemas.microsoft.com/office/powerpoint/2010/main" val="2216639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40AEA2A-3213-4544-99FF-79971F5996B0}"/>
              </a:ext>
            </a:extLst>
          </p:cNvPr>
          <p:cNvSpPr>
            <a:spLocks noGrp="1"/>
          </p:cNvSpPr>
          <p:nvPr>
            <p:ph type="ctrTitle"/>
          </p:nvPr>
        </p:nvSpPr>
        <p:spPr>
          <a:xfrm>
            <a:off x="3641115" y="615206"/>
            <a:ext cx="3765861" cy="715617"/>
          </a:xfrm>
        </p:spPr>
        <p:txBody>
          <a:bodyPr>
            <a:noAutofit/>
          </a:bodyPr>
          <a:lstStyle/>
          <a:p>
            <a:r>
              <a:rPr lang="en-US" sz="5400" dirty="0">
                <a:latin typeface="Andalus" pitchFamily="18" charset="-78"/>
                <a:cs typeface="Andalus" pitchFamily="18" charset="-78"/>
              </a:rPr>
              <a:t>Introduction</a:t>
            </a:r>
            <a:r>
              <a:rPr lang="en-US" sz="5400" b="1" dirty="0">
                <a:latin typeface="Andalus" pitchFamily="18" charset="-78"/>
                <a:cs typeface="Andalus" pitchFamily="18" charset="-78"/>
              </a:rPr>
              <a:t> </a:t>
            </a:r>
            <a:endParaRPr lang="ar-SA" sz="5400" b="1" dirty="0">
              <a:latin typeface="Andalus" pitchFamily="18" charset="-78"/>
              <a:cs typeface="Andalus" pitchFamily="18" charset="-78"/>
            </a:endParaRPr>
          </a:p>
        </p:txBody>
      </p:sp>
      <p:sp>
        <p:nvSpPr>
          <p:cNvPr id="3" name="Subtitle 2">
            <a:extLst>
              <a:ext uri="{FF2B5EF4-FFF2-40B4-BE49-F238E27FC236}">
                <a16:creationId xmlns:a16="http://schemas.microsoft.com/office/drawing/2014/main" xmlns="" id="{72BAFA81-C2E3-49CD-82BC-B220F044CE88}"/>
              </a:ext>
            </a:extLst>
          </p:cNvPr>
          <p:cNvSpPr>
            <a:spLocks noGrp="1"/>
          </p:cNvSpPr>
          <p:nvPr>
            <p:ph type="subTitle" idx="1"/>
          </p:nvPr>
        </p:nvSpPr>
        <p:spPr>
          <a:xfrm>
            <a:off x="1441937" y="2029112"/>
            <a:ext cx="10398370" cy="3299792"/>
          </a:xfrm>
        </p:spPr>
        <p:txBody>
          <a:bodyPr>
            <a:normAutofit fontScale="92500" lnSpcReduction="20000"/>
          </a:bodyPr>
          <a:lstStyle/>
          <a:p>
            <a:pPr marL="0" algn="just" rtl="0"/>
            <a:r>
              <a:rPr lang="en-US" dirty="0" smtClean="0">
                <a:latin typeface="Andalus" pitchFamily="18" charset="-78"/>
                <a:cs typeface="Andalus" pitchFamily="18" charset="-78"/>
                <a:sym typeface="Wingdings 2"/>
              </a:rPr>
              <a:t></a:t>
            </a:r>
            <a:r>
              <a:rPr lang="en-US" dirty="0" smtClean="0">
                <a:latin typeface="Andalus" pitchFamily="18" charset="-78"/>
                <a:cs typeface="Andalus" pitchFamily="18" charset="-78"/>
              </a:rPr>
              <a:t>As </a:t>
            </a:r>
            <a:r>
              <a:rPr lang="en-US" dirty="0">
                <a:latin typeface="Andalus" pitchFamily="18" charset="-78"/>
                <a:cs typeface="Andalus" pitchFamily="18" charset="-78"/>
              </a:rPr>
              <a:t>a result of the rapid development of the chemical and petrochemical industries, the surface and ground waters are polluted continuously by various organic and inorganic chemicals such as; phenolic compounds, organic dyes, heavy metals, and many other undesired wastes. </a:t>
            </a:r>
            <a:endParaRPr lang="en-US" dirty="0" smtClean="0">
              <a:latin typeface="Andalus" pitchFamily="18" charset="-78"/>
              <a:cs typeface="Andalus" pitchFamily="18" charset="-78"/>
            </a:endParaRPr>
          </a:p>
          <a:p>
            <a:pPr marL="0" algn="just" rtl="0"/>
            <a:endParaRPr lang="en-US" dirty="0">
              <a:latin typeface="Andalus" pitchFamily="18" charset="-78"/>
              <a:cs typeface="Andalus" pitchFamily="18" charset="-78"/>
            </a:endParaRPr>
          </a:p>
          <a:p>
            <a:pPr marL="0" algn="just" rtl="0"/>
            <a:r>
              <a:rPr lang="en-US" dirty="0" smtClean="0">
                <a:latin typeface="Andalus" pitchFamily="18" charset="-78"/>
                <a:cs typeface="Andalus" pitchFamily="18" charset="-78"/>
                <a:sym typeface="Wingdings 2"/>
              </a:rPr>
              <a:t></a:t>
            </a:r>
            <a:r>
              <a:rPr lang="en-US" dirty="0" smtClean="0">
                <a:latin typeface="Andalus" pitchFamily="18" charset="-78"/>
                <a:cs typeface="Andalus" pitchFamily="18" charset="-78"/>
              </a:rPr>
              <a:t>Phenol </a:t>
            </a:r>
            <a:r>
              <a:rPr lang="en-US" dirty="0">
                <a:latin typeface="Andalus" pitchFamily="18" charset="-78"/>
                <a:cs typeface="Andalus" pitchFamily="18" charset="-78"/>
              </a:rPr>
              <a:t>and its derivatives are considered </a:t>
            </a:r>
            <a:endParaRPr lang="en-US" dirty="0" smtClean="0">
              <a:latin typeface="Andalus" pitchFamily="18" charset="-78"/>
              <a:cs typeface="Andalus" pitchFamily="18" charset="-78"/>
            </a:endParaRPr>
          </a:p>
          <a:p>
            <a:pPr marL="0" algn="just" rtl="0"/>
            <a:r>
              <a:rPr lang="en-US" dirty="0" smtClean="0">
                <a:latin typeface="Andalus" pitchFamily="18" charset="-78"/>
                <a:cs typeface="Andalus" pitchFamily="18" charset="-78"/>
              </a:rPr>
              <a:t>as </a:t>
            </a:r>
            <a:r>
              <a:rPr lang="en-US" dirty="0">
                <a:latin typeface="Andalus" pitchFamily="18" charset="-78"/>
                <a:cs typeface="Andalus" pitchFamily="18" charset="-78"/>
              </a:rPr>
              <a:t>noxious pollutants because they are </a:t>
            </a:r>
            <a:endParaRPr lang="en-US" dirty="0" smtClean="0">
              <a:latin typeface="Andalus" pitchFamily="18" charset="-78"/>
              <a:cs typeface="Andalus" pitchFamily="18" charset="-78"/>
            </a:endParaRPr>
          </a:p>
          <a:p>
            <a:pPr marL="0" algn="just" rtl="0"/>
            <a:r>
              <a:rPr lang="en-US" dirty="0" smtClean="0">
                <a:latin typeface="Andalus" pitchFamily="18" charset="-78"/>
                <a:cs typeface="Andalus" pitchFamily="18" charset="-78"/>
              </a:rPr>
              <a:t>toxic </a:t>
            </a:r>
            <a:r>
              <a:rPr lang="en-US" dirty="0">
                <a:latin typeface="Andalus" pitchFamily="18" charset="-78"/>
                <a:cs typeface="Andalus" pitchFamily="18" charset="-78"/>
              </a:rPr>
              <a:t>and harmful to living organisms even </a:t>
            </a:r>
            <a:endParaRPr lang="en-US" dirty="0" smtClean="0">
              <a:latin typeface="Andalus" pitchFamily="18" charset="-78"/>
              <a:cs typeface="Andalus" pitchFamily="18" charset="-78"/>
            </a:endParaRPr>
          </a:p>
          <a:p>
            <a:pPr marL="0" algn="just" rtl="0"/>
            <a:r>
              <a:rPr lang="en-US" dirty="0" smtClean="0">
                <a:latin typeface="Andalus" pitchFamily="18" charset="-78"/>
                <a:cs typeface="Andalus" pitchFamily="18" charset="-78"/>
              </a:rPr>
              <a:t>at </a:t>
            </a:r>
            <a:r>
              <a:rPr lang="en-US" dirty="0">
                <a:latin typeface="Andalus" pitchFamily="18" charset="-78"/>
                <a:cs typeface="Andalus" pitchFamily="18" charset="-78"/>
              </a:rPr>
              <a:t>low concentrations. </a:t>
            </a:r>
            <a:endParaRPr lang="ar-SA" dirty="0">
              <a:latin typeface="Andalus" pitchFamily="18" charset="-78"/>
              <a:cs typeface="Andalus" pitchFamily="18" charset="-78"/>
            </a:endParaRPr>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5D5C4FAA-1AAE-4CD2-9ADA-72AF6DC47C8E}" type="slidenum">
              <a:rPr lang="ar-SA" smtClean="0"/>
              <a:t>3</a:t>
            </a:fld>
            <a:endParaRPr lang="ar-SA"/>
          </a:p>
        </p:txBody>
      </p:sp>
      <p:pic>
        <p:nvPicPr>
          <p:cNvPr id="1026" name="Picture 2" descr="ÙØªÙØ¬Ø© Ø¨Ø­Ø« Ø§ÙØµÙØ± Ø¹Ù ØµÙØ± ÙÙØ§Ù ÙÙÙØ«Ø© Ø¨Ø§ÙÙÙÙÙÙ">
            <a:extLst>
              <a:ext uri="{FF2B5EF4-FFF2-40B4-BE49-F238E27FC236}">
                <a16:creationId xmlns:a16="http://schemas.microsoft.com/office/drawing/2014/main" xmlns="" id="{7AEEEF9E-2CB1-4A6D-8D64-99BBE6C4C39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0922171">
            <a:off x="7275770" y="3557297"/>
            <a:ext cx="4729068" cy="3056922"/>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6400" y="0"/>
            <a:ext cx="1899138" cy="19460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110929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00331FA-AAFB-4B54-BED2-7A890F5CAE9A}"/>
              </a:ext>
            </a:extLst>
          </p:cNvPr>
          <p:cNvSpPr>
            <a:spLocks noGrp="1"/>
          </p:cNvSpPr>
          <p:nvPr>
            <p:ph type="title"/>
          </p:nvPr>
        </p:nvSpPr>
        <p:spPr>
          <a:xfrm>
            <a:off x="3622431" y="846608"/>
            <a:ext cx="3803373" cy="761310"/>
          </a:xfrm>
        </p:spPr>
        <p:txBody>
          <a:bodyPr>
            <a:noAutofit/>
          </a:bodyPr>
          <a:lstStyle/>
          <a:p>
            <a:r>
              <a:rPr lang="en-US" sz="5400" dirty="0">
                <a:latin typeface="Andalus" pitchFamily="18" charset="-78"/>
                <a:cs typeface="Andalus" pitchFamily="18" charset="-78"/>
              </a:rPr>
              <a:t>Phenol risks</a:t>
            </a:r>
            <a:endParaRPr lang="ar-SA" sz="5400" dirty="0">
              <a:latin typeface="Andalus" pitchFamily="18" charset="-78"/>
              <a:cs typeface="Andalus" pitchFamily="18" charset="-78"/>
            </a:endParaRPr>
          </a:p>
        </p:txBody>
      </p:sp>
      <p:sp>
        <p:nvSpPr>
          <p:cNvPr id="3" name="Content Placeholder 2">
            <a:extLst>
              <a:ext uri="{FF2B5EF4-FFF2-40B4-BE49-F238E27FC236}">
                <a16:creationId xmlns:a16="http://schemas.microsoft.com/office/drawing/2014/main" xmlns="" id="{7BAF253B-94BB-4031-88D6-FB821A178AB6}"/>
              </a:ext>
            </a:extLst>
          </p:cNvPr>
          <p:cNvSpPr>
            <a:spLocks noGrp="1"/>
          </p:cNvSpPr>
          <p:nvPr>
            <p:ph idx="1"/>
          </p:nvPr>
        </p:nvSpPr>
        <p:spPr>
          <a:xfrm>
            <a:off x="1580321" y="1925017"/>
            <a:ext cx="10515600" cy="4932983"/>
          </a:xfrm>
        </p:spPr>
        <p:txBody>
          <a:bodyPr>
            <a:normAutofit/>
          </a:bodyPr>
          <a:lstStyle/>
          <a:p>
            <a:pPr marL="82296" indent="0" algn="just" rtl="0">
              <a:buNone/>
            </a:pPr>
            <a:r>
              <a:rPr lang="en-US" sz="2400" dirty="0" smtClean="0">
                <a:latin typeface="Andalus" pitchFamily="18" charset="-78"/>
                <a:cs typeface="Andalus" pitchFamily="18" charset="-78"/>
                <a:sym typeface="Wingdings"/>
              </a:rPr>
              <a:t></a:t>
            </a:r>
            <a:r>
              <a:rPr lang="en-US" sz="2400" dirty="0" smtClean="0">
                <a:latin typeface="Andalus" pitchFamily="18" charset="-78"/>
                <a:cs typeface="Andalus" pitchFamily="18" charset="-78"/>
              </a:rPr>
              <a:t>The </a:t>
            </a:r>
            <a:r>
              <a:rPr lang="en-US" sz="2400" dirty="0">
                <a:latin typeface="Andalus" pitchFamily="18" charset="-78"/>
                <a:cs typeface="Andalus" pitchFamily="18" charset="-78"/>
              </a:rPr>
              <a:t>utilization of phenol-contaminated water causes protein degeneration, tissue erosion, paralysis of the central nervous system and also damages the kidney, liver and pancreas in human bodies</a:t>
            </a:r>
          </a:p>
          <a:p>
            <a:pPr marL="82296" indent="0" algn="just" rtl="0">
              <a:buNone/>
            </a:pPr>
            <a:r>
              <a:rPr lang="en-US" sz="2400" dirty="0" smtClean="0">
                <a:latin typeface="Andalus" pitchFamily="18" charset="-78"/>
                <a:cs typeface="Andalus" pitchFamily="18" charset="-78"/>
                <a:sym typeface="Wingdings"/>
              </a:rPr>
              <a:t></a:t>
            </a:r>
            <a:r>
              <a:rPr lang="en-US" sz="2400" dirty="0" smtClean="0">
                <a:latin typeface="Andalus" pitchFamily="18" charset="-78"/>
                <a:cs typeface="Andalus" pitchFamily="18" charset="-78"/>
              </a:rPr>
              <a:t>According </a:t>
            </a:r>
            <a:r>
              <a:rPr lang="en-US" sz="2400" dirty="0">
                <a:latin typeface="Andalus" pitchFamily="18" charset="-78"/>
                <a:cs typeface="Andalus" pitchFamily="18" charset="-78"/>
              </a:rPr>
              <a:t>to the recommendation of the World Health Organization (WHO), the permissible concentration of phenolic contents in potable waters is 1 </a:t>
            </a:r>
            <a:r>
              <a:rPr lang="en-US" sz="2400" dirty="0" err="1">
                <a:latin typeface="Andalus" pitchFamily="18" charset="-78"/>
                <a:cs typeface="Andalus" pitchFamily="18" charset="-78"/>
              </a:rPr>
              <a:t>μg</a:t>
            </a:r>
            <a:r>
              <a:rPr lang="en-US" sz="2400" dirty="0">
                <a:latin typeface="Andalus" pitchFamily="18" charset="-78"/>
                <a:cs typeface="Andalus" pitchFamily="18" charset="-78"/>
              </a:rPr>
              <a:t>/L.</a:t>
            </a:r>
          </a:p>
          <a:p>
            <a:pPr marL="82296" indent="0" algn="just" rtl="0">
              <a:buNone/>
            </a:pPr>
            <a:r>
              <a:rPr lang="en-US" sz="2400" dirty="0" smtClean="0">
                <a:latin typeface="Andalus" pitchFamily="18" charset="-78"/>
                <a:cs typeface="Andalus" pitchFamily="18" charset="-78"/>
                <a:sym typeface="Wingdings"/>
              </a:rPr>
              <a:t></a:t>
            </a:r>
            <a:r>
              <a:rPr lang="en-US" sz="2400" dirty="0" smtClean="0">
                <a:latin typeface="Andalus" pitchFamily="18" charset="-78"/>
                <a:cs typeface="Andalus" pitchFamily="18" charset="-78"/>
              </a:rPr>
              <a:t>the </a:t>
            </a:r>
            <a:r>
              <a:rPr lang="en-US" sz="2400" dirty="0">
                <a:latin typeface="Andalus" pitchFamily="18" charset="-78"/>
                <a:cs typeface="Andalus" pitchFamily="18" charset="-78"/>
              </a:rPr>
              <a:t>removal of phenols from water and </a:t>
            </a:r>
            <a:r>
              <a:rPr lang="en-US" sz="2400" dirty="0" smtClean="0">
                <a:latin typeface="Andalus" pitchFamily="18" charset="-78"/>
                <a:cs typeface="Andalus" pitchFamily="18" charset="-78"/>
              </a:rPr>
              <a:t>wastewater</a:t>
            </a:r>
          </a:p>
          <a:p>
            <a:pPr marL="82296" indent="0" algn="just" rtl="0">
              <a:buNone/>
            </a:pPr>
            <a:r>
              <a:rPr lang="en-US" sz="2400" dirty="0" smtClean="0">
                <a:latin typeface="Andalus" pitchFamily="18" charset="-78"/>
                <a:cs typeface="Andalus" pitchFamily="18" charset="-78"/>
              </a:rPr>
              <a:t> </a:t>
            </a:r>
            <a:r>
              <a:rPr lang="en-US" sz="2400" dirty="0">
                <a:latin typeface="Andalus" pitchFamily="18" charset="-78"/>
                <a:cs typeface="Andalus" pitchFamily="18" charset="-78"/>
              </a:rPr>
              <a:t>bodies is an important issue in order </a:t>
            </a:r>
            <a:r>
              <a:rPr lang="en-US" sz="2400" dirty="0" smtClean="0">
                <a:latin typeface="Andalus" pitchFamily="18" charset="-78"/>
                <a:cs typeface="Andalus" pitchFamily="18" charset="-78"/>
              </a:rPr>
              <a:t>to</a:t>
            </a:r>
          </a:p>
          <a:p>
            <a:pPr marL="82296" indent="0" algn="just" rtl="0">
              <a:buNone/>
            </a:pPr>
            <a:r>
              <a:rPr lang="en-US" sz="2400" dirty="0" smtClean="0">
                <a:latin typeface="Andalus" pitchFamily="18" charset="-78"/>
                <a:cs typeface="Andalus" pitchFamily="18" charset="-78"/>
              </a:rPr>
              <a:t> </a:t>
            </a:r>
            <a:r>
              <a:rPr lang="en-US" sz="2400" dirty="0">
                <a:latin typeface="Andalus" pitchFamily="18" charset="-78"/>
                <a:cs typeface="Andalus" pitchFamily="18" charset="-78"/>
              </a:rPr>
              <a:t>protect public health and the environment.</a:t>
            </a:r>
            <a:endParaRPr lang="ar-SA" sz="2400" dirty="0">
              <a:latin typeface="Andalus" pitchFamily="18" charset="-78"/>
              <a:cs typeface="Andalus" pitchFamily="18" charset="-78"/>
            </a:endParaRPr>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5D5C4FAA-1AAE-4CD2-9ADA-72AF6DC47C8E}" type="slidenum">
              <a:rPr lang="ar-SA" smtClean="0"/>
              <a:t>4</a:t>
            </a:fld>
            <a:endParaRPr lang="ar-SA"/>
          </a:p>
        </p:txBody>
      </p:sp>
      <p:pic>
        <p:nvPicPr>
          <p:cNvPr id="2052" name="Picture 4" descr="ØµÙØ±Ø© Ø°Ø§Øª ØµÙØ©">
            <a:extLst>
              <a:ext uri="{FF2B5EF4-FFF2-40B4-BE49-F238E27FC236}">
                <a16:creationId xmlns:a16="http://schemas.microsoft.com/office/drawing/2014/main" xmlns="" id="{59BFC73A-D161-430D-A650-FCDC504C867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55169" y="4419600"/>
            <a:ext cx="4175838" cy="229517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54016" y="276957"/>
            <a:ext cx="2268415" cy="17042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681578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2898E05-30AE-4327-BF98-8F40CFB0133D}"/>
              </a:ext>
            </a:extLst>
          </p:cNvPr>
          <p:cNvSpPr>
            <a:spLocks noGrp="1"/>
          </p:cNvSpPr>
          <p:nvPr>
            <p:ph type="title"/>
          </p:nvPr>
        </p:nvSpPr>
        <p:spPr>
          <a:xfrm>
            <a:off x="4466492" y="0"/>
            <a:ext cx="3864920" cy="768626"/>
          </a:xfrm>
        </p:spPr>
        <p:txBody>
          <a:bodyPr>
            <a:noAutofit/>
          </a:bodyPr>
          <a:lstStyle/>
          <a:p>
            <a:r>
              <a:rPr lang="en-US" sz="5400" dirty="0">
                <a:latin typeface="Andalus" pitchFamily="18" charset="-78"/>
                <a:cs typeface="Andalus" pitchFamily="18" charset="-78"/>
              </a:rPr>
              <a:t>Adsorbent </a:t>
            </a:r>
            <a:endParaRPr lang="ar-SA" sz="5400" dirty="0">
              <a:latin typeface="Andalus" pitchFamily="18" charset="-78"/>
              <a:cs typeface="Andalus" pitchFamily="18" charset="-78"/>
            </a:endParaRPr>
          </a:p>
        </p:txBody>
      </p:sp>
      <p:pic>
        <p:nvPicPr>
          <p:cNvPr id="4" name="Content Placeholder 3">
            <a:extLst>
              <a:ext uri="{FF2B5EF4-FFF2-40B4-BE49-F238E27FC236}">
                <a16:creationId xmlns:a16="http://schemas.microsoft.com/office/drawing/2014/main" xmlns="" id="{A1F1690E-4A31-4F7F-A94B-9AA51BDF646A}"/>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086708" y="879231"/>
            <a:ext cx="7702061" cy="5779477"/>
          </a:xfrm>
          <a:prstGeom prst="rect">
            <a:avLst/>
          </a:prstGeom>
          <a:noFill/>
        </p:spPr>
      </p:pic>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5D5C4FAA-1AAE-4CD2-9ADA-72AF6DC47C8E}" type="slidenum">
              <a:rPr lang="ar-SA" smtClean="0"/>
              <a:t>5</a:t>
            </a:fld>
            <a:endParaRPr lang="ar-SA"/>
          </a:p>
        </p:txBody>
      </p:sp>
    </p:spTree>
    <p:extLst>
      <p:ext uri="{BB962C8B-B14F-4D97-AF65-F5344CB8AC3E}">
        <p14:creationId xmlns:p14="http://schemas.microsoft.com/office/powerpoint/2010/main" val="247400706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90355" y="321772"/>
            <a:ext cx="10058400" cy="1450757"/>
          </a:xfrm>
        </p:spPr>
        <p:txBody>
          <a:bodyPr/>
          <a:lstStyle/>
          <a:p>
            <a:r>
              <a:rPr lang="en-US" sz="4800" dirty="0">
                <a:latin typeface="Andalus" pitchFamily="18" charset="-78"/>
                <a:cs typeface="Andalus" pitchFamily="18" charset="-78"/>
                <a:sym typeface="Wingdings"/>
              </a:rPr>
              <a:t></a:t>
            </a:r>
            <a:r>
              <a:rPr lang="en-US" dirty="0" smtClean="0">
                <a:latin typeface="Andalus" pitchFamily="18" charset="-78"/>
                <a:cs typeface="Andalus" pitchFamily="18" charset="-78"/>
              </a:rPr>
              <a:t>Characterization of the nanoparticles</a:t>
            </a:r>
            <a:endParaRPr lang="ar-SA" dirty="0">
              <a:latin typeface="Andalus" pitchFamily="18" charset="-78"/>
              <a:cs typeface="Andalus" pitchFamily="18" charset="-78"/>
            </a:endParaRPr>
          </a:p>
        </p:txBody>
      </p:sp>
      <p:sp>
        <p:nvSpPr>
          <p:cNvPr id="3" name="Content Placeholder 2"/>
          <p:cNvSpPr>
            <a:spLocks noGrp="1"/>
          </p:cNvSpPr>
          <p:nvPr>
            <p:ph idx="1"/>
          </p:nvPr>
        </p:nvSpPr>
        <p:spPr>
          <a:xfrm>
            <a:off x="1659987" y="2490504"/>
            <a:ext cx="10058400" cy="4023360"/>
          </a:xfrm>
        </p:spPr>
        <p:txBody>
          <a:bodyPr>
            <a:normAutofit/>
          </a:bodyPr>
          <a:lstStyle/>
          <a:p>
            <a:pPr marL="82296" indent="0" algn="l">
              <a:buNone/>
            </a:pPr>
            <a:r>
              <a:rPr lang="en-US" sz="3200" dirty="0">
                <a:latin typeface="Andalus" pitchFamily="18" charset="-78"/>
                <a:cs typeface="Andalus" pitchFamily="18" charset="-78"/>
              </a:rPr>
              <a:t>X-ray diffraction (XRD), </a:t>
            </a:r>
            <a:r>
              <a:rPr lang="en-US" sz="3200" dirty="0" err="1">
                <a:latin typeface="Andalus" pitchFamily="18" charset="-78"/>
                <a:cs typeface="Andalus" pitchFamily="18" charset="-78"/>
              </a:rPr>
              <a:t>Brunauer</a:t>
            </a:r>
            <a:r>
              <a:rPr lang="en-US" sz="3200" dirty="0">
                <a:latin typeface="Andalus" pitchFamily="18" charset="-78"/>
                <a:cs typeface="Andalus" pitchFamily="18" charset="-78"/>
              </a:rPr>
              <a:t>-Emmett-Teller (BET) were used for the characterization of the surface of the prepared nanoparticles. The XRD results show that the crystalline domain size equals to 13 nm, while the specific surface area is 48 m2/g.</a:t>
            </a:r>
            <a:endParaRPr lang="ar-SA" sz="3200" dirty="0">
              <a:latin typeface="Andalus" pitchFamily="18" charset="-78"/>
              <a:cs typeface="Andalus" pitchFamily="18" charset="-78"/>
            </a:endParaRPr>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5D5C4FAA-1AAE-4CD2-9ADA-72AF6DC47C8E}" type="slidenum">
              <a:rPr lang="ar-SA" smtClean="0"/>
              <a:t>6</a:t>
            </a:fld>
            <a:endParaRPr lang="ar-SA"/>
          </a:p>
        </p:txBody>
      </p:sp>
    </p:spTree>
    <p:extLst>
      <p:ext uri="{BB962C8B-B14F-4D97-AF65-F5344CB8AC3E}">
        <p14:creationId xmlns:p14="http://schemas.microsoft.com/office/powerpoint/2010/main" val="425358605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D89BD5D-0041-4FB8-8C16-892DCFBBEB77}"/>
              </a:ext>
            </a:extLst>
          </p:cNvPr>
          <p:cNvSpPr>
            <a:spLocks noGrp="1"/>
          </p:cNvSpPr>
          <p:nvPr>
            <p:ph type="title"/>
          </p:nvPr>
        </p:nvSpPr>
        <p:spPr>
          <a:xfrm>
            <a:off x="1293871" y="1016001"/>
            <a:ext cx="6068220" cy="801067"/>
          </a:xfrm>
        </p:spPr>
        <p:txBody>
          <a:bodyPr>
            <a:normAutofit fontScale="90000"/>
          </a:bodyPr>
          <a:lstStyle/>
          <a:p>
            <a:r>
              <a:rPr lang="en-US" sz="5400" dirty="0" smtClean="0">
                <a:latin typeface="Andalus" pitchFamily="18" charset="-78"/>
                <a:cs typeface="Andalus" pitchFamily="18" charset="-78"/>
                <a:sym typeface="Wingdings"/>
              </a:rPr>
              <a:t></a:t>
            </a:r>
            <a:r>
              <a:rPr lang="en-US" sz="5400" dirty="0" smtClean="0">
                <a:latin typeface="Andalus" pitchFamily="18" charset="-78"/>
                <a:cs typeface="Andalus" pitchFamily="18" charset="-78"/>
              </a:rPr>
              <a:t>Calibration </a:t>
            </a:r>
            <a:r>
              <a:rPr lang="en-US" sz="5400" dirty="0">
                <a:latin typeface="Andalus" pitchFamily="18" charset="-78"/>
                <a:cs typeface="Andalus" pitchFamily="18" charset="-78"/>
              </a:rPr>
              <a:t>curve</a:t>
            </a:r>
            <a:r>
              <a:rPr lang="en-US" dirty="0">
                <a:latin typeface="Andalus" pitchFamily="18" charset="-78"/>
                <a:cs typeface="Andalus" pitchFamily="18" charset="-78"/>
              </a:rPr>
              <a:t/>
            </a:r>
            <a:br>
              <a:rPr lang="en-US" dirty="0">
                <a:latin typeface="Andalus" pitchFamily="18" charset="-78"/>
                <a:cs typeface="Andalus" pitchFamily="18" charset="-78"/>
              </a:rPr>
            </a:br>
            <a:endParaRPr lang="ar-SA" dirty="0">
              <a:latin typeface="Andalus" pitchFamily="18" charset="-78"/>
              <a:cs typeface="Andalus" pitchFamily="18" charset="-78"/>
            </a:endParaRPr>
          </a:p>
        </p:txBody>
      </p:sp>
      <p:graphicFrame>
        <p:nvGraphicFramePr>
          <p:cNvPr id="4" name="Content Placeholder 3">
            <a:extLst>
              <a:ext uri="{FF2B5EF4-FFF2-40B4-BE49-F238E27FC236}">
                <a16:creationId xmlns:xdr="http://schemas.openxmlformats.org/drawingml/2006/spreadsheetDrawing" xmlns="" xmlns:a16="http://schemas.microsoft.com/office/drawing/2014/main" xmlns:lc="http://schemas.openxmlformats.org/drawingml/2006/lockedCanvas" id="{244B1E16-DF2B-457A-8E9D-42BA18BD9490}"/>
              </a:ext>
            </a:extLst>
          </p:cNvPr>
          <p:cNvGraphicFramePr>
            <a:graphicFrameLocks noGrp="1"/>
          </p:cNvGraphicFramePr>
          <p:nvPr>
            <p:ph idx="1"/>
            <p:extLst>
              <p:ext uri="{D42A27DB-BD31-4B8C-83A1-F6EECF244321}">
                <p14:modId xmlns:p14="http://schemas.microsoft.com/office/powerpoint/2010/main" val="1236641717"/>
              </p:ext>
            </p:extLst>
          </p:nvPr>
        </p:nvGraphicFramePr>
        <p:xfrm>
          <a:off x="1887415" y="1957754"/>
          <a:ext cx="8804031" cy="4478215"/>
        </p:xfrm>
        <a:graphic>
          <a:graphicData uri="http://schemas.openxmlformats.org/drawingml/2006/chart">
            <c:chart xmlns:c="http://schemas.openxmlformats.org/drawingml/2006/chart" xmlns:r="http://schemas.openxmlformats.org/officeDocument/2006/relationships" r:id="rId2"/>
          </a:graphicData>
        </a:graphic>
      </p:graphicFrame>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5D5C4FAA-1AAE-4CD2-9ADA-72AF6DC47C8E}" type="slidenum">
              <a:rPr lang="ar-SA" smtClean="0"/>
              <a:t>7</a:t>
            </a:fld>
            <a:endParaRPr lang="ar-SA"/>
          </a:p>
        </p:txBody>
      </p:sp>
    </p:spTree>
    <p:extLst>
      <p:ext uri="{BB962C8B-B14F-4D97-AF65-F5344CB8AC3E}">
        <p14:creationId xmlns:p14="http://schemas.microsoft.com/office/powerpoint/2010/main" val="223109242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ndalus" pitchFamily="18" charset="-78"/>
                <a:cs typeface="Andalus" pitchFamily="18" charset="-78"/>
              </a:rPr>
              <a:t>Adsorption Experiments </a:t>
            </a:r>
            <a:endParaRPr lang="ar-SA" dirty="0">
              <a:latin typeface="Andalus" pitchFamily="18" charset="-78"/>
              <a:cs typeface="Andalus" pitchFamily="18" charset="-78"/>
            </a:endParaRPr>
          </a:p>
        </p:txBody>
      </p:sp>
      <p:sp>
        <p:nvSpPr>
          <p:cNvPr id="3" name="Content Placeholder 2"/>
          <p:cNvSpPr>
            <a:spLocks noGrp="1"/>
          </p:cNvSpPr>
          <p:nvPr>
            <p:ph idx="1"/>
          </p:nvPr>
        </p:nvSpPr>
        <p:spPr>
          <a:xfrm>
            <a:off x="1878975" y="1893277"/>
            <a:ext cx="9997440" cy="4800600"/>
          </a:xfrm>
        </p:spPr>
        <p:txBody>
          <a:bodyPr>
            <a:normAutofit/>
          </a:bodyPr>
          <a:lstStyle/>
          <a:p>
            <a:pPr algn="l"/>
            <a:r>
              <a:rPr lang="en-US" sz="2400" dirty="0">
                <a:latin typeface="Andalus" pitchFamily="18" charset="-78"/>
                <a:cs typeface="Andalus" pitchFamily="18" charset="-78"/>
              </a:rPr>
              <a:t>Adsorption experiments were carried out as </a:t>
            </a:r>
            <a:r>
              <a:rPr lang="en-US" sz="2400" dirty="0" smtClean="0">
                <a:latin typeface="Andalus" pitchFamily="18" charset="-78"/>
                <a:cs typeface="Andalus" pitchFamily="18" charset="-78"/>
              </a:rPr>
              <a:t>batch type</a:t>
            </a:r>
            <a:r>
              <a:rPr lang="en-US" sz="2400" dirty="0">
                <a:latin typeface="Andalus" pitchFamily="18" charset="-78"/>
                <a:cs typeface="Andalus" pitchFamily="18" charset="-78"/>
              </a:rPr>
              <a:t>. The aim of these experiments was to determine the effect </a:t>
            </a:r>
            <a:r>
              <a:rPr lang="en-US" sz="2400" dirty="0" smtClean="0">
                <a:latin typeface="Andalus" pitchFamily="18" charset="-78"/>
                <a:cs typeface="Andalus" pitchFamily="18" charset="-78"/>
              </a:rPr>
              <a:t>of important </a:t>
            </a:r>
            <a:r>
              <a:rPr lang="en-US" sz="2400" dirty="0">
                <a:latin typeface="Andalus" pitchFamily="18" charset="-78"/>
                <a:cs typeface="Andalus" pitchFamily="18" charset="-78"/>
              </a:rPr>
              <a:t>variables on the adsorption, such as the </a:t>
            </a:r>
            <a:r>
              <a:rPr lang="en-US" sz="2400" dirty="0" smtClean="0">
                <a:latin typeface="Andalus" pitchFamily="18" charset="-78"/>
                <a:cs typeface="Andalus" pitchFamily="18" charset="-78"/>
              </a:rPr>
              <a:t>pH effect of the </a:t>
            </a:r>
            <a:r>
              <a:rPr lang="en-US" sz="2400" dirty="0" err="1" smtClean="0">
                <a:latin typeface="Andalus" pitchFamily="18" charset="-78"/>
                <a:cs typeface="Andalus" pitchFamily="18" charset="-78"/>
              </a:rPr>
              <a:t>Adsorbate</a:t>
            </a:r>
            <a:r>
              <a:rPr lang="en-US" sz="2400" dirty="0" smtClean="0">
                <a:latin typeface="Andalus" pitchFamily="18" charset="-78"/>
                <a:cs typeface="Andalus" pitchFamily="18" charset="-78"/>
              </a:rPr>
              <a:t> , </a:t>
            </a:r>
            <a:r>
              <a:rPr lang="en-US" sz="2400" dirty="0">
                <a:latin typeface="Andalus" pitchFamily="18" charset="-78"/>
                <a:cs typeface="Andalus" pitchFamily="18" charset="-78"/>
              </a:rPr>
              <a:t>time, initial </a:t>
            </a:r>
            <a:r>
              <a:rPr lang="en-US" sz="2400" dirty="0" smtClean="0">
                <a:latin typeface="Andalus" pitchFamily="18" charset="-78"/>
                <a:cs typeface="Andalus" pitchFamily="18" charset="-78"/>
              </a:rPr>
              <a:t>phenol concentration</a:t>
            </a:r>
            <a:r>
              <a:rPr lang="en-US" sz="2400" dirty="0">
                <a:latin typeface="Andalus" pitchFamily="18" charset="-78"/>
                <a:cs typeface="Andalus" pitchFamily="18" charset="-78"/>
              </a:rPr>
              <a:t>, and temperature</a:t>
            </a:r>
            <a:r>
              <a:rPr lang="en-US" sz="2400" dirty="0" smtClean="0">
                <a:latin typeface="Andalus" pitchFamily="18" charset="-78"/>
                <a:cs typeface="Andalus" pitchFamily="18" charset="-78"/>
              </a:rPr>
              <a:t>.</a:t>
            </a:r>
          </a:p>
          <a:p>
            <a:pPr marL="0" indent="0" algn="l">
              <a:buNone/>
            </a:pPr>
            <a:r>
              <a:rPr lang="en-US" sz="2400" dirty="0" smtClean="0">
                <a:latin typeface="Andalus" pitchFamily="18" charset="-78"/>
                <a:cs typeface="Andalus" pitchFamily="18" charset="-78"/>
              </a:rPr>
              <a:t>The studies are :</a:t>
            </a:r>
          </a:p>
          <a:p>
            <a:pPr algn="l" rtl="0">
              <a:buFont typeface="Wingdings" pitchFamily="2" charset="2"/>
              <a:buChar char="q"/>
            </a:pPr>
            <a:r>
              <a:rPr lang="en-US" sz="2400" dirty="0" smtClean="0">
                <a:latin typeface="Andalus" pitchFamily="18" charset="-78"/>
                <a:cs typeface="Andalus" pitchFamily="18" charset="-78"/>
              </a:rPr>
              <a:t>Isotherm study</a:t>
            </a:r>
          </a:p>
          <a:p>
            <a:pPr algn="l" rtl="0">
              <a:buFont typeface="Wingdings" pitchFamily="2" charset="2"/>
              <a:buChar char="q"/>
            </a:pPr>
            <a:r>
              <a:rPr lang="en-US" sz="2400" dirty="0" smtClean="0">
                <a:latin typeface="Andalus" pitchFamily="18" charset="-78"/>
                <a:cs typeface="Andalus" pitchFamily="18" charset="-78"/>
              </a:rPr>
              <a:t>Kinetic study</a:t>
            </a:r>
          </a:p>
          <a:p>
            <a:pPr algn="l" rtl="0">
              <a:buFont typeface="Wingdings" pitchFamily="2" charset="2"/>
              <a:buChar char="q"/>
            </a:pPr>
            <a:r>
              <a:rPr lang="en-US" sz="2400" dirty="0" smtClean="0">
                <a:latin typeface="Andalus" pitchFamily="18" charset="-78"/>
                <a:cs typeface="Andalus" pitchFamily="18" charset="-78"/>
              </a:rPr>
              <a:t>pH effect</a:t>
            </a:r>
          </a:p>
          <a:p>
            <a:pPr algn="l" rtl="0">
              <a:buFont typeface="Wingdings" pitchFamily="2" charset="2"/>
              <a:buChar char="q"/>
            </a:pPr>
            <a:r>
              <a:rPr lang="en-US" sz="2400" dirty="0" smtClean="0">
                <a:latin typeface="Andalus" pitchFamily="18" charset="-78"/>
                <a:cs typeface="Andalus" pitchFamily="18" charset="-78"/>
              </a:rPr>
              <a:t>Thermodynamic study  </a:t>
            </a:r>
          </a:p>
          <a:p>
            <a:pPr marL="82296" indent="0" algn="l">
              <a:buNone/>
            </a:pPr>
            <a:r>
              <a:rPr lang="en-US" dirty="0" smtClean="0">
                <a:latin typeface="Andalus" pitchFamily="18" charset="-78"/>
                <a:cs typeface="Andalus" pitchFamily="18" charset="-78"/>
              </a:rPr>
              <a:t> </a:t>
            </a:r>
          </a:p>
          <a:p>
            <a:pPr algn="l"/>
            <a:endParaRPr lang="en-US" dirty="0">
              <a:latin typeface="Andalus" pitchFamily="18" charset="-78"/>
              <a:cs typeface="Andalus" pitchFamily="18" charset="-78"/>
            </a:endParaRPr>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5D5C4FAA-1AAE-4CD2-9ADA-72AF6DC47C8E}" type="slidenum">
              <a:rPr lang="ar-SA" smtClean="0"/>
              <a:t>8</a:t>
            </a:fld>
            <a:endParaRPr lang="ar-SA"/>
          </a:p>
        </p:txBody>
      </p:sp>
    </p:spTree>
    <p:extLst>
      <p:ext uri="{BB962C8B-B14F-4D97-AF65-F5344CB8AC3E}">
        <p14:creationId xmlns:p14="http://schemas.microsoft.com/office/powerpoint/2010/main" val="73040383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DD7BDA8-66B0-48D9-B15B-0645F6101E48}"/>
              </a:ext>
            </a:extLst>
          </p:cNvPr>
          <p:cNvSpPr>
            <a:spLocks noGrp="1"/>
          </p:cNvSpPr>
          <p:nvPr>
            <p:ph type="title"/>
          </p:nvPr>
        </p:nvSpPr>
        <p:spPr>
          <a:xfrm>
            <a:off x="1326236" y="966948"/>
            <a:ext cx="9061174" cy="1325563"/>
          </a:xfrm>
        </p:spPr>
        <p:txBody>
          <a:bodyPr>
            <a:noAutofit/>
          </a:bodyPr>
          <a:lstStyle/>
          <a:p>
            <a:r>
              <a:rPr lang="en-US" dirty="0">
                <a:latin typeface="Andalus" pitchFamily="18" charset="-78"/>
                <a:cs typeface="Andalus" pitchFamily="18" charset="-78"/>
              </a:rPr>
              <a:t>Adsorption isotherms</a:t>
            </a:r>
            <a:r>
              <a:rPr lang="en-US" sz="4000" dirty="0">
                <a:latin typeface="Andalus" pitchFamily="18" charset="-78"/>
                <a:cs typeface="Andalus" pitchFamily="18" charset="-78"/>
              </a:rPr>
              <a:t/>
            </a:r>
            <a:br>
              <a:rPr lang="en-US" sz="4000" dirty="0">
                <a:latin typeface="Andalus" pitchFamily="18" charset="-78"/>
                <a:cs typeface="Andalus" pitchFamily="18" charset="-78"/>
              </a:rPr>
            </a:br>
            <a:r>
              <a:rPr lang="en-US" sz="4000" dirty="0">
                <a:latin typeface="Andalus" pitchFamily="18" charset="-78"/>
                <a:cs typeface="Andalus" pitchFamily="18" charset="-78"/>
              </a:rPr>
              <a:t> </a:t>
            </a:r>
            <a:br>
              <a:rPr lang="en-US" sz="4000" dirty="0">
                <a:latin typeface="Andalus" pitchFamily="18" charset="-78"/>
                <a:cs typeface="Andalus" pitchFamily="18" charset="-78"/>
              </a:rPr>
            </a:br>
            <a:endParaRPr lang="ar-SA" sz="4000" dirty="0">
              <a:latin typeface="Andalus" pitchFamily="18" charset="-78"/>
              <a:cs typeface="Andalus" pitchFamily="18" charset="-78"/>
            </a:endParaRPr>
          </a:p>
        </p:txBody>
      </p:sp>
      <p:sp>
        <p:nvSpPr>
          <p:cNvPr id="3" name="Content Placeholder 2">
            <a:extLst>
              <a:ext uri="{FF2B5EF4-FFF2-40B4-BE49-F238E27FC236}">
                <a16:creationId xmlns:a16="http://schemas.microsoft.com/office/drawing/2014/main" xmlns="" id="{E4E96535-6A24-4FCE-AF03-B4747C5919EF}"/>
              </a:ext>
            </a:extLst>
          </p:cNvPr>
          <p:cNvSpPr>
            <a:spLocks noGrp="1"/>
          </p:cNvSpPr>
          <p:nvPr>
            <p:ph idx="1"/>
          </p:nvPr>
        </p:nvSpPr>
        <p:spPr>
          <a:xfrm>
            <a:off x="1394282" y="2053492"/>
            <a:ext cx="10515600" cy="4351338"/>
          </a:xfrm>
        </p:spPr>
        <p:txBody>
          <a:bodyPr>
            <a:normAutofit lnSpcReduction="10000"/>
          </a:bodyPr>
          <a:lstStyle/>
          <a:p>
            <a:pPr lvl="0" algn="just" rtl="0">
              <a:buFont typeface="Wingdings" panose="05000000000000000000" pitchFamily="2" charset="2"/>
              <a:buChar char="q"/>
            </a:pPr>
            <a:r>
              <a:rPr lang="en-US" dirty="0">
                <a:latin typeface="Andalus" pitchFamily="18" charset="-78"/>
                <a:cs typeface="Andalus" pitchFamily="18" charset="-78"/>
              </a:rPr>
              <a:t> Different diluted concentrations of mother solution were prepared at constant pH (7.4).</a:t>
            </a:r>
          </a:p>
          <a:p>
            <a:pPr lvl="0" algn="just" rtl="0">
              <a:buFont typeface="Wingdings" panose="05000000000000000000" pitchFamily="2" charset="2"/>
              <a:buChar char="q"/>
            </a:pPr>
            <a:r>
              <a:rPr lang="en-US" dirty="0">
                <a:latin typeface="Andalus" pitchFamily="18" charset="-78"/>
                <a:cs typeface="Andalus" pitchFamily="18" charset="-78"/>
              </a:rPr>
              <a:t> 5 ml of each concentration was put in special vial.</a:t>
            </a:r>
          </a:p>
          <a:p>
            <a:pPr lvl="0" algn="just" rtl="0">
              <a:buFont typeface="Wingdings" panose="05000000000000000000" pitchFamily="2" charset="2"/>
              <a:buChar char="q"/>
            </a:pPr>
            <a:r>
              <a:rPr lang="en-US" dirty="0">
                <a:latin typeface="Andalus" pitchFamily="18" charset="-78"/>
                <a:cs typeface="Andalus" pitchFamily="18" charset="-78"/>
              </a:rPr>
              <a:t> 0.05 mg of silica-embedded </a:t>
            </a:r>
            <a:r>
              <a:rPr lang="en-US" dirty="0" err="1">
                <a:latin typeface="Andalus" pitchFamily="18" charset="-78"/>
                <a:cs typeface="Andalus" pitchFamily="18" charset="-78"/>
              </a:rPr>
              <a:t>NiO</a:t>
            </a:r>
            <a:r>
              <a:rPr lang="en-US" dirty="0">
                <a:latin typeface="Andalus" pitchFamily="18" charset="-78"/>
                <a:cs typeface="Andalus" pitchFamily="18" charset="-78"/>
              </a:rPr>
              <a:t>/MgO nanoparticles was added to  each vial.</a:t>
            </a:r>
          </a:p>
          <a:p>
            <a:pPr lvl="0" algn="just" rtl="0">
              <a:buFont typeface="Wingdings" panose="05000000000000000000" pitchFamily="2" charset="2"/>
              <a:buChar char="q"/>
            </a:pPr>
            <a:r>
              <a:rPr lang="en-US" dirty="0">
                <a:latin typeface="Andalus" pitchFamily="18" charset="-78"/>
                <a:cs typeface="Andalus" pitchFamily="18" charset="-78"/>
              </a:rPr>
              <a:t> vials put in the shaker for 3 hours at temperature (25℃).</a:t>
            </a:r>
          </a:p>
          <a:p>
            <a:pPr lvl="0" algn="just" rtl="0">
              <a:buFont typeface="Wingdings" panose="05000000000000000000" pitchFamily="2" charset="2"/>
              <a:buChar char="q"/>
            </a:pPr>
            <a:r>
              <a:rPr lang="en-US" dirty="0">
                <a:latin typeface="Andalus" pitchFamily="18" charset="-78"/>
                <a:cs typeface="Andalus" pitchFamily="18" charset="-78"/>
              </a:rPr>
              <a:t> Then put them in centrifuge for 10minutes. </a:t>
            </a:r>
          </a:p>
          <a:p>
            <a:pPr lvl="0" algn="just" rtl="0">
              <a:buFont typeface="Wingdings" panose="05000000000000000000" pitchFamily="2" charset="2"/>
              <a:buChar char="q"/>
            </a:pPr>
            <a:r>
              <a:rPr lang="en-US" dirty="0">
                <a:latin typeface="Andalus" pitchFamily="18" charset="-78"/>
                <a:cs typeface="Andalus" pitchFamily="18" charset="-78"/>
              </a:rPr>
              <a:t> COD test was done for vials of phenol with nanoparticles.</a:t>
            </a:r>
          </a:p>
          <a:p>
            <a:pPr algn="just">
              <a:buFont typeface="Wingdings" panose="05000000000000000000" pitchFamily="2" charset="2"/>
              <a:buChar char="q"/>
            </a:pPr>
            <a:endParaRPr lang="en-US" dirty="0">
              <a:latin typeface="Andalus" pitchFamily="18" charset="-78"/>
              <a:cs typeface="Andalus" pitchFamily="18" charset="-78"/>
            </a:endParaRPr>
          </a:p>
          <a:p>
            <a:endParaRPr lang="ar-SA" dirty="0">
              <a:latin typeface="Andalus" pitchFamily="18" charset="-78"/>
              <a:cs typeface="Andalus" pitchFamily="18" charset="-78"/>
            </a:endParaRPr>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5D5C4FAA-1AAE-4CD2-9ADA-72AF6DC47C8E}" type="slidenum">
              <a:rPr lang="ar-SA" smtClean="0"/>
              <a:t>9</a:t>
            </a:fld>
            <a:endParaRPr lang="ar-SA"/>
          </a:p>
        </p:txBody>
      </p:sp>
    </p:spTree>
    <p:extLst>
      <p:ext uri="{BB962C8B-B14F-4D97-AF65-F5344CB8AC3E}">
        <p14:creationId xmlns:p14="http://schemas.microsoft.com/office/powerpoint/2010/main" val="193067204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1568</TotalTime>
  <Words>1087</Words>
  <Application>Microsoft Office PowerPoint</Application>
  <PresentationFormat>Custom</PresentationFormat>
  <Paragraphs>226</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انقلاب</vt:lpstr>
      <vt:lpstr>PowerPoint Presentation</vt:lpstr>
      <vt:lpstr>Outline</vt:lpstr>
      <vt:lpstr>Introduction </vt:lpstr>
      <vt:lpstr>Phenol risks</vt:lpstr>
      <vt:lpstr>Adsorbent </vt:lpstr>
      <vt:lpstr>Characterization of the nanoparticles</vt:lpstr>
      <vt:lpstr>Calibration curve </vt:lpstr>
      <vt:lpstr>Adsorption Experiments </vt:lpstr>
      <vt:lpstr>Adsorption isotherms   </vt:lpstr>
      <vt:lpstr>pH effect </vt:lpstr>
      <vt:lpstr>Kinetics study </vt:lpstr>
      <vt:lpstr>Thermodynamics Studies </vt:lpstr>
      <vt:lpstr>PowerPoint Presentation</vt:lpstr>
      <vt:lpstr>PowerPoint Presentation</vt:lpstr>
      <vt:lpstr>PowerPoint Presentation</vt:lpstr>
      <vt:lpstr>PH effect</vt:lpstr>
      <vt:lpstr>Kinetics study</vt:lpstr>
      <vt:lpstr>Thermodynamics study</vt:lpstr>
      <vt:lpstr>PowerPoint Presentation</vt:lpstr>
      <vt:lpstr>Conclusions </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dc:creator>
  <cp:lastModifiedBy>saa</cp:lastModifiedBy>
  <cp:revision>33</cp:revision>
  <dcterms:created xsi:type="dcterms:W3CDTF">2019-05-18T18:54:12Z</dcterms:created>
  <dcterms:modified xsi:type="dcterms:W3CDTF">2019-05-20T06:14:00Z</dcterms:modified>
</cp:coreProperties>
</file>