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0" r:id="rId2"/>
    <p:sldId id="306" r:id="rId3"/>
    <p:sldId id="281" r:id="rId4"/>
    <p:sldId id="278" r:id="rId5"/>
    <p:sldId id="282" r:id="rId6"/>
    <p:sldId id="279" r:id="rId7"/>
    <p:sldId id="283" r:id="rId8"/>
    <p:sldId id="284" r:id="rId9"/>
    <p:sldId id="285" r:id="rId10"/>
    <p:sldId id="287" r:id="rId11"/>
    <p:sldId id="302" r:id="rId12"/>
    <p:sldId id="305" r:id="rId13"/>
    <p:sldId id="296" r:id="rId14"/>
    <p:sldId id="288" r:id="rId15"/>
    <p:sldId id="294" r:id="rId16"/>
    <p:sldId id="290" r:id="rId17"/>
    <p:sldId id="291" r:id="rId18"/>
    <p:sldId id="292" r:id="rId19"/>
    <p:sldId id="295" r:id="rId20"/>
    <p:sldId id="303" r:id="rId21"/>
    <p:sldId id="304" r:id="rId22"/>
    <p:sldId id="307" r:id="rId23"/>
    <p:sldId id="293" r:id="rId24"/>
    <p:sldId id="297" r:id="rId25"/>
    <p:sldId id="298" r:id="rId26"/>
    <p:sldId id="299" r:id="rId27"/>
    <p:sldId id="301" r:id="rId28"/>
    <p:sldId id="300" r:id="rId29"/>
    <p:sldId id="315" r:id="rId30"/>
    <p:sldId id="316" r:id="rId31"/>
    <p:sldId id="317" r:id="rId32"/>
    <p:sldId id="330" r:id="rId33"/>
    <p:sldId id="318" r:id="rId34"/>
    <p:sldId id="331" r:id="rId35"/>
    <p:sldId id="319" r:id="rId36"/>
    <p:sldId id="320" r:id="rId37"/>
    <p:sldId id="321" r:id="rId38"/>
    <p:sldId id="308"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917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09/03/1434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09/03/1434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newsflash/>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wmf"/><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lstStyle/>
          <a:p>
            <a:pPr>
              <a:buNone/>
            </a:pPr>
            <a:r>
              <a:rPr lang="en-US" dirty="0" smtClean="0"/>
              <a:t> </a:t>
            </a:r>
            <a:endParaRPr lang="ar-SA" dirty="0" smtClean="0"/>
          </a:p>
          <a:p>
            <a:pPr algn="ctr">
              <a:buNone/>
            </a:pPr>
            <a:r>
              <a:rPr lang="en-US" dirty="0" smtClean="0"/>
              <a:t>Faculty of engineering</a:t>
            </a:r>
            <a:endParaRPr lang="ar-SA" dirty="0" smtClean="0"/>
          </a:p>
          <a:p>
            <a:pPr algn="ctr">
              <a:buNone/>
            </a:pPr>
            <a:r>
              <a:rPr lang="en-US" dirty="0" smtClean="0"/>
              <a:t>Civil engineering</a:t>
            </a:r>
          </a:p>
          <a:p>
            <a:pPr algn="ctr">
              <a:buNone/>
            </a:pPr>
            <a:r>
              <a:rPr lang="en-US" dirty="0" smtClean="0"/>
              <a:t>Project name: </a:t>
            </a:r>
          </a:p>
          <a:p>
            <a:pPr algn="ctr">
              <a:buNone/>
            </a:pPr>
            <a:r>
              <a:rPr lang="en-US" dirty="0" smtClean="0"/>
              <a:t>House building </a:t>
            </a:r>
          </a:p>
          <a:p>
            <a:pPr algn="ctr">
              <a:buNone/>
            </a:pPr>
            <a:r>
              <a:rPr lang="en-US" dirty="0" smtClean="0"/>
              <a:t>Prepared by:</a:t>
            </a:r>
          </a:p>
          <a:p>
            <a:pPr algn="ctr">
              <a:buNone/>
            </a:pPr>
            <a:r>
              <a:rPr lang="en-US" dirty="0" err="1" smtClean="0"/>
              <a:t>asim</a:t>
            </a:r>
            <a:r>
              <a:rPr lang="en-US" dirty="0" smtClean="0"/>
              <a:t> </a:t>
            </a:r>
            <a:r>
              <a:rPr lang="en-US" dirty="0" err="1" smtClean="0"/>
              <a:t>salameh</a:t>
            </a:r>
            <a:r>
              <a:rPr lang="en-US" dirty="0" smtClean="0"/>
              <a:t> </a:t>
            </a:r>
            <a:r>
              <a:rPr lang="en-US" dirty="0" err="1" smtClean="0"/>
              <a:t>mohammad</a:t>
            </a:r>
            <a:endParaRPr lang="en-US" dirty="0" smtClean="0"/>
          </a:p>
          <a:p>
            <a:pPr algn="ctr">
              <a:buNone/>
            </a:pPr>
            <a:endParaRPr lang="en-US" dirty="0" smtClean="0"/>
          </a:p>
          <a:p>
            <a:pPr algn="ctr">
              <a:buNone/>
            </a:pPr>
            <a:endParaRPr lang="ar-SA" dirty="0" smtClean="0"/>
          </a:p>
          <a:p>
            <a:pPr algn="ctr">
              <a:buNone/>
            </a:pPr>
            <a:endParaRPr lang="ar-SA" dirty="0" smtClean="0"/>
          </a:p>
          <a:p>
            <a:pPr algn="ctr">
              <a:buNone/>
            </a:pPr>
            <a:endParaRPr lang="en-US" dirty="0" smtClean="0"/>
          </a:p>
          <a:p>
            <a:pPr>
              <a:buNone/>
            </a:pPr>
            <a:endParaRPr lang="en-US" dirty="0" smtClean="0"/>
          </a:p>
        </p:txBody>
      </p:sp>
      <p:sp>
        <p:nvSpPr>
          <p:cNvPr id="5" name="عنوان 4"/>
          <p:cNvSpPr>
            <a:spLocks noGrp="1"/>
          </p:cNvSpPr>
          <p:nvPr>
            <p:ph type="title"/>
          </p:nvPr>
        </p:nvSpPr>
        <p:spPr/>
        <p:txBody>
          <a:bodyPr/>
          <a:lstStyle/>
          <a:p>
            <a:endParaRPr lang="ar-SA"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lgn="l" rtl="0">
              <a:buNone/>
            </a:pPr>
            <a:r>
              <a:rPr lang="en-US" b="1" i="1" dirty="0" smtClean="0"/>
              <a:t>horizontal loads:</a:t>
            </a:r>
          </a:p>
          <a:p>
            <a:pPr marL="514350" indent="-514350" algn="l" rtl="0"/>
            <a:r>
              <a:rPr lang="en-US" b="1" dirty="0" smtClean="0"/>
              <a:t>Soil load : </a:t>
            </a:r>
            <a:r>
              <a:rPr lang="en-US" dirty="0" smtClean="0"/>
              <a:t>Soil load includes the soil pressure due to  the soil on the basement walls.</a:t>
            </a:r>
          </a:p>
          <a:p>
            <a:pPr marL="514350" indent="-514350" algn="l" rtl="0">
              <a:buNone/>
            </a:pPr>
            <a:r>
              <a:rPr lang="en-US" b="1" dirty="0" smtClean="0"/>
              <a:t>Load combinations : </a:t>
            </a:r>
            <a:r>
              <a:rPr lang="en-US" dirty="0" smtClean="0"/>
              <a:t>we use in this design two combination</a:t>
            </a:r>
          </a:p>
          <a:p>
            <a:pPr algn="l" rtl="0"/>
            <a:r>
              <a:rPr lang="en-US" dirty="0" smtClean="0"/>
              <a:t>Wu= 1.2D.L+ 1.6L.L</a:t>
            </a:r>
          </a:p>
          <a:p>
            <a:pPr algn="l" rtl="0"/>
            <a:r>
              <a:rPr lang="en-US" dirty="0" smtClean="0"/>
              <a:t>Wu=1.2D.L+1.6L+1.6soil</a:t>
            </a:r>
          </a:p>
          <a:p>
            <a:pPr marL="514350" indent="-514350" algn="l" rtl="0">
              <a:buNone/>
            </a:pPr>
            <a:r>
              <a:rPr lang="en-US" dirty="0" smtClean="0"/>
              <a:t> </a:t>
            </a:r>
          </a:p>
          <a:p>
            <a:pPr marL="514350" indent="-514350" algn="l" rtl="0"/>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Loadings:</a:t>
            </a:r>
            <a:endParaRPr lang="en-US" sz="3600" dirty="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lgn="l" rtl="0">
              <a:buNone/>
            </a:pPr>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Loadings:</a:t>
            </a:r>
            <a:endParaRPr lang="en-US" sz="3600" dirty="0"/>
          </a:p>
        </p:txBody>
      </p:sp>
      <p:pic>
        <p:nvPicPr>
          <p:cNvPr id="6" name="صورة 5"/>
          <p:cNvPicPr/>
          <p:nvPr/>
        </p:nvPicPr>
        <p:blipFill>
          <a:blip r:embed="rId3" cstate="print"/>
          <a:srcRect/>
          <a:stretch>
            <a:fillRect/>
          </a:stretch>
        </p:blipFill>
        <p:spPr bwMode="auto">
          <a:xfrm>
            <a:off x="-612576" y="476672"/>
            <a:ext cx="9756576" cy="554461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lgn="l" rtl="0">
              <a:buNone/>
            </a:pPr>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Loadings:</a:t>
            </a:r>
            <a:endParaRPr lang="en-US" sz="3600" dirty="0"/>
          </a:p>
        </p:txBody>
      </p:sp>
      <p:pic>
        <p:nvPicPr>
          <p:cNvPr id="5" name="صورة 4"/>
          <p:cNvPicPr/>
          <p:nvPr/>
        </p:nvPicPr>
        <p:blipFill>
          <a:blip r:embed="rId3" cstate="print"/>
          <a:srcRect/>
          <a:stretch>
            <a:fillRect/>
          </a:stretch>
        </p:blipFill>
        <p:spPr bwMode="auto">
          <a:xfrm>
            <a:off x="0" y="188640"/>
            <a:ext cx="8892480" cy="6408711"/>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55000" lnSpcReduction="20000"/>
          </a:bodyPr>
          <a:lstStyle/>
          <a:p>
            <a:pPr marL="514350" indent="-514350" algn="l" rtl="0">
              <a:buNone/>
            </a:pPr>
            <a:r>
              <a:rPr lang="en-US" dirty="0" smtClean="0"/>
              <a:t>Theoretical  </a:t>
            </a:r>
            <a:r>
              <a:rPr lang="en-US" dirty="0" err="1" smtClean="0"/>
              <a:t>calculations:Dead</a:t>
            </a:r>
            <a:r>
              <a:rPr lang="en-US" dirty="0" smtClean="0"/>
              <a:t> Loads</a:t>
            </a:r>
          </a:p>
          <a:p>
            <a:pPr marL="514350" indent="-514350" algn="l" rtl="0">
              <a:buNone/>
            </a:pPr>
            <a:r>
              <a:rPr lang="en-US" dirty="0" smtClean="0"/>
              <a:t>Area of floor =</a:t>
            </a:r>
            <a:r>
              <a:rPr lang="ar-SA" dirty="0" smtClean="0"/>
              <a:t>11.95</a:t>
            </a:r>
            <a:r>
              <a:rPr lang="en-US" dirty="0" smtClean="0"/>
              <a:t>*</a:t>
            </a:r>
            <a:r>
              <a:rPr lang="ar-SA" dirty="0" smtClean="0"/>
              <a:t>12.10</a:t>
            </a:r>
            <a:r>
              <a:rPr lang="en-US" dirty="0" smtClean="0"/>
              <a:t>=145m</a:t>
            </a:r>
            <a:r>
              <a:rPr lang="en-US" baseline="30000" dirty="0" smtClean="0"/>
              <a:t>2</a:t>
            </a:r>
            <a:endParaRPr lang="en-US" dirty="0" smtClean="0"/>
          </a:p>
          <a:p>
            <a:pPr marL="514350" indent="-514350" algn="l" rtl="0">
              <a:buNone/>
            </a:pPr>
            <a:r>
              <a:rPr lang="en-US" b="1" dirty="0" smtClean="0"/>
              <a:t>Total dead load on slab</a:t>
            </a:r>
            <a:r>
              <a:rPr lang="en-US" dirty="0" smtClean="0"/>
              <a:t> =580+84.923+688.75=</a:t>
            </a:r>
            <a:r>
              <a:rPr lang="en-US" b="1" dirty="0" smtClean="0"/>
              <a:t>1354kn</a:t>
            </a:r>
            <a:endParaRPr lang="en-US" dirty="0" smtClean="0"/>
          </a:p>
          <a:p>
            <a:pPr marL="514350" indent="-514350" algn="l" rtl="0">
              <a:buNone/>
            </a:pPr>
            <a:r>
              <a:rPr lang="en-US" b="1" dirty="0" smtClean="0"/>
              <a:t>DL </a:t>
            </a:r>
            <a:r>
              <a:rPr lang="en-US" dirty="0" smtClean="0"/>
              <a:t>from column=</a:t>
            </a:r>
            <a:r>
              <a:rPr lang="en-US" b="1" dirty="0" smtClean="0"/>
              <a:t>134.4kn</a:t>
            </a:r>
            <a:endParaRPr lang="en-US" dirty="0" smtClean="0"/>
          </a:p>
          <a:p>
            <a:pPr marL="514350" indent="-514350" algn="l" rtl="0">
              <a:buNone/>
            </a:pPr>
            <a:r>
              <a:rPr lang="en-US" b="1" dirty="0" smtClean="0"/>
              <a:t>DL </a:t>
            </a:r>
            <a:r>
              <a:rPr lang="en-US" dirty="0" smtClean="0"/>
              <a:t>from masonry =</a:t>
            </a:r>
            <a:r>
              <a:rPr lang="en-US" b="1" dirty="0" smtClean="0"/>
              <a:t>947.6kn</a:t>
            </a:r>
          </a:p>
          <a:p>
            <a:pPr marL="514350" indent="-514350" algn="l" rtl="0">
              <a:buNone/>
            </a:pPr>
            <a:r>
              <a:rPr lang="en-US" b="1" dirty="0" smtClean="0"/>
              <a:t>Dl</a:t>
            </a:r>
            <a:r>
              <a:rPr lang="en-US" dirty="0" smtClean="0"/>
              <a:t>  from staircase shear walls=</a:t>
            </a:r>
            <a:r>
              <a:rPr lang="en-US" b="1" dirty="0" smtClean="0"/>
              <a:t>290.4kn</a:t>
            </a:r>
          </a:p>
          <a:p>
            <a:pPr marL="514350" indent="-514350" algn="l" rtl="0">
              <a:buNone/>
            </a:pPr>
            <a:r>
              <a:rPr lang="en-US" b="1" dirty="0" smtClean="0"/>
              <a:t>Dl</a:t>
            </a:r>
            <a:r>
              <a:rPr lang="en-US" dirty="0" smtClean="0"/>
              <a:t> from basement walls=</a:t>
            </a:r>
            <a:r>
              <a:rPr lang="en-US" b="1" dirty="0" smtClean="0"/>
              <a:t>290.4kn</a:t>
            </a:r>
          </a:p>
          <a:p>
            <a:pPr marL="514350" indent="-514350" algn="l" rtl="0">
              <a:buNone/>
            </a:pPr>
            <a:r>
              <a:rPr lang="en-US" dirty="0" smtClean="0"/>
              <a:t>∑Dl(final)= 3016.8 KN</a:t>
            </a:r>
          </a:p>
          <a:p>
            <a:pPr algn="l">
              <a:buNone/>
            </a:pPr>
            <a:r>
              <a:rPr lang="en-US" b="1" dirty="0" smtClean="0"/>
              <a:t>Live </a:t>
            </a:r>
            <a:r>
              <a:rPr lang="en-US" b="1" dirty="0" err="1" smtClean="0"/>
              <a:t>Loads:</a:t>
            </a:r>
            <a:r>
              <a:rPr lang="en-US" dirty="0" err="1" smtClean="0"/>
              <a:t>Live</a:t>
            </a:r>
            <a:r>
              <a:rPr lang="en-US" dirty="0" smtClean="0"/>
              <a:t> load=2.5KN\m²</a:t>
            </a:r>
          </a:p>
          <a:p>
            <a:pPr algn="l">
              <a:buNone/>
            </a:pPr>
            <a:r>
              <a:rPr lang="en-US" dirty="0" smtClean="0"/>
              <a:t>                 =2.5*145=361.5kn</a:t>
            </a:r>
            <a:endParaRPr lang="en-US" b="1" dirty="0" smtClean="0"/>
          </a:p>
          <a:p>
            <a:pPr marL="514350" indent="-514350" algn="l" rtl="0">
              <a:buNone/>
            </a:pPr>
            <a:r>
              <a:rPr lang="en-US" dirty="0" smtClean="0"/>
              <a:t> ∑LL=361.5kn</a:t>
            </a:r>
          </a:p>
          <a:p>
            <a:pPr marL="514350" indent="-514350" algn="l" rtl="0">
              <a:buNone/>
            </a:pPr>
            <a:r>
              <a:rPr lang="en-US" b="1" dirty="0" smtClean="0"/>
              <a:t>Sap  calculations:</a:t>
            </a:r>
          </a:p>
          <a:p>
            <a:pPr algn="l">
              <a:buNone/>
            </a:pPr>
            <a:r>
              <a:rPr lang="en-US" dirty="0" smtClean="0"/>
              <a:t>dead load=2963  KN   and live load=361.5  KN</a:t>
            </a:r>
          </a:p>
          <a:p>
            <a:pPr algn="l">
              <a:buNone/>
            </a:pPr>
            <a:r>
              <a:rPr lang="en-US" dirty="0" smtClean="0"/>
              <a:t>The percentage of  dead load error=(1.78%)&lt;(5%) ok</a:t>
            </a:r>
          </a:p>
          <a:p>
            <a:pPr marL="514350" indent="-514350" algn="l" rtl="0">
              <a:buNone/>
            </a:pPr>
            <a:r>
              <a:rPr lang="en-US" dirty="0" smtClean="0"/>
              <a:t>The percentage of  live load error  = (0%)&lt;(5%) ok</a:t>
            </a:r>
          </a:p>
          <a:p>
            <a:pPr marL="514350" indent="-514350" algn="l" rtl="0"/>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dirty="0" smtClean="0"/>
              <a:t>Check  of equilibrium</a:t>
            </a:r>
            <a:endParaRPr lang="en-US" sz="3600" dirty="0"/>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lgn="l" rtl="0">
              <a:buNone/>
            </a:pPr>
            <a:r>
              <a:rPr lang="en-US" i="1" dirty="0" smtClean="0"/>
              <a:t>One way ribbed slab :</a:t>
            </a:r>
          </a:p>
          <a:p>
            <a:pPr marL="514350" indent="-514350" algn="l" rtl="0">
              <a:buNone/>
            </a:pPr>
            <a:r>
              <a:rPr lang="en-US" dirty="0" smtClean="0"/>
              <a:t> </a:t>
            </a:r>
          </a:p>
          <a:p>
            <a:pPr marL="514350" indent="-514350" algn="l" rtl="0"/>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Preliminary design:</a:t>
            </a:r>
            <a:endParaRPr lang="en-US" sz="3600" b="1" dirty="0"/>
          </a:p>
        </p:txBody>
      </p:sp>
      <p:pic>
        <p:nvPicPr>
          <p:cNvPr id="5" name="صورة 4"/>
          <p:cNvPicPr/>
          <p:nvPr/>
        </p:nvPicPr>
        <p:blipFill>
          <a:blip r:embed="rId3" cstate="print"/>
          <a:srcRect/>
          <a:stretch>
            <a:fillRect/>
          </a:stretch>
        </p:blipFill>
        <p:spPr bwMode="auto">
          <a:xfrm>
            <a:off x="899592" y="2132856"/>
            <a:ext cx="7200800" cy="4725144"/>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lgn="l" rtl="0">
              <a:buNone/>
            </a:pPr>
            <a:r>
              <a:rPr lang="en-US" i="1" dirty="0" smtClean="0"/>
              <a:t>One way ribbed slab :</a:t>
            </a:r>
          </a:p>
          <a:p>
            <a:pPr marL="514350" indent="-514350" algn="l" rtl="0">
              <a:buNone/>
            </a:pPr>
            <a:r>
              <a:rPr lang="en-US" dirty="0" smtClean="0"/>
              <a:t> </a:t>
            </a:r>
          </a:p>
          <a:p>
            <a:pPr marL="514350" indent="-514350" algn="l" rtl="0"/>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slab:</a:t>
            </a:r>
            <a:endParaRPr lang="en-US" sz="3600" b="1" dirty="0"/>
          </a:p>
        </p:txBody>
      </p:sp>
      <p:pic>
        <p:nvPicPr>
          <p:cNvPr id="6" name="صورة 5"/>
          <p:cNvPicPr/>
          <p:nvPr/>
        </p:nvPicPr>
        <p:blipFill>
          <a:blip r:embed="rId3" cstate="print"/>
          <a:srcRect/>
          <a:stretch>
            <a:fillRect/>
          </a:stretch>
        </p:blipFill>
        <p:spPr bwMode="auto">
          <a:xfrm>
            <a:off x="755576" y="2276872"/>
            <a:ext cx="7344816" cy="3971167"/>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47500" lnSpcReduction="20000"/>
          </a:bodyPr>
          <a:lstStyle/>
          <a:p>
            <a:pPr marL="514350" indent="-514350" algn="l" rtl="0">
              <a:buNone/>
            </a:pPr>
            <a:r>
              <a:rPr lang="en-US" i="1" dirty="0" smtClean="0"/>
              <a:t>One way ribbed slab :</a:t>
            </a:r>
            <a:endParaRPr lang="en-US" dirty="0" smtClean="0"/>
          </a:p>
          <a:p>
            <a:pPr marL="514350" indent="-514350" algn="l" rtl="0"/>
            <a:r>
              <a:rPr lang="en-US" dirty="0" smtClean="0"/>
              <a:t>Use slab thickness h=25cm</a:t>
            </a:r>
          </a:p>
          <a:p>
            <a:pPr marL="514350" indent="-514350" algn="l" rtl="0">
              <a:buNone/>
            </a:pPr>
            <a:r>
              <a:rPr lang="en-US" dirty="0" smtClean="0"/>
              <a:t>Use concrete blocks of 40*20*17cm.</a:t>
            </a:r>
          </a:p>
          <a:p>
            <a:pPr algn="l" rtl="0">
              <a:buNone/>
            </a:pPr>
            <a:r>
              <a:rPr lang="en-US" dirty="0" smtClean="0"/>
              <a:t>Dimension of ribbed slab = 25*52 cm. </a:t>
            </a:r>
          </a:p>
          <a:p>
            <a:pPr algn="l" rtl="0">
              <a:buNone/>
            </a:pPr>
            <a:r>
              <a:rPr lang="en-US" dirty="0" smtClean="0"/>
              <a:t>Width of rib = 12 cm. </a:t>
            </a:r>
            <a:r>
              <a:rPr lang="en-US" dirty="0" err="1" smtClean="0"/>
              <a:t>f′c</a:t>
            </a:r>
            <a:r>
              <a:rPr lang="en-US" dirty="0" smtClean="0"/>
              <a:t>= 24 </a:t>
            </a:r>
            <a:r>
              <a:rPr lang="en-US" dirty="0" err="1" smtClean="0"/>
              <a:t>mpa</a:t>
            </a:r>
            <a:r>
              <a:rPr lang="en-US" dirty="0" smtClean="0"/>
              <a:t>.</a:t>
            </a:r>
          </a:p>
          <a:p>
            <a:pPr algn="l" rtl="0">
              <a:buNone/>
            </a:pPr>
            <a:r>
              <a:rPr lang="en-US" dirty="0" err="1" smtClean="0"/>
              <a:t>Fy</a:t>
            </a:r>
            <a:r>
              <a:rPr lang="en-US" dirty="0" smtClean="0"/>
              <a:t> = 420 </a:t>
            </a:r>
            <a:r>
              <a:rPr lang="en-US" dirty="0" err="1" smtClean="0"/>
              <a:t>mpa</a:t>
            </a:r>
            <a:endParaRPr lang="en-US" dirty="0" smtClean="0"/>
          </a:p>
          <a:p>
            <a:pPr algn="l" rtl="0">
              <a:buNone/>
            </a:pPr>
            <a:r>
              <a:rPr lang="en-US" dirty="0" err="1" smtClean="0"/>
              <a:t>Wdslab</a:t>
            </a:r>
            <a:r>
              <a:rPr lang="en-US" dirty="0" smtClean="0"/>
              <a:t>  =2.37KN\m.=2.37/0.52=4.55kn/m</a:t>
            </a:r>
            <a:r>
              <a:rPr lang="en-US" baseline="30000" dirty="0" smtClean="0"/>
              <a:t>2.</a:t>
            </a:r>
          </a:p>
          <a:p>
            <a:pPr algn="l" rtl="0">
              <a:buNone/>
            </a:pPr>
            <a:r>
              <a:rPr lang="en-US" b="1" baseline="30000" dirty="0" smtClean="0"/>
              <a:t>Total S.E.D</a:t>
            </a:r>
            <a:r>
              <a:rPr lang="en-US" baseline="30000" dirty="0" smtClean="0"/>
              <a:t>.=</a:t>
            </a:r>
            <a:r>
              <a:rPr lang="en-US" dirty="0" smtClean="0"/>
              <a:t>2.88+1.125=4kn/m</a:t>
            </a:r>
            <a:r>
              <a:rPr lang="en-US" baseline="30000" dirty="0" smtClean="0"/>
              <a:t>2</a:t>
            </a:r>
            <a:endParaRPr lang="en-US" dirty="0" smtClean="0"/>
          </a:p>
          <a:p>
            <a:pPr algn="l">
              <a:buNone/>
            </a:pPr>
            <a:r>
              <a:rPr lang="en-US" dirty="0" smtClean="0"/>
              <a:t>Wd=4.55+4=8.55 KN\m</a:t>
            </a:r>
            <a:r>
              <a:rPr lang="en-US" baseline="30000" dirty="0" smtClean="0"/>
              <a:t>2</a:t>
            </a:r>
            <a:endParaRPr lang="en-US" dirty="0" smtClean="0"/>
          </a:p>
          <a:p>
            <a:pPr algn="l">
              <a:buNone/>
            </a:pPr>
            <a:r>
              <a:rPr lang="en-US" dirty="0" smtClean="0"/>
              <a:t>WL=2.5KN\m</a:t>
            </a:r>
            <a:r>
              <a:rPr lang="en-US" baseline="30000" dirty="0" smtClean="0"/>
              <a:t>2</a:t>
            </a:r>
            <a:endParaRPr lang="en-US" dirty="0" smtClean="0"/>
          </a:p>
          <a:p>
            <a:pPr algn="l">
              <a:buNone/>
            </a:pPr>
            <a:r>
              <a:rPr lang="en-US" dirty="0" smtClean="0"/>
              <a:t>Wu=1.2*8.55+1.6*2.5=14.26KN\m</a:t>
            </a:r>
            <a:r>
              <a:rPr lang="en-US" baseline="30000" dirty="0" smtClean="0"/>
              <a:t>2</a:t>
            </a:r>
            <a:endParaRPr lang="en-US" dirty="0" smtClean="0"/>
          </a:p>
          <a:p>
            <a:pPr algn="l">
              <a:buNone/>
            </a:pPr>
            <a:r>
              <a:rPr lang="en-US" dirty="0" smtClean="0"/>
              <a:t>Wu=14.26*0.52=7.42KN\m</a:t>
            </a:r>
          </a:p>
          <a:p>
            <a:pPr algn="l" rtl="0">
              <a:buNone/>
            </a:pPr>
            <a:endParaRPr lang="en-US" dirty="0" smtClean="0"/>
          </a:p>
          <a:p>
            <a:pPr algn="l">
              <a:buNone/>
            </a:pPr>
            <a:r>
              <a:rPr lang="en-US" dirty="0" smtClean="0"/>
              <a:t>Considering the cover to be 3 cm</a:t>
            </a:r>
          </a:p>
          <a:p>
            <a:pPr algn="l">
              <a:buNone/>
            </a:pPr>
            <a:r>
              <a:rPr lang="en-US" dirty="0" smtClean="0"/>
              <a:t>d=22cm</a:t>
            </a:r>
          </a:p>
          <a:p>
            <a:pPr marL="514350" indent="-514350" algn="l" rtl="0"/>
            <a:endParaRPr lang="en-US" dirty="0" smtClean="0"/>
          </a:p>
          <a:p>
            <a:pPr marL="514350" indent="-514350" algn="l" rtl="0"/>
            <a:r>
              <a:rPr lang="en-US" dirty="0" smtClean="0"/>
              <a:t> </a:t>
            </a:r>
          </a:p>
          <a:p>
            <a:pPr marL="514350" indent="-514350" algn="l" rtl="0"/>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slab:</a:t>
            </a:r>
            <a:endParaRPr lang="en-US" sz="3600" b="1" dirty="0"/>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marL="514350" indent="-514350" algn="l" rtl="0">
              <a:buNone/>
            </a:pPr>
            <a:r>
              <a:rPr lang="en-US" i="1" dirty="0" smtClean="0"/>
              <a:t>One way ribbed slab :</a:t>
            </a:r>
            <a:endParaRPr lang="en-US" dirty="0" smtClean="0"/>
          </a:p>
          <a:p>
            <a:pPr marL="514350" indent="-514350" algn="l" rtl="0">
              <a:buNone/>
            </a:pPr>
            <a:r>
              <a:rPr lang="en-US" dirty="0" err="1" smtClean="0"/>
              <a:t>Max.negative</a:t>
            </a:r>
            <a:r>
              <a:rPr lang="en-US" dirty="0" smtClean="0"/>
              <a:t> moment=4.05 </a:t>
            </a:r>
            <a:r>
              <a:rPr lang="en-US" dirty="0" err="1" smtClean="0"/>
              <a:t>KN.m</a:t>
            </a:r>
            <a:endParaRPr lang="en-US" dirty="0" smtClean="0"/>
          </a:p>
          <a:p>
            <a:pPr algn="l">
              <a:buNone/>
            </a:pPr>
            <a:r>
              <a:rPr lang="ar-SA" dirty="0" smtClean="0"/>
              <a:t>      </a:t>
            </a:r>
            <a:r>
              <a:rPr lang="ar-JO" dirty="0" smtClean="0"/>
              <a:t>  </a:t>
            </a:r>
            <a:r>
              <a:rPr lang="en-US" dirty="0" smtClean="0"/>
              <a:t> </a:t>
            </a:r>
            <a:r>
              <a:rPr lang="ar-JO" dirty="0" smtClean="0"/>
              <a:t>   </a:t>
            </a:r>
            <a:r>
              <a:rPr lang="en-US" dirty="0" smtClean="0"/>
              <a:t> p =1.87e-3&lt;&lt;</a:t>
            </a:r>
            <a:r>
              <a:rPr lang="en-US" dirty="0" err="1" smtClean="0"/>
              <a:t>pmin</a:t>
            </a:r>
            <a:r>
              <a:rPr lang="en-US" dirty="0" smtClean="0"/>
              <a:t>=0.0033</a:t>
            </a:r>
          </a:p>
          <a:p>
            <a:pPr algn="l">
              <a:buNone/>
            </a:pPr>
            <a:r>
              <a:rPr lang="en-US" dirty="0" smtClean="0"/>
              <a:t>          use</a:t>
            </a:r>
            <a:r>
              <a:rPr lang="en-US" b="1" dirty="0" smtClean="0"/>
              <a:t> p</a:t>
            </a:r>
            <a:r>
              <a:rPr lang="en-US" dirty="0" smtClean="0"/>
              <a:t>=0.00333</a:t>
            </a:r>
          </a:p>
          <a:p>
            <a:pPr algn="l">
              <a:buNone/>
            </a:pPr>
            <a:r>
              <a:rPr lang="en-US" dirty="0" smtClean="0"/>
              <a:t>As=0.0033*120*220=88 mm</a:t>
            </a:r>
            <a:r>
              <a:rPr lang="en-US" baseline="30000" dirty="0" smtClean="0"/>
              <a:t>2.</a:t>
            </a:r>
            <a:endParaRPr lang="en-US" dirty="0" smtClean="0"/>
          </a:p>
          <a:p>
            <a:pPr algn="l">
              <a:buNone/>
            </a:pPr>
            <a:r>
              <a:rPr lang="en-US" dirty="0" smtClean="0"/>
              <a:t>As=2ø10(top)</a:t>
            </a:r>
          </a:p>
          <a:p>
            <a:pPr algn="l">
              <a:buNone/>
            </a:pPr>
            <a:r>
              <a:rPr lang="en-US" dirty="0" err="1" smtClean="0"/>
              <a:t>Max.positive</a:t>
            </a:r>
            <a:r>
              <a:rPr lang="en-US" dirty="0" smtClean="0"/>
              <a:t> moment=2.8KN.m</a:t>
            </a:r>
          </a:p>
          <a:p>
            <a:pPr algn="l">
              <a:buNone/>
            </a:pPr>
            <a:r>
              <a:rPr lang="en-US" dirty="0" smtClean="0"/>
              <a:t>P =1.42e-3&lt;&lt;</a:t>
            </a:r>
            <a:r>
              <a:rPr lang="en-US" dirty="0" err="1" smtClean="0"/>
              <a:t>pmin</a:t>
            </a:r>
            <a:r>
              <a:rPr lang="en-US" dirty="0" smtClean="0"/>
              <a:t>=0.0033</a:t>
            </a:r>
          </a:p>
          <a:p>
            <a:pPr algn="l">
              <a:buNone/>
            </a:pPr>
            <a:r>
              <a:rPr lang="en-US" dirty="0" smtClean="0"/>
              <a:t>use</a:t>
            </a:r>
            <a:r>
              <a:rPr lang="en-US" b="1" dirty="0" smtClean="0"/>
              <a:t> p</a:t>
            </a:r>
            <a:r>
              <a:rPr lang="en-US" dirty="0" smtClean="0"/>
              <a:t>=0.00333</a:t>
            </a:r>
          </a:p>
          <a:p>
            <a:pPr algn="l">
              <a:buNone/>
            </a:pPr>
            <a:r>
              <a:rPr lang="en-US" dirty="0" smtClean="0"/>
              <a:t>As=0.0033*120*220=88 mm</a:t>
            </a:r>
            <a:r>
              <a:rPr lang="en-US" baseline="30000" dirty="0" smtClean="0"/>
              <a:t>2	</a:t>
            </a:r>
            <a:endParaRPr lang="en-US" dirty="0" smtClean="0"/>
          </a:p>
          <a:p>
            <a:pPr algn="l">
              <a:buNone/>
            </a:pPr>
            <a:r>
              <a:rPr lang="en-US" dirty="0" smtClean="0"/>
              <a:t>As=2ø10(bottom)</a:t>
            </a:r>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slab:</a:t>
            </a:r>
            <a:endParaRPr lang="en-US" sz="3600" b="1" dirty="0"/>
          </a:p>
        </p:txBody>
      </p:sp>
      <p:sp>
        <p:nvSpPr>
          <p:cNvPr id="1945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885950" algn="l"/>
              </a:tabLst>
            </a:pPr>
            <a:r>
              <a:rPr kumimoji="0" lang="en-U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Use slab thickness h=25cm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885950" algn="l"/>
              </a:tabLst>
            </a:pPr>
            <a:r>
              <a:rPr kumimoji="0" lang="en-U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Use slab thickness h=25cm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5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885950" algn="l"/>
              </a:tabLst>
            </a:pPr>
            <a:r>
              <a:rPr kumimoji="0" lang="en-U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Use slab thickness h=25cm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l">
              <a:buNone/>
            </a:pPr>
            <a:r>
              <a:rPr lang="en-US" dirty="0" smtClean="0"/>
              <a:t>Check of  </a:t>
            </a:r>
            <a:r>
              <a:rPr lang="en-US" dirty="0" err="1" smtClean="0"/>
              <a:t>shear:Max.Vu</a:t>
            </a:r>
            <a:endParaRPr lang="en-US" dirty="0" smtClean="0"/>
          </a:p>
          <a:p>
            <a:pPr algn="l">
              <a:buNone/>
            </a:pPr>
            <a:r>
              <a:rPr lang="en-US" dirty="0" smtClean="0"/>
              <a:t>Vu=1*Wu*</a:t>
            </a:r>
            <a:r>
              <a:rPr lang="en-US" dirty="0" err="1" smtClean="0"/>
              <a:t>Ln</a:t>
            </a:r>
            <a:r>
              <a:rPr lang="en-US" dirty="0" smtClean="0"/>
              <a:t>\2=1*7.42*2.45\2=9.1 KN</a:t>
            </a:r>
          </a:p>
          <a:p>
            <a:pPr algn="l">
              <a:buNone/>
            </a:pPr>
            <a:r>
              <a:rPr lang="en-US" dirty="0" err="1" smtClean="0"/>
              <a:t>øVc</a:t>
            </a:r>
            <a:r>
              <a:rPr lang="en-US" dirty="0" smtClean="0"/>
              <a:t>=(1.1*0.75*(1\6)*120*220*√24)\1000=17.8 KN</a:t>
            </a:r>
          </a:p>
          <a:p>
            <a:pPr algn="l">
              <a:buNone/>
            </a:pPr>
            <a:r>
              <a:rPr lang="en-US" dirty="0" smtClean="0"/>
              <a:t>Vu&lt; </a:t>
            </a:r>
            <a:r>
              <a:rPr lang="en-US" dirty="0" err="1" smtClean="0"/>
              <a:t>øVc</a:t>
            </a:r>
            <a:r>
              <a:rPr lang="en-US" dirty="0" smtClean="0"/>
              <a:t>(no need for stirrup)</a:t>
            </a:r>
          </a:p>
          <a:p>
            <a:pPr algn="l">
              <a:buNone/>
            </a:pPr>
            <a:r>
              <a:rPr lang="en-US" dirty="0" smtClean="0"/>
              <a:t>As shrinkage=0.0018*1000*80=144mm</a:t>
            </a:r>
            <a:r>
              <a:rPr lang="en-US" baseline="30000" dirty="0" smtClean="0"/>
              <a:t>2</a:t>
            </a:r>
            <a:r>
              <a:rPr lang="en-US" dirty="0" smtClean="0"/>
              <a:t>\m</a:t>
            </a:r>
          </a:p>
          <a:p>
            <a:pPr algn="l">
              <a:buNone/>
            </a:pPr>
            <a:r>
              <a:rPr lang="en-US" dirty="0" err="1" smtClean="0"/>
              <a:t>Max.spacing</a:t>
            </a:r>
            <a:r>
              <a:rPr lang="en-US" dirty="0" smtClean="0"/>
              <a:t>=min(5h or 30cm)=(40 or 30)cm</a:t>
            </a:r>
          </a:p>
          <a:p>
            <a:pPr algn="l">
              <a:buNone/>
            </a:pPr>
            <a:r>
              <a:rPr lang="en-US" b="1" dirty="0" smtClean="0"/>
              <a:t>As</a:t>
            </a:r>
            <a:r>
              <a:rPr lang="en-US" b="1" baseline="-25000" dirty="0" smtClean="0"/>
              <a:t>(shrinkage)</a:t>
            </a:r>
            <a:r>
              <a:rPr lang="en-US" b="1" dirty="0" smtClean="0"/>
              <a:t> </a:t>
            </a:r>
            <a:r>
              <a:rPr lang="en-US" dirty="0" smtClean="0"/>
              <a:t>=1ø8\30cm</a:t>
            </a:r>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slab:</a:t>
            </a:r>
            <a:endParaRPr lang="en-US" sz="3600" b="1" dirty="0"/>
          </a:p>
        </p:txBody>
      </p:sp>
    </p:spTree>
  </p:cSld>
  <p:clrMapOvr>
    <a:masterClrMapping/>
  </p:clrMapOvr>
  <p:transition>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slab:</a:t>
            </a:r>
            <a:endParaRPr lang="en-US" sz="3600" b="1" dirty="0"/>
          </a:p>
        </p:txBody>
      </p:sp>
      <p:pic>
        <p:nvPicPr>
          <p:cNvPr id="27650" name="Picture 2"/>
          <p:cNvPicPr>
            <a:picLocks noGrp="1" noChangeAspect="1" noChangeArrowheads="1"/>
          </p:cNvPicPr>
          <p:nvPr>
            <p:ph idx="1"/>
          </p:nvPr>
        </p:nvPicPr>
        <p:blipFill>
          <a:blip r:embed="rId2" cstate="print"/>
          <a:srcRect/>
          <a:stretch>
            <a:fillRect/>
          </a:stretch>
        </p:blipFill>
        <p:spPr bwMode="auto">
          <a:xfrm>
            <a:off x="899592" y="2276872"/>
            <a:ext cx="7272808" cy="3456384"/>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lstStyle/>
          <a:p>
            <a:pPr algn="l">
              <a:buNone/>
            </a:pPr>
            <a:r>
              <a:rPr lang="en-US" dirty="0" smtClean="0"/>
              <a:t>house building" is to be constructed in </a:t>
            </a:r>
            <a:r>
              <a:rPr lang="en-US" dirty="0" err="1" smtClean="0"/>
              <a:t>ramallah</a:t>
            </a:r>
            <a:r>
              <a:rPr lang="en-US" dirty="0" smtClean="0"/>
              <a:t>. It consists of four floor , the area of  floor is  250m².</a:t>
            </a:r>
          </a:p>
          <a:p>
            <a:pPr algn="l">
              <a:buNone/>
            </a:pPr>
            <a:endParaRPr lang="en-US" dirty="0" smtClean="0"/>
          </a:p>
          <a:p>
            <a:pPr algn="l">
              <a:buNone/>
            </a:pPr>
            <a:r>
              <a:rPr lang="en-US" dirty="0" smtClean="0"/>
              <a:t>The structural elements are designed by manual (theoretical) then apply verification by sap. </a:t>
            </a:r>
            <a:endParaRPr lang="ar-SA" dirty="0"/>
          </a:p>
        </p:txBody>
      </p:sp>
      <p:sp>
        <p:nvSpPr>
          <p:cNvPr id="4" name="مستطيل مستدير الزوايا 3"/>
          <p:cNvSpPr/>
          <p:nvPr/>
        </p:nvSpPr>
        <p:spPr>
          <a:xfrm>
            <a:off x="539552" y="332656"/>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lvl="0" algn="ctr"/>
            <a:endParaRPr lang="en-US" sz="1200" dirty="0" smtClean="0">
              <a:solidFill>
                <a:schemeClr val="tx1"/>
              </a:solidFill>
              <a:latin typeface="Arial" pitchFamily="34" charset="0"/>
              <a:cs typeface="Arial" pitchFamily="34" charset="0"/>
            </a:endParaRPr>
          </a:p>
          <a:p>
            <a:pPr algn="ctr"/>
            <a:r>
              <a:rPr lang="en-US" sz="3600" i="1" dirty="0" smtClean="0">
                <a:solidFill>
                  <a:srgbClr val="365F91"/>
                </a:solidFill>
                <a:latin typeface="Times New Roman" pitchFamily="18" charset="0"/>
                <a:ea typeface="Calibri" pitchFamily="34" charset="0"/>
                <a:cs typeface="Times New Roman" pitchFamily="18" charset="0"/>
              </a:rPr>
              <a:t>Abstract</a:t>
            </a:r>
            <a:endParaRPr lang="ar-SA"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pic>
        <p:nvPicPr>
          <p:cNvPr id="5" name="صورة 4"/>
          <p:cNvPicPr/>
          <p:nvPr/>
        </p:nvPicPr>
        <p:blipFill>
          <a:blip r:embed="rId3" cstate="print"/>
          <a:srcRect/>
          <a:stretch>
            <a:fillRect/>
          </a:stretch>
        </p:blipFill>
        <p:spPr bwMode="auto">
          <a:xfrm>
            <a:off x="611560" y="1844824"/>
            <a:ext cx="7848872" cy="4248472"/>
          </a:xfrm>
          <a:prstGeom prst="rect">
            <a:avLst/>
          </a:prstGeom>
          <a:noFill/>
          <a:ln w="9525">
            <a:noFill/>
            <a:miter lim="800000"/>
            <a:headEnd/>
            <a:tailEnd/>
          </a:ln>
        </p:spPr>
      </p:pic>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13906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3114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pic>
        <p:nvPicPr>
          <p:cNvPr id="1026" name="صورة 17"/>
          <p:cNvPicPr>
            <a:picLocks noChangeAspect="1" noChangeArrowheads="1"/>
          </p:cNvPicPr>
          <p:nvPr/>
        </p:nvPicPr>
        <p:blipFill>
          <a:blip r:embed="rId3" cstate="print"/>
          <a:srcRect/>
          <a:stretch>
            <a:fillRect/>
          </a:stretch>
        </p:blipFill>
        <p:spPr bwMode="auto">
          <a:xfrm>
            <a:off x="395536" y="3789040"/>
            <a:ext cx="7668344" cy="1077466"/>
          </a:xfrm>
          <a:prstGeom prst="rect">
            <a:avLst/>
          </a:prstGeom>
          <a:noFill/>
        </p:spPr>
      </p:pic>
      <p:pic>
        <p:nvPicPr>
          <p:cNvPr id="1025" name="صورة 18"/>
          <p:cNvPicPr>
            <a:picLocks noChangeAspect="1" noChangeArrowheads="1"/>
          </p:cNvPicPr>
          <p:nvPr/>
        </p:nvPicPr>
        <p:blipFill>
          <a:blip r:embed="rId4" cstate="print"/>
          <a:srcRect/>
          <a:stretch>
            <a:fillRect/>
          </a:stretch>
        </p:blipFill>
        <p:spPr bwMode="auto">
          <a:xfrm>
            <a:off x="539552" y="5013176"/>
            <a:ext cx="7632848" cy="1266825"/>
          </a:xfrm>
          <a:prstGeom prst="rect">
            <a:avLst/>
          </a:prstGeom>
          <a:noFill/>
        </p:spPr>
      </p:pic>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13906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3114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صورة 10"/>
          <p:cNvPicPr/>
          <p:nvPr/>
        </p:nvPicPr>
        <p:blipFill>
          <a:blip r:embed="rId5" cstate="print"/>
          <a:srcRect/>
          <a:stretch>
            <a:fillRect/>
          </a:stretch>
        </p:blipFill>
        <p:spPr bwMode="auto">
          <a:xfrm>
            <a:off x="755576" y="1412776"/>
            <a:ext cx="7848872" cy="2088232"/>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l">
              <a:buNone/>
            </a:pPr>
            <a:r>
              <a:rPr lang="en-US" dirty="0" smtClean="0"/>
              <a:t>From table 9.5(a):</a:t>
            </a:r>
          </a:p>
          <a:p>
            <a:pPr algn="l">
              <a:buNone/>
            </a:pPr>
            <a:r>
              <a:rPr lang="en-US" dirty="0" err="1" smtClean="0"/>
              <a:t>h</a:t>
            </a:r>
            <a:r>
              <a:rPr lang="en-US" baseline="-25000" dirty="0" err="1" smtClean="0"/>
              <a:t>min</a:t>
            </a:r>
            <a:r>
              <a:rPr lang="en-US" dirty="0" smtClean="0"/>
              <a:t> </a:t>
            </a:r>
            <a:r>
              <a:rPr lang="en-US" dirty="0" smtClean="0"/>
              <a:t>= </a:t>
            </a:r>
            <a:r>
              <a:rPr lang="en-US" dirty="0" err="1" smtClean="0"/>
              <a:t>L</a:t>
            </a:r>
            <a:r>
              <a:rPr lang="en-US" baseline="-25000" dirty="0" err="1" smtClean="0"/>
              <a:t>n</a:t>
            </a:r>
            <a:r>
              <a:rPr lang="en-US" dirty="0" smtClean="0"/>
              <a:t>\18.5 = 4.2/18.5 =23 </a:t>
            </a:r>
            <a:r>
              <a:rPr lang="en-US" dirty="0" smtClean="0"/>
              <a:t>cm</a:t>
            </a:r>
            <a:endParaRPr lang="en-US" b="1" baseline="-25000" dirty="0" smtClean="0"/>
          </a:p>
          <a:p>
            <a:pPr algn="l">
              <a:buNone/>
            </a:pPr>
            <a:r>
              <a:rPr lang="en-US" dirty="0" smtClean="0"/>
              <a:t>use h=25cm           </a:t>
            </a:r>
          </a:p>
          <a:p>
            <a:pPr algn="l">
              <a:buNone/>
            </a:pPr>
            <a:r>
              <a:rPr lang="en-US" dirty="0" smtClean="0"/>
              <a:t>beams  (1,2,3,4,5,6 and 7)→use h=</a:t>
            </a:r>
            <a:r>
              <a:rPr lang="en-US" b="1" dirty="0" smtClean="0"/>
              <a:t>25cm</a:t>
            </a:r>
            <a:r>
              <a:rPr lang="en-US" dirty="0" smtClean="0"/>
              <a:t> ,b=70cm.</a:t>
            </a:r>
          </a:p>
          <a:p>
            <a:pPr algn="l">
              <a:buNone/>
            </a:pPr>
            <a:r>
              <a:rPr lang="en-US" dirty="0" smtClean="0"/>
              <a:t>beam  (a and f)→use h=</a:t>
            </a:r>
            <a:r>
              <a:rPr lang="en-US" b="1" dirty="0" smtClean="0"/>
              <a:t>25cm</a:t>
            </a:r>
            <a:r>
              <a:rPr lang="en-US" dirty="0" smtClean="0"/>
              <a:t> ,b=40cm.</a:t>
            </a:r>
          </a:p>
          <a:p>
            <a:pPr algn="l">
              <a:buNone/>
            </a:pPr>
            <a:r>
              <a:rPr lang="en-US" dirty="0" smtClean="0"/>
              <a:t>Wu on slab=14.26 KN\m</a:t>
            </a:r>
            <a:r>
              <a:rPr lang="en-US" baseline="30000" dirty="0" smtClean="0"/>
              <a:t>2.</a:t>
            </a:r>
          </a:p>
          <a:p>
            <a:pPr algn="l">
              <a:buNone/>
            </a:pPr>
            <a:r>
              <a:rPr lang="en-US" dirty="0" smtClean="0"/>
              <a:t>weight of parameter (masonry)wall=19.7kn/m</a:t>
            </a:r>
            <a:r>
              <a:rPr lang="en-US" baseline="30000" dirty="0" smtClean="0"/>
              <a:t>2</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spTree>
  </p:cSld>
  <p:clrMapOvr>
    <a:masterClrMapping/>
  </p:clrMapOvr>
  <p:transition>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pic>
        <p:nvPicPr>
          <p:cNvPr id="5" name="صورة 4"/>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39552" y="1922144"/>
            <a:ext cx="7992888" cy="4315167"/>
          </a:xfrm>
          <a:prstGeom prst="rect">
            <a:avLst/>
          </a:prstGeom>
          <a:noFill/>
          <a:ln>
            <a:noFill/>
          </a:ln>
        </p:spPr>
      </p:pic>
    </p:spTree>
  </p:cSld>
  <p:clrMapOvr>
    <a:masterClrMapping/>
  </p:clrMapOvr>
  <p:transition>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algn="l">
              <a:buNone/>
            </a:pPr>
            <a:r>
              <a:rPr lang="en-US" dirty="0" smtClean="0"/>
              <a:t>For beam # 1:</a:t>
            </a:r>
          </a:p>
          <a:p>
            <a:pPr algn="l">
              <a:buNone/>
            </a:pPr>
            <a:r>
              <a:rPr lang="en-US" dirty="0" smtClean="0"/>
              <a:t>H=25cm                              b=70 cm</a:t>
            </a:r>
          </a:p>
          <a:p>
            <a:pPr algn="l">
              <a:buNone/>
            </a:pPr>
            <a:r>
              <a:rPr lang="en-US" dirty="0" smtClean="0"/>
              <a:t>Own weight=4.375KN\m</a:t>
            </a:r>
          </a:p>
          <a:p>
            <a:pPr algn="l">
              <a:buNone/>
            </a:pPr>
            <a:r>
              <a:rPr lang="en-US" dirty="0" smtClean="0"/>
              <a:t>Wu =47.6 KN\m</a:t>
            </a:r>
          </a:p>
          <a:p>
            <a:pPr algn="l">
              <a:buNone/>
            </a:pPr>
            <a:r>
              <a:rPr lang="en-US" dirty="0" err="1" smtClean="0"/>
              <a:t>Max.positive</a:t>
            </a:r>
            <a:r>
              <a:rPr lang="en-US" dirty="0" smtClean="0"/>
              <a:t> moment= Wu*L</a:t>
            </a:r>
            <a:r>
              <a:rPr lang="en-US" baseline="-25000" dirty="0" smtClean="0"/>
              <a:t>n</a:t>
            </a:r>
            <a:r>
              <a:rPr lang="en-US" baseline="30000" dirty="0" smtClean="0"/>
              <a:t>2</a:t>
            </a:r>
            <a:r>
              <a:rPr lang="en-US" dirty="0" smtClean="0"/>
              <a:t>\14=60  </a:t>
            </a:r>
            <a:r>
              <a:rPr lang="en-US" dirty="0" err="1" smtClean="0"/>
              <a:t>KN.m</a:t>
            </a:r>
            <a:endParaRPr lang="ar-JO" dirty="0" smtClean="0"/>
          </a:p>
          <a:p>
            <a:pPr algn="l">
              <a:buNone/>
            </a:pPr>
            <a:r>
              <a:rPr lang="ar-SA" dirty="0" smtClean="0"/>
              <a:t> </a:t>
            </a:r>
            <a:r>
              <a:rPr lang="en-US" dirty="0" smtClean="0"/>
              <a:t>p=0.00493       As=758.8mm</a:t>
            </a:r>
            <a:r>
              <a:rPr lang="en-US" baseline="30000" dirty="0" smtClean="0"/>
              <a:t>2          </a:t>
            </a:r>
            <a:r>
              <a:rPr lang="en-US" dirty="0" smtClean="0"/>
              <a:t>use4ø16</a:t>
            </a:r>
          </a:p>
          <a:p>
            <a:pPr algn="l">
              <a:buNone/>
            </a:pPr>
            <a:r>
              <a:rPr lang="en-US" dirty="0" err="1" smtClean="0"/>
              <a:t>Pmin</a:t>
            </a:r>
            <a:r>
              <a:rPr lang="en-US" dirty="0" smtClean="0"/>
              <a:t>=0.00333&lt;0.00493  </a:t>
            </a:r>
            <a:endParaRPr lang="ar-JO" dirty="0" smtClean="0"/>
          </a:p>
          <a:p>
            <a:pPr algn="l">
              <a:buNone/>
            </a:pPr>
            <a:r>
              <a:rPr lang="en-US" dirty="0" err="1" smtClean="0"/>
              <a:t>Max.negative</a:t>
            </a:r>
            <a:r>
              <a:rPr lang="en-US" dirty="0" smtClean="0"/>
              <a:t> moment= Wu*L</a:t>
            </a:r>
            <a:r>
              <a:rPr lang="en-US" baseline="-25000" dirty="0" smtClean="0"/>
              <a:t>n</a:t>
            </a:r>
            <a:r>
              <a:rPr lang="en-US" baseline="30000" dirty="0" smtClean="0"/>
              <a:t>2</a:t>
            </a:r>
            <a:r>
              <a:rPr lang="en-US" dirty="0" smtClean="0"/>
              <a:t>\10= 84  </a:t>
            </a:r>
            <a:r>
              <a:rPr lang="en-US" dirty="0" err="1" smtClean="0"/>
              <a:t>KN.m</a:t>
            </a:r>
            <a:endParaRPr lang="en-US" dirty="0" smtClean="0"/>
          </a:p>
          <a:p>
            <a:pPr algn="l">
              <a:buNone/>
            </a:pPr>
            <a:r>
              <a:rPr lang="en-US" dirty="0" smtClean="0"/>
              <a:t>p=0.00706       </a:t>
            </a:r>
            <a:r>
              <a:rPr lang="en-US" dirty="0" err="1" smtClean="0"/>
              <a:t>Pmin</a:t>
            </a:r>
            <a:r>
              <a:rPr lang="en-US" dirty="0" smtClean="0"/>
              <a:t>=0.00333&lt;0.00706</a:t>
            </a:r>
          </a:p>
          <a:p>
            <a:pPr algn="l">
              <a:buNone/>
            </a:pPr>
            <a:r>
              <a:rPr lang="en-US" dirty="0" smtClean="0"/>
              <a:t>  As=1087.45mm</a:t>
            </a:r>
            <a:r>
              <a:rPr lang="en-US" baseline="30000" dirty="0" smtClean="0"/>
              <a:t>2   </a:t>
            </a:r>
            <a:r>
              <a:rPr lang="en-US" dirty="0" smtClean="0"/>
              <a:t>As=6ø16</a:t>
            </a:r>
          </a:p>
          <a:p>
            <a:pPr algn="l">
              <a:buNone/>
            </a:pPr>
            <a:r>
              <a:rPr lang="en-US" baseline="30000" dirty="0" smtClean="0"/>
              <a:t>  </a:t>
            </a:r>
            <a:r>
              <a:rPr lang="en-US" dirty="0" smtClean="0"/>
              <a:t>       </a:t>
            </a:r>
          </a:p>
          <a:p>
            <a:pPr algn="l">
              <a:buNone/>
            </a:pPr>
            <a:r>
              <a:rPr lang="en-US" dirty="0" smtClean="0"/>
              <a:t>	</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spTree>
  </p:cSld>
  <p:clrMapOvr>
    <a:masterClrMapping/>
  </p:clrMapOvr>
  <p:transition>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62500" lnSpcReduction="20000"/>
          </a:bodyPr>
          <a:lstStyle/>
          <a:p>
            <a:pPr algn="l">
              <a:buNone/>
            </a:pPr>
            <a:r>
              <a:rPr lang="ar-SA" b="1" dirty="0" err="1" smtClean="0"/>
              <a:t>:</a:t>
            </a:r>
            <a:r>
              <a:rPr lang="en-US" b="1" dirty="0" smtClean="0"/>
              <a:t>Sap results</a:t>
            </a:r>
          </a:p>
          <a:p>
            <a:pPr algn="l">
              <a:buNone/>
            </a:pPr>
            <a:endParaRPr lang="en-US" b="1" dirty="0" smtClean="0"/>
          </a:p>
          <a:p>
            <a:pPr algn="l">
              <a:buNone/>
            </a:pPr>
            <a:endParaRPr lang="en-US" b="1"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r>
              <a:rPr lang="en-US" baseline="30000" dirty="0" smtClean="0"/>
              <a:t>  </a:t>
            </a:r>
            <a:r>
              <a:rPr lang="en-US" dirty="0" smtClean="0"/>
              <a:t> </a:t>
            </a:r>
            <a:r>
              <a:rPr lang="en-US" b="1" dirty="0" smtClean="0"/>
              <a:t>Max top  area of steel </a:t>
            </a:r>
            <a:r>
              <a:rPr lang="en-US" dirty="0" smtClean="0"/>
              <a:t>=1009mm2(sap)</a:t>
            </a:r>
          </a:p>
          <a:p>
            <a:pPr algn="l">
              <a:buNone/>
            </a:pPr>
            <a:r>
              <a:rPr lang="en-US" dirty="0" smtClean="0"/>
              <a:t>%error(top steel)=((1009-1087.48)\1087.48)=7%</a:t>
            </a:r>
          </a:p>
          <a:p>
            <a:pPr algn="l">
              <a:buNone/>
            </a:pPr>
            <a:r>
              <a:rPr lang="en-US" b="1" dirty="0" smtClean="0"/>
              <a:t>Max bottom area of steel </a:t>
            </a:r>
            <a:r>
              <a:rPr lang="en-US" dirty="0" smtClean="0"/>
              <a:t>=781mm2(sap)</a:t>
            </a:r>
          </a:p>
          <a:p>
            <a:pPr algn="l">
              <a:buNone/>
            </a:pPr>
            <a:r>
              <a:rPr lang="en-US" dirty="0" smtClean="0"/>
              <a:t>%error(top steel)=((781-759)\759)=3%</a:t>
            </a:r>
          </a:p>
          <a:p>
            <a:pPr algn="l">
              <a:buNone/>
            </a:pPr>
            <a:r>
              <a:rPr lang="en-US" dirty="0" smtClean="0"/>
              <a:t>      </a:t>
            </a:r>
          </a:p>
          <a:p>
            <a:pPr algn="l">
              <a:buNone/>
            </a:pPr>
            <a:r>
              <a:rPr lang="en-US" dirty="0" smtClean="0"/>
              <a:t>	</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pic>
        <p:nvPicPr>
          <p:cNvPr id="5" name="صورة 4"/>
          <p:cNvPicPr/>
          <p:nvPr/>
        </p:nvPicPr>
        <p:blipFill>
          <a:blip r:embed="rId3" cstate="print"/>
          <a:srcRect/>
          <a:stretch>
            <a:fillRect/>
          </a:stretch>
        </p:blipFill>
        <p:spPr bwMode="auto">
          <a:xfrm>
            <a:off x="2625993" y="1196752"/>
            <a:ext cx="6518007" cy="2808312"/>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55000" lnSpcReduction="20000"/>
          </a:bodyPr>
          <a:lstStyle/>
          <a:p>
            <a:pPr algn="l">
              <a:buNone/>
            </a:pPr>
            <a:r>
              <a:rPr lang="en-US" b="1" dirty="0" smtClean="0"/>
              <a:t>For beam # 2:</a:t>
            </a:r>
          </a:p>
          <a:p>
            <a:pPr algn="l">
              <a:buNone/>
            </a:pPr>
            <a:r>
              <a:rPr lang="en-US" dirty="0" smtClean="0"/>
              <a:t>H=25cm                              b=70 cm</a:t>
            </a:r>
          </a:p>
          <a:p>
            <a:pPr algn="l">
              <a:buNone/>
            </a:pPr>
            <a:r>
              <a:rPr lang="en-US" dirty="0" smtClean="0"/>
              <a:t>Own weight=4.375KN\m</a:t>
            </a:r>
          </a:p>
          <a:p>
            <a:pPr algn="l">
              <a:buNone/>
            </a:pPr>
            <a:r>
              <a:rPr lang="en-US" dirty="0" smtClean="0"/>
              <a:t>Wu =37.5 KN\m</a:t>
            </a:r>
          </a:p>
          <a:p>
            <a:pPr algn="l">
              <a:buNone/>
            </a:pPr>
            <a:r>
              <a:rPr lang="en-US" dirty="0" err="1" smtClean="0"/>
              <a:t>Max.positive</a:t>
            </a:r>
            <a:r>
              <a:rPr lang="en-US" dirty="0" smtClean="0"/>
              <a:t> moment= Wu*L</a:t>
            </a:r>
            <a:r>
              <a:rPr lang="en-US" baseline="-25000" dirty="0" smtClean="0"/>
              <a:t>n</a:t>
            </a:r>
            <a:r>
              <a:rPr lang="en-US" baseline="30000" dirty="0" smtClean="0"/>
              <a:t>2</a:t>
            </a:r>
            <a:r>
              <a:rPr lang="en-US" dirty="0" smtClean="0"/>
              <a:t>\14=47.3   </a:t>
            </a:r>
            <a:r>
              <a:rPr lang="en-US" dirty="0" err="1" smtClean="0"/>
              <a:t>KN.m</a:t>
            </a:r>
            <a:endParaRPr lang="ar-JO" dirty="0" smtClean="0"/>
          </a:p>
          <a:p>
            <a:pPr algn="l">
              <a:buNone/>
            </a:pPr>
            <a:r>
              <a:rPr lang="en-US" dirty="0" err="1" smtClean="0"/>
              <a:t>Max.negative</a:t>
            </a:r>
            <a:r>
              <a:rPr lang="en-US" dirty="0" smtClean="0"/>
              <a:t> moment= Wu*L</a:t>
            </a:r>
            <a:r>
              <a:rPr lang="en-US" baseline="-25000" dirty="0" smtClean="0"/>
              <a:t>n</a:t>
            </a:r>
            <a:r>
              <a:rPr lang="en-US" baseline="30000" dirty="0" smtClean="0"/>
              <a:t>2</a:t>
            </a:r>
            <a:r>
              <a:rPr lang="en-US" dirty="0" smtClean="0"/>
              <a:t>\10= 66.2 </a:t>
            </a:r>
            <a:r>
              <a:rPr lang="en-US" dirty="0" err="1" smtClean="0"/>
              <a:t>KN.m</a:t>
            </a:r>
            <a:endParaRPr lang="en-US" dirty="0" smtClean="0"/>
          </a:p>
          <a:p>
            <a:pPr algn="l">
              <a:buNone/>
            </a:pPr>
            <a:r>
              <a:rPr lang="en-US" dirty="0" smtClean="0"/>
              <a:t>p=0.0055       </a:t>
            </a:r>
            <a:r>
              <a:rPr lang="en-US" dirty="0" err="1" smtClean="0"/>
              <a:t>Pmin</a:t>
            </a:r>
            <a:r>
              <a:rPr lang="en-US" dirty="0" smtClean="0"/>
              <a:t>=0.00333&lt;0.0055</a:t>
            </a:r>
          </a:p>
          <a:p>
            <a:pPr algn="l">
              <a:buNone/>
            </a:pPr>
            <a:r>
              <a:rPr lang="en-US" dirty="0" smtClean="0"/>
              <a:t>  As=842mm</a:t>
            </a:r>
            <a:r>
              <a:rPr lang="en-US" baseline="30000" dirty="0" smtClean="0"/>
              <a:t>2   </a:t>
            </a:r>
            <a:r>
              <a:rPr lang="en-US" dirty="0" smtClean="0"/>
              <a:t>As=5ø16 or 6ø14</a:t>
            </a:r>
          </a:p>
          <a:p>
            <a:pPr algn="l">
              <a:buNone/>
            </a:pPr>
            <a:r>
              <a:rPr lang="en-US" b="1" dirty="0" smtClean="0"/>
              <a:t>For beam F:</a:t>
            </a:r>
          </a:p>
          <a:p>
            <a:pPr algn="l">
              <a:buNone/>
            </a:pPr>
            <a:r>
              <a:rPr lang="en-US" dirty="0" smtClean="0"/>
              <a:t>weight of parameter (masonry)wall=19.7kn/m</a:t>
            </a:r>
            <a:r>
              <a:rPr lang="en-US" baseline="30000" dirty="0" smtClean="0"/>
              <a:t>2.</a:t>
            </a:r>
          </a:p>
          <a:p>
            <a:pPr algn="l">
              <a:buNone/>
            </a:pPr>
            <a:r>
              <a:rPr lang="en-US" dirty="0" smtClean="0"/>
              <a:t>H=25cm                              b=40 cm</a:t>
            </a:r>
          </a:p>
          <a:p>
            <a:pPr algn="l">
              <a:buNone/>
            </a:pPr>
            <a:r>
              <a:rPr lang="ar-SA" dirty="0" smtClean="0"/>
              <a:t>   </a:t>
            </a:r>
            <a:r>
              <a:rPr lang="en-US" dirty="0" smtClean="0"/>
              <a:t>Own weight=2.5KN\m                Wu=31.1 KN\m</a:t>
            </a:r>
          </a:p>
          <a:p>
            <a:pPr algn="l">
              <a:buNone/>
            </a:pPr>
            <a:r>
              <a:rPr lang="en-US" dirty="0" err="1" smtClean="0"/>
              <a:t>Max.+Ve</a:t>
            </a:r>
            <a:r>
              <a:rPr lang="en-US" dirty="0" smtClean="0"/>
              <a:t> moment=12.6kn.m</a:t>
            </a:r>
          </a:p>
          <a:p>
            <a:pPr algn="l">
              <a:buNone/>
            </a:pPr>
            <a:r>
              <a:rPr lang="en-US" dirty="0" err="1" smtClean="0"/>
              <a:t>Max.negative</a:t>
            </a:r>
            <a:r>
              <a:rPr lang="en-US" dirty="0" smtClean="0"/>
              <a:t> moment=18.4kn.m </a:t>
            </a:r>
          </a:p>
          <a:p>
            <a:pPr algn="l">
              <a:buNone/>
            </a:pPr>
            <a:r>
              <a:rPr lang="en-US" dirty="0" smtClean="0"/>
              <a:t>As=3ø12</a:t>
            </a:r>
            <a:r>
              <a:rPr lang="en-US" dirty="0" smtClean="0"/>
              <a:t>	</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spTree>
  </p:cSld>
  <p:clrMapOvr>
    <a:masterClrMapping/>
  </p:clrMapOvr>
  <p:transition>
    <p:newsfla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47500" lnSpcReduction="20000"/>
          </a:bodyPr>
          <a:lstStyle/>
          <a:p>
            <a:pPr algn="l">
              <a:buNone/>
            </a:pPr>
            <a:r>
              <a:rPr lang="en-US" dirty="0" smtClean="0"/>
              <a:t>Check for shear:</a:t>
            </a:r>
          </a:p>
          <a:p>
            <a:pPr algn="l">
              <a:buNone/>
            </a:pPr>
            <a:r>
              <a:rPr lang="ar-SA" dirty="0" smtClean="0"/>
              <a:t>   </a:t>
            </a:r>
            <a:r>
              <a:rPr lang="en-US" dirty="0" smtClean="0"/>
              <a:t>for beam 1:</a:t>
            </a:r>
          </a:p>
          <a:p>
            <a:pPr algn="l">
              <a:buNone/>
            </a:pPr>
            <a:r>
              <a:rPr lang="en-US" dirty="0" smtClean="0"/>
              <a:t>	 Wu=47.6kn/m</a:t>
            </a:r>
          </a:p>
          <a:p>
            <a:pPr algn="l">
              <a:buNone/>
            </a:pPr>
            <a:r>
              <a:rPr lang="en-US" dirty="0" smtClean="0"/>
              <a:t>Max. Vu = 1.15Wu*</a:t>
            </a:r>
            <a:r>
              <a:rPr lang="en-US" dirty="0" err="1" smtClean="0"/>
              <a:t>L</a:t>
            </a:r>
            <a:r>
              <a:rPr lang="en-US" baseline="-25000" dirty="0" err="1" smtClean="0"/>
              <a:t>n</a:t>
            </a:r>
            <a:r>
              <a:rPr lang="en-US" dirty="0" smtClean="0"/>
              <a:t>\2= 115  </a:t>
            </a:r>
            <a:r>
              <a:rPr lang="en-US" dirty="0" err="1" smtClean="0"/>
              <a:t>KN.m</a:t>
            </a:r>
            <a:endParaRPr lang="en-US" dirty="0" smtClean="0"/>
          </a:p>
          <a:p>
            <a:pPr algn="l">
              <a:buNone/>
            </a:pPr>
            <a:r>
              <a:rPr lang="en-US" dirty="0" err="1" smtClean="0"/>
              <a:t>øVc</a:t>
            </a:r>
            <a:r>
              <a:rPr lang="en-US" dirty="0" smtClean="0"/>
              <a:t>=0.75*(1\6)*700*220*√24=94.3 KN</a:t>
            </a:r>
          </a:p>
          <a:p>
            <a:pPr algn="l">
              <a:buNone/>
            </a:pPr>
            <a:r>
              <a:rPr lang="en-US" dirty="0" smtClean="0"/>
              <a:t>Vu at d= Vu-Wu*d = 104.5 KN</a:t>
            </a:r>
          </a:p>
          <a:p>
            <a:pPr algn="l">
              <a:buNone/>
            </a:pPr>
            <a:r>
              <a:rPr lang="en-US" dirty="0" smtClean="0"/>
              <a:t>, check if  Vs&lt;(2/3)(fc^0.5)</a:t>
            </a:r>
            <a:r>
              <a:rPr lang="en-US" dirty="0" err="1" smtClean="0"/>
              <a:t>bw</a:t>
            </a:r>
            <a:r>
              <a:rPr lang="en-US" dirty="0" smtClean="0"/>
              <a:t> </a:t>
            </a:r>
            <a:r>
              <a:rPr lang="en-US" dirty="0" smtClean="0"/>
              <a:t>&lt;502kn the </a:t>
            </a:r>
            <a:r>
              <a:rPr lang="en-US" dirty="0" smtClean="0"/>
              <a:t>cross section is large enough</a:t>
            </a:r>
          </a:p>
          <a:p>
            <a:pPr algn="l">
              <a:buNone/>
            </a:pPr>
            <a:r>
              <a:rPr lang="en-US" dirty="0" smtClean="0"/>
              <a:t>Vs</a:t>
            </a:r>
            <a:r>
              <a:rPr lang="en-US" dirty="0" smtClean="0"/>
              <a:t>≤ (1/3)</a:t>
            </a:r>
            <a:r>
              <a:rPr lang="en-US" dirty="0" err="1" smtClean="0"/>
              <a:t>bw</a:t>
            </a:r>
            <a:r>
              <a:rPr lang="en-US" dirty="0" smtClean="0"/>
              <a:t> d≤251.5kn</a:t>
            </a:r>
          </a:p>
          <a:p>
            <a:pPr algn="l">
              <a:buNone/>
            </a:pPr>
            <a:r>
              <a:rPr lang="en-US" dirty="0" smtClean="0"/>
              <a:t>VS=</a:t>
            </a:r>
            <a:r>
              <a:rPr lang="en-US" dirty="0" err="1" smtClean="0"/>
              <a:t>Vn-Vc</a:t>
            </a:r>
            <a:r>
              <a:rPr lang="en-US" dirty="0" smtClean="0"/>
              <a:t>=13.67 </a:t>
            </a:r>
            <a:r>
              <a:rPr lang="en-US" dirty="0" err="1" smtClean="0"/>
              <a:t>Kn</a:t>
            </a:r>
            <a:endParaRPr lang="en-US" dirty="0" smtClean="0"/>
          </a:p>
          <a:p>
            <a:pPr algn="l">
              <a:buNone/>
            </a:pPr>
            <a:r>
              <a:rPr lang="en-US" dirty="0" err="1" smtClean="0"/>
              <a:t>Smax</a:t>
            </a:r>
            <a:r>
              <a:rPr lang="en-US" dirty="0" smtClean="0"/>
              <a:t>.= min. ( d/2 , 60cm )</a:t>
            </a:r>
          </a:p>
          <a:p>
            <a:pPr algn="l">
              <a:buNone/>
            </a:pPr>
            <a:r>
              <a:rPr lang="en-US" dirty="0" smtClean="0"/>
              <a:t>           = min(110,600)</a:t>
            </a:r>
          </a:p>
          <a:p>
            <a:pPr algn="l">
              <a:buNone/>
            </a:pPr>
            <a:r>
              <a:rPr lang="en-US" dirty="0" smtClean="0"/>
              <a:t>           =110mm</a:t>
            </a:r>
          </a:p>
          <a:p>
            <a:pPr algn="l">
              <a:buNone/>
            </a:pPr>
            <a:r>
              <a:rPr lang="en-US" dirty="0" smtClean="0"/>
              <a:t>  </a:t>
            </a:r>
            <a:endParaRPr lang="en-US" dirty="0" smtClean="0"/>
          </a:p>
          <a:p>
            <a:pPr algn="l">
              <a:buNone/>
            </a:pPr>
            <a:r>
              <a:rPr lang="en-US" dirty="0" smtClean="0"/>
              <a:t>assume d=8mm</a:t>
            </a:r>
          </a:p>
          <a:p>
            <a:pPr algn="l">
              <a:buNone/>
            </a:pPr>
            <a:r>
              <a:rPr lang="en-US" dirty="0" smtClean="0"/>
              <a:t>   Av=2*лd²/4=100.53</a:t>
            </a:r>
          </a:p>
          <a:p>
            <a:pPr algn="l">
              <a:buNone/>
            </a:pPr>
            <a:r>
              <a:rPr lang="en-US" dirty="0" smtClean="0"/>
              <a:t>s≤679.5mm</a:t>
            </a:r>
          </a:p>
          <a:p>
            <a:pPr algn="l">
              <a:buNone/>
            </a:pPr>
            <a:r>
              <a:rPr lang="en-US" dirty="0" smtClean="0"/>
              <a:t>Use s =11 cm.                  </a:t>
            </a:r>
            <a:r>
              <a:rPr lang="en-US" dirty="0" smtClean="0"/>
              <a:t>Av\s=1ø8\17.5cm</a:t>
            </a:r>
            <a:endParaRPr lang="en-US" dirty="0" smtClean="0"/>
          </a:p>
          <a:p>
            <a:pPr algn="l">
              <a:buNone/>
            </a:pPr>
            <a:r>
              <a:rPr lang="en-US" dirty="0" smtClean="0"/>
              <a:t>  </a:t>
            </a:r>
            <a:endParaRPr lang="en-US" dirty="0" smtClean="0"/>
          </a:p>
        </p:txBody>
      </p:sp>
      <p:sp>
        <p:nvSpPr>
          <p:cNvPr id="4" name="مستطيل مستدير الزوايا 3"/>
          <p:cNvSpPr/>
          <p:nvPr/>
        </p:nvSpPr>
        <p:spPr>
          <a:xfrm>
            <a:off x="539552"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Design of beams:</a:t>
            </a:r>
            <a:endParaRPr lang="en-US" sz="3600" b="1" dirty="0"/>
          </a:p>
        </p:txBody>
      </p:sp>
      <p:pic>
        <p:nvPicPr>
          <p:cNvPr id="7" name="صورة 6"/>
          <p:cNvPicPr/>
          <p:nvPr/>
        </p:nvPicPr>
        <p:blipFill>
          <a:blip r:embed="rId3" cstate="print"/>
          <a:srcRect/>
          <a:stretch>
            <a:fillRect/>
          </a:stretch>
        </p:blipFill>
        <p:spPr bwMode="auto">
          <a:xfrm>
            <a:off x="2339752" y="4005064"/>
            <a:ext cx="1045210" cy="58801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dirty="0" smtClean="0"/>
              <a:t>Design </a:t>
            </a:r>
            <a:r>
              <a:rPr lang="en-US" dirty="0" smtClean="0"/>
              <a:t>footing:</a:t>
            </a:r>
            <a:br>
              <a:rPr lang="en-US" dirty="0" smtClean="0"/>
            </a:br>
            <a:endParaRPr lang="ar-SA" dirty="0"/>
          </a:p>
        </p:txBody>
      </p:sp>
      <p:sp>
        <p:nvSpPr>
          <p:cNvPr id="3" name="عنصر نائب للمحتوى 2"/>
          <p:cNvSpPr>
            <a:spLocks noGrp="1"/>
          </p:cNvSpPr>
          <p:nvPr>
            <p:ph idx="1"/>
          </p:nvPr>
        </p:nvSpPr>
        <p:spPr>
          <a:xfrm>
            <a:off x="467544" y="177281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pPr algn="l">
              <a:buNone/>
            </a:pPr>
            <a:r>
              <a:rPr lang="en-US" dirty="0" smtClean="0"/>
              <a:t> </a:t>
            </a:r>
            <a:r>
              <a:rPr lang="en-US" dirty="0" smtClean="0"/>
              <a:t>we choose critical footing to design it and check dimensions in this stare we design the footing to tolerate the load from four roof:</a:t>
            </a:r>
          </a:p>
          <a:p>
            <a:pPr algn="l">
              <a:buNone/>
            </a:pPr>
            <a:r>
              <a:rPr lang="en-US" dirty="0" smtClean="0"/>
              <a:t>Pd=497kn.</a:t>
            </a:r>
          </a:p>
          <a:p>
            <a:pPr algn="l">
              <a:buNone/>
            </a:pPr>
            <a:r>
              <a:rPr lang="en-US" dirty="0" smtClean="0"/>
              <a:t>LL=126.04KN.</a:t>
            </a:r>
          </a:p>
          <a:p>
            <a:pPr algn="l">
              <a:buNone/>
            </a:pPr>
            <a:r>
              <a:rPr lang="en-US" dirty="0" smtClean="0"/>
              <a:t>ult.=797.9kn. </a:t>
            </a:r>
          </a:p>
          <a:p>
            <a:pPr algn="l">
              <a:buNone/>
            </a:pPr>
            <a:r>
              <a:rPr lang="en-US" dirty="0" smtClean="0"/>
              <a:t>footing area=</a:t>
            </a:r>
            <a:r>
              <a:rPr lang="en-US" dirty="0" err="1" smtClean="0"/>
              <a:t>Pactual</a:t>
            </a:r>
            <a:r>
              <a:rPr lang="en-US" dirty="0" smtClean="0"/>
              <a:t>/q=(496.9+129.04)/400=1.565m².</a:t>
            </a:r>
          </a:p>
          <a:p>
            <a:pPr algn="l">
              <a:buNone/>
            </a:pPr>
            <a:r>
              <a:rPr lang="en-US" dirty="0" smtClean="0"/>
              <a:t>square footing=B*L=1.25*1.25m</a:t>
            </a:r>
          </a:p>
          <a:p>
            <a:pPr algn="l">
              <a:buNone/>
            </a:pPr>
            <a:r>
              <a:rPr lang="en-US" dirty="0" smtClean="0"/>
              <a:t>assume L=1.5m.                  b=1.2</a:t>
            </a:r>
          </a:p>
          <a:p>
            <a:pPr algn="l">
              <a:buNone/>
            </a:pPr>
            <a:r>
              <a:rPr lang="en-US" dirty="0" smtClean="0"/>
              <a:t> </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buNone/>
            </a:pPr>
            <a:endParaRPr lang="en-US" dirty="0" smtClean="0"/>
          </a:p>
        </p:txBody>
      </p:sp>
      <p:pic>
        <p:nvPicPr>
          <p:cNvPr id="2053" name="Picture 5"/>
          <p:cNvPicPr>
            <a:picLocks noChangeAspect="1" noChangeArrowheads="1"/>
          </p:cNvPicPr>
          <p:nvPr/>
        </p:nvPicPr>
        <p:blipFill>
          <a:blip r:embed="rId3" cstate="print"/>
          <a:srcRect/>
          <a:stretch>
            <a:fillRect/>
          </a:stretch>
        </p:blipFill>
        <p:spPr bwMode="auto">
          <a:xfrm>
            <a:off x="7308304" y="1844824"/>
            <a:ext cx="1835696" cy="258241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Design footing:</a:t>
            </a:r>
            <a:br>
              <a:rPr lang="en-US" dirty="0" smtClean="0"/>
            </a:br>
            <a:endParaRPr lang="ar-SA" dirty="0"/>
          </a:p>
        </p:txBody>
      </p:sp>
      <p:sp>
        <p:nvSpPr>
          <p:cNvPr id="3" name="عنصر نائب للمحتوى 2"/>
          <p:cNvSpPr>
            <a:spLocks noGrp="1"/>
          </p:cNvSpPr>
          <p:nvPr>
            <p:ph idx="1"/>
          </p:nvPr>
        </p:nvSpPr>
        <p:spPr>
          <a:xfrm>
            <a:off x="323528" y="1844824"/>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r>
              <a:rPr lang="en-US" dirty="0" smtClean="0"/>
              <a:t>  </a:t>
            </a: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p:txBody>
      </p:sp>
      <p:pic>
        <p:nvPicPr>
          <p:cNvPr id="4" name="صورة 3"/>
          <p:cNvPicPr/>
          <p:nvPr/>
        </p:nvPicPr>
        <p:blipFill>
          <a:blip r:embed="rId3" cstate="print"/>
          <a:srcRect/>
          <a:stretch>
            <a:fillRect/>
          </a:stretch>
        </p:blipFill>
        <p:spPr bwMode="auto">
          <a:xfrm>
            <a:off x="323528" y="1700808"/>
            <a:ext cx="8352928" cy="4176464"/>
          </a:xfrm>
          <a:prstGeom prst="rect">
            <a:avLst/>
          </a:prstGeom>
          <a:noFill/>
          <a:ln w="9525">
            <a:noFill/>
            <a:miter lim="800000"/>
            <a:headEnd/>
            <a:tailEnd/>
          </a:ln>
        </p:spPr>
      </p:pic>
      <p:pic>
        <p:nvPicPr>
          <p:cNvPr id="52227" name="Picture 3"/>
          <p:cNvPicPr>
            <a:picLocks noChangeAspect="1" noChangeArrowheads="1"/>
          </p:cNvPicPr>
          <p:nvPr/>
        </p:nvPicPr>
        <p:blipFill>
          <a:blip r:embed="rId4" cstate="print"/>
          <a:srcRect/>
          <a:stretch>
            <a:fillRect/>
          </a:stretch>
        </p:blipFill>
        <p:spPr bwMode="auto">
          <a:xfrm>
            <a:off x="179512" y="5733256"/>
            <a:ext cx="5688632" cy="90872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4" name="مستطيل مستدير الزوايا 3"/>
          <p:cNvSpPr/>
          <p:nvPr/>
        </p:nvSpPr>
        <p:spPr>
          <a:xfrm>
            <a:off x="539552" y="332656"/>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lvl="0" algn="ctr"/>
            <a:endParaRPr lang="en-US" sz="1200" dirty="0" smtClean="0">
              <a:solidFill>
                <a:schemeClr val="tx1"/>
              </a:solidFill>
              <a:latin typeface="Arial" pitchFamily="34" charset="0"/>
              <a:cs typeface="Arial" pitchFamily="34" charset="0"/>
            </a:endParaRPr>
          </a:p>
          <a:p>
            <a:pPr algn="ctr"/>
            <a:r>
              <a:rPr lang="en-US" sz="3600" i="1" dirty="0" smtClean="0">
                <a:solidFill>
                  <a:srgbClr val="365F91"/>
                </a:solidFill>
                <a:latin typeface="Times New Roman" pitchFamily="18" charset="0"/>
                <a:ea typeface="Calibri" pitchFamily="34" charset="0"/>
                <a:cs typeface="Times New Roman" pitchFamily="18" charset="0"/>
              </a:rPr>
              <a:t>Abstract</a:t>
            </a:r>
            <a:endParaRPr lang="ar-SA"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5" name="عنصر نائب للمحتوى 4"/>
          <p:cNvPicPr>
            <a:picLocks noGrp="1"/>
          </p:cNvPicPr>
          <p:nvPr>
            <p:ph idx="1"/>
          </p:nvPr>
        </p:nvPicPr>
        <p:blipFill>
          <a:blip r:embed="rId2" cstate="print"/>
          <a:srcRect/>
          <a:stretch>
            <a:fillRect/>
          </a:stretch>
        </p:blipFill>
        <p:spPr bwMode="auto">
          <a:xfrm>
            <a:off x="1331641" y="1600200"/>
            <a:ext cx="6336704" cy="4925144"/>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23528" y="1628800"/>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r>
              <a:rPr lang="en-US" dirty="0" err="1" smtClean="0"/>
              <a:t>ΦVc</a:t>
            </a:r>
            <a:r>
              <a:rPr lang="en-US" dirty="0" smtClean="0"/>
              <a:t>=263.3kn        </a:t>
            </a:r>
            <a:r>
              <a:rPr lang="en-US" dirty="0" err="1" smtClean="0"/>
              <a:t>pu</a:t>
            </a:r>
            <a:r>
              <a:rPr lang="en-US" dirty="0" smtClean="0"/>
              <a:t>=828.544kn.</a:t>
            </a:r>
          </a:p>
          <a:p>
            <a:pPr algn="l">
              <a:buNone/>
            </a:pPr>
            <a:r>
              <a:rPr lang="en-US" dirty="0" err="1" smtClean="0"/>
              <a:t>qu</a:t>
            </a:r>
            <a:r>
              <a:rPr lang="en-US" dirty="0" smtClean="0"/>
              <a:t>=</a:t>
            </a:r>
            <a:r>
              <a:rPr lang="en-US" dirty="0" err="1" smtClean="0"/>
              <a:t>Pu</a:t>
            </a:r>
            <a:r>
              <a:rPr lang="en-US" dirty="0" smtClean="0"/>
              <a:t>/</a:t>
            </a:r>
            <a:r>
              <a:rPr lang="en-US" dirty="0" err="1" smtClean="0"/>
              <a:t>Af</a:t>
            </a:r>
            <a:r>
              <a:rPr lang="en-US" dirty="0" smtClean="0"/>
              <a:t>=828.544/1.8=460.3kn/m.</a:t>
            </a:r>
          </a:p>
          <a:p>
            <a:pPr algn="l">
              <a:buNone/>
            </a:pPr>
            <a:r>
              <a:rPr lang="en-US" b="1" dirty="0" smtClean="0"/>
              <a:t>Vu</a:t>
            </a:r>
            <a:r>
              <a:rPr lang="en-US" dirty="0" smtClean="0"/>
              <a:t>=</a:t>
            </a:r>
            <a:r>
              <a:rPr lang="en-US" dirty="0" err="1" smtClean="0"/>
              <a:t>qu</a:t>
            </a:r>
            <a:r>
              <a:rPr lang="en-US" dirty="0" smtClean="0"/>
              <a:t>*(L-d</a:t>
            </a:r>
            <a:r>
              <a:rPr lang="en-US" dirty="0" smtClean="0"/>
              <a:t>)=246.3kn&lt;263.3kn.</a:t>
            </a:r>
          </a:p>
          <a:p>
            <a:pPr algn="l">
              <a:buNone/>
            </a:pPr>
            <a:r>
              <a:rPr lang="en-US" dirty="0" err="1" smtClean="0"/>
              <a:t>vup</a:t>
            </a:r>
            <a:r>
              <a:rPr lang="en-US" dirty="0" smtClean="0"/>
              <a:t>=</a:t>
            </a:r>
            <a:r>
              <a:rPr lang="en-US" dirty="0" err="1" smtClean="0"/>
              <a:t>Pu-quA</a:t>
            </a:r>
            <a:r>
              <a:rPr lang="en-US" dirty="0" smtClean="0"/>
              <a:t> </a:t>
            </a:r>
            <a:r>
              <a:rPr lang="en-US" dirty="0" smtClean="0"/>
              <a:t>̥=529.32kn</a:t>
            </a:r>
          </a:p>
          <a:p>
            <a:pPr algn="l">
              <a:buNone/>
            </a:pPr>
            <a:r>
              <a:rPr lang="en-US" dirty="0" err="1" smtClean="0"/>
              <a:t>ΦVcp</a:t>
            </a:r>
            <a:r>
              <a:rPr lang="en-US" dirty="0" smtClean="0"/>
              <a:t>=1939kn&gt;529.32kn</a:t>
            </a:r>
            <a:r>
              <a:rPr lang="en-US" dirty="0" smtClean="0"/>
              <a:t>. </a:t>
            </a:r>
            <a:r>
              <a:rPr lang="en-US" dirty="0" smtClean="0"/>
              <a:t>Ok</a:t>
            </a:r>
          </a:p>
          <a:p>
            <a:pPr algn="l">
              <a:buNone/>
            </a:pPr>
            <a:r>
              <a:rPr lang="en-US" dirty="0" smtClean="0"/>
              <a:t>From sap:</a:t>
            </a:r>
          </a:p>
          <a:p>
            <a:pPr algn="l">
              <a:buNone/>
            </a:pPr>
            <a:r>
              <a:rPr lang="en-US" dirty="0" err="1" smtClean="0"/>
              <a:t>desplacement</a:t>
            </a:r>
            <a:r>
              <a:rPr lang="en-US" dirty="0" smtClean="0"/>
              <a:t>=0.0073m&lt;0.01m   ok. </a:t>
            </a:r>
          </a:p>
          <a:p>
            <a:pPr algn="l">
              <a:buNone/>
            </a:pPr>
            <a:endParaRPr lang="en-US" dirty="0" smtClean="0"/>
          </a:p>
        </p:txBody>
      </p:sp>
      <p:sp>
        <p:nvSpPr>
          <p:cNvPr id="4" name="عنوان 1"/>
          <p:cNvSpPr txBox="1">
            <a:spLocks/>
          </p:cNvSpPr>
          <p:nvPr/>
        </p:nvSpPr>
        <p:spPr>
          <a:xfrm>
            <a:off x="467544" y="260648"/>
            <a:ext cx="8229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1" anchor="ctr">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dk1"/>
                </a:solidFill>
                <a:effectLst/>
                <a:uLnTx/>
                <a:uFillTx/>
                <a:latin typeface="+mn-lt"/>
                <a:ea typeface="+mn-ea"/>
                <a:cs typeface="+mn-cs"/>
              </a:rPr>
              <a:t>Design footing:</a:t>
            </a:r>
            <a:br>
              <a:rPr kumimoji="0" lang="en-US" sz="4400" b="0" i="0" u="none" strike="noStrike" kern="1200" cap="none" spc="0" normalizeH="0" baseline="0" noProof="0" smtClean="0">
                <a:ln>
                  <a:noFill/>
                </a:ln>
                <a:solidFill>
                  <a:schemeClr val="dk1"/>
                </a:solidFill>
                <a:effectLst/>
                <a:uLnTx/>
                <a:uFillTx/>
                <a:latin typeface="+mn-lt"/>
                <a:ea typeface="+mn-ea"/>
                <a:cs typeface="+mn-cs"/>
              </a:rPr>
            </a:br>
            <a:endParaRPr kumimoji="0" lang="ar-SA" sz="4400" b="0" i="0" u="none" strike="noStrike" kern="1200" cap="none" spc="0" normalizeH="0" baseline="0" noProof="0" dirty="0">
              <a:ln>
                <a:noFill/>
              </a:ln>
              <a:solidFill>
                <a:schemeClr val="dk1"/>
              </a:solidFill>
              <a:effectLst/>
              <a:uLnTx/>
              <a:uFillTx/>
              <a:latin typeface="+mn-lt"/>
              <a:ea typeface="+mn-ea"/>
              <a:cs typeface="+mn-cs"/>
            </a:endParaRPr>
          </a:p>
        </p:txBody>
      </p:sp>
      <p:pic>
        <p:nvPicPr>
          <p:cNvPr id="5" name="صورة 4"/>
          <p:cNvPicPr/>
          <p:nvPr/>
        </p:nvPicPr>
        <p:blipFill>
          <a:blip r:embed="rId3" cstate="print"/>
          <a:srcRect/>
          <a:stretch>
            <a:fillRect/>
          </a:stretch>
        </p:blipFill>
        <p:spPr bwMode="auto">
          <a:xfrm>
            <a:off x="6372200" y="2060848"/>
            <a:ext cx="2523490" cy="3616325"/>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23528" y="1556792"/>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lgn="l">
              <a:buNone/>
            </a:pPr>
            <a:r>
              <a:rPr lang="en-US" dirty="0" smtClean="0"/>
              <a:t> </a:t>
            </a:r>
            <a:r>
              <a:rPr lang="en-US" dirty="0" smtClean="0"/>
              <a:t>M11:moment in x direction =61 KN.M</a:t>
            </a:r>
          </a:p>
          <a:p>
            <a:pPr algn="l">
              <a:buNone/>
            </a:pPr>
            <a:r>
              <a:rPr lang="en-US" dirty="0" smtClean="0"/>
              <a:t> </a:t>
            </a: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ar-SA" dirty="0" smtClean="0"/>
          </a:p>
          <a:p>
            <a:pPr algn="l">
              <a:buNone/>
            </a:pPr>
            <a:endParaRPr lang="ar-SA" dirty="0" smtClean="0"/>
          </a:p>
          <a:p>
            <a:pPr algn="l">
              <a:buNone/>
            </a:pPr>
            <a:endParaRPr lang="en-US" dirty="0" smtClean="0"/>
          </a:p>
          <a:p>
            <a:pPr algn="l">
              <a:buNone/>
            </a:pPr>
            <a:r>
              <a:rPr lang="en-US" dirty="0" smtClean="0"/>
              <a:t>p</a:t>
            </a:r>
            <a:r>
              <a:rPr lang="en-US" dirty="0" smtClean="0"/>
              <a:t> =</a:t>
            </a:r>
            <a:r>
              <a:rPr lang="en-US" dirty="0" smtClean="0"/>
              <a:t>7.32*e-4</a:t>
            </a:r>
            <a:endParaRPr lang="en-US" dirty="0" smtClean="0"/>
          </a:p>
          <a:p>
            <a:pPr algn="l">
              <a:buNone/>
            </a:pPr>
            <a:r>
              <a:rPr lang="en-US" dirty="0" smtClean="0"/>
              <a:t>use </a:t>
            </a:r>
            <a:r>
              <a:rPr lang="en-US" dirty="0" err="1" smtClean="0"/>
              <a:t>Pmin</a:t>
            </a:r>
            <a:r>
              <a:rPr lang="en-US" dirty="0" smtClean="0"/>
              <a:t>=0.0018</a:t>
            </a:r>
            <a:endParaRPr lang="en-US" dirty="0" smtClean="0"/>
          </a:p>
          <a:p>
            <a:pPr algn="l">
              <a:buNone/>
            </a:pPr>
            <a:r>
              <a:rPr lang="en-US" dirty="0" smtClean="0"/>
              <a:t>Use As= </a:t>
            </a:r>
            <a:r>
              <a:rPr lang="en-US" dirty="0" smtClean="0"/>
              <a:t>6Φ14</a:t>
            </a:r>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buNone/>
            </a:pPr>
            <a:endParaRPr lang="en-US" dirty="0" smtClean="0"/>
          </a:p>
        </p:txBody>
      </p:sp>
      <p:sp>
        <p:nvSpPr>
          <p:cNvPr id="4" name="عنوان 1"/>
          <p:cNvSpPr txBox="1">
            <a:spLocks/>
          </p:cNvSpPr>
          <p:nvPr/>
        </p:nvSpPr>
        <p:spPr>
          <a:xfrm>
            <a:off x="467544" y="260648"/>
            <a:ext cx="8229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1" anchor="ctr">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dk1"/>
                </a:solidFill>
                <a:effectLst/>
                <a:uLnTx/>
                <a:uFillTx/>
                <a:latin typeface="+mn-lt"/>
                <a:ea typeface="+mn-ea"/>
                <a:cs typeface="+mn-cs"/>
              </a:rPr>
              <a:t>Design footing:</a:t>
            </a:r>
            <a:br>
              <a:rPr kumimoji="0" lang="en-US" sz="4400" b="0" i="0" u="none" strike="noStrike" kern="1200" cap="none" spc="0" normalizeH="0" baseline="0" noProof="0" smtClean="0">
                <a:ln>
                  <a:noFill/>
                </a:ln>
                <a:solidFill>
                  <a:schemeClr val="dk1"/>
                </a:solidFill>
                <a:effectLst/>
                <a:uLnTx/>
                <a:uFillTx/>
                <a:latin typeface="+mn-lt"/>
                <a:ea typeface="+mn-ea"/>
                <a:cs typeface="+mn-cs"/>
              </a:rPr>
            </a:br>
            <a:endParaRPr kumimoji="0" lang="ar-SA" sz="4400" b="0" i="0" u="none" strike="noStrike" kern="1200" cap="none" spc="0" normalizeH="0" baseline="0" noProof="0" dirty="0">
              <a:ln>
                <a:noFill/>
              </a:ln>
              <a:solidFill>
                <a:schemeClr val="dk1"/>
              </a:solidFill>
              <a:effectLst/>
              <a:uLnTx/>
              <a:uFillTx/>
              <a:latin typeface="+mn-lt"/>
              <a:ea typeface="+mn-ea"/>
              <a:cs typeface="+mn-cs"/>
            </a:endParaRPr>
          </a:p>
        </p:txBody>
      </p:sp>
      <p:pic>
        <p:nvPicPr>
          <p:cNvPr id="5" name="صورة 4"/>
          <p:cNvPicPr/>
          <p:nvPr/>
        </p:nvPicPr>
        <p:blipFill>
          <a:blip r:embed="rId3" cstate="print"/>
          <a:srcRect/>
          <a:stretch>
            <a:fillRect/>
          </a:stretch>
        </p:blipFill>
        <p:spPr bwMode="auto">
          <a:xfrm>
            <a:off x="2627784" y="1988840"/>
            <a:ext cx="6814294" cy="338437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467544" y="1628800"/>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algn="l">
              <a:buNone/>
            </a:pPr>
            <a:r>
              <a:rPr lang="en-US" dirty="0" smtClean="0"/>
              <a:t> </a:t>
            </a:r>
            <a:r>
              <a:rPr lang="en-US" dirty="0" smtClean="0"/>
              <a:t>M22 moment in Y direction =94 KN.M</a:t>
            </a:r>
          </a:p>
          <a:p>
            <a:pPr algn="l">
              <a:buNone/>
            </a:pPr>
            <a:endParaRPr lang="en-US" dirty="0" smtClean="0"/>
          </a:p>
          <a:p>
            <a:pPr algn="l">
              <a:buNone/>
            </a:pPr>
            <a:r>
              <a:rPr lang="en-US" dirty="0" smtClean="0"/>
              <a:t> </a:t>
            </a: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ar-SA" dirty="0" smtClean="0"/>
          </a:p>
          <a:p>
            <a:pPr algn="l">
              <a:buNone/>
            </a:pPr>
            <a:endParaRPr lang="ar-SA" dirty="0" smtClean="0"/>
          </a:p>
          <a:p>
            <a:pPr algn="l">
              <a:buNone/>
            </a:pPr>
            <a:endParaRPr lang="en-US" dirty="0" smtClean="0"/>
          </a:p>
          <a:p>
            <a:pPr algn="l">
              <a:buNone/>
            </a:pPr>
            <a:r>
              <a:rPr lang="en-US" dirty="0" smtClean="0"/>
              <a:t>p</a:t>
            </a:r>
            <a:r>
              <a:rPr lang="en-US" dirty="0" smtClean="0"/>
              <a:t> </a:t>
            </a:r>
            <a:r>
              <a:rPr lang="en-US" dirty="0" smtClean="0"/>
              <a:t>=9*e-4</a:t>
            </a:r>
            <a:endParaRPr lang="en-US" dirty="0" smtClean="0"/>
          </a:p>
          <a:p>
            <a:pPr algn="l">
              <a:buNone/>
            </a:pPr>
            <a:r>
              <a:rPr lang="en-US" dirty="0" smtClean="0"/>
              <a:t>use </a:t>
            </a:r>
            <a:r>
              <a:rPr lang="en-US" dirty="0" err="1" smtClean="0"/>
              <a:t>Pmin</a:t>
            </a:r>
            <a:r>
              <a:rPr lang="en-US" dirty="0" smtClean="0"/>
              <a:t>=0.0018</a:t>
            </a:r>
            <a:endParaRPr lang="en-US" dirty="0" smtClean="0"/>
          </a:p>
          <a:p>
            <a:pPr algn="l">
              <a:buNone/>
            </a:pPr>
            <a:r>
              <a:rPr lang="en-US" dirty="0" smtClean="0"/>
              <a:t>use 8Φ14</a:t>
            </a:r>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buNone/>
            </a:pPr>
            <a:endParaRPr lang="en-US" dirty="0" smtClean="0"/>
          </a:p>
        </p:txBody>
      </p:sp>
      <p:sp>
        <p:nvSpPr>
          <p:cNvPr id="4" name="عنوان 1"/>
          <p:cNvSpPr txBox="1">
            <a:spLocks/>
          </p:cNvSpPr>
          <p:nvPr/>
        </p:nvSpPr>
        <p:spPr>
          <a:xfrm>
            <a:off x="467544" y="260648"/>
            <a:ext cx="8229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1" anchor="ctr">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dk1"/>
                </a:solidFill>
                <a:effectLst/>
                <a:uLnTx/>
                <a:uFillTx/>
                <a:latin typeface="+mn-lt"/>
                <a:ea typeface="+mn-ea"/>
                <a:cs typeface="+mn-cs"/>
              </a:rPr>
              <a:t>Design footing:</a:t>
            </a:r>
            <a:br>
              <a:rPr kumimoji="0" lang="en-US" sz="4400" b="0" i="0" u="none" strike="noStrike" kern="1200" cap="none" spc="0" normalizeH="0" baseline="0" noProof="0" smtClean="0">
                <a:ln>
                  <a:noFill/>
                </a:ln>
                <a:solidFill>
                  <a:schemeClr val="dk1"/>
                </a:solidFill>
                <a:effectLst/>
                <a:uLnTx/>
                <a:uFillTx/>
                <a:latin typeface="+mn-lt"/>
                <a:ea typeface="+mn-ea"/>
                <a:cs typeface="+mn-cs"/>
              </a:rPr>
            </a:br>
            <a:endParaRPr kumimoji="0" lang="ar-SA" sz="4400" b="0" i="0" u="none" strike="noStrike" kern="1200" cap="none" spc="0" normalizeH="0" baseline="0" noProof="0" dirty="0">
              <a:ln>
                <a:noFill/>
              </a:ln>
              <a:solidFill>
                <a:schemeClr val="dk1"/>
              </a:solidFill>
              <a:effectLst/>
              <a:uLnTx/>
              <a:uFillTx/>
              <a:latin typeface="+mn-lt"/>
              <a:ea typeface="+mn-ea"/>
              <a:cs typeface="+mn-cs"/>
            </a:endParaRPr>
          </a:p>
        </p:txBody>
      </p:sp>
      <p:pic>
        <p:nvPicPr>
          <p:cNvPr id="6" name="صورة 5"/>
          <p:cNvPicPr/>
          <p:nvPr/>
        </p:nvPicPr>
        <p:blipFill>
          <a:blip r:embed="rId3" cstate="print"/>
          <a:srcRect/>
          <a:stretch>
            <a:fillRect/>
          </a:stretch>
        </p:blipFill>
        <p:spPr bwMode="auto">
          <a:xfrm>
            <a:off x="1979712" y="1844824"/>
            <a:ext cx="5518150" cy="2954353"/>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dirty="0" smtClean="0"/>
              <a:t>Basement </a:t>
            </a:r>
            <a:r>
              <a:rPr lang="en-US" dirty="0" smtClean="0"/>
              <a:t>wall:</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r>
              <a:rPr lang="en-US" dirty="0" smtClean="0"/>
              <a:t>  </a:t>
            </a: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p:txBody>
      </p:sp>
      <p:pic>
        <p:nvPicPr>
          <p:cNvPr id="4" name="صورة 3"/>
          <p:cNvPicPr/>
          <p:nvPr/>
        </p:nvPicPr>
        <p:blipFill>
          <a:blip r:embed="rId3" cstate="print"/>
          <a:srcRect/>
          <a:stretch>
            <a:fillRect/>
          </a:stretch>
        </p:blipFill>
        <p:spPr bwMode="auto">
          <a:xfrm>
            <a:off x="251520" y="1556792"/>
            <a:ext cx="8568952" cy="4680520"/>
          </a:xfrm>
          <a:prstGeom prst="rect">
            <a:avLst/>
          </a:prstGeom>
          <a:noFill/>
          <a:ln w="9525">
            <a:noFill/>
            <a:miter lim="800000"/>
            <a:headEnd/>
            <a:tailEnd/>
          </a:ln>
        </p:spPr>
      </p:pic>
      <p:pic>
        <p:nvPicPr>
          <p:cNvPr id="49153" name="Picture 1"/>
          <p:cNvPicPr>
            <a:picLocks noChangeAspect="1" noChangeArrowheads="1"/>
          </p:cNvPicPr>
          <p:nvPr/>
        </p:nvPicPr>
        <p:blipFill>
          <a:blip r:embed="rId4" cstate="print"/>
          <a:srcRect/>
          <a:stretch>
            <a:fillRect/>
          </a:stretch>
        </p:blipFill>
        <p:spPr bwMode="auto">
          <a:xfrm>
            <a:off x="251520" y="6309319"/>
            <a:ext cx="7920880" cy="460293"/>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
            </a:r>
            <a:br>
              <a:rPr lang="en-US" dirty="0" smtClean="0"/>
            </a:br>
            <a:r>
              <a:rPr lang="en-US" dirty="0" smtClean="0"/>
              <a:t>Basement </a:t>
            </a:r>
            <a:r>
              <a:rPr lang="en-US" dirty="0" smtClean="0"/>
              <a:t>wall:</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r>
              <a:rPr lang="en-US" dirty="0" smtClean="0"/>
              <a:t>  </a:t>
            </a: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p:txBody>
      </p:sp>
      <p:pic>
        <p:nvPicPr>
          <p:cNvPr id="6" name="صورة 5"/>
          <p:cNvPicPr/>
          <p:nvPr/>
        </p:nvPicPr>
        <p:blipFill>
          <a:blip r:embed="rId3" cstate="print"/>
          <a:srcRect/>
          <a:stretch>
            <a:fillRect/>
          </a:stretch>
        </p:blipFill>
        <p:spPr bwMode="auto">
          <a:xfrm>
            <a:off x="0" y="1628800"/>
            <a:ext cx="3260090" cy="4364355"/>
          </a:xfrm>
          <a:prstGeom prst="rect">
            <a:avLst/>
          </a:prstGeom>
          <a:noFill/>
          <a:ln w="9525">
            <a:noFill/>
            <a:miter lim="800000"/>
            <a:headEnd/>
            <a:tailEnd/>
          </a:ln>
        </p:spPr>
      </p:pic>
      <p:pic>
        <p:nvPicPr>
          <p:cNvPr id="7" name="صورة 6"/>
          <p:cNvPicPr/>
          <p:nvPr/>
        </p:nvPicPr>
        <p:blipFill>
          <a:blip r:embed="rId4" cstate="print"/>
          <a:srcRect/>
          <a:stretch>
            <a:fillRect/>
          </a:stretch>
        </p:blipFill>
        <p:spPr bwMode="auto">
          <a:xfrm>
            <a:off x="3275856" y="1772816"/>
            <a:ext cx="5868144" cy="4176464"/>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5" name="عنصر نائب للمحتوى 4"/>
          <p:cNvSpPr>
            <a:spLocks noGrp="1"/>
          </p:cNvSpPr>
          <p:nvPr>
            <p:ph idx="1"/>
          </p:nvPr>
        </p:nvSpPr>
        <p:spPr/>
        <p:txBody>
          <a:bodyPr/>
          <a:lstStyle/>
          <a:p>
            <a:endParaRPr lang="ar-SA"/>
          </a:p>
        </p:txBody>
      </p:sp>
      <p:pic>
        <p:nvPicPr>
          <p:cNvPr id="4813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lvl="0"/>
            <a:r>
              <a:rPr lang="en-US" dirty="0" smtClean="0"/>
              <a:t>design for </a:t>
            </a:r>
            <a:r>
              <a:rPr lang="en-US" dirty="0" smtClean="0"/>
              <a:t>flexure:</a:t>
            </a: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algn="l">
              <a:buNone/>
            </a:pPr>
            <a:r>
              <a:rPr lang="en-US" dirty="0" smtClean="0"/>
              <a:t>Bottom steel in Y direction</a:t>
            </a:r>
            <a:r>
              <a:rPr lang="en-US" dirty="0" smtClean="0"/>
              <a:t>  </a:t>
            </a:r>
            <a:endParaRPr lang="en-US" dirty="0" smtClean="0"/>
          </a:p>
          <a:p>
            <a:pPr algn="l">
              <a:buNone/>
            </a:pPr>
            <a:r>
              <a:rPr lang="en-US" dirty="0" smtClean="0"/>
              <a:t>m22=moment for footing in y direction </a:t>
            </a:r>
            <a:r>
              <a:rPr lang="en-US" dirty="0" smtClean="0"/>
              <a:t>            =1291kn.m         </a:t>
            </a:r>
          </a:p>
          <a:p>
            <a:pPr algn="l">
              <a:buNone/>
            </a:pPr>
            <a:r>
              <a:rPr lang="en-US" dirty="0" smtClean="0"/>
              <a:t> p</a:t>
            </a:r>
            <a:r>
              <a:rPr lang="en-US" dirty="0" smtClean="0"/>
              <a:t> =1.6e-3=0.0016&lt;</a:t>
            </a:r>
            <a:r>
              <a:rPr lang="en-US" dirty="0" err="1" smtClean="0"/>
              <a:t>pmin</a:t>
            </a:r>
            <a:r>
              <a:rPr lang="en-US" dirty="0" smtClean="0"/>
              <a:t>=0.0018</a:t>
            </a:r>
          </a:p>
          <a:p>
            <a:pPr algn="l">
              <a:buNone/>
            </a:pPr>
            <a:r>
              <a:rPr lang="en-US" dirty="0" smtClean="0"/>
              <a:t>bottom of As/m=</a:t>
            </a:r>
            <a:r>
              <a:rPr lang="en-US" dirty="0" err="1" smtClean="0"/>
              <a:t>Pbd</a:t>
            </a:r>
            <a:r>
              <a:rPr lang="en-US" dirty="0" smtClean="0"/>
              <a:t>=0.0018*1000*430=774 </a:t>
            </a:r>
            <a:r>
              <a:rPr lang="en-US" dirty="0" smtClean="0"/>
              <a:t>mm²   use </a:t>
            </a:r>
            <a:r>
              <a:rPr lang="en-US" dirty="0" smtClean="0"/>
              <a:t>1Φ14/20cm</a:t>
            </a:r>
            <a:r>
              <a:rPr lang="en-US" dirty="0" smtClean="0"/>
              <a:t>.</a:t>
            </a:r>
          </a:p>
          <a:p>
            <a:pPr algn="l">
              <a:buNone/>
            </a:pPr>
            <a:r>
              <a:rPr lang="en-US" dirty="0" smtClean="0"/>
              <a:t>Top steel in Y direction:</a:t>
            </a:r>
          </a:p>
          <a:p>
            <a:pPr algn="l">
              <a:buNone/>
            </a:pPr>
            <a:r>
              <a:rPr lang="en-US" dirty="0" smtClean="0"/>
              <a:t>use </a:t>
            </a:r>
            <a:r>
              <a:rPr lang="en-US" dirty="0" err="1" smtClean="0"/>
              <a:t>Pmin</a:t>
            </a:r>
            <a:r>
              <a:rPr lang="en-US" dirty="0" smtClean="0"/>
              <a:t>=0.0018</a:t>
            </a:r>
          </a:p>
          <a:p>
            <a:pPr algn="l">
              <a:buNone/>
            </a:pPr>
            <a:r>
              <a:rPr lang="en-US" dirty="0" smtClean="0"/>
              <a:t>As/m=</a:t>
            </a:r>
            <a:r>
              <a:rPr lang="en-US" dirty="0" err="1" smtClean="0"/>
              <a:t>Pbd</a:t>
            </a:r>
            <a:r>
              <a:rPr lang="en-US" dirty="0" smtClean="0"/>
              <a:t>=0.0018*1000*430=774 mm²</a:t>
            </a:r>
          </a:p>
          <a:p>
            <a:pPr algn="l">
              <a:buNone/>
            </a:pPr>
            <a:r>
              <a:rPr lang="en-US" dirty="0" smtClean="0"/>
              <a:t>use 1Φ14/20cm.in top</a:t>
            </a:r>
            <a:r>
              <a:rPr lang="en-US" dirty="0" smtClean="0"/>
              <a:t>.</a:t>
            </a:r>
            <a:endParaRPr lang="en-US" dirty="0" smtClean="0"/>
          </a:p>
          <a:p>
            <a:pPr algn="l">
              <a:buNone/>
            </a:pPr>
            <a:r>
              <a:rPr lang="en-US" dirty="0" smtClean="0"/>
              <a:t>in X direction use As min.</a:t>
            </a:r>
          </a:p>
          <a:p>
            <a:pPr algn="l">
              <a:buNone/>
            </a:pPr>
            <a:r>
              <a:rPr lang="en-US" dirty="0" smtClean="0"/>
              <a:t>use 1Φ14/20cm.</a:t>
            </a:r>
          </a:p>
          <a:p>
            <a:pPr algn="l">
              <a:buNone/>
            </a:pPr>
            <a:endParaRPr lang="en-US" dirty="0" smtClean="0"/>
          </a:p>
          <a:p>
            <a:pPr algn="l">
              <a:buNone/>
            </a:pPr>
            <a:endParaRPr lang="en-US" dirty="0" smtClean="0"/>
          </a:p>
          <a:p>
            <a:pPr algn="l">
              <a:buNone/>
            </a:pPr>
            <a:r>
              <a:rPr lang="en-US" dirty="0" smtClean="0"/>
              <a:t>.</a:t>
            </a: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p:txBody>
      </p:sp>
      <p:pic>
        <p:nvPicPr>
          <p:cNvPr id="4" name="صورة 3"/>
          <p:cNvPicPr/>
          <p:nvPr/>
        </p:nvPicPr>
        <p:blipFill>
          <a:blip r:embed="rId3" cstate="print"/>
          <a:srcRect/>
          <a:stretch>
            <a:fillRect/>
          </a:stretch>
        </p:blipFill>
        <p:spPr bwMode="auto">
          <a:xfrm>
            <a:off x="4644008" y="2852936"/>
            <a:ext cx="5518150" cy="4343771"/>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algn="l">
              <a:buNone/>
            </a:pPr>
            <a:r>
              <a:rPr lang="en-US" dirty="0" smtClean="0"/>
              <a:t> </a:t>
            </a:r>
            <a:r>
              <a:rPr lang="en-US" dirty="0" smtClean="0"/>
              <a:t>Steel in the wall in Z direction:</a:t>
            </a:r>
          </a:p>
          <a:p>
            <a:pPr algn="l">
              <a:buNone/>
            </a:pPr>
            <a:r>
              <a:rPr lang="en-US" dirty="0" smtClean="0"/>
              <a:t>d=210mm.          M=1635.2kn.m</a:t>
            </a:r>
          </a:p>
          <a:p>
            <a:pPr algn="l">
              <a:buNone/>
            </a:pPr>
            <a:r>
              <a:rPr lang="en-US" dirty="0" smtClean="0"/>
              <a:t>p =8.993e-3=0.009&gt;</a:t>
            </a:r>
            <a:r>
              <a:rPr lang="en-US" dirty="0" err="1" smtClean="0"/>
              <a:t>pmin</a:t>
            </a:r>
            <a:r>
              <a:rPr lang="en-US" dirty="0" smtClean="0"/>
              <a:t>=0.0033</a:t>
            </a:r>
          </a:p>
          <a:p>
            <a:pPr algn="l">
              <a:buNone/>
            </a:pPr>
            <a:r>
              <a:rPr lang="en-US" dirty="0" smtClean="0"/>
              <a:t>use P=0.009</a:t>
            </a:r>
          </a:p>
          <a:p>
            <a:pPr algn="l">
              <a:buNone/>
            </a:pPr>
            <a:r>
              <a:rPr lang="en-US" dirty="0" smtClean="0"/>
              <a:t>use 1Φ16/11cm</a:t>
            </a:r>
            <a:r>
              <a:rPr lang="en-US" dirty="0" smtClean="0"/>
              <a:t>.</a:t>
            </a:r>
            <a:endParaRPr lang="ar-SA" dirty="0" smtClean="0"/>
          </a:p>
          <a:p>
            <a:pPr algn="l">
              <a:buNone/>
            </a:pPr>
            <a:r>
              <a:rPr lang="en-US" dirty="0" smtClean="0"/>
              <a:t>As at support at z=3.5m→use As(min)</a:t>
            </a:r>
          </a:p>
          <a:p>
            <a:pPr algn="l">
              <a:buNone/>
            </a:pPr>
            <a:r>
              <a:rPr lang="en-US" dirty="0" smtClean="0"/>
              <a:t>1Φ14/25cm but I want use 1Φ14/20cm.</a:t>
            </a:r>
          </a:p>
          <a:p>
            <a:pPr algn="l">
              <a:buNone/>
            </a:pPr>
            <a:r>
              <a:rPr lang="en-US" dirty="0" smtClean="0"/>
              <a:t>For positive moment :</a:t>
            </a:r>
          </a:p>
          <a:p>
            <a:pPr algn="l">
              <a:buNone/>
            </a:pPr>
            <a:r>
              <a:rPr lang="ar-SA" dirty="0" smtClean="0"/>
              <a:t>     </a:t>
            </a:r>
            <a:r>
              <a:rPr lang="en-US" dirty="0" smtClean="0"/>
              <a:t>Mu=552kn.m      </a:t>
            </a:r>
            <a:r>
              <a:rPr lang="en-US" dirty="0" smtClean="0"/>
              <a:t>use 1Φ14/25cm. </a:t>
            </a:r>
          </a:p>
          <a:p>
            <a:pPr algn="l">
              <a:buNone/>
            </a:pPr>
            <a:r>
              <a:rPr lang="en-US" dirty="0" smtClean="0"/>
              <a:t>Steel in the wall in X direction:</a:t>
            </a:r>
          </a:p>
          <a:p>
            <a:pPr algn="l">
              <a:buNone/>
            </a:pPr>
            <a:r>
              <a:rPr lang="en-US" dirty="0" smtClean="0"/>
              <a:t>Mu=72kn.m    d=210mm   b=3000mm.</a:t>
            </a:r>
          </a:p>
          <a:p>
            <a:pPr algn="l">
              <a:buNone/>
            </a:pPr>
            <a:r>
              <a:rPr lang="en-US" dirty="0" smtClean="0"/>
              <a:t>p =1.45e-3=0.0016&lt;</a:t>
            </a:r>
            <a:r>
              <a:rPr lang="en-US" dirty="0" err="1" smtClean="0"/>
              <a:t>pmin</a:t>
            </a:r>
            <a:r>
              <a:rPr lang="en-US" dirty="0" smtClean="0"/>
              <a:t>=0.0033</a:t>
            </a:r>
          </a:p>
          <a:p>
            <a:pPr algn="l">
              <a:buNone/>
            </a:pPr>
            <a:r>
              <a:rPr lang="en-US" dirty="0" smtClean="0"/>
              <a:t>use 1Φ14/25cm. </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p:txBody>
      </p:sp>
      <p:sp>
        <p:nvSpPr>
          <p:cNvPr id="4" name="عنوان 1"/>
          <p:cNvSpPr txBox="1">
            <a:spLocks/>
          </p:cNvSpPr>
          <p:nvPr/>
        </p:nvSpPr>
        <p:spPr>
          <a:xfrm>
            <a:off x="467544" y="260648"/>
            <a:ext cx="8229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1" anchor="ctr">
            <a:normAutofit fontScale="6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dk1"/>
                </a:solidFill>
                <a:effectLst/>
                <a:uLnTx/>
                <a:uFillTx/>
                <a:latin typeface="+mn-lt"/>
                <a:ea typeface="+mn-ea"/>
                <a:cs typeface="+mn-cs"/>
              </a:rPr>
              <a:t/>
            </a:r>
            <a:br>
              <a:rPr kumimoji="0" lang="en-US" sz="4400" b="0" i="0" u="none" strike="noStrike" kern="1200" cap="none" spc="0" normalizeH="0" baseline="0" noProof="0" smtClean="0">
                <a:ln>
                  <a:noFill/>
                </a:ln>
                <a:solidFill>
                  <a:schemeClr val="dk1"/>
                </a:solidFill>
                <a:effectLst/>
                <a:uLnTx/>
                <a:uFillTx/>
                <a:latin typeface="+mn-lt"/>
                <a:ea typeface="+mn-ea"/>
                <a:cs typeface="+mn-cs"/>
              </a:rPr>
            </a:br>
            <a:r>
              <a:rPr kumimoji="0" lang="en-US" sz="4400" b="0" i="0" u="none" strike="noStrike" kern="1200" cap="none" spc="0" normalizeH="0" baseline="0" noProof="0" smtClean="0">
                <a:ln>
                  <a:noFill/>
                </a:ln>
                <a:solidFill>
                  <a:schemeClr val="dk1"/>
                </a:solidFill>
                <a:effectLst/>
                <a:uLnTx/>
                <a:uFillTx/>
                <a:latin typeface="+mn-lt"/>
                <a:ea typeface="+mn-ea"/>
                <a:cs typeface="+mn-cs"/>
              </a:rPr>
              <a:t>Basement wall:</a:t>
            </a:r>
            <a:br>
              <a:rPr kumimoji="0" lang="en-US" sz="4400" b="0" i="0" u="none" strike="noStrike" kern="1200" cap="none" spc="0" normalizeH="0" baseline="0" noProof="0" smtClean="0">
                <a:ln>
                  <a:noFill/>
                </a:ln>
                <a:solidFill>
                  <a:schemeClr val="dk1"/>
                </a:solidFill>
                <a:effectLst/>
                <a:uLnTx/>
                <a:uFillTx/>
                <a:latin typeface="+mn-lt"/>
                <a:ea typeface="+mn-ea"/>
                <a:cs typeface="+mn-cs"/>
              </a:rPr>
            </a:br>
            <a:endParaRPr kumimoji="0" lang="ar-SA" sz="4400" b="0" i="0" u="none" strike="noStrike" kern="1200" cap="none" spc="0" normalizeH="0" baseline="0" noProof="0" dirty="0">
              <a:ln>
                <a:noFill/>
              </a:ln>
              <a:solidFill>
                <a:schemeClr val="dk1"/>
              </a:solidFill>
              <a:effectLst/>
              <a:uLnTx/>
              <a:uFillTx/>
              <a:latin typeface="+mn-lt"/>
              <a:ea typeface="+mn-ea"/>
              <a:cs typeface="+mn-cs"/>
            </a:endParaRPr>
          </a:p>
        </p:txBody>
      </p:sp>
      <p:pic>
        <p:nvPicPr>
          <p:cNvPr id="6" name="صورة 5"/>
          <p:cNvPicPr/>
          <p:nvPr/>
        </p:nvPicPr>
        <p:blipFill>
          <a:blip r:embed="rId3" cstate="print"/>
          <a:srcRect/>
          <a:stretch>
            <a:fillRect/>
          </a:stretch>
        </p:blipFill>
        <p:spPr bwMode="auto">
          <a:xfrm>
            <a:off x="5004048" y="1340768"/>
            <a:ext cx="4896544" cy="482453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a:buNone/>
            </a:pPr>
            <a:r>
              <a:rPr lang="en-US" dirty="0" smtClean="0"/>
              <a:t>.</a:t>
            </a:r>
          </a:p>
          <a:p>
            <a:pPr algn="ctr">
              <a:buNone/>
            </a:pPr>
            <a:r>
              <a:rPr lang="en-US" sz="11500" dirty="0" smtClean="0"/>
              <a:t>Thank you</a:t>
            </a:r>
          </a:p>
          <a:p>
            <a:pPr algn="l">
              <a:buNone/>
            </a:pPr>
            <a:endParaRPr lang="en-US" dirty="0" smtClean="0"/>
          </a:p>
          <a:p>
            <a:pPr algn="l">
              <a:buNone/>
            </a:pPr>
            <a:r>
              <a:rPr lang="en-US" dirty="0" smtClean="0"/>
              <a:t>  </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marL="514350" indent="-514350" algn="l" rtl="0">
              <a:buNone/>
            </a:pPr>
            <a:endParaRPr lang="en-US" dirty="0" smtClean="0"/>
          </a:p>
          <a:p>
            <a:pPr marL="514350" indent="-514350" algn="l" rtl="0"/>
            <a:endParaRPr lang="en-US" dirty="0" smtClean="0"/>
          </a:p>
          <a:p>
            <a:pPr marL="514350" indent="-514350" algn="l" rtl="0"/>
            <a:endParaRPr lang="en-US" dirty="0" smtClean="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a:buNone/>
            </a:pPr>
            <a:endParaRPr lang="en-US" dirty="0" smtClean="0"/>
          </a:p>
          <a:p>
            <a:pPr algn="l">
              <a:buNone/>
            </a:pPr>
            <a:r>
              <a:rPr lang="ar-SA" dirty="0" err="1" smtClean="0"/>
              <a:t>:</a:t>
            </a:r>
            <a:r>
              <a:rPr lang="en-US" dirty="0" smtClean="0"/>
              <a:t> </a:t>
            </a:r>
            <a:r>
              <a:rPr lang="en-US" b="1" i="1" dirty="0" smtClean="0"/>
              <a:t> Design objectives</a:t>
            </a:r>
            <a:endParaRPr lang="en-US" dirty="0" smtClean="0"/>
          </a:p>
          <a:p>
            <a:pPr algn="l" rtl="0">
              <a:buNone/>
            </a:pPr>
            <a:r>
              <a:rPr lang="en-US" dirty="0" smtClean="0"/>
              <a:t>  The designed structure should sustain all loads and deformation within limits for construction use, and should be durable.</a:t>
            </a:r>
          </a:p>
          <a:p>
            <a:pPr algn="l" rtl="0">
              <a:buNone/>
            </a:pPr>
            <a:r>
              <a:rPr lang="en-US" b="1" i="1" dirty="0" smtClean="0"/>
              <a:t>Design stages:</a:t>
            </a:r>
          </a:p>
          <a:p>
            <a:pPr algn="l" rtl="0"/>
            <a:r>
              <a:rPr lang="en-US" dirty="0" smtClean="0"/>
              <a:t>In this project, house building  will be designed as static design.            </a:t>
            </a:r>
          </a:p>
          <a:p>
            <a:pPr algn="l" rtl="0"/>
            <a:r>
              <a:rPr lang="en-US" dirty="0" smtClean="0"/>
              <a:t>considering gravity loads: live and dead loads and  lateral loads from soil      </a:t>
            </a:r>
          </a:p>
          <a:p>
            <a:pPr algn="l" rtl="0"/>
            <a:r>
              <a:rPr lang="en-US" dirty="0" smtClean="0"/>
              <a:t>design based on scientific knowledge.</a:t>
            </a:r>
          </a:p>
          <a:p>
            <a:pPr algn="l" rtl="0"/>
            <a:r>
              <a:rPr lang="en-US" dirty="0" smtClean="0"/>
              <a:t>On the other hand, in this structure we use hand calculations and compared with sap calculations.</a:t>
            </a:r>
          </a:p>
          <a:p>
            <a:pPr>
              <a:buNone/>
            </a:pPr>
            <a:r>
              <a:rPr lang="en-US" dirty="0" smtClean="0"/>
              <a:t> </a:t>
            </a:r>
          </a:p>
          <a:p>
            <a:endParaRPr lang="ar-SA" dirty="0"/>
          </a:p>
        </p:txBody>
      </p:sp>
      <p:sp>
        <p:nvSpPr>
          <p:cNvPr id="4" name="مستطيل مستدير الزوايا 3"/>
          <p:cNvSpPr/>
          <p:nvPr/>
        </p:nvSpPr>
        <p:spPr>
          <a:xfrm>
            <a:off x="611560" y="476672"/>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i="1" dirty="0" smtClean="0"/>
              <a:t>Chapter One: Introduction</a:t>
            </a:r>
            <a:endParaRPr lang="en-US" sz="3600" dirty="0"/>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endParaRPr lang="en-US" dirty="0" smtClean="0"/>
          </a:p>
          <a:p>
            <a:pPr algn="l">
              <a:buNone/>
            </a:pPr>
            <a:r>
              <a:rPr lang="en-US" dirty="0" smtClean="0"/>
              <a:t> Use a- bearing capacity of (4kg/cm²) is considered from visiting to the site and show the excavating and assessing the value of (q) .</a:t>
            </a:r>
          </a:p>
          <a:p>
            <a:pPr algn="l" rtl="0"/>
            <a:r>
              <a:rPr lang="en-US" b="1" dirty="0" smtClean="0"/>
              <a:t>Structural concept:</a:t>
            </a:r>
          </a:p>
          <a:p>
            <a:pPr algn="l" rtl="0">
              <a:buNone/>
            </a:pPr>
            <a:r>
              <a:rPr lang="en-US" dirty="0" smtClean="0"/>
              <a:t>one-way ribbed slab system in the floors : this system is used because  no heavy loads in the floor .Slab thickness of (25cm), blocks of (17cm) height and (40cm) width will be used, the web width is (12cm), and the flange thickness is (8cm).</a:t>
            </a:r>
          </a:p>
          <a:p>
            <a:pPr algn="l" rtl="0">
              <a:buNone/>
            </a:pPr>
            <a:endParaRPr lang="en-US" dirty="0" smtClean="0"/>
          </a:p>
          <a:p>
            <a:endParaRPr lang="ar-SA" dirty="0"/>
          </a:p>
        </p:txBody>
      </p:sp>
      <p:sp>
        <p:nvSpPr>
          <p:cNvPr id="4" name="مستطيل مستدير الزوايا 3"/>
          <p:cNvSpPr/>
          <p:nvPr/>
        </p:nvSpPr>
        <p:spPr>
          <a:xfrm>
            <a:off x="611560" y="332656"/>
            <a:ext cx="8064896" cy="929834"/>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Project Description:</a:t>
            </a:r>
            <a:endParaRPr lang="en-US" sz="3600" dirty="0" smtClean="0"/>
          </a:p>
          <a:p>
            <a:pPr algn="ctr"/>
            <a:endParaRPr lang="en-US" sz="3600" dirty="0"/>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lstStyle/>
          <a:p>
            <a:pPr algn="l" rtl="0">
              <a:buNone/>
            </a:pPr>
            <a:r>
              <a:rPr lang="en-US" b="1" dirty="0" smtClean="0"/>
              <a:t>Architecture description</a:t>
            </a:r>
            <a:r>
              <a:rPr lang="en-US" dirty="0" smtClean="0"/>
              <a:t>:</a:t>
            </a:r>
          </a:p>
          <a:p>
            <a:pPr algn="l" rtl="0"/>
            <a:r>
              <a:rPr lang="en-US" dirty="0" smtClean="0"/>
              <a:t>The building consists four floor , the ground floor including on basement wall and shear wall ,the shear wall remaining in the other floor , the area  of each floor near 150 m</a:t>
            </a:r>
            <a:r>
              <a:rPr lang="en-US" baseline="30000" dirty="0" smtClean="0"/>
              <a:t>2</a:t>
            </a:r>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Project Description:</a:t>
            </a:r>
            <a:endParaRPr lang="en-US" sz="3600" dirty="0" smtClean="0"/>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l" rtl="0">
              <a:buNone/>
            </a:pPr>
            <a:r>
              <a:rPr lang="en-US" dirty="0" smtClean="0"/>
              <a:t>Unit weight of R.C= 25 KN/m³.</a:t>
            </a:r>
          </a:p>
          <a:p>
            <a:pPr algn="l" rtl="0">
              <a:buNone/>
            </a:pPr>
            <a:r>
              <a:rPr lang="en-US" dirty="0" smtClean="0"/>
              <a:t>(</a:t>
            </a:r>
            <a:r>
              <a:rPr lang="en-US" dirty="0" err="1" smtClean="0"/>
              <a:t>fʹc</a:t>
            </a:r>
            <a:r>
              <a:rPr lang="en-US" dirty="0" smtClean="0"/>
              <a:t>)= 24MPa.</a:t>
            </a:r>
          </a:p>
          <a:p>
            <a:pPr algn="l" rtl="0">
              <a:buNone/>
            </a:pPr>
            <a:r>
              <a:rPr lang="en-US" dirty="0" err="1" smtClean="0"/>
              <a:t>E</a:t>
            </a:r>
            <a:r>
              <a:rPr lang="en-US" baseline="-25000" dirty="0" err="1" smtClean="0"/>
              <a:t>c</a:t>
            </a:r>
            <a:r>
              <a:rPr lang="en-US" dirty="0" smtClean="0"/>
              <a:t> = 23025 </a:t>
            </a:r>
            <a:r>
              <a:rPr lang="en-US" dirty="0" err="1" smtClean="0"/>
              <a:t>Mpa</a:t>
            </a:r>
            <a:r>
              <a:rPr lang="en-US" dirty="0" smtClean="0"/>
              <a:t>.</a:t>
            </a:r>
          </a:p>
          <a:p>
            <a:pPr algn="l" rtl="0">
              <a:buNone/>
            </a:pPr>
            <a:r>
              <a:rPr lang="en-US" dirty="0" smtClean="0"/>
              <a:t>Yielding stress (</a:t>
            </a:r>
            <a:r>
              <a:rPr lang="en-US" dirty="0" err="1" smtClean="0"/>
              <a:t>F</a:t>
            </a:r>
            <a:r>
              <a:rPr lang="en-US" baseline="-25000" dirty="0" err="1" smtClean="0"/>
              <a:t>y</a:t>
            </a:r>
            <a:r>
              <a:rPr lang="en-US" dirty="0" smtClean="0"/>
              <a:t>) = 420 </a:t>
            </a:r>
            <a:r>
              <a:rPr lang="en-US" dirty="0" err="1" smtClean="0"/>
              <a:t>Mpa</a:t>
            </a:r>
            <a:r>
              <a:rPr lang="en-US" dirty="0" smtClean="0"/>
              <a:t>.</a:t>
            </a:r>
          </a:p>
          <a:p>
            <a:pPr algn="l" rtl="0">
              <a:buNone/>
            </a:pPr>
            <a:r>
              <a:rPr lang="en-US" i="1" dirty="0" smtClean="0"/>
              <a:t>Modulus of elasticity (Es) = 200GPa.</a:t>
            </a:r>
            <a:endParaRPr lang="en-US" dirty="0" smtClean="0"/>
          </a:p>
          <a:p>
            <a:pPr algn="l" rtl="0">
              <a:buNone/>
            </a:pPr>
            <a:r>
              <a:rPr lang="en-US" dirty="0" smtClean="0"/>
              <a:t> floor height=3.2m.</a:t>
            </a:r>
          </a:p>
          <a:p>
            <a:pPr algn="l" rtl="0">
              <a:buNone/>
            </a:pPr>
            <a:r>
              <a:rPr lang="en-US" dirty="0" smtClean="0"/>
              <a:t>S.E.D=4Kn/ m</a:t>
            </a:r>
            <a:r>
              <a:rPr lang="en-US" baseline="30000" dirty="0" smtClean="0"/>
              <a:t>2.</a:t>
            </a:r>
          </a:p>
          <a:p>
            <a:pPr algn="l" rtl="0">
              <a:buNone/>
            </a:pPr>
            <a:r>
              <a:rPr lang="en-US" dirty="0" smtClean="0"/>
              <a:t>weight of parameter (masonry)wall=19.7kn/m</a:t>
            </a:r>
            <a:r>
              <a:rPr lang="en-US" baseline="30000" dirty="0" smtClean="0"/>
              <a:t>2</a:t>
            </a:r>
          </a:p>
          <a:p>
            <a:pPr algn="l" rtl="0">
              <a:buNone/>
            </a:pPr>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Construction materials:</a:t>
            </a:r>
            <a:endParaRPr lang="en-US" sz="3600" dirty="0" smtClean="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algn="l" rtl="0">
              <a:buNone/>
            </a:pPr>
            <a:r>
              <a:rPr lang="en-US" dirty="0" smtClean="0"/>
              <a:t>the following methods and codes are used  for design:</a:t>
            </a:r>
          </a:p>
          <a:p>
            <a:pPr marL="514350" indent="-514350" algn="l" rtl="0">
              <a:buAutoNum type="arabicPeriod"/>
            </a:pPr>
            <a:r>
              <a:rPr lang="en-US" dirty="0" smtClean="0"/>
              <a:t>American Concrete institute     (ACI-2008).</a:t>
            </a:r>
          </a:p>
          <a:p>
            <a:pPr marL="514350" indent="-514350" algn="l" rtl="0">
              <a:buNone/>
            </a:pPr>
            <a:r>
              <a:rPr lang="en-US" dirty="0" smtClean="0"/>
              <a:t>2.Ultimate strength method.</a:t>
            </a:r>
          </a:p>
          <a:p>
            <a:pPr marL="514350" indent="-514350" algn="l" rtl="0">
              <a:buNone/>
            </a:pPr>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Codes  and   design methods :</a:t>
            </a:r>
            <a:endParaRPr lang="en-US" sz="3600"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t/>
            </a:r>
            <a:br>
              <a:rPr lang="en-US" dirty="0" smtClean="0"/>
            </a:br>
            <a:endParaRPr lang="ar-SA" dirty="0"/>
          </a:p>
        </p:txBody>
      </p:sp>
      <p:sp>
        <p:nvSpPr>
          <p:cNvPr id="3" name="عنصر نائب للمحتوى 2"/>
          <p:cNvSpPr>
            <a:spLocks noGrp="1"/>
          </p:cNvSpPr>
          <p:nvPr>
            <p:ph idx="1"/>
          </p:nvPr>
        </p:nvSpPr>
        <p:spPr>
          <a:xfrm>
            <a:off x="379332" y="1614286"/>
            <a:ext cx="8229600" cy="4525963"/>
          </a:xfrm>
          <a:blipFill>
            <a:blip r:embed="rId2" cstate="print"/>
            <a:stretch>
              <a:fillRect/>
            </a:stretch>
          </a:blipFill>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lgn="l" rtl="0">
              <a:buNone/>
            </a:pPr>
            <a:r>
              <a:rPr lang="en-US" b="1" i="1" dirty="0" smtClean="0"/>
              <a:t>Vertical loads:</a:t>
            </a:r>
          </a:p>
          <a:p>
            <a:pPr marL="514350" indent="-514350" algn="l" rtl="0"/>
            <a:r>
              <a:rPr lang="en-US" b="1" dirty="0" smtClean="0"/>
              <a:t>Dead </a:t>
            </a:r>
            <a:r>
              <a:rPr lang="en-US" b="1" dirty="0" err="1" smtClean="0"/>
              <a:t>loads:</a:t>
            </a:r>
            <a:r>
              <a:rPr lang="en-US" dirty="0" err="1" smtClean="0"/>
              <a:t>including</a:t>
            </a:r>
            <a:r>
              <a:rPr lang="en-US" dirty="0" smtClean="0"/>
              <a:t> the weight of the structural elements, (such as slabs, beams, columns, and foundations), and super imposed dead loads (SDL) .</a:t>
            </a:r>
          </a:p>
          <a:p>
            <a:pPr marL="514350" indent="-514350" algn="l" rtl="0"/>
            <a:r>
              <a:rPr lang="en-US" b="1" dirty="0" smtClean="0"/>
              <a:t>Live loads:</a:t>
            </a:r>
            <a:r>
              <a:rPr lang="en-US" dirty="0" smtClean="0"/>
              <a:t>  (LL) is considered to be (2.5KN\m</a:t>
            </a:r>
            <a:r>
              <a:rPr lang="en-US" baseline="30000" dirty="0" smtClean="0"/>
              <a:t>2</a:t>
            </a:r>
            <a:r>
              <a:rPr lang="en-US" dirty="0" smtClean="0"/>
              <a:t>)</a:t>
            </a:r>
            <a:r>
              <a:rPr lang="en-US" baseline="30000" dirty="0" smtClean="0"/>
              <a:t> </a:t>
            </a:r>
            <a:r>
              <a:rPr lang="en-US" dirty="0" smtClean="0"/>
              <a:t> because this building is house building</a:t>
            </a:r>
            <a:r>
              <a:rPr lang="en-US" b="1" dirty="0" smtClean="0"/>
              <a:t> .</a:t>
            </a:r>
          </a:p>
          <a:p>
            <a:pPr marL="514350" indent="-514350" algn="l" rtl="0"/>
            <a:endParaRPr lang="en-US" dirty="0" smtClean="0"/>
          </a:p>
          <a:p>
            <a:pPr marL="514350" indent="-514350" algn="l" rtl="0"/>
            <a:endParaRPr lang="en-US" dirty="0" smtClean="0"/>
          </a:p>
          <a:p>
            <a:pPr marL="514350" indent="-514350" algn="l" rtl="0"/>
            <a:endParaRPr lang="en-US" dirty="0" smtClean="0"/>
          </a:p>
        </p:txBody>
      </p:sp>
      <p:sp>
        <p:nvSpPr>
          <p:cNvPr id="4" name="مستطيل مستدير الزوايا 3"/>
          <p:cNvSpPr/>
          <p:nvPr/>
        </p:nvSpPr>
        <p:spPr>
          <a:xfrm>
            <a:off x="611560" y="404664"/>
            <a:ext cx="8064896"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3600" b="1" dirty="0" smtClean="0"/>
              <a:t>Loadings:</a:t>
            </a:r>
            <a:endParaRPr lang="en-US" sz="3600" dirty="0"/>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589</TotalTime>
  <Words>1002</Words>
  <Application>Microsoft Office PowerPoint</Application>
  <PresentationFormat>عرض على الشاشة (3:4)‏</PresentationFormat>
  <Paragraphs>442</Paragraphs>
  <Slides>38</Slides>
  <Notes>0</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سمة Office</vt:lpstr>
      <vt:lpstr>الشريحة 1</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Design footing: </vt:lpstr>
      <vt:lpstr>Design footing: </vt:lpstr>
      <vt:lpstr> </vt:lpstr>
      <vt:lpstr> </vt:lpstr>
      <vt:lpstr> </vt:lpstr>
      <vt:lpstr> Basement wall: </vt:lpstr>
      <vt:lpstr> Basement wall: </vt:lpstr>
      <vt:lpstr> </vt:lpstr>
      <vt:lpstr>design for flexure:</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aasim 022806671</dc:creator>
  <cp:lastModifiedBy>dell i7</cp:lastModifiedBy>
  <cp:revision>68</cp:revision>
  <dcterms:created xsi:type="dcterms:W3CDTF">2012-07-06T06:06:30Z</dcterms:created>
  <dcterms:modified xsi:type="dcterms:W3CDTF">2013-01-20T19:27:16Z</dcterms:modified>
</cp:coreProperties>
</file>