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52" r:id="rId1"/>
  </p:sldMasterIdLst>
  <p:notesMasterIdLst>
    <p:notesMasterId r:id="rId31"/>
  </p:notesMasterIdLst>
  <p:sldIdLst>
    <p:sldId id="293" r:id="rId2"/>
    <p:sldId id="340" r:id="rId3"/>
    <p:sldId id="295" r:id="rId4"/>
    <p:sldId id="341" r:id="rId5"/>
    <p:sldId id="316" r:id="rId6"/>
    <p:sldId id="317" r:id="rId7"/>
    <p:sldId id="318" r:id="rId8"/>
    <p:sldId id="319" r:id="rId9"/>
    <p:sldId id="268" r:id="rId10"/>
    <p:sldId id="321" r:id="rId11"/>
    <p:sldId id="335" r:id="rId12"/>
    <p:sldId id="301" r:id="rId13"/>
    <p:sldId id="334" r:id="rId14"/>
    <p:sldId id="328" r:id="rId15"/>
    <p:sldId id="330" r:id="rId16"/>
    <p:sldId id="324" r:id="rId17"/>
    <p:sldId id="355" r:id="rId18"/>
    <p:sldId id="356" r:id="rId19"/>
    <p:sldId id="313" r:id="rId20"/>
    <p:sldId id="347" r:id="rId21"/>
    <p:sldId id="329" r:id="rId22"/>
    <p:sldId id="357" r:id="rId23"/>
    <p:sldId id="325" r:id="rId24"/>
    <p:sldId id="348" r:id="rId25"/>
    <p:sldId id="306" r:id="rId26"/>
    <p:sldId id="358" r:id="rId27"/>
    <p:sldId id="311" r:id="rId28"/>
    <p:sldId id="342" r:id="rId29"/>
    <p:sldId id="285"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24" autoAdjust="0"/>
  </p:normalViewPr>
  <p:slideViewPr>
    <p:cSldViewPr>
      <p:cViewPr>
        <p:scale>
          <a:sx n="70" d="100"/>
          <a:sy n="70" d="100"/>
        </p:scale>
        <p:origin x="-1800" y="-365"/>
      </p:cViewPr>
      <p:guideLst>
        <p:guide orient="horz" pos="2160"/>
        <p:guide pos="2880"/>
      </p:guideLst>
    </p:cSldViewPr>
  </p:slideViewPr>
  <p:outlineViewPr>
    <p:cViewPr>
      <p:scale>
        <a:sx n="33" d="100"/>
        <a:sy n="33" d="100"/>
      </p:scale>
      <p:origin x="12" y="11040"/>
    </p:cViewPr>
  </p:outlineViewPr>
  <p:notesTextViewPr>
    <p:cViewPr>
      <p:scale>
        <a:sx n="100" d="100"/>
        <a:sy n="100" d="100"/>
      </p:scale>
      <p:origin x="0" y="0"/>
    </p:cViewPr>
  </p:notesTextViewPr>
  <p:sorterViewPr>
    <p:cViewPr>
      <p:scale>
        <a:sx n="66" d="100"/>
        <a:sy n="66" d="100"/>
      </p:scale>
      <p:origin x="0" y="133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779B0C5-8020-4ABC-B6A3-F5D1EB5B6EFD}" type="datetimeFigureOut">
              <a:rPr lang="ar-SA" smtClean="0"/>
              <a:pPr/>
              <a:t>15/04/1440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32D5EC5-720B-46A2-B931-BFC8FF06FF0C}" type="slidenum">
              <a:rPr lang="ar-SA" smtClean="0"/>
              <a:pPr/>
              <a:t>‹#›</a:t>
            </a:fld>
            <a:endParaRPr lang="ar-SA"/>
          </a:p>
        </p:txBody>
      </p:sp>
    </p:spTree>
    <p:extLst>
      <p:ext uri="{BB962C8B-B14F-4D97-AF65-F5344CB8AC3E}">
        <p14:creationId xmlns:p14="http://schemas.microsoft.com/office/powerpoint/2010/main" xmlns="" val="218423132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a:p>
        </p:txBody>
      </p:sp>
      <p:sp>
        <p:nvSpPr>
          <p:cNvPr id="4" name="Slide Number Placeholder 3"/>
          <p:cNvSpPr>
            <a:spLocks noGrp="1"/>
          </p:cNvSpPr>
          <p:nvPr>
            <p:ph type="sldNum" sz="quarter" idx="10"/>
          </p:nvPr>
        </p:nvSpPr>
        <p:spPr/>
        <p:txBody>
          <a:bodyPr/>
          <a:lstStyle/>
          <a:p>
            <a:fld id="{8888B2CD-D98F-402D-BBCF-01CE47062510}" type="slidenum">
              <a:rPr lang="ar-JO" smtClean="0"/>
              <a:pPr/>
              <a:t>1</a:t>
            </a:fld>
            <a:endParaRPr lang="ar-JO"/>
          </a:p>
        </p:txBody>
      </p:sp>
    </p:spTree>
    <p:extLst>
      <p:ext uri="{BB962C8B-B14F-4D97-AF65-F5344CB8AC3E}">
        <p14:creationId xmlns="" xmlns:p14="http://schemas.microsoft.com/office/powerpoint/2010/main" val="1743100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41CC843F-C1B2-4F9A-AD6B-13BF9BAE219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CC843F-C1B2-4F9A-AD6B-13BF9BAE219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3157C9-3224-4E93-B410-5C5F7105A076}" type="datetimeFigureOut">
              <a:rPr lang="ar-SA" smtClean="0"/>
              <a:pPr/>
              <a:t>15/04/1440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41CC843F-C1B2-4F9A-AD6B-13BF9BAE2196}"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23157C9-3224-4E93-B410-5C5F7105A076}" type="datetimeFigureOut">
              <a:rPr lang="ar-SA" smtClean="0"/>
              <a:pPr/>
              <a:t>15/04/1440</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1CC843F-C1B2-4F9A-AD6B-13BF9BAE2196}"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1628800"/>
            <a:ext cx="7772400" cy="1714512"/>
          </a:xfrm>
        </p:spPr>
        <p:txBody>
          <a:bodyPr>
            <a:normAutofit fontScale="90000"/>
          </a:bodyPr>
          <a:lstStyle/>
          <a:p>
            <a:pPr algn="ctr"/>
            <a:r>
              <a:rPr lang="en-US" sz="4400" dirty="0" smtClean="0">
                <a:solidFill>
                  <a:schemeClr val="tx1"/>
                </a:solidFill>
              </a:rPr>
              <a:t>Design of sewage networks and WWTP for ASIRA AL-SHAMALYA village  </a:t>
            </a:r>
            <a:r>
              <a:rPr lang="en-US" sz="4400" dirty="0" smtClean="0"/>
              <a:t/>
            </a:r>
            <a:br>
              <a:rPr lang="en-US" sz="4400" dirty="0" smtClean="0"/>
            </a:br>
            <a:r>
              <a:rPr lang="en-US" b="1" dirty="0" smtClean="0">
                <a:solidFill>
                  <a:schemeClr val="tx1"/>
                </a:solidFill>
                <a:effectLst/>
              </a:rPr>
              <a:t/>
            </a:r>
            <a:br>
              <a:rPr lang="en-US" b="1" dirty="0" smtClean="0">
                <a:solidFill>
                  <a:schemeClr val="tx1"/>
                </a:solidFill>
                <a:effectLst/>
              </a:rPr>
            </a:br>
            <a:endParaRPr lang="en-US" sz="2200" dirty="0">
              <a:solidFill>
                <a:schemeClr val="tx1"/>
              </a:solidFill>
            </a:endParaRPr>
          </a:p>
        </p:txBody>
      </p:sp>
      <p:sp>
        <p:nvSpPr>
          <p:cNvPr id="3" name="Subtitle 2"/>
          <p:cNvSpPr>
            <a:spLocks noGrp="1"/>
          </p:cNvSpPr>
          <p:nvPr>
            <p:ph type="subTitle" idx="1"/>
          </p:nvPr>
        </p:nvSpPr>
        <p:spPr>
          <a:xfrm>
            <a:off x="1285852" y="2357430"/>
            <a:ext cx="6400800" cy="2786082"/>
          </a:xfrm>
        </p:spPr>
        <p:txBody>
          <a:bodyPr>
            <a:normAutofit/>
          </a:bodyPr>
          <a:lstStyle/>
          <a:p>
            <a:pPr algn="ctr"/>
            <a:endParaRPr lang="en-US" sz="3000" b="1" dirty="0" smtClean="0">
              <a:solidFill>
                <a:schemeClr val="tx1"/>
              </a:solidFill>
            </a:endParaRPr>
          </a:p>
          <a:p>
            <a:endParaRPr lang="en-US" dirty="0"/>
          </a:p>
        </p:txBody>
      </p:sp>
      <p:sp>
        <p:nvSpPr>
          <p:cNvPr id="4" name="TextBox 3"/>
          <p:cNvSpPr txBox="1"/>
          <p:nvPr/>
        </p:nvSpPr>
        <p:spPr>
          <a:xfrm>
            <a:off x="1968058" y="4509120"/>
            <a:ext cx="5040560" cy="477054"/>
          </a:xfrm>
          <a:prstGeom prst="rect">
            <a:avLst/>
          </a:prstGeom>
          <a:noFill/>
        </p:spPr>
        <p:txBody>
          <a:bodyPr wrap="square" rtlCol="0">
            <a:spAutoFit/>
          </a:bodyPr>
          <a:lstStyle/>
          <a:p>
            <a:pPr algn="ctr"/>
            <a:endParaRPr lang="en-US" sz="2500" b="1" dirty="0"/>
          </a:p>
        </p:txBody>
      </p:sp>
      <p:sp>
        <p:nvSpPr>
          <p:cNvPr id="5" name="عنوان فرعي 2"/>
          <p:cNvSpPr txBox="1">
            <a:spLocks/>
          </p:cNvSpPr>
          <p:nvPr/>
        </p:nvSpPr>
        <p:spPr>
          <a:xfrm>
            <a:off x="357158" y="2500306"/>
            <a:ext cx="8305800" cy="2571768"/>
          </a:xfrm>
          <a:prstGeom prst="rect">
            <a:avLst/>
          </a:prstGeom>
        </p:spPr>
        <p:txBody>
          <a:bodyPr vert="horz" anchor="b">
            <a:normAutofit/>
          </a:bodyPr>
          <a:lstStyle/>
          <a:p>
            <a:pPr marL="0" marR="0" lvl="0" indent="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1"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j-cs"/>
              </a:rPr>
              <a:t>Prepared by :</a:t>
            </a:r>
            <a:endParaRPr kumimoji="0" lang="en-US" sz="28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j-cs"/>
            </a:endParaRPr>
          </a:p>
          <a:p>
            <a:pPr algn="ctr"/>
            <a:r>
              <a:rPr lang="en-US" sz="2800" dirty="0" smtClean="0"/>
              <a:t>AHMAD  JOMAA</a:t>
            </a:r>
            <a:br>
              <a:rPr lang="en-US" sz="2800" dirty="0" smtClean="0"/>
            </a:br>
            <a:r>
              <a:rPr lang="en-US" sz="2800" dirty="0" smtClean="0"/>
              <a:t>SALAM SALAMA</a:t>
            </a:r>
          </a:p>
          <a:p>
            <a:pPr algn="ctr"/>
            <a:r>
              <a:rPr lang="en-US" sz="2800" dirty="0" smtClean="0"/>
              <a:t>SALEH HASSON</a:t>
            </a:r>
            <a:endParaRPr lang="en-US" sz="2800" dirty="0" smtClean="0"/>
          </a:p>
        </p:txBody>
      </p:sp>
      <p:sp>
        <p:nvSpPr>
          <p:cNvPr id="6" name="مستطيل 5"/>
          <p:cNvSpPr/>
          <p:nvPr/>
        </p:nvSpPr>
        <p:spPr>
          <a:xfrm>
            <a:off x="1071538" y="5357826"/>
            <a:ext cx="6858048" cy="461665"/>
          </a:xfrm>
          <a:prstGeom prst="rect">
            <a:avLst/>
          </a:prstGeom>
        </p:spPr>
        <p:txBody>
          <a:bodyPr wrap="square">
            <a:spAutoFit/>
          </a:bodyPr>
          <a:lstStyle/>
          <a:p>
            <a:pPr algn="ctr"/>
            <a:r>
              <a:rPr lang="en-US" sz="2400" b="1" dirty="0" smtClean="0">
                <a:effectLst>
                  <a:outerShdw blurRad="38100" dist="38100" dir="2700000" algn="tl">
                    <a:srgbClr val="000000">
                      <a:alpha val="43137"/>
                    </a:srgbClr>
                  </a:outerShdw>
                </a:effectLst>
              </a:rPr>
              <a:t>Submitted to : Dr. </a:t>
            </a:r>
            <a:r>
              <a:rPr lang="en-US" sz="2400" b="1" dirty="0" smtClean="0">
                <a:effectLst>
                  <a:outerShdw blurRad="38100" dist="38100" dir="2700000" algn="tl">
                    <a:srgbClr val="000000">
                      <a:alpha val="43137"/>
                    </a:srgbClr>
                  </a:outerShdw>
                </a:effectLst>
              </a:rPr>
              <a:t>HAFEZ SHAHEN</a:t>
            </a:r>
            <a:endParaRPr lang="ar-SA" sz="24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14692574"/>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lvl="0" algn="ctr"/>
            <a:r>
              <a:rPr lang="en-US" sz="4400" b="1" u="sng" dirty="0" smtClean="0">
                <a:solidFill>
                  <a:schemeClr val="tx1"/>
                </a:solidFill>
              </a:rPr>
              <a:t>Preparation of data </a:t>
            </a:r>
            <a:r>
              <a:rPr lang="en-US" sz="4400" dirty="0" smtClean="0"/>
              <a:t/>
            </a:r>
            <a:br>
              <a:rPr lang="en-US" sz="4400" dirty="0" smtClean="0"/>
            </a:br>
            <a:endParaRPr lang="en-US" sz="4400" dirty="0">
              <a:solidFill>
                <a:schemeClr val="tx1"/>
              </a:solidFill>
            </a:endParaRPr>
          </a:p>
        </p:txBody>
      </p:sp>
      <p:sp>
        <p:nvSpPr>
          <p:cNvPr id="2" name="Content Placeholder 1"/>
          <p:cNvSpPr>
            <a:spLocks noGrp="1"/>
          </p:cNvSpPr>
          <p:nvPr>
            <p:ph idx="1"/>
          </p:nvPr>
        </p:nvSpPr>
        <p:spPr/>
        <p:txBody>
          <a:bodyPr/>
          <a:lstStyle/>
          <a:p>
            <a:pPr>
              <a:buNone/>
            </a:pPr>
            <a:r>
              <a:rPr lang="en-US" sz="2800" dirty="0" smtClean="0"/>
              <a:t> </a:t>
            </a:r>
            <a:r>
              <a:rPr lang="en-US" sz="2800" b="1" u="sng" dirty="0" smtClean="0">
                <a:effectLst>
                  <a:outerShdw blurRad="38100" dist="38100" dir="2700000" algn="tl">
                    <a:srgbClr val="000000">
                      <a:alpha val="43137"/>
                    </a:srgbClr>
                  </a:outerShdw>
                </a:effectLst>
              </a:rPr>
              <a:t>Calculation the Population</a:t>
            </a:r>
          </a:p>
          <a:p>
            <a:pPr>
              <a:buNone/>
            </a:pPr>
            <a:endParaRPr lang="en-US" sz="2800" dirty="0" smtClean="0"/>
          </a:p>
          <a:p>
            <a:pPr algn="l" rtl="0">
              <a:buNone/>
            </a:pPr>
            <a:endParaRPr lang="en-US" sz="2800" dirty="0" smtClean="0"/>
          </a:p>
          <a:p>
            <a:pPr marL="0" indent="0">
              <a:buNone/>
            </a:pPr>
            <a:r>
              <a:rPr lang="en-US" sz="2800" dirty="0" smtClean="0"/>
              <a:t>P2017 = 9371 ‘‘</a:t>
            </a:r>
            <a:r>
              <a:rPr lang="en-US" sz="2000" dirty="0" smtClean="0">
                <a:solidFill>
                  <a:srgbClr val="FF0000"/>
                </a:solidFill>
              </a:rPr>
              <a:t>From the Palestinian Central Bureau of Statistics</a:t>
            </a:r>
            <a:r>
              <a:rPr lang="en-US" sz="2000" dirty="0" smtClean="0"/>
              <a:t>’’</a:t>
            </a:r>
          </a:p>
          <a:p>
            <a:pPr marL="0" indent="0">
              <a:buNone/>
            </a:pPr>
            <a:endParaRPr lang="en-US" sz="2000" dirty="0" smtClean="0"/>
          </a:p>
          <a:p>
            <a:pPr marL="0" indent="0">
              <a:buNone/>
            </a:pPr>
            <a:r>
              <a:rPr lang="en-US" sz="2400" dirty="0" smtClean="0"/>
              <a:t>r : Growth Rate</a:t>
            </a:r>
          </a:p>
          <a:p>
            <a:pPr marL="0" indent="0">
              <a:buNone/>
            </a:pPr>
            <a:endParaRPr lang="en-US" sz="2400" dirty="0" smtClean="0"/>
          </a:p>
          <a:p>
            <a:pPr marL="0" indent="0">
              <a:buNone/>
            </a:pPr>
            <a:r>
              <a:rPr lang="en-US" sz="2800" dirty="0" smtClean="0"/>
              <a:t>P(2050</a:t>
            </a:r>
            <a:r>
              <a:rPr lang="en-US" sz="2800" dirty="0" smtClean="0"/>
              <a:t>) = P2017 * (1+r )^n</a:t>
            </a:r>
          </a:p>
          <a:p>
            <a:pPr marL="0" indent="0">
              <a:buNone/>
            </a:pPr>
            <a:r>
              <a:rPr lang="en-US" sz="2800" dirty="0" smtClean="0"/>
              <a:t>P(2050) = 9371 * (1 + 0.024)^33 =20497 .</a:t>
            </a:r>
          </a:p>
          <a:p>
            <a:pPr marL="0" indent="0" algn="l" rtl="0">
              <a:buNone/>
            </a:pPr>
            <a:endParaRPr lang="en-US" sz="2800" dirty="0"/>
          </a:p>
          <a:p>
            <a:pPr algn="l" rtl="0">
              <a:buNone/>
            </a:pPr>
            <a:endParaRPr lang="en-US" sz="2800" dirty="0">
              <a:effectLst>
                <a:outerShdw blurRad="38100" dist="38100" dir="2700000" algn="tl">
                  <a:srgbClr val="000000">
                    <a:alpha val="43137"/>
                  </a:srgbClr>
                </a:outerShdw>
              </a:effectLst>
            </a:endParaRPr>
          </a:p>
          <a:p>
            <a:pPr algn="l" rtl="0"/>
            <a:endParaRPr lang="ar-JO" dirty="0"/>
          </a:p>
          <a:p>
            <a:pPr algn="l"/>
            <a:endParaRPr lang="en-US" dirty="0"/>
          </a:p>
        </p:txBody>
      </p:sp>
      <p:sp>
        <p:nvSpPr>
          <p:cNvPr id="296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969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43608" y="2852936"/>
            <a:ext cx="1800200" cy="881311"/>
          </a:xfrm>
          <a:prstGeom prst="rect">
            <a:avLst/>
          </a:prstGeom>
          <a:noFill/>
        </p:spPr>
      </p:pic>
    </p:spTree>
    <p:extLst>
      <p:ext uri="{BB962C8B-B14F-4D97-AF65-F5344CB8AC3E}">
        <p14:creationId xmlns="" xmlns:p14="http://schemas.microsoft.com/office/powerpoint/2010/main" val="26845012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rtl="0"/>
            <a:r>
              <a:rPr sz="4400" b="1" u="sng" smtClean="0">
                <a:solidFill>
                  <a:schemeClr val="tx1"/>
                </a:solidFill>
                <a:effectLst>
                  <a:outerShdw blurRad="38100" dist="38100" dir="2700000" algn="tl">
                    <a:srgbClr val="000000">
                      <a:alpha val="43137"/>
                    </a:srgbClr>
                  </a:outerShdw>
                </a:effectLst>
              </a:rPr>
              <a:t>Calculation of Sanitary Load</a:t>
            </a:r>
            <a:endParaRPr lang="ar-SA" dirty="0">
              <a:solidFill>
                <a:schemeClr val="tx1"/>
              </a:solidFill>
            </a:endParaRPr>
          </a:p>
        </p:txBody>
      </p:sp>
      <p:sp>
        <p:nvSpPr>
          <p:cNvPr id="2" name="عنصر نائب للمحتوى 1"/>
          <p:cNvSpPr>
            <a:spLocks noGrp="1"/>
          </p:cNvSpPr>
          <p:nvPr>
            <p:ph idx="1"/>
          </p:nvPr>
        </p:nvSpPr>
        <p:spPr/>
        <p:txBody>
          <a:bodyPr>
            <a:normAutofit fontScale="92500" lnSpcReduction="10000"/>
          </a:bodyPr>
          <a:lstStyle/>
          <a:p>
            <a:pPr algn="l" rtl="0">
              <a:lnSpc>
                <a:spcPct val="150000"/>
              </a:lnSpc>
            </a:pPr>
            <a:r>
              <a:rPr lang="en-US" sz="2400" dirty="0" smtClean="0">
                <a:effectLst>
                  <a:outerShdw blurRad="38100" dist="38100" dir="2700000" algn="tl">
                    <a:srgbClr val="000000">
                      <a:alpha val="43137"/>
                    </a:srgbClr>
                  </a:outerShdw>
                </a:effectLst>
              </a:rPr>
              <a:t>Demand =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100</a:t>
            </a:r>
            <a:r>
              <a:rPr lang="en-US" sz="2400" dirty="0" smtClean="0">
                <a:effectLst>
                  <a:outerShdw blurRad="38100" dist="38100" dir="2700000" algn="tl">
                    <a:srgbClr val="000000">
                      <a:alpha val="43137"/>
                    </a:srgbClr>
                  </a:outerShdw>
                </a:effectLst>
              </a:rPr>
              <a:t>L </a:t>
            </a:r>
            <a:r>
              <a:rPr lang="en-US" sz="2400" dirty="0" smtClean="0">
                <a:effectLst>
                  <a:outerShdw blurRad="38100" dist="38100" dir="2700000" algn="tl">
                    <a:srgbClr val="000000">
                      <a:alpha val="43137"/>
                    </a:srgbClr>
                  </a:outerShdw>
                </a:effectLst>
              </a:rPr>
              <a:t>/day </a:t>
            </a:r>
            <a:r>
              <a:rPr lang="en-US" sz="2400" dirty="0" smtClean="0">
                <a:effectLst>
                  <a:outerShdw blurRad="38100" dist="38100" dir="2700000" algn="tl">
                    <a:srgbClr val="000000">
                      <a:alpha val="43137"/>
                    </a:srgbClr>
                  </a:outerShdw>
                </a:effectLst>
              </a:rPr>
              <a:t>.capita</a:t>
            </a:r>
            <a:endParaRPr lang="en-US" sz="2400" dirty="0" smtClean="0">
              <a:effectLst>
                <a:outerShdw blurRad="38100" dist="38100" dir="2700000" algn="tl">
                  <a:srgbClr val="000000">
                    <a:alpha val="43137"/>
                  </a:srgbClr>
                </a:outerShdw>
              </a:effectLst>
              <a:cs typeface="+mj-cs"/>
            </a:endParaRPr>
          </a:p>
          <a:p>
            <a:pPr>
              <a:lnSpc>
                <a:spcPct val="150000"/>
              </a:lnSpc>
            </a:pPr>
            <a:r>
              <a:rPr lang="en-US" sz="2400" dirty="0" smtClean="0">
                <a:effectLst>
                  <a:outerShdw blurRad="38100" dist="38100" dir="2700000" algn="tl">
                    <a:srgbClr val="000000">
                      <a:alpha val="43137"/>
                    </a:srgbClr>
                  </a:outerShdw>
                </a:effectLst>
                <a:cs typeface="+mj-cs"/>
              </a:rPr>
              <a:t>Peak </a:t>
            </a:r>
            <a:r>
              <a:rPr lang="en-US" sz="2400" dirty="0" smtClean="0">
                <a:effectLst>
                  <a:outerShdw blurRad="38100" dist="38100" dir="2700000" algn="tl">
                    <a:srgbClr val="000000">
                      <a:alpha val="43137"/>
                    </a:srgbClr>
                  </a:outerShdw>
                </a:effectLst>
                <a:cs typeface="+mj-cs"/>
              </a:rPr>
              <a:t>hourly factor =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2.7</a:t>
            </a:r>
            <a:endParaRPr lang="en-US" sz="2400" dirty="0" smtClean="0">
              <a:effectLst>
                <a:outerShdw blurRad="38100" dist="38100" dir="2700000" algn="tl">
                  <a:srgbClr val="000000">
                    <a:alpha val="43137"/>
                  </a:srgbClr>
                </a:outerShdw>
              </a:effectLst>
              <a:cs typeface="+mj-cs"/>
            </a:endParaRPr>
          </a:p>
          <a:p>
            <a:pPr algn="l" rtl="0">
              <a:lnSpc>
                <a:spcPct val="150000"/>
              </a:lnSpc>
            </a:pPr>
            <a:r>
              <a:rPr lang="en-US" sz="2400" dirty="0" smtClean="0">
                <a:effectLst>
                  <a:outerShdw blurRad="38100" dist="38100" dir="2700000" algn="tl">
                    <a:srgbClr val="000000">
                      <a:alpha val="43137"/>
                    </a:srgbClr>
                  </a:outerShdw>
                </a:effectLst>
                <a:cs typeface="+mj-cs"/>
              </a:rPr>
              <a:t>Wastewater generation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80%</a:t>
            </a:r>
          </a:p>
          <a:p>
            <a:pPr algn="l" rtl="0">
              <a:lnSpc>
                <a:spcPct val="150000"/>
              </a:lnSpc>
            </a:pPr>
            <a:r>
              <a:rPr lang="en-US" sz="2400" dirty="0">
                <a:effectLst>
                  <a:outerShdw blurRad="38100" dist="38100" dir="2700000" algn="tl">
                    <a:srgbClr val="000000">
                      <a:alpha val="43137"/>
                    </a:srgbClr>
                  </a:outerShdw>
                </a:effectLst>
                <a:cs typeface="+mj-cs"/>
              </a:rPr>
              <a:t>Load calculation = </a:t>
            </a:r>
            <a:r>
              <a:rPr lang="en-US" sz="2400" dirty="0" smtClean="0">
                <a:effectLst>
                  <a:outerShdw blurRad="38100" dist="38100" dir="2700000" algn="tl">
                    <a:srgbClr val="000000">
                      <a:alpha val="43137"/>
                    </a:srgbClr>
                  </a:outerShdw>
                </a:effectLst>
                <a:cs typeface="+mj-cs"/>
              </a:rPr>
              <a:t>Wastewater  generation </a:t>
            </a:r>
            <a:r>
              <a:rPr lang="en-US" sz="2400" dirty="0">
                <a:effectLst>
                  <a:outerShdw blurRad="38100" dist="38100" dir="2700000" algn="tl">
                    <a:srgbClr val="000000">
                      <a:alpha val="43137"/>
                    </a:srgbClr>
                  </a:outerShdw>
                </a:effectLst>
                <a:cs typeface="+mj-cs"/>
              </a:rPr>
              <a:t>+ infiltration </a:t>
            </a:r>
          </a:p>
          <a:p>
            <a:pPr algn="l" rtl="0">
              <a:lnSpc>
                <a:spcPct val="150000"/>
              </a:lnSpc>
            </a:pPr>
            <a:r>
              <a:rPr lang="en-US" sz="2400" dirty="0" smtClean="0">
                <a:effectLst>
                  <a:outerShdw blurRad="38100" dist="38100" dir="2700000" algn="tl">
                    <a:srgbClr val="000000">
                      <a:alpha val="43137"/>
                    </a:srgbClr>
                  </a:outerShdw>
                </a:effectLst>
                <a:cs typeface="+mj-cs"/>
              </a:rPr>
              <a:t>Wastewater  generation =</a:t>
            </a:r>
          </a:p>
          <a:p>
            <a:pPr marL="0" indent="0" algn="l" rtl="0">
              <a:lnSpc>
                <a:spcPct val="150000"/>
              </a:lnSpc>
              <a:buNone/>
            </a:pP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0.8 *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0.10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20497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2.7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4428 </a:t>
            </a:r>
            <a:r>
              <a:rPr lang="en-US" sz="2400" dirty="0" smtClean="0">
                <a:effectLst>
                  <a:outerShdw blurRad="38100" dist="38100" dir="2700000" algn="tl">
                    <a:srgbClr val="000000">
                      <a:alpha val="43137"/>
                    </a:srgbClr>
                  </a:outerShdw>
                </a:effectLst>
                <a:cs typeface="+mj-cs"/>
              </a:rPr>
              <a:t>CM /day </a:t>
            </a:r>
          </a:p>
          <a:p>
            <a:pPr algn="l" rtl="0">
              <a:lnSpc>
                <a:spcPct val="150000"/>
              </a:lnSpc>
            </a:pPr>
            <a:r>
              <a:rPr lang="en-US" sz="2400" dirty="0" smtClean="0">
                <a:effectLst>
                  <a:outerShdw blurRad="38100" dist="38100" dir="2700000" algn="tl">
                    <a:srgbClr val="000000">
                      <a:alpha val="43137"/>
                    </a:srgbClr>
                  </a:outerShdw>
                </a:effectLst>
                <a:cs typeface="+mj-cs"/>
              </a:rPr>
              <a:t>Infiltration =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0.2 * 0.8 *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0.10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20497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328 </a:t>
            </a:r>
            <a:r>
              <a:rPr lang="en-US" sz="2400" dirty="0" smtClean="0">
                <a:effectLst>
                  <a:outerShdw blurRad="38100" dist="38100" dir="2700000" algn="tl">
                    <a:srgbClr val="000000">
                      <a:alpha val="43137"/>
                    </a:srgbClr>
                  </a:outerShdw>
                </a:effectLst>
                <a:cs typeface="+mj-cs"/>
              </a:rPr>
              <a:t>CM / day </a:t>
            </a:r>
          </a:p>
          <a:p>
            <a:pPr algn="l" rtl="0">
              <a:lnSpc>
                <a:spcPct val="150000"/>
              </a:lnSpc>
            </a:pPr>
            <a:r>
              <a:rPr lang="en-US" sz="2400" dirty="0" smtClean="0">
                <a:effectLst>
                  <a:outerShdw blurRad="38100" dist="38100" dir="2700000" algn="tl">
                    <a:srgbClr val="000000">
                      <a:alpha val="43137"/>
                    </a:srgbClr>
                  </a:outerShdw>
                </a:effectLst>
                <a:cs typeface="+mj-cs"/>
              </a:rPr>
              <a:t>Sanitary load =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4428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328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4756 </a:t>
            </a:r>
            <a:r>
              <a:rPr lang="en-US" sz="2400" dirty="0" smtClean="0">
                <a:effectLst>
                  <a:outerShdw blurRad="38100" dist="38100" dir="2700000" algn="tl">
                    <a:srgbClr val="000000">
                      <a:alpha val="43137"/>
                    </a:srgbClr>
                  </a:outerShdw>
                </a:effectLst>
                <a:cs typeface="+mj-cs"/>
              </a:rPr>
              <a:t>CM / day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642918"/>
            <a:ext cx="8229600" cy="1633526"/>
          </a:xfrm>
        </p:spPr>
        <p:txBody>
          <a:bodyPr>
            <a:normAutofit/>
          </a:bodyPr>
          <a:lstStyle/>
          <a:p>
            <a:pPr algn="ctr"/>
            <a:r>
              <a:rPr sz="4400" b="1" u="sng" smtClean="0">
                <a:solidFill>
                  <a:schemeClr val="tx1"/>
                </a:solidFill>
                <a:effectLst>
                  <a:outerShdw blurRad="38100" dist="38100" dir="2700000" algn="tl">
                    <a:srgbClr val="000000">
                      <a:alpha val="43137"/>
                    </a:srgbClr>
                  </a:outerShdw>
                </a:effectLst>
              </a:rPr>
              <a:t>Sewer </a:t>
            </a:r>
            <a:r>
              <a:rPr sz="4400" b="1" u="sng">
                <a:solidFill>
                  <a:schemeClr val="tx1"/>
                </a:solidFill>
                <a:effectLst>
                  <a:outerShdw blurRad="38100" dist="38100" dir="2700000" algn="tl">
                    <a:srgbClr val="000000">
                      <a:alpha val="43137"/>
                    </a:srgbClr>
                  </a:outerShdw>
                </a:effectLst>
              </a:rPr>
              <a:t>Collection </a:t>
            </a:r>
            <a:r>
              <a:rPr sz="4400" b="1" u="sng" smtClean="0">
                <a:solidFill>
                  <a:schemeClr val="tx1"/>
                </a:solidFill>
                <a:effectLst>
                  <a:outerShdw blurRad="38100" dist="38100" dir="2700000" algn="tl">
                    <a:srgbClr val="000000">
                      <a:alpha val="43137"/>
                    </a:srgbClr>
                  </a:outerShdw>
                </a:effectLst>
              </a:rPr>
              <a:t>Network</a:t>
            </a:r>
            <a:r>
              <a:rPr lang="en-US" b="1" u="sng" dirty="0">
                <a:solidFill>
                  <a:schemeClr val="tx1"/>
                </a:solidFill>
                <a:effectLst/>
              </a:rPr>
              <a:t/>
            </a:r>
            <a:br>
              <a:rPr lang="en-US" b="1" u="sng" dirty="0">
                <a:solidFill>
                  <a:schemeClr val="tx1"/>
                </a:solidFill>
                <a:effectLst/>
              </a:rPr>
            </a:br>
            <a:endParaRPr lang="en-US" u="sng" dirty="0">
              <a:solidFill>
                <a:schemeClr val="tx1"/>
              </a:solidFill>
              <a:effectLst/>
            </a:endParaRPr>
          </a:p>
        </p:txBody>
      </p:sp>
      <p:sp>
        <p:nvSpPr>
          <p:cNvPr id="3" name="Content Placeholder 2"/>
          <p:cNvSpPr>
            <a:spLocks noGrp="1"/>
          </p:cNvSpPr>
          <p:nvPr>
            <p:ph idx="1"/>
          </p:nvPr>
        </p:nvSpPr>
        <p:spPr/>
        <p:txBody>
          <a:bodyPr>
            <a:normAutofit/>
          </a:bodyPr>
          <a:lstStyle/>
          <a:p>
            <a:pPr algn="l" rtl="0"/>
            <a:endParaRPr lang="en-US" b="1" dirty="0" smtClean="0"/>
          </a:p>
          <a:p>
            <a:pPr>
              <a:buFont typeface="Wingdings" pitchFamily="2" charset="2"/>
              <a:buChar char="Ø"/>
            </a:pPr>
            <a:r>
              <a:rPr lang="en-US" b="1" dirty="0" smtClean="0"/>
              <a:t>Combined Sewers </a:t>
            </a:r>
            <a:endParaRPr lang="en-US" b="1" dirty="0" smtClean="0"/>
          </a:p>
          <a:p>
            <a:r>
              <a:rPr lang="en-US" dirty="0" smtClean="0"/>
              <a:t>Sanitary sewer </a:t>
            </a:r>
            <a:r>
              <a:rPr lang="en-US" dirty="0" smtClean="0"/>
              <a:t>systems and </a:t>
            </a:r>
            <a:r>
              <a:rPr lang="en-US" dirty="0" smtClean="0"/>
              <a:t>Storm sewer systems </a:t>
            </a:r>
            <a:r>
              <a:rPr lang="en-US" dirty="0" smtClean="0"/>
              <a:t>.</a:t>
            </a:r>
            <a:endParaRPr lang="en-US" b="1" dirty="0" smtClean="0"/>
          </a:p>
          <a:p>
            <a:pPr>
              <a:buFont typeface="Wingdings" pitchFamily="2" charset="2"/>
              <a:buChar char="Ø"/>
            </a:pPr>
            <a:r>
              <a:rPr lang="en-US" b="1" dirty="0" smtClean="0"/>
              <a:t>Separate Sewers</a:t>
            </a:r>
            <a:r>
              <a:rPr lang="en-US" dirty="0" smtClean="0"/>
              <a:t> </a:t>
            </a:r>
            <a:endParaRPr lang="en-US" dirty="0" smtClean="0"/>
          </a:p>
          <a:p>
            <a:pPr lvl="0"/>
            <a:r>
              <a:rPr lang="en-US" i="1" dirty="0" smtClean="0"/>
              <a:t>1- Sanitary </a:t>
            </a:r>
            <a:r>
              <a:rPr lang="en-US" i="1" dirty="0" smtClean="0"/>
              <a:t>sewer systems collect and transport wastewater.</a:t>
            </a:r>
          </a:p>
          <a:p>
            <a:r>
              <a:rPr lang="en-US" i="1" dirty="0" smtClean="0"/>
              <a:t>2- Storm </a:t>
            </a:r>
            <a:r>
              <a:rPr lang="en-US" i="1" dirty="0" smtClean="0"/>
              <a:t>sewer systems collect and transport </a:t>
            </a:r>
            <a:r>
              <a:rPr lang="en-US" i="1" dirty="0" err="1" smtClean="0"/>
              <a:t>stormwater</a:t>
            </a:r>
            <a:r>
              <a:rPr lang="en-US" i="1" dirty="0" smtClean="0"/>
              <a:t> </a:t>
            </a:r>
            <a:r>
              <a:rPr lang="en-US" i="1" dirty="0" smtClean="0"/>
              <a:t>runoff.</a:t>
            </a:r>
            <a:endParaRPr lang="en-US" i="1" dirty="0" smtClean="0"/>
          </a:p>
        </p:txBody>
      </p:sp>
    </p:spTree>
    <p:extLst>
      <p:ext uri="{BB962C8B-B14F-4D97-AF65-F5344CB8AC3E}">
        <p14:creationId xmlns="" xmlns:p14="http://schemas.microsoft.com/office/powerpoint/2010/main" val="131090614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000" dirty="0" smtClean="0"/>
              <a:t>Equations used in </a:t>
            </a:r>
            <a:r>
              <a:rPr lang="en-US" sz="4000" dirty="0" err="1" smtClean="0"/>
              <a:t>SewerCAD</a:t>
            </a:r>
            <a:endParaRPr lang="en-US" sz="4400" dirty="0"/>
          </a:p>
        </p:txBody>
      </p:sp>
      <p:sp>
        <p:nvSpPr>
          <p:cNvPr id="2" name="Content Placeholder 1"/>
          <p:cNvSpPr>
            <a:spLocks noGrp="1"/>
          </p:cNvSpPr>
          <p:nvPr>
            <p:ph idx="1"/>
          </p:nvPr>
        </p:nvSpPr>
        <p:spPr/>
        <p:txBody>
          <a:bodyPr>
            <a:normAutofit fontScale="85000" lnSpcReduction="20000"/>
          </a:bodyPr>
          <a:lstStyle/>
          <a:p>
            <a:pPr lvl="0">
              <a:lnSpc>
                <a:spcPct val="220000"/>
              </a:lnSpc>
              <a:buClr>
                <a:srgbClr val="F3A447"/>
              </a:buClr>
              <a:buFont typeface="Wingdings" pitchFamily="2" charset="2"/>
              <a:buChar char="Ø"/>
            </a:pPr>
            <a:r>
              <a:rPr lang="en-US" sz="2400" b="1" dirty="0" smtClean="0"/>
              <a:t>Design </a:t>
            </a:r>
            <a:r>
              <a:rPr lang="en-US" sz="2400" b="1" dirty="0" smtClean="0"/>
              <a:t>Period </a:t>
            </a:r>
            <a:endParaRPr lang="en-US" sz="2400" b="1" dirty="0" smtClean="0"/>
          </a:p>
          <a:p>
            <a:pPr lvl="0">
              <a:lnSpc>
                <a:spcPct val="220000"/>
              </a:lnSpc>
              <a:buClr>
                <a:srgbClr val="F3A447"/>
              </a:buClr>
              <a:buFont typeface="Wingdings" pitchFamily="2" charset="2"/>
              <a:buChar char="Ø"/>
            </a:pPr>
            <a:r>
              <a:rPr lang="en-US" b="1" dirty="0" smtClean="0"/>
              <a:t>Population</a:t>
            </a:r>
          </a:p>
          <a:p>
            <a:pPr>
              <a:lnSpc>
                <a:spcPct val="220000"/>
              </a:lnSpc>
              <a:buClr>
                <a:srgbClr val="F3A447"/>
              </a:buClr>
              <a:buFont typeface="Wingdings" pitchFamily="2" charset="2"/>
              <a:buChar char="Ø"/>
            </a:pPr>
            <a:r>
              <a:rPr lang="en-US" b="1" dirty="0" smtClean="0"/>
              <a:t>WWGF : Waste Water Generation Factor = (70 – 90) % </a:t>
            </a:r>
            <a:r>
              <a:rPr lang="en-US" b="1" dirty="0" smtClean="0"/>
              <a:t>.</a:t>
            </a:r>
          </a:p>
          <a:p>
            <a:pPr>
              <a:lnSpc>
                <a:spcPct val="220000"/>
              </a:lnSpc>
              <a:buClr>
                <a:srgbClr val="F3A447"/>
              </a:buClr>
              <a:buFont typeface="Wingdings" pitchFamily="2" charset="2"/>
              <a:buChar char="Ø"/>
            </a:pPr>
            <a:r>
              <a:rPr lang="en-US" b="1" dirty="0" smtClean="0"/>
              <a:t>Per  </a:t>
            </a:r>
            <a:r>
              <a:rPr lang="en-US" b="1" dirty="0" smtClean="0"/>
              <a:t>capita </a:t>
            </a:r>
            <a:r>
              <a:rPr lang="en-US" b="1" dirty="0" smtClean="0"/>
              <a:t> consumption</a:t>
            </a:r>
            <a:r>
              <a:rPr lang="en-US" dirty="0" smtClean="0"/>
              <a:t> </a:t>
            </a:r>
            <a:endParaRPr lang="en-US" b="1" dirty="0" smtClean="0"/>
          </a:p>
          <a:p>
            <a:pPr lvl="0">
              <a:lnSpc>
                <a:spcPct val="220000"/>
              </a:lnSpc>
              <a:buClr>
                <a:srgbClr val="F3A447"/>
              </a:buClr>
              <a:buFont typeface="Wingdings" pitchFamily="2" charset="2"/>
              <a:buChar char="Ø"/>
            </a:pPr>
            <a:r>
              <a:rPr lang="en-US" b="1" dirty="0" smtClean="0"/>
              <a:t>Infiltration Flow</a:t>
            </a:r>
            <a:endParaRPr lang="en-US" b="1" dirty="0" smtClean="0"/>
          </a:p>
          <a:p>
            <a:pPr lvl="0">
              <a:lnSpc>
                <a:spcPct val="220000"/>
              </a:lnSpc>
              <a:buClr>
                <a:srgbClr val="F3A447"/>
              </a:buClr>
              <a:buFont typeface="Wingdings" pitchFamily="2" charset="2"/>
              <a:buChar char="Ø"/>
            </a:pPr>
            <a:r>
              <a:rPr lang="en-US" b="1" dirty="0" smtClean="0"/>
              <a:t>Unit Count</a:t>
            </a:r>
            <a:r>
              <a:rPr lang="en-US" dirty="0" smtClean="0"/>
              <a:t> </a:t>
            </a:r>
            <a:endParaRPr lang="en-US" b="1" dirty="0" smtClean="0"/>
          </a:p>
          <a:p>
            <a:pPr lvl="0">
              <a:lnSpc>
                <a:spcPct val="220000"/>
              </a:lnSpc>
              <a:buClr>
                <a:srgbClr val="F3A447"/>
              </a:buClr>
              <a:buFont typeface="Wingdings" pitchFamily="2" charset="2"/>
              <a:buChar char="Ø"/>
            </a:pPr>
            <a:endParaRPr lang="en-US" b="1" dirty="0" smtClean="0"/>
          </a:p>
          <a:p>
            <a:pPr lvl="0">
              <a:lnSpc>
                <a:spcPct val="220000"/>
              </a:lnSpc>
              <a:buClr>
                <a:srgbClr val="F3A447"/>
              </a:buClr>
              <a:buFont typeface="Wingdings" pitchFamily="2" charset="2"/>
              <a:buChar char="Ø"/>
            </a:pPr>
            <a:endParaRPr lang="en-US" dirty="0"/>
          </a:p>
        </p:txBody>
      </p:sp>
    </p:spTree>
    <p:extLst>
      <p:ext uri="{BB962C8B-B14F-4D97-AF65-F5344CB8AC3E}">
        <p14:creationId xmlns:p14="http://schemas.microsoft.com/office/powerpoint/2010/main" xmlns="" val="2420785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28596" y="1000108"/>
            <a:ext cx="8229600" cy="1143000"/>
          </a:xfrm>
        </p:spPr>
        <p:txBody>
          <a:bodyPr>
            <a:normAutofit fontScale="90000"/>
          </a:bodyPr>
          <a:lstStyle/>
          <a:p>
            <a:r>
              <a:rPr b="1" i="1" u="sng" smtClean="0">
                <a:solidFill>
                  <a:schemeClr val="tx1"/>
                </a:solidFill>
              </a:rPr>
              <a:t>Draw the Network by SewerCAD program. </a:t>
            </a:r>
            <a:endParaRPr lang="ar-JO" dirty="0">
              <a:solidFill>
                <a:schemeClr val="tx1"/>
              </a:solidFill>
            </a:endParaRPr>
          </a:p>
        </p:txBody>
      </p:sp>
      <p:sp>
        <p:nvSpPr>
          <p:cNvPr id="2" name="Content Placeholder 1"/>
          <p:cNvSpPr>
            <a:spLocks noGrp="1"/>
          </p:cNvSpPr>
          <p:nvPr>
            <p:ph idx="1"/>
          </p:nvPr>
        </p:nvSpPr>
        <p:spPr>
          <a:xfrm>
            <a:off x="428596" y="2468880"/>
            <a:ext cx="8229600" cy="4389120"/>
          </a:xfrm>
        </p:spPr>
        <p:txBody>
          <a:bodyPr/>
          <a:lstStyle/>
          <a:p>
            <a:pPr algn="l" rtl="0">
              <a:buFont typeface="Wingdings" pitchFamily="2" charset="2"/>
              <a:buChar char="Ø"/>
            </a:pPr>
            <a:r>
              <a:rPr lang="en-US" dirty="0" smtClean="0"/>
              <a:t>Length of conduit will not exceed  50 m.</a:t>
            </a:r>
          </a:p>
          <a:p>
            <a:pPr algn="l" rtl="0">
              <a:buFont typeface="Wingdings" pitchFamily="2" charset="2"/>
              <a:buChar char="Ø"/>
            </a:pPr>
            <a:endParaRPr lang="en-US" dirty="0" smtClean="0"/>
          </a:p>
          <a:p>
            <a:pPr algn="l" rtl="0">
              <a:buFont typeface="Wingdings" pitchFamily="2" charset="2"/>
              <a:buChar char="Ø"/>
            </a:pPr>
            <a:r>
              <a:rPr lang="en-US" dirty="0" smtClean="0"/>
              <a:t> Avoid making closed loops.</a:t>
            </a:r>
          </a:p>
          <a:p>
            <a:pPr algn="l" rtl="0">
              <a:buFont typeface="Wingdings" pitchFamily="2" charset="2"/>
              <a:buChar char="Ø"/>
            </a:pPr>
            <a:endParaRPr lang="en-US" dirty="0" smtClean="0"/>
          </a:p>
          <a:p>
            <a:pPr algn="l" rtl="0">
              <a:buFont typeface="Wingdings" pitchFamily="2" charset="2"/>
              <a:buChar char="Ø"/>
            </a:pPr>
            <a:r>
              <a:rPr lang="en-US" dirty="0" smtClean="0"/>
              <a:t>Putting  manholes every intersection and curves</a:t>
            </a:r>
          </a:p>
          <a:p>
            <a:pPr algn="l" rtl="0"/>
            <a:endParaRPr lang="ar-JO"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b="1" u="sng" smtClean="0">
                <a:solidFill>
                  <a:schemeClr val="tx1"/>
                </a:solidFill>
                <a:effectLst>
                  <a:outerShdw blurRad="38100" dist="38100" dir="2700000" algn="tl">
                    <a:srgbClr val="000000">
                      <a:alpha val="43137"/>
                    </a:srgbClr>
                  </a:outerShdw>
                </a:effectLst>
              </a:rPr>
              <a:t>CONSTRAINTS</a:t>
            </a:r>
            <a:endParaRPr lang="ar-SA" b="1" u="sng" dirty="0">
              <a:solidFill>
                <a:schemeClr val="tx1"/>
              </a:solidFill>
              <a:effectLst>
                <a:outerShdw blurRad="38100" dist="38100" dir="2700000" algn="tl">
                  <a:srgbClr val="000000">
                    <a:alpha val="43137"/>
                  </a:srgbClr>
                </a:outerShdw>
              </a:effectLst>
            </a:endParaRPr>
          </a:p>
        </p:txBody>
      </p:sp>
      <p:sp>
        <p:nvSpPr>
          <p:cNvPr id="2" name="عنصر نائب للمحتوى 1"/>
          <p:cNvSpPr>
            <a:spLocks noGrp="1"/>
          </p:cNvSpPr>
          <p:nvPr>
            <p:ph idx="1"/>
          </p:nvPr>
        </p:nvSpPr>
        <p:spPr/>
        <p:txBody>
          <a:bodyPr/>
          <a:lstStyle/>
          <a:p>
            <a:pPr algn="l" rtl="0"/>
            <a:endParaRPr lang="en-US" dirty="0" smtClean="0">
              <a:solidFill>
                <a:schemeClr val="bg1"/>
              </a:solidFill>
              <a:effectLst>
                <a:outerShdw blurRad="38100" dist="38100" dir="2700000" algn="tl">
                  <a:srgbClr val="000000">
                    <a:alpha val="43137"/>
                  </a:srgbClr>
                </a:outerShdw>
              </a:effectLst>
            </a:endParaRPr>
          </a:p>
          <a:p>
            <a:pPr algn="l" rtl="0"/>
            <a:r>
              <a:rPr lang="en-US" b="1" dirty="0" smtClean="0">
                <a:effectLst>
                  <a:outerShdw blurRad="38100" dist="38100" dir="2700000" algn="tl">
                    <a:srgbClr val="000000">
                      <a:alpha val="43137"/>
                    </a:srgbClr>
                  </a:outerShdw>
                </a:effectLst>
              </a:rPr>
              <a:t>Velocity ( </a:t>
            </a:r>
            <a:r>
              <a:rPr lang="en-US" sz="2400" b="1" dirty="0" smtClean="0">
                <a:effectLst>
                  <a:outerShdw blurRad="38100" dist="38100" dir="2700000" algn="tl">
                    <a:srgbClr val="000000">
                      <a:alpha val="43137"/>
                    </a:srgbClr>
                  </a:outerShdw>
                </a:effectLst>
                <a:latin typeface="Adobe Gothic Std B"/>
                <a:ea typeface="Calibri"/>
              </a:rPr>
              <a:t>0.6 – 3 </a:t>
            </a:r>
            <a:r>
              <a:rPr lang="en-US" b="1" dirty="0" smtClean="0">
                <a:effectLst>
                  <a:outerShdw blurRad="38100" dist="38100" dir="2700000" algn="tl">
                    <a:srgbClr val="000000">
                      <a:alpha val="43137"/>
                    </a:srgbClr>
                  </a:outerShdw>
                </a:effectLst>
              </a:rPr>
              <a:t>)m/s. </a:t>
            </a:r>
          </a:p>
          <a:p>
            <a:pPr algn="l" rtl="0"/>
            <a:endParaRPr lang="en-US" b="1" dirty="0" smtClean="0">
              <a:effectLst>
                <a:outerShdw blurRad="38100" dist="38100" dir="2700000" algn="tl">
                  <a:srgbClr val="000000">
                    <a:alpha val="43137"/>
                  </a:srgbClr>
                </a:outerShdw>
              </a:effectLst>
            </a:endParaRPr>
          </a:p>
          <a:p>
            <a:pPr algn="l" rtl="0"/>
            <a:r>
              <a:rPr lang="en-US" b="1" dirty="0" smtClean="0">
                <a:effectLst>
                  <a:outerShdw blurRad="38100" dist="38100" dir="2700000" algn="tl">
                    <a:srgbClr val="000000">
                      <a:alpha val="43137"/>
                    </a:srgbClr>
                  </a:outerShdw>
                </a:effectLst>
              </a:rPr>
              <a:t>Cover ( </a:t>
            </a:r>
            <a:r>
              <a:rPr lang="en-US" sz="2400" b="1" dirty="0" smtClean="0">
                <a:effectLst>
                  <a:outerShdw blurRad="38100" dist="38100" dir="2700000" algn="tl">
                    <a:srgbClr val="000000">
                      <a:alpha val="43137"/>
                    </a:srgbClr>
                  </a:outerShdw>
                </a:effectLst>
                <a:latin typeface="Adobe Gothic Std B"/>
                <a:ea typeface="Calibri"/>
              </a:rPr>
              <a:t>1 </a:t>
            </a:r>
            <a:r>
              <a:rPr lang="en-US" sz="2400" b="1" dirty="0" smtClean="0">
                <a:effectLst>
                  <a:outerShdw blurRad="38100" dist="38100" dir="2700000" algn="tl">
                    <a:srgbClr val="000000">
                      <a:alpha val="43137"/>
                    </a:srgbClr>
                  </a:outerShdw>
                </a:effectLst>
                <a:latin typeface="Adobe Gothic Std B"/>
                <a:ea typeface="Calibri"/>
              </a:rPr>
              <a:t>– </a:t>
            </a:r>
            <a:r>
              <a:rPr lang="en-US" sz="2400" b="1" dirty="0" smtClean="0">
                <a:effectLst>
                  <a:outerShdw blurRad="38100" dist="38100" dir="2700000" algn="tl">
                    <a:srgbClr val="000000">
                      <a:alpha val="43137"/>
                    </a:srgbClr>
                  </a:outerShdw>
                </a:effectLst>
                <a:latin typeface="Adobe Gothic Std B"/>
                <a:ea typeface="Calibri"/>
              </a:rPr>
              <a:t>5 </a:t>
            </a:r>
            <a:r>
              <a:rPr lang="en-US" b="1" dirty="0" smtClean="0">
                <a:effectLst>
                  <a:outerShdw blurRad="38100" dist="38100" dir="2700000" algn="tl">
                    <a:srgbClr val="000000">
                      <a:alpha val="43137"/>
                    </a:srgbClr>
                  </a:outerShdw>
                </a:effectLst>
              </a:rPr>
              <a:t>)m.</a:t>
            </a:r>
            <a:r>
              <a:rPr lang="en-US" sz="2800" b="1" dirty="0" smtClean="0">
                <a:latin typeface="Times New Roman"/>
                <a:ea typeface="Calibri"/>
              </a:rPr>
              <a:t> </a:t>
            </a:r>
            <a:endParaRPr lang="en-US" sz="2800" b="1" dirty="0" smtClean="0">
              <a:latin typeface="Calibri"/>
              <a:ea typeface="Calibri"/>
            </a:endParaRPr>
          </a:p>
          <a:p>
            <a:pPr algn="l" rtl="0">
              <a:buNone/>
            </a:pPr>
            <a:endParaRPr lang="en-US" b="1" dirty="0" smtClean="0">
              <a:effectLst>
                <a:outerShdw blurRad="38100" dist="38100" dir="2700000" algn="tl">
                  <a:srgbClr val="000000">
                    <a:alpha val="43137"/>
                  </a:srgbClr>
                </a:outerShdw>
              </a:effectLst>
            </a:endParaRPr>
          </a:p>
          <a:p>
            <a:pPr algn="l" rtl="0"/>
            <a:r>
              <a:rPr lang="en-US" b="1" dirty="0" smtClean="0">
                <a:effectLst>
                  <a:outerShdw blurRad="38100" dist="38100" dir="2700000" algn="tl">
                    <a:srgbClr val="000000">
                      <a:alpha val="43137"/>
                    </a:srgbClr>
                  </a:outerShdw>
                </a:effectLst>
              </a:rPr>
              <a:t>Slope( </a:t>
            </a:r>
            <a:r>
              <a:rPr lang="en-US" b="1" dirty="0" smtClean="0">
                <a:effectLst>
                  <a:outerShdw blurRad="38100" dist="38100" dir="2700000" algn="tl">
                    <a:srgbClr val="000000">
                      <a:alpha val="43137"/>
                    </a:srgbClr>
                  </a:outerShdw>
                </a:effectLst>
                <a:latin typeface="Adobe Gothic Std B"/>
                <a:cs typeface="+mj-cs"/>
              </a:rPr>
              <a:t>1 – 15 </a:t>
            </a:r>
            <a:r>
              <a:rPr lang="en-US" b="1" dirty="0" smtClean="0">
                <a:effectLst>
                  <a:outerShdw blurRad="38100" dist="38100" dir="2700000" algn="tl">
                    <a:srgbClr val="000000">
                      <a:alpha val="43137"/>
                    </a:srgbClr>
                  </a:outerShdw>
                </a:effectLst>
              </a:rPr>
              <a:t>)%.</a:t>
            </a:r>
            <a:endParaRPr lang="ar-SA" b="1" dirty="0">
              <a:effectLst>
                <a:outerShdw blurRad="38100" dist="38100" dir="2700000" algn="tl">
                  <a:srgbClr val="000000">
                    <a:alpha val="43137"/>
                  </a:srgbClr>
                </a:outerShdw>
              </a:effectLst>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b="1" i="1" u="sng" smtClean="0">
                <a:solidFill>
                  <a:schemeClr val="tx1"/>
                </a:solidFill>
              </a:rPr>
              <a:t>D</a:t>
            </a:r>
            <a:r>
              <a:rPr lang="en-US" b="1" i="1" u="sng" dirty="0" smtClean="0">
                <a:solidFill>
                  <a:schemeClr val="tx1"/>
                </a:solidFill>
              </a:rPr>
              <a:t>raw </a:t>
            </a:r>
            <a:r>
              <a:rPr lang="en-US" b="1" i="1" u="sng" dirty="0">
                <a:solidFill>
                  <a:schemeClr val="tx1"/>
                </a:solidFill>
              </a:rPr>
              <a:t>the </a:t>
            </a:r>
            <a:r>
              <a:rPr lang="en-US" b="1" i="1" u="sng" dirty="0" smtClean="0">
                <a:solidFill>
                  <a:schemeClr val="tx1"/>
                </a:solidFill>
              </a:rPr>
              <a:t>Network</a:t>
            </a:r>
            <a:r>
              <a:rPr b="1" i="1" u="sng" smtClean="0">
                <a:solidFill>
                  <a:schemeClr val="tx1"/>
                </a:solidFill>
              </a:rPr>
              <a:t> by SewerCAD program.</a:t>
            </a:r>
            <a:r>
              <a:rPr lang="en-US" b="1" i="1" u="sng" dirty="0" smtClean="0">
                <a:solidFill>
                  <a:schemeClr val="tx1"/>
                </a:solidFill>
              </a:rPr>
              <a:t> </a:t>
            </a:r>
            <a:endParaRPr lang="ar-JO" b="1" i="1" u="sng" dirty="0">
              <a:solidFill>
                <a:schemeClr val="tx1"/>
              </a:solidFill>
            </a:endParaRPr>
          </a:p>
        </p:txBody>
      </p:sp>
      <p:pic>
        <p:nvPicPr>
          <p:cNvPr id="5" name="عنصر نائب للمحتوى 4" descr="بدون عنوان.png"/>
          <p:cNvPicPr>
            <a:picLocks noGrp="1"/>
          </p:cNvPicPr>
          <p:nvPr>
            <p:ph sz="half" idx="1"/>
          </p:nvPr>
        </p:nvPicPr>
        <p:blipFill>
          <a:blip r:embed="rId2" cstate="print"/>
          <a:stretch>
            <a:fillRect/>
          </a:stretch>
        </p:blipFill>
        <p:spPr>
          <a:xfrm>
            <a:off x="457200" y="2204864"/>
            <a:ext cx="8363272" cy="4392487"/>
          </a:xfrm>
          <a:prstGeom prst="rect">
            <a:avLst/>
          </a:prstGeom>
        </p:spPr>
      </p:pic>
    </p:spTree>
    <p:extLst>
      <p:ext uri="{BB962C8B-B14F-4D97-AF65-F5344CB8AC3E}">
        <p14:creationId xmlns="" xmlns:p14="http://schemas.microsoft.com/office/powerpoint/2010/main" val="953817594"/>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76672"/>
            <a:ext cx="8229600" cy="1143000"/>
          </a:xfrm>
        </p:spPr>
        <p:txBody>
          <a:bodyPr>
            <a:normAutofit/>
          </a:bodyPr>
          <a:lstStyle/>
          <a:p>
            <a:r>
              <a:rPr lang="en-US" sz="4000" dirty="0" smtClean="0"/>
              <a:t>A questionnaire</a:t>
            </a:r>
            <a:endParaRPr lang="ar-SA" sz="4000" dirty="0"/>
          </a:p>
        </p:txBody>
      </p:sp>
      <p:sp>
        <p:nvSpPr>
          <p:cNvPr id="3" name="عنصر نائب للمحتوى 2"/>
          <p:cNvSpPr>
            <a:spLocks noGrp="1"/>
          </p:cNvSpPr>
          <p:nvPr>
            <p:ph sz="half" idx="1"/>
          </p:nvPr>
        </p:nvSpPr>
        <p:spPr>
          <a:xfrm>
            <a:off x="457200" y="1920085"/>
            <a:ext cx="8686800" cy="4434840"/>
          </a:xfrm>
        </p:spPr>
        <p:txBody>
          <a:bodyPr/>
          <a:lstStyle/>
          <a:p>
            <a:r>
              <a:rPr lang="en-US" dirty="0" smtClean="0"/>
              <a:t>We conducted a questionnaire for 60 </a:t>
            </a:r>
            <a:r>
              <a:rPr lang="en-US" dirty="0" smtClean="0"/>
              <a:t>people</a:t>
            </a:r>
          </a:p>
          <a:p>
            <a:r>
              <a:rPr lang="en-US" dirty="0" smtClean="0"/>
              <a:t>large proportion of the population had more than five members </a:t>
            </a:r>
            <a:r>
              <a:rPr lang="en-US" dirty="0" smtClean="0"/>
              <a:t>family</a:t>
            </a:r>
          </a:p>
          <a:p>
            <a:r>
              <a:rPr lang="en-US" dirty="0" smtClean="0"/>
              <a:t> 32.8% consume from 9-12 cup per </a:t>
            </a:r>
            <a:r>
              <a:rPr lang="en-US" dirty="0" smtClean="0"/>
              <a:t>month</a:t>
            </a:r>
          </a:p>
          <a:p>
            <a:r>
              <a:rPr lang="en-US" dirty="0" smtClean="0"/>
              <a:t>The only way to get rid of waste water is by absorbing cesspools, including what is deaf and the other </a:t>
            </a:r>
            <a:r>
              <a:rPr lang="en-US" dirty="0" smtClean="0"/>
              <a:t>outlet</a:t>
            </a:r>
            <a:endParaRPr lang="ar-JO" dirty="0" smtClean="0"/>
          </a:p>
          <a:p>
            <a:r>
              <a:rPr lang="en-US" dirty="0" smtClean="0"/>
              <a:t>And this presents groundwater and evaporation for pollution .</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1143000"/>
          </a:xfrm>
        </p:spPr>
        <p:txBody>
          <a:bodyPr>
            <a:normAutofit/>
          </a:bodyPr>
          <a:lstStyle/>
          <a:p>
            <a:r>
              <a:rPr lang="en-US" sz="3600" dirty="0" smtClean="0"/>
              <a:t>curve of  the consumption</a:t>
            </a:r>
            <a:endParaRPr lang="ar-SA" sz="3600" dirty="0"/>
          </a:p>
        </p:txBody>
      </p:sp>
      <p:pic>
        <p:nvPicPr>
          <p:cNvPr id="7" name="عنصر نائب للمحتوى 6" descr="12012..0.png"/>
          <p:cNvPicPr>
            <a:picLocks noGrp="1" noChangeAspect="1"/>
          </p:cNvPicPr>
          <p:nvPr>
            <p:ph sz="half" idx="1"/>
          </p:nvPr>
        </p:nvPicPr>
        <p:blipFill>
          <a:blip r:embed="rId2" cstate="print"/>
          <a:stretch>
            <a:fillRect/>
          </a:stretch>
        </p:blipFill>
        <p:spPr>
          <a:xfrm>
            <a:off x="179512" y="1628800"/>
            <a:ext cx="8784976" cy="52292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28596" y="857232"/>
            <a:ext cx="8229600" cy="1157286"/>
          </a:xfrm>
        </p:spPr>
        <p:txBody>
          <a:bodyPr>
            <a:normAutofit fontScale="90000"/>
          </a:bodyPr>
          <a:lstStyle/>
          <a:p>
            <a:pPr algn="ctr" rtl="0"/>
            <a:r>
              <a:rPr b="1" i="1" u="sng" smtClean="0">
                <a:solidFill>
                  <a:schemeClr val="tx1"/>
                </a:solidFill>
              </a:rPr>
              <a:t>Allocating the area for each manhole</a:t>
            </a:r>
            <a:endParaRPr lang="ar-SA" dirty="0">
              <a:solidFill>
                <a:schemeClr val="tx1"/>
              </a:solidFill>
            </a:endParaRPr>
          </a:p>
        </p:txBody>
      </p:sp>
      <p:sp>
        <p:nvSpPr>
          <p:cNvPr id="2" name="عنصر نائب للمحتوى 1"/>
          <p:cNvSpPr>
            <a:spLocks noGrp="1"/>
          </p:cNvSpPr>
          <p:nvPr>
            <p:ph idx="1"/>
          </p:nvPr>
        </p:nvSpPr>
        <p:spPr/>
        <p:txBody>
          <a:bodyPr/>
          <a:lstStyle/>
          <a:p>
            <a:pPr algn="l" rtl="0">
              <a:lnSpc>
                <a:spcPct val="150000"/>
              </a:lnSpc>
              <a:buNone/>
            </a:pPr>
            <a:endParaRPr lang="en-US" b="1" dirty="0" smtClean="0">
              <a:solidFill>
                <a:schemeClr val="bg1"/>
              </a:solidFill>
              <a:effectLst>
                <a:outerShdw blurRad="38100" dist="38100" dir="2700000" algn="tl">
                  <a:srgbClr val="000000">
                    <a:alpha val="43137"/>
                  </a:srgbClr>
                </a:outerShdw>
              </a:effectLst>
            </a:endParaRPr>
          </a:p>
          <a:p>
            <a:endParaRPr lang="ar-SA" dirty="0"/>
          </a:p>
        </p:txBody>
      </p:sp>
      <p:sp>
        <p:nvSpPr>
          <p:cNvPr id="6" name="مربع نص 5"/>
          <p:cNvSpPr txBox="1"/>
          <p:nvPr/>
        </p:nvSpPr>
        <p:spPr>
          <a:xfrm>
            <a:off x="500034" y="1928802"/>
            <a:ext cx="8215370" cy="589072"/>
          </a:xfrm>
          <a:prstGeom prst="rect">
            <a:avLst/>
          </a:prstGeom>
          <a:noFill/>
        </p:spPr>
        <p:txBody>
          <a:bodyPr wrap="square" rtlCol="1">
            <a:spAutoFit/>
          </a:bodyPr>
          <a:lstStyle/>
          <a:p>
            <a:pPr algn="l" rtl="0">
              <a:lnSpc>
                <a:spcPct val="150000"/>
              </a:lnSpc>
              <a:buFont typeface="Wingdings" pitchFamily="2" charset="2"/>
              <a:buChar char="Ø"/>
            </a:pPr>
            <a:r>
              <a:rPr lang="en-US" sz="2400" b="1" dirty="0" smtClean="0">
                <a:effectLst>
                  <a:outerShdw blurRad="38100" dist="38100" dir="2700000" algn="tl">
                    <a:srgbClr val="000000">
                      <a:alpha val="43137"/>
                    </a:srgbClr>
                  </a:outerShdw>
                </a:effectLst>
              </a:rPr>
              <a:t>Allocating areas by </a:t>
            </a:r>
            <a:r>
              <a:rPr lang="en-US" sz="2400" b="1" dirty="0" err="1" smtClean="0">
                <a:effectLst>
                  <a:outerShdw blurRad="38100" dist="38100" dir="2700000" algn="tl">
                    <a:srgbClr val="000000">
                      <a:alpha val="43137"/>
                    </a:srgbClr>
                  </a:outerShdw>
                </a:effectLst>
              </a:rPr>
              <a:t>ArcGIS</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programe</a:t>
            </a:r>
            <a:r>
              <a:rPr lang="en-US" sz="2400" b="1" dirty="0" smtClean="0">
                <a:effectLst>
                  <a:outerShdw blurRad="38100" dist="38100" dir="2700000" algn="tl">
                    <a:srgbClr val="000000">
                      <a:alpha val="43137"/>
                    </a:srgbClr>
                  </a:outerShdw>
                </a:effectLst>
              </a:rPr>
              <a:t>.</a:t>
            </a:r>
          </a:p>
        </p:txBody>
      </p:sp>
      <p:pic>
        <p:nvPicPr>
          <p:cNvPr id="9" name="صورة 8" descr="1..0302.png"/>
          <p:cNvPicPr>
            <a:picLocks noChangeAspect="1"/>
          </p:cNvPicPr>
          <p:nvPr/>
        </p:nvPicPr>
        <p:blipFill>
          <a:blip r:embed="rId2" cstate="print"/>
          <a:stretch>
            <a:fillRect/>
          </a:stretch>
        </p:blipFill>
        <p:spPr>
          <a:xfrm>
            <a:off x="0" y="2564904"/>
            <a:ext cx="9144000" cy="429309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smtClean="0">
                <a:solidFill>
                  <a:schemeClr val="tx1"/>
                </a:solidFill>
              </a:rPr>
              <a:t>Introduction</a:t>
            </a:r>
            <a:endParaRPr lang="ar-JO" dirty="0">
              <a:solidFill>
                <a:schemeClr val="tx1"/>
              </a:solidFill>
            </a:endParaRPr>
          </a:p>
        </p:txBody>
      </p:sp>
      <p:sp>
        <p:nvSpPr>
          <p:cNvPr id="6" name="عنصر نائب للمحتوى 5"/>
          <p:cNvSpPr>
            <a:spLocks noGrp="1"/>
          </p:cNvSpPr>
          <p:nvPr>
            <p:ph idx="1"/>
          </p:nvPr>
        </p:nvSpPr>
        <p:spPr/>
        <p:txBody>
          <a:bodyPr/>
          <a:lstStyle/>
          <a:p>
            <a:r>
              <a:rPr lang="en-US" dirty="0" smtClean="0"/>
              <a:t>Water is the most essential element to live on earth which  must be provided to all human beings. Keeping water healthy and clean needs designing and continuous monitoring besides the need for disposing the wastewater in a suitable way</a:t>
            </a:r>
            <a:r>
              <a:rPr lang="en-US" dirty="0" smtClean="0"/>
              <a:t>.</a:t>
            </a:r>
          </a:p>
          <a:p>
            <a:pPr>
              <a:buNone/>
            </a:pPr>
            <a:endParaRPr lang="en-US" dirty="0" smtClean="0"/>
          </a:p>
          <a:p>
            <a:r>
              <a:rPr lang="en-US" dirty="0" smtClean="0"/>
              <a:t>To be able to show the importance of this idea, we are going to design water network and wastewater network for </a:t>
            </a:r>
            <a:r>
              <a:rPr lang="en-US" dirty="0" err="1" smtClean="0"/>
              <a:t>asira</a:t>
            </a:r>
            <a:r>
              <a:rPr lang="en-US" dirty="0" smtClean="0"/>
              <a:t> Al-</a:t>
            </a:r>
            <a:r>
              <a:rPr lang="en-US" dirty="0" err="1" smtClean="0"/>
              <a:t>shamalya</a:t>
            </a:r>
            <a:r>
              <a:rPr lang="en-US" dirty="0" smtClean="0"/>
              <a:t> village.</a:t>
            </a:r>
          </a:p>
          <a:p>
            <a:pPr>
              <a:buNone/>
            </a:pP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Load on manholes</a:t>
            </a:r>
            <a:endParaRPr lang="en-US" dirty="0">
              <a:solidFill>
                <a:schemeClr val="tx1"/>
              </a:solidFill>
            </a:endParaRPr>
          </a:p>
        </p:txBody>
      </p:sp>
      <p:sp>
        <p:nvSpPr>
          <p:cNvPr id="6" name="Content Placeholder 5"/>
          <p:cNvSpPr>
            <a:spLocks noGrp="1"/>
          </p:cNvSpPr>
          <p:nvPr>
            <p:ph idx="1"/>
          </p:nvPr>
        </p:nvSpPr>
        <p:spPr/>
        <p:txBody>
          <a:bodyPr/>
          <a:lstStyle/>
          <a:p>
            <a:r>
              <a:rPr lang="en-US" dirty="0" smtClean="0"/>
              <a:t>We base in calculation in the population base</a:t>
            </a:r>
          </a:p>
          <a:p>
            <a:pPr>
              <a:buNone/>
            </a:pPr>
            <a:endParaRPr lang="en-US" dirty="0" smtClean="0"/>
          </a:p>
          <a:p>
            <a:pPr>
              <a:buNone/>
            </a:pPr>
            <a:r>
              <a:rPr lang="en-US" dirty="0" smtClean="0"/>
              <a:t>    So we need to calculate:</a:t>
            </a:r>
          </a:p>
          <a:p>
            <a:pPr>
              <a:buNone/>
            </a:pPr>
            <a:endParaRPr lang="en-US" sz="2400" dirty="0" smtClean="0"/>
          </a:p>
          <a:p>
            <a:pPr marL="457200" indent="-457200">
              <a:buFont typeface="+mj-lt"/>
              <a:buAutoNum type="arabicPeriod"/>
            </a:pPr>
            <a:r>
              <a:rPr lang="en-US" sz="2000" dirty="0" smtClean="0"/>
              <a:t>The population per each manhole</a:t>
            </a:r>
          </a:p>
          <a:p>
            <a:pPr marL="457200" indent="-457200">
              <a:buFont typeface="+mj-lt"/>
              <a:buAutoNum type="arabicPeriod"/>
            </a:pPr>
            <a:endParaRPr lang="en-US" sz="2000" dirty="0" smtClean="0"/>
          </a:p>
          <a:p>
            <a:pPr marL="457200" indent="-457200">
              <a:buFont typeface="+mj-lt"/>
              <a:buAutoNum type="arabicPeriod"/>
            </a:pPr>
            <a:r>
              <a:rPr lang="en-US" sz="2000" dirty="0" smtClean="0"/>
              <a:t>The Unit Load per manhole </a:t>
            </a:r>
          </a:p>
          <a:p>
            <a:pPr marL="457200" indent="-457200">
              <a:buNone/>
            </a:pPr>
            <a:endParaRPr lang="en-US" sz="2000"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85720" y="1071546"/>
            <a:ext cx="8229600" cy="1928826"/>
          </a:xfrm>
        </p:spPr>
        <p:txBody>
          <a:bodyPr>
            <a:normAutofit fontScale="90000"/>
          </a:bodyPr>
          <a:lstStyle/>
          <a:p>
            <a:r>
              <a:rPr i="1" smtClean="0">
                <a:solidFill>
                  <a:schemeClr val="tx1"/>
                </a:solidFill>
                <a:latin typeface="榧퓼¯餻楲"/>
              </a:rPr>
              <a:t>Calculating </a:t>
            </a:r>
            <a:r>
              <a:rPr lang="en-US" i="1" dirty="0" smtClean="0">
                <a:solidFill>
                  <a:schemeClr val="tx1"/>
                </a:solidFill>
                <a:latin typeface="榧퓼¯餻楲"/>
              </a:rPr>
              <a:t>the population per each manhole</a:t>
            </a:r>
            <a:r>
              <a:rPr lang="en-US" sz="5400" dirty="0" smtClean="0">
                <a:latin typeface="榧퓼¯餻楲"/>
              </a:rPr>
              <a:t/>
            </a:r>
            <a:br>
              <a:rPr lang="en-US" sz="5400" dirty="0" smtClean="0">
                <a:latin typeface="榧퓼¯餻楲"/>
              </a:rPr>
            </a:br>
            <a:endParaRPr lang="ar-JO" dirty="0">
              <a:solidFill>
                <a:schemeClr val="tx1"/>
              </a:solidFill>
              <a:latin typeface="榧퓼¯餻楲"/>
            </a:endParaRPr>
          </a:p>
        </p:txBody>
      </p:sp>
      <p:sp>
        <p:nvSpPr>
          <p:cNvPr id="2" name="Content Placeholder 1"/>
          <p:cNvSpPr>
            <a:spLocks noGrp="1"/>
          </p:cNvSpPr>
          <p:nvPr>
            <p:ph idx="1"/>
          </p:nvPr>
        </p:nvSpPr>
        <p:spPr>
          <a:xfrm>
            <a:off x="457200" y="2928934"/>
            <a:ext cx="8229600" cy="3395666"/>
          </a:xfrm>
        </p:spPr>
        <p:txBody>
          <a:bodyPr/>
          <a:lstStyle/>
          <a:p>
            <a:pPr marL="0" lvl="0" indent="0" algn="ctr" rtl="0" fontAlgn="base">
              <a:spcBef>
                <a:spcPct val="0"/>
              </a:spcBef>
              <a:spcAft>
                <a:spcPct val="0"/>
              </a:spcAft>
              <a:buClrTx/>
              <a:buSzTx/>
              <a:buNone/>
              <a:tabLst>
                <a:tab pos="1066800" algn="l"/>
              </a:tabLst>
            </a:pPr>
            <a:r>
              <a:rPr lang="en-US" sz="2800" b="1" dirty="0" smtClean="0">
                <a:latin typeface="Times New Roman" pitchFamily="18" charset="0"/>
                <a:ea typeface="Times New Roman" pitchFamily="18" charset="0"/>
                <a:cs typeface="Times New Roman" pitchFamily="18" charset="0"/>
              </a:rPr>
              <a:t>population for each manhole(person) =   </a:t>
            </a:r>
          </a:p>
          <a:p>
            <a:pPr marL="0" lvl="0" indent="0" algn="ctr" rtl="0" fontAlgn="base">
              <a:spcBef>
                <a:spcPct val="0"/>
              </a:spcBef>
              <a:spcAft>
                <a:spcPct val="0"/>
              </a:spcAft>
              <a:buClrTx/>
              <a:buSzTx/>
              <a:buNone/>
              <a:tabLst>
                <a:tab pos="1066800" algn="l"/>
              </a:tabLst>
            </a:pPr>
            <a:endParaRPr lang="en-US" sz="2400" b="1" dirty="0" smtClean="0">
              <a:latin typeface="Times New Roman" pitchFamily="18" charset="0"/>
              <a:ea typeface="Times New Roman" pitchFamily="18" charset="0"/>
              <a:cs typeface="Times New Roman" pitchFamily="18" charset="0"/>
            </a:endParaRPr>
          </a:p>
          <a:p>
            <a:pPr marL="0" lvl="0" indent="0" algn="l" rtl="0" fontAlgn="base">
              <a:spcBef>
                <a:spcPct val="0"/>
              </a:spcBef>
              <a:spcAft>
                <a:spcPct val="0"/>
              </a:spcAft>
              <a:buClrTx/>
              <a:buSzTx/>
              <a:buNone/>
              <a:tabLst>
                <a:tab pos="1066800" algn="l"/>
              </a:tabLst>
            </a:pPr>
            <a:r>
              <a:rPr lang="en-US" sz="2800" dirty="0" smtClean="0">
                <a:latin typeface="Times New Roman" pitchFamily="18" charset="0"/>
                <a:ea typeface="Times New Roman" pitchFamily="18" charset="0"/>
                <a:cs typeface="Times New Roman" pitchFamily="18" charset="0"/>
              </a:rPr>
              <a:t>(Area covered by each manhole)*(population density</a:t>
            </a:r>
            <a:r>
              <a:rPr lang="en-US" sz="2800" dirty="0" smtClean="0">
                <a:latin typeface="Times New Roman" pitchFamily="18" charset="0"/>
                <a:ea typeface="Times New Roman" pitchFamily="18" charset="0"/>
                <a:cs typeface="Times New Roman" pitchFamily="18" charset="0"/>
              </a:rPr>
              <a:t>)</a:t>
            </a:r>
          </a:p>
          <a:p>
            <a:pPr marL="0" lvl="0" indent="0" algn="l" rtl="0" fontAlgn="base">
              <a:spcBef>
                <a:spcPct val="0"/>
              </a:spcBef>
              <a:spcAft>
                <a:spcPct val="0"/>
              </a:spcAft>
              <a:buClrTx/>
              <a:buSzTx/>
              <a:buNone/>
              <a:tabLst>
                <a:tab pos="1066800" algn="l"/>
              </a:tabLst>
            </a:pPr>
            <a:endParaRPr lang="en-US" sz="2800" dirty="0" smtClean="0">
              <a:latin typeface="Times New Roman" pitchFamily="18" charset="0"/>
              <a:ea typeface="Times New Roman" pitchFamily="18" charset="0"/>
              <a:cs typeface="Times New Roman" pitchFamily="18" charset="0"/>
            </a:endParaRPr>
          </a:p>
          <a:p>
            <a:pPr marL="0" lvl="0" indent="0" fontAlgn="base">
              <a:spcBef>
                <a:spcPct val="0"/>
              </a:spcBef>
              <a:spcAft>
                <a:spcPct val="0"/>
              </a:spcAft>
              <a:buClrTx/>
              <a:buSzTx/>
              <a:buNone/>
              <a:tabLst>
                <a:tab pos="1066800" algn="l"/>
              </a:tabLst>
            </a:pPr>
            <a:r>
              <a:rPr lang="en-US" sz="2800" dirty="0" smtClean="0"/>
              <a:t>the population density </a:t>
            </a:r>
            <a:r>
              <a:rPr lang="en-US" sz="2800" dirty="0" smtClean="0"/>
              <a:t>=</a:t>
            </a:r>
            <a:endParaRPr lang="en-US" sz="2800" dirty="0" smtClean="0">
              <a:latin typeface="Arial" pitchFamily="34" charset="0"/>
              <a:cs typeface="Arial" pitchFamily="34" charset="0"/>
            </a:endParaRPr>
          </a:p>
          <a:p>
            <a:pPr algn="l" rtl="0"/>
            <a:endParaRPr lang="ar-JO" dirty="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45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572000" y="4581128"/>
            <a:ext cx="3888432" cy="87166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916832"/>
            <a:ext cx="8229600" cy="1143000"/>
          </a:xfrm>
        </p:spPr>
        <p:txBody>
          <a:bodyPr>
            <a:normAutofit fontScale="90000"/>
          </a:bodyPr>
          <a:lstStyle/>
          <a:p>
            <a:r>
              <a:rPr lang="en-US" sz="3600" u="sng" dirty="0" smtClean="0"/>
              <a:t>* Area </a:t>
            </a:r>
            <a:r>
              <a:rPr lang="en-US" sz="3600" u="sng" dirty="0" smtClean="0"/>
              <a:t>covered per each manhole is evaluated using GIS (approximately)</a:t>
            </a:r>
            <a:r>
              <a:rPr lang="en-US" sz="3600" dirty="0" smtClean="0"/>
              <a:t>, is equal to </a:t>
            </a:r>
            <a:r>
              <a:rPr lang="en-US" sz="3600" b="1" dirty="0" smtClean="0"/>
              <a:t>1604159 </a:t>
            </a:r>
            <a:r>
              <a:rPr lang="en-US" dirty="0" smtClean="0"/>
              <a:t/>
            </a:r>
            <a:br>
              <a:rPr lang="en-US" dirty="0" smtClean="0"/>
            </a:br>
            <a:endParaRPr lang="ar-SA" dirty="0"/>
          </a:p>
        </p:txBody>
      </p:sp>
      <p:pic>
        <p:nvPicPr>
          <p:cNvPr id="4" name="عنصر نائب للمحتوى 3" descr="2421.png"/>
          <p:cNvPicPr>
            <a:picLocks noGrp="1" noChangeAspect="1"/>
          </p:cNvPicPr>
          <p:nvPr>
            <p:ph idx="1"/>
          </p:nvPr>
        </p:nvPicPr>
        <p:blipFill>
          <a:blip r:embed="rId2" cstate="print"/>
          <a:stretch>
            <a:fillRect/>
          </a:stretch>
        </p:blipFill>
        <p:spPr>
          <a:xfrm>
            <a:off x="827584" y="3284984"/>
            <a:ext cx="7632848" cy="3168352"/>
          </a:xfrm>
        </p:spPr>
      </p:pic>
      <p:sp>
        <p:nvSpPr>
          <p:cNvPr id="593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939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172400" y="1988840"/>
            <a:ext cx="576064" cy="673224"/>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80528" y="188640"/>
            <a:ext cx="8229600" cy="1143000"/>
          </a:xfrm>
        </p:spPr>
        <p:txBody>
          <a:bodyPr>
            <a:normAutofit/>
          </a:bodyPr>
          <a:lstStyle/>
          <a:p>
            <a:pPr lvl="4" algn="ctr" rtl="0">
              <a:spcBef>
                <a:spcPct val="0"/>
              </a:spcBef>
            </a:pPr>
            <a:r>
              <a:rPr lang="en-US" sz="2000" b="1" dirty="0" smtClean="0">
                <a:effectLst>
                  <a:outerShdw blurRad="38100" dist="38100" dir="2700000" algn="tl">
                    <a:srgbClr val="000000">
                      <a:alpha val="43137"/>
                    </a:srgbClr>
                  </a:outerShdw>
                </a:effectLst>
              </a:rPr>
              <a:t>The population per each manhole</a:t>
            </a:r>
            <a:br>
              <a:rPr lang="en-US" sz="2000" b="1" dirty="0" smtClean="0">
                <a:effectLst>
                  <a:outerShdw blurRad="38100" dist="38100" dir="2700000" algn="tl">
                    <a:srgbClr val="000000">
                      <a:alpha val="43137"/>
                    </a:srgbClr>
                  </a:outerShdw>
                </a:effectLst>
              </a:rPr>
            </a:br>
            <a:endParaRPr lang="ar-SA" i="1" dirty="0">
              <a:solidFill>
                <a:schemeClr val="tx1"/>
              </a:solidFill>
            </a:endParaRPr>
          </a:p>
        </p:txBody>
      </p:sp>
      <p:pic>
        <p:nvPicPr>
          <p:cNvPr id="8" name="عنصر نائب للمحتوى 7" descr="1.png"/>
          <p:cNvPicPr>
            <a:picLocks noGrp="1" noChangeAspect="1"/>
          </p:cNvPicPr>
          <p:nvPr>
            <p:ph idx="1"/>
          </p:nvPr>
        </p:nvPicPr>
        <p:blipFill>
          <a:blip r:embed="rId2" cstate="print"/>
          <a:stretch>
            <a:fillRect/>
          </a:stretch>
        </p:blipFill>
        <p:spPr>
          <a:xfrm>
            <a:off x="107504" y="1268760"/>
            <a:ext cx="8928992" cy="558924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00108"/>
            <a:ext cx="8229600" cy="1143000"/>
          </a:xfrm>
        </p:spPr>
        <p:txBody>
          <a:bodyPr>
            <a:normAutofit fontScale="90000"/>
          </a:bodyPr>
          <a:lstStyle/>
          <a:p>
            <a:r>
              <a:rPr lang="en-US" i="1" dirty="0" smtClean="0">
                <a:solidFill>
                  <a:schemeClr val="tx1"/>
                </a:solidFill>
                <a:latin typeface="榧퓼¯餻楲"/>
              </a:rPr>
              <a:t>Calculating the unit load per each manhole</a:t>
            </a:r>
            <a:endParaRPr lang="en-US" dirty="0"/>
          </a:p>
        </p:txBody>
      </p:sp>
      <p:sp>
        <p:nvSpPr>
          <p:cNvPr id="3" name="Content Placeholder 2"/>
          <p:cNvSpPr>
            <a:spLocks noGrp="1"/>
          </p:cNvSpPr>
          <p:nvPr>
            <p:ph idx="1"/>
          </p:nvPr>
        </p:nvSpPr>
        <p:spPr>
          <a:xfrm>
            <a:off x="457200" y="2643182"/>
            <a:ext cx="8229600" cy="3681418"/>
          </a:xfrm>
        </p:spPr>
        <p:txBody>
          <a:bodyPr/>
          <a:lstStyle/>
          <a:p>
            <a:r>
              <a:rPr lang="en-US" dirty="0" smtClean="0">
                <a:effectLst>
                  <a:outerShdw blurRad="38100" dist="38100" dir="2700000" algn="tl">
                    <a:srgbClr val="000000">
                      <a:alpha val="43137"/>
                    </a:srgbClr>
                  </a:outerShdw>
                </a:effectLst>
              </a:rPr>
              <a:t>Unit Load per manhole = (water consumption * % of wastewater generation*PHF)+ (water consumption * % of wastewater generation* infiltration)  </a:t>
            </a:r>
          </a:p>
          <a:p>
            <a:pPr>
              <a:buNone/>
            </a:pPr>
            <a:r>
              <a:rPr lang="en-US" dirty="0" smtClean="0">
                <a:effectLst>
                  <a:outerShdw blurRad="38100" dist="38100" dir="2700000" algn="tl">
                    <a:srgbClr val="000000">
                      <a:alpha val="43137"/>
                    </a:srgbClr>
                  </a:outerShdw>
                </a:effectLst>
              </a:rPr>
              <a:t>  </a:t>
            </a:r>
          </a:p>
          <a:p>
            <a:pPr>
              <a:buNone/>
            </a:pPr>
            <a:r>
              <a:rPr lang="en-US" dirty="0" smtClean="0">
                <a:effectLst>
                  <a:outerShdw blurRad="38100" dist="38100" dir="2700000" algn="tl">
                    <a:srgbClr val="000000">
                      <a:alpha val="43137"/>
                    </a:srgbClr>
                  </a:outerShdw>
                </a:effectLst>
              </a:rPr>
              <a:t>   </a:t>
            </a:r>
          </a:p>
          <a:p>
            <a:pPr>
              <a:buNone/>
            </a:pPr>
            <a:r>
              <a:rPr lang="en-US" dirty="0" smtClean="0">
                <a:effectLst>
                  <a:outerShdw blurRad="38100" dist="38100" dir="2700000" algn="tl">
                    <a:srgbClr val="000000">
                      <a:alpha val="43137"/>
                    </a:srgbClr>
                  </a:outerShdw>
                </a:effectLst>
              </a:rPr>
              <a:t>  Unit Load per manhole </a:t>
            </a:r>
            <a:r>
              <a:rPr lang="en-US" dirty="0" smtClean="0"/>
              <a:t>=  </a:t>
            </a:r>
            <a:r>
              <a:rPr lang="en-US" dirty="0" smtClean="0">
                <a:effectLst>
                  <a:outerShdw blurRad="38100" dist="38100" dir="2700000" algn="tl">
                    <a:srgbClr val="000000">
                      <a:alpha val="43137"/>
                    </a:srgbClr>
                  </a:outerShdw>
                </a:effectLst>
              </a:rPr>
              <a:t>307.2 </a:t>
            </a:r>
            <a:r>
              <a:rPr lang="en-US" dirty="0" smtClean="0">
                <a:effectLst>
                  <a:outerShdw blurRad="38100" dist="38100" dir="2700000" algn="tl">
                    <a:srgbClr val="000000">
                      <a:alpha val="43137"/>
                    </a:srgbClr>
                  </a:outerShdw>
                </a:effectLst>
              </a:rPr>
              <a:t>             = </a:t>
            </a:r>
            <a:r>
              <a:rPr lang="en-US" dirty="0" smtClean="0">
                <a:effectLst>
                  <a:outerShdw blurRad="38100" dist="38100" dir="2700000" algn="tl">
                    <a:srgbClr val="000000">
                      <a:alpha val="43137"/>
                    </a:srgbClr>
                  </a:outerShdw>
                </a:effectLst>
              </a:rPr>
              <a:t>0.3072 </a:t>
            </a:r>
            <a:endParaRPr lang="en-US" dirty="0">
              <a:effectLst>
                <a:outerShdw blurRad="38100" dist="38100" dir="2700000" algn="tl">
                  <a:srgbClr val="000000">
                    <a:alpha val="43137"/>
                  </a:srgbClr>
                </a:outerShdw>
              </a:effectLst>
            </a:endParaRPr>
          </a:p>
        </p:txBody>
      </p:sp>
      <p:sp>
        <p:nvSpPr>
          <p:cNvPr id="17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40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596336" y="4869160"/>
            <a:ext cx="936104" cy="885949"/>
          </a:xfrm>
          <a:prstGeom prst="rect">
            <a:avLst/>
          </a:prstGeom>
          <a:noFill/>
        </p:spPr>
      </p:pic>
      <p:sp>
        <p:nvSpPr>
          <p:cNvPr id="174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41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92080" y="4941168"/>
            <a:ext cx="936104" cy="71970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0042"/>
            <a:ext cx="8686800" cy="1008112"/>
          </a:xfrm>
        </p:spPr>
        <p:txBody>
          <a:bodyPr/>
          <a:lstStyle/>
          <a:p>
            <a:pPr algn="ctr"/>
            <a:r>
              <a:rPr lang="en-US" b="1" u="sng" dirty="0">
                <a:solidFill>
                  <a:schemeClr val="tx1"/>
                </a:solidFill>
                <a:effectLst>
                  <a:outerShdw blurRad="38100" dist="38100" dir="2700000" algn="tl">
                    <a:srgbClr val="000000">
                      <a:alpha val="43137"/>
                    </a:srgbClr>
                  </a:outerShdw>
                </a:effectLst>
              </a:rPr>
              <a:t>Layout the network</a:t>
            </a:r>
            <a:endParaRPr lang="en-US" u="sng"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l" rtl="0"/>
            <a:r>
              <a:rPr lang="en-US" dirty="0" smtClean="0">
                <a:effectLst>
                  <a:outerShdw blurRad="38100" dist="38100" dir="2700000" algn="tl">
                    <a:srgbClr val="000000">
                      <a:alpha val="43137"/>
                    </a:srgbClr>
                  </a:outerShdw>
                </a:effectLst>
              </a:rPr>
              <a:t>We have two outfalls in the area.</a:t>
            </a:r>
          </a:p>
          <a:p>
            <a:pPr algn="l" rtl="0">
              <a:buNone/>
            </a:pPr>
            <a:endParaRPr lang="en-US" dirty="0">
              <a:solidFill>
                <a:schemeClr val="bg1"/>
              </a:solidFill>
            </a:endParaRPr>
          </a:p>
        </p:txBody>
      </p:sp>
      <p:pic>
        <p:nvPicPr>
          <p:cNvPr id="6" name="صورة 5" descr="بدون عنوان.png"/>
          <p:cNvPicPr/>
          <p:nvPr/>
        </p:nvPicPr>
        <p:blipFill>
          <a:blip r:embed="rId2" cstate="print"/>
          <a:stretch>
            <a:fillRect/>
          </a:stretch>
        </p:blipFill>
        <p:spPr>
          <a:xfrm>
            <a:off x="179512" y="2492896"/>
            <a:ext cx="8784976" cy="4176464"/>
          </a:xfrm>
          <a:prstGeom prst="rect">
            <a:avLst/>
          </a:prstGeom>
        </p:spPr>
      </p:pic>
    </p:spTree>
    <p:extLst>
      <p:ext uri="{BB962C8B-B14F-4D97-AF65-F5344CB8AC3E}">
        <p14:creationId xmlns="" xmlns:p14="http://schemas.microsoft.com/office/powerpoint/2010/main" val="1361539943"/>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772816"/>
            <a:ext cx="8229600" cy="1143000"/>
          </a:xfrm>
        </p:spPr>
        <p:txBody>
          <a:bodyPr>
            <a:normAutofit fontScale="90000"/>
          </a:bodyPr>
          <a:lstStyle/>
          <a:p>
            <a:r>
              <a:rPr lang="en-US" dirty="0" smtClean="0"/>
              <a:t>Out fall </a:t>
            </a:r>
            <a:r>
              <a:rPr lang="en-US" dirty="0" smtClean="0"/>
              <a:t>1 Elevation = 495.0 m .</a:t>
            </a:r>
            <a:br>
              <a:rPr lang="en-US" dirty="0" smtClean="0"/>
            </a:br>
            <a:r>
              <a:rPr lang="en-US" dirty="0" smtClean="0"/>
              <a:t>Out fall 2 </a:t>
            </a:r>
            <a:r>
              <a:rPr lang="en-US" dirty="0" smtClean="0"/>
              <a:t>Elevation = 571.74 m .</a:t>
            </a:r>
            <a:br>
              <a:rPr lang="en-US" dirty="0" smtClean="0"/>
            </a:br>
            <a:endParaRPr lang="ar-SA" dirty="0"/>
          </a:p>
        </p:txBody>
      </p:sp>
      <p:pic>
        <p:nvPicPr>
          <p:cNvPr id="4" name="عنصر نائب للمحتوى 3" descr="48052952_2220822711469727_2968832444700033024_n.png"/>
          <p:cNvPicPr>
            <a:picLocks noGrp="1"/>
          </p:cNvPicPr>
          <p:nvPr>
            <p:ph idx="1"/>
          </p:nvPr>
        </p:nvPicPr>
        <p:blipFill>
          <a:blip r:embed="rId2" cstate="print"/>
          <a:stretch>
            <a:fillRect/>
          </a:stretch>
        </p:blipFill>
        <p:spPr>
          <a:xfrm>
            <a:off x="457200" y="2636912"/>
            <a:ext cx="8229600" cy="3024337"/>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b="1" u="sng" smtClean="0">
                <a:solidFill>
                  <a:schemeClr val="tx1"/>
                </a:solidFill>
                <a:effectLst>
                  <a:outerShdw blurRad="38100" dist="38100" dir="2700000" algn="tl">
                    <a:srgbClr val="000000">
                      <a:alpha val="43137"/>
                    </a:srgbClr>
                  </a:outerShdw>
                </a:effectLst>
                <a:cs typeface="+mn-cs"/>
              </a:rPr>
              <a:t>Conclusion:</a:t>
            </a:r>
            <a:endParaRPr lang="ar-SA" b="1" u="sng" dirty="0">
              <a:solidFill>
                <a:schemeClr val="tx1"/>
              </a:solidFill>
              <a:effectLst>
                <a:outerShdw blurRad="38100" dist="38100" dir="2700000" algn="tl">
                  <a:srgbClr val="000000">
                    <a:alpha val="43137"/>
                  </a:srgbClr>
                </a:outerShdw>
              </a:effectLst>
              <a:cs typeface="+mn-cs"/>
            </a:endParaRPr>
          </a:p>
        </p:txBody>
      </p:sp>
      <p:sp>
        <p:nvSpPr>
          <p:cNvPr id="2" name="عنصر نائب للمحتوى 1"/>
          <p:cNvSpPr>
            <a:spLocks noGrp="1"/>
          </p:cNvSpPr>
          <p:nvPr>
            <p:ph idx="1"/>
          </p:nvPr>
        </p:nvSpPr>
        <p:spPr/>
        <p:txBody>
          <a:bodyPr>
            <a:normAutofit/>
          </a:bodyPr>
          <a:lstStyle/>
          <a:p>
            <a:pPr algn="l" rtl="0">
              <a:buNone/>
            </a:pPr>
            <a:endParaRPr lang="en-US" sz="2400" dirty="0" smtClean="0">
              <a:solidFill>
                <a:schemeClr val="bg1">
                  <a:lumMod val="85000"/>
                  <a:lumOff val="15000"/>
                </a:schemeClr>
              </a:solidFill>
              <a:effectLst>
                <a:outerShdw blurRad="38100" dist="38100" dir="2700000" algn="tl">
                  <a:srgbClr val="000000">
                    <a:alpha val="43137"/>
                  </a:srgbClr>
                </a:outerShdw>
              </a:effectLst>
              <a:cs typeface="+mj-cs"/>
            </a:endParaRPr>
          </a:p>
          <a:p>
            <a:pPr>
              <a:buFont typeface="Wingdings" pitchFamily="2" charset="2"/>
              <a:buChar char="Ø"/>
            </a:pPr>
            <a:r>
              <a:rPr lang="en-US" sz="2400" dirty="0" smtClean="0">
                <a:effectLst>
                  <a:outerShdw blurRad="38100" dist="38100" dir="2700000" algn="tl">
                    <a:srgbClr val="000000">
                      <a:alpha val="43137"/>
                    </a:srgbClr>
                  </a:outerShdw>
                </a:effectLst>
                <a:cs typeface="+mj-cs"/>
              </a:rPr>
              <a:t>- Our design is applicable and serviceable for the selected design period of 33 years.</a:t>
            </a:r>
          </a:p>
          <a:p>
            <a:pPr>
              <a:buFont typeface="Wingdings" pitchFamily="2" charset="2"/>
              <a:buChar char="Ø"/>
            </a:pPr>
            <a:r>
              <a:rPr lang="en-US" sz="2400" dirty="0" smtClean="0">
                <a:effectLst>
                  <a:outerShdw blurRad="38100" dist="38100" dir="2700000" algn="tl">
                    <a:srgbClr val="000000">
                      <a:alpha val="43137"/>
                    </a:srgbClr>
                  </a:outerShdw>
                </a:effectLst>
                <a:cs typeface="+mj-cs"/>
              </a:rPr>
              <a:t>if we decrease the diameter of the pipe the velocity increase , If we decrease the cover the slope increased and vice versa so we have to make sure  to adjust the value of cover  , slope and velocity within the allowable ranges as follow:</a:t>
            </a:r>
          </a:p>
          <a:p>
            <a:pPr>
              <a:buFont typeface="Wingdings" pitchFamily="2" charset="2"/>
              <a:buChar char="Ø"/>
            </a:pPr>
            <a:r>
              <a:rPr lang="en-US" sz="2400" dirty="0" smtClean="0">
                <a:effectLst>
                  <a:outerShdw blurRad="38100" dist="38100" dir="2700000" algn="tl">
                    <a:srgbClr val="000000">
                      <a:alpha val="43137"/>
                    </a:srgbClr>
                  </a:outerShdw>
                </a:effectLst>
                <a:cs typeface="+mj-cs"/>
              </a:rPr>
              <a:t>•	Allowable cover range [1 – 5] m .</a:t>
            </a:r>
          </a:p>
          <a:p>
            <a:pPr>
              <a:buFont typeface="Wingdings" pitchFamily="2" charset="2"/>
              <a:buChar char="Ø"/>
            </a:pPr>
            <a:r>
              <a:rPr lang="en-US" sz="2400" dirty="0" smtClean="0">
                <a:effectLst>
                  <a:outerShdw blurRad="38100" dist="38100" dir="2700000" algn="tl">
                    <a:srgbClr val="000000">
                      <a:alpha val="43137"/>
                    </a:srgbClr>
                  </a:outerShdw>
                </a:effectLst>
                <a:cs typeface="+mj-cs"/>
              </a:rPr>
              <a:t>•	Allowable velocity range [0.6 – 3] m/s.</a:t>
            </a:r>
          </a:p>
          <a:p>
            <a:pPr>
              <a:buFont typeface="Wingdings" pitchFamily="2" charset="2"/>
              <a:buChar char="Ø"/>
            </a:pPr>
            <a:r>
              <a:rPr lang="en-US" sz="2400" dirty="0" smtClean="0">
                <a:effectLst>
                  <a:outerShdw blurRad="38100" dist="38100" dir="2700000" algn="tl">
                    <a:srgbClr val="000000">
                      <a:alpha val="43137"/>
                    </a:srgbClr>
                  </a:outerShdw>
                </a:effectLst>
                <a:cs typeface="+mj-cs"/>
              </a:rPr>
              <a:t>•	Allowable slope range [1 – 15] %..</a:t>
            </a:r>
            <a:endParaRPr lang="en-US" sz="2400" dirty="0" smtClean="0">
              <a:effectLst>
                <a:outerShdw blurRad="38100" dist="38100" dir="2700000" algn="tl">
                  <a:srgbClr val="000000">
                    <a:alpha val="43137"/>
                  </a:srgbClr>
                </a:outerShdw>
              </a:effectLst>
              <a:cs typeface="+mj-cs"/>
            </a:endParaRPr>
          </a:p>
          <a:p>
            <a:pPr algn="l" rtl="0">
              <a:buNone/>
            </a:pPr>
            <a:endParaRPr lang="ar-SA" sz="2400" dirty="0">
              <a:solidFill>
                <a:schemeClr val="bg1">
                  <a:lumMod val="85000"/>
                  <a:lumOff val="15000"/>
                </a:schemeClr>
              </a:solidFill>
              <a:effectLst>
                <a:outerShdw blurRad="38100" dist="38100" dir="2700000" algn="tl">
                  <a:srgbClr val="000000">
                    <a:alpha val="43137"/>
                  </a:srgbClr>
                </a:outerShdw>
              </a:effectLst>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solidFill>
                  <a:schemeClr val="tx1"/>
                </a:solidFill>
              </a:rPr>
              <a:t>Recommendation:</a:t>
            </a:r>
            <a:endParaRPr lang="ar-JO" dirty="0">
              <a:solidFill>
                <a:schemeClr val="tx1"/>
              </a:solidFill>
            </a:endParaRPr>
          </a:p>
        </p:txBody>
      </p:sp>
      <p:sp>
        <p:nvSpPr>
          <p:cNvPr id="2" name="Content Placeholder 1"/>
          <p:cNvSpPr>
            <a:spLocks noGrp="1"/>
          </p:cNvSpPr>
          <p:nvPr>
            <p:ph idx="1"/>
          </p:nvPr>
        </p:nvSpPr>
        <p:spPr/>
        <p:txBody>
          <a:bodyPr/>
          <a:lstStyle/>
          <a:p>
            <a:r>
              <a:rPr lang="en-US" sz="2800" dirty="0" smtClean="0">
                <a:effectLst>
                  <a:outerShdw blurRad="38100" dist="38100" dir="2700000" algn="tl">
                    <a:srgbClr val="000000">
                      <a:alpha val="43137"/>
                    </a:srgbClr>
                  </a:outerShdw>
                </a:effectLst>
              </a:rPr>
              <a:t>In the end ,we recommended going ahead with this project as soon as possible since this village suffers from waste water , so this village really need to it..</a:t>
            </a:r>
            <a:endParaRPr lang="ar-JO"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4282" y="2714620"/>
            <a:ext cx="8305800" cy="1500198"/>
          </a:xfrm>
        </p:spPr>
        <p:txBody>
          <a:bodyPr/>
          <a:lstStyle/>
          <a:p>
            <a:r>
              <a:rPr lang="en-US" dirty="0" smtClean="0"/>
              <a:t>               </a:t>
            </a:r>
            <a:r>
              <a:rPr lang="en-US" sz="8800" dirty="0" smtClean="0"/>
              <a:t>Thank you </a:t>
            </a:r>
            <a:endParaRPr lang="en-US" sz="8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785950"/>
          </a:xfrm>
        </p:spPr>
        <p:txBody>
          <a:bodyPr>
            <a:normAutofit/>
          </a:bodyPr>
          <a:lstStyle/>
          <a:p>
            <a:pPr algn="ctr"/>
            <a:r>
              <a:rPr lang="en-US" b="1" i="1" u="sng" dirty="0" smtClean="0">
                <a:solidFill>
                  <a:schemeClr val="tx1"/>
                </a:solidFill>
              </a:rPr>
              <a:t>Objectives</a:t>
            </a:r>
            <a:r>
              <a:rPr lang="en-US" dirty="0" smtClean="0">
                <a:solidFill>
                  <a:schemeClr val="tx1"/>
                </a:solidFill>
              </a:rPr>
              <a:t/>
            </a:r>
            <a:br>
              <a:rPr lang="en-US" dirty="0" smtClean="0">
                <a:solidFill>
                  <a:schemeClr val="tx1"/>
                </a:solidFill>
              </a:rPr>
            </a:br>
            <a:endParaRPr lang="en-US" dirty="0">
              <a:solidFill>
                <a:schemeClr val="tx1"/>
              </a:solidFill>
            </a:endParaRPr>
          </a:p>
        </p:txBody>
      </p:sp>
      <p:sp>
        <p:nvSpPr>
          <p:cNvPr id="3" name="Content Placeholder 2"/>
          <p:cNvSpPr>
            <a:spLocks noGrp="1"/>
          </p:cNvSpPr>
          <p:nvPr>
            <p:ph idx="1"/>
          </p:nvPr>
        </p:nvSpPr>
        <p:spPr/>
        <p:txBody>
          <a:bodyPr>
            <a:normAutofit/>
          </a:bodyPr>
          <a:lstStyle/>
          <a:p>
            <a:pPr algn="l" rtl="0">
              <a:buFont typeface="Wingdings" pitchFamily="2" charset="2"/>
              <a:buChar char="v"/>
            </a:pPr>
            <a:r>
              <a:rPr lang="en-US" dirty="0"/>
              <a:t>The main objectives of this project are</a:t>
            </a:r>
            <a:r>
              <a:rPr lang="en-US" dirty="0" smtClean="0"/>
              <a:t>:</a:t>
            </a:r>
          </a:p>
          <a:p>
            <a:pPr lvl="0" algn="l" rtl="0">
              <a:buNone/>
            </a:pPr>
            <a:endParaRPr lang="en-US" dirty="0" smtClean="0"/>
          </a:p>
          <a:p>
            <a:pPr lvl="0"/>
            <a:r>
              <a:rPr lang="en-US" dirty="0" smtClean="0"/>
              <a:t>To analyze the water consumption in the  </a:t>
            </a:r>
            <a:r>
              <a:rPr lang="en-US" dirty="0" err="1" smtClean="0"/>
              <a:t>Asira</a:t>
            </a:r>
            <a:r>
              <a:rPr lang="en-US" dirty="0" smtClean="0"/>
              <a:t> al-</a:t>
            </a:r>
            <a:r>
              <a:rPr lang="en-US" dirty="0" err="1" smtClean="0"/>
              <a:t>shamaliya</a:t>
            </a:r>
            <a:r>
              <a:rPr lang="en-US" dirty="0" smtClean="0"/>
              <a:t> </a:t>
            </a:r>
            <a:r>
              <a:rPr lang="en-US" dirty="0" smtClean="0"/>
              <a:t>village</a:t>
            </a:r>
            <a:r>
              <a:rPr lang="en-US" dirty="0" smtClean="0"/>
              <a:t>.</a:t>
            </a:r>
          </a:p>
          <a:p>
            <a:pPr lvl="0">
              <a:buNone/>
            </a:pPr>
            <a:endParaRPr lang="en-US" dirty="0" smtClean="0"/>
          </a:p>
          <a:p>
            <a:pPr lvl="0"/>
            <a:r>
              <a:rPr lang="en-US" dirty="0" smtClean="0"/>
              <a:t>To design a WDN under the current and future conditions. </a:t>
            </a:r>
            <a:endParaRPr lang="en-US" dirty="0" smtClean="0"/>
          </a:p>
          <a:p>
            <a:pPr lvl="0">
              <a:buNone/>
            </a:pPr>
            <a:endParaRPr lang="en-US" dirty="0" smtClean="0"/>
          </a:p>
          <a:p>
            <a:pPr lvl="0"/>
            <a:r>
              <a:rPr lang="en-US" dirty="0" smtClean="0"/>
              <a:t>To design a wastewater collection network.</a:t>
            </a:r>
          </a:p>
          <a:p>
            <a:pPr marL="0" indent="0" algn="l" rtl="0">
              <a:buNone/>
            </a:pPr>
            <a:endParaRPr lang="en-US" dirty="0" smtClean="0"/>
          </a:p>
        </p:txBody>
      </p:sp>
    </p:spTree>
    <p:extLst>
      <p:ext uri="{BB962C8B-B14F-4D97-AF65-F5344CB8AC3E}">
        <p14:creationId xmlns="" xmlns:p14="http://schemas.microsoft.com/office/powerpoint/2010/main" val="2397537741"/>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fontScale="90000"/>
          </a:bodyPr>
          <a:lstStyle/>
          <a:p>
            <a:r>
              <a:rPr lang="en-US" sz="4000" b="1" i="1" u="sng" dirty="0" smtClean="0"/>
              <a:t>The importance of the </a:t>
            </a:r>
            <a:r>
              <a:rPr lang="en-US" sz="4000" b="1" i="1" u="sng" dirty="0" smtClean="0"/>
              <a:t>project</a:t>
            </a:r>
            <a:br>
              <a:rPr lang="en-US" sz="4000" b="1" i="1" u="sng" dirty="0" smtClean="0"/>
            </a:br>
            <a:endParaRPr lang="en-US" sz="4000" b="1" i="1" u="sng" dirty="0"/>
          </a:p>
        </p:txBody>
      </p:sp>
      <p:sp>
        <p:nvSpPr>
          <p:cNvPr id="4" name="Content Placeholder 3"/>
          <p:cNvSpPr>
            <a:spLocks noGrp="1"/>
          </p:cNvSpPr>
          <p:nvPr>
            <p:ph idx="1"/>
          </p:nvPr>
        </p:nvSpPr>
        <p:spPr/>
        <p:txBody>
          <a:bodyPr/>
          <a:lstStyle/>
          <a:p>
            <a:pPr>
              <a:buNone/>
            </a:pPr>
            <a:endParaRPr lang="en-US" dirty="0" smtClean="0"/>
          </a:p>
          <a:p>
            <a:r>
              <a:rPr lang="en-US" dirty="0" smtClean="0"/>
              <a:t>Most </a:t>
            </a:r>
            <a:r>
              <a:rPr lang="en-US" dirty="0" smtClean="0"/>
              <a:t>of people in the village are suffering from getting rid of wastewater, so in our project we can help people to get rid of the wastewater in more environmental friendly way by designing wastewater collection network.</a:t>
            </a:r>
            <a:endParaRPr lang="en-US" dirty="0" smtClean="0"/>
          </a:p>
          <a:p>
            <a:endParaRPr lang="en-US" dirty="0" smtClean="0"/>
          </a:p>
          <a:p>
            <a:pPr>
              <a:buNone/>
            </a:pPr>
            <a:endParaRPr lang="ar-JO"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67544" y="404664"/>
            <a:ext cx="8229600" cy="1143000"/>
          </a:xfrm>
        </p:spPr>
        <p:txBody>
          <a:bodyPr>
            <a:noAutofit/>
          </a:bodyPr>
          <a:lstStyle/>
          <a:p>
            <a:r>
              <a:rPr lang="en-US" sz="4000" dirty="0" smtClean="0"/>
              <a:t>The </a:t>
            </a:r>
            <a:r>
              <a:rPr lang="en-US" sz="4000" dirty="0" smtClean="0"/>
              <a:t>Study </a:t>
            </a:r>
            <a:r>
              <a:rPr lang="en-US" sz="4000" dirty="0" smtClean="0"/>
              <a:t>Area : </a:t>
            </a:r>
            <a:r>
              <a:rPr lang="en-US" sz="4000" dirty="0" err="1" smtClean="0">
                <a:solidFill>
                  <a:srgbClr val="FF0000"/>
                </a:solidFill>
              </a:rPr>
              <a:t>Asira</a:t>
            </a:r>
            <a:r>
              <a:rPr lang="en-US" sz="4000" dirty="0" smtClean="0">
                <a:solidFill>
                  <a:srgbClr val="FF0000"/>
                </a:solidFill>
              </a:rPr>
              <a:t> al-</a:t>
            </a:r>
            <a:r>
              <a:rPr lang="en-US" sz="4000" dirty="0" err="1" smtClean="0">
                <a:solidFill>
                  <a:srgbClr val="FF0000"/>
                </a:solidFill>
              </a:rPr>
              <a:t>shamaliya</a:t>
            </a:r>
            <a:r>
              <a:rPr lang="en-US" sz="4000" dirty="0" smtClean="0">
                <a:solidFill>
                  <a:srgbClr val="FF0000"/>
                </a:solidFill>
              </a:rPr>
              <a:t> </a:t>
            </a:r>
            <a:r>
              <a:rPr lang="en-US" sz="4000" dirty="0" smtClean="0">
                <a:solidFill>
                  <a:srgbClr val="FF0000"/>
                </a:solidFill>
              </a:rPr>
              <a:t> </a:t>
            </a:r>
            <a:endParaRPr lang="ar-SA" sz="4000" b="1" u="sng" spc="0" dirty="0">
              <a:solidFill>
                <a:srgbClr val="FF0000"/>
              </a:solidFill>
              <a:effectLst>
                <a:outerShdw blurRad="38100" dist="38100" dir="2700000" algn="tl">
                  <a:srgbClr val="000000">
                    <a:alpha val="43137"/>
                  </a:srgbClr>
                </a:outerShdw>
              </a:effectLst>
            </a:endParaRPr>
          </a:p>
        </p:txBody>
      </p:sp>
      <p:pic>
        <p:nvPicPr>
          <p:cNvPr id="5" name="عنصر نائب للمحتوى 4" descr="FB_IMG_1476943114300.jpg"/>
          <p:cNvPicPr>
            <a:picLocks noGrp="1" noChangeAspect="1"/>
          </p:cNvPicPr>
          <p:nvPr>
            <p:ph idx="1"/>
          </p:nvPr>
        </p:nvPicPr>
        <p:blipFill>
          <a:blip r:embed="rId2" cstate="print"/>
          <a:stretch>
            <a:fillRect/>
          </a:stretch>
        </p:blipFill>
        <p:spPr>
          <a:xfrm>
            <a:off x="457200" y="2026917"/>
            <a:ext cx="8229600" cy="4205928"/>
          </a:xfrm>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28596" y="428604"/>
            <a:ext cx="8229600" cy="928694"/>
          </a:xfrm>
        </p:spPr>
        <p:txBody>
          <a:bodyPr/>
          <a:lstStyle/>
          <a:p>
            <a:pPr algn="ctr"/>
            <a:r>
              <a:rPr sz="4400" b="1" u="sng" smtClean="0">
                <a:solidFill>
                  <a:schemeClr val="tx1"/>
                </a:solidFill>
                <a:effectLst>
                  <a:outerShdw blurRad="38100" dist="38100" dir="2700000" algn="tl">
                    <a:srgbClr val="000000">
                      <a:alpha val="43137"/>
                    </a:srgbClr>
                  </a:outerShdw>
                </a:effectLst>
              </a:rPr>
              <a:t>TOPOGRAPHY</a:t>
            </a:r>
            <a:endParaRPr lang="ar-JO" dirty="0">
              <a:solidFill>
                <a:schemeClr val="tx1"/>
              </a:solidFill>
            </a:endParaRPr>
          </a:p>
        </p:txBody>
      </p:sp>
      <p:pic>
        <p:nvPicPr>
          <p:cNvPr id="5" name="عنصر نائب للمحتوى 4" descr="010..png"/>
          <p:cNvPicPr>
            <a:picLocks noGrp="1" noChangeAspect="1"/>
          </p:cNvPicPr>
          <p:nvPr>
            <p:ph idx="1"/>
          </p:nvPr>
        </p:nvPicPr>
        <p:blipFill>
          <a:blip r:embed="rId2" cstate="print"/>
          <a:stretch>
            <a:fillRect/>
          </a:stretch>
        </p:blipFill>
        <p:spPr>
          <a:xfrm>
            <a:off x="755577" y="1844824"/>
            <a:ext cx="7992887" cy="4392488"/>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sz="4000" b="1" u="sng" smtClean="0">
                <a:solidFill>
                  <a:schemeClr val="tx1"/>
                </a:solidFill>
                <a:effectLst>
                  <a:outerShdw blurRad="38100" dist="38100" dir="2700000" algn="tl">
                    <a:srgbClr val="000000">
                      <a:alpha val="43137"/>
                    </a:srgbClr>
                  </a:outerShdw>
                </a:effectLst>
              </a:rPr>
              <a:t>TOPOGRAPHY </a:t>
            </a:r>
            <a:endParaRPr lang="ar-SA" sz="4000" b="1" u="sng" dirty="0">
              <a:solidFill>
                <a:schemeClr val="tx1"/>
              </a:solidFill>
              <a:effectLst>
                <a:outerShdw blurRad="38100" dist="38100" dir="2700000" algn="tl">
                  <a:srgbClr val="000000">
                    <a:alpha val="43137"/>
                  </a:srgbClr>
                </a:outerShdw>
              </a:effectLst>
            </a:endParaRPr>
          </a:p>
        </p:txBody>
      </p:sp>
      <p:sp>
        <p:nvSpPr>
          <p:cNvPr id="2" name="عنصر نائب للمحتوى 1"/>
          <p:cNvSpPr>
            <a:spLocks noGrp="1"/>
          </p:cNvSpPr>
          <p:nvPr>
            <p:ph idx="1"/>
          </p:nvPr>
        </p:nvSpPr>
        <p:spPr/>
        <p:txBody>
          <a:bodyPr/>
          <a:lstStyle/>
          <a:p>
            <a:pPr algn="l" rtl="0"/>
            <a:endParaRPr lang="en-US" dirty="0" smtClean="0"/>
          </a:p>
          <a:p>
            <a:pPr algn="l" rtl="0"/>
            <a:r>
              <a:rPr lang="en-US" dirty="0" smtClean="0">
                <a:effectLst>
                  <a:outerShdw blurRad="38100" dist="38100" dir="2700000" algn="tl">
                    <a:srgbClr val="000000">
                      <a:alpha val="43137"/>
                    </a:srgbClr>
                  </a:outerShdw>
                </a:effectLst>
              </a:rPr>
              <a:t>Maximum elevation =  </a:t>
            </a:r>
            <a:r>
              <a:rPr lang="en-US" dirty="0" smtClean="0">
                <a:effectLst>
                  <a:outerShdw blurRad="38100" dist="38100" dir="2700000" algn="tl">
                    <a:srgbClr val="000000">
                      <a:alpha val="43137"/>
                    </a:srgbClr>
                  </a:outerShdw>
                </a:effectLst>
                <a:latin typeface="Adobe Gothic Std B" pitchFamily="34" charset="-128"/>
                <a:ea typeface="Adobe Gothic Std B" pitchFamily="34" charset="-128"/>
              </a:rPr>
              <a:t>665</a:t>
            </a:r>
            <a:r>
              <a:rPr lang="en-US"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m above MSL</a:t>
            </a:r>
          </a:p>
          <a:p>
            <a:pPr algn="l" rtl="0">
              <a:buNone/>
            </a:pPr>
            <a:r>
              <a:rPr lang="en-US" dirty="0" smtClean="0">
                <a:effectLst>
                  <a:outerShdw blurRad="38100" dist="38100" dir="2700000" algn="tl">
                    <a:srgbClr val="000000">
                      <a:alpha val="43137"/>
                    </a:srgbClr>
                  </a:outerShdw>
                </a:effectLst>
              </a:rPr>
              <a:t> </a:t>
            </a:r>
          </a:p>
          <a:p>
            <a:pPr algn="l" rtl="0"/>
            <a:r>
              <a:rPr lang="en-US" dirty="0" smtClean="0">
                <a:effectLst>
                  <a:outerShdw blurRad="38100" dist="38100" dir="2700000" algn="tl">
                    <a:srgbClr val="000000">
                      <a:alpha val="43137"/>
                    </a:srgbClr>
                  </a:outerShdw>
                </a:effectLst>
              </a:rPr>
              <a:t>Minimum elevation </a:t>
            </a:r>
            <a:r>
              <a:rPr lang="en-US" dirty="0" smtClean="0">
                <a:effectLst>
                  <a:outerShdw blurRad="38100" dist="38100" dir="2700000" algn="tl">
                    <a:srgbClr val="000000">
                      <a:alpha val="43137"/>
                    </a:srgbClr>
                  </a:outerShdw>
                </a:effectLst>
              </a:rPr>
              <a:t>=</a:t>
            </a:r>
            <a:r>
              <a:rPr lang="en-US" dirty="0" smtClean="0">
                <a:effectLst>
                  <a:outerShdw blurRad="38100" dist="38100" dir="2700000" algn="tl">
                    <a:srgbClr val="000000">
                      <a:alpha val="43137"/>
                    </a:srgbClr>
                  </a:outerShdw>
                </a:effectLst>
                <a:latin typeface="Adobe Gothic Std B" pitchFamily="34" charset="-128"/>
                <a:ea typeface="Adobe Gothic Std B" pitchFamily="34" charset="-128"/>
              </a:rPr>
              <a:t>510</a:t>
            </a:r>
            <a:r>
              <a:rPr lang="en-US"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m above MSL</a:t>
            </a:r>
          </a:p>
          <a:p>
            <a:pPr algn="l" rtl="0">
              <a:buNone/>
            </a:pPr>
            <a:endParaRPr lang="en-US" dirty="0" smtClean="0">
              <a:effectLst>
                <a:outerShdw blurRad="38100" dist="38100" dir="2700000" algn="tl">
                  <a:srgbClr val="000000">
                    <a:alpha val="43137"/>
                  </a:srgbClr>
                </a:outerShdw>
              </a:effectLst>
            </a:endParaRPr>
          </a:p>
          <a:p>
            <a:pPr algn="l" rtl="0"/>
            <a:endParaRPr lang="ar-SA"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sz="4000" b="1" u="sng" smtClean="0">
                <a:solidFill>
                  <a:schemeClr val="tx1"/>
                </a:solidFill>
                <a:effectLst>
                  <a:outerShdw blurRad="38100" dist="38100" dir="2700000" algn="tl">
                    <a:srgbClr val="000000">
                      <a:alpha val="43137"/>
                    </a:srgbClr>
                  </a:outerShdw>
                </a:effectLst>
              </a:rPr>
              <a:t>AREA  AND LAND USE</a:t>
            </a:r>
            <a:endParaRPr lang="ar-SA" sz="4000" b="1" u="sng" dirty="0">
              <a:solidFill>
                <a:schemeClr val="tx1"/>
              </a:solidFill>
              <a:effectLst>
                <a:outerShdw blurRad="38100" dist="38100" dir="2700000" algn="tl">
                  <a:srgbClr val="000000">
                    <a:alpha val="43137"/>
                  </a:srgbClr>
                </a:outerShdw>
              </a:effectLst>
            </a:endParaRPr>
          </a:p>
        </p:txBody>
      </p:sp>
      <p:sp>
        <p:nvSpPr>
          <p:cNvPr id="2" name="عنصر نائب للمحتوى 1"/>
          <p:cNvSpPr>
            <a:spLocks noGrp="1"/>
          </p:cNvSpPr>
          <p:nvPr>
            <p:ph idx="1"/>
          </p:nvPr>
        </p:nvSpPr>
        <p:spPr/>
        <p:txBody>
          <a:bodyPr>
            <a:normAutofit lnSpcReduction="10000"/>
          </a:bodyPr>
          <a:lstStyle/>
          <a:p>
            <a:pPr algn="l" rtl="0"/>
            <a:endParaRPr lang="en-US" dirty="0" smtClean="0"/>
          </a:p>
          <a:p>
            <a:pPr algn="l" rtl="0">
              <a:buNone/>
            </a:pPr>
            <a:endParaRPr lang="en-US" dirty="0" smtClean="0">
              <a:cs typeface="+mj-cs"/>
            </a:endParaRPr>
          </a:p>
          <a:p>
            <a:pPr>
              <a:lnSpc>
                <a:spcPct val="110000"/>
              </a:lnSpc>
            </a:pPr>
            <a:r>
              <a:rPr lang="en-US" sz="2400" dirty="0" smtClean="0"/>
              <a:t>The total area of </a:t>
            </a:r>
            <a:r>
              <a:rPr lang="en-US" sz="2400" dirty="0" err="1" smtClean="0"/>
              <a:t>Asira</a:t>
            </a:r>
            <a:r>
              <a:rPr lang="en-US" sz="2400" dirty="0" smtClean="0"/>
              <a:t> al-</a:t>
            </a:r>
            <a:r>
              <a:rPr lang="en-US" sz="2400" dirty="0" err="1" smtClean="0"/>
              <a:t>Shamaliya</a:t>
            </a:r>
            <a:r>
              <a:rPr lang="en-US" sz="2400" dirty="0" smtClean="0"/>
              <a:t> is 34,500 </a:t>
            </a:r>
            <a:r>
              <a:rPr lang="en-US" sz="2400" dirty="0" err="1" smtClean="0"/>
              <a:t>dunums</a:t>
            </a:r>
            <a:r>
              <a:rPr lang="en-US" sz="2400" dirty="0" smtClean="0"/>
              <a:t>, divided into 44 basins of which 29,300 </a:t>
            </a:r>
            <a:r>
              <a:rPr lang="en-US" sz="2400" dirty="0" err="1" smtClean="0"/>
              <a:t>dunums</a:t>
            </a:r>
            <a:r>
              <a:rPr lang="en-US" sz="2400" dirty="0" smtClean="0"/>
              <a:t> is agricultural land, the rest are non-agricultural lands, pastures and forests.</a:t>
            </a:r>
          </a:p>
          <a:p>
            <a:pPr>
              <a:buNone/>
            </a:pPr>
            <a:r>
              <a:rPr lang="en-US" sz="2400" dirty="0" smtClean="0"/>
              <a:t>    </a:t>
            </a:r>
          </a:p>
          <a:p>
            <a:pPr algn="l" rtl="0">
              <a:lnSpc>
                <a:spcPct val="110000"/>
              </a:lnSpc>
              <a:buNone/>
            </a:pPr>
            <a:r>
              <a:rPr lang="en-US" sz="2400" dirty="0" smtClean="0"/>
              <a:t>  </a:t>
            </a:r>
          </a:p>
          <a:p>
            <a:pPr algn="l" rtl="0">
              <a:buNone/>
            </a:pPr>
            <a:endParaRPr lang="en-US" dirty="0" smtClean="0"/>
          </a:p>
          <a:p>
            <a:pPr algn="l" rtl="0">
              <a:buNone/>
            </a:pPr>
            <a:r>
              <a:rPr lang="en-US" dirty="0" smtClean="0"/>
              <a:t>    </a:t>
            </a:r>
          </a:p>
          <a:p>
            <a:pPr algn="l" rtl="0"/>
            <a:endParaRPr lang="ar-SA" dirty="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sz="4000" b="1" u="sng" smtClean="0">
                <a:solidFill>
                  <a:schemeClr val="tx1"/>
                </a:solidFill>
                <a:effectLst>
                  <a:outerShdw blurRad="38100" dist="38100" dir="2700000" algn="tl">
                    <a:srgbClr val="000000">
                      <a:alpha val="43137"/>
                    </a:srgbClr>
                  </a:outerShdw>
                </a:effectLst>
              </a:rPr>
              <a:t>DATA COLLECTION </a:t>
            </a:r>
            <a:endParaRPr lang="ar-SA" sz="4000" b="1" u="sng" dirty="0">
              <a:solidFill>
                <a:schemeClr val="tx1"/>
              </a:solidFill>
              <a:effectLst>
                <a:outerShdw blurRad="38100" dist="38100" dir="2700000" algn="tl">
                  <a:srgbClr val="000000">
                    <a:alpha val="43137"/>
                  </a:srgbClr>
                </a:outerShdw>
              </a:effectLst>
            </a:endParaRPr>
          </a:p>
        </p:txBody>
      </p:sp>
      <p:sp>
        <p:nvSpPr>
          <p:cNvPr id="2" name="عنصر نائب للمحتوى 1"/>
          <p:cNvSpPr>
            <a:spLocks noGrp="1"/>
          </p:cNvSpPr>
          <p:nvPr>
            <p:ph idx="1"/>
          </p:nvPr>
        </p:nvSpPr>
        <p:spPr/>
        <p:txBody>
          <a:bodyPr/>
          <a:lstStyle/>
          <a:p>
            <a:pPr algn="l" rtl="0"/>
            <a:r>
              <a:rPr lang="en-US" dirty="0" smtClean="0">
                <a:effectLst>
                  <a:outerShdw blurRad="38100" dist="38100" dir="2700000" algn="tl">
                    <a:srgbClr val="000000">
                      <a:alpha val="43137"/>
                    </a:srgbClr>
                  </a:outerShdw>
                </a:effectLst>
              </a:rPr>
              <a:t>Boundary of the study area.</a:t>
            </a:r>
          </a:p>
          <a:p>
            <a:pPr algn="l" rtl="0"/>
            <a:r>
              <a:rPr lang="en-US" dirty="0" smtClean="0">
                <a:effectLst>
                  <a:outerShdw blurRad="38100" dist="38100" dir="2700000" algn="tl">
                    <a:srgbClr val="000000">
                      <a:alpha val="43137"/>
                    </a:srgbClr>
                  </a:outerShdw>
                </a:effectLst>
              </a:rPr>
              <a:t>Contour map </a:t>
            </a:r>
          </a:p>
          <a:p>
            <a:pPr algn="l" rtl="0"/>
            <a:r>
              <a:rPr lang="en-US" dirty="0" smtClean="0">
                <a:effectLst>
                  <a:outerShdw blurRad="38100" dist="38100" dir="2700000" algn="tl">
                    <a:srgbClr val="000000">
                      <a:alpha val="43137"/>
                    </a:srgbClr>
                  </a:outerShdw>
                </a:effectLst>
              </a:rPr>
              <a:t>Roads network</a:t>
            </a:r>
          </a:p>
          <a:p>
            <a:r>
              <a:rPr lang="en-US" dirty="0" smtClean="0">
                <a:effectLst>
                  <a:outerShdw blurRad="38100" dist="38100" dir="2700000" algn="tl">
                    <a:srgbClr val="000000">
                      <a:alpha val="43137"/>
                    </a:srgbClr>
                  </a:outerShdw>
                </a:effectLst>
              </a:rPr>
              <a:t>Building map </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Population </a:t>
            </a:r>
            <a:r>
              <a:rPr lang="en-US" dirty="0" smtClean="0">
                <a:effectLst>
                  <a:outerShdw blurRad="38100" dist="38100" dir="2700000" algn="tl">
                    <a:srgbClr val="000000">
                      <a:alpha val="43137"/>
                    </a:srgbClr>
                  </a:outerShdw>
                </a:effectLst>
              </a:rPr>
              <a:t>number </a:t>
            </a:r>
            <a:endParaRPr lang="en-US" dirty="0" smtClean="0"/>
          </a:p>
          <a:p>
            <a:pPr algn="l" rtl="0"/>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6948</TotalTime>
  <Words>800</Words>
  <Application>Microsoft Office PowerPoint</Application>
  <PresentationFormat>عرض على الشاشة (3:4)‏</PresentationFormat>
  <Paragraphs>134</Paragraphs>
  <Slides>29</Slides>
  <Notes>1</Notes>
  <HiddenSlides>0</HiddenSlides>
  <MMClips>0</MMClips>
  <ScaleCrop>false</ScaleCrop>
  <HeadingPairs>
    <vt:vector size="4" baseType="variant">
      <vt:variant>
        <vt:lpstr>سمة</vt:lpstr>
      </vt:variant>
      <vt:variant>
        <vt:i4>1</vt:i4>
      </vt:variant>
      <vt:variant>
        <vt:lpstr>عناوين الشرائح</vt:lpstr>
      </vt:variant>
      <vt:variant>
        <vt:i4>29</vt:i4>
      </vt:variant>
    </vt:vector>
  </HeadingPairs>
  <TitlesOfParts>
    <vt:vector size="30" baseType="lpstr">
      <vt:lpstr>Flow</vt:lpstr>
      <vt:lpstr>Design of sewage networks and WWTP for ASIRA AL-SHAMALYA village    </vt:lpstr>
      <vt:lpstr>Introduction</vt:lpstr>
      <vt:lpstr>Objectives </vt:lpstr>
      <vt:lpstr>The importance of the project </vt:lpstr>
      <vt:lpstr>The Study Area : Asira al-shamaliya  </vt:lpstr>
      <vt:lpstr>TOPOGRAPHY</vt:lpstr>
      <vt:lpstr>TOPOGRAPHY </vt:lpstr>
      <vt:lpstr>AREA  AND LAND USE</vt:lpstr>
      <vt:lpstr>DATA COLLECTION </vt:lpstr>
      <vt:lpstr>Preparation of data  </vt:lpstr>
      <vt:lpstr>Calculation of Sanitary Load</vt:lpstr>
      <vt:lpstr>Sewer Collection Network </vt:lpstr>
      <vt:lpstr>Equations used in SewerCAD</vt:lpstr>
      <vt:lpstr>Draw the Network by SewerCAD program. </vt:lpstr>
      <vt:lpstr>CONSTRAINTS</vt:lpstr>
      <vt:lpstr>Draw the Network by SewerCAD program. </vt:lpstr>
      <vt:lpstr>A questionnaire</vt:lpstr>
      <vt:lpstr>curve of  the consumption</vt:lpstr>
      <vt:lpstr>Allocating the area for each manhole</vt:lpstr>
      <vt:lpstr>Load on manholes</vt:lpstr>
      <vt:lpstr>Calculating the population per each manhole </vt:lpstr>
      <vt:lpstr>* Area covered per each manhole is evaluated using GIS (approximately), is equal to 1604159  </vt:lpstr>
      <vt:lpstr>The population per each manhole </vt:lpstr>
      <vt:lpstr>Calculating the unit load per each manhole</vt:lpstr>
      <vt:lpstr>Layout the network</vt:lpstr>
      <vt:lpstr>Out fall 1 Elevation = 495.0 m . Out fall 2 Elevation = 571.74 m . </vt:lpstr>
      <vt:lpstr>Conclusion:</vt:lpstr>
      <vt:lpstr>Recommendation:</vt:lpstr>
      <vt:lpstr>               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The Current Water Network In Dair-Istiya Village And Redesign It.</dc:title>
  <dc:creator>Horizon</dc:creator>
  <cp:lastModifiedBy>Windows User</cp:lastModifiedBy>
  <cp:revision>259</cp:revision>
  <dcterms:created xsi:type="dcterms:W3CDTF">2015-12-18T11:58:24Z</dcterms:created>
  <dcterms:modified xsi:type="dcterms:W3CDTF">2018-12-23T22:40:08Z</dcterms:modified>
</cp:coreProperties>
</file>