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372" r:id="rId14"/>
    <p:sldId id="269" r:id="rId15"/>
    <p:sldId id="270" r:id="rId16"/>
    <p:sldId id="271" r:id="rId17"/>
    <p:sldId id="272" r:id="rId18"/>
    <p:sldId id="332" r:id="rId19"/>
    <p:sldId id="330" r:id="rId20"/>
    <p:sldId id="331" r:id="rId21"/>
    <p:sldId id="373" r:id="rId22"/>
    <p:sldId id="374" r:id="rId23"/>
    <p:sldId id="375" r:id="rId24"/>
    <p:sldId id="376" r:id="rId25"/>
    <p:sldId id="353" r:id="rId26"/>
    <p:sldId id="354" r:id="rId27"/>
    <p:sldId id="355" r:id="rId28"/>
    <p:sldId id="356" r:id="rId29"/>
    <p:sldId id="357" r:id="rId30"/>
    <p:sldId id="358" r:id="rId31"/>
    <p:sldId id="359" r:id="rId32"/>
    <p:sldId id="360" r:id="rId33"/>
    <p:sldId id="361" r:id="rId34"/>
    <p:sldId id="362" r:id="rId35"/>
    <p:sldId id="363" r:id="rId36"/>
    <p:sldId id="333" r:id="rId37"/>
    <p:sldId id="334" r:id="rId38"/>
    <p:sldId id="335" r:id="rId39"/>
    <p:sldId id="336" r:id="rId40"/>
    <p:sldId id="337" r:id="rId41"/>
    <p:sldId id="338" r:id="rId42"/>
    <p:sldId id="339" r:id="rId43"/>
    <p:sldId id="340" r:id="rId44"/>
    <p:sldId id="341" r:id="rId45"/>
    <p:sldId id="342" r:id="rId46"/>
    <p:sldId id="343" r:id="rId47"/>
    <p:sldId id="344" r:id="rId48"/>
    <p:sldId id="345" r:id="rId49"/>
    <p:sldId id="346" r:id="rId50"/>
    <p:sldId id="347" r:id="rId51"/>
    <p:sldId id="348" r:id="rId52"/>
    <p:sldId id="349" r:id="rId53"/>
    <p:sldId id="364" r:id="rId54"/>
    <p:sldId id="365" r:id="rId55"/>
    <p:sldId id="366" r:id="rId56"/>
    <p:sldId id="367" r:id="rId57"/>
    <p:sldId id="368" r:id="rId58"/>
    <p:sldId id="369" r:id="rId59"/>
    <p:sldId id="370" r:id="rId60"/>
    <p:sldId id="275" r:id="rId61"/>
    <p:sldId id="280" r:id="rId62"/>
    <p:sldId id="276" r:id="rId63"/>
    <p:sldId id="281" r:id="rId64"/>
    <p:sldId id="282" r:id="rId65"/>
    <p:sldId id="279" r:id="rId66"/>
    <p:sldId id="277" r:id="rId67"/>
    <p:sldId id="278" r:id="rId68"/>
    <p:sldId id="283" r:id="rId69"/>
    <p:sldId id="284" r:id="rId70"/>
    <p:sldId id="285" r:id="rId71"/>
    <p:sldId id="286" r:id="rId72"/>
    <p:sldId id="287" r:id="rId73"/>
    <p:sldId id="325" r:id="rId74"/>
    <p:sldId id="326" r:id="rId75"/>
    <p:sldId id="327" r:id="rId76"/>
    <p:sldId id="377" r:id="rId77"/>
    <p:sldId id="328" r:id="rId78"/>
    <p:sldId id="371" r:id="rId7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82" autoAdjust="0"/>
    <p:restoredTop sz="94660" autoAdjust="0"/>
  </p:normalViewPr>
  <p:slideViewPr>
    <p:cSldViewPr snapToGrid="0">
      <p:cViewPr>
        <p:scale>
          <a:sx n="81" d="100"/>
          <a:sy n="81" d="100"/>
        </p:scale>
        <p:origin x="-468" y="21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61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19D8A76-46DA-4321-AC2E-9CB48BBBB2E8}" type="datetimeFigureOut">
              <a:rPr lang="ar-SA" smtClean="0"/>
              <a:t>02/09/1439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E13F526-7A8B-4FAD-86A3-3ADC0EE3ED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27265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3F526-7A8B-4FAD-86A3-3ADC0EE3ED36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65693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3F526-7A8B-4FAD-86A3-3ADC0EE3ED36}" type="slidenum">
              <a:rPr lang="ar-SA" smtClean="0"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71250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359A2-2E6C-4DFF-A645-8948C36231E7}" type="slidenum">
              <a:rPr lang="ar-SA" smtClean="0"/>
              <a:t>57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24224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1381-3550-49E4-8F7F-ADE2EA1C8179}" type="datetime1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BF86182-D315-4B75-986B-187F8AF14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84FFD-07CD-423E-9AC2-83E3CAA07678}" type="datetime1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BF86182-D315-4B75-986B-187F8AF14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F7252-88E7-4842-950D-02CF20EB499D}" type="datetime1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BF86182-D315-4B75-986B-187F8AF14D8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2CA2-8632-4D97-80A3-B5CA48C8B961}" type="datetime1">
              <a:rPr lang="en-US" smtClean="0"/>
              <a:t>5/16/2018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BF86182-D315-4B75-986B-187F8AF14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B4B4D-27B0-46AA-9AF9-AB80C7115183}" type="datetime1">
              <a:rPr lang="en-US" smtClean="0"/>
              <a:t>5/16/2018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BF86182-D315-4B75-986B-187F8AF14D81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774B4-4C6E-41F2-9121-4C966A7B0314}" type="datetime1">
              <a:rPr lang="en-US" smtClean="0"/>
              <a:t>5/16/2018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BF86182-D315-4B75-986B-187F8AF14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723AC-82E3-45E4-B2E8-130DE5C5AEC8}" type="datetime1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201-31BA-492F-8A81-5E46E16241E9}" type="datetime1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AAED7-039A-4473-B74D-59457321B9BC}" type="datetime1">
              <a:rPr lang="en-US" smtClean="0"/>
              <a:t>5/16/2018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1BC29-327F-44FA-A277-4E560B26DB57}" type="datetime1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FB6A1-B090-47CB-853B-82C548E9E8C0}" type="datetime1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BF86182-D315-4B75-986B-187F8AF14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D2654-71F8-4690-937D-C8D68BE50D28}" type="datetime1">
              <a:rPr lang="en-US" smtClean="0"/>
              <a:t>5/16/2018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BF86182-D315-4B75-986B-187F8AF14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33DD0-4E6D-4D02-9A80-C22CD57948BE}" type="datetime1">
              <a:rPr lang="en-US" smtClean="0"/>
              <a:t>5/16/2018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BF86182-D315-4B75-986B-187F8AF14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5EBFF-AA35-44A5-8036-A8BD70A1301C}" type="datetime1">
              <a:rPr lang="en-US" smtClean="0"/>
              <a:t>5/16/2018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7843D-C049-4D89-9784-92890A49001D}" type="datetime1">
              <a:rPr lang="en-US" smtClean="0"/>
              <a:t>5/16/2018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1439-095F-4BE2-9349-55442147DB26}" type="datetime1">
              <a:rPr lang="en-US" smtClean="0"/>
              <a:t>5/16/2018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7954-5EDF-4C99-A7CA-A3A95658D017}" type="datetime1">
              <a:rPr lang="en-US" smtClean="0"/>
              <a:t>5/16/2018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BF86182-D315-4B75-986B-187F8AF14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8975F-1ADF-437C-83A7-4C76DA5005A5}" type="datetime1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BF86182-D315-4B75-986B-187F8AF14D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9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9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7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7" Type="http://schemas.openxmlformats.org/officeDocument/2006/relationships/image" Target="../media/image102.jpe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jpe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5.jpe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4043" y="272457"/>
            <a:ext cx="8825658" cy="3329581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An-</a:t>
            </a:r>
            <a:r>
              <a:rPr lang="en-US" sz="2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Najah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National University</a:t>
            </a:r>
            <a:b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Faculty Of Engineering</a:t>
            </a:r>
            <a:b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Department Of Building Engineering</a:t>
            </a:r>
            <a:b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5510" y="3602038"/>
            <a:ext cx="9268496" cy="2592700"/>
          </a:xfrm>
        </p:spPr>
        <p:txBody>
          <a:bodyPr>
            <a:noAutofit/>
          </a:bodyPr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Graduation Project(2)</a:t>
            </a:r>
            <a:b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Redesign Of al-</a:t>
            </a:r>
            <a:r>
              <a:rPr lang="en-U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rahma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medical clinic</a:t>
            </a:r>
            <a:b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Prepared By: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Ala</a:t>
            </a:r>
            <a:r>
              <a:rPr lang="ar-SA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honjol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kharoub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Liana </a:t>
            </a:r>
            <a:r>
              <a:rPr lang="en-U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qabaha</a:t>
            </a:r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Supervisor: </a:t>
            </a:r>
            <a:b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Eng. 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Fadi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Fatayer</a:t>
            </a:r>
            <a:r>
              <a:rPr lang="ar-SA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Design</a:t>
            </a:r>
          </a:p>
        </p:txBody>
      </p:sp>
      <p:pic>
        <p:nvPicPr>
          <p:cNvPr id="4" name="صورة 9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656" y="1905000"/>
            <a:ext cx="6040192" cy="401928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620747" y="6103444"/>
            <a:ext cx="61526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ground Floor Plan before Redesign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564141" y="6191964"/>
            <a:ext cx="58015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ground Floor Plan after Redesign</a:t>
            </a:r>
            <a:endParaRPr lang="en-US" sz="28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5347" y="1801969"/>
            <a:ext cx="7079109" cy="4286964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Design</a:t>
            </a:r>
          </a:p>
        </p:txBody>
      </p:sp>
      <p:sp>
        <p:nvSpPr>
          <p:cNvPr id="5" name="Rectangle 4"/>
          <p:cNvSpPr/>
          <p:nvPr/>
        </p:nvSpPr>
        <p:spPr>
          <a:xfrm>
            <a:off x="2668019" y="6191966"/>
            <a:ext cx="65726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first Floor Plan after Redesign(added)</a:t>
            </a:r>
            <a:endParaRPr lang="en-US" sz="28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75020" y="1905000"/>
            <a:ext cx="6375042" cy="3955335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Design</a:t>
            </a:r>
          </a:p>
        </p:txBody>
      </p:sp>
      <p:sp>
        <p:nvSpPr>
          <p:cNvPr id="5" name="Rectangle 4"/>
          <p:cNvSpPr/>
          <p:nvPr/>
        </p:nvSpPr>
        <p:spPr>
          <a:xfrm>
            <a:off x="952768" y="158183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1000"/>
              </a:spcAft>
            </a:pPr>
            <a:r>
              <a:rPr lang="en-US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Comparison between old Al-</a:t>
            </a:r>
            <a:r>
              <a:rPr lang="en-US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Rahma</a:t>
            </a:r>
            <a:r>
              <a:rPr lang="en-US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center spaces, New design of  medical clinic and standard.</a:t>
            </a:r>
            <a:endParaRPr lang="en-US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عنصر نائب للمحتوى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1187011"/>
              </p:ext>
            </p:extLst>
          </p:nvPr>
        </p:nvGraphicFramePr>
        <p:xfrm>
          <a:off x="1416514" y="2464422"/>
          <a:ext cx="8559799" cy="39750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42947"/>
                <a:gridCol w="686819"/>
                <a:gridCol w="686819"/>
                <a:gridCol w="686819"/>
                <a:gridCol w="1116081"/>
                <a:gridCol w="963454"/>
                <a:gridCol w="1316403"/>
                <a:gridCol w="686819"/>
                <a:gridCol w="686819"/>
                <a:gridCol w="686819"/>
              </a:tblGrid>
              <a:tr h="61687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Al-</a:t>
                      </a:r>
                      <a:r>
                        <a:rPr lang="en-US" sz="12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Rahma</a:t>
                      </a:r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clinic </a:t>
                      </a: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after redesign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Al-</a:t>
                      </a:r>
                      <a:r>
                        <a:rPr lang="en-US" sz="12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Rahma</a:t>
                      </a:r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clinic before redesign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standard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260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room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length(m)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width(m)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area(m^2)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length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width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area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length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width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area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325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Clinic</a:t>
                      </a:r>
                      <a:endParaRPr 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 dirty="0">
                          <a:effectLst/>
                        </a:rPr>
                        <a:t>_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_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12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4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3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12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4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3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12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871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Kitchen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 dirty="0">
                          <a:effectLst/>
                        </a:rPr>
                        <a:t>_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 dirty="0">
                          <a:effectLst/>
                        </a:rPr>
                        <a:t>_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20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2.8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2.2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 dirty="0">
                          <a:effectLst/>
                        </a:rPr>
                        <a:t>6.2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4.2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2.8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11.76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4231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Waiting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_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 dirty="0">
                          <a:effectLst/>
                        </a:rPr>
                        <a:t>_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 dirty="0">
                          <a:effectLst/>
                        </a:rPr>
                        <a:t>152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_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_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95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_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_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_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4093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Reception+ waiting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_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_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 dirty="0">
                          <a:effectLst/>
                        </a:rPr>
                        <a:t>222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 dirty="0">
                          <a:effectLst/>
                        </a:rPr>
                        <a:t>_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_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150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19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12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228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917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Reception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10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4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70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 dirty="0">
                          <a:effectLst/>
                        </a:rPr>
                        <a:t>_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_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55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_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_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_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022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W.C's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2.4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1.4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3.36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 dirty="0">
                          <a:effectLst/>
                        </a:rPr>
                        <a:t>2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 dirty="0">
                          <a:effectLst/>
                        </a:rPr>
                        <a:t>2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4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2.4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1.2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2.9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778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Surgery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6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4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24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 dirty="0">
                          <a:effectLst/>
                        </a:rPr>
                        <a:t>4.1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 dirty="0">
                          <a:effectLst/>
                        </a:rPr>
                        <a:t>3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 dirty="0">
                          <a:effectLst/>
                        </a:rPr>
                        <a:t>12.3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 dirty="0">
                          <a:effectLst/>
                        </a:rPr>
                        <a:t>_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 dirty="0">
                          <a:effectLst/>
                        </a:rPr>
                        <a:t>_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_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4080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Pharmacy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5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4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20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4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3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12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>
                          <a:effectLst/>
                        </a:rPr>
                        <a:t>_</a:t>
                      </a:r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 dirty="0">
                          <a:effectLst/>
                        </a:rPr>
                        <a:t>_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 dirty="0">
                          <a:effectLst/>
                        </a:rPr>
                        <a:t>20.0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086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Design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7039" y="1905000"/>
            <a:ext cx="7756972" cy="369965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Design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89213" y="2382328"/>
            <a:ext cx="8915400" cy="328079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Design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7242" y="2083726"/>
            <a:ext cx="8915400" cy="359466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Design</a:t>
            </a:r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44459" y="2116651"/>
            <a:ext cx="8020050" cy="36576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Design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 t="-3426" b="-5039"/>
          <a:stretch>
            <a:fillRect/>
          </a:stretch>
        </p:blipFill>
        <p:spPr>
          <a:xfrm>
            <a:off x="3412901" y="2159356"/>
            <a:ext cx="5975797" cy="397098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2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Design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7797" y="2180174"/>
            <a:ext cx="7953375" cy="376237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96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justLow">
              <a:buFont typeface="+mj-lt"/>
              <a:buAutoNum type="arabicPeriod"/>
            </a:pPr>
            <a:r>
              <a:rPr lang="en-US" dirty="0"/>
              <a:t>Site Analysis</a:t>
            </a:r>
          </a:p>
          <a:p>
            <a:pPr marL="514350" indent="-514350" algn="justLow">
              <a:buFont typeface="+mj-lt"/>
              <a:buAutoNum type="arabicPeriod"/>
            </a:pPr>
            <a:r>
              <a:rPr lang="en-US" dirty="0"/>
              <a:t>Architectural Design </a:t>
            </a:r>
            <a:endParaRPr lang="en-US" dirty="0" smtClean="0"/>
          </a:p>
          <a:p>
            <a:pPr marL="514350" indent="-514350" algn="justLow">
              <a:buFont typeface="+mj-lt"/>
              <a:buAutoNum type="arabicPeriod"/>
            </a:pPr>
            <a:r>
              <a:rPr lang="en-US" dirty="0"/>
              <a:t>Environmental </a:t>
            </a:r>
            <a:r>
              <a:rPr lang="en-US" dirty="0" smtClean="0"/>
              <a:t>Design</a:t>
            </a:r>
            <a:endParaRPr lang="en-US" dirty="0"/>
          </a:p>
          <a:p>
            <a:pPr marL="514350" indent="-514350" algn="justLow">
              <a:buFont typeface="+mj-lt"/>
              <a:buAutoNum type="arabicPeriod"/>
            </a:pPr>
            <a:r>
              <a:rPr lang="en-US" dirty="0"/>
              <a:t>Structural Design</a:t>
            </a:r>
          </a:p>
          <a:p>
            <a:pPr marL="514350" indent="-514350" algn="justLow">
              <a:buFont typeface="+mj-lt"/>
              <a:buAutoNum type="arabicPeriod"/>
            </a:pPr>
            <a:r>
              <a:rPr lang="en-US" dirty="0"/>
              <a:t>Electrical Design</a:t>
            </a:r>
          </a:p>
          <a:p>
            <a:pPr marL="514350" indent="-514350" algn="justLow">
              <a:buFont typeface="+mj-lt"/>
              <a:buAutoNum type="arabicPeriod"/>
            </a:pPr>
            <a:r>
              <a:rPr lang="en-US" dirty="0" smtClean="0"/>
              <a:t>Mechanical </a:t>
            </a:r>
            <a:r>
              <a:rPr lang="en-US" dirty="0"/>
              <a:t>Design</a:t>
            </a:r>
          </a:p>
          <a:p>
            <a:pPr marL="514350" indent="-514350" algn="justLow">
              <a:buFont typeface="+mj-lt"/>
              <a:buAutoNum type="arabicPeriod"/>
            </a:pPr>
            <a:r>
              <a:rPr lang="en-US" dirty="0"/>
              <a:t>Safety Design</a:t>
            </a:r>
          </a:p>
          <a:p>
            <a:pPr marL="514350" indent="-514350" algn="justLow">
              <a:buFont typeface="+mj-lt"/>
              <a:buAutoNum type="arabicPeriod"/>
            </a:pPr>
            <a:r>
              <a:rPr lang="en-US" dirty="0"/>
              <a:t>Total Cost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Design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1905000"/>
            <a:ext cx="6697014" cy="4260266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19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Design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3955" y="1892121"/>
            <a:ext cx="8229599" cy="465034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13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Design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221" y="2056326"/>
            <a:ext cx="7284332" cy="425432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95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Design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1905000"/>
            <a:ext cx="7593491" cy="443140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85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Design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198" y="1905001"/>
            <a:ext cx="8564450" cy="450867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18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4748"/>
            <a:ext cx="109728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232" y="1295400"/>
            <a:ext cx="9061938" cy="468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1547446" y="533401"/>
            <a:ext cx="10034954" cy="5592763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/>
              <a:t>Sun path: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95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4748"/>
            <a:ext cx="109728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852246" y="533401"/>
            <a:ext cx="5539154" cy="5082227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000" dirty="0" smtClean="0"/>
              <a:t>Shadow: </a:t>
            </a:r>
            <a:r>
              <a:rPr lang="en-US" sz="2000" dirty="0"/>
              <a:t>I</a:t>
            </a:r>
            <a:r>
              <a:rPr lang="en-US" sz="2000" dirty="0" smtClean="0"/>
              <a:t>n 21/</a:t>
            </a:r>
            <a:r>
              <a:rPr lang="en-US" sz="2000" dirty="0"/>
              <a:t>J</a:t>
            </a:r>
            <a:r>
              <a:rPr lang="en-US" sz="2000" dirty="0" smtClean="0"/>
              <a:t>uly at 4:00 pm</a:t>
            </a:r>
            <a:br>
              <a:rPr lang="en-US" sz="2000" dirty="0" smtClean="0"/>
            </a:br>
            <a:endParaRPr lang="ar-SA" sz="2000" dirty="0" smtClean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9322" y="1066800"/>
            <a:ext cx="7201877" cy="484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58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990600"/>
          </a:xfrm>
        </p:spPr>
        <p:txBody>
          <a:bodyPr/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11569" y="914401"/>
            <a:ext cx="9870830" cy="5211763"/>
          </a:xfrm>
        </p:spPr>
        <p:txBody>
          <a:bodyPr/>
          <a:lstStyle/>
          <a:p>
            <a:pPr marL="0" indent="0" algn="l">
              <a:buNone/>
            </a:pPr>
            <a:r>
              <a:rPr lang="en-US" sz="2000" dirty="0" smtClean="0"/>
              <a:t>U-value for exterior wall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6762" y="1645919"/>
            <a:ext cx="4206239" cy="346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784" y="5107744"/>
            <a:ext cx="6257925" cy="134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9422" y="815926"/>
            <a:ext cx="4650154" cy="4151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7272997" y="352475"/>
            <a:ext cx="271506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Before treatment</a:t>
            </a:r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8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4748"/>
            <a:ext cx="109728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12912" y="803622"/>
            <a:ext cx="10007600" cy="5135563"/>
          </a:xfrm>
        </p:spPr>
        <p:txBody>
          <a:bodyPr/>
          <a:lstStyle/>
          <a:p>
            <a:pPr marL="0" indent="0" algn="l">
              <a:buNone/>
            </a:pPr>
            <a:r>
              <a:rPr lang="en-US" sz="2000" dirty="0" smtClean="0"/>
              <a:t>U-value for roof</a:t>
            </a:r>
            <a:br>
              <a:rPr lang="en-US" sz="2000" dirty="0" smtClean="0"/>
            </a:br>
            <a:endParaRPr lang="ar-SA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708" y="1307856"/>
            <a:ext cx="4026511" cy="295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674" y="4855919"/>
            <a:ext cx="3401157" cy="164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Placeholder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6679" y="1224060"/>
            <a:ext cx="4277360" cy="3120341"/>
          </a:xfrm>
          <a:prstGeom prst="rect">
            <a:avLst/>
          </a:prstGeom>
        </p:spPr>
      </p:pic>
      <p:pic>
        <p:nvPicPr>
          <p:cNvPr id="9" name="Picture Placeholder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3877" y="4448174"/>
            <a:ext cx="3982964" cy="2248535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6877077" y="567954"/>
            <a:ext cx="2095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Before treatment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05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599" y="152400"/>
            <a:ext cx="10011508" cy="4728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051538" y="785446"/>
            <a:ext cx="9327662" cy="4830182"/>
          </a:xfrm>
        </p:spPr>
        <p:txBody>
          <a:bodyPr/>
          <a:lstStyle/>
          <a:p>
            <a:pPr marL="0" indent="0" algn="l">
              <a:buNone/>
            </a:pPr>
            <a:r>
              <a:rPr lang="en-US" sz="2000" dirty="0" smtClean="0"/>
              <a:t>Total heating and cooling capacity</a:t>
            </a:r>
            <a:br>
              <a:rPr lang="en-US" sz="2000" dirty="0" smtClean="0"/>
            </a:br>
            <a:r>
              <a:rPr lang="en-US" sz="2000" dirty="0" smtClean="0"/>
              <a:t>Total heating load = 102.6 KW       Cooling load= 67 KW</a:t>
            </a:r>
            <a:endParaRPr lang="ar-SA" dirty="0" smtClean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622" y="1904999"/>
            <a:ext cx="6896100" cy="3675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05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325" y="470245"/>
            <a:ext cx="8911687" cy="1280890"/>
          </a:xfrm>
        </p:spPr>
        <p:txBody>
          <a:bodyPr/>
          <a:lstStyle/>
          <a:p>
            <a:r>
              <a:rPr lang="en-US" dirty="0"/>
              <a:t>Site Analysis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1527" y="1560924"/>
            <a:ext cx="7620000" cy="477548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599" y="152400"/>
            <a:ext cx="10011508" cy="4728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1990187" y="1116706"/>
                <a:ext cx="9327662" cy="483018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Total site energy= 217 KWh/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>Standard value = 240 KWh/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/</a:t>
                </a:r>
                <a:endParaRPr lang="ar-SA" dirty="0" smtClean="0"/>
              </a:p>
            </p:txBody>
          </p:sp>
        </mc:Choice>
        <mc:Fallback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90187" y="1116706"/>
                <a:ext cx="9327662" cy="4830182"/>
              </a:xfrm>
              <a:blipFill rotWithShape="1">
                <a:blip r:embed="rId2"/>
                <a:stretch>
                  <a:fillRect l="-523" t="-63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012" y="2171578"/>
            <a:ext cx="4733778" cy="3272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Content Placeholder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4018" y="2270052"/>
            <a:ext cx="5214425" cy="31741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مربع نص 3"/>
              <p:cNvSpPr txBox="1"/>
              <p:nvPr/>
            </p:nvSpPr>
            <p:spPr>
              <a:xfrm>
                <a:off x="6121789" y="1116706"/>
                <a:ext cx="5746653" cy="36933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dirty="0"/>
                  <a:t>T</a:t>
                </a:r>
                <a:r>
                  <a:rPr lang="en-US" dirty="0" smtClean="0"/>
                  <a:t>otal site energy before </a:t>
                </a:r>
                <a:r>
                  <a:rPr lang="en-US" dirty="0"/>
                  <a:t>treatment</a:t>
                </a:r>
                <a:r>
                  <a:rPr lang="en-US" dirty="0" smtClean="0"/>
                  <a:t> = 379 KWh/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ar-SA" dirty="0"/>
              </a:p>
            </p:txBody>
          </p:sp>
        </mc:Choice>
        <mc:Fallback xmlns="">
          <p:sp>
            <p:nvSpPr>
              <p:cNvPr id="4" name="مربع نص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1789" y="1116706"/>
                <a:ext cx="5746653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848" t="-8197" b="-2459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88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74054" y="439375"/>
            <a:ext cx="99060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72528" y="1777666"/>
            <a:ext cx="5797062" cy="4959136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000" dirty="0" smtClean="0"/>
              <a:t>Not comfort hours:</a:t>
            </a:r>
            <a:endParaRPr lang="ar-SA" sz="2000" dirty="0" smtClean="0"/>
          </a:p>
        </p:txBody>
      </p:sp>
      <p:sp>
        <p:nvSpPr>
          <p:cNvPr id="4" name="مربع نص 3"/>
          <p:cNvSpPr txBox="1"/>
          <p:nvPr/>
        </p:nvSpPr>
        <p:spPr>
          <a:xfrm>
            <a:off x="6517247" y="1729879"/>
            <a:ext cx="5080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Not comfort hours before treatment:</a:t>
            </a:r>
            <a:endParaRPr lang="ar-SA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9968" y="3097235"/>
            <a:ext cx="3962399" cy="2180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615" y="3097235"/>
            <a:ext cx="4124325" cy="2319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5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74054" y="439375"/>
            <a:ext cx="99060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58460" y="1533104"/>
            <a:ext cx="5797062" cy="4959136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000" dirty="0" smtClean="0"/>
              <a:t>Total heating and cooling:</a:t>
            </a:r>
            <a:endParaRPr lang="ar-SA" sz="2000" dirty="0" smtClean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938" y="4365455"/>
            <a:ext cx="8074233" cy="1880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938" y="1983545"/>
            <a:ext cx="8271290" cy="201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24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0214" y="131979"/>
            <a:ext cx="10152185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697501" y="751451"/>
            <a:ext cx="9808308" cy="4625027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000" dirty="0" smtClean="0"/>
              <a:t>RT60 value: </a:t>
            </a:r>
            <a:r>
              <a:rPr lang="en-US" sz="2000" dirty="0"/>
              <a:t>(0.4_0.7)</a:t>
            </a:r>
            <a:br>
              <a:rPr lang="en-US" sz="2000" dirty="0"/>
            </a:br>
            <a:r>
              <a:rPr lang="en-US" sz="2000" dirty="0" smtClean="0"/>
              <a:t> </a:t>
            </a:r>
            <a:endParaRPr lang="ar-SA" sz="2000" dirty="0" smtClean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979" y="1488030"/>
            <a:ext cx="5011826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800" y="4556201"/>
            <a:ext cx="4732184" cy="1904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7221818" y="990600"/>
            <a:ext cx="360707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RT60 of clinic before treatment</a:t>
            </a:r>
            <a:endParaRPr lang="ar-SA" dirty="0"/>
          </a:p>
        </p:txBody>
      </p:sp>
      <p:pic>
        <p:nvPicPr>
          <p:cNvPr id="8" name="صورة 7" descr="C:\Users\GOOGLE~1\AppData\Local\Temp\ecoBD7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15400" y="1488030"/>
            <a:ext cx="5196205" cy="23768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400" y="4048033"/>
            <a:ext cx="5196205" cy="1016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36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3630" y="155425"/>
            <a:ext cx="9659815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802880" y="655767"/>
            <a:ext cx="3658188" cy="4625027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000" dirty="0" smtClean="0"/>
              <a:t>STC in exterior wall before treatment </a:t>
            </a:r>
          </a:p>
          <a:p>
            <a:pPr marL="0" indent="0" algn="l">
              <a:buNone/>
            </a:pP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 </a:t>
            </a:r>
            <a:endParaRPr lang="ar-SA" sz="2000" dirty="0" smtClean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1985" y="1596000"/>
            <a:ext cx="2845776" cy="1667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963" y="3380935"/>
            <a:ext cx="4454769" cy="3261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1754360" y="951189"/>
            <a:ext cx="9726246" cy="46250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charset="2"/>
              <a:buNone/>
            </a:pPr>
            <a:r>
              <a:rPr lang="en-US" sz="2000" dirty="0" smtClean="0"/>
              <a:t>STC in exterior wall:</a:t>
            </a:r>
          </a:p>
          <a:p>
            <a:pPr marL="0" indent="0">
              <a:buFont typeface="Wingdings 3" panose="05040102010807070707" charset="2"/>
              <a:buNone/>
            </a:pP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</a:t>
            </a:r>
            <a:endParaRPr lang="ar-SA" sz="2000" dirty="0" smtClean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149" y="1595999"/>
            <a:ext cx="2387600" cy="1659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600" y="3380935"/>
            <a:ext cx="4572000" cy="3285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74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72418" y="222916"/>
            <a:ext cx="109728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901482" y="985344"/>
            <a:ext cx="10488247" cy="4625027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000" dirty="0" smtClean="0"/>
              <a:t>IIC for roof:</a:t>
            </a:r>
            <a:br>
              <a:rPr lang="en-US" sz="2000" dirty="0" smtClean="0"/>
            </a:br>
            <a:endParaRPr lang="ar-SA" sz="2000" dirty="0" smtClean="0"/>
          </a:p>
        </p:txBody>
      </p:sp>
      <p:pic>
        <p:nvPicPr>
          <p:cNvPr id="6" name="صورة 5" descr="https://scontent.fjrs2-1.fna.fbcdn.net/v/t34.18173-12/30785130_2094282837456893_1183361094_n.png?_nc_cat=0&amp;oh=f2d9b23366742168c20cd5382e6d1505&amp;oe=5AE96D9B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77315" y="1540855"/>
            <a:ext cx="3929380" cy="160701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صورة 7"/>
          <p:cNvPicPr/>
          <p:nvPr/>
        </p:nvPicPr>
        <p:blipFill>
          <a:blip r:embed="rId3"/>
          <a:stretch>
            <a:fillRect/>
          </a:stretch>
        </p:blipFill>
        <p:spPr>
          <a:xfrm>
            <a:off x="2349060" y="3360533"/>
            <a:ext cx="3484245" cy="3384550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2850" y="2403928"/>
            <a:ext cx="3888935" cy="3431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عنصر نائب للمحتوى 2"/>
          <p:cNvSpPr txBox="1">
            <a:spLocks/>
          </p:cNvSpPr>
          <p:nvPr/>
        </p:nvSpPr>
        <p:spPr>
          <a:xfrm>
            <a:off x="6872850" y="1210318"/>
            <a:ext cx="4459460" cy="46250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charset="2"/>
              <a:buNone/>
            </a:pPr>
            <a:r>
              <a:rPr lang="en-US" sz="2000" dirty="0" smtClean="0"/>
              <a:t>IIC for roof before treatment:</a:t>
            </a:r>
            <a:br>
              <a:rPr lang="en-US" sz="2000" dirty="0" smtClean="0"/>
            </a:br>
            <a:endParaRPr lang="ar-SA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05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1890" y="1083310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Design codes.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Loads.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ETABS model and checks.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Structural elements and detailing.</a:t>
            </a:r>
            <a:endParaRPr lang="en-US"/>
          </a:p>
        </p:txBody>
      </p:sp>
      <p:sp>
        <p:nvSpPr>
          <p:cNvPr id="4" name="Title 1"/>
          <p:cNvSpPr>
            <a:spLocks noGrp="1"/>
          </p:cNvSpPr>
          <p:nvPr/>
        </p:nvSpPr>
        <p:spPr>
          <a:xfrm>
            <a:off x="1311579" y="66389"/>
            <a:ext cx="7467600" cy="57943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1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65960" y="1306830"/>
            <a:ext cx="3048000" cy="521970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threePt" dir="t"/>
            </a:scene3d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codes </a:t>
            </a:r>
            <a:r>
              <a:rPr lang="en-US" sz="28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</a:t>
            </a:r>
          </a:p>
        </p:txBody>
      </p:sp>
      <p:sp>
        <p:nvSpPr>
          <p:cNvPr id="5" name="Content Placeholder 2"/>
          <p:cNvSpPr txBox="1"/>
          <p:nvPr/>
        </p:nvSpPr>
        <p:spPr>
          <a:xfrm>
            <a:off x="2400300" y="2095500"/>
            <a:ext cx="7391400" cy="2667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60000" lnSpcReduction="20000"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ACI -318-11 for reinforced concrete structural design.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UBC -97 for earthquake load computations.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ASCE for load computations.</a:t>
            </a:r>
          </a:p>
          <a:p>
            <a:pPr marL="342900" indent="-342900">
              <a:lnSpc>
                <a:spcPct val="200000"/>
              </a:lnSpc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r>
              <a:rPr lang="en-US" sz="2800" dirty="0" smtClean="0"/>
              <a:t>(ACI 350.3-06) for computing loads applied on water tanks under earthquake action.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ar-JO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3" name="Title 1"/>
          <p:cNvSpPr>
            <a:spLocks noGrp="1"/>
          </p:cNvSpPr>
          <p:nvPr/>
        </p:nvSpPr>
        <p:spPr>
          <a:xfrm>
            <a:off x="1239135" y="74994"/>
            <a:ext cx="7467600" cy="57943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42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/>
        </p:nvSpPr>
        <p:spPr>
          <a:xfrm>
            <a:off x="1101144" y="0"/>
            <a:ext cx="7467600" cy="57943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721485" y="1338580"/>
            <a:ext cx="9584690" cy="449580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  <a:t>Loads Used</a:t>
            </a: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2710815" y="2138045"/>
          <a:ext cx="6212205" cy="3884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5210"/>
                <a:gridCol w="2626995"/>
              </a:tblGrid>
              <a:tr h="5359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anose="02020603050405020304"/>
                          <a:ea typeface="Times New Roman" panose="02020603050405020304"/>
                          <a:cs typeface="Arial" panose="020B0604020202020204"/>
                        </a:rPr>
                        <a:t>Type of load</a:t>
                      </a:r>
                      <a:endParaRPr lang="en-US" sz="1800" dirty="0">
                        <a:latin typeface="Calibri" panose="020F0502020204030204"/>
                        <a:ea typeface="Calibri" panose="020F0502020204030204"/>
                        <a:cs typeface="Arial" panose="020B06040202020202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 panose="02020603050405020304"/>
                          <a:ea typeface="Times New Roman" panose="02020603050405020304"/>
                          <a:cs typeface="Arial" panose="020B0604020202020204"/>
                        </a:rPr>
                        <a:t>Load (KN/m</a:t>
                      </a:r>
                      <a:r>
                        <a:rPr lang="en-US" sz="1800" b="1" baseline="30000">
                          <a:latin typeface="Times New Roman" panose="02020603050405020304"/>
                          <a:ea typeface="Times New Roman" panose="02020603050405020304"/>
                          <a:cs typeface="Arial" panose="020B0604020202020204"/>
                        </a:rPr>
                        <a:t>2</a:t>
                      </a:r>
                      <a:r>
                        <a:rPr lang="en-US" sz="1800" b="1">
                          <a:latin typeface="Times New Roman" panose="02020603050405020304"/>
                          <a:ea typeface="Times New Roman" panose="02020603050405020304"/>
                          <a:cs typeface="Arial" panose="020B0604020202020204"/>
                        </a:rPr>
                        <a:t>)</a:t>
                      </a:r>
                      <a:endParaRPr lang="en-US" sz="1800">
                        <a:latin typeface="Calibri" panose="020F0502020204030204"/>
                        <a:ea typeface="Calibri" panose="020F0502020204030204"/>
                        <a:cs typeface="Arial" panose="020B0604020202020204"/>
                      </a:endParaRPr>
                    </a:p>
                  </a:txBody>
                  <a:tcPr marL="68580" marR="68580" marT="0" marB="0"/>
                </a:tc>
              </a:tr>
              <a:tr h="5359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anose="02020603050405020304" pitchFamily="18" charset="0"/>
                          <a:ea typeface="Times New Roman" panose="02020603050405020304"/>
                          <a:cs typeface="Arial" panose="020B0604020202020204"/>
                        </a:rPr>
                        <a:t>Super Imposed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latin typeface="Times New Roman" panose="02020603050405020304"/>
                          <a:ea typeface="Times New Roman" panose="02020603050405020304"/>
                          <a:cs typeface="Arial" panose="020B0604020202020204"/>
                        </a:rPr>
                        <a:t>4 </a:t>
                      </a:r>
                      <a:r>
                        <a:rPr lang="en-US" sz="1600" b="1">
                          <a:latin typeface="Times New Roman" panose="02020603050405020304"/>
                          <a:ea typeface="Times New Roman" panose="02020603050405020304"/>
                          <a:cs typeface="Arial" panose="020B0604020202020204"/>
                          <a:sym typeface="+mn-ea"/>
                        </a:rPr>
                        <a:t>KN/m</a:t>
                      </a:r>
                      <a:r>
                        <a:rPr lang="en-US" sz="1600" b="1" baseline="30000">
                          <a:latin typeface="Times New Roman" panose="02020603050405020304"/>
                          <a:ea typeface="Times New Roman" panose="02020603050405020304"/>
                          <a:cs typeface="Arial" panose="020B0604020202020204"/>
                          <a:sym typeface="+mn-ea"/>
                        </a:rPr>
                        <a:t>2</a:t>
                      </a:r>
                    </a:p>
                  </a:txBody>
                  <a:tcPr marL="68580" marR="68580" marT="0" marB="0"/>
                </a:tc>
              </a:tr>
              <a:tr h="5187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anose="02020603050405020304" pitchFamily="18" charset="0"/>
                          <a:ea typeface="Times New Roman" panose="02020603050405020304"/>
                          <a:cs typeface="Arial" panose="020B0604020202020204"/>
                        </a:rPr>
                        <a:t>Live Load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Times New Roman" panose="02020603050405020304"/>
                          <a:ea typeface="Times New Roman" panose="02020603050405020304"/>
                          <a:cs typeface="Arial" panose="020B0604020202020204"/>
                        </a:rPr>
                        <a:t>5 </a:t>
                      </a:r>
                      <a:r>
                        <a:rPr lang="en-US" sz="1600" b="1">
                          <a:latin typeface="Times New Roman" panose="02020603050405020304"/>
                          <a:ea typeface="Times New Roman" panose="02020603050405020304"/>
                          <a:cs typeface="Arial" panose="020B0604020202020204"/>
                          <a:sym typeface="+mn-ea"/>
                        </a:rPr>
                        <a:t>KN/m</a:t>
                      </a:r>
                      <a:r>
                        <a:rPr lang="en-US" sz="1600" b="1" baseline="30000">
                          <a:latin typeface="Times New Roman" panose="02020603050405020304"/>
                          <a:ea typeface="Times New Roman" panose="02020603050405020304"/>
                          <a:cs typeface="Arial" panose="020B0604020202020204"/>
                          <a:sym typeface="+mn-ea"/>
                        </a:rPr>
                        <a:t>2</a:t>
                      </a:r>
                      <a:endParaRPr lang="en-US" sz="1600" b="1" baseline="30000" dirty="0">
                        <a:latin typeface="Times New Roman" panose="02020603050405020304"/>
                        <a:ea typeface="Times New Roman" panose="02020603050405020304"/>
                        <a:cs typeface="Arial" panose="020B0604020202020204"/>
                        <a:sym typeface="+mn-ea"/>
                      </a:endParaRPr>
                    </a:p>
                  </a:txBody>
                  <a:tcPr marL="68580" marR="68580" marT="0" marB="0"/>
                </a:tc>
              </a:tr>
              <a:tr h="5175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en-US" sz="2000" b="1" dirty="0">
                          <a:latin typeface="Times New Roman" panose="02020603050405020304" pitchFamily="18" charset="0"/>
                          <a:ea typeface="Calibri" panose="020F0502020204030204"/>
                          <a:cs typeface="Arial" panose="020B0604020202020204"/>
                        </a:rPr>
                        <a:t>External  Wall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altLang="en-US" sz="2000" b="0" dirty="0">
                          <a:latin typeface="Times New Roman" panose="02020603050405020304"/>
                          <a:ea typeface="Times New Roman" panose="02020603050405020304"/>
                          <a:cs typeface="Arial" panose="020B0604020202020204"/>
                        </a:rPr>
                        <a:t>21 </a:t>
                      </a:r>
                      <a:r>
                        <a:rPr lang="en-US" sz="1600" b="1">
                          <a:latin typeface="Times New Roman" panose="02020603050405020304"/>
                          <a:ea typeface="Times New Roman" panose="02020603050405020304"/>
                          <a:cs typeface="Arial" panose="020B0604020202020204"/>
                          <a:sym typeface="+mn-ea"/>
                        </a:rPr>
                        <a:t>KN/m</a:t>
                      </a:r>
                      <a:r>
                        <a:rPr lang="en-US" sz="1600" b="1" baseline="30000">
                          <a:latin typeface="Times New Roman" panose="02020603050405020304"/>
                          <a:ea typeface="Times New Roman" panose="02020603050405020304"/>
                          <a:cs typeface="Arial" panose="020B0604020202020204"/>
                          <a:sym typeface="+mn-ea"/>
                        </a:rPr>
                        <a:t>2</a:t>
                      </a:r>
                      <a:endParaRPr lang="en-US" altLang="en-US" sz="1600" b="1" baseline="30000" dirty="0">
                        <a:latin typeface="Times New Roman" panose="02020603050405020304"/>
                        <a:ea typeface="Times New Roman" panose="02020603050405020304"/>
                        <a:cs typeface="Arial" panose="020B0604020202020204"/>
                        <a:sym typeface="+mn-ea"/>
                      </a:endParaRPr>
                    </a:p>
                  </a:txBody>
                  <a:tcPr marL="68580" marR="68580" marT="0" marB="0"/>
                </a:tc>
              </a:tr>
              <a:tr h="45148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en-US" sz="2000" b="1" dirty="0">
                          <a:latin typeface="Times New Roman" panose="02020603050405020304" pitchFamily="18" charset="0"/>
                          <a:ea typeface="Calibri" panose="020F0502020204030204"/>
                          <a:cs typeface="Arial" panose="020B0604020202020204"/>
                        </a:rPr>
                        <a:t>Bearing Capacity of soil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en-US" sz="2000" b="1" dirty="0">
                          <a:latin typeface="Times New Roman" panose="02020603050405020304" pitchFamily="18" charset="0"/>
                          <a:ea typeface="Calibri" panose="020F0502020204030204"/>
                          <a:cs typeface="Arial" panose="020B0604020202020204"/>
                          <a:sym typeface="+mn-ea"/>
                        </a:rPr>
                        <a:t>200 </a:t>
                      </a:r>
                      <a:r>
                        <a:rPr lang="en-US" altLang="en-US" sz="1600" b="1" dirty="0">
                          <a:latin typeface="Times New Roman" panose="02020603050405020304" pitchFamily="18" charset="0"/>
                          <a:ea typeface="Calibri" panose="020F0502020204030204"/>
                          <a:cs typeface="Arial" panose="020B0604020202020204"/>
                          <a:sym typeface="+mn-ea"/>
                        </a:rPr>
                        <a:t>kN/m²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en-US" sz="1600" b="1" baseline="30000" dirty="0">
                        <a:latin typeface="Calibri" panose="020F0502020204030204"/>
                        <a:ea typeface="Calibri" panose="020F0502020204030204"/>
                        <a:cs typeface="Arial" panose="020B0604020202020204"/>
                        <a:sym typeface="+mn-ea"/>
                      </a:endParaRPr>
                    </a:p>
                  </a:txBody>
                  <a:tcPr marL="68580" marR="68580" marT="0" marB="0"/>
                </a:tc>
              </a:tr>
              <a:tr h="701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en-US" sz="2000" b="1" dirty="0">
                          <a:latin typeface="Times New Roman" panose="02020603050405020304" pitchFamily="18" charset="0"/>
                          <a:ea typeface="Calibri" panose="020F0502020204030204"/>
                          <a:cs typeface="Arial" panose="020B0604020202020204"/>
                        </a:rPr>
                        <a:t>Concrete with compressive strength of f’c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en-US" sz="2000" b="1" dirty="0">
                          <a:latin typeface="Times New Roman" panose="02020603050405020304" pitchFamily="18" charset="0"/>
                          <a:ea typeface="Calibri" panose="020F0502020204030204"/>
                          <a:cs typeface="Arial" panose="020B0604020202020204"/>
                          <a:sym typeface="+mn-ea"/>
                        </a:rPr>
                        <a:t>28 </a:t>
                      </a:r>
                      <a:r>
                        <a:rPr lang="en-US" altLang="en-US" sz="1600" b="1" dirty="0">
                          <a:latin typeface="Times New Roman" panose="02020603050405020304" pitchFamily="18" charset="0"/>
                          <a:ea typeface="Calibri" panose="020F0502020204030204"/>
                          <a:cs typeface="Arial" panose="020B0604020202020204"/>
                          <a:sym typeface="+mn-ea"/>
                        </a:rPr>
                        <a:t>MPa</a:t>
                      </a:r>
                      <a:endParaRPr lang="en-US" altLang="en-US" sz="1600" b="1" baseline="30000" dirty="0">
                        <a:latin typeface="Times New Roman" panose="02020603050405020304" pitchFamily="18" charset="0"/>
                        <a:ea typeface="Calibri" panose="020F0502020204030204"/>
                        <a:cs typeface="Arial" panose="020B0604020202020204"/>
                        <a:sym typeface="+mn-ea"/>
                      </a:endParaRPr>
                    </a:p>
                  </a:txBody>
                  <a:tcPr marL="68580" marR="68580" marT="0" marB="0"/>
                </a:tc>
              </a:tr>
              <a:tr h="5327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en-US" sz="2000" b="1" dirty="0">
                          <a:latin typeface="Times New Roman" panose="02020603050405020304" pitchFamily="18" charset="0"/>
                          <a:ea typeface="Calibri" panose="020F0502020204030204"/>
                          <a:cs typeface="Arial" panose="020B0604020202020204"/>
                          <a:sym typeface="+mn-ea"/>
                        </a:rPr>
                        <a:t>Yielding strength of steel Fy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en-US" sz="2000" b="1" dirty="0">
                          <a:latin typeface="Times New Roman" panose="02020603050405020304" pitchFamily="18" charset="0"/>
                          <a:ea typeface="Calibri" panose="020F0502020204030204"/>
                          <a:cs typeface="Arial" panose="020B0604020202020204"/>
                          <a:sym typeface="+mn-ea"/>
                        </a:rPr>
                        <a:t>420</a:t>
                      </a:r>
                      <a:r>
                        <a:rPr lang="en-US" altLang="en-US" sz="1600" b="1" dirty="0">
                          <a:latin typeface="Calibri" panose="020F0502020204030204"/>
                          <a:ea typeface="Calibri" panose="020F0502020204030204"/>
                          <a:cs typeface="Arial" panose="020B0604020202020204"/>
                          <a:sym typeface="+mn-ea"/>
                        </a:rPr>
                        <a:t> </a:t>
                      </a:r>
                      <a:r>
                        <a:rPr lang="en-US" altLang="en-US" sz="1600" b="1" dirty="0">
                          <a:latin typeface="Times New Roman" panose="02020603050405020304" pitchFamily="18" charset="0"/>
                          <a:ea typeface="Calibri" panose="020F0502020204030204"/>
                          <a:cs typeface="Arial" panose="020B0604020202020204"/>
                          <a:sym typeface="+mn-ea"/>
                        </a:rPr>
                        <a:t>MPa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en-US" sz="1600" b="1" baseline="30000" dirty="0">
                        <a:latin typeface="Calibri" panose="020F0502020204030204"/>
                        <a:ea typeface="Calibri" panose="020F0502020204030204"/>
                        <a:cs typeface="Arial" panose="020B0604020202020204"/>
                        <a:sym typeface="+mn-ea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5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/>
        </p:nvSpPr>
        <p:spPr>
          <a:xfrm>
            <a:off x="1036750" y="71787"/>
            <a:ext cx="7467600" cy="57943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 Box 1"/>
          <p:cNvSpPr txBox="1"/>
          <p:nvPr/>
        </p:nvSpPr>
        <p:spPr>
          <a:xfrm>
            <a:off x="838200" y="1492885"/>
            <a:ext cx="3550285" cy="398780"/>
          </a:xfrm>
          <a:prstGeom prst="rect">
            <a:avLst/>
          </a:prstGeom>
          <a:noFill/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sz="20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ETABS 3D Model for The Block</a:t>
            </a:r>
          </a:p>
        </p:txBody>
      </p:sp>
      <p:pic>
        <p:nvPicPr>
          <p:cNvPr id="17" name="Picture 8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07030" y="2138045"/>
            <a:ext cx="6376035" cy="416242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5" name="Text Box 4"/>
          <p:cNvSpPr txBox="1"/>
          <p:nvPr/>
        </p:nvSpPr>
        <p:spPr>
          <a:xfrm>
            <a:off x="838200" y="1094105"/>
            <a:ext cx="649859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20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The analysis and design were done using by ETABS program.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63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7672" y="271863"/>
            <a:ext cx="8911687" cy="1280890"/>
          </a:xfrm>
        </p:spPr>
        <p:txBody>
          <a:bodyPr/>
          <a:lstStyle/>
          <a:p>
            <a:r>
              <a:rPr lang="en-US" dirty="0"/>
              <a:t>Site Analysis</a:t>
            </a:r>
          </a:p>
        </p:txBody>
      </p:sp>
      <p:sp>
        <p:nvSpPr>
          <p:cNvPr id="6" name="Rectangle 5"/>
          <p:cNvSpPr/>
          <p:nvPr/>
        </p:nvSpPr>
        <p:spPr>
          <a:xfrm>
            <a:off x="6950030" y="5618348"/>
            <a:ext cx="2691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Shadow in 21 July at  4am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607672" y="561834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Shadow in 21 July at 12pm</a:t>
            </a:r>
            <a:b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878" y="1526565"/>
            <a:ext cx="4610974" cy="3502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237" y="1497439"/>
            <a:ext cx="5173499" cy="3560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/>
        </p:nvSpPr>
        <p:spPr>
          <a:xfrm>
            <a:off x="1282065" y="0"/>
            <a:ext cx="7467600" cy="57943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Text Box 99"/>
          <p:cNvSpPr txBox="1"/>
          <p:nvPr/>
        </p:nvSpPr>
        <p:spPr>
          <a:xfrm>
            <a:off x="1324610" y="1119822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L="342900" indent="-342900">
              <a:buFont typeface="Wingdings" panose="05000000000000000000" charset="0"/>
              <a:buChar char=""/>
            </a:pPr>
            <a:r>
              <a:rPr lang="en-US" sz="2400" b="1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sz="2400" b="1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ompatibility check:</a:t>
            </a:r>
            <a:endParaRPr lang="en-US" sz="2400" b="1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4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145" y="1825625"/>
            <a:ext cx="5252720" cy="404685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8" name="Content Placeholder 7" descr="33333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58865" y="1825625"/>
            <a:ext cx="5181600" cy="404685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56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/>
        </p:nvSpPr>
        <p:spPr>
          <a:xfrm>
            <a:off x="457200" y="258445"/>
            <a:ext cx="7467600" cy="57943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Text Box 99"/>
          <p:cNvSpPr txBox="1"/>
          <p:nvPr/>
        </p:nvSpPr>
        <p:spPr>
          <a:xfrm>
            <a:off x="1409065" y="1833880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indent="0"/>
            <a:r>
              <a:rPr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</a:t>
            </a:r>
            <a:endParaRPr lang="en-US" sz="2400" b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Content Placeholder -1"/>
          <p:cNvGraphicFramePr>
            <a:graphicFrameLocks noGrp="1"/>
          </p:cNvGraphicFramePr>
          <p:nvPr>
            <p:ph/>
          </p:nvPr>
        </p:nvGraphicFramePr>
        <p:xfrm>
          <a:off x="1409065" y="2515235"/>
          <a:ext cx="6828155" cy="2527300"/>
        </p:xfrm>
        <a:graphic>
          <a:graphicData uri="http://schemas.openxmlformats.org/drawingml/2006/table">
            <a:tbl>
              <a:tblPr bandCol="1">
                <a:tableStyleId>{16D9F66E-5EB9-4882-86FB-DCBF35E3C3E4}</a:tableStyleId>
              </a:tblPr>
              <a:tblGrid>
                <a:gridCol w="1810385"/>
                <a:gridCol w="1505585"/>
                <a:gridCol w="1936115"/>
                <a:gridCol w="1576070"/>
              </a:tblGrid>
              <a:tr h="9779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sz="1600" b="1">
                        <a:latin typeface="Times New Roman" panose="02020603050405020304" pitchFamily="18" charset="0"/>
                      </a:endParaRPr>
                    </a:p>
                    <a:p>
                      <a:pPr indent="0" algn="ctr">
                        <a:buNone/>
                      </a:pPr>
                      <a:r>
                        <a:rPr sz="1600" b="1">
                          <a:latin typeface="Times New Roman" panose="02020603050405020304" pitchFamily="18" charset="0"/>
                        </a:rPr>
                        <a:t> Load type</a:t>
                      </a:r>
                      <a:endParaRPr lang="en-US" sz="1600" b="1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600" b="1">
                          <a:latin typeface="Times New Roman" panose="02020603050405020304" pitchFamily="18" charset="0"/>
                        </a:rPr>
                        <a:t>  </a:t>
                      </a:r>
                    </a:p>
                    <a:p>
                      <a:pPr indent="0" algn="ctr">
                        <a:buNone/>
                      </a:pPr>
                      <a:r>
                        <a:rPr sz="1600" b="1">
                          <a:latin typeface="Times New Roman" panose="02020603050405020304" pitchFamily="18" charset="0"/>
                        </a:rPr>
                        <a:t>Manual value (kN)</a:t>
                      </a:r>
                      <a:endParaRPr lang="en-US" sz="1600" b="1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600" b="1">
                          <a:latin typeface="Times New Roman" panose="02020603050405020304" pitchFamily="18" charset="0"/>
                        </a:rPr>
                        <a:t>  </a:t>
                      </a:r>
                    </a:p>
                    <a:p>
                      <a:pPr indent="0" algn="ctr">
                        <a:buNone/>
                      </a:pPr>
                      <a:r>
                        <a:rPr sz="1600" b="1">
                          <a:latin typeface="Times New Roman" panose="02020603050405020304" pitchFamily="18" charset="0"/>
                        </a:rPr>
                        <a:t>ETABS value (kN)</a:t>
                      </a:r>
                      <a:endParaRPr lang="en-US" sz="1600" b="1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sz="1600" b="1">
                        <a:latin typeface="Times New Roman" panose="02020603050405020304" pitchFamily="18" charset="0"/>
                      </a:endParaRPr>
                    </a:p>
                    <a:p>
                      <a:pPr indent="0" algn="ctr">
                        <a:buNone/>
                      </a:pPr>
                      <a:r>
                        <a:rPr sz="1600" b="1">
                          <a:latin typeface="Times New Roman" panose="02020603050405020304" pitchFamily="18" charset="0"/>
                        </a:rPr>
                        <a:t>  % error</a:t>
                      </a:r>
                      <a:endParaRPr lang="en-US" sz="1600" b="1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80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600"/>
                        <a:t> Live load</a:t>
                      </a:r>
                      <a:endParaRPr lang="en-US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600"/>
                        <a:t> 10562.5</a:t>
                      </a:r>
                      <a:endParaRPr lang="en-US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600"/>
                        <a:t> 10560.0282</a:t>
                      </a:r>
                      <a:endParaRPr lang="en-US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600"/>
                        <a:t> 0.021</a:t>
                      </a:r>
                      <a:endParaRPr lang="en-US" sz="1600"/>
                    </a:p>
                  </a:txBody>
                  <a:tcPr marL="68580" marR="68580" marT="0" marB="0"/>
                </a:tc>
              </a:tr>
              <a:tr h="5080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600"/>
                        <a:t> SID load</a:t>
                      </a:r>
                      <a:endParaRPr lang="en-US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600"/>
                        <a:t> 8450</a:t>
                      </a:r>
                      <a:endParaRPr lang="en-US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600"/>
                        <a:t> 8448.0225</a:t>
                      </a:r>
                      <a:endParaRPr lang="en-US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600"/>
                        <a:t> 0.023</a:t>
                      </a:r>
                      <a:endParaRPr lang="en-US" sz="1600"/>
                    </a:p>
                  </a:txBody>
                  <a:tcPr marL="68580" marR="68580" marT="0" marB="0"/>
                </a:tc>
              </a:tr>
              <a:tr h="5334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600"/>
                        <a:t> Dead load</a:t>
                      </a:r>
                      <a:endParaRPr lang="en-US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600"/>
                        <a:t> 18191.68 </a:t>
                      </a:r>
                      <a:endParaRPr lang="en-US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600"/>
                        <a:t> 18570.3306 </a:t>
                      </a:r>
                      <a:endParaRPr lang="en-US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600"/>
                        <a:t> 2</a:t>
                      </a:r>
                      <a:endParaRPr lang="en-US" sz="1600"/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Text Box 1"/>
          <p:cNvSpPr txBox="1"/>
          <p:nvPr/>
        </p:nvSpPr>
        <p:spPr>
          <a:xfrm>
            <a:off x="767715" y="1106170"/>
            <a:ext cx="3098165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457200" indent="-457200">
              <a:buFont typeface="Wingdings" panose="05000000000000000000" charset="0"/>
              <a:buChar char=""/>
            </a:pPr>
            <a:r>
              <a:rPr lang="en-US" sz="24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+mn-ea"/>
              </a:rPr>
              <a:t>Checks for model :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91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/>
        </p:nvSpPr>
        <p:spPr>
          <a:xfrm>
            <a:off x="921695" y="108205"/>
            <a:ext cx="7467600" cy="57943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 Box 1"/>
          <p:cNvSpPr txBox="1"/>
          <p:nvPr/>
        </p:nvSpPr>
        <p:spPr>
          <a:xfrm>
            <a:off x="838200" y="1353185"/>
            <a:ext cx="3098165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457200" indent="-457200">
              <a:buFont typeface="Wingdings" panose="05000000000000000000" charset="0"/>
              <a:buChar char=""/>
            </a:pPr>
            <a:r>
              <a:rPr lang="en-US" sz="24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+mn-ea"/>
              </a:rPr>
              <a:t>Checks for model :</a:t>
            </a:r>
          </a:p>
        </p:txBody>
      </p:sp>
      <p:graphicFrame>
        <p:nvGraphicFramePr>
          <p:cNvPr id="7" name="Table 6"/>
          <p:cNvGraphicFramePr/>
          <p:nvPr/>
        </p:nvGraphicFramePr>
        <p:xfrm>
          <a:off x="1259205" y="3046095"/>
          <a:ext cx="9059545" cy="2689225"/>
        </p:xfrm>
        <a:graphic>
          <a:graphicData uri="http://schemas.openxmlformats.org/drawingml/2006/table">
            <a:tbl>
              <a:tblPr bandCol="1">
                <a:tableStyleId>{16D9F66E-5EB9-4882-86FB-DCBF35E3C3E4}</a:tableStyleId>
              </a:tblPr>
              <a:tblGrid>
                <a:gridCol w="1126490"/>
                <a:gridCol w="923290"/>
                <a:gridCol w="1034415"/>
                <a:gridCol w="1025525"/>
                <a:gridCol w="1047750"/>
                <a:gridCol w="1099185"/>
                <a:gridCol w="1294765"/>
                <a:gridCol w="1508125"/>
              </a:tblGrid>
              <a:tr h="104394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600" b="1">
                        <a:latin typeface="Times New Roman" panose="02020603050405020304" pitchFamily="18" charset="0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600" b="1">
                          <a:latin typeface="Times New Roman" panose="02020603050405020304" pitchFamily="18" charset="0"/>
                        </a:rPr>
                        <a:t>Element</a:t>
                      </a:r>
                      <a:r>
                        <a:rPr sz="1600" b="1">
                          <a:latin typeface="Times New Roman" panose="02020603050405020304" pitchFamily="18" charset="0"/>
                        </a:rPr>
                        <a:t> </a:t>
                      </a:r>
                      <a:endParaRPr lang="en-US" sz="1600" b="1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sz="1400" b="1"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sz="1600" b="1">
                          <a:latin typeface="Times New Roman" panose="02020603050405020304" pitchFamily="18" charset="0"/>
                        </a:rPr>
                        <a:t>Length(m)</a:t>
                      </a:r>
                      <a:endParaRPr lang="en-US" sz="1600" b="1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400" b="1">
                          <a:latin typeface="Times New Roman" panose="02020603050405020304" pitchFamily="18" charset="0"/>
                        </a:rPr>
                        <a:t> </a:t>
                      </a:r>
                    </a:p>
                    <a:p>
                      <a:pPr indent="0" algn="ctr">
                        <a:buNone/>
                      </a:pPr>
                      <a:r>
                        <a:rPr sz="1400" b="1">
                          <a:latin typeface="Times New Roman" panose="02020603050405020304" pitchFamily="18" charset="0"/>
                        </a:rPr>
                        <a:t>Width </a:t>
                      </a:r>
                    </a:p>
                    <a:p>
                      <a:pPr indent="0" algn="ctr">
                        <a:buNone/>
                      </a:pPr>
                      <a:r>
                        <a:rPr sz="1400" b="1">
                          <a:latin typeface="Times New Roman" panose="02020603050405020304" pitchFamily="18" charset="0"/>
                        </a:rPr>
                        <a:t>(m)</a:t>
                      </a:r>
                      <a:endParaRPr lang="en-US" sz="1400" b="1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sz="1400" b="1">
                        <a:latin typeface="Times New Roman" panose="02020603050405020304" pitchFamily="18" charset="0"/>
                      </a:endParaRPr>
                    </a:p>
                    <a:p>
                      <a:pPr indent="0" algn="ctr">
                        <a:buNone/>
                      </a:pPr>
                      <a:r>
                        <a:rPr sz="1400" b="1">
                          <a:latin typeface="Times New Roman" panose="02020603050405020304" pitchFamily="18" charset="0"/>
                        </a:rPr>
                        <a:t> Weight (KN)</a:t>
                      </a:r>
                      <a:endParaRPr lang="en-US" sz="1400" b="1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400" b="1">
                          <a:latin typeface="Times New Roman" panose="02020603050405020304" pitchFamily="18" charset="0"/>
                        </a:rPr>
                        <a:t> </a:t>
                      </a:r>
                    </a:p>
                    <a:p>
                      <a:pPr indent="0" algn="ctr">
                        <a:buNone/>
                      </a:pPr>
                      <a:r>
                        <a:rPr sz="1600" b="1">
                          <a:latin typeface="Times New Roman" panose="02020603050405020304" pitchFamily="18" charset="0"/>
                        </a:rPr>
                        <a:t>Manual force(KN)</a:t>
                      </a:r>
                      <a:endParaRPr lang="en-US" sz="1600" b="1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sz="1400" b="1">
                        <a:latin typeface="Times New Roman" panose="02020603050405020304" pitchFamily="18" charset="0"/>
                      </a:endParaRPr>
                    </a:p>
                    <a:p>
                      <a:pPr indent="0" algn="ctr">
                        <a:buNone/>
                      </a:pPr>
                      <a:r>
                        <a:rPr sz="1600" b="1">
                          <a:latin typeface="Times New Roman" panose="02020603050405020304" pitchFamily="18" charset="0"/>
                        </a:rPr>
                        <a:t> ETABS value(KN)</a:t>
                      </a:r>
                      <a:endParaRPr lang="en-US" sz="1600" b="1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sz="1800" b="1">
                          <a:latin typeface="Times New Roman" panose="02020603050405020304" pitchFamily="18" charset="0"/>
                        </a:rPr>
                        <a:t> </a:t>
                      </a:r>
                    </a:p>
                    <a:p>
                      <a:pPr indent="0">
                        <a:buNone/>
                      </a:pPr>
                      <a:r>
                        <a:rPr sz="1800" b="1">
                          <a:latin typeface="Times New Roman" panose="02020603050405020304" pitchFamily="18" charset="0"/>
                        </a:rPr>
                        <a:t> Difference  </a:t>
                      </a:r>
                    </a:p>
                    <a:p>
                      <a:pPr indent="0">
                        <a:buNone/>
                      </a:pPr>
                      <a:r>
                        <a:rPr sz="1800" b="1">
                          <a:latin typeface="Times New Roman" panose="02020603050405020304" pitchFamily="18" charset="0"/>
                        </a:rPr>
                        <a:t>      %</a:t>
                      </a:r>
                      <a:endParaRPr lang="en-US" sz="1800" b="1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sz="1800" b="1">
                          <a:latin typeface="Times New Roman" panose="02020603050405020304" pitchFamily="18" charset="0"/>
                        </a:rPr>
                        <a:t> </a:t>
                      </a:r>
                    </a:p>
                    <a:p>
                      <a:pPr indent="0" algn="ctr">
                        <a:buNone/>
                      </a:pPr>
                      <a:r>
                        <a:rPr sz="1800" b="1">
                          <a:latin typeface="Times New Roman" panose="02020603050405020304" pitchFamily="18" charset="0"/>
                        </a:rPr>
                        <a:t>CHEK</a:t>
                      </a:r>
                      <a:endParaRPr lang="en-US" sz="1800" b="1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403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600"/>
                        <a:t>C</a:t>
                      </a:r>
                      <a:r>
                        <a:rPr lang="en-US" sz="1600"/>
                        <a:t>oulmn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/>
                        <a:t>0.4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/>
                        <a:t>0.35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600"/>
                        <a:t>16.68</a:t>
                      </a:r>
                      <a:endParaRPr lang="en-US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600"/>
                        <a:t> 762.48</a:t>
                      </a:r>
                      <a:endParaRPr lang="en-US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600"/>
                        <a:t>782.066</a:t>
                      </a:r>
                      <a:endParaRPr lang="en-US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600"/>
                        <a:t>2.5</a:t>
                      </a:r>
                      <a:endParaRPr lang="en-US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    </a:t>
                      </a:r>
                      <a:r>
                        <a:rPr sz="1600"/>
                        <a:t>≤10% → OK</a:t>
                      </a:r>
                      <a:endParaRPr lang="en-US" sz="1600"/>
                    </a:p>
                  </a:txBody>
                  <a:tcPr/>
                </a:tc>
              </a:tr>
              <a:tr h="52514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600"/>
                        <a:t>B</a:t>
                      </a:r>
                      <a:r>
                        <a:rPr lang="en-US" sz="1600"/>
                        <a:t>eam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600"/>
                        <a:t>6.8</a:t>
                      </a:r>
                      <a:endParaRPr lang="en-US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600"/>
                        <a:t>0.7</a:t>
                      </a:r>
                      <a:endParaRPr lang="en-US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600"/>
                        <a:t>41.65</a:t>
                      </a:r>
                      <a:endParaRPr lang="en-US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600"/>
                        <a:t>602.58</a:t>
                      </a:r>
                      <a:endParaRPr lang="en-US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600"/>
                        <a:t>612.79 </a:t>
                      </a:r>
                      <a:endParaRPr lang="en-US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600"/>
                        <a:t>1.6</a:t>
                      </a:r>
                      <a:endParaRPr lang="en-US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600"/>
                        <a:t>≤10% → OK</a:t>
                      </a:r>
                      <a:endParaRPr lang="en-US" sz="1600"/>
                    </a:p>
                  </a:txBody>
                  <a:tcPr marL="68580" marR="68580" marT="0" marB="0"/>
                </a:tc>
              </a:tr>
              <a:tr h="40576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600"/>
                        <a:t>S</a:t>
                      </a:r>
                      <a:r>
                        <a:rPr lang="en-US" sz="1600"/>
                        <a:t>lab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</a:t>
                      </a:r>
                      <a:endParaRPr lang="en-US" sz="1800" b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_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_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800" b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1800" b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+mn-ea"/>
                        </a:rPr>
                        <a:t>0.12</a:t>
                      </a:r>
                      <a:endParaRPr lang="en-US" sz="1600" b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  <a:sym typeface="+mn-ea"/>
                      </a:endParaRPr>
                    </a:p>
                    <a:p>
                      <a:pPr indent="0" algn="ctr">
                        <a:buNone/>
                      </a:pPr>
                      <a:endParaRPr lang="en-US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600"/>
                        <a:t>≤10% → OK</a:t>
                      </a:r>
                      <a:endParaRPr lang="en-US" sz="1600"/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0" name="Text Box 99"/>
          <p:cNvSpPr txBox="1"/>
          <p:nvPr/>
        </p:nvSpPr>
        <p:spPr>
          <a:xfrm>
            <a:off x="838200" y="2302192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/>
            <a:r>
              <a:rPr sz="24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Internal forces check</a:t>
            </a:r>
            <a:r>
              <a:rPr sz="1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2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66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/>
        </p:nvSpPr>
        <p:spPr>
          <a:xfrm>
            <a:off x="833755" y="113635"/>
            <a:ext cx="7467600" cy="57943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Text Box 99"/>
          <p:cNvSpPr txBox="1"/>
          <p:nvPr/>
        </p:nvSpPr>
        <p:spPr>
          <a:xfrm>
            <a:off x="1559560" y="1795780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indent="0"/>
            <a:r>
              <a:rPr sz="2400" b="1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Drift limitation check</a:t>
            </a:r>
            <a:endParaRPr lang="en-US" sz="2400" b="1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sz="half" idx="2"/>
          </p:nvPr>
        </p:nvGraphicFramePr>
        <p:xfrm>
          <a:off x="1559560" y="2465070"/>
          <a:ext cx="7508875" cy="2781300"/>
        </p:xfrm>
        <a:graphic>
          <a:graphicData uri="http://schemas.openxmlformats.org/drawingml/2006/table">
            <a:tbl>
              <a:tblPr bandCol="1">
                <a:tableStyleId>{16D9F66E-5EB9-4882-86FB-DCBF35E3C3E4}</a:tableStyleId>
              </a:tblPr>
              <a:tblGrid>
                <a:gridCol w="919480"/>
                <a:gridCol w="723900"/>
                <a:gridCol w="732155"/>
                <a:gridCol w="801370"/>
                <a:gridCol w="734695"/>
                <a:gridCol w="730250"/>
                <a:gridCol w="756920"/>
                <a:gridCol w="1336040"/>
                <a:gridCol w="774065"/>
              </a:tblGrid>
              <a:tr h="100393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 STORY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 </a:t>
                      </a:r>
                    </a:p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Ux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sz="1800">
                        <a:latin typeface="Times New Roman" panose="02020603050405020304" pitchFamily="18" charset="0"/>
                      </a:endParaRPr>
                    </a:p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 Uy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sz="1800">
                        <a:latin typeface="Times New Roman" panose="02020603050405020304" pitchFamily="18" charset="0"/>
                      </a:endParaRPr>
                    </a:p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 ΔSx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sz="1800">
                        <a:latin typeface="Times New Roman" panose="02020603050405020304" pitchFamily="18" charset="0"/>
                      </a:endParaRPr>
                    </a:p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 ΔSy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 Δmx(mm)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 Δmy(mm)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sz="1800">
                        <a:latin typeface="Times New Roman" panose="02020603050405020304" pitchFamily="18" charset="0"/>
                      </a:endParaRPr>
                    </a:p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Drift limitation</a:t>
                      </a:r>
                    </a:p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(mm)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sz="1800">
                        <a:latin typeface="Times New Roman" panose="02020603050405020304" pitchFamily="18" charset="0"/>
                      </a:endParaRPr>
                    </a:p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 check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4991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B.F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0.6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0.7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0.6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0.7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2.31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2.695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10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OK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4927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G.F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1.55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2.11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0.95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1.41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3.657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1.41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10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OK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8483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F.F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2.5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3.7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0.95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1.59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3.657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6.1215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10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</a:rPr>
                        <a:t>OK</a:t>
                      </a:r>
                      <a:endParaRPr lang="en-US" sz="1800"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Text Box 8"/>
          <p:cNvSpPr txBox="1"/>
          <p:nvPr/>
        </p:nvSpPr>
        <p:spPr>
          <a:xfrm>
            <a:off x="833755" y="1076960"/>
            <a:ext cx="3098165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457200" indent="-457200">
              <a:buFont typeface="Wingdings" panose="05000000000000000000" charset="0"/>
              <a:buChar char=""/>
            </a:pPr>
            <a:r>
              <a:rPr lang="en-US" sz="24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+mn-ea"/>
              </a:rPr>
              <a:t>Checks for model 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46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>
          <a:xfrm>
            <a:off x="838200" y="1252855"/>
            <a:ext cx="10515600" cy="4351338"/>
          </a:xfrm>
        </p:spPr>
        <p:txBody>
          <a:bodyPr>
            <a:normAutofit fontScale="57500" lnSpcReduction="20000"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en-US" sz="3900" u="sng" dirty="0">
                <a:latin typeface="Cambria" panose="02040503050406030204" pitchFamily="18" charset="0"/>
              </a:rPr>
              <a:t>Seismic Design</a:t>
            </a:r>
            <a:r>
              <a:rPr lang="en-US" sz="36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en-US" sz="3600" u="sng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  <a:buClrTx/>
              <a:buSzTx/>
            </a:pPr>
            <a:r>
              <a:rPr lang="en-US" sz="3600" dirty="0">
                <a:latin typeface="Times New Roman" panose="02020603050405020304" pitchFamily="18" charset="0"/>
                <a:sym typeface="+mn-ea"/>
              </a:rPr>
              <a:t>The Structural System in Nablus.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ClrTx/>
              <a:buSzTx/>
            </a:pPr>
            <a:r>
              <a:rPr lang="en-US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seismic zone factor is 2B which have factor Z = 0.20.</a:t>
            </a:r>
          </a:p>
          <a:p>
            <a:pPr lvl="0">
              <a:lnSpc>
                <a:spcPct val="150000"/>
              </a:lnSpc>
            </a:pPr>
            <a:r>
              <a:rPr lang="en-US" sz="3600" dirty="0">
                <a:latin typeface="Times New Roman" panose="02020603050405020304" pitchFamily="18" charset="0"/>
                <a:sym typeface="+mn-ea"/>
              </a:rPr>
              <a:t>Seismic</a:t>
            </a:r>
            <a:r>
              <a:rPr lang="en-US" sz="36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>
                <a:latin typeface="Times New Roman" panose="02020603050405020304" pitchFamily="18" charset="0"/>
              </a:rPr>
              <a:t>Importance factor (I) = 1.25</a:t>
            </a:r>
          </a:p>
          <a:p>
            <a:pPr lvl="0">
              <a:lnSpc>
                <a:spcPct val="150000"/>
              </a:lnSpc>
            </a:pPr>
            <a:r>
              <a:rPr lang="en-US" sz="3600" dirty="0">
                <a:latin typeface="Times New Roman" panose="02020603050405020304" pitchFamily="18" charset="0"/>
              </a:rPr>
              <a:t>Soil profile: Silt Clay </a:t>
            </a:r>
          </a:p>
          <a:p>
            <a:pPr lvl="0">
              <a:lnSpc>
                <a:spcPct val="150000"/>
              </a:lnSpc>
            </a:pPr>
            <a:r>
              <a:rPr lang="en-US" sz="3600" dirty="0">
                <a:latin typeface="Times New Roman" panose="02020603050405020304" pitchFamily="18" charset="0"/>
              </a:rPr>
              <a:t>Seismic </a:t>
            </a:r>
            <a:r>
              <a:rPr lang="en-US" sz="3600" dirty="0">
                <a:latin typeface="Times New Roman" panose="02020603050405020304" pitchFamily="18" charset="0"/>
                <a:sym typeface="+mn-ea"/>
              </a:rPr>
              <a:t>velocity </a:t>
            </a:r>
            <a:r>
              <a:rPr lang="en-US" sz="3600" dirty="0">
                <a:latin typeface="Times New Roman" panose="02020603050405020304" pitchFamily="18" charset="0"/>
              </a:rPr>
              <a:t>Coefficient (</a:t>
            </a:r>
            <a:r>
              <a:rPr lang="en-US" sz="3600" dirty="0" err="1">
                <a:latin typeface="Times New Roman" panose="02020603050405020304" pitchFamily="18" charset="0"/>
              </a:rPr>
              <a:t>Cv</a:t>
            </a:r>
            <a:r>
              <a:rPr lang="en-US" sz="3600" dirty="0">
                <a:latin typeface="Times New Roman" panose="02020603050405020304" pitchFamily="18" charset="0"/>
              </a:rPr>
              <a:t>)= 0.28</a:t>
            </a:r>
          </a:p>
          <a:p>
            <a:pPr lvl="0">
              <a:lnSpc>
                <a:spcPct val="150000"/>
              </a:lnSpc>
            </a:pPr>
            <a:r>
              <a:rPr lang="en-US" sz="3600" dirty="0">
                <a:latin typeface="Times New Roman" panose="02020603050405020304" pitchFamily="18" charset="0"/>
              </a:rPr>
              <a:t>Seismic </a:t>
            </a:r>
            <a:r>
              <a:rPr lang="en-US" sz="3600" dirty="0">
                <a:latin typeface="Times New Roman" panose="02020603050405020304" pitchFamily="18" charset="0"/>
                <a:sym typeface="+mn-ea"/>
              </a:rPr>
              <a:t>acceleration </a:t>
            </a:r>
            <a:r>
              <a:rPr lang="en-US" sz="3600" dirty="0">
                <a:latin typeface="Times New Roman" panose="02020603050405020304" pitchFamily="18" charset="0"/>
              </a:rPr>
              <a:t>Coefficient (</a:t>
            </a:r>
            <a:r>
              <a:rPr lang="en-US" sz="3600" dirty="0" err="1">
                <a:latin typeface="Times New Roman" panose="02020603050405020304" pitchFamily="18" charset="0"/>
              </a:rPr>
              <a:t>Ca</a:t>
            </a:r>
            <a:r>
              <a:rPr lang="en-US" sz="3600" dirty="0">
                <a:latin typeface="Times New Roman" panose="02020603050405020304" pitchFamily="18" charset="0"/>
              </a:rPr>
              <a:t>)= 0.4</a:t>
            </a:r>
          </a:p>
          <a:p>
            <a:pPr lvl="0">
              <a:lnSpc>
                <a:spcPct val="150000"/>
              </a:lnSpc>
            </a:pPr>
            <a:r>
              <a:rPr lang="en-US" sz="3600" dirty="0">
                <a:latin typeface="Times New Roman" panose="02020603050405020304" pitchFamily="18" charset="0"/>
              </a:rPr>
              <a:t>Structural system force reduction Coefficient (R) = 5.5</a:t>
            </a:r>
          </a:p>
          <a:p>
            <a:pPr lvl="0"/>
            <a:endParaRPr lang="en-US" dirty="0">
              <a:latin typeface="Times New Roman" panose="02020603050405020304" pitchFamily="18" charset="0"/>
            </a:endParaRPr>
          </a:p>
          <a:p>
            <a:pPr marL="0" lvl="0" indent="0"/>
            <a:endParaRPr lang="en-US" dirty="0">
              <a:latin typeface="Times New Roman" panose="02020603050405020304" pitchFamily="18" charset="0"/>
            </a:endParaRPr>
          </a:p>
          <a:p>
            <a:pPr marL="0" lvl="0" indent="0">
              <a:buNone/>
            </a:pPr>
            <a:endParaRPr lang="en-US" dirty="0">
              <a:latin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en-US" sz="3600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JO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83245" y="1390650"/>
            <a:ext cx="2867660" cy="4530090"/>
          </a:xfrm>
          <a:prstGeom prst="rect">
            <a:avLst/>
          </a:prstGeom>
          <a:ln w="38100" cap="sq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itle 1"/>
          <p:cNvSpPr>
            <a:spLocks noGrp="1"/>
          </p:cNvSpPr>
          <p:nvPr/>
        </p:nvSpPr>
        <p:spPr>
          <a:xfrm>
            <a:off x="1049628" y="0"/>
            <a:ext cx="7467600" cy="57943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53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 descr="2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2046" t="-2739" b="-2739"/>
          <a:stretch>
            <a:fillRect/>
          </a:stretch>
        </p:blipFill>
        <p:spPr>
          <a:xfrm>
            <a:off x="7301422" y="1108075"/>
            <a:ext cx="3154045" cy="215455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4" name="Title 1"/>
          <p:cNvSpPr>
            <a:spLocks noGrp="1"/>
          </p:cNvSpPr>
          <p:nvPr/>
        </p:nvSpPr>
        <p:spPr>
          <a:xfrm>
            <a:off x="921695" y="48198"/>
            <a:ext cx="7467600" cy="57943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Box 8"/>
          <p:cNvSpPr txBox="1"/>
          <p:nvPr/>
        </p:nvSpPr>
        <p:spPr>
          <a:xfrm>
            <a:off x="497840" y="1108075"/>
            <a:ext cx="3356610" cy="521970"/>
          </a:xfrm>
          <a:prstGeom prst="rect">
            <a:avLst/>
          </a:prstGeom>
          <a:noFill/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marL="457200" indent="-457200">
              <a:buFont typeface="Wingdings" panose="05000000000000000000" charset="0"/>
              <a:buChar char=""/>
            </a:pPr>
            <a:r>
              <a:rPr lang="en-US" sz="28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Slab reinforcement</a:t>
            </a:r>
          </a:p>
        </p:txBody>
      </p:sp>
      <p:sp>
        <p:nvSpPr>
          <p:cNvPr id="100" name="Text Box 99"/>
          <p:cNvSpPr txBox="1"/>
          <p:nvPr/>
        </p:nvSpPr>
        <p:spPr>
          <a:xfrm>
            <a:off x="7654925" y="3275330"/>
            <a:ext cx="5080000" cy="3067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/>
            <a:r>
              <a:rPr sz="1400" b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T-section Ribbed slab</a:t>
            </a:r>
            <a:endParaRPr lang="en-US" sz="1400"/>
          </a:p>
        </p:txBody>
      </p:sp>
      <p:pic>
        <p:nvPicPr>
          <p:cNvPr id="14" name="Picture 13" descr="1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6772" y="3785870"/>
            <a:ext cx="4834255" cy="2259965"/>
          </a:xfrm>
          <a:prstGeom prst="rect">
            <a:avLst/>
          </a:prstGeom>
          <a:ln w="28575">
            <a:solidFill>
              <a:srgbClr val="000000"/>
            </a:solidFill>
          </a:ln>
        </p:spPr>
      </p:pic>
      <p:pic>
        <p:nvPicPr>
          <p:cNvPr id="85" name="Picture 92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788956" y="2142490"/>
            <a:ext cx="5428615" cy="390334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17" name="Text Box 16"/>
          <p:cNvSpPr txBox="1"/>
          <p:nvPr/>
        </p:nvSpPr>
        <p:spPr>
          <a:xfrm>
            <a:off x="7232650" y="6045835"/>
            <a:ext cx="5080000" cy="3067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/>
            <a:r>
              <a:rPr sz="14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reinforcement cross section</a:t>
            </a:r>
            <a:r>
              <a:rPr sz="1400" b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b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55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40491" y="1196422"/>
            <a:ext cx="10515600" cy="1325563"/>
          </a:xfrm>
        </p:spPr>
        <p:txBody>
          <a:bodyPr/>
          <a:lstStyle/>
          <a:p>
            <a:pPr marL="457200" indent="-457200">
              <a:buFont typeface="Wingdings" panose="05000000000000000000" charset="0"/>
              <a:buChar char=""/>
            </a:pPr>
            <a:r>
              <a:rPr lang="en-US" sz="28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sym typeface="+mn-ea"/>
              </a:rPr>
              <a:t>Footing reinforcement.</a:t>
            </a:r>
            <a:r>
              <a:rPr lang="en-US" sz="28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  <a:t/>
            </a:r>
            <a:br>
              <a:rPr lang="en-US" sz="28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</a:br>
            <a:r>
              <a:rPr lang="en-US" sz="28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sym typeface="+mn-ea"/>
              </a:rPr>
              <a:t>   Isolated footing:</a:t>
            </a:r>
          </a:p>
        </p:txBody>
      </p:sp>
      <p:pic>
        <p:nvPicPr>
          <p:cNvPr id="2" name="Content Placeholder 1" descr="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686675" y="1527540"/>
            <a:ext cx="3197225" cy="286194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4" name="Title 1"/>
          <p:cNvSpPr>
            <a:spLocks noGrp="1"/>
          </p:cNvSpPr>
          <p:nvPr/>
        </p:nvSpPr>
        <p:spPr>
          <a:xfrm>
            <a:off x="921695" y="132556"/>
            <a:ext cx="7467600" cy="57943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Content Placeholder 4" descr="7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686675" y="4887595"/>
            <a:ext cx="2682875" cy="178498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2416175"/>
            <a:ext cx="6276340" cy="4052570"/>
          </a:xfrm>
          <a:prstGeom prst="rect">
            <a:avLst/>
          </a:prstGeom>
        </p:spPr>
      </p:pic>
      <p:sp>
        <p:nvSpPr>
          <p:cNvPr id="100" name="Text Box 99"/>
          <p:cNvSpPr txBox="1"/>
          <p:nvPr/>
        </p:nvSpPr>
        <p:spPr>
          <a:xfrm>
            <a:off x="7265035" y="4397375"/>
            <a:ext cx="5080000" cy="2755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/>
            <a:r>
              <a:rPr sz="1200" b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Footing Reinforcement cross section </a:t>
            </a:r>
            <a:r>
              <a:rPr lang="en-US" sz="1200" b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edge column</a:t>
            </a:r>
            <a:r>
              <a:rPr sz="1200" b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/>
          </a:p>
        </p:txBody>
      </p:sp>
      <p:sp>
        <p:nvSpPr>
          <p:cNvPr id="12" name="Oval 2"/>
          <p:cNvSpPr>
            <a:spLocks noChangeArrowheads="1"/>
          </p:cNvSpPr>
          <p:nvPr/>
        </p:nvSpPr>
        <p:spPr bwMode="auto">
          <a:xfrm>
            <a:off x="5843270" y="4193540"/>
            <a:ext cx="591185" cy="852170"/>
          </a:xfrm>
          <a:prstGeom prst="ellipse">
            <a:avLst/>
          </a:prstGeom>
          <a:noFill/>
          <a:ln w="69850">
            <a:solidFill>
              <a:srgbClr val="000000">
                <a:alpha val="89000"/>
              </a:srgb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ar-JO" dirty="0"/>
          </a:p>
        </p:txBody>
      </p:sp>
      <p:sp>
        <p:nvSpPr>
          <p:cNvPr id="34822" name="AutoShape 6"/>
          <p:cNvSpPr>
            <a:spLocks noChangeShapeType="1"/>
          </p:cNvSpPr>
          <p:nvPr/>
        </p:nvSpPr>
        <p:spPr bwMode="auto">
          <a:xfrm rot="6420000" flipH="1" flipV="1">
            <a:off x="6614795" y="3771900"/>
            <a:ext cx="796925" cy="966470"/>
          </a:xfrm>
          <a:prstGeom prst="straightConnector1">
            <a:avLst/>
          </a:prstGeom>
          <a:solidFill>
            <a:schemeClr val="tx1"/>
          </a:solidFill>
          <a:ln w="88900">
            <a:solidFill>
              <a:schemeClr val="tx1"/>
            </a:solidFill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/>
          <a:lstStyle/>
          <a:p>
            <a:endParaRPr lang="ar-JO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64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2" grpId="1" bldLvl="0" animBg="1"/>
      <p:bldP spid="34822" grpId="0" bldLvl="0" animBg="1"/>
      <p:bldP spid="34822" grpId="1" bldLvl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086856" y="1157954"/>
            <a:ext cx="10515600" cy="1026160"/>
          </a:xfrm>
        </p:spPr>
        <p:txBody>
          <a:bodyPr/>
          <a:lstStyle/>
          <a:p>
            <a:pPr marL="457200" indent="-457200">
              <a:buFont typeface="Wingdings" panose="05000000000000000000" charset="0"/>
              <a:buChar char=""/>
            </a:pPr>
            <a:r>
              <a:rPr lang="en-US" sz="28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sym typeface="+mn-ea"/>
              </a:rPr>
              <a:t>Column reinforcement</a:t>
            </a:r>
          </a:p>
        </p:txBody>
      </p:sp>
      <p:sp>
        <p:nvSpPr>
          <p:cNvPr id="4" name="Title 1"/>
          <p:cNvSpPr>
            <a:spLocks noGrp="1"/>
          </p:cNvSpPr>
          <p:nvPr/>
        </p:nvSpPr>
        <p:spPr>
          <a:xfrm>
            <a:off x="921695" y="66675"/>
            <a:ext cx="7467600" cy="57943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36929" r="-4549"/>
          <a:stretch>
            <a:fillRect/>
          </a:stretch>
        </p:blipFill>
        <p:spPr>
          <a:xfrm>
            <a:off x="4565650" y="2072957"/>
            <a:ext cx="2816860" cy="27241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Content Placeholder 4" descr="8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4699"/>
          <a:stretch>
            <a:fillRect/>
          </a:stretch>
        </p:blipFill>
        <p:spPr>
          <a:xfrm>
            <a:off x="7924800" y="1537652"/>
            <a:ext cx="3260090" cy="47999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0" name="Text Box 99"/>
          <p:cNvSpPr txBox="1"/>
          <p:nvPr/>
        </p:nvSpPr>
        <p:spPr>
          <a:xfrm>
            <a:off x="4248150" y="5027284"/>
            <a:ext cx="5080000" cy="2755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/>
            <a:r>
              <a:rPr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 35*50 cm reinforcement cross section.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5" name="Picture 82"/>
          <p:cNvPicPr>
            <a:picLocks noChangeAspect="1"/>
          </p:cNvPicPr>
          <p:nvPr/>
        </p:nvPicPr>
        <p:blipFill>
          <a:blip r:embed="rId4"/>
          <a:srcRect l="-25133"/>
          <a:stretch>
            <a:fillRect/>
          </a:stretch>
        </p:blipFill>
        <p:spPr>
          <a:xfrm>
            <a:off x="690755" y="1863725"/>
            <a:ext cx="3588385" cy="180403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sp>
        <p:nvSpPr>
          <p:cNvPr id="7" name="Text Box 6"/>
          <p:cNvSpPr txBox="1"/>
          <p:nvPr/>
        </p:nvSpPr>
        <p:spPr>
          <a:xfrm>
            <a:off x="576580" y="3799840"/>
            <a:ext cx="5080000" cy="2755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/>
            <a:r>
              <a:rPr sz="1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Column 30*30 </a:t>
            </a:r>
            <a:r>
              <a:rPr lang="en-US" sz="1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sz="1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 reinforcement cross section </a:t>
            </a:r>
            <a:endParaRPr lang="en-US" b="1"/>
          </a:p>
        </p:txBody>
      </p:sp>
      <p:pic>
        <p:nvPicPr>
          <p:cNvPr id="106" name="Picture 78"/>
          <p:cNvPicPr>
            <a:picLocks noChangeAspect="1"/>
          </p:cNvPicPr>
          <p:nvPr/>
        </p:nvPicPr>
        <p:blipFill>
          <a:blip r:embed="rId5"/>
          <a:srcRect l="-25620"/>
          <a:stretch>
            <a:fillRect/>
          </a:stretch>
        </p:blipFill>
        <p:spPr>
          <a:xfrm>
            <a:off x="676785" y="4208629"/>
            <a:ext cx="3602355" cy="224218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8" name="Text Box 7"/>
          <p:cNvSpPr txBox="1"/>
          <p:nvPr/>
        </p:nvSpPr>
        <p:spPr>
          <a:xfrm>
            <a:off x="365125" y="6572250"/>
            <a:ext cx="3814445" cy="275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sz="1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 </a:t>
            </a:r>
            <a:r>
              <a:rPr lang="en-US" sz="1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35*40</a:t>
            </a:r>
            <a:r>
              <a:rPr sz="1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reinforcement cross section.</a:t>
            </a:r>
            <a:endParaRPr lang="en-US" sz="12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val 2"/>
          <p:cNvSpPr>
            <a:spLocks noChangeArrowheads="1"/>
          </p:cNvSpPr>
          <p:nvPr/>
        </p:nvSpPr>
        <p:spPr bwMode="auto">
          <a:xfrm>
            <a:off x="721029" y="1863408"/>
            <a:ext cx="820143" cy="499745"/>
          </a:xfrm>
          <a:prstGeom prst="ellipse">
            <a:avLst/>
          </a:prstGeom>
          <a:noFill/>
          <a:ln w="3175">
            <a:solidFill>
              <a:srgbClr val="000000">
                <a:alpha val="89000"/>
              </a:srgb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lang="en-US" altLang="ar-JO" sz="1000" dirty="0">
                <a:latin typeface="Times New Roman" panose="02020603050405020304" pitchFamily="18" charset="0"/>
              </a:rPr>
              <a:t>Group                                A</a:t>
            </a:r>
          </a:p>
        </p:txBody>
      </p:sp>
      <p:sp>
        <p:nvSpPr>
          <p:cNvPr id="13" name="Oval 2"/>
          <p:cNvSpPr>
            <a:spLocks noChangeArrowheads="1"/>
          </p:cNvSpPr>
          <p:nvPr/>
        </p:nvSpPr>
        <p:spPr bwMode="auto">
          <a:xfrm>
            <a:off x="676785" y="4186396"/>
            <a:ext cx="820143" cy="499745"/>
          </a:xfrm>
          <a:prstGeom prst="ellipse">
            <a:avLst/>
          </a:prstGeom>
          <a:noFill/>
          <a:ln w="3175">
            <a:solidFill>
              <a:srgbClr val="000000">
                <a:alpha val="89000"/>
              </a:srgb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lang="en-US" altLang="ar-JO" sz="1000" dirty="0">
                <a:latin typeface="Times New Roman" panose="02020603050405020304" pitchFamily="18" charset="0"/>
              </a:rPr>
              <a:t>Group                                B</a:t>
            </a:r>
          </a:p>
        </p:txBody>
      </p:sp>
      <p:sp>
        <p:nvSpPr>
          <p:cNvPr id="14" name="Oval 2"/>
          <p:cNvSpPr>
            <a:spLocks noChangeArrowheads="1"/>
          </p:cNvSpPr>
          <p:nvPr/>
        </p:nvSpPr>
        <p:spPr bwMode="auto">
          <a:xfrm>
            <a:off x="6117465" y="2076450"/>
            <a:ext cx="747520" cy="499745"/>
          </a:xfrm>
          <a:prstGeom prst="ellipse">
            <a:avLst/>
          </a:prstGeom>
          <a:noFill/>
          <a:ln w="3175">
            <a:solidFill>
              <a:srgbClr val="000000">
                <a:alpha val="89000"/>
              </a:srgb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lang="en-US" altLang="ar-JO" sz="1000" dirty="0">
                <a:latin typeface="Times New Roman" panose="02020603050405020304" pitchFamily="18" charset="0"/>
              </a:rPr>
              <a:t>Group                                C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708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9" grpId="1" bldLvl="0" animBg="1"/>
      <p:bldP spid="13" grpId="0" bldLvl="0" animBg="1"/>
      <p:bldP spid="13" grpId="1" bldLvl="0" animBg="1"/>
      <p:bldP spid="14" grpId="0" bldLvl="0" animBg="1"/>
      <p:bldP spid="14" grpId="1" bldLvl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38200" y="1127125"/>
            <a:ext cx="5507990" cy="563880"/>
          </a:xfrm>
        </p:spPr>
        <p:txBody>
          <a:bodyPr>
            <a:normAutofit fontScale="90000"/>
          </a:bodyPr>
          <a:lstStyle/>
          <a:p>
            <a:pPr marL="457200" indent="-457200">
              <a:buFont typeface="Wingdings" panose="05000000000000000000" charset="0"/>
              <a:buChar char=""/>
            </a:pPr>
            <a:r>
              <a:rPr lang="en-US" sz="28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sym typeface="+mn-ea"/>
              </a:rPr>
              <a:t>Beam reinforcement</a:t>
            </a:r>
            <a:r>
              <a:rPr lang="en-US" dirty="0"/>
              <a:t/>
            </a:r>
            <a:br>
              <a:rPr lang="en-US" dirty="0"/>
            </a:br>
            <a:endParaRPr lang="en-US"/>
          </a:p>
        </p:txBody>
      </p:sp>
      <p:pic>
        <p:nvPicPr>
          <p:cNvPr id="2" name="Content Placeholder 1" descr="5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57020" y="1691005"/>
            <a:ext cx="2440305" cy="191262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4" name="Title 1"/>
          <p:cNvSpPr>
            <a:spLocks noGrp="1"/>
          </p:cNvSpPr>
          <p:nvPr/>
        </p:nvSpPr>
        <p:spPr>
          <a:xfrm>
            <a:off x="1114022" y="88297"/>
            <a:ext cx="7467600" cy="57943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77"/>
          <p:cNvPicPr>
            <a:picLocks noChangeAspect="1"/>
          </p:cNvPicPr>
          <p:nvPr/>
        </p:nvPicPr>
        <p:blipFill>
          <a:blip r:embed="rId3"/>
          <a:srcRect t="13279"/>
          <a:stretch>
            <a:fillRect/>
          </a:stretch>
        </p:blipFill>
        <p:spPr>
          <a:xfrm>
            <a:off x="494030" y="4090670"/>
            <a:ext cx="4565650" cy="220472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54" name="Picture 138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t="4120" b="6544"/>
          <a:stretch>
            <a:fillRect/>
          </a:stretch>
        </p:blipFill>
        <p:spPr>
          <a:xfrm>
            <a:off x="5193665" y="1720850"/>
            <a:ext cx="5671820" cy="457454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34822" name="AutoShape 6"/>
          <p:cNvSpPr>
            <a:spLocks noChangeShapeType="1"/>
          </p:cNvSpPr>
          <p:nvPr/>
        </p:nvSpPr>
        <p:spPr bwMode="auto">
          <a:xfrm rot="17100000" flipH="1" flipV="1">
            <a:off x="5133975" y="5079365"/>
            <a:ext cx="796925" cy="966470"/>
          </a:xfrm>
          <a:prstGeom prst="straightConnector1">
            <a:avLst/>
          </a:prstGeom>
          <a:solidFill>
            <a:schemeClr val="tx1"/>
          </a:solidFill>
          <a:ln w="85725">
            <a:solidFill>
              <a:schemeClr val="tx1"/>
            </a:solidFill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/>
          <a:lstStyle/>
          <a:p>
            <a:endParaRPr lang="ar-JO" dirty="0"/>
          </a:p>
        </p:txBody>
      </p:sp>
      <p:sp>
        <p:nvSpPr>
          <p:cNvPr id="12" name="Oval 2"/>
          <p:cNvSpPr>
            <a:spLocks noChangeArrowheads="1"/>
          </p:cNvSpPr>
          <p:nvPr/>
        </p:nvSpPr>
        <p:spPr bwMode="auto">
          <a:xfrm>
            <a:off x="6102350" y="4937125"/>
            <a:ext cx="1228725" cy="511810"/>
          </a:xfrm>
          <a:prstGeom prst="ellipse">
            <a:avLst/>
          </a:prstGeom>
          <a:noFill/>
          <a:ln w="73025">
            <a:solidFill>
              <a:srgbClr val="000000">
                <a:alpha val="89000"/>
              </a:srgb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ar-JO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37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2" grpId="0" bldLvl="0" animBg="1"/>
      <p:bldP spid="34822" grpId="1" bldLvl="0" animBg="1"/>
      <p:bldP spid="12" grpId="0" bldLvl="0" animBg="1"/>
      <p:bldP spid="12" grpId="1" bldLvl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/>
        </p:nvSpPr>
        <p:spPr>
          <a:xfrm>
            <a:off x="921695" y="33828"/>
            <a:ext cx="7467600" cy="57943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4" name="Picture 138"/>
          <p:cNvPicPr>
            <a:picLocks noChangeAspect="1"/>
          </p:cNvPicPr>
          <p:nvPr/>
        </p:nvPicPr>
        <p:blipFill>
          <a:blip r:embed="rId2"/>
          <a:srcRect l="-5950" t="4120" b="6544"/>
          <a:stretch>
            <a:fillRect/>
          </a:stretch>
        </p:blipFill>
        <p:spPr>
          <a:xfrm>
            <a:off x="6442075" y="1896110"/>
            <a:ext cx="5379720" cy="400875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10" name="Oval 2"/>
          <p:cNvSpPr>
            <a:spLocks noChangeArrowheads="1"/>
          </p:cNvSpPr>
          <p:nvPr/>
        </p:nvSpPr>
        <p:spPr bwMode="auto">
          <a:xfrm rot="17100000">
            <a:off x="6383655" y="4406265"/>
            <a:ext cx="1637030" cy="642620"/>
          </a:xfrm>
          <a:prstGeom prst="ellipse">
            <a:avLst/>
          </a:prstGeom>
          <a:noFill/>
          <a:ln w="44450">
            <a:solidFill>
              <a:srgbClr val="000000">
                <a:alpha val="89000"/>
              </a:srgb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ar-JO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1306195" y="1058440"/>
            <a:ext cx="10515600" cy="1325563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charset="0"/>
              <a:buChar char=""/>
            </a:pPr>
            <a:r>
              <a:rPr lang="en-US" sz="28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sym typeface="+mn-ea"/>
              </a:rPr>
              <a:t>Beam reinforcement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7" name="Picture 16" descr="33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325" y="1774613"/>
            <a:ext cx="2412365" cy="1621790"/>
          </a:xfrm>
          <a:prstGeom prst="rect">
            <a:avLst/>
          </a:prstGeom>
          <a:ln w="19050">
            <a:solidFill>
              <a:srgbClr val="000000"/>
            </a:solidFill>
          </a:ln>
        </p:spPr>
      </p:pic>
      <p:pic>
        <p:nvPicPr>
          <p:cNvPr id="20" name="Content Placeholder 19" descr="1111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t="13190" r="2933" b="8463"/>
          <a:stretch>
            <a:fillRect/>
          </a:stretch>
        </p:blipFill>
        <p:spPr>
          <a:xfrm>
            <a:off x="457200" y="3641725"/>
            <a:ext cx="5888990" cy="2263140"/>
          </a:xfrm>
          <a:prstGeom prst="rect">
            <a:avLst/>
          </a:prstGeom>
        </p:spPr>
      </p:pic>
      <p:sp>
        <p:nvSpPr>
          <p:cNvPr id="22" name="Oval 2"/>
          <p:cNvSpPr>
            <a:spLocks noChangeArrowheads="1"/>
          </p:cNvSpPr>
          <p:nvPr/>
        </p:nvSpPr>
        <p:spPr bwMode="auto">
          <a:xfrm rot="16200000">
            <a:off x="1137489" y="4531966"/>
            <a:ext cx="683260" cy="441960"/>
          </a:xfrm>
          <a:prstGeom prst="ellipse">
            <a:avLst/>
          </a:prstGeom>
          <a:noFill/>
          <a:ln w="41275">
            <a:solidFill>
              <a:srgbClr val="000000">
                <a:alpha val="89000"/>
              </a:srgb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ar-JO" dirty="0"/>
          </a:p>
        </p:txBody>
      </p:sp>
      <p:sp>
        <p:nvSpPr>
          <p:cNvPr id="23" name="AutoShape 6"/>
          <p:cNvSpPr>
            <a:spLocks noChangeShapeType="1"/>
          </p:cNvSpPr>
          <p:nvPr/>
        </p:nvSpPr>
        <p:spPr bwMode="auto">
          <a:xfrm rot="5040000" flipH="1" flipV="1">
            <a:off x="1121334" y="3777160"/>
            <a:ext cx="965734" cy="284176"/>
          </a:xfrm>
          <a:prstGeom prst="straightConnector1">
            <a:avLst/>
          </a:prstGeom>
          <a:solidFill>
            <a:schemeClr val="tx1"/>
          </a:solidFill>
          <a:ln w="50800">
            <a:solidFill>
              <a:schemeClr val="tx1"/>
            </a:solidFill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/>
          <a:lstStyle/>
          <a:p>
            <a:endParaRPr lang="ar-JO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111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0" grpId="1" bldLvl="0" animBg="1"/>
      <p:bldP spid="22" grpId="0" bldLvl="0" animBg="1"/>
      <p:bldP spid="22" grpId="1" bldLvl="0" animBg="1"/>
      <p:bldP spid="23" grpId="0" bldLvl="0" animBg="1"/>
      <p:bldP spid="23" grpId="1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615" y="495321"/>
            <a:ext cx="8911687" cy="1280890"/>
          </a:xfrm>
        </p:spPr>
        <p:txBody>
          <a:bodyPr/>
          <a:lstStyle/>
          <a:p>
            <a:r>
              <a:rPr lang="en-US" dirty="0"/>
              <a:t>Site Analysis</a:t>
            </a:r>
          </a:p>
        </p:txBody>
      </p:sp>
      <p:sp>
        <p:nvSpPr>
          <p:cNvPr id="6" name="Rectangle 5"/>
          <p:cNvSpPr/>
          <p:nvPr/>
        </p:nvSpPr>
        <p:spPr>
          <a:xfrm>
            <a:off x="1807313" y="5562531"/>
            <a:ext cx="3038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Shadow in 21 January at 12pm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007730" y="5562531"/>
            <a:ext cx="2967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Shadow in 21 January at 4 am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789" y="1787644"/>
            <a:ext cx="4753230" cy="3338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6662" y="1882280"/>
            <a:ext cx="4835769" cy="3148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/>
        </p:nvSpPr>
        <p:spPr>
          <a:xfrm>
            <a:off x="521595" y="82550"/>
            <a:ext cx="7467600" cy="57943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1405890" y="1271905"/>
            <a:ext cx="444627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marL="457200" indent="-457200" algn="l">
              <a:buFont typeface="Wingdings" panose="05000000000000000000" charset="0"/>
              <a:buChar char=""/>
            </a:pPr>
            <a:r>
              <a:rPr lang="en-US" sz="280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Shear </a:t>
            </a:r>
            <a:r>
              <a:rPr lang="en-US" sz="28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wall reinforcement</a:t>
            </a:r>
          </a:p>
        </p:txBody>
      </p:sp>
      <p:pic>
        <p:nvPicPr>
          <p:cNvPr id="11" name="Content Placeholder 10" descr="11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212715" y="3013710"/>
            <a:ext cx="5181600" cy="2439035"/>
          </a:xfrm>
          <a:prstGeom prst="rect">
            <a:avLst/>
          </a:prstGeom>
        </p:spPr>
      </p:pic>
      <p:pic>
        <p:nvPicPr>
          <p:cNvPr id="14" name="Picture 70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142365" y="2211070"/>
            <a:ext cx="3729355" cy="369062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34822" name="AutoShape 6"/>
          <p:cNvSpPr>
            <a:spLocks noChangeShapeType="1"/>
          </p:cNvSpPr>
          <p:nvPr/>
        </p:nvSpPr>
        <p:spPr bwMode="auto">
          <a:xfrm rot="9360000" flipH="1" flipV="1">
            <a:off x="4133850" y="4125595"/>
            <a:ext cx="1504315" cy="892175"/>
          </a:xfrm>
          <a:prstGeom prst="straightConnector1">
            <a:avLst/>
          </a:prstGeom>
          <a:solidFill>
            <a:schemeClr val="tx1"/>
          </a:solidFill>
          <a:ln w="88900">
            <a:solidFill>
              <a:schemeClr val="tx1"/>
            </a:solidFill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/>
          <a:lstStyle/>
          <a:p>
            <a:endParaRPr lang="ar-JO" dirty="0"/>
          </a:p>
        </p:txBody>
      </p:sp>
      <p:sp>
        <p:nvSpPr>
          <p:cNvPr id="18" name="Oval 2"/>
          <p:cNvSpPr>
            <a:spLocks noChangeArrowheads="1"/>
          </p:cNvSpPr>
          <p:nvPr/>
        </p:nvSpPr>
        <p:spPr bwMode="auto">
          <a:xfrm rot="16200000">
            <a:off x="2461260" y="3635375"/>
            <a:ext cx="2178050" cy="934085"/>
          </a:xfrm>
          <a:prstGeom prst="ellipse">
            <a:avLst/>
          </a:prstGeom>
          <a:noFill/>
          <a:ln w="98425">
            <a:solidFill>
              <a:srgbClr val="000000">
                <a:alpha val="89000"/>
              </a:srgb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ar-JO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51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2" grpId="0" bldLvl="0" animBg="1"/>
      <p:bldP spid="34822" grpId="1" bldLvl="0" animBg="1"/>
      <p:bldP spid="18" grpId="0" bldLvl="0" animBg="1"/>
      <p:bldP spid="18" grpId="1" bldLvl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/>
        </p:nvSpPr>
        <p:spPr>
          <a:xfrm>
            <a:off x="766293" y="53563"/>
            <a:ext cx="7467600" cy="57943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1" name="Picture 131" descr="التقاط.PNG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9713" y="1978977"/>
            <a:ext cx="9218080" cy="435165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Text Box 1"/>
          <p:cNvSpPr txBox="1"/>
          <p:nvPr/>
        </p:nvSpPr>
        <p:spPr>
          <a:xfrm>
            <a:off x="1089025" y="1147445"/>
            <a:ext cx="291973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457200" indent="-457200">
              <a:buFont typeface="Wingdings" panose="05000000000000000000" charset="0"/>
              <a:buChar char=""/>
            </a:pPr>
            <a:r>
              <a:rPr lang="en-US" sz="28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Staircase Design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60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/>
        </p:nvSpPr>
        <p:spPr>
          <a:xfrm>
            <a:off x="921695" y="28513"/>
            <a:ext cx="7467600" cy="57943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319554"/>
              </p:ext>
            </p:extLst>
          </p:nvPr>
        </p:nvGraphicFramePr>
        <p:xfrm>
          <a:off x="2513921" y="2129987"/>
          <a:ext cx="7794625" cy="293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9090"/>
                <a:gridCol w="2947670"/>
                <a:gridCol w="196786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</a:rPr>
                        <a:t>Element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</a:rPr>
                        <a:t>Name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</a:rPr>
                        <a:t>Dimensions (cm)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anose="02020603050405020304" pitchFamily="18" charset="0"/>
                        </a:rPr>
                        <a:t>Tie beams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TB1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30*50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 rowSpan="3">
                  <a:txBody>
                    <a:bodyPr/>
                    <a:lstStyle/>
                    <a:p>
                      <a:pPr algn="ctr"/>
                      <a:endParaRPr lang="en-US" b="1" dirty="0" smtClean="0">
                        <a:latin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b="1" dirty="0" smtClean="0">
                          <a:latin typeface="Times New Roman" panose="02020603050405020304" pitchFamily="18" charset="0"/>
                        </a:rPr>
                        <a:t>Beams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Main B</a:t>
                      </a:r>
                      <a:r>
                        <a:rPr lang="en-US" altLang="en-US" dirty="0" smtClean="0"/>
                        <a:t>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70*35</a:t>
                      </a:r>
                      <a:endParaRPr lang="en-US" dirty="0"/>
                    </a:p>
                  </a:txBody>
                  <a:tcPr/>
                </a:tc>
              </a:tr>
              <a:tr h="3657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Secondary Beam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40*35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Dropped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dirty="0"/>
                        <a:t>60*70</a:t>
                      </a:r>
                    </a:p>
                  </a:txBody>
                  <a:tcPr/>
                </a:tc>
              </a:tr>
              <a:tr h="185420">
                <a:tc rowSpan="3">
                  <a:txBody>
                    <a:bodyPr/>
                    <a:lstStyle/>
                    <a:p>
                      <a:pPr algn="ctr"/>
                      <a:endParaRPr lang="en-US" b="1" dirty="0" smtClean="0">
                        <a:latin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b="1" dirty="0" smtClean="0">
                          <a:latin typeface="Times New Roman" panose="02020603050405020304" pitchFamily="18" charset="0"/>
                        </a:rPr>
                        <a:t>Columns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C1 (Corner column)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30*30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C2  (Edge column)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40*35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C3 (Center column)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dirty="0"/>
                        <a:t>50*35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/>
        </p:nvSpPr>
        <p:spPr>
          <a:xfrm>
            <a:off x="943897" y="1147445"/>
            <a:ext cx="7467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dimension of elements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85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60497" y="363415"/>
            <a:ext cx="10363200" cy="457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Electrical design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08568" y="1007401"/>
            <a:ext cx="3262924" cy="484832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ar-SA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Lamps used for clinic: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ar-SA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305" y="1980213"/>
            <a:ext cx="3742005" cy="1959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ÙØªÙØ¬Ø© Ø¨Ø­Ø« Ø§ÙØµÙØ± Ø¹Ù âªLED PANELâ¬â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886" y="4526997"/>
            <a:ext cx="3696477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0287" y="1814920"/>
            <a:ext cx="3886200" cy="227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6949439" y="1003495"/>
            <a:ext cx="500399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lamps used before treatment : Fluorescent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58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design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06597" y="1512276"/>
            <a:ext cx="8915400" cy="3777622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err="1" smtClean="0"/>
              <a:t>DIAlux</a:t>
            </a:r>
            <a:r>
              <a:rPr lang="en-US" dirty="0" smtClean="0"/>
              <a:t> model for  clinic: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54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1992922"/>
            <a:ext cx="5353050" cy="4179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045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9200" y="126609"/>
            <a:ext cx="109728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Electrical design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66202" y="764346"/>
            <a:ext cx="9917723" cy="5516563"/>
          </a:xfrm>
        </p:spPr>
        <p:txBody>
          <a:bodyPr/>
          <a:lstStyle/>
          <a:p>
            <a:pPr marL="0" indent="0" algn="l">
              <a:buNone/>
            </a:pPr>
            <a:r>
              <a:rPr lang="en-US" sz="2000" dirty="0" smtClean="0"/>
              <a:t>Uniformity for clinic : From </a:t>
            </a:r>
            <a:r>
              <a:rPr lang="en-US" sz="2000" dirty="0"/>
              <a:t>the lighting handle book ( </a:t>
            </a:r>
            <a:r>
              <a:rPr lang="en-US" sz="2000" dirty="0" smtClean="0"/>
              <a:t>500-700 </a:t>
            </a:r>
            <a:r>
              <a:rPr lang="en-US" sz="2000" dirty="0"/>
              <a:t>lux)</a:t>
            </a:r>
          </a:p>
          <a:p>
            <a:pPr marL="0" indent="0" algn="l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0" indent="0" algn="l">
              <a:buNone/>
            </a:pPr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115" y="1454396"/>
            <a:ext cx="5357446" cy="5362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55</a:t>
            </a:fld>
            <a:endParaRPr lang="en-US"/>
          </a:p>
        </p:txBody>
      </p: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614251"/>
              </p:ext>
            </p:extLst>
          </p:nvPr>
        </p:nvGraphicFramePr>
        <p:xfrm>
          <a:off x="6485890" y="2159391"/>
          <a:ext cx="5194300" cy="16177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5800"/>
                <a:gridCol w="2425700"/>
                <a:gridCol w="1117600"/>
                <a:gridCol w="965200"/>
              </a:tblGrid>
              <a:tr h="72646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Space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Al-</a:t>
                      </a:r>
                      <a:r>
                        <a:rPr lang="en-US" sz="1200" b="1" u="none" strike="noStrike" dirty="0" err="1">
                          <a:effectLst/>
                        </a:rPr>
                        <a:t>Rahma</a:t>
                      </a:r>
                      <a:r>
                        <a:rPr lang="en-US" sz="1200" b="1" u="none" strike="noStrike" dirty="0">
                          <a:effectLst/>
                        </a:rPr>
                        <a:t> clinic new design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Al-</a:t>
                      </a:r>
                      <a:r>
                        <a:rPr lang="en-US" sz="1200" b="1" u="none" strike="noStrike" dirty="0" err="1">
                          <a:effectLst/>
                        </a:rPr>
                        <a:t>Rahma</a:t>
                      </a:r>
                      <a:r>
                        <a:rPr lang="en-US" sz="1200" b="1" u="none" strike="noStrike" dirty="0">
                          <a:effectLst/>
                        </a:rPr>
                        <a:t> clinic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Standard (Lux)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891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Clinic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1200" b="1" u="none" strike="noStrike" dirty="0">
                          <a:effectLst/>
                        </a:rPr>
                        <a:t>535</a:t>
                      </a:r>
                      <a:endParaRPr lang="ar-SA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1200" b="1" u="none" strike="noStrike" dirty="0">
                          <a:effectLst/>
                        </a:rPr>
                        <a:t>117</a:t>
                      </a:r>
                      <a:endParaRPr lang="ar-SA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1200" b="1" u="none" strike="noStrike" dirty="0">
                          <a:effectLst/>
                        </a:rPr>
                        <a:t>500-700</a:t>
                      </a:r>
                      <a:endParaRPr lang="ar-SA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04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12800" y="0"/>
            <a:ext cx="10972800" cy="1143000"/>
          </a:xfrm>
        </p:spPr>
        <p:txBody>
          <a:bodyPr/>
          <a:lstStyle/>
          <a:p>
            <a:r>
              <a:rPr lang="en-US" dirty="0" smtClean="0"/>
              <a:t>Electrical design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17600" y="5486402"/>
            <a:ext cx="8839200" cy="1371599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000" dirty="0" smtClean="0"/>
              <a:t>From above uniformity = 0.71 so it is OK. (</a:t>
            </a:r>
            <a:r>
              <a:rPr lang="en-US" sz="2000" dirty="0" err="1" smtClean="0"/>
              <a:t>meep</a:t>
            </a:r>
            <a:r>
              <a:rPr lang="en-US" sz="2000" dirty="0" smtClean="0"/>
              <a:t>, 2011)</a:t>
            </a:r>
            <a:br>
              <a:rPr lang="en-US" sz="20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0" indent="0" algn="l">
              <a:buNone/>
            </a:pPr>
            <a:endParaRPr lang="ar-SA" dirty="0"/>
          </a:p>
        </p:txBody>
      </p:sp>
      <p:pic>
        <p:nvPicPr>
          <p:cNvPr id="5" name="Picture 476"/>
          <p:cNvPicPr/>
          <p:nvPr/>
        </p:nvPicPr>
        <p:blipFill>
          <a:blip r:embed="rId2"/>
          <a:stretch>
            <a:fillRect/>
          </a:stretch>
        </p:blipFill>
        <p:spPr>
          <a:xfrm>
            <a:off x="3329354" y="1066800"/>
            <a:ext cx="6138203" cy="388524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91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06401" y="152400"/>
            <a:ext cx="10972800" cy="1143000"/>
          </a:xfrm>
        </p:spPr>
        <p:txBody>
          <a:bodyPr/>
          <a:lstStyle/>
          <a:p>
            <a:r>
              <a:rPr lang="en-US" dirty="0" smtClean="0"/>
              <a:t>Electrical design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641231" y="956577"/>
            <a:ext cx="9128369" cy="4525963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ar-SA" sz="2000" dirty="0" smtClean="0"/>
              <a:t>: </a:t>
            </a:r>
            <a:r>
              <a:rPr lang="en-US" sz="2000" dirty="0" smtClean="0"/>
              <a:t>UGR</a:t>
            </a:r>
            <a:br>
              <a:rPr lang="en-US" sz="2000" dirty="0" smtClean="0"/>
            </a:br>
            <a:endParaRPr lang="ar-SA" sz="2000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half" idx="2"/>
          </p:nvPr>
        </p:nvSpPr>
        <p:spPr>
          <a:xfrm>
            <a:off x="1016000" y="4876800"/>
            <a:ext cx="3556000" cy="160020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 smtClean="0"/>
              <a:t>From figure above Max UGR= 10 &lt;19 ok   no glare</a:t>
            </a:r>
          </a:p>
          <a:p>
            <a:pPr marL="0" indent="0" algn="l">
              <a:buNone/>
            </a:pPr>
            <a:endParaRPr lang="ar-SA" dirty="0"/>
          </a:p>
        </p:txBody>
      </p:sp>
      <p:pic>
        <p:nvPicPr>
          <p:cNvPr id="16" name="Picture 478"/>
          <p:cNvPicPr/>
          <p:nvPr/>
        </p:nvPicPr>
        <p:blipFill>
          <a:blip r:embed="rId3"/>
          <a:stretch>
            <a:fillRect/>
          </a:stretch>
        </p:blipFill>
        <p:spPr>
          <a:xfrm>
            <a:off x="3235569" y="1678353"/>
            <a:ext cx="6156177" cy="274478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46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88122" y="252046"/>
            <a:ext cx="10398371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Electrical design</a:t>
            </a:r>
            <a:endParaRPr lang="ar-SA" dirty="0"/>
          </a:p>
        </p:txBody>
      </p:sp>
      <p:sp>
        <p:nvSpPr>
          <p:cNvPr id="24" name="عنصر نائب للمحتوى 23"/>
          <p:cNvSpPr>
            <a:spLocks noGrp="1"/>
          </p:cNvSpPr>
          <p:nvPr>
            <p:ph idx="1"/>
          </p:nvPr>
        </p:nvSpPr>
        <p:spPr>
          <a:xfrm>
            <a:off x="2086708" y="914400"/>
            <a:ext cx="9343292" cy="1371599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/>
              <a:t>Ground floor lighting plan: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58</a:t>
            </a:fld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299" y="1595437"/>
            <a:ext cx="7502183" cy="4200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523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94338" y="0"/>
            <a:ext cx="9988062" cy="838200"/>
          </a:xfrm>
        </p:spPr>
        <p:txBody>
          <a:bodyPr/>
          <a:lstStyle/>
          <a:p>
            <a:r>
              <a:rPr lang="en-US" dirty="0" smtClean="0"/>
              <a:t>Electrical design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910862" y="838201"/>
            <a:ext cx="9671537" cy="5287963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/>
              <a:t>Ground floor socket plan</a:t>
            </a:r>
            <a:br>
              <a:rPr lang="en-US" dirty="0" smtClean="0"/>
            </a:br>
            <a:endParaRPr lang="ar-S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862" y="1518139"/>
            <a:ext cx="8003980" cy="459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96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Site Analysis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 t="251" r="792"/>
          <a:stretch>
            <a:fillRect/>
          </a:stretch>
        </p:blipFill>
        <p:spPr>
          <a:xfrm>
            <a:off x="1724144" y="1744245"/>
            <a:ext cx="7521261" cy="422534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5" name="سهم مسنن إلى اليمين 10"/>
          <p:cNvSpPr/>
          <p:nvPr/>
        </p:nvSpPr>
        <p:spPr>
          <a:xfrm rot="2748443">
            <a:off x="3680332" y="1975657"/>
            <a:ext cx="652486" cy="533226"/>
          </a:xfrm>
          <a:prstGeom prst="notched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سهم مسنن إلى اليمين 10"/>
          <p:cNvSpPr/>
          <p:nvPr/>
        </p:nvSpPr>
        <p:spPr>
          <a:xfrm rot="9953971">
            <a:off x="6029358" y="2399268"/>
            <a:ext cx="620595" cy="567094"/>
          </a:xfrm>
          <a:prstGeom prst="notched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800" dirty="0"/>
          </a:p>
        </p:txBody>
      </p:sp>
      <p:sp>
        <p:nvSpPr>
          <p:cNvPr id="10" name="Rectangle 9"/>
          <p:cNvSpPr/>
          <p:nvPr/>
        </p:nvSpPr>
        <p:spPr>
          <a:xfrm>
            <a:off x="4135686" y="6135584"/>
            <a:ext cx="26981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Wind Direction</a:t>
            </a:r>
            <a:endParaRPr lang="ar-SA" sz="2800" b="1" dirty="0"/>
          </a:p>
        </p:txBody>
      </p:sp>
      <p:cxnSp>
        <p:nvCxnSpPr>
          <p:cNvPr id="11" name="رابط كسهم مستقيم 14"/>
          <p:cNvCxnSpPr/>
          <p:nvPr/>
        </p:nvCxnSpPr>
        <p:spPr>
          <a:xfrm rot="5400000" flipH="1" flipV="1">
            <a:off x="8560150" y="1671894"/>
            <a:ext cx="785818" cy="1588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8774171" y="963733"/>
            <a:ext cx="356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N</a:t>
            </a:r>
            <a:endParaRPr lang="ar-SA" b="1" dirty="0"/>
          </a:p>
        </p:txBody>
      </p:sp>
      <p:sp>
        <p:nvSpPr>
          <p:cNvPr id="12" name="سهم مسنن إلى اليمين 10"/>
          <p:cNvSpPr/>
          <p:nvPr/>
        </p:nvSpPr>
        <p:spPr>
          <a:xfrm rot="9953971">
            <a:off x="6280311" y="2888528"/>
            <a:ext cx="620595" cy="567094"/>
          </a:xfrm>
          <a:prstGeom prst="notched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800" dirty="0"/>
          </a:p>
        </p:txBody>
      </p:sp>
      <p:sp>
        <p:nvSpPr>
          <p:cNvPr id="14" name="سهم مسنن إلى اليمين 10"/>
          <p:cNvSpPr/>
          <p:nvPr/>
        </p:nvSpPr>
        <p:spPr>
          <a:xfrm rot="2748443">
            <a:off x="3395167" y="2207009"/>
            <a:ext cx="652486" cy="533226"/>
          </a:xfrm>
          <a:prstGeom prst="notched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سهم مسنن إلى اليمين 10"/>
          <p:cNvSpPr/>
          <p:nvPr/>
        </p:nvSpPr>
        <p:spPr>
          <a:xfrm rot="2748443">
            <a:off x="2940039" y="2395423"/>
            <a:ext cx="652486" cy="533226"/>
          </a:xfrm>
          <a:prstGeom prst="notched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Design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159658" y="2691686"/>
          <a:ext cx="8915400" cy="23978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3080"/>
                <a:gridCol w="1783080"/>
                <a:gridCol w="1783080"/>
                <a:gridCol w="1783080"/>
                <a:gridCol w="1783080"/>
              </a:tblGrid>
              <a:tr h="372557">
                <a:tc>
                  <a:txBody>
                    <a:bodyPr/>
                    <a:lstStyle/>
                    <a:p>
                      <a:r>
                        <a:rPr lang="en-US" dirty="0" smtClean="0"/>
                        <a:t>Floor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No.of</a:t>
                      </a:r>
                      <a:r>
                        <a:rPr lang="en-US" dirty="0" smtClean="0"/>
                        <a:t> water</a:t>
                      </a:r>
                      <a:r>
                        <a:rPr lang="en-US" baseline="0" dirty="0" smtClean="0"/>
                        <a:t> closet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No.of</a:t>
                      </a:r>
                      <a:r>
                        <a:rPr lang="en-US" dirty="0" smtClean="0"/>
                        <a:t> lavatories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No.of</a:t>
                      </a:r>
                      <a:r>
                        <a:rPr lang="en-US" baseline="0" dirty="0" smtClean="0"/>
                        <a:t> kitchen sink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DFUs</a:t>
                      </a:r>
                      <a:endParaRPr lang="en-US" dirty="0"/>
                    </a:p>
                  </a:txBody>
                  <a:tcPr/>
                </a:tc>
              </a:tr>
              <a:tr h="372557">
                <a:tc>
                  <a:txBody>
                    <a:bodyPr/>
                    <a:lstStyle/>
                    <a:p>
                      <a:r>
                        <a:rPr lang="en-US" dirty="0" smtClean="0"/>
                        <a:t>Basement floor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</a:tr>
              <a:tr h="372557">
                <a:tc>
                  <a:txBody>
                    <a:bodyPr/>
                    <a:lstStyle/>
                    <a:p>
                      <a:r>
                        <a:rPr lang="en-US" dirty="0" smtClean="0"/>
                        <a:t>Ground floor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</a:t>
                      </a:r>
                      <a:endParaRPr lang="en-US" dirty="0"/>
                    </a:p>
                  </a:txBody>
                  <a:tcPr/>
                </a:tc>
              </a:tr>
              <a:tr h="372557">
                <a:tc>
                  <a:txBody>
                    <a:bodyPr/>
                    <a:lstStyle/>
                    <a:p>
                      <a:r>
                        <a:rPr lang="en-US" dirty="0" smtClean="0"/>
                        <a:t>First floor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/>
                </a:tc>
              </a:tr>
              <a:tr h="372557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570850" y="1535668"/>
            <a:ext cx="20441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/>
              <a:t>Calculations</a:t>
            </a:r>
            <a:endParaRPr lang="ar-SA" sz="24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60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Design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2545" y="2133599"/>
            <a:ext cx="7380181" cy="377825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262736" y="6140448"/>
            <a:ext cx="35028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Manhole System  for site plan.</a:t>
            </a:r>
            <a:endParaRPr lang="ar-SA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61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Design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83183" y="2537093"/>
            <a:ext cx="5857786" cy="26144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4282090" y="5783642"/>
            <a:ext cx="36599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Sewer System For </a:t>
            </a:r>
            <a:r>
              <a:rPr lang="en-US" b="1" dirty="0" err="1" smtClean="0"/>
              <a:t>wc</a:t>
            </a:r>
            <a:r>
              <a:rPr lang="en-US" b="1" dirty="0" smtClean="0"/>
              <a:t> (first floor)</a:t>
            </a:r>
            <a:endParaRPr lang="ar-SA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62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Design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2925" y="1905000"/>
            <a:ext cx="5038725" cy="37242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3824009" y="6191585"/>
            <a:ext cx="32247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Water Drainage Plan For basement</a:t>
            </a:r>
            <a:endParaRPr lang="ar-SA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63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Design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26535" y="2279561"/>
            <a:ext cx="6011103" cy="351593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332100" y="5985388"/>
            <a:ext cx="3850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Water Drainage Plan For first floor</a:t>
            </a:r>
            <a:endParaRPr lang="ar-SA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64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Design</a:t>
            </a:r>
          </a:p>
        </p:txBody>
      </p:sp>
      <p:sp>
        <p:nvSpPr>
          <p:cNvPr id="5" name="Rectangle 4"/>
          <p:cNvSpPr/>
          <p:nvPr/>
        </p:nvSpPr>
        <p:spPr>
          <a:xfrm>
            <a:off x="4438972" y="6245111"/>
            <a:ext cx="3236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Water Supply For basement</a:t>
            </a:r>
            <a:endParaRPr lang="ar-SA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65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2012" y="1905000"/>
            <a:ext cx="6591300" cy="3733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Design</a:t>
            </a:r>
          </a:p>
        </p:txBody>
      </p:sp>
      <p:sp>
        <p:nvSpPr>
          <p:cNvPr id="5" name="Rectangle 4"/>
          <p:cNvSpPr/>
          <p:nvPr/>
        </p:nvSpPr>
        <p:spPr>
          <a:xfrm>
            <a:off x="4808828" y="5955784"/>
            <a:ext cx="2453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Water Supply For GF</a:t>
            </a:r>
            <a:endParaRPr lang="ar-SA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66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4442" y="1905000"/>
            <a:ext cx="6114923" cy="3778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Design</a:t>
            </a:r>
          </a:p>
        </p:txBody>
      </p:sp>
      <p:sp>
        <p:nvSpPr>
          <p:cNvPr id="5" name="Rectangle 4"/>
          <p:cNvSpPr/>
          <p:nvPr/>
        </p:nvSpPr>
        <p:spPr>
          <a:xfrm>
            <a:off x="4874877" y="5955784"/>
            <a:ext cx="25200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Water Supply For F.F</a:t>
            </a:r>
            <a:endParaRPr lang="ar-SA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67</a:t>
            </a:fld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04536" y="1905000"/>
            <a:ext cx="6765046" cy="3778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Design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42500" y="2279561"/>
            <a:ext cx="3771945" cy="267880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463605" y="5562531"/>
            <a:ext cx="31085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/>
              <a:t>Water Tanks Plan</a:t>
            </a:r>
            <a:endParaRPr lang="ar-SA" sz="28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68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Design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2925" y="1905000"/>
            <a:ext cx="5598038" cy="385185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273416" y="6142080"/>
            <a:ext cx="42370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/>
              <a:t>Water Drainage System</a:t>
            </a:r>
            <a:endParaRPr lang="ar-SA" sz="28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69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0655" y="313661"/>
            <a:ext cx="8911687" cy="1280890"/>
          </a:xfrm>
        </p:spPr>
        <p:txBody>
          <a:bodyPr/>
          <a:lstStyle/>
          <a:p>
            <a:r>
              <a:rPr lang="en-US" dirty="0"/>
              <a:t>Architectural Design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 t="251" r="792"/>
          <a:stretch>
            <a:fillRect/>
          </a:stretch>
        </p:blipFill>
        <p:spPr>
          <a:xfrm>
            <a:off x="6584596" y="1201360"/>
            <a:ext cx="4470240" cy="39020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cxnSp>
        <p:nvCxnSpPr>
          <p:cNvPr id="6" name="رابط كسهم مستقيم 5"/>
          <p:cNvCxnSpPr/>
          <p:nvPr/>
        </p:nvCxnSpPr>
        <p:spPr>
          <a:xfrm rot="5400000" flipH="1" flipV="1">
            <a:off x="10929862" y="1514511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1143883" y="832028"/>
            <a:ext cx="356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N</a:t>
            </a:r>
            <a:endParaRPr lang="ar-SA" b="1" dirty="0"/>
          </a:p>
        </p:txBody>
      </p:sp>
      <p:sp>
        <p:nvSpPr>
          <p:cNvPr id="8" name="Rectangle 7"/>
          <p:cNvSpPr/>
          <p:nvPr/>
        </p:nvSpPr>
        <p:spPr>
          <a:xfrm>
            <a:off x="7396498" y="5746722"/>
            <a:ext cx="2743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/>
              <a:t>Site plan </a:t>
            </a:r>
            <a:r>
              <a:rPr lang="en-US" b="1" dirty="0" smtClean="0"/>
              <a:t>after </a:t>
            </a:r>
            <a:r>
              <a:rPr lang="en-US" b="1" dirty="0"/>
              <a:t>redesign</a:t>
            </a:r>
            <a:endParaRPr lang="ar-SA" b="1" dirty="0"/>
          </a:p>
        </p:txBody>
      </p:sp>
      <p:sp>
        <p:nvSpPr>
          <p:cNvPr id="9" name="Rectangle 8"/>
          <p:cNvSpPr/>
          <p:nvPr/>
        </p:nvSpPr>
        <p:spPr>
          <a:xfrm>
            <a:off x="1878532" y="5746722"/>
            <a:ext cx="2969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/>
              <a:t>Site plan before redesign</a:t>
            </a:r>
            <a:endParaRPr lang="ar-SA" b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7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0626" y="1201359"/>
            <a:ext cx="4113929" cy="390207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4295" y="2172236"/>
            <a:ext cx="8915400" cy="3777622"/>
          </a:xfrm>
        </p:spPr>
        <p:txBody>
          <a:bodyPr/>
          <a:lstStyle/>
          <a:p>
            <a:r>
              <a:rPr lang="en-US" dirty="0" smtClean="0"/>
              <a:t>H-</a:t>
            </a:r>
            <a:r>
              <a:rPr lang="en-US" dirty="0" err="1" smtClean="0"/>
              <a:t>vac</a:t>
            </a:r>
            <a:r>
              <a:rPr lang="en-US" dirty="0" smtClean="0"/>
              <a:t> design ( </a:t>
            </a:r>
            <a:r>
              <a:rPr lang="en-US" dirty="0"/>
              <a:t>VRF </a:t>
            </a:r>
            <a:r>
              <a:rPr lang="en-US" dirty="0" smtClean="0"/>
              <a:t>design )</a:t>
            </a:r>
          </a:p>
          <a:p>
            <a:endParaRPr lang="en-US" dirty="0"/>
          </a:p>
          <a:p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843264" y="5949858"/>
            <a:ext cx="2194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Total heating load</a:t>
            </a:r>
            <a:endParaRPr lang="ar-SA" b="1" dirty="0"/>
          </a:p>
        </p:txBody>
      </p:sp>
      <p:sp>
        <p:nvSpPr>
          <p:cNvPr id="7" name="Rectangle 6"/>
          <p:cNvSpPr/>
          <p:nvPr/>
        </p:nvSpPr>
        <p:spPr>
          <a:xfrm>
            <a:off x="6848206" y="5910953"/>
            <a:ext cx="21868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/>
              <a:t>Total </a:t>
            </a:r>
            <a:r>
              <a:rPr lang="en-US" b="1" dirty="0" smtClean="0"/>
              <a:t>cooling load</a:t>
            </a:r>
            <a:endParaRPr lang="ar-SA" b="1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70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8729" y="3083215"/>
            <a:ext cx="3543300" cy="21145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598" y="3159415"/>
            <a:ext cx="4314825" cy="2038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VRF design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905259" y="2547627"/>
            <a:ext cx="6367530" cy="336359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747091" y="6140583"/>
            <a:ext cx="20281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3d h-</a:t>
            </a:r>
            <a:r>
              <a:rPr lang="en-US" b="1" dirty="0" err="1" smtClean="0"/>
              <a:t>vac</a:t>
            </a:r>
            <a:r>
              <a:rPr lang="en-US" b="1" dirty="0" smtClean="0"/>
              <a:t> system</a:t>
            </a:r>
            <a:endParaRPr lang="ar-SA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71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8291" y="429295"/>
            <a:ext cx="8911687" cy="1280890"/>
          </a:xfrm>
        </p:spPr>
        <p:txBody>
          <a:bodyPr/>
          <a:lstStyle/>
          <a:p>
            <a:r>
              <a:rPr lang="en-US" dirty="0"/>
              <a:t>Mechanical Design</a:t>
            </a:r>
          </a:p>
        </p:txBody>
      </p:sp>
      <p:sp>
        <p:nvSpPr>
          <p:cNvPr id="5" name="Rectangle 4"/>
          <p:cNvSpPr/>
          <p:nvPr/>
        </p:nvSpPr>
        <p:spPr>
          <a:xfrm>
            <a:off x="1311579" y="5532592"/>
            <a:ext cx="52052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h-</a:t>
            </a:r>
            <a:r>
              <a:rPr lang="en-US" b="1" dirty="0" err="1" smtClean="0"/>
              <a:t>vac</a:t>
            </a:r>
            <a:r>
              <a:rPr lang="en-US" b="1" dirty="0" smtClean="0"/>
              <a:t> system with duct sizing for ground floor</a:t>
            </a:r>
            <a:endParaRPr lang="ar-SA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72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5481605"/>
              </p:ext>
            </p:extLst>
          </p:nvPr>
        </p:nvGraphicFramePr>
        <p:xfrm>
          <a:off x="8670994" y="1175990"/>
          <a:ext cx="2468984" cy="45412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4430"/>
                <a:gridCol w="633976"/>
                <a:gridCol w="570578"/>
              </a:tblGrid>
              <a:tr h="3563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Number of duct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wedth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depth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</a:tr>
              <a:tr h="174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130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</a:tr>
              <a:tr h="174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</a:tr>
              <a:tr h="174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</a:tr>
              <a:tr h="174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</a:tr>
              <a:tr h="174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</a:tr>
              <a:tr h="174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</a:tr>
              <a:tr h="174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</a:tr>
              <a:tr h="174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175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</a:tr>
              <a:tr h="174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</a:tr>
              <a:tr h="174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</a:tr>
              <a:tr h="174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</a:tr>
              <a:tr h="174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275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</a:tr>
              <a:tr h="174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</a:tr>
              <a:tr h="174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</a:tr>
              <a:tr h="174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</a:tr>
              <a:tr h="174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275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</a:tr>
              <a:tr h="174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</a:tr>
              <a:tr h="174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275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</a:tr>
              <a:tr h="174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350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</a:tr>
              <a:tr h="174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</a:tr>
              <a:tr h="174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275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</a:tr>
              <a:tr h="174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</a:tr>
              <a:tr h="174371">
                <a:tc>
                  <a:txBody>
                    <a:bodyPr/>
                    <a:lstStyle/>
                    <a:p>
                      <a:pPr marL="0" marR="0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</a:rPr>
                        <a:t>23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</a:rPr>
                        <a:t>300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</a:rPr>
                        <a:t>275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</a:tr>
              <a:tr h="174371">
                <a:tc>
                  <a:txBody>
                    <a:bodyPr/>
                    <a:lstStyle/>
                    <a:p>
                      <a:pPr marL="0" marR="0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</a:rPr>
                        <a:t>24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</a:rPr>
                        <a:t>125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 dirty="0">
                          <a:effectLst/>
                        </a:rPr>
                        <a:t>125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28" marR="59428" marT="0" marB="0"/>
                </a:tc>
              </a:tr>
            </a:tbl>
          </a:graphicData>
        </a:graphic>
      </p:graphicFrame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8642" y="1710185"/>
            <a:ext cx="6130344" cy="36087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59168" y="152400"/>
            <a:ext cx="10023231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Safety design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81908" y="838201"/>
            <a:ext cx="9800491" cy="52879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000" dirty="0" smtClean="0"/>
              <a:t>Safety fixture:</a:t>
            </a:r>
            <a:endParaRPr lang="ar-SA" sz="2000" dirty="0"/>
          </a:p>
        </p:txBody>
      </p:sp>
      <p:pic>
        <p:nvPicPr>
          <p:cNvPr id="5" name="صورة 4" descr="ÙØªÙØ¬Ø© Ø¨Ø­Ø« Ø§ÙØµÙØ± Ø¹Ù âªfire detectorâ¬â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63291" y="1371600"/>
            <a:ext cx="4205393" cy="2366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صورة 6" descr="x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996831" y="4273062"/>
            <a:ext cx="2305896" cy="1676400"/>
          </a:xfrm>
          <a:prstGeom prst="rect">
            <a:avLst/>
          </a:prstGeom>
        </p:spPr>
      </p:pic>
      <p:pic>
        <p:nvPicPr>
          <p:cNvPr id="8" name="صورة 7" descr="ÙØªÙØ¬Ø© Ø¨Ø­Ø« Ø§ÙØµÙØ± Ø¹Ù âªno smoking signâ¬â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65988" y="4180205"/>
            <a:ext cx="2184400" cy="1544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صورة 9" descr="ÙØªÙØ¬Ø© Ø¨Ø­Ø« Ø§ÙØµÙØ± Ø¹Ù âªemergency exit signâ¬â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17057" y="3690620"/>
            <a:ext cx="3600451" cy="18313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صورة 10" descr="ÙØªÙØ¬Ø© Ø¨Ø­Ø« Ø§ÙØµÙØ± Ø¹Ù âªemergency exit signâ¬â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12000" y="5524746"/>
            <a:ext cx="2997200" cy="1132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صورة 13" descr="ÙØªÙØ¬Ø© Ø¨Ø­Ø« Ø§ÙØµÙØ± Ø¹Ù âªfire proof  doorâ¬â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12001" y="1251430"/>
            <a:ext cx="3605953" cy="221297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15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88122" y="152400"/>
            <a:ext cx="9894277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Safety design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641230" y="838201"/>
            <a:ext cx="9941169" cy="52879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000" dirty="0" smtClean="0"/>
              <a:t>Fire suppression system</a:t>
            </a:r>
            <a:r>
              <a:rPr lang="en-US" sz="2000" dirty="0" smtClean="0"/>
              <a:t>:</a:t>
            </a:r>
            <a:endParaRPr lang="ar-SA" sz="2000" dirty="0"/>
          </a:p>
        </p:txBody>
      </p:sp>
      <p:pic>
        <p:nvPicPr>
          <p:cNvPr id="12" name="صورة 11" descr="ÙØªÙØ¬Ø© Ø¨Ø­Ø« Ø§ÙØµÙØ± Ø¹Ù âªstandpipe and hose stationâ¬â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43201" y="1219198"/>
            <a:ext cx="2540000" cy="255841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13" name="صورة 12" descr="ÙØªÙØ¬Ø© Ø¨Ø­Ø« Ø§ÙØµÙØ± Ø¹Ù âªextinguisherâ¬â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56311" y="4146233"/>
            <a:ext cx="2743200" cy="237553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16" name="صورة 15" descr="ÙØªÙØ¬Ø© Ø¨Ø­Ø« Ø§ÙØµÙØ± Ø¹Ù âªsprinklerâ¬â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0" y="1402540"/>
            <a:ext cx="5384800" cy="393146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48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28800" y="152400"/>
            <a:ext cx="9753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Safety design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840522" y="838201"/>
            <a:ext cx="9741877" cy="52879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000" dirty="0" smtClean="0"/>
              <a:t>Fire plan:</a:t>
            </a:r>
            <a:endParaRPr lang="ar-SA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75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576" y="1695157"/>
            <a:ext cx="8398412" cy="4368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007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28800" y="152400"/>
            <a:ext cx="9753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Safety design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840522" y="838201"/>
            <a:ext cx="9741877" cy="52879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000" dirty="0" smtClean="0"/>
              <a:t>Reflected ceiling plan:</a:t>
            </a:r>
            <a:endParaRPr lang="ar-SA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76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262" y="1565031"/>
            <a:ext cx="7057292" cy="4671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089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35015" y="518602"/>
            <a:ext cx="9793043" cy="1280890"/>
          </a:xfrm>
        </p:spPr>
        <p:txBody>
          <a:bodyPr/>
          <a:lstStyle/>
          <a:p>
            <a:r>
              <a:rPr lang="en-US" dirty="0" smtClean="0"/>
              <a:t>Cost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676769" y="1951892"/>
            <a:ext cx="8331200" cy="452596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2400" dirty="0" smtClean="0"/>
              <a:t>1. Civil work total cost=  1701937.29 NIS</a:t>
            </a:r>
            <a:br>
              <a:rPr lang="en-US" sz="2400" dirty="0" smtClean="0"/>
            </a:br>
            <a:r>
              <a:rPr lang="en-US" sz="2400" dirty="0" smtClean="0"/>
              <a:t>2. Architectural work total cost = 1137945 NIS</a:t>
            </a:r>
            <a:br>
              <a:rPr lang="en-US" sz="2400" dirty="0" smtClean="0"/>
            </a:br>
            <a:r>
              <a:rPr lang="en-US" sz="2400" dirty="0" smtClean="0"/>
              <a:t>3. Electrical, mechanical and safety work= 761262.5 NIS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4. Total cost= </a:t>
            </a:r>
            <a:r>
              <a:rPr lang="en-US" sz="2400" dirty="0"/>
              <a:t>3,600,000 Nis</a:t>
            </a:r>
            <a:r>
              <a:rPr lang="en-US" sz="2400" dirty="0" smtClean="0"/>
              <a:t> =2003.33 m2.</a:t>
            </a:r>
          </a:p>
          <a:p>
            <a:pPr marL="0" indent="0" algn="l" rtl="0">
              <a:buNone/>
            </a:pPr>
            <a:r>
              <a:rPr lang="en-US" dirty="0" smtClean="0"/>
              <a:t>   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14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982" y="0"/>
            <a:ext cx="10170017" cy="68580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1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Design</a:t>
            </a:r>
          </a:p>
        </p:txBody>
      </p:sp>
      <p:pic>
        <p:nvPicPr>
          <p:cNvPr id="4" name="صورة 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1724696"/>
            <a:ext cx="6660093" cy="37782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14526" y="5858744"/>
            <a:ext cx="66912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 </a:t>
            </a:r>
            <a:r>
              <a:rPr lang="en-US" sz="2800" b="1" dirty="0" smtClean="0"/>
              <a:t>basement Floor Plan Before Redesign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Design</a:t>
            </a:r>
          </a:p>
        </p:txBody>
      </p:sp>
      <p:sp>
        <p:nvSpPr>
          <p:cNvPr id="5" name="Rectangle 4"/>
          <p:cNvSpPr/>
          <p:nvPr/>
        </p:nvSpPr>
        <p:spPr>
          <a:xfrm>
            <a:off x="2441258" y="6103444"/>
            <a:ext cx="63049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basement Floor Plan after Redesign</a:t>
            </a:r>
            <a:endParaRPr lang="en-US" sz="28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41258" y="1905000"/>
            <a:ext cx="6415114" cy="359427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86182-D315-4B75-986B-187F8AF14D81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2051</TotalTime>
  <Words>1281</Words>
  <Application>Microsoft Office PowerPoint</Application>
  <PresentationFormat>مخصص</PresentationFormat>
  <Paragraphs>624</Paragraphs>
  <Slides>78</Slides>
  <Notes>3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78</vt:i4>
      </vt:variant>
    </vt:vector>
  </HeadingPairs>
  <TitlesOfParts>
    <vt:vector size="79" baseType="lpstr">
      <vt:lpstr>Wisp</vt:lpstr>
      <vt:lpstr>An-Najah National University  Faculty Of Engineering  Department Of Building Engineering </vt:lpstr>
      <vt:lpstr>Contents</vt:lpstr>
      <vt:lpstr>Site Analysis</vt:lpstr>
      <vt:lpstr>Site Analysis</vt:lpstr>
      <vt:lpstr>Site Analysis</vt:lpstr>
      <vt:lpstr>Site Analysis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عرض تقديمي في PowerPoint</vt:lpstr>
      <vt:lpstr>عرض تقديمي في PowerPoint</vt:lpstr>
      <vt:lpstr>Loads Used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Footing reinforcement.    Isolated footing:</vt:lpstr>
      <vt:lpstr>Column reinforcement</vt:lpstr>
      <vt:lpstr>Beam reinforcement </vt:lpstr>
      <vt:lpstr>Beam reinforcement </vt:lpstr>
      <vt:lpstr>عرض تقديمي في PowerPoint</vt:lpstr>
      <vt:lpstr>عرض تقديمي في PowerPoint</vt:lpstr>
      <vt:lpstr>عرض تقديمي في PowerPoint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Mechanical Design</vt:lpstr>
      <vt:lpstr>Mechanical Design</vt:lpstr>
      <vt:lpstr>Mechanical Design</vt:lpstr>
      <vt:lpstr>Mechanical Design</vt:lpstr>
      <vt:lpstr>Mechanical Design</vt:lpstr>
      <vt:lpstr>Mechanical Design</vt:lpstr>
      <vt:lpstr>Mechanical Design</vt:lpstr>
      <vt:lpstr>Mechanical Design</vt:lpstr>
      <vt:lpstr>Mechanical Design</vt:lpstr>
      <vt:lpstr>Mechanical Design</vt:lpstr>
      <vt:lpstr>Mechanical Design</vt:lpstr>
      <vt:lpstr>Mechanical Design</vt:lpstr>
      <vt:lpstr>Mechanical Design</vt:lpstr>
      <vt:lpstr>Safety design</vt:lpstr>
      <vt:lpstr>Safety design</vt:lpstr>
      <vt:lpstr>Safety design</vt:lpstr>
      <vt:lpstr>Safety design</vt:lpstr>
      <vt:lpstr>Cost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 Faculty Of Engineering  Department Of Building Engineering</dc:title>
  <dc:creator>Windows User</dc:creator>
  <cp:lastModifiedBy>Windows User</cp:lastModifiedBy>
  <cp:revision>62</cp:revision>
  <dcterms:created xsi:type="dcterms:W3CDTF">2018-05-11T17:10:00Z</dcterms:created>
  <dcterms:modified xsi:type="dcterms:W3CDTF">2018-05-16T07:01:36Z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1033-10.2.0.6020</vt:lpwstr>
  </property>
</Properties>
</file>