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comments+xml" PartName="/ppt/comments/comment2.xml"/>
  <Override ContentType="application/vnd.openxmlformats-officedocument.presentationml.comments+xml" PartName="/ppt/comments/comment4.xml"/>
  <Override ContentType="application/vnd.openxmlformats-officedocument.presentationml.comments+xml" PartName="/ppt/comments/comment3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</p:sldIdLst>
  <p:sldSz cy="5143500" cx="9144000"/>
  <p:notesSz cx="6858000" cy="9144000"/>
  <p:embeddedFontLst>
    <p:embeddedFont>
      <p:font typeface="Roboto"/>
      <p:regular r:id="rId47"/>
      <p:bold r:id="rId48"/>
      <p:italic r:id="rId49"/>
      <p:boldItalic r:id="rId5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Author clrIdx="0" id="0" initials="" lastIdx="4" name="Ahmad Maqboul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44" Type="http://schemas.openxmlformats.org/officeDocument/2006/relationships/slide" Target="slides/slide38.xml"/><Relationship Id="rId43" Type="http://schemas.openxmlformats.org/officeDocument/2006/relationships/slide" Target="slides/slide37.xml"/><Relationship Id="rId46" Type="http://schemas.openxmlformats.org/officeDocument/2006/relationships/slide" Target="slides/slide40.xml"/><Relationship Id="rId45" Type="http://schemas.openxmlformats.org/officeDocument/2006/relationships/slide" Target="slides/slide39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openxmlformats.org/officeDocument/2006/relationships/slide" Target="slides/slide3.xml"/><Relationship Id="rId48" Type="http://schemas.openxmlformats.org/officeDocument/2006/relationships/font" Target="fonts/Roboto-bold.fntdata"/><Relationship Id="rId47" Type="http://schemas.openxmlformats.org/officeDocument/2006/relationships/font" Target="fonts/Roboto-regular.fntdata"/><Relationship Id="rId49" Type="http://schemas.openxmlformats.org/officeDocument/2006/relationships/font" Target="fonts/Roboto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5" Type="http://schemas.openxmlformats.org/officeDocument/2006/relationships/slide" Target="slides/slide29.xml"/><Relationship Id="rId34" Type="http://schemas.openxmlformats.org/officeDocument/2006/relationships/slide" Target="slides/slide28.xml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slide" Target="slides/slide33.xml"/><Relationship Id="rId38" Type="http://schemas.openxmlformats.org/officeDocument/2006/relationships/slide" Target="slides/slide32.xml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50" Type="http://schemas.openxmlformats.org/officeDocument/2006/relationships/font" Target="fonts/Roboto-bold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1" dt="2020-12-30T09:45:44.710">
    <p:pos x="6000" y="0"/>
    <p:text>wasim</p:text>
  </p:cm>
</p:cmLst>
</file>

<file path=ppt/comments/comment2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2" dt="2020-12-30T09:46:31.575">
    <p:pos x="6000" y="0"/>
    <p:text>Ahmad</p:text>
  </p:cm>
</p:cmLst>
</file>

<file path=ppt/comments/comment3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3" dt="2020-12-30T09:53:33.344">
    <p:pos x="6000" y="0"/>
    <p:text>wasim</p:text>
  </p:cm>
</p:cmLst>
</file>

<file path=ppt/comments/comment4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4" dt="2020-12-30T09:53:45.208">
    <p:pos x="6000" y="0"/>
    <p:text>Ahmad</p:tex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b2da6d0d05_0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b2da6d0d05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b2da6d0d05_0_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b2da6d0d05_0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b2caa4c847_0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b2caa4c847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b2da6d0d05_0_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b2da6d0d05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b2caa4c847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b2caa4c847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b2da6d0d05_0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b2da6d0d05_0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b2caa4c847_0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b2caa4c847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b2da6d0d05_0_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b2da6d0d05_0_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aa19527dba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aa19527dba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aa19527dba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aa19527dba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b2d1f19fb8_1_6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b2d1f19fb8_1_6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b2caa4c670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b2caa4c670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b2caa4c670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b2caa4c670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b2caa4c670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b2caa4c670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b2caa4c670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b2caa4c670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b2caa4c670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b2caa4c670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b2caa4c670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Google Shape;237;gb2caa4c670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b2caa4c670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b2caa4c670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b2caa4c670_0_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b2caa4c670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b2caa4c847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b2caa4c847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b2caa4c847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b2caa4c847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b2caa4c847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b2caa4c847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b2caa4c847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" name="Google Shape;272;gb2caa4c847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b2caa4c847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9" name="Google Shape;279;gb2caa4c847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b2da6d0d05_0_1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b2da6d0d05_0_1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b2da6d0d05_0_1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b2da6d0d05_0_1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b2da6d0d05_0_1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b2da6d0d05_0_1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aa19527dba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7" name="Google Shape;307;gaa19527dba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aa19527dba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aa19527dba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b2caa4c847_0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1" name="Google Shape;321;gb2caa4c847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b2da6d0d05_0_1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b2da6d0d05_0_1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gb2caa4c847_0_1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" name="Google Shape;335;gb2caa4c847_0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b2d1f19fb8_1_6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b2d1f19fb8_1_6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aaa5466c5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aaa5466c5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aa19527dba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aa19527dba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b2da6d0d05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b2da6d0d05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aa19527dba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aa19527dba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aa19527dba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aa19527dba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b2caa4c847_0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b2caa4c847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11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0" name="Google Shape;60;p1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" name="Google Shape;26;p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6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7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7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9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0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0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56" name="Google Shape;56;p1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terial">
    <p:bg>
      <p:bgPr>
        <a:solidFill>
          <a:srgbClr val="073763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ransition spd="med">
    <p:fade thruBlk="1"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comments" Target="../comments/comment2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.png"/><Relationship Id="rId4" Type="http://schemas.openxmlformats.org/officeDocument/2006/relationships/image" Target="../media/image7.png"/><Relationship Id="rId5" Type="http://schemas.openxmlformats.org/officeDocument/2006/relationships/image" Target="../media/image1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9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3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1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2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comments" Target="../comments/comment3.xml"/><Relationship Id="rId4" Type="http://schemas.openxmlformats.org/officeDocument/2006/relationships/image" Target="../media/image14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0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5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8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comments" Target="../comments/comment4.xml"/><Relationship Id="rId4" Type="http://schemas.openxmlformats.org/officeDocument/2006/relationships/image" Target="../media/image17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3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10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16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5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40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comments" Target="../comments/comment1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/>
          <p:nvPr>
            <p:ph type="ctrTitle"/>
          </p:nvPr>
        </p:nvSpPr>
        <p:spPr>
          <a:xfrm>
            <a:off x="325200" y="1266850"/>
            <a:ext cx="8493600" cy="154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100"/>
              <a:t>A Secure Authentication System borrowing the concept of Blockchain with the utilization of centralized and decentralized nodes</a:t>
            </a:r>
            <a:endParaRPr sz="3100"/>
          </a:p>
        </p:txBody>
      </p:sp>
      <p:sp>
        <p:nvSpPr>
          <p:cNvPr id="68" name="Google Shape;68;p13"/>
          <p:cNvSpPr txBox="1"/>
          <p:nvPr>
            <p:ph idx="1" type="subTitle"/>
          </p:nvPr>
        </p:nvSpPr>
        <p:spPr>
          <a:xfrm>
            <a:off x="1708350" y="3165625"/>
            <a:ext cx="5727300" cy="71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/>
              <a:t>Group members: Ahmad Maqboul &amp; Wasim Anabtawi</a:t>
            </a:r>
            <a:endParaRPr sz="17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/>
              <a:t>Supervised by:     DR.Othman Othman M.M</a:t>
            </a:r>
            <a:endParaRPr sz="1700"/>
          </a:p>
        </p:txBody>
      </p:sp>
      <p:sp>
        <p:nvSpPr>
          <p:cNvPr id="69" name="Google Shape;69;p1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2"/>
          <p:cNvSpPr txBox="1"/>
          <p:nvPr>
            <p:ph type="title"/>
          </p:nvPr>
        </p:nvSpPr>
        <p:spPr>
          <a:xfrm>
            <a:off x="460950" y="432000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400"/>
              <a:t>Introduction</a:t>
            </a:r>
            <a:endParaRPr sz="3400"/>
          </a:p>
        </p:txBody>
      </p:sp>
      <p:sp>
        <p:nvSpPr>
          <p:cNvPr id="132" name="Google Shape;132;p22"/>
          <p:cNvSpPr txBox="1"/>
          <p:nvPr>
            <p:ph idx="1" type="body"/>
          </p:nvPr>
        </p:nvSpPr>
        <p:spPr>
          <a:xfrm>
            <a:off x="460950" y="1798850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sz="2000"/>
              <a:t>Huge amounts of info &amp; assets exchanged all the time</a:t>
            </a:r>
            <a:br>
              <a:rPr lang="en-GB" sz="2000"/>
            </a:b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sz="2000"/>
              <a:t>More exposure &amp; Anonymity for people online leads to less trust</a:t>
            </a:r>
            <a:br>
              <a:rPr lang="en-GB" sz="2000"/>
            </a:b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sz="2000"/>
              <a:t>Need for an authentication system</a:t>
            </a:r>
            <a:endParaRPr sz="2000"/>
          </a:p>
        </p:txBody>
      </p:sp>
      <p:sp>
        <p:nvSpPr>
          <p:cNvPr id="133" name="Google Shape;133;p2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3"/>
          <p:cNvSpPr txBox="1"/>
          <p:nvPr>
            <p:ph type="title"/>
          </p:nvPr>
        </p:nvSpPr>
        <p:spPr>
          <a:xfrm>
            <a:off x="460800" y="432000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400"/>
              <a:t>Introduction</a:t>
            </a:r>
            <a:endParaRPr sz="3400"/>
          </a:p>
        </p:txBody>
      </p:sp>
      <p:sp>
        <p:nvSpPr>
          <p:cNvPr id="139" name="Google Shape;139;p23"/>
          <p:cNvSpPr txBox="1"/>
          <p:nvPr>
            <p:ph idx="1" type="body"/>
          </p:nvPr>
        </p:nvSpPr>
        <p:spPr>
          <a:xfrm>
            <a:off x="471900" y="1919075"/>
            <a:ext cx="8479200" cy="302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-GB" sz="1900"/>
              <a:t>Centralized authentication systems</a:t>
            </a:r>
            <a:endParaRPr sz="19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-GB" sz="1700"/>
              <a:t>Single Point of Failure</a:t>
            </a:r>
            <a:br>
              <a:rPr lang="en-GB" sz="1700"/>
            </a:br>
            <a:endParaRPr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-GB" sz="1900"/>
              <a:t>Decentralized </a:t>
            </a:r>
            <a:r>
              <a:rPr lang="en-GB" sz="1900"/>
              <a:t>authentication s</a:t>
            </a:r>
            <a:r>
              <a:rPr lang="en-GB" sz="1900"/>
              <a:t>ystems </a:t>
            </a:r>
            <a:endParaRPr sz="19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-GB" sz="1700"/>
              <a:t>DHT (Distributed Hash Table)</a:t>
            </a:r>
            <a:endParaRPr sz="17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 sz="1700"/>
              <a:t>Blockchain  [2008]</a:t>
            </a:r>
            <a:br>
              <a:rPr lang="en-GB" sz="1900"/>
            </a:br>
            <a:endParaRPr sz="13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-GB" sz="1900"/>
              <a:t>Why not just use Blockchain?</a:t>
            </a:r>
            <a:endParaRPr sz="19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-GB" sz="1700"/>
              <a:t>High computation 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-GB" sz="1700"/>
              <a:t>51% Attack</a:t>
            </a:r>
            <a:endParaRPr sz="1700"/>
          </a:p>
        </p:txBody>
      </p:sp>
      <p:sp>
        <p:nvSpPr>
          <p:cNvPr id="140" name="Google Shape;140;p2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4"/>
          <p:cNvSpPr txBox="1"/>
          <p:nvPr>
            <p:ph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700">
                <a:solidFill>
                  <a:srgbClr val="FFFFFF"/>
                </a:solidFill>
              </a:rPr>
              <a:t>Related Work</a:t>
            </a:r>
            <a:endParaRPr sz="7700">
              <a:solidFill>
                <a:srgbClr val="FFFFFF"/>
              </a:solidFill>
            </a:endParaRPr>
          </a:p>
        </p:txBody>
      </p:sp>
      <p:sp>
        <p:nvSpPr>
          <p:cNvPr id="146" name="Google Shape;146;p24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2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5"/>
          <p:cNvSpPr txBox="1"/>
          <p:nvPr>
            <p:ph type="title"/>
          </p:nvPr>
        </p:nvSpPr>
        <p:spPr>
          <a:xfrm>
            <a:off x="460800" y="432000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400"/>
              <a:t>Related Work</a:t>
            </a:r>
            <a:endParaRPr sz="3400"/>
          </a:p>
        </p:txBody>
      </p:sp>
      <p:sp>
        <p:nvSpPr>
          <p:cNvPr id="153" name="Google Shape;153;p25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sz="2000"/>
              <a:t>Research about centralized authentication systems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 sz="2000"/>
              <a:t>Authentication with Fog [Jun-Ya Lee et al.] [2014]</a:t>
            </a:r>
            <a:br>
              <a:rPr lang="en-GB" sz="2000"/>
            </a:br>
            <a:br>
              <a:rPr lang="en-GB" sz="2000"/>
            </a:b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sz="2000"/>
              <a:t>Research about de-centralized authentication systems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 sz="2000"/>
              <a:t>Blockchain with IOT [Umair Khalid et al.] [2020]</a:t>
            </a:r>
            <a:br>
              <a:rPr lang="en-GB" sz="2000"/>
            </a:br>
            <a:endParaRPr sz="20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000"/>
          </a:p>
        </p:txBody>
      </p:sp>
      <p:sp>
        <p:nvSpPr>
          <p:cNvPr id="154" name="Google Shape;154;p2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6"/>
          <p:cNvSpPr txBox="1"/>
          <p:nvPr>
            <p:ph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700">
                <a:solidFill>
                  <a:srgbClr val="FFFFFF"/>
                </a:solidFill>
              </a:rPr>
              <a:t>Goals &amp; Motivation</a:t>
            </a:r>
            <a:endParaRPr sz="7700">
              <a:solidFill>
                <a:srgbClr val="FFFFFF"/>
              </a:solidFill>
            </a:endParaRPr>
          </a:p>
        </p:txBody>
      </p:sp>
      <p:sp>
        <p:nvSpPr>
          <p:cNvPr id="160" name="Google Shape;160;p26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2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7"/>
          <p:cNvSpPr txBox="1"/>
          <p:nvPr>
            <p:ph type="title"/>
          </p:nvPr>
        </p:nvSpPr>
        <p:spPr>
          <a:xfrm>
            <a:off x="460800" y="432000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Goals &amp; Motivation</a:t>
            </a:r>
            <a:endParaRPr/>
          </a:p>
        </p:txBody>
      </p:sp>
      <p:sp>
        <p:nvSpPr>
          <p:cNvPr id="167" name="Google Shape;167;p27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sz="2000"/>
              <a:t>Identity proof why?</a:t>
            </a:r>
            <a:br>
              <a:rPr lang="en-GB" sz="2000"/>
            </a:b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sz="2000"/>
              <a:t>Manipulation from certain sides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 sz="2000"/>
              <a:t> Biased Organizations</a:t>
            </a:r>
            <a:br>
              <a:rPr lang="en-GB" sz="2000"/>
            </a:b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sz="2000"/>
              <a:t>Identity theft &amp; fraud </a:t>
            </a:r>
            <a:br>
              <a:rPr lang="en-GB" sz="2000"/>
            </a:br>
            <a:endParaRPr sz="2000"/>
          </a:p>
        </p:txBody>
      </p:sp>
      <p:sp>
        <p:nvSpPr>
          <p:cNvPr id="168" name="Google Shape;168;p2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8"/>
          <p:cNvSpPr txBox="1"/>
          <p:nvPr>
            <p:ph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700">
                <a:solidFill>
                  <a:srgbClr val="FFFFFF"/>
                </a:solidFill>
              </a:rPr>
              <a:t>Architecture</a:t>
            </a:r>
            <a:endParaRPr sz="7700">
              <a:solidFill>
                <a:srgbClr val="FFFFFF"/>
              </a:solidFill>
            </a:endParaRPr>
          </a:p>
        </p:txBody>
      </p:sp>
      <p:sp>
        <p:nvSpPr>
          <p:cNvPr id="174" name="Google Shape;174;p28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2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9"/>
          <p:cNvSpPr txBox="1"/>
          <p:nvPr>
            <p:ph type="title"/>
          </p:nvPr>
        </p:nvSpPr>
        <p:spPr>
          <a:xfrm>
            <a:off x="460800" y="432000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400"/>
              <a:t>Architecture</a:t>
            </a:r>
            <a:endParaRPr sz="3400"/>
          </a:p>
        </p:txBody>
      </p:sp>
      <p:sp>
        <p:nvSpPr>
          <p:cNvPr id="181" name="Google Shape;181;p29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sz="2000"/>
              <a:t>Proposed system is a combination</a:t>
            </a:r>
            <a:br>
              <a:rPr lang="en-GB" sz="2000"/>
            </a:b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sz="2000"/>
              <a:t>Three interdependent Actors</a:t>
            </a:r>
            <a:br>
              <a:rPr lang="en-GB" sz="2000"/>
            </a:b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sz="2000"/>
              <a:t>Digital certificates from 2 sides -&gt; QR Code</a:t>
            </a:r>
            <a:br>
              <a:rPr lang="en-GB" sz="2000"/>
            </a:b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sz="2000"/>
              <a:t>Mobile Application</a:t>
            </a:r>
            <a:br>
              <a:rPr lang="en-GB" sz="2000"/>
            </a:br>
            <a:endParaRPr sz="2000"/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000"/>
          </a:p>
        </p:txBody>
      </p:sp>
      <p:sp>
        <p:nvSpPr>
          <p:cNvPr id="182" name="Google Shape;182;p2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0"/>
          <p:cNvSpPr txBox="1"/>
          <p:nvPr/>
        </p:nvSpPr>
        <p:spPr>
          <a:xfrm>
            <a:off x="-93500" y="320650"/>
            <a:ext cx="30594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Roboto"/>
                <a:ea typeface="Roboto"/>
                <a:cs typeface="Roboto"/>
                <a:sym typeface="Roboto"/>
              </a:rPr>
              <a:t>Three main actors: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8" name="Google Shape;188;p30"/>
          <p:cNvSpPr txBox="1"/>
          <p:nvPr/>
        </p:nvSpPr>
        <p:spPr>
          <a:xfrm>
            <a:off x="267925" y="1047925"/>
            <a:ext cx="4808700" cy="20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>
                <a:latin typeface="Roboto"/>
                <a:ea typeface="Roboto"/>
                <a:cs typeface="Roboto"/>
                <a:sym typeface="Roboto"/>
              </a:rPr>
              <a:t>1- User that wants to be identified</a:t>
            </a:r>
            <a:br>
              <a:rPr lang="en-GB" sz="1700">
                <a:latin typeface="Roboto"/>
                <a:ea typeface="Roboto"/>
                <a:cs typeface="Roboto"/>
                <a:sym typeface="Roboto"/>
              </a:rPr>
            </a:br>
            <a:br>
              <a:rPr lang="en-GB" sz="1700">
                <a:latin typeface="Roboto"/>
                <a:ea typeface="Roboto"/>
                <a:cs typeface="Roboto"/>
                <a:sym typeface="Roboto"/>
              </a:rPr>
            </a:br>
            <a:r>
              <a:rPr lang="en-GB" sz="1700">
                <a:latin typeface="Roboto"/>
                <a:ea typeface="Roboto"/>
                <a:cs typeface="Roboto"/>
                <a:sym typeface="Roboto"/>
              </a:rPr>
              <a:t>2- Central side</a:t>
            </a:r>
            <a:br>
              <a:rPr lang="en-GB" sz="1700">
                <a:latin typeface="Roboto"/>
                <a:ea typeface="Roboto"/>
                <a:cs typeface="Roboto"/>
                <a:sym typeface="Roboto"/>
              </a:rPr>
            </a:br>
            <a:br>
              <a:rPr lang="en-GB" sz="1700">
                <a:latin typeface="Roboto"/>
                <a:ea typeface="Roboto"/>
                <a:cs typeface="Roboto"/>
                <a:sym typeface="Roboto"/>
              </a:rPr>
            </a:br>
            <a:r>
              <a:rPr lang="en-GB" sz="1700">
                <a:latin typeface="Roboto"/>
                <a:ea typeface="Roboto"/>
                <a:cs typeface="Roboto"/>
                <a:sym typeface="Roboto"/>
              </a:rPr>
              <a:t>3- Generated peers</a:t>
            </a:r>
            <a:endParaRPr sz="17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9" name="Google Shape;189;p3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90" name="Google Shape;190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15544" y="1614975"/>
            <a:ext cx="6289405" cy="3474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1"/>
          <p:cNvSpPr txBox="1"/>
          <p:nvPr>
            <p:ph type="title"/>
          </p:nvPr>
        </p:nvSpPr>
        <p:spPr>
          <a:xfrm>
            <a:off x="460800" y="432000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400"/>
              <a:t>What did we use in the system?</a:t>
            </a:r>
            <a:endParaRPr sz="3400"/>
          </a:p>
        </p:txBody>
      </p:sp>
      <p:sp>
        <p:nvSpPr>
          <p:cNvPr id="196" name="Google Shape;196;p31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GB" sz="2200"/>
              <a:t>SHA 512 (Hashing)</a:t>
            </a:r>
            <a:br>
              <a:rPr lang="en-GB" sz="2200"/>
            </a:br>
            <a:br>
              <a:rPr lang="en-GB" sz="2200"/>
            </a:b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GB" sz="2200"/>
              <a:t>Flask 1.1.2 (Web API)</a:t>
            </a:r>
            <a:br>
              <a:rPr lang="en-GB" sz="2200"/>
            </a:br>
            <a:br>
              <a:rPr lang="en-GB" sz="2200"/>
            </a:b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GB" sz="2200"/>
              <a:t>RSA 2048 (Encryption)</a:t>
            </a:r>
            <a:br>
              <a:rPr lang="en-GB" sz="2200"/>
            </a:br>
            <a:br>
              <a:rPr lang="en-GB" sz="2200"/>
            </a:br>
            <a:endParaRPr sz="2200"/>
          </a:p>
        </p:txBody>
      </p:sp>
      <p:pic>
        <p:nvPicPr>
          <p:cNvPr id="197" name="Google Shape;197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82650" y="3542825"/>
            <a:ext cx="1486350" cy="1600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05809" y="1804049"/>
            <a:ext cx="2188181" cy="767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83225" y="2695961"/>
            <a:ext cx="1685200" cy="942625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3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4"/>
          <p:cNvSpPr txBox="1"/>
          <p:nvPr>
            <p:ph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700">
                <a:solidFill>
                  <a:srgbClr val="FFFFFF"/>
                </a:solidFill>
              </a:rPr>
              <a:t>Disclaimer</a:t>
            </a:r>
            <a:endParaRPr sz="7700">
              <a:solidFill>
                <a:srgbClr val="FFFFFF"/>
              </a:solidFill>
            </a:endParaRPr>
          </a:p>
        </p:txBody>
      </p:sp>
      <p:sp>
        <p:nvSpPr>
          <p:cNvPr id="75" name="Google Shape;75;p1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2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Design</a:t>
            </a:r>
            <a:endParaRPr/>
          </a:p>
        </p:txBody>
      </p:sp>
      <p:sp>
        <p:nvSpPr>
          <p:cNvPr id="206" name="Google Shape;206;p3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Google Shape;211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65550" y="910687"/>
            <a:ext cx="5084275" cy="3322125"/>
          </a:xfrm>
          <a:prstGeom prst="rect">
            <a:avLst/>
          </a:prstGeom>
          <a:noFill/>
          <a:ln>
            <a:noFill/>
          </a:ln>
        </p:spPr>
      </p:pic>
      <p:sp>
        <p:nvSpPr>
          <p:cNvPr id="212" name="Google Shape;212;p33"/>
          <p:cNvSpPr txBox="1"/>
          <p:nvPr/>
        </p:nvSpPr>
        <p:spPr>
          <a:xfrm>
            <a:off x="574475" y="200400"/>
            <a:ext cx="3780900" cy="66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Roboto"/>
                <a:ea typeface="Roboto"/>
                <a:cs typeface="Roboto"/>
                <a:sym typeface="Roboto"/>
              </a:rPr>
              <a:t>User Sign-Up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3" name="Google Shape;213;p3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" name="Google Shape;218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9638" y="26725"/>
            <a:ext cx="5870625" cy="5090050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34"/>
          <p:cNvSpPr txBox="1"/>
          <p:nvPr/>
        </p:nvSpPr>
        <p:spPr>
          <a:xfrm>
            <a:off x="320625" y="293925"/>
            <a:ext cx="2885700" cy="101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Roboto"/>
                <a:ea typeface="Roboto"/>
                <a:cs typeface="Roboto"/>
                <a:sym typeface="Roboto"/>
              </a:rPr>
              <a:t>Initial User Validation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0" name="Google Shape;220;p3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" name="Google Shape;225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80375" y="1054175"/>
            <a:ext cx="6070275" cy="3035125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35"/>
          <p:cNvSpPr txBox="1"/>
          <p:nvPr/>
        </p:nvSpPr>
        <p:spPr>
          <a:xfrm>
            <a:off x="227125" y="213750"/>
            <a:ext cx="4288500" cy="56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Roboto"/>
                <a:ea typeface="Roboto"/>
                <a:cs typeface="Roboto"/>
                <a:sym typeface="Roboto"/>
              </a:rPr>
              <a:t>Contents of Digital Signature #1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7" name="Google Shape;227;p3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Google Shape;232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18925" y="1207738"/>
            <a:ext cx="6014326" cy="3796825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p36"/>
          <p:cNvSpPr txBox="1"/>
          <p:nvPr/>
        </p:nvSpPr>
        <p:spPr>
          <a:xfrm>
            <a:off x="267200" y="334000"/>
            <a:ext cx="38475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Roboto"/>
                <a:ea typeface="Roboto"/>
                <a:cs typeface="Roboto"/>
                <a:sym typeface="Roboto"/>
              </a:rPr>
              <a:t>Live Message #1: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Roboto"/>
                <a:ea typeface="Roboto"/>
                <a:cs typeface="Roboto"/>
                <a:sym typeface="Roboto"/>
              </a:rPr>
              <a:t>Periodically during the day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4" name="Google Shape;234;p3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9" name="Google Shape;239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45800" y="895101"/>
            <a:ext cx="6372075" cy="3641174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37"/>
          <p:cNvSpPr txBox="1"/>
          <p:nvPr/>
        </p:nvSpPr>
        <p:spPr>
          <a:xfrm>
            <a:off x="133600" y="240475"/>
            <a:ext cx="3380100" cy="6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Roboto"/>
                <a:ea typeface="Roboto"/>
                <a:cs typeface="Roboto"/>
                <a:sym typeface="Roboto"/>
              </a:rPr>
              <a:t>Certificate from central side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1" name="Google Shape;241;p3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" name="Google Shape;246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08050" y="152400"/>
            <a:ext cx="4346927" cy="4838700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38"/>
          <p:cNvSpPr txBox="1"/>
          <p:nvPr/>
        </p:nvSpPr>
        <p:spPr>
          <a:xfrm>
            <a:off x="480950" y="454225"/>
            <a:ext cx="3633900" cy="105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Roboto"/>
                <a:ea typeface="Roboto"/>
                <a:cs typeface="Roboto"/>
                <a:sym typeface="Roboto"/>
              </a:rPr>
              <a:t>Certificate from peers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45720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Roboto"/>
                <a:ea typeface="Roboto"/>
                <a:cs typeface="Roboto"/>
                <a:sym typeface="Roboto"/>
              </a:rPr>
              <a:t>Part 1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8" name="Google Shape;248;p3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3" name="Google Shape;253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5442" y="0"/>
            <a:ext cx="3862917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39"/>
          <p:cNvSpPr txBox="1"/>
          <p:nvPr/>
        </p:nvSpPr>
        <p:spPr>
          <a:xfrm>
            <a:off x="480950" y="454225"/>
            <a:ext cx="3633900" cy="105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Roboto"/>
                <a:ea typeface="Roboto"/>
                <a:cs typeface="Roboto"/>
                <a:sym typeface="Roboto"/>
              </a:rPr>
              <a:t>Certificate from peers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45720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Roboto"/>
                <a:ea typeface="Roboto"/>
                <a:cs typeface="Roboto"/>
                <a:sym typeface="Roboto"/>
              </a:rPr>
              <a:t>Part 2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45720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Roboto"/>
                <a:ea typeface="Roboto"/>
                <a:cs typeface="Roboto"/>
                <a:sym typeface="Roboto"/>
              </a:rPr>
              <a:t>[</a:t>
            </a:r>
            <a:r>
              <a:rPr lang="en-GB" sz="2000">
                <a:latin typeface="Roboto"/>
                <a:ea typeface="Roboto"/>
                <a:cs typeface="Roboto"/>
                <a:sym typeface="Roboto"/>
              </a:rPr>
              <a:t>Live message #2]</a:t>
            </a:r>
            <a:br>
              <a:rPr lang="en-GB" sz="2000">
                <a:latin typeface="Roboto"/>
                <a:ea typeface="Roboto"/>
                <a:cs typeface="Roboto"/>
                <a:sym typeface="Roboto"/>
              </a:rPr>
            </a:br>
            <a:r>
              <a:rPr lang="en-GB" sz="2000">
                <a:latin typeface="Roboto"/>
                <a:ea typeface="Roboto"/>
                <a:cs typeface="Roboto"/>
                <a:sym typeface="Roboto"/>
              </a:rPr>
              <a:t>From peers to central</a:t>
            </a:r>
            <a:br>
              <a:rPr lang="en-GB" sz="2000">
                <a:latin typeface="Roboto"/>
                <a:ea typeface="Roboto"/>
                <a:cs typeface="Roboto"/>
                <a:sym typeface="Roboto"/>
              </a:rPr>
            </a:br>
            <a:r>
              <a:rPr lang="en-GB" sz="2000">
                <a:latin typeface="Roboto"/>
                <a:ea typeface="Roboto"/>
                <a:cs typeface="Roboto"/>
                <a:sym typeface="Roboto"/>
              </a:rPr>
              <a:t>Periodically during the day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45720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5" name="Google Shape;255;p3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0" name="Google Shape;260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80375" y="712750"/>
            <a:ext cx="5863624" cy="3718025"/>
          </a:xfrm>
          <a:prstGeom prst="rect">
            <a:avLst/>
          </a:prstGeom>
          <a:noFill/>
          <a:ln>
            <a:noFill/>
          </a:ln>
        </p:spPr>
      </p:pic>
      <p:sp>
        <p:nvSpPr>
          <p:cNvPr id="261" name="Google Shape;261;p40"/>
          <p:cNvSpPr txBox="1"/>
          <p:nvPr/>
        </p:nvSpPr>
        <p:spPr>
          <a:xfrm>
            <a:off x="106875" y="347350"/>
            <a:ext cx="3406800" cy="94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Roboto"/>
                <a:ea typeface="Roboto"/>
                <a:cs typeface="Roboto"/>
                <a:sym typeface="Roboto"/>
              </a:rPr>
              <a:t>Certificate from peers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45720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Roboto"/>
                <a:ea typeface="Roboto"/>
                <a:cs typeface="Roboto"/>
                <a:sym typeface="Roboto"/>
              </a:rPr>
              <a:t>Part 3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45720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45720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Roboto"/>
                <a:ea typeface="Roboto"/>
                <a:cs typeface="Roboto"/>
                <a:sym typeface="Roboto"/>
              </a:rPr>
              <a:t>[</a:t>
            </a:r>
            <a:r>
              <a:rPr lang="en-GB" sz="2000">
                <a:latin typeface="Roboto"/>
                <a:ea typeface="Roboto"/>
                <a:cs typeface="Roboto"/>
                <a:sym typeface="Roboto"/>
              </a:rPr>
              <a:t>Live message #3]</a:t>
            </a:r>
            <a:br>
              <a:rPr lang="en-GB" sz="2000">
                <a:latin typeface="Roboto"/>
                <a:ea typeface="Roboto"/>
                <a:cs typeface="Roboto"/>
                <a:sym typeface="Roboto"/>
              </a:rPr>
            </a:br>
            <a:r>
              <a:rPr lang="en-GB" sz="2000">
                <a:latin typeface="Roboto"/>
                <a:ea typeface="Roboto"/>
                <a:cs typeface="Roboto"/>
                <a:sym typeface="Roboto"/>
              </a:rPr>
              <a:t>From user to central</a:t>
            </a:r>
            <a:br>
              <a:rPr lang="en-GB" sz="2000">
                <a:latin typeface="Roboto"/>
                <a:ea typeface="Roboto"/>
                <a:cs typeface="Roboto"/>
                <a:sym typeface="Roboto"/>
              </a:rPr>
            </a:br>
            <a:r>
              <a:rPr lang="en-GB" sz="2000">
                <a:latin typeface="Roboto"/>
                <a:ea typeface="Roboto"/>
                <a:cs typeface="Roboto"/>
                <a:sym typeface="Roboto"/>
              </a:rPr>
              <a:t>Periodically during the day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2" name="Google Shape;262;p4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" name="Google Shape;267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89409" y="66800"/>
            <a:ext cx="352743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p41"/>
          <p:cNvSpPr txBox="1"/>
          <p:nvPr/>
        </p:nvSpPr>
        <p:spPr>
          <a:xfrm>
            <a:off x="320625" y="374075"/>
            <a:ext cx="3673800" cy="1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Roboto"/>
                <a:ea typeface="Roboto"/>
                <a:cs typeface="Roboto"/>
                <a:sym typeface="Roboto"/>
              </a:rPr>
              <a:t>Confirmation with central side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Roboto"/>
                <a:ea typeface="Roboto"/>
                <a:cs typeface="Roboto"/>
                <a:sym typeface="Roboto"/>
              </a:rPr>
              <a:t>[Final Certificate]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9" name="Google Shape;269;p4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5"/>
          <p:cNvSpPr txBox="1"/>
          <p:nvPr>
            <p:ph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700">
                <a:solidFill>
                  <a:srgbClr val="FFFFFF"/>
                </a:solidFill>
              </a:rPr>
              <a:t>Definitions</a:t>
            </a:r>
            <a:endParaRPr sz="7700">
              <a:solidFill>
                <a:srgbClr val="FFFFFF"/>
              </a:solidFill>
            </a:endParaRPr>
          </a:p>
        </p:txBody>
      </p:sp>
      <p:sp>
        <p:nvSpPr>
          <p:cNvPr id="81" name="Google Shape;81;p15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4" name="Google Shape;274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09822" y="969975"/>
            <a:ext cx="5331526" cy="3725650"/>
          </a:xfrm>
          <a:prstGeom prst="rect">
            <a:avLst/>
          </a:prstGeom>
          <a:noFill/>
          <a:ln>
            <a:noFill/>
          </a:ln>
        </p:spPr>
      </p:pic>
      <p:sp>
        <p:nvSpPr>
          <p:cNvPr id="275" name="Google Shape;275;p42"/>
          <p:cNvSpPr txBox="1"/>
          <p:nvPr/>
        </p:nvSpPr>
        <p:spPr>
          <a:xfrm>
            <a:off x="66800" y="93525"/>
            <a:ext cx="4251300" cy="49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Roboto"/>
                <a:ea typeface="Roboto"/>
                <a:cs typeface="Roboto"/>
                <a:sym typeface="Roboto"/>
              </a:rPr>
              <a:t>Contents of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Roboto"/>
                <a:ea typeface="Roboto"/>
                <a:cs typeface="Roboto"/>
                <a:sym typeface="Roboto"/>
              </a:rPr>
              <a:t>Final full certificate -&gt; QR code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6" name="Google Shape;276;p4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43"/>
          <p:cNvSpPr txBox="1"/>
          <p:nvPr>
            <p:ph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700">
                <a:solidFill>
                  <a:srgbClr val="FFFFFF"/>
                </a:solidFill>
              </a:rPr>
              <a:t>Evaluation</a:t>
            </a:r>
            <a:endParaRPr sz="7700">
              <a:solidFill>
                <a:srgbClr val="FFFFFF"/>
              </a:solidFill>
            </a:endParaRPr>
          </a:p>
        </p:txBody>
      </p:sp>
      <p:sp>
        <p:nvSpPr>
          <p:cNvPr id="282" name="Google Shape;282;p43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283" name="Google Shape;283;p4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44"/>
          <p:cNvSpPr txBox="1"/>
          <p:nvPr>
            <p:ph type="title"/>
          </p:nvPr>
        </p:nvSpPr>
        <p:spPr>
          <a:xfrm>
            <a:off x="460800" y="432000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400"/>
              <a:t>Evaluation</a:t>
            </a:r>
            <a:endParaRPr sz="3400"/>
          </a:p>
        </p:txBody>
      </p:sp>
      <p:sp>
        <p:nvSpPr>
          <p:cNvPr id="289" name="Google Shape;289;p44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sz="2000"/>
              <a:t>Time for getting certificate &amp; Number of peers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 sz="2000"/>
              <a:t>Finding number of peers </a:t>
            </a:r>
            <a:br>
              <a:rPr lang="en-GB" sz="2000"/>
            </a:b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sz="2000"/>
              <a:t>Message size before &amp; after execution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 sz="2000"/>
              <a:t>Effect of using Flask  API</a:t>
            </a:r>
            <a:br>
              <a:rPr lang="en-GB" sz="2000"/>
            </a:b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sz="2000"/>
              <a:t>Number of Hashing functions &amp; Encryption functions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 sz="2000"/>
              <a:t> Effect of functions on CPU load</a:t>
            </a:r>
            <a:endParaRPr sz="2000"/>
          </a:p>
        </p:txBody>
      </p:sp>
      <p:sp>
        <p:nvSpPr>
          <p:cNvPr id="290" name="Google Shape;290;p4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5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/>
              <a:t>Un-validated user</a:t>
            </a:r>
            <a:endParaRPr sz="2200"/>
          </a:p>
        </p:txBody>
      </p:sp>
      <p:pic>
        <p:nvPicPr>
          <p:cNvPr id="296" name="Google Shape;296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6250" y="58875"/>
            <a:ext cx="7343791" cy="4544425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p4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46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/>
              <a:t>Validated user</a:t>
            </a:r>
            <a:endParaRPr sz="2200"/>
          </a:p>
        </p:txBody>
      </p:sp>
      <p:pic>
        <p:nvPicPr>
          <p:cNvPr id="303" name="Google Shape;303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42438" y="0"/>
            <a:ext cx="7259121" cy="4544425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Google Shape;304;p4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" name="Google Shape;309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4813" y="1702375"/>
            <a:ext cx="8894375" cy="1206401"/>
          </a:xfrm>
          <a:prstGeom prst="rect">
            <a:avLst/>
          </a:prstGeom>
          <a:noFill/>
          <a:ln>
            <a:noFill/>
          </a:ln>
        </p:spPr>
      </p:pic>
      <p:sp>
        <p:nvSpPr>
          <p:cNvPr id="310" name="Google Shape;310;p47"/>
          <p:cNvSpPr txBox="1"/>
          <p:nvPr/>
        </p:nvSpPr>
        <p:spPr>
          <a:xfrm>
            <a:off x="213725" y="267200"/>
            <a:ext cx="5744700" cy="89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Roboto"/>
                <a:ea typeface="Roboto"/>
                <a:cs typeface="Roboto"/>
                <a:sym typeface="Roboto"/>
              </a:rPr>
              <a:t>Message size comparison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Font typeface="Roboto"/>
              <a:buChar char="-"/>
            </a:pPr>
            <a:r>
              <a:rPr lang="en-GB" sz="2000">
                <a:latin typeface="Roboto"/>
                <a:ea typeface="Roboto"/>
                <a:cs typeface="Roboto"/>
                <a:sym typeface="Roboto"/>
              </a:rPr>
              <a:t>Effect of flask API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1" name="Google Shape;311;p4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6" name="Google Shape;316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2875" y="1394875"/>
            <a:ext cx="8678225" cy="1637800"/>
          </a:xfrm>
          <a:prstGeom prst="rect">
            <a:avLst/>
          </a:prstGeom>
          <a:noFill/>
          <a:ln>
            <a:noFill/>
          </a:ln>
        </p:spPr>
      </p:pic>
      <p:sp>
        <p:nvSpPr>
          <p:cNvPr id="317" name="Google Shape;317;p48"/>
          <p:cNvSpPr txBox="1"/>
          <p:nvPr/>
        </p:nvSpPr>
        <p:spPr>
          <a:xfrm>
            <a:off x="521025" y="307275"/>
            <a:ext cx="6239100" cy="6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latin typeface="Roboto"/>
                <a:ea typeface="Roboto"/>
                <a:cs typeface="Roboto"/>
                <a:sym typeface="Roboto"/>
              </a:rPr>
              <a:t># Encryptions - Decryptions &amp; # Hash functions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8" name="Google Shape;318;p4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49"/>
          <p:cNvSpPr txBox="1"/>
          <p:nvPr>
            <p:ph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700">
                <a:solidFill>
                  <a:srgbClr val="FFFFFF"/>
                </a:solidFill>
              </a:rPr>
              <a:t>System Security Analysis</a:t>
            </a:r>
            <a:endParaRPr sz="7700">
              <a:solidFill>
                <a:srgbClr val="FFFFFF"/>
              </a:solidFill>
            </a:endParaRPr>
          </a:p>
        </p:txBody>
      </p:sp>
      <p:sp>
        <p:nvSpPr>
          <p:cNvPr id="324" name="Google Shape;324;p49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p4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50"/>
          <p:cNvSpPr txBox="1"/>
          <p:nvPr>
            <p:ph type="title"/>
          </p:nvPr>
        </p:nvSpPr>
        <p:spPr>
          <a:xfrm>
            <a:off x="460800" y="432000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400"/>
              <a:t>System security analysis</a:t>
            </a:r>
            <a:endParaRPr sz="3400"/>
          </a:p>
        </p:txBody>
      </p:sp>
      <p:sp>
        <p:nvSpPr>
          <p:cNvPr id="331" name="Google Shape;331;p50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sz="2000"/>
              <a:t>Identity Fraud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 sz="2000"/>
              <a:t> [</a:t>
            </a:r>
            <a:r>
              <a:rPr lang="en-GB" sz="2000"/>
              <a:t>Biometric</a:t>
            </a:r>
            <a:r>
              <a:rPr lang="en-GB" sz="2000"/>
              <a:t> ID &amp; Password]</a:t>
            </a:r>
            <a:br>
              <a:rPr lang="en-GB" sz="2000"/>
            </a:b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sz="2000"/>
              <a:t>Network Spoofing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 sz="2000"/>
              <a:t> [Encrypted &amp; Hashed data]</a:t>
            </a:r>
            <a:br>
              <a:rPr lang="en-GB" sz="2000"/>
            </a:b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sz="2000"/>
              <a:t>Replays in certificates 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GB" sz="2000"/>
              <a:t>[Timestamps &amp; Certificate History Table]</a:t>
            </a:r>
            <a:endParaRPr sz="2000"/>
          </a:p>
        </p:txBody>
      </p:sp>
      <p:sp>
        <p:nvSpPr>
          <p:cNvPr id="332" name="Google Shape;332;p5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51"/>
          <p:cNvSpPr txBox="1"/>
          <p:nvPr>
            <p:ph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700">
                <a:solidFill>
                  <a:srgbClr val="FFFFFF"/>
                </a:solidFill>
              </a:rPr>
              <a:t>Future Work</a:t>
            </a:r>
            <a:endParaRPr sz="7700">
              <a:solidFill>
                <a:srgbClr val="FFFFFF"/>
              </a:solidFill>
            </a:endParaRPr>
          </a:p>
        </p:txBody>
      </p:sp>
      <p:sp>
        <p:nvSpPr>
          <p:cNvPr id="338" name="Google Shape;338;p51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339" name="Google Shape;339;p5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6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400"/>
              <a:t>Definitions</a:t>
            </a:r>
            <a:endParaRPr sz="3400"/>
          </a:p>
        </p:txBody>
      </p:sp>
      <p:sp>
        <p:nvSpPr>
          <p:cNvPr id="88" name="Google Shape;88;p16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GB" sz="2000"/>
              <a:t>Asymmetric encryption</a:t>
            </a:r>
            <a:br>
              <a:rPr lang="en-GB" sz="2000"/>
            </a:br>
            <a:br>
              <a:rPr lang="en-GB" sz="2000"/>
            </a:br>
            <a:endParaRPr sz="20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000"/>
          </a:p>
        </p:txBody>
      </p:sp>
      <p:pic>
        <p:nvPicPr>
          <p:cNvPr id="89" name="Google Shape;8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1856088"/>
            <a:ext cx="3368275" cy="328742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52"/>
          <p:cNvSpPr txBox="1"/>
          <p:nvPr>
            <p:ph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700">
                <a:solidFill>
                  <a:srgbClr val="FFFFFF"/>
                </a:solidFill>
              </a:rPr>
              <a:t>Questions?</a:t>
            </a:r>
            <a:endParaRPr sz="7700">
              <a:solidFill>
                <a:srgbClr val="FFFFFF"/>
              </a:solidFill>
            </a:endParaRPr>
          </a:p>
        </p:txBody>
      </p:sp>
      <p:sp>
        <p:nvSpPr>
          <p:cNvPr id="345" name="Google Shape;345;p52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346" name="Google Shape;346;p5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7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400"/>
              <a:t>Definitions</a:t>
            </a:r>
            <a:endParaRPr sz="3400"/>
          </a:p>
        </p:txBody>
      </p:sp>
      <p:sp>
        <p:nvSpPr>
          <p:cNvPr id="96" name="Google Shape;96;p17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GB" sz="2200"/>
              <a:t>Hashing Algorithm</a:t>
            </a:r>
            <a:endParaRPr sz="2200"/>
          </a:p>
        </p:txBody>
      </p:sp>
      <p:pic>
        <p:nvPicPr>
          <p:cNvPr id="97" name="Google Shape;9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35485" y="2394523"/>
            <a:ext cx="4820326" cy="1759300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8"/>
          <p:cNvSpPr txBox="1"/>
          <p:nvPr>
            <p:ph type="title"/>
          </p:nvPr>
        </p:nvSpPr>
        <p:spPr>
          <a:xfrm>
            <a:off x="460950" y="431450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400"/>
              <a:t>Table of contents</a:t>
            </a:r>
            <a:endParaRPr sz="3400"/>
          </a:p>
        </p:txBody>
      </p:sp>
      <p:sp>
        <p:nvSpPr>
          <p:cNvPr id="104" name="Google Shape;104;p18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GB" sz="2000"/>
              <a:t>Main problem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GB" sz="2000"/>
              <a:t>Intro</a:t>
            </a:r>
            <a:r>
              <a:rPr lang="en-GB" sz="2000"/>
              <a:t>d</a:t>
            </a:r>
            <a:r>
              <a:rPr lang="en-GB" sz="2000"/>
              <a:t>uction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GB" sz="2000"/>
              <a:t>Related work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GB" sz="2000"/>
              <a:t>Goals &amp; Motivation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GB" sz="2000"/>
              <a:t>Architecture &amp; Design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GB" sz="2000"/>
              <a:t>Evaluation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GB" sz="2000"/>
              <a:t>System Security Analysis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GB" sz="2000"/>
              <a:t>Future Work</a:t>
            </a:r>
            <a:endParaRPr sz="2000"/>
          </a:p>
        </p:txBody>
      </p:sp>
      <p:sp>
        <p:nvSpPr>
          <p:cNvPr id="105" name="Google Shape;105;p1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9"/>
          <p:cNvSpPr txBox="1"/>
          <p:nvPr>
            <p:ph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700">
                <a:solidFill>
                  <a:srgbClr val="FFFFFF"/>
                </a:solidFill>
              </a:rPr>
              <a:t>Main problem</a:t>
            </a:r>
            <a:endParaRPr sz="7700">
              <a:solidFill>
                <a:srgbClr val="FFFFFF"/>
              </a:solidFill>
            </a:endParaRPr>
          </a:p>
        </p:txBody>
      </p:sp>
      <p:sp>
        <p:nvSpPr>
          <p:cNvPr id="111" name="Google Shape;111;p19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1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0"/>
          <p:cNvSpPr txBox="1"/>
          <p:nvPr>
            <p:ph type="title"/>
          </p:nvPr>
        </p:nvSpPr>
        <p:spPr>
          <a:xfrm>
            <a:off x="460800" y="432000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400"/>
              <a:t>Main Problem</a:t>
            </a:r>
            <a:endParaRPr sz="3400"/>
          </a:p>
        </p:txBody>
      </p:sp>
      <p:sp>
        <p:nvSpPr>
          <p:cNvPr id="118" name="Google Shape;118;p20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GB" sz="2200"/>
              <a:t>Current System takes time</a:t>
            </a:r>
            <a:br>
              <a:rPr lang="en-GB" sz="2200"/>
            </a:b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GB" sz="2200"/>
              <a:t>Not automated </a:t>
            </a:r>
            <a:br>
              <a:rPr lang="en-GB" sz="2200"/>
            </a:b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GB" sz="2200"/>
              <a:t>Physically be there</a:t>
            </a:r>
            <a:endParaRPr sz="2200"/>
          </a:p>
        </p:txBody>
      </p:sp>
      <p:sp>
        <p:nvSpPr>
          <p:cNvPr id="119" name="Google Shape;119;p2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1"/>
          <p:cNvSpPr txBox="1"/>
          <p:nvPr>
            <p:ph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700">
                <a:solidFill>
                  <a:srgbClr val="FFFFFF"/>
                </a:solidFill>
              </a:rPr>
              <a:t>Introduction</a:t>
            </a:r>
            <a:endParaRPr sz="7700">
              <a:solidFill>
                <a:srgbClr val="FFFFFF"/>
              </a:solidFill>
            </a:endParaRPr>
          </a:p>
        </p:txBody>
      </p:sp>
      <p:sp>
        <p:nvSpPr>
          <p:cNvPr id="125" name="Google Shape;125;p21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2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E4E8EE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