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66"/>
  </p:normalViewPr>
  <p:slideViewPr>
    <p:cSldViewPr>
      <p:cViewPr varScale="1">
        <p:scale>
          <a:sx n="115" d="100"/>
          <a:sy n="115" d="100"/>
        </p:scale>
        <p:origin x="66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F411D-F20B-CA42-AB11-EFB3231E38F6}" type="datetimeFigureOut">
              <a:rPr lang="en-IL" smtClean="0"/>
              <a:t>02/02/2025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14023-0E58-0F4C-8654-D968834B313E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93429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14023-0E58-0F4C-8654-D968834B313E}" type="slidenum">
              <a:rPr lang="en-IL" smtClean="0"/>
              <a:t>26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522032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14023-0E58-0F4C-8654-D968834B313E}" type="slidenum">
              <a:rPr lang="en-IL" smtClean="0"/>
              <a:t>34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16808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50" b="0" i="0">
                <a:solidFill>
                  <a:srgbClr val="5050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3250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628986" y="1733691"/>
            <a:ext cx="5803265" cy="637540"/>
          </a:xfrm>
          <a:custGeom>
            <a:avLst/>
            <a:gdLst/>
            <a:ahLst/>
            <a:cxnLst/>
            <a:rect l="l" t="t" r="r" b="b"/>
            <a:pathLst>
              <a:path w="5803265" h="637539">
                <a:moveTo>
                  <a:pt x="3830662" y="624604"/>
                </a:moveTo>
                <a:lnTo>
                  <a:pt x="3830662" y="191205"/>
                </a:lnTo>
              </a:path>
              <a:path w="5803265" h="637539">
                <a:moveTo>
                  <a:pt x="0" y="0"/>
                </a:moveTo>
                <a:lnTo>
                  <a:pt x="5803262" y="0"/>
                </a:lnTo>
              </a:path>
              <a:path w="5803265" h="637539">
                <a:moveTo>
                  <a:pt x="3817936" y="203952"/>
                </a:moveTo>
                <a:lnTo>
                  <a:pt x="5790536" y="203952"/>
                </a:lnTo>
              </a:path>
              <a:path w="5803265" h="637539">
                <a:moveTo>
                  <a:pt x="1463542" y="203952"/>
                </a:moveTo>
                <a:lnTo>
                  <a:pt x="3308877" y="203952"/>
                </a:lnTo>
              </a:path>
              <a:path w="5803265" h="637539">
                <a:moveTo>
                  <a:pt x="3296151" y="420652"/>
                </a:moveTo>
                <a:lnTo>
                  <a:pt x="3843388" y="420652"/>
                </a:lnTo>
              </a:path>
              <a:path w="5803265" h="637539">
                <a:moveTo>
                  <a:pt x="19089" y="637352"/>
                </a:moveTo>
                <a:lnTo>
                  <a:pt x="967210" y="637352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648075" y="2371043"/>
            <a:ext cx="5008245" cy="1262380"/>
          </a:xfrm>
          <a:custGeom>
            <a:avLst/>
            <a:gdLst/>
            <a:ahLst/>
            <a:cxnLst/>
            <a:rect l="l" t="t" r="r" b="b"/>
            <a:pathLst>
              <a:path w="5008245" h="1262379">
                <a:moveTo>
                  <a:pt x="0" y="191205"/>
                </a:moveTo>
                <a:lnTo>
                  <a:pt x="4664245" y="191205"/>
                </a:lnTo>
              </a:path>
              <a:path w="5008245" h="1262379">
                <a:moveTo>
                  <a:pt x="4664245" y="0"/>
                </a:moveTo>
                <a:lnTo>
                  <a:pt x="5007859" y="0"/>
                </a:lnTo>
              </a:path>
              <a:path w="5008245" h="1262379">
                <a:moveTo>
                  <a:pt x="0" y="1261956"/>
                </a:moveTo>
                <a:lnTo>
                  <a:pt x="0" y="191205"/>
                </a:lnTo>
              </a:path>
            </a:pathLst>
          </a:custGeom>
          <a:ln w="6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883515" y="3078504"/>
            <a:ext cx="3563620" cy="217170"/>
          </a:xfrm>
          <a:custGeom>
            <a:avLst/>
            <a:gdLst/>
            <a:ahLst/>
            <a:cxnLst/>
            <a:rect l="l" t="t" r="r" b="b"/>
            <a:pathLst>
              <a:path w="3563620" h="217170">
                <a:moveTo>
                  <a:pt x="1686255" y="0"/>
                </a:moveTo>
                <a:lnTo>
                  <a:pt x="3563406" y="0"/>
                </a:lnTo>
              </a:path>
              <a:path w="3563620" h="217170">
                <a:moveTo>
                  <a:pt x="0" y="216699"/>
                </a:moveTo>
                <a:lnTo>
                  <a:pt x="712681" y="216699"/>
                </a:lnTo>
              </a:path>
              <a:path w="3563620" h="217170">
                <a:moveTo>
                  <a:pt x="1399909" y="216699"/>
                </a:moveTo>
                <a:lnTo>
                  <a:pt x="1692618" y="216699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569770" y="3072130"/>
            <a:ext cx="1877695" cy="452755"/>
          </a:xfrm>
          <a:custGeom>
            <a:avLst/>
            <a:gdLst/>
            <a:ahLst/>
            <a:cxnLst/>
            <a:rect l="l" t="t" r="r" b="b"/>
            <a:pathLst>
              <a:path w="1877695" h="452754">
                <a:moveTo>
                  <a:pt x="0" y="446146"/>
                </a:moveTo>
                <a:lnTo>
                  <a:pt x="0" y="6373"/>
                </a:lnTo>
              </a:path>
              <a:path w="1877695" h="452754">
                <a:moveTo>
                  <a:pt x="1877151" y="452519"/>
                </a:moveTo>
                <a:lnTo>
                  <a:pt x="1877151" y="0"/>
                </a:lnTo>
              </a:path>
            </a:pathLst>
          </a:custGeom>
          <a:ln w="6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5911437" y="3295203"/>
            <a:ext cx="1482725" cy="0"/>
          </a:xfrm>
          <a:custGeom>
            <a:avLst/>
            <a:gdLst/>
            <a:ahLst/>
            <a:cxnLst/>
            <a:rect l="l" t="t" r="r" b="b"/>
            <a:pathLst>
              <a:path w="1482725">
                <a:moveTo>
                  <a:pt x="0" y="0"/>
                </a:moveTo>
                <a:lnTo>
                  <a:pt x="1482631" y="0"/>
                </a:lnTo>
              </a:path>
            </a:pathLst>
          </a:custGeom>
          <a:ln w="127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883515" y="3295203"/>
            <a:ext cx="0" cy="561340"/>
          </a:xfrm>
          <a:custGeom>
            <a:avLst/>
            <a:gdLst/>
            <a:ahLst/>
            <a:cxnLst/>
            <a:rect l="l" t="t" r="r" b="b"/>
            <a:pathLst>
              <a:path h="561339">
                <a:moveTo>
                  <a:pt x="0" y="560869"/>
                </a:moveTo>
                <a:lnTo>
                  <a:pt x="0" y="0"/>
                </a:lnTo>
              </a:path>
            </a:pathLst>
          </a:custGeom>
          <a:ln w="63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2596196" y="3288830"/>
            <a:ext cx="0" cy="574040"/>
          </a:xfrm>
          <a:custGeom>
            <a:avLst/>
            <a:gdLst/>
            <a:ahLst/>
            <a:cxnLst/>
            <a:rect l="l" t="t" r="r" b="b"/>
            <a:pathLst>
              <a:path h="574039">
                <a:moveTo>
                  <a:pt x="0" y="573616"/>
                </a:moveTo>
                <a:lnTo>
                  <a:pt x="0" y="0"/>
                </a:lnTo>
              </a:path>
            </a:pathLst>
          </a:custGeom>
          <a:ln w="127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589833" y="3633000"/>
            <a:ext cx="694055" cy="0"/>
          </a:xfrm>
          <a:custGeom>
            <a:avLst/>
            <a:gdLst/>
            <a:ahLst/>
            <a:cxnLst/>
            <a:rect l="l" t="t" r="r" b="b"/>
            <a:pathLst>
              <a:path w="694054">
                <a:moveTo>
                  <a:pt x="0" y="0"/>
                </a:moveTo>
                <a:lnTo>
                  <a:pt x="693591" y="0"/>
                </a:lnTo>
              </a:path>
            </a:pathLst>
          </a:custGeom>
          <a:ln w="63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3569770" y="3295203"/>
            <a:ext cx="2341880" cy="459105"/>
          </a:xfrm>
          <a:custGeom>
            <a:avLst/>
            <a:gdLst/>
            <a:ahLst/>
            <a:cxnLst/>
            <a:rect l="l" t="t" r="r" b="b"/>
            <a:pathLst>
              <a:path w="2341879" h="459104">
                <a:moveTo>
                  <a:pt x="0" y="223073"/>
                </a:moveTo>
                <a:lnTo>
                  <a:pt x="1883515" y="223073"/>
                </a:lnTo>
              </a:path>
              <a:path w="2341879" h="459104">
                <a:moveTo>
                  <a:pt x="2341667" y="458893"/>
                </a:moveTo>
                <a:lnTo>
                  <a:pt x="2341667" y="0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569770" y="3288830"/>
            <a:ext cx="3824604" cy="752475"/>
          </a:xfrm>
          <a:custGeom>
            <a:avLst/>
            <a:gdLst/>
            <a:ahLst/>
            <a:cxnLst/>
            <a:rect l="l" t="t" r="r" b="b"/>
            <a:pathLst>
              <a:path w="3824604" h="752475">
                <a:moveTo>
                  <a:pt x="3824299" y="471640"/>
                </a:moveTo>
                <a:lnTo>
                  <a:pt x="3824299" y="0"/>
                </a:lnTo>
              </a:path>
              <a:path w="3824604" h="752475">
                <a:moveTo>
                  <a:pt x="0" y="465266"/>
                </a:moveTo>
                <a:lnTo>
                  <a:pt x="1877151" y="465266"/>
                </a:lnTo>
              </a:path>
              <a:path w="3824604" h="752475">
                <a:moveTo>
                  <a:pt x="2112591" y="752075"/>
                </a:moveTo>
                <a:lnTo>
                  <a:pt x="2112591" y="229446"/>
                </a:lnTo>
              </a:path>
            </a:pathLst>
          </a:custGeom>
          <a:ln w="636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883515" y="3747723"/>
            <a:ext cx="5517515" cy="860425"/>
          </a:xfrm>
          <a:custGeom>
            <a:avLst/>
            <a:gdLst/>
            <a:ahLst/>
            <a:cxnLst/>
            <a:rect l="l" t="t" r="r" b="b"/>
            <a:pathLst>
              <a:path w="5517515" h="860425">
                <a:moveTo>
                  <a:pt x="4021559" y="6373"/>
                </a:moveTo>
                <a:lnTo>
                  <a:pt x="5516917" y="6373"/>
                </a:lnTo>
              </a:path>
              <a:path w="5517515" h="860425">
                <a:moveTo>
                  <a:pt x="0" y="108349"/>
                </a:moveTo>
                <a:lnTo>
                  <a:pt x="719044" y="108349"/>
                </a:lnTo>
              </a:path>
              <a:path w="5517515" h="860425">
                <a:moveTo>
                  <a:pt x="3563406" y="516255"/>
                </a:moveTo>
                <a:lnTo>
                  <a:pt x="3563406" y="6373"/>
                </a:lnTo>
              </a:path>
              <a:path w="5517515" h="860425">
                <a:moveTo>
                  <a:pt x="4772420" y="860425"/>
                </a:moveTo>
                <a:lnTo>
                  <a:pt x="4772420" y="0"/>
                </a:lnTo>
              </a:path>
              <a:path w="5517515" h="860425">
                <a:moveTo>
                  <a:pt x="2239855" y="509881"/>
                </a:moveTo>
                <a:lnTo>
                  <a:pt x="3569770" y="509881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648075" y="4601775"/>
            <a:ext cx="1635760" cy="0"/>
          </a:xfrm>
          <a:custGeom>
            <a:avLst/>
            <a:gdLst/>
            <a:ahLst/>
            <a:cxnLst/>
            <a:rect l="l" t="t" r="r" b="b"/>
            <a:pathLst>
              <a:path w="1635760">
                <a:moveTo>
                  <a:pt x="0" y="0"/>
                </a:moveTo>
                <a:lnTo>
                  <a:pt x="1635349" y="0"/>
                </a:lnTo>
              </a:path>
            </a:pathLst>
          </a:custGeom>
          <a:ln w="63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648075" y="4595402"/>
            <a:ext cx="5682615" cy="446405"/>
          </a:xfrm>
          <a:custGeom>
            <a:avLst/>
            <a:gdLst/>
            <a:ahLst/>
            <a:cxnLst/>
            <a:rect l="l" t="t" r="r" b="b"/>
            <a:pathLst>
              <a:path w="5682615" h="446404">
                <a:moveTo>
                  <a:pt x="2475295" y="6373"/>
                </a:moveTo>
                <a:lnTo>
                  <a:pt x="3964290" y="6373"/>
                </a:lnTo>
              </a:path>
              <a:path w="5682615" h="446404">
                <a:moveTo>
                  <a:pt x="4664245" y="6373"/>
                </a:moveTo>
                <a:lnTo>
                  <a:pt x="5682361" y="6373"/>
                </a:lnTo>
              </a:path>
              <a:path w="5682615" h="446404">
                <a:moveTo>
                  <a:pt x="0" y="446146"/>
                </a:moveTo>
                <a:lnTo>
                  <a:pt x="0" y="0"/>
                </a:lnTo>
              </a:path>
              <a:path w="5682615" h="446404">
                <a:moveTo>
                  <a:pt x="1635349" y="446146"/>
                </a:moveTo>
                <a:lnTo>
                  <a:pt x="1635349" y="0"/>
                </a:lnTo>
              </a:path>
              <a:path w="5682615" h="446404">
                <a:moveTo>
                  <a:pt x="1628986" y="223073"/>
                </a:moveTo>
                <a:lnTo>
                  <a:pt x="2341667" y="223073"/>
                </a:lnTo>
              </a:path>
              <a:path w="5682615" h="446404">
                <a:moveTo>
                  <a:pt x="2335304" y="439772"/>
                </a:moveTo>
                <a:lnTo>
                  <a:pt x="2335304" y="6373"/>
                </a:lnTo>
              </a:path>
              <a:path w="5682615" h="446404">
                <a:moveTo>
                  <a:pt x="3964290" y="446146"/>
                </a:moveTo>
                <a:lnTo>
                  <a:pt x="3964290" y="0"/>
                </a:lnTo>
              </a:path>
              <a:path w="5682615" h="446404">
                <a:moveTo>
                  <a:pt x="3957927" y="223073"/>
                </a:moveTo>
                <a:lnTo>
                  <a:pt x="4670608" y="223073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6312320" y="4601775"/>
            <a:ext cx="0" cy="433705"/>
          </a:xfrm>
          <a:custGeom>
            <a:avLst/>
            <a:gdLst/>
            <a:ahLst/>
            <a:cxnLst/>
            <a:rect l="l" t="t" r="r" b="b"/>
            <a:pathLst>
              <a:path h="433704">
                <a:moveTo>
                  <a:pt x="0" y="433399"/>
                </a:moveTo>
                <a:lnTo>
                  <a:pt x="0" y="0"/>
                </a:lnTo>
              </a:path>
            </a:pathLst>
          </a:custGeom>
          <a:ln w="63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1641712" y="4595402"/>
            <a:ext cx="5695315" cy="446405"/>
          </a:xfrm>
          <a:custGeom>
            <a:avLst/>
            <a:gdLst/>
            <a:ahLst/>
            <a:cxnLst/>
            <a:rect l="l" t="t" r="r" b="b"/>
            <a:pathLst>
              <a:path w="5695315" h="446404">
                <a:moveTo>
                  <a:pt x="5688724" y="446146"/>
                </a:moveTo>
                <a:lnTo>
                  <a:pt x="5688724" y="0"/>
                </a:lnTo>
              </a:path>
              <a:path w="5695315" h="446404">
                <a:moveTo>
                  <a:pt x="0" y="439772"/>
                </a:moveTo>
                <a:lnTo>
                  <a:pt x="1648075" y="439772"/>
                </a:lnTo>
              </a:path>
              <a:path w="5695315" h="446404">
                <a:moveTo>
                  <a:pt x="2335304" y="439772"/>
                </a:moveTo>
                <a:lnTo>
                  <a:pt x="3977016" y="439772"/>
                </a:lnTo>
              </a:path>
              <a:path w="5695315" h="446404">
                <a:moveTo>
                  <a:pt x="4664245" y="439772"/>
                </a:moveTo>
                <a:lnTo>
                  <a:pt x="5695087" y="439772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1698981" y="5793623"/>
            <a:ext cx="1871345" cy="0"/>
          </a:xfrm>
          <a:custGeom>
            <a:avLst/>
            <a:gdLst/>
            <a:ahLst/>
            <a:cxnLst/>
            <a:rect l="l" t="t" r="r" b="b"/>
            <a:pathLst>
              <a:path w="1871345">
                <a:moveTo>
                  <a:pt x="0" y="0"/>
                </a:moveTo>
                <a:lnTo>
                  <a:pt x="1870788" y="0"/>
                </a:lnTo>
              </a:path>
            </a:pathLst>
          </a:custGeom>
          <a:ln w="63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1698981" y="5028801"/>
            <a:ext cx="5275580" cy="1249680"/>
          </a:xfrm>
          <a:custGeom>
            <a:avLst/>
            <a:gdLst/>
            <a:ahLst/>
            <a:cxnLst/>
            <a:rect l="l" t="t" r="r" b="b"/>
            <a:pathLst>
              <a:path w="5275580" h="1249679">
                <a:moveTo>
                  <a:pt x="769950" y="771195"/>
                </a:moveTo>
                <a:lnTo>
                  <a:pt x="769950" y="0"/>
                </a:lnTo>
              </a:path>
              <a:path w="5275580" h="1249679">
                <a:moveTo>
                  <a:pt x="2424389" y="764822"/>
                </a:moveTo>
                <a:lnTo>
                  <a:pt x="5275114" y="764822"/>
                </a:lnTo>
              </a:path>
              <a:path w="5275580" h="1249679">
                <a:moveTo>
                  <a:pt x="0" y="1242836"/>
                </a:moveTo>
                <a:lnTo>
                  <a:pt x="0" y="764822"/>
                </a:lnTo>
              </a:path>
              <a:path w="5275580" h="1249679">
                <a:moveTo>
                  <a:pt x="1870788" y="1249209"/>
                </a:moveTo>
                <a:lnTo>
                  <a:pt x="1870788" y="764822"/>
                </a:lnTo>
              </a:path>
              <a:path w="5275580" h="1249679">
                <a:moveTo>
                  <a:pt x="1864425" y="1026136"/>
                </a:moveTo>
                <a:lnTo>
                  <a:pt x="2430752" y="1026136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4123370" y="5793623"/>
            <a:ext cx="0" cy="478155"/>
          </a:xfrm>
          <a:custGeom>
            <a:avLst/>
            <a:gdLst/>
            <a:ahLst/>
            <a:cxnLst/>
            <a:rect l="l" t="t" r="r" b="b"/>
            <a:pathLst>
              <a:path h="478154">
                <a:moveTo>
                  <a:pt x="0" y="478014"/>
                </a:moveTo>
                <a:lnTo>
                  <a:pt x="0" y="0"/>
                </a:lnTo>
              </a:path>
            </a:pathLst>
          </a:custGeom>
          <a:ln w="636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692618" y="5787250"/>
            <a:ext cx="5281930" cy="490855"/>
          </a:xfrm>
          <a:custGeom>
            <a:avLst/>
            <a:gdLst/>
            <a:ahLst/>
            <a:cxnLst/>
            <a:rect l="l" t="t" r="r" b="b"/>
            <a:pathLst>
              <a:path w="5281930" h="490854">
                <a:moveTo>
                  <a:pt x="5281478" y="490761"/>
                </a:moveTo>
                <a:lnTo>
                  <a:pt x="5281478" y="0"/>
                </a:lnTo>
              </a:path>
              <a:path w="5281930" h="490854">
                <a:moveTo>
                  <a:pt x="0" y="484387"/>
                </a:moveTo>
                <a:lnTo>
                  <a:pt x="1883515" y="484387"/>
                </a:lnTo>
              </a:path>
            </a:pathLst>
          </a:custGeom>
          <a:ln w="1273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4117007" y="6271637"/>
            <a:ext cx="2863850" cy="0"/>
          </a:xfrm>
          <a:custGeom>
            <a:avLst/>
            <a:gdLst/>
            <a:ahLst/>
            <a:cxnLst/>
            <a:rect l="l" t="t" r="r" b="b"/>
            <a:pathLst>
              <a:path w="2863850">
                <a:moveTo>
                  <a:pt x="0" y="0"/>
                </a:moveTo>
                <a:lnTo>
                  <a:pt x="2863452" y="0"/>
                </a:lnTo>
              </a:path>
            </a:pathLst>
          </a:custGeom>
          <a:ln w="63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0" i="0">
                <a:solidFill>
                  <a:srgbClr val="5050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0" i="0">
                <a:solidFill>
                  <a:srgbClr val="5050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0" i="0">
                <a:solidFill>
                  <a:srgbClr val="5050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85588" y="1905822"/>
            <a:ext cx="727710" cy="393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50" b="0" i="0">
                <a:solidFill>
                  <a:srgbClr val="5050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542" y="2007798"/>
            <a:ext cx="50990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24460">
              <a:lnSpc>
                <a:spcPts val="950"/>
              </a:lnSpc>
              <a:spcBef>
                <a:spcPts val="19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Scrape Reviews</a:t>
            </a:r>
            <a:endParaRPr sz="8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5033" y="2135223"/>
            <a:ext cx="19685" cy="0"/>
          </a:xfrm>
          <a:custGeom>
            <a:avLst/>
            <a:gdLst/>
            <a:ahLst/>
            <a:cxnLst/>
            <a:rect l="l" t="t" r="r" b="b"/>
            <a:pathLst>
              <a:path w="19685">
                <a:moveTo>
                  <a:pt x="0" y="0"/>
                </a:moveTo>
                <a:lnTo>
                  <a:pt x="19089" y="0"/>
                </a:lnTo>
              </a:path>
            </a:pathLst>
          </a:custGeom>
          <a:ln w="12747">
            <a:solidFill>
              <a:srgbClr val="E29E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375" spc="-270" baseline="17283" dirty="0">
                <a:solidFill>
                  <a:srgbClr val="E29EFD"/>
                </a:solidFill>
                <a:latin typeface="Times New Roman"/>
                <a:cs typeface="Times New Roman"/>
              </a:rPr>
              <a:t>l</a:t>
            </a:r>
            <a:r>
              <a:rPr sz="2150" spc="-180" dirty="0"/>
              <a:t>.-</a:t>
            </a:r>
            <a:r>
              <a:rPr sz="2150" spc="-100" dirty="0"/>
              <a:t>---</a:t>
            </a:r>
            <a:r>
              <a:rPr sz="2150" spc="-85" dirty="0"/>
              <a:t>-</a:t>
            </a:r>
            <a:r>
              <a:rPr sz="2150" spc="-530" dirty="0">
                <a:solidFill>
                  <a:srgbClr val="000000"/>
                </a:solidFill>
              </a:rPr>
              <a:t>,</a:t>
            </a:r>
            <a:r>
              <a:rPr sz="3600" spc="-577" baseline="16203" dirty="0">
                <a:solidFill>
                  <a:srgbClr val="E29EFD"/>
                </a:solidFill>
              </a:rPr>
              <a:t>I</a:t>
            </a:r>
            <a:r>
              <a:rPr sz="2150" spc="-1090" dirty="0">
                <a:solidFill>
                  <a:srgbClr val="E29EFD"/>
                </a:solidFill>
              </a:rPr>
              <a:t>L</a:t>
            </a:r>
            <a:r>
              <a:rPr sz="2475" spc="-179" baseline="23569" dirty="0">
                <a:solidFill>
                  <a:srgbClr val="E29EFD"/>
                </a:solidFill>
                <a:latin typeface="Times New Roman"/>
                <a:cs typeface="Times New Roman"/>
              </a:rPr>
              <a:t>c</a:t>
            </a:r>
            <a:endParaRPr sz="2475" baseline="2356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5353" y="1931317"/>
            <a:ext cx="150495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33350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Preprocess</a:t>
            </a:r>
            <a:r>
              <a:rPr sz="850" spc="12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Data: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Clean,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tokenixe</a:t>
            </a:r>
            <a:r>
              <a:rPr sz="850" spc="1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format</a:t>
            </a:r>
            <a:r>
              <a:rPr sz="850" spc="6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  <a:p>
            <a:pPr marL="369570">
              <a:lnSpc>
                <a:spcPts val="975"/>
              </a:lnSpc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9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2240" y="1931317"/>
            <a:ext cx="163512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Prepare</a:t>
            </a:r>
            <a:r>
              <a:rPr sz="850" spc="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s:</a:t>
            </a:r>
            <a:endParaRPr sz="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839" y="2058786"/>
            <a:ext cx="156591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Remove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Stopwords,</a:t>
            </a:r>
            <a:r>
              <a:rPr sz="850" spc="2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normalize</a:t>
            </a:r>
            <a:endParaRPr sz="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8" y="2186258"/>
            <a:ext cx="1852295" cy="155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25"/>
              </a:lnSpc>
            </a:pPr>
            <a:r>
              <a:rPr sz="3075" spc="15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-</a:t>
            </a:r>
            <a:r>
              <a:rPr sz="3075" spc="37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,</a:t>
            </a:r>
            <a:r>
              <a:rPr sz="850" spc="2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structure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input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ML</a:t>
            </a:r>
            <a:r>
              <a:rPr sz="850" spc="-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endParaRPr sz="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559" y="2402957"/>
            <a:ext cx="723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30" dirty="0">
                <a:solidFill>
                  <a:srgbClr val="939A9C"/>
                </a:solidFill>
                <a:latin typeface="Arial"/>
                <a:cs typeface="Arial"/>
              </a:rPr>
              <a:t>J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8346" y="3346238"/>
            <a:ext cx="63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100" dirty="0">
                <a:solidFill>
                  <a:srgbClr val="6B6E70"/>
                </a:solidFill>
                <a:latin typeface="Arial"/>
                <a:cs typeface="Arial"/>
              </a:rPr>
              <a:t>f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2951" y="3142286"/>
            <a:ext cx="187134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77825" marR="250825" indent="14160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Creating</a:t>
            </a:r>
            <a:r>
              <a:rPr sz="850" spc="1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Flask</a:t>
            </a:r>
            <a:r>
              <a:rPr sz="850" spc="1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API</a:t>
            </a:r>
            <a:r>
              <a:rPr sz="850" spc="-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processing</a:t>
            </a:r>
            <a:r>
              <a:rPr sz="850" spc="1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user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inputs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3235" y="3492829"/>
            <a:ext cx="20764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50504D"/>
                </a:solidFill>
                <a:latin typeface="Arial"/>
                <a:cs typeface="Arial"/>
              </a:rPr>
              <a:t>'--</a:t>
            </a:r>
            <a:r>
              <a:rPr sz="850" spc="25" dirty="0">
                <a:solidFill>
                  <a:srgbClr val="50504D"/>
                </a:solidFill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90351" y="3448214"/>
            <a:ext cx="25527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6B6E70"/>
                </a:solidFill>
                <a:latin typeface="Arial"/>
                <a:cs typeface="Arial"/>
              </a:rPr>
              <a:t>l-</a:t>
            </a:r>
            <a:r>
              <a:rPr sz="2050" spc="-50" dirty="0">
                <a:solidFill>
                  <a:srgbClr val="6B6E70"/>
                </a:solidFill>
                <a:latin typeface="Arial"/>
                <a:cs typeface="Arial"/>
              </a:rPr>
              <a:t>.</a:t>
            </a:r>
            <a:endParaRPr sz="2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9145" y="3486455"/>
            <a:ext cx="237490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i="1" dirty="0">
                <a:solidFill>
                  <a:srgbClr val="383B3A"/>
                </a:solidFill>
                <a:latin typeface="Arial"/>
                <a:cs typeface="Arial"/>
              </a:rPr>
              <a:t>r---</a:t>
            </a:r>
            <a:r>
              <a:rPr sz="750" i="1" spc="15" dirty="0">
                <a:solidFill>
                  <a:srgbClr val="383B3A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17800" y="3371731"/>
            <a:ext cx="147320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49225" marR="7620" indent="9207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Add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RoBERTa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r>
              <a:rPr sz="850" spc="9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9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c</a:t>
            </a:r>
            <a:r>
              <a:rPr sz="850" spc="-10" dirty="0">
                <a:latin typeface="Arial"/>
                <a:cs typeface="Arial"/>
              </a:rPr>
              <a:t>la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ssification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6696" y="3352612"/>
            <a:ext cx="70358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6985" marR="19050" indent="-1905" algn="ctr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Deciding</a:t>
            </a:r>
            <a:r>
              <a:rPr sz="850" spc="15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50504D"/>
                </a:solidFill>
                <a:latin typeface="Arial"/>
                <a:cs typeface="Arial"/>
              </a:rPr>
              <a:t>on </a:t>
            </a:r>
            <a:r>
              <a:rPr sz="850" spc="-10" dirty="0">
                <a:solidFill>
                  <a:srgbClr val="50504D"/>
                </a:solidFill>
                <a:latin typeface="Arial"/>
                <a:cs typeface="Arial"/>
              </a:rPr>
              <a:t>suitable 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Technologies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58233" y="3692773"/>
            <a:ext cx="13335" cy="356870"/>
          </a:xfrm>
          <a:custGeom>
            <a:avLst/>
            <a:gdLst/>
            <a:ahLst/>
            <a:cxnLst/>
            <a:rect l="l" t="t" r="r" b="b"/>
            <a:pathLst>
              <a:path w="13335" h="356870">
                <a:moveTo>
                  <a:pt x="12726" y="356500"/>
                </a:moveTo>
                <a:lnTo>
                  <a:pt x="0" y="356500"/>
                </a:lnTo>
                <a:lnTo>
                  <a:pt x="0" y="0"/>
                </a:lnTo>
                <a:lnTo>
                  <a:pt x="12726" y="0"/>
                </a:lnTo>
                <a:lnTo>
                  <a:pt x="12726" y="356500"/>
                </a:lnTo>
                <a:close/>
              </a:path>
            </a:pathLst>
          </a:custGeom>
          <a:solidFill>
            <a:srgbClr val="F4F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535" y="3690408"/>
            <a:ext cx="181991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U</a:t>
            </a: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s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Selenium</a:t>
            </a:r>
            <a:r>
              <a:rPr sz="850" spc="114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BS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14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dynamic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877" y="3945348"/>
            <a:ext cx="23812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B6E70"/>
                </a:solidFill>
                <a:latin typeface="Arial"/>
                <a:cs typeface="Arial"/>
              </a:rPr>
              <a:t>'-</a:t>
            </a:r>
            <a:r>
              <a:rPr sz="600" dirty="0">
                <a:solidFill>
                  <a:srgbClr val="6B6E70"/>
                </a:solidFill>
                <a:latin typeface="Arial"/>
                <a:cs typeface="Arial"/>
              </a:rPr>
              <a:t>------</a:t>
            </a:r>
            <a:r>
              <a:rPr sz="600" spc="-50" dirty="0">
                <a:solidFill>
                  <a:srgbClr val="6B6E70"/>
                </a:solidFill>
                <a:latin typeface="Arial"/>
                <a:cs typeface="Arial"/>
              </a:rPr>
              <a:t>'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475437" y="3766483"/>
            <a:ext cx="19685" cy="452755"/>
            <a:chOff x="3475437" y="3766483"/>
            <a:chExt cx="19685" cy="452755"/>
          </a:xfrm>
        </p:grpSpPr>
        <p:sp>
          <p:nvSpPr>
            <p:cNvPr id="21" name="object 21"/>
            <p:cNvSpPr/>
            <p:nvPr/>
          </p:nvSpPr>
          <p:spPr>
            <a:xfrm>
              <a:off x="3475437" y="3766483"/>
              <a:ext cx="19685" cy="452755"/>
            </a:xfrm>
            <a:custGeom>
              <a:avLst/>
              <a:gdLst/>
              <a:ahLst/>
              <a:cxnLst/>
              <a:rect l="l" t="t" r="r" b="b"/>
              <a:pathLst>
                <a:path w="19685" h="452754">
                  <a:moveTo>
                    <a:pt x="19089" y="452146"/>
                  </a:moveTo>
                  <a:lnTo>
                    <a:pt x="0" y="452146"/>
                  </a:lnTo>
                  <a:lnTo>
                    <a:pt x="0" y="0"/>
                  </a:lnTo>
                  <a:lnTo>
                    <a:pt x="19089" y="0"/>
                  </a:lnTo>
                  <a:lnTo>
                    <a:pt x="19089" y="452146"/>
                  </a:lnTo>
                  <a:close/>
                </a:path>
              </a:pathLst>
            </a:custGeom>
            <a:solidFill>
              <a:srgbClr val="F4F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75437" y="4111014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>
                  <a:moveTo>
                    <a:pt x="0" y="0"/>
                  </a:moveTo>
                  <a:lnTo>
                    <a:pt x="19089" y="0"/>
                  </a:lnTo>
                </a:path>
              </a:pathLst>
            </a:custGeom>
            <a:ln w="12747">
              <a:solidFill>
                <a:srgbClr val="AF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62738" y="3766891"/>
            <a:ext cx="641985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600" spc="1115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u="heavy" spc="-65" dirty="0">
                <a:solidFill>
                  <a:srgbClr val="2A2A23"/>
                </a:solidFill>
                <a:uFill>
                  <a:solidFill>
                    <a:srgbClr val="2A2A23"/>
                  </a:solidFill>
                </a:uFill>
                <a:latin typeface="Arial"/>
                <a:cs typeface="Arial"/>
              </a:rPr>
              <a:t>Scraping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37078" y="4021856"/>
            <a:ext cx="197485" cy="217804"/>
          </a:xfrm>
          <a:prstGeom prst="rect">
            <a:avLst/>
          </a:prstGeom>
          <a:solidFill>
            <a:srgbClr val="F4F4C3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50" spc="-25" dirty="0">
                <a:solidFill>
                  <a:srgbClr val="AFB3B3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15502" y="4722917"/>
            <a:ext cx="100901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Design</a:t>
            </a:r>
            <a:r>
              <a:rPr sz="850" spc="9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UI</a:t>
            </a:r>
            <a:endParaRPr sz="8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54438" y="4665555"/>
            <a:ext cx="162306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3189" marR="83820" indent="268605">
              <a:lnSpc>
                <a:spcPts val="1000"/>
              </a:lnSpc>
              <a:spcBef>
                <a:spcPts val="15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Test</a:t>
            </a:r>
            <a:r>
              <a:rPr sz="850" spc="8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Interactivity</a:t>
            </a:r>
            <a:r>
              <a:rPr sz="850" spc="20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2A2A23"/>
                </a:solidFill>
                <a:latin typeface="Arial"/>
                <a:cs typeface="Arial"/>
              </a:rPr>
              <a:t>and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ensure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seamless</a:t>
            </a:r>
            <a:r>
              <a:rPr sz="850" spc="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navigation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31798" y="4665555"/>
            <a:ext cx="135572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24828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Implement</a:t>
            </a:r>
            <a:r>
              <a:rPr sz="850" spc="14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features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: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charts,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chatbot</a:t>
            </a:r>
            <a:r>
              <a:rPr sz="850" spc="4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assistance</a:t>
            </a:r>
            <a:endParaRPr sz="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78153" y="5895645"/>
            <a:ext cx="251714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Test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Workflow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:</a:t>
            </a:r>
            <a:r>
              <a:rPr sz="850" spc="6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Verify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flow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between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scraping,</a:t>
            </a:r>
            <a:endParaRPr sz="8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4438" y="5908392"/>
            <a:ext cx="190944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09880" indent="-17145">
              <a:lnSpc>
                <a:spcPts val="950"/>
              </a:lnSpc>
              <a:spcBef>
                <a:spcPts val="19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Combine</a:t>
            </a:r>
            <a:r>
              <a:rPr sz="850" spc="4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Components:</a:t>
            </a:r>
            <a:r>
              <a:rPr sz="850" spc="1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Connect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Backend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 with</a:t>
            </a:r>
            <a:r>
              <a:rPr sz="850" spc="-10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the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Frontend</a:t>
            </a:r>
            <a:endParaRPr sz="8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83651" y="6023116"/>
            <a:ext cx="95313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1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ana</a:t>
            </a:r>
            <a:r>
              <a:rPr sz="850" spc="-10" dirty="0">
                <a:latin typeface="Arial"/>
                <a:cs typeface="Arial"/>
              </a:rPr>
              <a:t>ly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67922" y="6067730"/>
            <a:ext cx="19685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50" spc="-25" dirty="0">
                <a:solidFill>
                  <a:srgbClr val="939A9C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1097944-75D1-3A9F-26AF-720120C2A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047"/>
            <a:ext cx="6241338" cy="625289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240928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929588" y="2626030"/>
            <a:ext cx="876300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82828"/>
                </a:solidFill>
                <a:latin typeface="Arial"/>
                <a:cs typeface="Arial"/>
              </a:rPr>
              <a:t>HTML</a:t>
            </a:r>
            <a:r>
              <a:rPr sz="9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82828"/>
                </a:solidFill>
                <a:latin typeface="Arial"/>
                <a:cs typeface="Arial"/>
              </a:rPr>
              <a:t>Websites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21934" y="2626030"/>
            <a:ext cx="77025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82828"/>
                </a:solidFill>
                <a:latin typeface="Arial"/>
                <a:cs typeface="Arial"/>
              </a:rPr>
              <a:t>Web</a:t>
            </a:r>
            <a:r>
              <a:rPr sz="9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82828"/>
                </a:solidFill>
                <a:latin typeface="Arial"/>
                <a:cs typeface="Arial"/>
              </a:rPr>
              <a:t>Scraping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08921" y="2626030"/>
            <a:ext cx="27749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82828"/>
                </a:solidFill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30742" y="3760103"/>
            <a:ext cx="751205" cy="173990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950" b="1" spc="-10" dirty="0">
                <a:solidFill>
                  <a:srgbClr val="F6F6F7"/>
                </a:solidFill>
                <a:latin typeface="Arial"/>
                <a:cs typeface="Arial"/>
              </a:rPr>
              <a:t>Technology</a:t>
            </a:r>
            <a:endParaRPr sz="95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634634" y="4065490"/>
          <a:ext cx="2104388" cy="19418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5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74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51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2405">
                <a:tc gridSpan="5">
                  <a:txBody>
                    <a:bodyPr/>
                    <a:lstStyle/>
                    <a:p>
                      <a:pPr marR="39370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b="1" spc="60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Selenium:</a:t>
                      </a:r>
                      <a:r>
                        <a:rPr sz="1200" b="1" spc="180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10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Automates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104">
                <a:tc gridSpan="6">
                  <a:txBody>
                    <a:bodyPr/>
                    <a:lstStyle/>
                    <a:p>
                      <a:pPr marR="254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114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interaction</a:t>
                      </a:r>
                      <a:r>
                        <a:rPr sz="1200" spc="13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15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200" spc="5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8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Amazon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635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835">
                <a:tc gridSpan="2">
                  <a:txBody>
                    <a:bodyPr/>
                    <a:lstStyle/>
                    <a:p>
                      <a:pPr marL="1270" marR="254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12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200" spc="16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5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pages,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76530" marR="1206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200" spc="-5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08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35">
                <a:tc gridSpan="6">
                  <a:txBody>
                    <a:bodyPr/>
                    <a:lstStyle/>
                    <a:p>
                      <a:pPr marR="2540">
                        <a:lnSpc>
                          <a:spcPts val="1330"/>
                        </a:lnSpc>
                      </a:pPr>
                      <a:r>
                        <a:rPr sz="1200" spc="10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simulating</a:t>
                      </a:r>
                      <a:r>
                        <a:rPr sz="1200" spc="11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95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user</a:t>
                      </a:r>
                      <a:r>
                        <a:rPr sz="1200" spc="160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7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behavior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960">
                <a:tc gridSpan="4">
                  <a:txBody>
                    <a:bodyPr/>
                    <a:lstStyle/>
                    <a:p>
                      <a:pPr>
                        <a:lnSpc>
                          <a:spcPts val="1330"/>
                        </a:lnSpc>
                      </a:pPr>
                      <a:r>
                        <a:rPr sz="1200" spc="7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200" spc="30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114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extract</a:t>
                      </a:r>
                      <a:r>
                        <a:rPr sz="1200" spc="12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95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dynamic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>
                        <a:lnSpc>
                          <a:spcPts val="1260"/>
                        </a:lnSpc>
                      </a:pPr>
                      <a:r>
                        <a:rPr sz="1200" spc="10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content.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2B3D4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755">
                <a:tc gridSpan="2">
                  <a:txBody>
                    <a:bodyPr/>
                    <a:lstStyle/>
                    <a:p>
                      <a:pPr>
                        <a:lnSpc>
                          <a:spcPts val="1405"/>
                        </a:lnSpc>
                        <a:spcBef>
                          <a:spcPts val="60"/>
                        </a:spcBef>
                      </a:pPr>
                      <a:r>
                        <a:rPr sz="1200" b="1" spc="60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BeautifulSoup: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405"/>
                        </a:lnSpc>
                        <a:spcBef>
                          <a:spcPts val="60"/>
                        </a:spcBef>
                      </a:pPr>
                      <a:r>
                        <a:rPr sz="1200" spc="-1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Parses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2590">
                <a:tc gridSpan="6">
                  <a:txBody>
                    <a:bodyPr/>
                    <a:lstStyle/>
                    <a:p>
                      <a:pPr marL="1270" indent="-2540">
                        <a:lnSpc>
                          <a:spcPts val="1510"/>
                        </a:lnSpc>
                        <a:spcBef>
                          <a:spcPts val="45"/>
                        </a:spcBef>
                      </a:pPr>
                      <a:r>
                        <a:rPr sz="1200" spc="7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HTML </a:t>
                      </a:r>
                      <a:r>
                        <a:rPr sz="1200" spc="13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content</a:t>
                      </a:r>
                      <a:r>
                        <a:rPr sz="1200" spc="12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114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200" spc="204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10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extract </a:t>
                      </a:r>
                      <a:r>
                        <a:rPr sz="1200" spc="12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200" spc="16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90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names,</a:t>
                      </a:r>
                      <a:r>
                        <a:rPr sz="1200" spc="165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65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reviews,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960">
                <a:tc gridSpan="2">
                  <a:txBody>
                    <a:bodyPr/>
                    <a:lstStyle/>
                    <a:p>
                      <a:pPr marR="39370">
                        <a:lnSpc>
                          <a:spcPts val="1330"/>
                        </a:lnSpc>
                      </a:pPr>
                      <a:r>
                        <a:rPr sz="1200" spc="10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200" spc="130" dirty="0">
                          <a:solidFill>
                            <a:srgbClr val="E4E6E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95" dirty="0">
                          <a:solidFill>
                            <a:srgbClr val="F6F6F7"/>
                          </a:solidFill>
                          <a:latin typeface="Arial"/>
                          <a:cs typeface="Arial"/>
                        </a:rPr>
                        <a:t>metadata.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solidFill>
                      <a:srgbClr val="2B3D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995737" y="3828438"/>
            <a:ext cx="636270" cy="219075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200" b="1" spc="-10" dirty="0">
                <a:solidFill>
                  <a:srgbClr val="F6F6F7"/>
                </a:solidFill>
                <a:latin typeface="Arial"/>
                <a:cs typeface="Arial"/>
              </a:rPr>
              <a:t>Process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999860" y="4200567"/>
            <a:ext cx="706755" cy="208915"/>
          </a:xfrm>
          <a:custGeom>
            <a:avLst/>
            <a:gdLst/>
            <a:ahLst/>
            <a:cxnLst/>
            <a:rect l="l" t="t" r="r" b="b"/>
            <a:pathLst>
              <a:path w="706754" h="208914">
                <a:moveTo>
                  <a:pt x="706318" y="208683"/>
                </a:moveTo>
                <a:lnTo>
                  <a:pt x="0" y="208683"/>
                </a:lnTo>
                <a:lnTo>
                  <a:pt x="0" y="0"/>
                </a:lnTo>
                <a:lnTo>
                  <a:pt x="706318" y="0"/>
                </a:lnTo>
                <a:lnTo>
                  <a:pt x="706318" y="208683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779483" y="4200567"/>
            <a:ext cx="700405" cy="208915"/>
          </a:xfrm>
          <a:custGeom>
            <a:avLst/>
            <a:gdLst/>
            <a:ahLst/>
            <a:cxnLst/>
            <a:rect l="l" t="t" r="r" b="b"/>
            <a:pathLst>
              <a:path w="700404" h="208914">
                <a:moveTo>
                  <a:pt x="699954" y="208683"/>
                </a:moveTo>
                <a:lnTo>
                  <a:pt x="0" y="208683"/>
                </a:lnTo>
                <a:lnTo>
                  <a:pt x="0" y="0"/>
                </a:lnTo>
                <a:lnTo>
                  <a:pt x="699954" y="0"/>
                </a:lnTo>
                <a:lnTo>
                  <a:pt x="699954" y="208683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001235" y="4200567"/>
            <a:ext cx="1509395" cy="18542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ts val="1405"/>
              </a:lnSpc>
              <a:spcBef>
                <a:spcPts val="50"/>
              </a:spcBef>
            </a:pPr>
            <a:r>
              <a:rPr sz="1200" spc="80" dirty="0">
                <a:solidFill>
                  <a:srgbClr val="E4E6E8"/>
                </a:solidFill>
                <a:latin typeface="Arial"/>
                <a:cs typeface="Arial"/>
              </a:rPr>
              <a:t>Selenium</a:t>
            </a:r>
            <a:r>
              <a:rPr sz="1200" spc="145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E4E6E8"/>
                </a:solidFill>
                <a:latin typeface="Arial"/>
                <a:cs typeface="Arial"/>
              </a:rPr>
              <a:t>navigates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01235" y="4385399"/>
            <a:ext cx="1843405" cy="208915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6350" rIns="0" bIns="0" rtlCol="0">
            <a:spAutoFit/>
          </a:bodyPr>
          <a:lstStyle/>
          <a:p>
            <a:pPr marL="5715">
              <a:lnSpc>
                <a:spcPct val="100000"/>
              </a:lnSpc>
              <a:spcBef>
                <a:spcPts val="50"/>
              </a:spcBef>
            </a:pPr>
            <a:r>
              <a:rPr sz="1200" spc="60" dirty="0">
                <a:solidFill>
                  <a:srgbClr val="E4E6E8"/>
                </a:solidFill>
                <a:latin typeface="Arial"/>
                <a:cs typeface="Arial"/>
              </a:rPr>
              <a:t>Amazon</a:t>
            </a:r>
            <a:r>
              <a:rPr sz="1200" spc="15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100" dirty="0">
                <a:solidFill>
                  <a:srgbClr val="E4E6E8"/>
                </a:solidFill>
                <a:latin typeface="Arial"/>
                <a:cs typeface="Arial"/>
              </a:rPr>
              <a:t>product</a:t>
            </a:r>
            <a:r>
              <a:rPr sz="1200" spc="13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6F6F7"/>
                </a:solidFill>
                <a:latin typeface="Arial"/>
                <a:cs typeface="Arial"/>
              </a:rPr>
              <a:t>pages,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01235" y="4594082"/>
            <a:ext cx="1205230" cy="161290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0" rIns="0" bIns="0" rtlCol="0">
            <a:spAutoFit/>
          </a:bodyPr>
          <a:lstStyle/>
          <a:p>
            <a:pPr marL="1905">
              <a:lnSpc>
                <a:spcPts val="1270"/>
              </a:lnSpc>
            </a:pPr>
            <a:r>
              <a:rPr sz="1200" spc="75" dirty="0">
                <a:solidFill>
                  <a:srgbClr val="D3D6DA"/>
                </a:solidFill>
                <a:latin typeface="Arial"/>
                <a:cs typeface="Arial"/>
              </a:rPr>
              <a:t>load</a:t>
            </a:r>
            <a:r>
              <a:rPr sz="1200" spc="75" dirty="0">
                <a:solidFill>
                  <a:srgbClr val="F6F6F7"/>
                </a:solidFill>
                <a:latin typeface="Arial"/>
                <a:cs typeface="Arial"/>
              </a:rPr>
              <a:t>ing</a:t>
            </a:r>
            <a:r>
              <a:rPr sz="1200" spc="100" dirty="0">
                <a:solidFill>
                  <a:srgbClr val="F6F6F7"/>
                </a:solidFill>
                <a:latin typeface="Arial"/>
                <a:cs typeface="Arial"/>
              </a:rPr>
              <a:t> </a:t>
            </a:r>
            <a:r>
              <a:rPr sz="1200" spc="55" dirty="0">
                <a:solidFill>
                  <a:srgbClr val="F6F6F7"/>
                </a:solidFill>
                <a:latin typeface="Arial"/>
                <a:cs typeface="Arial"/>
              </a:rPr>
              <a:t>reviews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01842" y="4755070"/>
            <a:ext cx="2075180" cy="400050"/>
          </a:xfrm>
          <a:custGeom>
            <a:avLst/>
            <a:gdLst/>
            <a:ahLst/>
            <a:cxnLst/>
            <a:rect l="l" t="t" r="r" b="b"/>
            <a:pathLst>
              <a:path w="2075179" h="400050">
                <a:moveTo>
                  <a:pt x="2074659" y="0"/>
                </a:moveTo>
                <a:lnTo>
                  <a:pt x="1005636" y="0"/>
                </a:lnTo>
                <a:lnTo>
                  <a:pt x="1005636" y="191211"/>
                </a:lnTo>
                <a:lnTo>
                  <a:pt x="935393" y="191211"/>
                </a:lnTo>
                <a:lnTo>
                  <a:pt x="935393" y="0"/>
                </a:lnTo>
                <a:lnTo>
                  <a:pt x="0" y="0"/>
                </a:lnTo>
                <a:lnTo>
                  <a:pt x="0" y="208686"/>
                </a:lnTo>
                <a:lnTo>
                  <a:pt x="1320" y="208686"/>
                </a:lnTo>
                <a:lnTo>
                  <a:pt x="1320" y="399884"/>
                </a:lnTo>
                <a:lnTo>
                  <a:pt x="764908" y="399884"/>
                </a:lnTo>
                <a:lnTo>
                  <a:pt x="764908" y="208686"/>
                </a:lnTo>
                <a:lnTo>
                  <a:pt x="829818" y="208686"/>
                </a:lnTo>
                <a:lnTo>
                  <a:pt x="829818" y="399884"/>
                </a:lnTo>
                <a:lnTo>
                  <a:pt x="2069376" y="399884"/>
                </a:lnTo>
                <a:lnTo>
                  <a:pt x="2069376" y="208686"/>
                </a:lnTo>
                <a:lnTo>
                  <a:pt x="2074659" y="208686"/>
                </a:lnTo>
                <a:lnTo>
                  <a:pt x="2074659" y="0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989148" y="4748412"/>
            <a:ext cx="2112010" cy="40068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3970" marR="5080" indent="-1905">
              <a:lnSpc>
                <a:spcPct val="104600"/>
              </a:lnSpc>
              <a:spcBef>
                <a:spcPts val="35"/>
              </a:spcBef>
            </a:pPr>
            <a:r>
              <a:rPr sz="1200" spc="65" dirty="0">
                <a:solidFill>
                  <a:srgbClr val="E4E6E8"/>
                </a:solidFill>
                <a:latin typeface="Arial"/>
                <a:cs typeface="Arial"/>
              </a:rPr>
              <a:t>dynamically.</a:t>
            </a:r>
            <a:r>
              <a:rPr sz="1200" spc="135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55" dirty="0">
                <a:solidFill>
                  <a:srgbClr val="E4E6E8"/>
                </a:solidFill>
                <a:latin typeface="Arial"/>
                <a:cs typeface="Arial"/>
              </a:rPr>
              <a:t>BeautifulSoup </a:t>
            </a:r>
            <a:r>
              <a:rPr sz="1200" spc="65" dirty="0">
                <a:solidFill>
                  <a:srgbClr val="E4E6E8"/>
                </a:solidFill>
                <a:latin typeface="Arial"/>
                <a:cs typeface="Arial"/>
              </a:rPr>
              <a:t>processes</a:t>
            </a:r>
            <a:r>
              <a:rPr sz="1200" spc="11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55" dirty="0">
                <a:solidFill>
                  <a:srgbClr val="F6F6F7"/>
                </a:solidFill>
                <a:latin typeface="Arial"/>
                <a:cs typeface="Arial"/>
              </a:rPr>
              <a:t>the</a:t>
            </a:r>
            <a:r>
              <a:rPr sz="1200" spc="270" dirty="0">
                <a:solidFill>
                  <a:srgbClr val="F6F6F7"/>
                </a:solidFill>
                <a:latin typeface="Arial"/>
                <a:cs typeface="Arial"/>
              </a:rPr>
              <a:t> </a:t>
            </a:r>
            <a:r>
              <a:rPr sz="1200" spc="85" dirty="0">
                <a:solidFill>
                  <a:srgbClr val="E4E6E8"/>
                </a:solidFill>
                <a:latin typeface="Arial"/>
                <a:cs typeface="Arial"/>
              </a:rPr>
              <a:t>loaded</a:t>
            </a:r>
            <a:r>
              <a:rPr sz="1200" spc="11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E4E6E8"/>
                </a:solidFill>
                <a:latin typeface="Arial"/>
                <a:cs typeface="Arial"/>
              </a:rPr>
              <a:t>page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01235" y="5154952"/>
            <a:ext cx="1483995" cy="161290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0"/>
              </a:lnSpc>
            </a:pPr>
            <a:r>
              <a:rPr sz="1200" spc="100" dirty="0">
                <a:solidFill>
                  <a:srgbClr val="E4E6E8"/>
                </a:solidFill>
                <a:latin typeface="Arial"/>
                <a:cs typeface="Arial"/>
              </a:rPr>
              <a:t>content,</a:t>
            </a:r>
            <a:r>
              <a:rPr sz="1200" spc="70" dirty="0">
                <a:solidFill>
                  <a:srgbClr val="E4E6E8"/>
                </a:solidFill>
                <a:latin typeface="Arial"/>
                <a:cs typeface="Arial"/>
              </a:rPr>
              <a:t> extracting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01235" y="5315933"/>
            <a:ext cx="1981200" cy="185420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6350" rIns="0" bIns="0" rtlCol="0">
            <a:spAutoFit/>
          </a:bodyPr>
          <a:lstStyle/>
          <a:p>
            <a:pPr marL="635">
              <a:lnSpc>
                <a:spcPts val="1405"/>
              </a:lnSpc>
              <a:spcBef>
                <a:spcPts val="50"/>
              </a:spcBef>
            </a:pPr>
            <a:r>
              <a:rPr sz="1200" spc="100" dirty="0">
                <a:solidFill>
                  <a:srgbClr val="E4E6E8"/>
                </a:solidFill>
                <a:latin typeface="Arial"/>
                <a:cs typeface="Arial"/>
              </a:rPr>
              <a:t>structured</a:t>
            </a:r>
            <a:r>
              <a:rPr sz="1200" spc="13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85" dirty="0">
                <a:solidFill>
                  <a:srgbClr val="E4E6E8"/>
                </a:solidFill>
                <a:latin typeface="Arial"/>
                <a:cs typeface="Arial"/>
              </a:rPr>
              <a:t>data</a:t>
            </a:r>
            <a:r>
              <a:rPr sz="1200" spc="3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80" dirty="0">
                <a:solidFill>
                  <a:srgbClr val="E4E6E8"/>
                </a:solidFill>
                <a:latin typeface="Arial"/>
                <a:cs typeface="Arial"/>
              </a:rPr>
              <a:t>including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002096" y="5500776"/>
            <a:ext cx="2005964" cy="393700"/>
          </a:xfrm>
          <a:custGeom>
            <a:avLst/>
            <a:gdLst/>
            <a:ahLst/>
            <a:cxnLst/>
            <a:rect l="l" t="t" r="r" b="b"/>
            <a:pathLst>
              <a:path w="2005965" h="393700">
                <a:moveTo>
                  <a:pt x="2005495" y="0"/>
                </a:moveTo>
                <a:lnTo>
                  <a:pt x="1219" y="0"/>
                </a:lnTo>
                <a:lnTo>
                  <a:pt x="1219" y="184823"/>
                </a:lnTo>
                <a:lnTo>
                  <a:pt x="0" y="184823"/>
                </a:lnTo>
                <a:lnTo>
                  <a:pt x="0" y="393509"/>
                </a:lnTo>
                <a:lnTo>
                  <a:pt x="1844624" y="393509"/>
                </a:lnTo>
                <a:lnTo>
                  <a:pt x="1844624" y="208673"/>
                </a:lnTo>
                <a:lnTo>
                  <a:pt x="2005495" y="208673"/>
                </a:lnTo>
                <a:lnTo>
                  <a:pt x="2005495" y="0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989402" y="5494113"/>
            <a:ext cx="2047239" cy="39433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35">
              <a:lnSpc>
                <a:spcPct val="101099"/>
              </a:lnSpc>
              <a:spcBef>
                <a:spcPts val="85"/>
              </a:spcBef>
            </a:pPr>
            <a:r>
              <a:rPr sz="1200" spc="60" dirty="0">
                <a:solidFill>
                  <a:srgbClr val="E4E6E8"/>
                </a:solidFill>
                <a:latin typeface="Arial"/>
                <a:cs typeface="Arial"/>
              </a:rPr>
              <a:t>review</a:t>
            </a:r>
            <a:r>
              <a:rPr sz="1200" spc="105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110" dirty="0">
                <a:solidFill>
                  <a:srgbClr val="E4E6E8"/>
                </a:solidFill>
                <a:latin typeface="Arial"/>
                <a:cs typeface="Arial"/>
              </a:rPr>
              <a:t>text</a:t>
            </a:r>
            <a:r>
              <a:rPr sz="1200" spc="114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160" dirty="0">
                <a:solidFill>
                  <a:srgbClr val="E4E6E8"/>
                </a:solidFill>
                <a:latin typeface="Arial"/>
                <a:cs typeface="Arial"/>
              </a:rPr>
              <a:t>and</a:t>
            </a:r>
            <a:r>
              <a:rPr sz="1200" spc="-145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65" dirty="0">
                <a:solidFill>
                  <a:srgbClr val="E4E6E8"/>
                </a:solidFill>
                <a:latin typeface="Arial"/>
                <a:cs typeface="Arial"/>
              </a:rPr>
              <a:t>metadata. </a:t>
            </a:r>
            <a:r>
              <a:rPr sz="1200" dirty="0">
                <a:solidFill>
                  <a:srgbClr val="F6F6F7"/>
                </a:solidFill>
                <a:latin typeface="Arial"/>
                <a:cs typeface="Arial"/>
              </a:rPr>
              <a:t>Language</a:t>
            </a:r>
            <a:r>
              <a:rPr sz="1200" spc="350" dirty="0">
                <a:solidFill>
                  <a:srgbClr val="F6F6F7"/>
                </a:solidFill>
                <a:latin typeface="Arial"/>
                <a:cs typeface="Arial"/>
              </a:rPr>
              <a:t> </a:t>
            </a:r>
            <a:r>
              <a:rPr sz="1200" spc="90" dirty="0">
                <a:solidFill>
                  <a:srgbClr val="E4E6E8"/>
                </a:solidFill>
                <a:latin typeface="Arial"/>
                <a:cs typeface="Arial"/>
              </a:rPr>
              <a:t>detection</a:t>
            </a:r>
            <a:r>
              <a:rPr sz="1200" spc="38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E4E6E8"/>
                </a:solidFill>
                <a:latin typeface="Arial"/>
                <a:cs typeface="Arial"/>
              </a:rPr>
              <a:t>and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01235" y="5890967"/>
            <a:ext cx="2150745" cy="188595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30"/>
              </a:lnSpc>
            </a:pPr>
            <a:r>
              <a:rPr sz="1200" spc="75" dirty="0">
                <a:solidFill>
                  <a:srgbClr val="E4E6E8"/>
                </a:solidFill>
                <a:latin typeface="Arial"/>
                <a:cs typeface="Arial"/>
              </a:rPr>
              <a:t>cookie</a:t>
            </a:r>
            <a:r>
              <a:rPr sz="1200" spc="15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75" dirty="0">
                <a:solidFill>
                  <a:srgbClr val="E4E6E8"/>
                </a:solidFill>
                <a:latin typeface="Arial"/>
                <a:cs typeface="Arial"/>
              </a:rPr>
              <a:t>management</a:t>
            </a:r>
            <a:r>
              <a:rPr sz="1200" spc="245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50" dirty="0">
                <a:solidFill>
                  <a:srgbClr val="E4E6E8"/>
                </a:solidFill>
                <a:latin typeface="Arial"/>
                <a:cs typeface="Arial"/>
              </a:rPr>
              <a:t>ensure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001235" y="6055262"/>
            <a:ext cx="624205" cy="208915"/>
          </a:xfrm>
          <a:custGeom>
            <a:avLst/>
            <a:gdLst/>
            <a:ahLst/>
            <a:cxnLst/>
            <a:rect l="l" t="t" r="r" b="b"/>
            <a:pathLst>
              <a:path w="624204" h="208914">
                <a:moveTo>
                  <a:pt x="623596" y="208683"/>
                </a:moveTo>
                <a:lnTo>
                  <a:pt x="0" y="208683"/>
                </a:lnTo>
                <a:lnTo>
                  <a:pt x="0" y="0"/>
                </a:lnTo>
                <a:lnTo>
                  <a:pt x="623596" y="0"/>
                </a:lnTo>
                <a:lnTo>
                  <a:pt x="623596" y="208683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689380" y="6055262"/>
            <a:ext cx="675005" cy="208915"/>
          </a:xfrm>
          <a:custGeom>
            <a:avLst/>
            <a:gdLst/>
            <a:ahLst/>
            <a:cxnLst/>
            <a:rect l="l" t="t" r="r" b="b"/>
            <a:pathLst>
              <a:path w="675004" h="208914">
                <a:moveTo>
                  <a:pt x="674502" y="208683"/>
                </a:moveTo>
                <a:lnTo>
                  <a:pt x="0" y="208683"/>
                </a:lnTo>
                <a:lnTo>
                  <a:pt x="0" y="0"/>
                </a:lnTo>
                <a:lnTo>
                  <a:pt x="674502" y="0"/>
                </a:lnTo>
                <a:lnTo>
                  <a:pt x="674502" y="208683"/>
                </a:lnTo>
                <a:close/>
              </a:path>
            </a:pathLst>
          </a:custGeom>
          <a:solidFill>
            <a:srgbClr val="2B3D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001235" y="6079113"/>
            <a:ext cx="1388110" cy="185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sz="1200" spc="80" dirty="0">
                <a:solidFill>
                  <a:srgbClr val="E4E6E8"/>
                </a:solidFill>
                <a:latin typeface="Arial"/>
                <a:cs typeface="Arial"/>
              </a:rPr>
              <a:t>efficient</a:t>
            </a:r>
            <a:r>
              <a:rPr sz="1200" spc="180" dirty="0">
                <a:solidFill>
                  <a:srgbClr val="E4E6E8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E4E6E8"/>
                </a:solidFill>
                <a:latin typeface="Arial"/>
                <a:cs typeface="Arial"/>
              </a:rPr>
              <a:t>scraping.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31AC772-77A2-E936-99BA-044506F50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5" y="0"/>
            <a:ext cx="1217151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26985" y="745696"/>
            <a:ext cx="4504690" cy="125984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539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25"/>
              </a:spcBef>
            </a:pPr>
            <a:r>
              <a:rPr sz="7200" b="1" spc="-2030" dirty="0">
                <a:solidFill>
                  <a:srgbClr val="F9F9F9"/>
                </a:solidFill>
                <a:latin typeface="Arial"/>
                <a:cs typeface="Arial"/>
              </a:rPr>
              <a:t>Web</a:t>
            </a:r>
            <a:r>
              <a:rPr sz="7200" b="1" spc="-715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7200" b="1" spc="-1555" dirty="0">
                <a:solidFill>
                  <a:srgbClr val="F9F9F9"/>
                </a:solidFill>
                <a:latin typeface="Arial"/>
                <a:cs typeface="Arial"/>
              </a:rPr>
              <a:t>Framework</a:t>
            </a:r>
            <a:endParaRPr sz="7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27969" y="2060085"/>
            <a:ext cx="3806825" cy="502284"/>
          </a:xfrm>
          <a:prstGeom prst="rect">
            <a:avLst/>
          </a:prstGeom>
          <a:solidFill>
            <a:srgbClr val="2B3D4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10"/>
              </a:lnSpc>
            </a:pPr>
            <a:r>
              <a:rPr sz="3050" b="1" spc="-660" dirty="0">
                <a:solidFill>
                  <a:srgbClr val="F9F9F9"/>
                </a:solidFill>
                <a:latin typeface="Arial"/>
                <a:cs typeface="Arial"/>
              </a:rPr>
              <a:t>connecting</a:t>
            </a:r>
            <a:r>
              <a:rPr sz="3050" b="1" spc="-75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3050" b="1" spc="-620" dirty="0">
                <a:solidFill>
                  <a:srgbClr val="F9F9F9"/>
                </a:solidFill>
                <a:latin typeface="Arial"/>
                <a:cs typeface="Arial"/>
              </a:rPr>
              <a:t>data</a:t>
            </a:r>
            <a:r>
              <a:rPr sz="3050" b="1" spc="-19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3050" b="1" spc="-745" dirty="0">
                <a:solidFill>
                  <a:srgbClr val="F9F9F9"/>
                </a:solidFill>
                <a:latin typeface="Arial"/>
                <a:cs typeface="Arial"/>
              </a:rPr>
              <a:t>and</a:t>
            </a:r>
            <a:r>
              <a:rPr sz="3050" b="1" spc="-28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3050" b="1" spc="-580" dirty="0">
                <a:solidFill>
                  <a:srgbClr val="F9F9F9"/>
                </a:solidFill>
                <a:latin typeface="Arial"/>
                <a:cs typeface="Arial"/>
              </a:rPr>
              <a:t>visualization</a:t>
            </a:r>
            <a:endParaRPr sz="30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71435" y="2819281"/>
            <a:ext cx="254635" cy="43815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17780" rIns="0" bIns="0" rtlCol="0">
            <a:spAutoFit/>
          </a:bodyPr>
          <a:lstStyle/>
          <a:p>
            <a:pPr marL="19050">
              <a:lnSpc>
                <a:spcPct val="100000"/>
              </a:lnSpc>
              <a:spcBef>
                <a:spcPts val="140"/>
              </a:spcBef>
            </a:pPr>
            <a:r>
              <a:rPr sz="2400" b="1" spc="-475" dirty="0">
                <a:solidFill>
                  <a:srgbClr val="F9F9F9"/>
                </a:solidFill>
                <a:latin typeface="Arial"/>
                <a:cs typeface="Arial"/>
              </a:rPr>
              <a:t>01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71435" y="3259054"/>
            <a:ext cx="229235" cy="438150"/>
          </a:xfrm>
          <a:custGeom>
            <a:avLst/>
            <a:gdLst/>
            <a:ahLst/>
            <a:cxnLst/>
            <a:rect l="l" t="t" r="r" b="b"/>
            <a:pathLst>
              <a:path w="229235" h="438150">
                <a:moveTo>
                  <a:pt x="229076" y="438129"/>
                </a:moveTo>
                <a:lnTo>
                  <a:pt x="0" y="438129"/>
                </a:lnTo>
                <a:lnTo>
                  <a:pt x="0" y="0"/>
                </a:lnTo>
                <a:lnTo>
                  <a:pt x="229076" y="0"/>
                </a:lnTo>
                <a:lnTo>
                  <a:pt x="229076" y="438129"/>
                </a:lnTo>
                <a:close/>
              </a:path>
            </a:pathLst>
          </a:custGeom>
          <a:solidFill>
            <a:srgbClr val="1F54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358736" y="3263382"/>
            <a:ext cx="276860" cy="393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-380" dirty="0">
                <a:solidFill>
                  <a:srgbClr val="F9F9F9"/>
                </a:solidFill>
                <a:latin typeface="Arial"/>
                <a:cs typeface="Arial"/>
              </a:rPr>
              <a:t>02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71435" y="3679707"/>
            <a:ext cx="229235" cy="438150"/>
          </a:xfrm>
          <a:custGeom>
            <a:avLst/>
            <a:gdLst/>
            <a:ahLst/>
            <a:cxnLst/>
            <a:rect l="l" t="t" r="r" b="b"/>
            <a:pathLst>
              <a:path w="229235" h="438150">
                <a:moveTo>
                  <a:pt x="229076" y="438129"/>
                </a:moveTo>
                <a:lnTo>
                  <a:pt x="0" y="438129"/>
                </a:lnTo>
                <a:lnTo>
                  <a:pt x="0" y="0"/>
                </a:lnTo>
                <a:lnTo>
                  <a:pt x="229076" y="0"/>
                </a:lnTo>
                <a:lnTo>
                  <a:pt x="229076" y="438129"/>
                </a:lnTo>
                <a:close/>
              </a:path>
            </a:pathLst>
          </a:custGeom>
          <a:solidFill>
            <a:srgbClr val="1F54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58736" y="3684035"/>
            <a:ext cx="273685" cy="393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-395" dirty="0">
                <a:solidFill>
                  <a:srgbClr val="F9F9F9"/>
                </a:solidFill>
                <a:latin typeface="Arial"/>
                <a:cs typeface="Arial"/>
              </a:rPr>
              <a:t>03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0361" y="2923398"/>
            <a:ext cx="6743065" cy="219075"/>
          </a:xfrm>
          <a:custGeom>
            <a:avLst/>
            <a:gdLst/>
            <a:ahLst/>
            <a:cxnLst/>
            <a:rect l="l" t="t" r="r" b="b"/>
            <a:pathLst>
              <a:path w="6743065" h="219075">
                <a:moveTo>
                  <a:pt x="6742534" y="219064"/>
                </a:moveTo>
                <a:lnTo>
                  <a:pt x="0" y="219064"/>
                </a:lnTo>
                <a:lnTo>
                  <a:pt x="0" y="0"/>
                </a:lnTo>
                <a:lnTo>
                  <a:pt x="6742534" y="0"/>
                </a:lnTo>
                <a:lnTo>
                  <a:pt x="6742534" y="219064"/>
                </a:lnTo>
                <a:close/>
              </a:path>
            </a:pathLst>
          </a:custGeom>
          <a:solidFill>
            <a:srgbClr val="1F54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767663" y="2919212"/>
            <a:ext cx="6796405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b="1" spc="-35" dirty="0">
                <a:solidFill>
                  <a:srgbClr val="F9F9F9"/>
                </a:solidFill>
                <a:latin typeface="Arial"/>
                <a:cs typeface="Arial"/>
              </a:rPr>
              <a:t>Flask</a:t>
            </a:r>
            <a:r>
              <a:rPr sz="1200" b="1" spc="165" dirty="0">
                <a:solidFill>
                  <a:srgbClr val="F9F9F9"/>
                </a:solidFill>
                <a:latin typeface="Arial"/>
                <a:cs typeface="Arial"/>
              </a:rPr>
              <a:t>  </a:t>
            </a:r>
            <a:r>
              <a:rPr sz="1150" spc="-90" dirty="0">
                <a:solidFill>
                  <a:srgbClr val="D4DFDD"/>
                </a:solidFill>
                <a:latin typeface="Arial"/>
                <a:cs typeface="Arial"/>
              </a:rPr>
              <a:t>A</a:t>
            </a:r>
            <a:r>
              <a:rPr sz="1150" spc="3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l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ghtweig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ht</a:t>
            </a:r>
            <a:r>
              <a:rPr sz="1150" spc="19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web</a:t>
            </a:r>
            <a:r>
              <a:rPr sz="1150" spc="8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f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ramewo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k</a:t>
            </a:r>
            <a:r>
              <a:rPr sz="1150" spc="-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u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se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d</a:t>
            </a:r>
            <a:r>
              <a:rPr sz="1150" spc="-20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150" spc="60" dirty="0">
                <a:solidFill>
                  <a:srgbClr val="F9F9F9"/>
                </a:solidFill>
                <a:latin typeface="Arial"/>
                <a:cs typeface="Arial"/>
              </a:rPr>
              <a:t>t</a:t>
            </a:r>
            <a:r>
              <a:rPr sz="1150" spc="60" dirty="0">
                <a:solidFill>
                  <a:srgbClr val="D4DFDD"/>
                </a:solidFill>
                <a:latin typeface="Arial"/>
                <a:cs typeface="Arial"/>
              </a:rPr>
              <a:t>o</a:t>
            </a:r>
            <a:r>
              <a:rPr sz="1150" spc="1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cr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eate</a:t>
            </a:r>
            <a:r>
              <a:rPr sz="1150" spc="-5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rgbClr val="D4DFDD"/>
                </a:solidFill>
                <a:latin typeface="Arial"/>
                <a:cs typeface="Arial"/>
              </a:rPr>
              <a:t>A</a:t>
            </a:r>
            <a:r>
              <a:rPr sz="1150" spc="-10" dirty="0">
                <a:solidFill>
                  <a:srgbClr val="F9F9F9"/>
                </a:solidFill>
                <a:latin typeface="Arial"/>
                <a:cs typeface="Arial"/>
              </a:rPr>
              <a:t>P</a:t>
            </a:r>
            <a:r>
              <a:rPr sz="1150" spc="-10" dirty="0">
                <a:solidFill>
                  <a:srgbClr val="D4DFDD"/>
                </a:solidFill>
                <a:latin typeface="Arial"/>
                <a:cs typeface="Arial"/>
              </a:rPr>
              <a:t>I</a:t>
            </a:r>
            <a:r>
              <a:rPr sz="1150" spc="-9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e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n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dpo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nts</a:t>
            </a:r>
            <a:r>
              <a:rPr sz="1150" spc="-5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fo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50" spc="-25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h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an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d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l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ng</a:t>
            </a:r>
            <a:r>
              <a:rPr sz="1150" spc="-2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eq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u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ests</a:t>
            </a:r>
            <a:r>
              <a:rPr sz="1150" spc="3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o</a:t>
            </a:r>
            <a:r>
              <a:rPr sz="1150" dirty="0">
                <a:solidFill>
                  <a:srgbClr val="F9F9F9"/>
                </a:solidFill>
                <a:latin typeface="Arial"/>
                <a:cs typeface="Arial"/>
              </a:rPr>
              <a:t>n</a:t>
            </a:r>
            <a:r>
              <a:rPr sz="1150" dirty="0">
                <a:solidFill>
                  <a:srgbClr val="D4DFDD"/>
                </a:solidFill>
                <a:latin typeface="Arial"/>
                <a:cs typeface="Arial"/>
              </a:rPr>
              <a:t>d</a:t>
            </a:r>
            <a:r>
              <a:rPr sz="1150" spc="-3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50" spc="-1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50" spc="-10" dirty="0">
                <a:solidFill>
                  <a:srgbClr val="D4DFDD"/>
                </a:solidFill>
                <a:latin typeface="Arial"/>
                <a:cs typeface="Arial"/>
              </a:rPr>
              <a:t>espo</a:t>
            </a:r>
            <a:r>
              <a:rPr sz="1150" spc="-10" dirty="0">
                <a:solidFill>
                  <a:srgbClr val="F9F9F9"/>
                </a:solidFill>
                <a:latin typeface="Arial"/>
                <a:cs typeface="Arial"/>
              </a:rPr>
              <a:t>n</a:t>
            </a:r>
            <a:r>
              <a:rPr sz="1150" spc="-10" dirty="0">
                <a:solidFill>
                  <a:srgbClr val="D4DFDD"/>
                </a:solidFill>
                <a:latin typeface="Arial"/>
                <a:cs typeface="Arial"/>
              </a:rPr>
              <a:t>ses.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77574" y="3316427"/>
            <a:ext cx="692785" cy="27432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500" b="1" spc="-285" dirty="0">
                <a:solidFill>
                  <a:srgbClr val="F9F9F9"/>
                </a:solidFill>
                <a:latin typeface="Arial"/>
                <a:cs typeface="Arial"/>
              </a:rPr>
              <a:t>Fl8Sk</a:t>
            </a:r>
            <a:r>
              <a:rPr sz="1500" b="1" spc="-75" dirty="0">
                <a:solidFill>
                  <a:srgbClr val="F9F9F9"/>
                </a:solidFill>
                <a:latin typeface="Arial"/>
                <a:cs typeface="Arial"/>
              </a:rPr>
              <a:t> </a:t>
            </a:r>
            <a:r>
              <a:rPr sz="1500" b="1" spc="-495" dirty="0">
                <a:solidFill>
                  <a:srgbClr val="F9F9F9"/>
                </a:solidFill>
                <a:latin typeface="Arial"/>
                <a:cs typeface="Arial"/>
              </a:rPr>
              <a:t>CORS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70050" y="3372513"/>
            <a:ext cx="5717540" cy="19177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r>
              <a:rPr sz="1100" spc="-45" dirty="0">
                <a:solidFill>
                  <a:srgbClr val="D4DFDD"/>
                </a:solidFill>
                <a:latin typeface="Arial"/>
                <a:cs typeface="Arial"/>
              </a:rPr>
              <a:t>Manages</a:t>
            </a:r>
            <a:r>
              <a:rPr sz="1100" spc="4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c</a:t>
            </a:r>
            <a:r>
              <a:rPr sz="1100" spc="-3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oss-origin</a:t>
            </a:r>
            <a:r>
              <a:rPr sz="1100" spc="-11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resou</a:t>
            </a:r>
            <a:r>
              <a:rPr sz="1100" spc="-40" dirty="0">
                <a:solidFill>
                  <a:srgbClr val="F9F9F9"/>
                </a:solidFill>
                <a:latin typeface="Arial"/>
                <a:cs typeface="Arial"/>
              </a:rPr>
              <a:t>r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ce</a:t>
            </a:r>
            <a:r>
              <a:rPr sz="1100" spc="-18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sharing,</a:t>
            </a:r>
            <a:r>
              <a:rPr sz="1100" spc="2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25" dirty="0">
                <a:solidFill>
                  <a:srgbClr val="D4DFDD"/>
                </a:solidFill>
                <a:latin typeface="Arial"/>
                <a:cs typeface="Arial"/>
              </a:rPr>
              <a:t>allowing</a:t>
            </a:r>
            <a:r>
              <a:rPr sz="1100" spc="-5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D4DFDD"/>
                </a:solidFill>
                <a:latin typeface="Arial"/>
                <a:cs typeface="Arial"/>
              </a:rPr>
              <a:t>frontend</a:t>
            </a:r>
            <a:r>
              <a:rPr sz="1100" spc="2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app</a:t>
            </a:r>
            <a:r>
              <a:rPr sz="1100" spc="-30" dirty="0">
                <a:solidFill>
                  <a:srgbClr val="F9F9F9"/>
                </a:solidFill>
                <a:latin typeface="Arial"/>
                <a:cs typeface="Arial"/>
              </a:rPr>
              <a:t>l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icat</a:t>
            </a:r>
            <a:r>
              <a:rPr sz="1100" spc="-3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ons</a:t>
            </a:r>
            <a:r>
              <a:rPr sz="1100" spc="-10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D4DFDD"/>
                </a:solidFill>
                <a:latin typeface="Arial"/>
                <a:cs typeface="Arial"/>
              </a:rPr>
              <a:t>to</a:t>
            </a:r>
            <a:r>
              <a:rPr sz="1100" spc="-50" dirty="0">
                <a:solidFill>
                  <a:srgbClr val="D4DFDD"/>
                </a:solidFill>
                <a:latin typeface="Arial"/>
                <a:cs typeface="Arial"/>
              </a:rPr>
              <a:t> securely</a:t>
            </a:r>
            <a:r>
              <a:rPr sz="1100" spc="6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80" dirty="0">
                <a:solidFill>
                  <a:srgbClr val="D4DFDD"/>
                </a:solidFill>
                <a:latin typeface="Arial"/>
                <a:cs typeface="Arial"/>
              </a:rPr>
              <a:t>access</a:t>
            </a:r>
            <a:r>
              <a:rPr sz="1100" spc="3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D4DFDD"/>
                </a:solidFill>
                <a:latin typeface="Arial"/>
                <a:cs typeface="Arial"/>
              </a:rPr>
              <a:t>backend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268466" y="3365358"/>
            <a:ext cx="6476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0" dirty="0">
                <a:solidFill>
                  <a:srgbClr val="F9F9F9"/>
                </a:solidFill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88837" y="3652451"/>
            <a:ext cx="579120" cy="32004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750" b="1" spc="-355" dirty="0">
                <a:solidFill>
                  <a:srgbClr val="F9F9F9"/>
                </a:solidFill>
                <a:latin typeface="Arial"/>
                <a:cs typeface="Arial"/>
              </a:rPr>
              <a:t>frontend</a:t>
            </a:r>
            <a:endParaRPr sz="1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69498" y="3742177"/>
            <a:ext cx="6222365" cy="19177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r>
              <a:rPr sz="1100" spc="-75" dirty="0">
                <a:solidFill>
                  <a:srgbClr val="D4DFDD"/>
                </a:solidFill>
                <a:latin typeface="Arial"/>
                <a:cs typeface="Arial"/>
              </a:rPr>
              <a:t>Sends</a:t>
            </a:r>
            <a:r>
              <a:rPr sz="110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50" dirty="0">
                <a:solidFill>
                  <a:srgbClr val="D4DFDD"/>
                </a:solidFill>
                <a:latin typeface="Arial"/>
                <a:cs typeface="Arial"/>
              </a:rPr>
              <a:t>a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request</a:t>
            </a:r>
            <a:r>
              <a:rPr sz="1100" spc="1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D4DFDD"/>
                </a:solidFill>
                <a:latin typeface="Arial"/>
                <a:cs typeface="Arial"/>
              </a:rPr>
              <a:t>to</a:t>
            </a:r>
            <a:r>
              <a:rPr sz="1100" spc="-5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F</a:t>
            </a:r>
            <a:r>
              <a:rPr sz="1100" spc="-30" dirty="0">
                <a:solidFill>
                  <a:srgbClr val="F9F9F9"/>
                </a:solidFill>
                <a:latin typeface="Arial"/>
                <a:cs typeface="Arial"/>
              </a:rPr>
              <a:t>l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ask</a:t>
            </a:r>
            <a:r>
              <a:rPr sz="1100" spc="-80" dirty="0">
                <a:solidFill>
                  <a:srgbClr val="D4DFDD"/>
                </a:solidFill>
                <a:latin typeface="Arial"/>
                <a:cs typeface="Arial"/>
              </a:rPr>
              <a:t> API</a:t>
            </a:r>
            <a:r>
              <a:rPr sz="1100" spc="-6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D4DFDD"/>
                </a:solidFill>
                <a:latin typeface="Arial"/>
                <a:cs typeface="Arial"/>
              </a:rPr>
              <a:t>to </a:t>
            </a:r>
            <a:r>
              <a:rPr sz="1100" spc="-65" dirty="0">
                <a:solidFill>
                  <a:srgbClr val="D4DFDD"/>
                </a:solidFill>
                <a:latin typeface="Arial"/>
                <a:cs typeface="Arial"/>
              </a:rPr>
              <a:t>analyze</a:t>
            </a:r>
            <a:r>
              <a:rPr sz="1100" spc="2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D4DFDD"/>
                </a:solidFill>
                <a:latin typeface="Arial"/>
                <a:cs typeface="Arial"/>
              </a:rPr>
              <a:t>a</a:t>
            </a:r>
            <a:r>
              <a:rPr sz="1100" spc="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spec</a:t>
            </a:r>
            <a:r>
              <a:rPr sz="1100" spc="-35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f</a:t>
            </a:r>
            <a:r>
              <a:rPr sz="1100" spc="-35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c</a:t>
            </a:r>
            <a:r>
              <a:rPr sz="1100" spc="-15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product.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F</a:t>
            </a:r>
            <a:r>
              <a:rPr sz="1100" spc="-30" dirty="0">
                <a:solidFill>
                  <a:srgbClr val="F9F9F9"/>
                </a:solidFill>
                <a:latin typeface="Arial"/>
                <a:cs typeface="Arial"/>
              </a:rPr>
              <a:t>l</a:t>
            </a:r>
            <a:r>
              <a:rPr sz="1100" spc="-30" dirty="0">
                <a:solidFill>
                  <a:srgbClr val="D4DFDD"/>
                </a:solidFill>
                <a:latin typeface="Arial"/>
                <a:cs typeface="Arial"/>
              </a:rPr>
              <a:t>ask</a:t>
            </a:r>
            <a:r>
              <a:rPr sz="1100" spc="-10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35" dirty="0">
                <a:solidFill>
                  <a:srgbClr val="F9F9F9"/>
                </a:solidFill>
                <a:latin typeface="Arial"/>
                <a:cs typeface="Arial"/>
              </a:rPr>
              <a:t>h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andles</a:t>
            </a:r>
            <a:r>
              <a:rPr sz="1100" spc="-10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D4DFDD"/>
                </a:solidFill>
                <a:latin typeface="Arial"/>
                <a:cs typeface="Arial"/>
              </a:rPr>
              <a:t>the </a:t>
            </a:r>
            <a:r>
              <a:rPr sz="1100" spc="-40" dirty="0">
                <a:solidFill>
                  <a:srgbClr val="D4DFDD"/>
                </a:solidFill>
                <a:latin typeface="Arial"/>
                <a:cs typeface="Arial"/>
              </a:rPr>
              <a:t>request</a:t>
            </a:r>
            <a:r>
              <a:rPr sz="1100" spc="1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45" dirty="0">
                <a:solidFill>
                  <a:srgbClr val="D4DFDD"/>
                </a:solidFill>
                <a:latin typeface="Arial"/>
                <a:cs typeface="Arial"/>
              </a:rPr>
              <a:t>by</a:t>
            </a:r>
            <a:r>
              <a:rPr sz="1100" spc="1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25" dirty="0">
                <a:solidFill>
                  <a:srgbClr val="D4DFDD"/>
                </a:solidFill>
                <a:latin typeface="Arial"/>
                <a:cs typeface="Arial"/>
              </a:rPr>
              <a:t>tr</a:t>
            </a:r>
            <a:r>
              <a:rPr sz="1100" spc="-25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25" dirty="0">
                <a:solidFill>
                  <a:srgbClr val="D4DFDD"/>
                </a:solidFill>
                <a:latin typeface="Arial"/>
                <a:cs typeface="Arial"/>
              </a:rPr>
              <a:t>gger</a:t>
            </a:r>
            <a:r>
              <a:rPr sz="1100" spc="-25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25" dirty="0">
                <a:solidFill>
                  <a:srgbClr val="D4DFDD"/>
                </a:solidFill>
                <a:latin typeface="Arial"/>
                <a:cs typeface="Arial"/>
              </a:rPr>
              <a:t>ng</a:t>
            </a:r>
            <a:r>
              <a:rPr sz="1100" spc="-70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D4DFDD"/>
                </a:solidFill>
                <a:latin typeface="Arial"/>
                <a:cs typeface="Arial"/>
              </a:rPr>
              <a:t>scrap</a:t>
            </a:r>
            <a:r>
              <a:rPr sz="1100" spc="-1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10" dirty="0">
                <a:solidFill>
                  <a:srgbClr val="D4DFDD"/>
                </a:solidFill>
                <a:latin typeface="Arial"/>
                <a:cs typeface="Arial"/>
              </a:rPr>
              <a:t>ng,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69498" y="3933470"/>
            <a:ext cx="2237740" cy="172085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5"/>
              </a:lnSpc>
            </a:pPr>
            <a:r>
              <a:rPr sz="1100" spc="-55" dirty="0">
                <a:solidFill>
                  <a:srgbClr val="D4DFDD"/>
                </a:solidFill>
                <a:latin typeface="Arial"/>
                <a:cs typeface="Arial"/>
              </a:rPr>
              <a:t>preprocess</a:t>
            </a:r>
            <a:r>
              <a:rPr sz="1100" spc="-55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55" dirty="0">
                <a:solidFill>
                  <a:srgbClr val="D4DFDD"/>
                </a:solidFill>
                <a:latin typeface="Arial"/>
                <a:cs typeface="Arial"/>
              </a:rPr>
              <a:t>ng, </a:t>
            </a:r>
            <a:r>
              <a:rPr sz="1100" spc="-50" dirty="0">
                <a:solidFill>
                  <a:srgbClr val="D4DFDD"/>
                </a:solidFill>
                <a:latin typeface="Arial"/>
                <a:cs typeface="Arial"/>
              </a:rPr>
              <a:t>and</a:t>
            </a:r>
            <a:r>
              <a:rPr sz="1100" spc="-3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D4DFDD"/>
                </a:solidFill>
                <a:latin typeface="Arial"/>
                <a:cs typeface="Arial"/>
              </a:rPr>
              <a:t>sent</a:t>
            </a:r>
            <a:r>
              <a:rPr sz="1100" spc="-2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20" dirty="0">
                <a:solidFill>
                  <a:srgbClr val="D4DFDD"/>
                </a:solidFill>
                <a:latin typeface="Arial"/>
                <a:cs typeface="Arial"/>
              </a:rPr>
              <a:t>ment</a:t>
            </a:r>
            <a:r>
              <a:rPr sz="1100" spc="65" dirty="0">
                <a:solidFill>
                  <a:srgbClr val="D4DFDD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D4DFDD"/>
                </a:solidFill>
                <a:latin typeface="Arial"/>
                <a:cs typeface="Arial"/>
              </a:rPr>
              <a:t>analys</a:t>
            </a:r>
            <a:r>
              <a:rPr sz="1100" spc="-10" dirty="0">
                <a:solidFill>
                  <a:srgbClr val="F9F9F9"/>
                </a:solidFill>
                <a:latin typeface="Arial"/>
                <a:cs typeface="Arial"/>
              </a:rPr>
              <a:t>i</a:t>
            </a:r>
            <a:r>
              <a:rPr sz="1100" spc="-10" dirty="0">
                <a:solidFill>
                  <a:srgbClr val="D4DFDD"/>
                </a:solidFill>
                <a:latin typeface="Arial"/>
                <a:cs typeface="Arial"/>
              </a:rPr>
              <a:t>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681387" y="3907107"/>
            <a:ext cx="628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0" dirty="0">
                <a:solidFill>
                  <a:srgbClr val="D4DFDD"/>
                </a:solidFill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6E2C179-ADCB-A8C9-D959-7A177821C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9342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542" y="2007798"/>
            <a:ext cx="50990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24460">
              <a:lnSpc>
                <a:spcPts val="950"/>
              </a:lnSpc>
              <a:spcBef>
                <a:spcPts val="19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Scrape Reviews</a:t>
            </a:r>
            <a:endParaRPr sz="8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5033" y="2135223"/>
            <a:ext cx="19685" cy="0"/>
          </a:xfrm>
          <a:custGeom>
            <a:avLst/>
            <a:gdLst/>
            <a:ahLst/>
            <a:cxnLst/>
            <a:rect l="l" t="t" r="r" b="b"/>
            <a:pathLst>
              <a:path w="19685">
                <a:moveTo>
                  <a:pt x="0" y="0"/>
                </a:moveTo>
                <a:lnTo>
                  <a:pt x="19089" y="0"/>
                </a:lnTo>
              </a:path>
            </a:pathLst>
          </a:custGeom>
          <a:ln w="12747">
            <a:solidFill>
              <a:srgbClr val="E29E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375" spc="-270" baseline="17283" dirty="0">
                <a:solidFill>
                  <a:srgbClr val="E29EFD"/>
                </a:solidFill>
                <a:latin typeface="Times New Roman"/>
                <a:cs typeface="Times New Roman"/>
              </a:rPr>
              <a:t>l</a:t>
            </a:r>
            <a:r>
              <a:rPr sz="2150" spc="-180" dirty="0"/>
              <a:t>.-</a:t>
            </a:r>
            <a:r>
              <a:rPr sz="2150" spc="-100" dirty="0"/>
              <a:t>---</a:t>
            </a:r>
            <a:r>
              <a:rPr sz="2150" spc="-85" dirty="0"/>
              <a:t>-</a:t>
            </a:r>
            <a:r>
              <a:rPr sz="2150" spc="-530" dirty="0">
                <a:solidFill>
                  <a:srgbClr val="000000"/>
                </a:solidFill>
              </a:rPr>
              <a:t>,</a:t>
            </a:r>
            <a:r>
              <a:rPr sz="3600" spc="-577" baseline="16203" dirty="0">
                <a:solidFill>
                  <a:srgbClr val="E29EFD"/>
                </a:solidFill>
              </a:rPr>
              <a:t>I</a:t>
            </a:r>
            <a:r>
              <a:rPr sz="2150" spc="-1090" dirty="0">
                <a:solidFill>
                  <a:srgbClr val="E29EFD"/>
                </a:solidFill>
              </a:rPr>
              <a:t>L</a:t>
            </a:r>
            <a:r>
              <a:rPr sz="2475" spc="-179" baseline="23569" dirty="0">
                <a:solidFill>
                  <a:srgbClr val="E29EFD"/>
                </a:solidFill>
                <a:latin typeface="Times New Roman"/>
                <a:cs typeface="Times New Roman"/>
              </a:rPr>
              <a:t>c</a:t>
            </a:r>
            <a:endParaRPr sz="2475" baseline="2356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5353" y="1931317"/>
            <a:ext cx="150495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33350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Preprocess</a:t>
            </a:r>
            <a:r>
              <a:rPr sz="850" spc="12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Data: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Clean,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tokenixe</a:t>
            </a:r>
            <a:r>
              <a:rPr sz="850" spc="1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format</a:t>
            </a:r>
            <a:r>
              <a:rPr sz="850" spc="6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  <a:p>
            <a:pPr marL="369570">
              <a:lnSpc>
                <a:spcPts val="975"/>
              </a:lnSpc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9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2240" y="1931317"/>
            <a:ext cx="163512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Prepare</a:t>
            </a:r>
            <a:r>
              <a:rPr sz="850" spc="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s:</a:t>
            </a:r>
            <a:endParaRPr sz="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839" y="2058786"/>
            <a:ext cx="156591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Remove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Stopwords,</a:t>
            </a:r>
            <a:r>
              <a:rPr sz="850" spc="2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normalize</a:t>
            </a:r>
            <a:endParaRPr sz="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8" y="2186258"/>
            <a:ext cx="1852295" cy="155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25"/>
              </a:lnSpc>
            </a:pPr>
            <a:r>
              <a:rPr sz="3075" spc="15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-</a:t>
            </a:r>
            <a:r>
              <a:rPr sz="3075" spc="37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,</a:t>
            </a:r>
            <a:r>
              <a:rPr sz="850" spc="2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structure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input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ML</a:t>
            </a:r>
            <a:r>
              <a:rPr sz="850" spc="-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endParaRPr sz="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559" y="2402957"/>
            <a:ext cx="723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30" dirty="0">
                <a:solidFill>
                  <a:srgbClr val="939A9C"/>
                </a:solidFill>
                <a:latin typeface="Arial"/>
                <a:cs typeface="Arial"/>
              </a:rPr>
              <a:t>J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8346" y="3346238"/>
            <a:ext cx="63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100" dirty="0">
                <a:solidFill>
                  <a:srgbClr val="6B6E70"/>
                </a:solidFill>
                <a:latin typeface="Arial"/>
                <a:cs typeface="Arial"/>
              </a:rPr>
              <a:t>f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2951" y="3142286"/>
            <a:ext cx="187134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77825" marR="250825" indent="14160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Creating</a:t>
            </a:r>
            <a:r>
              <a:rPr sz="850" spc="1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Flask</a:t>
            </a:r>
            <a:r>
              <a:rPr sz="850" spc="1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API</a:t>
            </a:r>
            <a:r>
              <a:rPr sz="850" spc="-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processing</a:t>
            </a:r>
            <a:r>
              <a:rPr sz="850" spc="1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user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inputs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3235" y="3492829"/>
            <a:ext cx="20764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50504D"/>
                </a:solidFill>
                <a:latin typeface="Arial"/>
                <a:cs typeface="Arial"/>
              </a:rPr>
              <a:t>'--</a:t>
            </a:r>
            <a:r>
              <a:rPr sz="850" spc="25" dirty="0">
                <a:solidFill>
                  <a:srgbClr val="50504D"/>
                </a:solidFill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90351" y="3448214"/>
            <a:ext cx="25527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6B6E70"/>
                </a:solidFill>
                <a:latin typeface="Arial"/>
                <a:cs typeface="Arial"/>
              </a:rPr>
              <a:t>l-</a:t>
            </a:r>
            <a:r>
              <a:rPr sz="2050" spc="-50" dirty="0">
                <a:solidFill>
                  <a:srgbClr val="6B6E70"/>
                </a:solidFill>
                <a:latin typeface="Arial"/>
                <a:cs typeface="Arial"/>
              </a:rPr>
              <a:t>.</a:t>
            </a:r>
            <a:endParaRPr sz="2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9145" y="3486455"/>
            <a:ext cx="237490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i="1" dirty="0">
                <a:solidFill>
                  <a:srgbClr val="383B3A"/>
                </a:solidFill>
                <a:latin typeface="Arial"/>
                <a:cs typeface="Arial"/>
              </a:rPr>
              <a:t>r---</a:t>
            </a:r>
            <a:r>
              <a:rPr sz="750" i="1" spc="15" dirty="0">
                <a:solidFill>
                  <a:srgbClr val="383B3A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17800" y="3371731"/>
            <a:ext cx="147320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49225" marR="7620" indent="9207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Add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RoBERTa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r>
              <a:rPr sz="850" spc="9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9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c</a:t>
            </a:r>
            <a:r>
              <a:rPr sz="850" spc="-10" dirty="0">
                <a:latin typeface="Arial"/>
                <a:cs typeface="Arial"/>
              </a:rPr>
              <a:t>la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ssification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6696" y="3352612"/>
            <a:ext cx="70358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6985" marR="19050" indent="-1905" algn="ctr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Deciding</a:t>
            </a:r>
            <a:r>
              <a:rPr sz="850" spc="15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50504D"/>
                </a:solidFill>
                <a:latin typeface="Arial"/>
                <a:cs typeface="Arial"/>
              </a:rPr>
              <a:t>on </a:t>
            </a:r>
            <a:r>
              <a:rPr sz="850" spc="-10" dirty="0">
                <a:solidFill>
                  <a:srgbClr val="50504D"/>
                </a:solidFill>
                <a:latin typeface="Arial"/>
                <a:cs typeface="Arial"/>
              </a:rPr>
              <a:t>suitable 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Technologies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58233" y="3692773"/>
            <a:ext cx="13335" cy="356870"/>
          </a:xfrm>
          <a:custGeom>
            <a:avLst/>
            <a:gdLst/>
            <a:ahLst/>
            <a:cxnLst/>
            <a:rect l="l" t="t" r="r" b="b"/>
            <a:pathLst>
              <a:path w="13335" h="356870">
                <a:moveTo>
                  <a:pt x="12726" y="356500"/>
                </a:moveTo>
                <a:lnTo>
                  <a:pt x="0" y="356500"/>
                </a:lnTo>
                <a:lnTo>
                  <a:pt x="0" y="0"/>
                </a:lnTo>
                <a:lnTo>
                  <a:pt x="12726" y="0"/>
                </a:lnTo>
                <a:lnTo>
                  <a:pt x="12726" y="356500"/>
                </a:lnTo>
                <a:close/>
              </a:path>
            </a:pathLst>
          </a:custGeom>
          <a:solidFill>
            <a:srgbClr val="F4F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535" y="3690408"/>
            <a:ext cx="181991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U</a:t>
            </a: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s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Selenium</a:t>
            </a:r>
            <a:r>
              <a:rPr sz="850" spc="114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BS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14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dynamic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877" y="3945348"/>
            <a:ext cx="23812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B6E70"/>
                </a:solidFill>
                <a:latin typeface="Arial"/>
                <a:cs typeface="Arial"/>
              </a:rPr>
              <a:t>'-</a:t>
            </a:r>
            <a:r>
              <a:rPr sz="600" dirty="0">
                <a:solidFill>
                  <a:srgbClr val="6B6E70"/>
                </a:solidFill>
                <a:latin typeface="Arial"/>
                <a:cs typeface="Arial"/>
              </a:rPr>
              <a:t>------</a:t>
            </a:r>
            <a:r>
              <a:rPr sz="600" spc="-50" dirty="0">
                <a:solidFill>
                  <a:srgbClr val="6B6E70"/>
                </a:solidFill>
                <a:latin typeface="Arial"/>
                <a:cs typeface="Arial"/>
              </a:rPr>
              <a:t>'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475437" y="3766483"/>
            <a:ext cx="19685" cy="452755"/>
            <a:chOff x="3475437" y="3766483"/>
            <a:chExt cx="19685" cy="452755"/>
          </a:xfrm>
        </p:grpSpPr>
        <p:sp>
          <p:nvSpPr>
            <p:cNvPr id="21" name="object 21"/>
            <p:cNvSpPr/>
            <p:nvPr/>
          </p:nvSpPr>
          <p:spPr>
            <a:xfrm>
              <a:off x="3475437" y="3766483"/>
              <a:ext cx="19685" cy="452755"/>
            </a:xfrm>
            <a:custGeom>
              <a:avLst/>
              <a:gdLst/>
              <a:ahLst/>
              <a:cxnLst/>
              <a:rect l="l" t="t" r="r" b="b"/>
              <a:pathLst>
                <a:path w="19685" h="452754">
                  <a:moveTo>
                    <a:pt x="19089" y="452146"/>
                  </a:moveTo>
                  <a:lnTo>
                    <a:pt x="0" y="452146"/>
                  </a:lnTo>
                  <a:lnTo>
                    <a:pt x="0" y="0"/>
                  </a:lnTo>
                  <a:lnTo>
                    <a:pt x="19089" y="0"/>
                  </a:lnTo>
                  <a:lnTo>
                    <a:pt x="19089" y="452146"/>
                  </a:lnTo>
                  <a:close/>
                </a:path>
              </a:pathLst>
            </a:custGeom>
            <a:solidFill>
              <a:srgbClr val="F4F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75437" y="4111014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>
                  <a:moveTo>
                    <a:pt x="0" y="0"/>
                  </a:moveTo>
                  <a:lnTo>
                    <a:pt x="19089" y="0"/>
                  </a:lnTo>
                </a:path>
              </a:pathLst>
            </a:custGeom>
            <a:ln w="12747">
              <a:solidFill>
                <a:srgbClr val="AF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62738" y="3766891"/>
            <a:ext cx="641985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600" spc="1115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u="heavy" spc="-65" dirty="0">
                <a:solidFill>
                  <a:srgbClr val="2A2A23"/>
                </a:solidFill>
                <a:uFill>
                  <a:solidFill>
                    <a:srgbClr val="2A2A23"/>
                  </a:solidFill>
                </a:uFill>
                <a:latin typeface="Arial"/>
                <a:cs typeface="Arial"/>
              </a:rPr>
              <a:t>Scraping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37078" y="4021856"/>
            <a:ext cx="197485" cy="217804"/>
          </a:xfrm>
          <a:prstGeom prst="rect">
            <a:avLst/>
          </a:prstGeom>
          <a:solidFill>
            <a:srgbClr val="F4F4C3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50" spc="-25" dirty="0">
                <a:solidFill>
                  <a:srgbClr val="AFB3B3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15502" y="4722917"/>
            <a:ext cx="100901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Design</a:t>
            </a:r>
            <a:r>
              <a:rPr sz="850" spc="9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UI</a:t>
            </a:r>
            <a:endParaRPr sz="8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54438" y="4665555"/>
            <a:ext cx="162306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3189" marR="83820" indent="268605">
              <a:lnSpc>
                <a:spcPts val="1000"/>
              </a:lnSpc>
              <a:spcBef>
                <a:spcPts val="15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Test</a:t>
            </a:r>
            <a:r>
              <a:rPr sz="850" spc="8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Interactivity</a:t>
            </a:r>
            <a:r>
              <a:rPr sz="850" spc="20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2A2A23"/>
                </a:solidFill>
                <a:latin typeface="Arial"/>
                <a:cs typeface="Arial"/>
              </a:rPr>
              <a:t>and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ensure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seamless</a:t>
            </a:r>
            <a:r>
              <a:rPr sz="850" spc="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navigation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31798" y="4665555"/>
            <a:ext cx="135572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24828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Implement</a:t>
            </a:r>
            <a:r>
              <a:rPr sz="850" spc="14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features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: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charts,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chatbot</a:t>
            </a:r>
            <a:r>
              <a:rPr sz="850" spc="4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assistance</a:t>
            </a:r>
            <a:endParaRPr sz="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78153" y="5895645"/>
            <a:ext cx="251714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Test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Workflow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:</a:t>
            </a:r>
            <a:r>
              <a:rPr sz="850" spc="6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Verify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flow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between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scraping,</a:t>
            </a:r>
            <a:endParaRPr sz="8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4438" y="5908392"/>
            <a:ext cx="190944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09880" indent="-17145">
              <a:lnSpc>
                <a:spcPts val="950"/>
              </a:lnSpc>
              <a:spcBef>
                <a:spcPts val="19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Combine</a:t>
            </a:r>
            <a:r>
              <a:rPr sz="850" spc="4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Components:</a:t>
            </a:r>
            <a:r>
              <a:rPr sz="850" spc="1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Connect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Backend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 with</a:t>
            </a:r>
            <a:r>
              <a:rPr sz="850" spc="-10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the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Frontend</a:t>
            </a:r>
            <a:endParaRPr sz="8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83651" y="6023116"/>
            <a:ext cx="95313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1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ana</a:t>
            </a:r>
            <a:r>
              <a:rPr sz="850" spc="-10" dirty="0">
                <a:latin typeface="Arial"/>
                <a:cs typeface="Arial"/>
              </a:rPr>
              <a:t>ly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67922" y="6067730"/>
            <a:ext cx="19685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50" spc="-25" dirty="0">
                <a:solidFill>
                  <a:srgbClr val="939A9C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1ECB844-8E2D-BFEC-4596-7DE7B6063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047"/>
            <a:ext cx="6241338" cy="6252897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542" y="2007798"/>
            <a:ext cx="50990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24460">
              <a:lnSpc>
                <a:spcPts val="950"/>
              </a:lnSpc>
              <a:spcBef>
                <a:spcPts val="19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Scrape Reviews</a:t>
            </a:r>
            <a:endParaRPr sz="8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5033" y="2135223"/>
            <a:ext cx="19685" cy="0"/>
          </a:xfrm>
          <a:custGeom>
            <a:avLst/>
            <a:gdLst/>
            <a:ahLst/>
            <a:cxnLst/>
            <a:rect l="l" t="t" r="r" b="b"/>
            <a:pathLst>
              <a:path w="19685">
                <a:moveTo>
                  <a:pt x="0" y="0"/>
                </a:moveTo>
                <a:lnTo>
                  <a:pt x="19089" y="0"/>
                </a:lnTo>
              </a:path>
            </a:pathLst>
          </a:custGeom>
          <a:ln w="12747">
            <a:solidFill>
              <a:srgbClr val="E29E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375" spc="-270" baseline="17283" dirty="0">
                <a:solidFill>
                  <a:srgbClr val="E29EFD"/>
                </a:solidFill>
                <a:latin typeface="Times New Roman"/>
                <a:cs typeface="Times New Roman"/>
              </a:rPr>
              <a:t>l</a:t>
            </a:r>
            <a:r>
              <a:rPr sz="2150" spc="-180" dirty="0"/>
              <a:t>.-</a:t>
            </a:r>
            <a:r>
              <a:rPr sz="2150" spc="-100" dirty="0"/>
              <a:t>---</a:t>
            </a:r>
            <a:r>
              <a:rPr sz="2150" spc="-85" dirty="0"/>
              <a:t>-</a:t>
            </a:r>
            <a:r>
              <a:rPr sz="2150" spc="-530" dirty="0">
                <a:solidFill>
                  <a:srgbClr val="000000"/>
                </a:solidFill>
              </a:rPr>
              <a:t>,</a:t>
            </a:r>
            <a:r>
              <a:rPr sz="3600" spc="-577" baseline="16203" dirty="0">
                <a:solidFill>
                  <a:srgbClr val="E29EFD"/>
                </a:solidFill>
              </a:rPr>
              <a:t>I</a:t>
            </a:r>
            <a:r>
              <a:rPr sz="2150" spc="-1090" dirty="0">
                <a:solidFill>
                  <a:srgbClr val="E29EFD"/>
                </a:solidFill>
              </a:rPr>
              <a:t>L</a:t>
            </a:r>
            <a:r>
              <a:rPr sz="2475" spc="-179" baseline="23569" dirty="0">
                <a:solidFill>
                  <a:srgbClr val="E29EFD"/>
                </a:solidFill>
                <a:latin typeface="Times New Roman"/>
                <a:cs typeface="Times New Roman"/>
              </a:rPr>
              <a:t>c</a:t>
            </a:r>
            <a:endParaRPr sz="2475" baseline="2356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5353" y="1931317"/>
            <a:ext cx="150495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33350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Preprocess</a:t>
            </a:r>
            <a:r>
              <a:rPr sz="850" spc="12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Data: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Clean,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tokenixe</a:t>
            </a:r>
            <a:r>
              <a:rPr sz="850" spc="1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format</a:t>
            </a:r>
            <a:r>
              <a:rPr sz="850" spc="6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  <a:p>
            <a:pPr marL="369570">
              <a:lnSpc>
                <a:spcPts val="975"/>
              </a:lnSpc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9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2240" y="1931317"/>
            <a:ext cx="163512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Prepare</a:t>
            </a:r>
            <a:r>
              <a:rPr sz="850" spc="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s:</a:t>
            </a:r>
            <a:endParaRPr sz="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839" y="2058786"/>
            <a:ext cx="156591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Remove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Stopwords,</a:t>
            </a:r>
            <a:r>
              <a:rPr sz="850" spc="2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normalize</a:t>
            </a:r>
            <a:endParaRPr sz="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8" y="2186258"/>
            <a:ext cx="1852295" cy="155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25"/>
              </a:lnSpc>
            </a:pPr>
            <a:r>
              <a:rPr sz="3075" spc="15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-</a:t>
            </a:r>
            <a:r>
              <a:rPr sz="3075" spc="37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,</a:t>
            </a:r>
            <a:r>
              <a:rPr sz="850" spc="2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structure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input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ML</a:t>
            </a:r>
            <a:r>
              <a:rPr sz="850" spc="-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endParaRPr sz="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559" y="2402957"/>
            <a:ext cx="723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30" dirty="0">
                <a:solidFill>
                  <a:srgbClr val="939A9C"/>
                </a:solidFill>
                <a:latin typeface="Arial"/>
                <a:cs typeface="Arial"/>
              </a:rPr>
              <a:t>J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8346" y="3346238"/>
            <a:ext cx="63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100" dirty="0">
                <a:solidFill>
                  <a:srgbClr val="6B6E70"/>
                </a:solidFill>
                <a:latin typeface="Arial"/>
                <a:cs typeface="Arial"/>
              </a:rPr>
              <a:t>f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2951" y="3142286"/>
            <a:ext cx="187134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77825" marR="250825" indent="14160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Creating</a:t>
            </a:r>
            <a:r>
              <a:rPr sz="850" spc="1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Flask</a:t>
            </a:r>
            <a:r>
              <a:rPr sz="850" spc="1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API</a:t>
            </a:r>
            <a:r>
              <a:rPr sz="850" spc="-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processing</a:t>
            </a:r>
            <a:r>
              <a:rPr sz="850" spc="1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user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inputs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3235" y="3492829"/>
            <a:ext cx="20764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50504D"/>
                </a:solidFill>
                <a:latin typeface="Arial"/>
                <a:cs typeface="Arial"/>
              </a:rPr>
              <a:t>'--</a:t>
            </a:r>
            <a:r>
              <a:rPr sz="850" spc="25" dirty="0">
                <a:solidFill>
                  <a:srgbClr val="50504D"/>
                </a:solidFill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90351" y="3448214"/>
            <a:ext cx="25527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6B6E70"/>
                </a:solidFill>
                <a:latin typeface="Arial"/>
                <a:cs typeface="Arial"/>
              </a:rPr>
              <a:t>l-</a:t>
            </a:r>
            <a:r>
              <a:rPr sz="2050" spc="-50" dirty="0">
                <a:solidFill>
                  <a:srgbClr val="6B6E70"/>
                </a:solidFill>
                <a:latin typeface="Arial"/>
                <a:cs typeface="Arial"/>
              </a:rPr>
              <a:t>.</a:t>
            </a:r>
            <a:endParaRPr sz="2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9145" y="3486455"/>
            <a:ext cx="237490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i="1" dirty="0">
                <a:solidFill>
                  <a:srgbClr val="383B3A"/>
                </a:solidFill>
                <a:latin typeface="Arial"/>
                <a:cs typeface="Arial"/>
              </a:rPr>
              <a:t>r---</a:t>
            </a:r>
            <a:r>
              <a:rPr sz="750" i="1" spc="15" dirty="0">
                <a:solidFill>
                  <a:srgbClr val="383B3A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17800" y="3371731"/>
            <a:ext cx="147320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49225" marR="7620" indent="9207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Add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RoBERTa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r>
              <a:rPr sz="850" spc="9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9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c</a:t>
            </a:r>
            <a:r>
              <a:rPr sz="850" spc="-10" dirty="0">
                <a:latin typeface="Arial"/>
                <a:cs typeface="Arial"/>
              </a:rPr>
              <a:t>la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ssification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6696" y="3352612"/>
            <a:ext cx="70358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6985" marR="19050" indent="-1905" algn="ctr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Deciding</a:t>
            </a:r>
            <a:r>
              <a:rPr sz="850" spc="15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50504D"/>
                </a:solidFill>
                <a:latin typeface="Arial"/>
                <a:cs typeface="Arial"/>
              </a:rPr>
              <a:t>on </a:t>
            </a:r>
            <a:r>
              <a:rPr sz="850" spc="-10" dirty="0">
                <a:solidFill>
                  <a:srgbClr val="50504D"/>
                </a:solidFill>
                <a:latin typeface="Arial"/>
                <a:cs typeface="Arial"/>
              </a:rPr>
              <a:t>suitable 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Technologies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58233" y="3692773"/>
            <a:ext cx="13335" cy="356870"/>
          </a:xfrm>
          <a:custGeom>
            <a:avLst/>
            <a:gdLst/>
            <a:ahLst/>
            <a:cxnLst/>
            <a:rect l="l" t="t" r="r" b="b"/>
            <a:pathLst>
              <a:path w="13335" h="356870">
                <a:moveTo>
                  <a:pt x="12726" y="356500"/>
                </a:moveTo>
                <a:lnTo>
                  <a:pt x="0" y="356500"/>
                </a:lnTo>
                <a:lnTo>
                  <a:pt x="0" y="0"/>
                </a:lnTo>
                <a:lnTo>
                  <a:pt x="12726" y="0"/>
                </a:lnTo>
                <a:lnTo>
                  <a:pt x="12726" y="356500"/>
                </a:lnTo>
                <a:close/>
              </a:path>
            </a:pathLst>
          </a:custGeom>
          <a:solidFill>
            <a:srgbClr val="F4F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535" y="3690408"/>
            <a:ext cx="181991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U</a:t>
            </a: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s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Selenium</a:t>
            </a:r>
            <a:r>
              <a:rPr sz="850" spc="114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BS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14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dynamic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877" y="3945348"/>
            <a:ext cx="23812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B6E70"/>
                </a:solidFill>
                <a:latin typeface="Arial"/>
                <a:cs typeface="Arial"/>
              </a:rPr>
              <a:t>'-</a:t>
            </a:r>
            <a:r>
              <a:rPr sz="600" dirty="0">
                <a:solidFill>
                  <a:srgbClr val="6B6E70"/>
                </a:solidFill>
                <a:latin typeface="Arial"/>
                <a:cs typeface="Arial"/>
              </a:rPr>
              <a:t>------</a:t>
            </a:r>
            <a:r>
              <a:rPr sz="600" spc="-50" dirty="0">
                <a:solidFill>
                  <a:srgbClr val="6B6E70"/>
                </a:solidFill>
                <a:latin typeface="Arial"/>
                <a:cs typeface="Arial"/>
              </a:rPr>
              <a:t>'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475437" y="3766483"/>
            <a:ext cx="19685" cy="452755"/>
            <a:chOff x="3475437" y="3766483"/>
            <a:chExt cx="19685" cy="452755"/>
          </a:xfrm>
        </p:grpSpPr>
        <p:sp>
          <p:nvSpPr>
            <p:cNvPr id="21" name="object 21"/>
            <p:cNvSpPr/>
            <p:nvPr/>
          </p:nvSpPr>
          <p:spPr>
            <a:xfrm>
              <a:off x="3475437" y="3766483"/>
              <a:ext cx="19685" cy="452755"/>
            </a:xfrm>
            <a:custGeom>
              <a:avLst/>
              <a:gdLst/>
              <a:ahLst/>
              <a:cxnLst/>
              <a:rect l="l" t="t" r="r" b="b"/>
              <a:pathLst>
                <a:path w="19685" h="452754">
                  <a:moveTo>
                    <a:pt x="19089" y="452146"/>
                  </a:moveTo>
                  <a:lnTo>
                    <a:pt x="0" y="452146"/>
                  </a:lnTo>
                  <a:lnTo>
                    <a:pt x="0" y="0"/>
                  </a:lnTo>
                  <a:lnTo>
                    <a:pt x="19089" y="0"/>
                  </a:lnTo>
                  <a:lnTo>
                    <a:pt x="19089" y="452146"/>
                  </a:lnTo>
                  <a:close/>
                </a:path>
              </a:pathLst>
            </a:custGeom>
            <a:solidFill>
              <a:srgbClr val="F4F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75437" y="4111014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>
                  <a:moveTo>
                    <a:pt x="0" y="0"/>
                  </a:moveTo>
                  <a:lnTo>
                    <a:pt x="19089" y="0"/>
                  </a:lnTo>
                </a:path>
              </a:pathLst>
            </a:custGeom>
            <a:ln w="12747">
              <a:solidFill>
                <a:srgbClr val="AF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62738" y="3766891"/>
            <a:ext cx="641985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600" spc="1115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u="heavy" spc="-65" dirty="0">
                <a:solidFill>
                  <a:srgbClr val="2A2A23"/>
                </a:solidFill>
                <a:uFill>
                  <a:solidFill>
                    <a:srgbClr val="2A2A23"/>
                  </a:solidFill>
                </a:uFill>
                <a:latin typeface="Arial"/>
                <a:cs typeface="Arial"/>
              </a:rPr>
              <a:t>Scraping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37078" y="4021856"/>
            <a:ext cx="197485" cy="217804"/>
          </a:xfrm>
          <a:prstGeom prst="rect">
            <a:avLst/>
          </a:prstGeom>
          <a:solidFill>
            <a:srgbClr val="F4F4C3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50" spc="-25" dirty="0">
                <a:solidFill>
                  <a:srgbClr val="AFB3B3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15502" y="4722917"/>
            <a:ext cx="100901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Design</a:t>
            </a:r>
            <a:r>
              <a:rPr sz="850" spc="9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UI</a:t>
            </a:r>
            <a:endParaRPr sz="8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54438" y="4665555"/>
            <a:ext cx="162306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3189" marR="83820" indent="268605">
              <a:lnSpc>
                <a:spcPts val="1000"/>
              </a:lnSpc>
              <a:spcBef>
                <a:spcPts val="15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Test</a:t>
            </a:r>
            <a:r>
              <a:rPr sz="850" spc="8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Interactivity</a:t>
            </a:r>
            <a:r>
              <a:rPr sz="850" spc="20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2A2A23"/>
                </a:solidFill>
                <a:latin typeface="Arial"/>
                <a:cs typeface="Arial"/>
              </a:rPr>
              <a:t>and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ensure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seamless</a:t>
            </a:r>
            <a:r>
              <a:rPr sz="850" spc="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navigation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31798" y="4665555"/>
            <a:ext cx="135572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24828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Implement</a:t>
            </a:r>
            <a:r>
              <a:rPr sz="850" spc="14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features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: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charts,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chatbot</a:t>
            </a:r>
            <a:r>
              <a:rPr sz="850" spc="4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assistance</a:t>
            </a:r>
            <a:endParaRPr sz="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78153" y="5895645"/>
            <a:ext cx="251714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Test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Workflow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:</a:t>
            </a:r>
            <a:r>
              <a:rPr sz="850" spc="6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Verify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flow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between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scraping,</a:t>
            </a:r>
            <a:endParaRPr sz="8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4438" y="5908392"/>
            <a:ext cx="190944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09880" indent="-17145">
              <a:lnSpc>
                <a:spcPts val="950"/>
              </a:lnSpc>
              <a:spcBef>
                <a:spcPts val="19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Combine</a:t>
            </a:r>
            <a:r>
              <a:rPr sz="850" spc="4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Components:</a:t>
            </a:r>
            <a:r>
              <a:rPr sz="850" spc="1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Connect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Backend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 with</a:t>
            </a:r>
            <a:r>
              <a:rPr sz="850" spc="-10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the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Frontend</a:t>
            </a:r>
            <a:endParaRPr sz="8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83651" y="6023116"/>
            <a:ext cx="95313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1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ana</a:t>
            </a:r>
            <a:r>
              <a:rPr sz="850" spc="-10" dirty="0">
                <a:latin typeface="Arial"/>
                <a:cs typeface="Arial"/>
              </a:rPr>
              <a:t>ly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67922" y="6067730"/>
            <a:ext cx="19685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50" spc="-25" dirty="0">
                <a:solidFill>
                  <a:srgbClr val="939A9C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B88FF01-83A4-4547-E8F8-F249B560F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047"/>
            <a:ext cx="6241338" cy="6252897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542" y="2007798"/>
            <a:ext cx="50990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24460">
              <a:lnSpc>
                <a:spcPts val="950"/>
              </a:lnSpc>
              <a:spcBef>
                <a:spcPts val="19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Scrape Reviews</a:t>
            </a:r>
            <a:endParaRPr sz="8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5033" y="2135223"/>
            <a:ext cx="19685" cy="0"/>
          </a:xfrm>
          <a:custGeom>
            <a:avLst/>
            <a:gdLst/>
            <a:ahLst/>
            <a:cxnLst/>
            <a:rect l="l" t="t" r="r" b="b"/>
            <a:pathLst>
              <a:path w="19685">
                <a:moveTo>
                  <a:pt x="0" y="0"/>
                </a:moveTo>
                <a:lnTo>
                  <a:pt x="19089" y="0"/>
                </a:lnTo>
              </a:path>
            </a:pathLst>
          </a:custGeom>
          <a:ln w="12747">
            <a:solidFill>
              <a:srgbClr val="E29E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375" spc="-270" baseline="17283" dirty="0">
                <a:solidFill>
                  <a:srgbClr val="E29EFD"/>
                </a:solidFill>
                <a:latin typeface="Times New Roman"/>
                <a:cs typeface="Times New Roman"/>
              </a:rPr>
              <a:t>l</a:t>
            </a:r>
            <a:r>
              <a:rPr sz="2150" spc="-180" dirty="0"/>
              <a:t>.-</a:t>
            </a:r>
            <a:r>
              <a:rPr sz="2150" spc="-100" dirty="0"/>
              <a:t>---</a:t>
            </a:r>
            <a:r>
              <a:rPr sz="2150" spc="-85" dirty="0"/>
              <a:t>-</a:t>
            </a:r>
            <a:r>
              <a:rPr sz="2150" spc="-530" dirty="0">
                <a:solidFill>
                  <a:srgbClr val="000000"/>
                </a:solidFill>
              </a:rPr>
              <a:t>,</a:t>
            </a:r>
            <a:r>
              <a:rPr sz="3600" spc="-577" baseline="16203" dirty="0">
                <a:solidFill>
                  <a:srgbClr val="E29EFD"/>
                </a:solidFill>
              </a:rPr>
              <a:t>I</a:t>
            </a:r>
            <a:r>
              <a:rPr sz="2150" spc="-1090" dirty="0">
                <a:solidFill>
                  <a:srgbClr val="E29EFD"/>
                </a:solidFill>
              </a:rPr>
              <a:t>L</a:t>
            </a:r>
            <a:r>
              <a:rPr sz="2475" spc="-179" baseline="23569" dirty="0">
                <a:solidFill>
                  <a:srgbClr val="E29EFD"/>
                </a:solidFill>
                <a:latin typeface="Times New Roman"/>
                <a:cs typeface="Times New Roman"/>
              </a:rPr>
              <a:t>c</a:t>
            </a:r>
            <a:endParaRPr sz="2475" baseline="2356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5353" y="1931317"/>
            <a:ext cx="150495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33350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Preprocess</a:t>
            </a:r>
            <a:r>
              <a:rPr sz="850" spc="12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Data: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Clean,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tokenixe</a:t>
            </a:r>
            <a:r>
              <a:rPr sz="850" spc="1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format</a:t>
            </a:r>
            <a:r>
              <a:rPr sz="850" spc="6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  <a:p>
            <a:pPr marL="369570">
              <a:lnSpc>
                <a:spcPts val="975"/>
              </a:lnSpc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9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2240" y="1931317"/>
            <a:ext cx="163512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Prepare</a:t>
            </a:r>
            <a:r>
              <a:rPr sz="850" spc="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s:</a:t>
            </a:r>
            <a:endParaRPr sz="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839" y="2058786"/>
            <a:ext cx="156591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Remove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Stopwords,</a:t>
            </a:r>
            <a:r>
              <a:rPr sz="850" spc="2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normalize</a:t>
            </a:r>
            <a:endParaRPr sz="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8" y="2186258"/>
            <a:ext cx="1852295" cy="155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25"/>
              </a:lnSpc>
            </a:pPr>
            <a:r>
              <a:rPr sz="3075" spc="15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-</a:t>
            </a:r>
            <a:r>
              <a:rPr sz="3075" spc="37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,</a:t>
            </a:r>
            <a:r>
              <a:rPr sz="850" spc="2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structure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input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ML</a:t>
            </a:r>
            <a:r>
              <a:rPr sz="850" spc="-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endParaRPr sz="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559" y="2402957"/>
            <a:ext cx="723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30" dirty="0">
                <a:solidFill>
                  <a:srgbClr val="939A9C"/>
                </a:solidFill>
                <a:latin typeface="Arial"/>
                <a:cs typeface="Arial"/>
              </a:rPr>
              <a:t>J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8346" y="3346238"/>
            <a:ext cx="63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100" dirty="0">
                <a:solidFill>
                  <a:srgbClr val="6B6E70"/>
                </a:solidFill>
                <a:latin typeface="Arial"/>
                <a:cs typeface="Arial"/>
              </a:rPr>
              <a:t>f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2951" y="3142286"/>
            <a:ext cx="187134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77825" marR="250825" indent="14160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Creating</a:t>
            </a:r>
            <a:r>
              <a:rPr sz="850" spc="1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Flask</a:t>
            </a:r>
            <a:r>
              <a:rPr sz="850" spc="1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API</a:t>
            </a:r>
            <a:r>
              <a:rPr sz="850" spc="-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processing</a:t>
            </a:r>
            <a:r>
              <a:rPr sz="850" spc="1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user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inputs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3235" y="3492829"/>
            <a:ext cx="20764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50504D"/>
                </a:solidFill>
                <a:latin typeface="Arial"/>
                <a:cs typeface="Arial"/>
              </a:rPr>
              <a:t>'--</a:t>
            </a:r>
            <a:r>
              <a:rPr sz="850" spc="25" dirty="0">
                <a:solidFill>
                  <a:srgbClr val="50504D"/>
                </a:solidFill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90351" y="3448214"/>
            <a:ext cx="25527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6B6E70"/>
                </a:solidFill>
                <a:latin typeface="Arial"/>
                <a:cs typeface="Arial"/>
              </a:rPr>
              <a:t>l-</a:t>
            </a:r>
            <a:r>
              <a:rPr sz="2050" spc="-50" dirty="0">
                <a:solidFill>
                  <a:srgbClr val="6B6E70"/>
                </a:solidFill>
                <a:latin typeface="Arial"/>
                <a:cs typeface="Arial"/>
              </a:rPr>
              <a:t>.</a:t>
            </a:r>
            <a:endParaRPr sz="2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9145" y="3486455"/>
            <a:ext cx="237490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i="1" dirty="0">
                <a:solidFill>
                  <a:srgbClr val="383B3A"/>
                </a:solidFill>
                <a:latin typeface="Arial"/>
                <a:cs typeface="Arial"/>
              </a:rPr>
              <a:t>r---</a:t>
            </a:r>
            <a:r>
              <a:rPr sz="750" i="1" spc="15" dirty="0">
                <a:solidFill>
                  <a:srgbClr val="383B3A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17800" y="3371731"/>
            <a:ext cx="147320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49225" marR="7620" indent="9207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Add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RoBERTa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r>
              <a:rPr sz="850" spc="9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9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c</a:t>
            </a:r>
            <a:r>
              <a:rPr sz="850" spc="-10" dirty="0">
                <a:latin typeface="Arial"/>
                <a:cs typeface="Arial"/>
              </a:rPr>
              <a:t>la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ssification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6696" y="3352612"/>
            <a:ext cx="70358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6985" marR="19050" indent="-1905" algn="ctr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Deciding</a:t>
            </a:r>
            <a:r>
              <a:rPr sz="850" spc="15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50504D"/>
                </a:solidFill>
                <a:latin typeface="Arial"/>
                <a:cs typeface="Arial"/>
              </a:rPr>
              <a:t>on </a:t>
            </a:r>
            <a:r>
              <a:rPr sz="850" spc="-10" dirty="0">
                <a:solidFill>
                  <a:srgbClr val="50504D"/>
                </a:solidFill>
                <a:latin typeface="Arial"/>
                <a:cs typeface="Arial"/>
              </a:rPr>
              <a:t>suitable 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Technologies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58233" y="3692773"/>
            <a:ext cx="13335" cy="356870"/>
          </a:xfrm>
          <a:custGeom>
            <a:avLst/>
            <a:gdLst/>
            <a:ahLst/>
            <a:cxnLst/>
            <a:rect l="l" t="t" r="r" b="b"/>
            <a:pathLst>
              <a:path w="13335" h="356870">
                <a:moveTo>
                  <a:pt x="12726" y="356500"/>
                </a:moveTo>
                <a:lnTo>
                  <a:pt x="0" y="356500"/>
                </a:lnTo>
                <a:lnTo>
                  <a:pt x="0" y="0"/>
                </a:lnTo>
                <a:lnTo>
                  <a:pt x="12726" y="0"/>
                </a:lnTo>
                <a:lnTo>
                  <a:pt x="12726" y="356500"/>
                </a:lnTo>
                <a:close/>
              </a:path>
            </a:pathLst>
          </a:custGeom>
          <a:solidFill>
            <a:srgbClr val="F4F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535" y="3690408"/>
            <a:ext cx="181991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U</a:t>
            </a: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s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Selenium</a:t>
            </a:r>
            <a:r>
              <a:rPr sz="850" spc="114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BS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14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dynamic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877" y="3945348"/>
            <a:ext cx="23812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B6E70"/>
                </a:solidFill>
                <a:latin typeface="Arial"/>
                <a:cs typeface="Arial"/>
              </a:rPr>
              <a:t>'-</a:t>
            </a:r>
            <a:r>
              <a:rPr sz="600" dirty="0">
                <a:solidFill>
                  <a:srgbClr val="6B6E70"/>
                </a:solidFill>
                <a:latin typeface="Arial"/>
                <a:cs typeface="Arial"/>
              </a:rPr>
              <a:t>------</a:t>
            </a:r>
            <a:r>
              <a:rPr sz="600" spc="-50" dirty="0">
                <a:solidFill>
                  <a:srgbClr val="6B6E70"/>
                </a:solidFill>
                <a:latin typeface="Arial"/>
                <a:cs typeface="Arial"/>
              </a:rPr>
              <a:t>'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475437" y="3766483"/>
            <a:ext cx="19685" cy="452755"/>
            <a:chOff x="3475437" y="3766483"/>
            <a:chExt cx="19685" cy="452755"/>
          </a:xfrm>
        </p:grpSpPr>
        <p:sp>
          <p:nvSpPr>
            <p:cNvPr id="21" name="object 21"/>
            <p:cNvSpPr/>
            <p:nvPr/>
          </p:nvSpPr>
          <p:spPr>
            <a:xfrm>
              <a:off x="3475437" y="3766483"/>
              <a:ext cx="19685" cy="452755"/>
            </a:xfrm>
            <a:custGeom>
              <a:avLst/>
              <a:gdLst/>
              <a:ahLst/>
              <a:cxnLst/>
              <a:rect l="l" t="t" r="r" b="b"/>
              <a:pathLst>
                <a:path w="19685" h="452754">
                  <a:moveTo>
                    <a:pt x="19089" y="452146"/>
                  </a:moveTo>
                  <a:lnTo>
                    <a:pt x="0" y="452146"/>
                  </a:lnTo>
                  <a:lnTo>
                    <a:pt x="0" y="0"/>
                  </a:lnTo>
                  <a:lnTo>
                    <a:pt x="19089" y="0"/>
                  </a:lnTo>
                  <a:lnTo>
                    <a:pt x="19089" y="452146"/>
                  </a:lnTo>
                  <a:close/>
                </a:path>
              </a:pathLst>
            </a:custGeom>
            <a:solidFill>
              <a:srgbClr val="F4F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75437" y="4111014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>
                  <a:moveTo>
                    <a:pt x="0" y="0"/>
                  </a:moveTo>
                  <a:lnTo>
                    <a:pt x="19089" y="0"/>
                  </a:lnTo>
                </a:path>
              </a:pathLst>
            </a:custGeom>
            <a:ln w="12747">
              <a:solidFill>
                <a:srgbClr val="AF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62738" y="3766891"/>
            <a:ext cx="641985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600" spc="1115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u="heavy" spc="-65" dirty="0">
                <a:solidFill>
                  <a:srgbClr val="2A2A23"/>
                </a:solidFill>
                <a:uFill>
                  <a:solidFill>
                    <a:srgbClr val="2A2A23"/>
                  </a:solidFill>
                </a:uFill>
                <a:latin typeface="Arial"/>
                <a:cs typeface="Arial"/>
              </a:rPr>
              <a:t>Scraping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37078" y="4021856"/>
            <a:ext cx="197485" cy="217804"/>
          </a:xfrm>
          <a:prstGeom prst="rect">
            <a:avLst/>
          </a:prstGeom>
          <a:solidFill>
            <a:srgbClr val="F4F4C3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50" spc="-25" dirty="0">
                <a:solidFill>
                  <a:srgbClr val="AFB3B3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15502" y="4722917"/>
            <a:ext cx="100901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Design</a:t>
            </a:r>
            <a:r>
              <a:rPr sz="850" spc="9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UI</a:t>
            </a:r>
            <a:endParaRPr sz="8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54438" y="4665555"/>
            <a:ext cx="162306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3189" marR="83820" indent="268605">
              <a:lnSpc>
                <a:spcPts val="1000"/>
              </a:lnSpc>
              <a:spcBef>
                <a:spcPts val="15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Test</a:t>
            </a:r>
            <a:r>
              <a:rPr sz="850" spc="8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Interactivity</a:t>
            </a:r>
            <a:r>
              <a:rPr sz="850" spc="20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2A2A23"/>
                </a:solidFill>
                <a:latin typeface="Arial"/>
                <a:cs typeface="Arial"/>
              </a:rPr>
              <a:t>and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ensure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seamless</a:t>
            </a:r>
            <a:r>
              <a:rPr sz="850" spc="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navigation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31798" y="4665555"/>
            <a:ext cx="135572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24828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Implement</a:t>
            </a:r>
            <a:r>
              <a:rPr sz="850" spc="14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features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: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charts,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chatbot</a:t>
            </a:r>
            <a:r>
              <a:rPr sz="850" spc="4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assistance</a:t>
            </a:r>
            <a:endParaRPr sz="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78153" y="5895645"/>
            <a:ext cx="251714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Test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Workflow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:</a:t>
            </a:r>
            <a:r>
              <a:rPr sz="850" spc="6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Verify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flow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between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scraping,</a:t>
            </a:r>
            <a:endParaRPr sz="8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4438" y="5908392"/>
            <a:ext cx="190944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09880" indent="-17145">
              <a:lnSpc>
                <a:spcPts val="950"/>
              </a:lnSpc>
              <a:spcBef>
                <a:spcPts val="19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Combine</a:t>
            </a:r>
            <a:r>
              <a:rPr sz="850" spc="4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Components:</a:t>
            </a:r>
            <a:r>
              <a:rPr sz="850" spc="1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Connect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Backend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 with</a:t>
            </a:r>
            <a:r>
              <a:rPr sz="850" spc="-10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the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Frontend</a:t>
            </a:r>
            <a:endParaRPr sz="8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83651" y="6023116"/>
            <a:ext cx="95313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1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ana</a:t>
            </a:r>
            <a:r>
              <a:rPr sz="850" spc="-10" dirty="0">
                <a:latin typeface="Arial"/>
                <a:cs typeface="Arial"/>
              </a:rPr>
              <a:t>ly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67922" y="6067730"/>
            <a:ext cx="19685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50" spc="-25" dirty="0">
                <a:solidFill>
                  <a:srgbClr val="939A9C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B67C902-C78A-8E0B-3CCC-BB42F384F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047"/>
            <a:ext cx="6241338" cy="625289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19900"/>
            <a:chOff x="0" y="0"/>
            <a:chExt cx="12192000" cy="68199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47" cy="337805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403553"/>
              <a:ext cx="12191947" cy="341620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34169" y="3369237"/>
              <a:ext cx="1947545" cy="304800"/>
            </a:xfrm>
            <a:custGeom>
              <a:avLst/>
              <a:gdLst/>
              <a:ahLst/>
              <a:cxnLst/>
              <a:rect l="l" t="t" r="r" b="b"/>
              <a:pathLst>
                <a:path w="1947545" h="304800">
                  <a:moveTo>
                    <a:pt x="1947370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947370" y="0"/>
                  </a:lnTo>
                  <a:lnTo>
                    <a:pt x="1947370" y="304329"/>
                  </a:lnTo>
                  <a:close/>
                </a:path>
              </a:pathLst>
            </a:custGeom>
            <a:solidFill>
              <a:srgbClr val="1F54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421471" y="3365358"/>
            <a:ext cx="1990089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dirty="0">
                <a:solidFill>
                  <a:srgbClr val="F7F9F9"/>
                </a:solidFill>
                <a:latin typeface="Arial"/>
                <a:cs typeface="Arial"/>
              </a:rPr>
              <a:t>insightful</a:t>
            </a:r>
            <a:r>
              <a:rPr sz="1750" spc="6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50" spc="-114" dirty="0" err="1">
                <a:solidFill>
                  <a:srgbClr val="F7F9F9"/>
                </a:solidFill>
                <a:latin typeface="Arial"/>
                <a:cs typeface="Arial"/>
              </a:rPr>
              <a:t>resonses</a:t>
            </a:r>
            <a:r>
              <a:rPr sz="1750" spc="-114" dirty="0">
                <a:solidFill>
                  <a:srgbClr val="F7F9F9"/>
                </a:solidFill>
                <a:latin typeface="Arial"/>
                <a:cs typeface="Arial"/>
              </a:rPr>
              <a:t>.</a:t>
            </a:r>
            <a:endParaRPr sz="17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19900"/>
            <a:chOff x="0" y="0"/>
            <a:chExt cx="12192000" cy="68199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47" cy="337805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403553"/>
              <a:ext cx="12191947" cy="341620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34169" y="3369237"/>
              <a:ext cx="1947545" cy="304800"/>
            </a:xfrm>
            <a:custGeom>
              <a:avLst/>
              <a:gdLst/>
              <a:ahLst/>
              <a:cxnLst/>
              <a:rect l="l" t="t" r="r" b="b"/>
              <a:pathLst>
                <a:path w="1947545" h="304800">
                  <a:moveTo>
                    <a:pt x="1947370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947370" y="0"/>
                  </a:lnTo>
                  <a:lnTo>
                    <a:pt x="1947370" y="304329"/>
                  </a:lnTo>
                  <a:close/>
                </a:path>
              </a:pathLst>
            </a:custGeom>
            <a:solidFill>
              <a:srgbClr val="1F54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421471" y="3365358"/>
            <a:ext cx="1990089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dirty="0">
                <a:solidFill>
                  <a:srgbClr val="F7F9F9"/>
                </a:solidFill>
                <a:latin typeface="Arial"/>
                <a:cs typeface="Arial"/>
              </a:rPr>
              <a:t>insightful</a:t>
            </a:r>
            <a:r>
              <a:rPr sz="1750" spc="6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50" spc="-114" dirty="0">
                <a:solidFill>
                  <a:srgbClr val="F7F9F9"/>
                </a:solidFill>
                <a:latin typeface="Arial"/>
                <a:cs typeface="Arial"/>
              </a:rPr>
              <a:t>resP.onses.</a:t>
            </a:r>
            <a:endParaRPr sz="1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19900"/>
            <a:chOff x="0" y="0"/>
            <a:chExt cx="12192000" cy="68199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47" cy="337805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403553"/>
              <a:ext cx="12191947" cy="341620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34169" y="3369237"/>
              <a:ext cx="1947545" cy="304800"/>
            </a:xfrm>
            <a:custGeom>
              <a:avLst/>
              <a:gdLst/>
              <a:ahLst/>
              <a:cxnLst/>
              <a:rect l="l" t="t" r="r" b="b"/>
              <a:pathLst>
                <a:path w="1947545" h="304800">
                  <a:moveTo>
                    <a:pt x="1947370" y="304329"/>
                  </a:moveTo>
                  <a:lnTo>
                    <a:pt x="0" y="304329"/>
                  </a:lnTo>
                  <a:lnTo>
                    <a:pt x="0" y="0"/>
                  </a:lnTo>
                  <a:lnTo>
                    <a:pt x="1947370" y="0"/>
                  </a:lnTo>
                  <a:lnTo>
                    <a:pt x="1947370" y="304329"/>
                  </a:lnTo>
                  <a:close/>
                </a:path>
              </a:pathLst>
            </a:custGeom>
            <a:solidFill>
              <a:srgbClr val="1F54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421471" y="3365358"/>
            <a:ext cx="1990089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dirty="0">
                <a:solidFill>
                  <a:srgbClr val="F7F9F9"/>
                </a:solidFill>
                <a:latin typeface="Arial"/>
                <a:cs typeface="Arial"/>
              </a:rPr>
              <a:t>insightful</a:t>
            </a:r>
            <a:r>
              <a:rPr sz="1750" spc="6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50" spc="-114" dirty="0">
                <a:solidFill>
                  <a:srgbClr val="F7F9F9"/>
                </a:solidFill>
                <a:latin typeface="Arial"/>
                <a:cs typeface="Arial"/>
              </a:rPr>
              <a:t>resP.onses.</a:t>
            </a:r>
            <a:endParaRPr sz="1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9542" y="2007798"/>
            <a:ext cx="50990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indent="124460">
              <a:lnSpc>
                <a:spcPts val="950"/>
              </a:lnSpc>
              <a:spcBef>
                <a:spcPts val="19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Scrape Reviews</a:t>
            </a:r>
            <a:endParaRPr sz="8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5033" y="2135223"/>
            <a:ext cx="19685" cy="0"/>
          </a:xfrm>
          <a:custGeom>
            <a:avLst/>
            <a:gdLst/>
            <a:ahLst/>
            <a:cxnLst/>
            <a:rect l="l" t="t" r="r" b="b"/>
            <a:pathLst>
              <a:path w="19685">
                <a:moveTo>
                  <a:pt x="0" y="0"/>
                </a:moveTo>
                <a:lnTo>
                  <a:pt x="19089" y="0"/>
                </a:lnTo>
              </a:path>
            </a:pathLst>
          </a:custGeom>
          <a:ln w="12747">
            <a:solidFill>
              <a:srgbClr val="E29E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375" spc="-270" baseline="17283" dirty="0">
                <a:solidFill>
                  <a:srgbClr val="E29EFD"/>
                </a:solidFill>
                <a:latin typeface="Times New Roman"/>
                <a:cs typeface="Times New Roman"/>
              </a:rPr>
              <a:t>l</a:t>
            </a:r>
            <a:r>
              <a:rPr sz="2150" spc="-180" dirty="0"/>
              <a:t>.-</a:t>
            </a:r>
            <a:r>
              <a:rPr sz="2150" spc="-100" dirty="0"/>
              <a:t>---</a:t>
            </a:r>
            <a:r>
              <a:rPr sz="2150" spc="-85" dirty="0"/>
              <a:t>-</a:t>
            </a:r>
            <a:r>
              <a:rPr sz="2150" spc="-530" dirty="0">
                <a:solidFill>
                  <a:srgbClr val="000000"/>
                </a:solidFill>
              </a:rPr>
              <a:t>,</a:t>
            </a:r>
            <a:r>
              <a:rPr sz="3600" spc="-577" baseline="16203" dirty="0">
                <a:solidFill>
                  <a:srgbClr val="E29EFD"/>
                </a:solidFill>
              </a:rPr>
              <a:t>I</a:t>
            </a:r>
            <a:r>
              <a:rPr sz="2150" spc="-1090" dirty="0">
                <a:solidFill>
                  <a:srgbClr val="E29EFD"/>
                </a:solidFill>
              </a:rPr>
              <a:t>L</a:t>
            </a:r>
            <a:r>
              <a:rPr sz="2475" spc="-179" baseline="23569" dirty="0">
                <a:solidFill>
                  <a:srgbClr val="E29EFD"/>
                </a:solidFill>
                <a:latin typeface="Times New Roman"/>
                <a:cs typeface="Times New Roman"/>
              </a:rPr>
              <a:t>c</a:t>
            </a:r>
            <a:endParaRPr sz="2475" baseline="2356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5353" y="1931317"/>
            <a:ext cx="150495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133350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Preprocess</a:t>
            </a:r>
            <a:r>
              <a:rPr sz="850" spc="12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Data: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Clean,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tokenixe</a:t>
            </a:r>
            <a:r>
              <a:rPr sz="850" spc="1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format</a:t>
            </a:r>
            <a:r>
              <a:rPr sz="850" spc="6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8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endParaRPr sz="850">
              <a:latin typeface="Arial"/>
              <a:cs typeface="Arial"/>
            </a:endParaRPr>
          </a:p>
          <a:p>
            <a:pPr marL="369570">
              <a:lnSpc>
                <a:spcPts val="975"/>
              </a:lnSpc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9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2240" y="1931317"/>
            <a:ext cx="163512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Prepare</a:t>
            </a:r>
            <a:r>
              <a:rPr sz="850" spc="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Analysi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s:</a:t>
            </a:r>
            <a:endParaRPr sz="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839" y="2058786"/>
            <a:ext cx="156591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Remove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Stopwords,</a:t>
            </a:r>
            <a:r>
              <a:rPr sz="850" spc="2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normalize</a:t>
            </a:r>
            <a:endParaRPr sz="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8" y="2186258"/>
            <a:ext cx="1852295" cy="155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25"/>
              </a:lnSpc>
            </a:pPr>
            <a:r>
              <a:rPr sz="3075" spc="15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-</a:t>
            </a:r>
            <a:r>
              <a:rPr sz="3075" spc="37" baseline="-25745" dirty="0">
                <a:solidFill>
                  <a:srgbClr val="E29EFD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text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,</a:t>
            </a:r>
            <a:r>
              <a:rPr sz="850" spc="2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structure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input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ML</a:t>
            </a:r>
            <a:r>
              <a:rPr sz="850" spc="-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endParaRPr sz="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559" y="2402957"/>
            <a:ext cx="723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30" dirty="0">
                <a:solidFill>
                  <a:srgbClr val="939A9C"/>
                </a:solidFill>
                <a:latin typeface="Arial"/>
                <a:cs typeface="Arial"/>
              </a:rPr>
              <a:t>J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8346" y="3346238"/>
            <a:ext cx="63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100" dirty="0">
                <a:solidFill>
                  <a:srgbClr val="6B6E70"/>
                </a:solidFill>
                <a:latin typeface="Arial"/>
                <a:cs typeface="Arial"/>
              </a:rPr>
              <a:t>f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2951" y="3142286"/>
            <a:ext cx="187134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377825" marR="250825" indent="14160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Creating</a:t>
            </a:r>
            <a:r>
              <a:rPr sz="850" spc="1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Flask</a:t>
            </a:r>
            <a:r>
              <a:rPr sz="850" spc="1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API</a:t>
            </a:r>
            <a:r>
              <a:rPr sz="850" spc="-3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processing</a:t>
            </a:r>
            <a:r>
              <a:rPr sz="850" spc="1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user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inputs</a:t>
            </a:r>
            <a:endParaRPr sz="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43235" y="3492829"/>
            <a:ext cx="20764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50504D"/>
                </a:solidFill>
                <a:latin typeface="Arial"/>
                <a:cs typeface="Arial"/>
              </a:rPr>
              <a:t>'--</a:t>
            </a:r>
            <a:r>
              <a:rPr sz="850" spc="25" dirty="0">
                <a:solidFill>
                  <a:srgbClr val="50504D"/>
                </a:solidFill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90351" y="3448214"/>
            <a:ext cx="25527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6B6E70"/>
                </a:solidFill>
                <a:latin typeface="Arial"/>
                <a:cs typeface="Arial"/>
              </a:rPr>
              <a:t>l-</a:t>
            </a:r>
            <a:r>
              <a:rPr sz="2050" spc="-50" dirty="0">
                <a:solidFill>
                  <a:srgbClr val="6B6E70"/>
                </a:solidFill>
                <a:latin typeface="Arial"/>
                <a:cs typeface="Arial"/>
              </a:rPr>
              <a:t>.</a:t>
            </a:r>
            <a:endParaRPr sz="20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9145" y="3486455"/>
            <a:ext cx="237490" cy="140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50" i="1" dirty="0">
                <a:solidFill>
                  <a:srgbClr val="383B3A"/>
                </a:solidFill>
                <a:latin typeface="Arial"/>
                <a:cs typeface="Arial"/>
              </a:rPr>
              <a:t>r---</a:t>
            </a:r>
            <a:r>
              <a:rPr sz="750" i="1" spc="15" dirty="0">
                <a:solidFill>
                  <a:srgbClr val="383B3A"/>
                </a:solidFill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17800" y="3371731"/>
            <a:ext cx="147320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49225" marR="7620" indent="9207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Add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RoBERTa</a:t>
            </a:r>
            <a:r>
              <a:rPr sz="850" spc="3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model</a:t>
            </a:r>
            <a:r>
              <a:rPr sz="850" spc="9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for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9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c</a:t>
            </a:r>
            <a:r>
              <a:rPr sz="850" spc="-10" dirty="0">
                <a:latin typeface="Arial"/>
                <a:cs typeface="Arial"/>
              </a:rPr>
              <a:t>la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ssification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6696" y="3352612"/>
            <a:ext cx="703580" cy="410845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6985" marR="19050" indent="-1905" algn="ctr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Deciding</a:t>
            </a:r>
            <a:r>
              <a:rPr sz="850" spc="15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50504D"/>
                </a:solidFill>
                <a:latin typeface="Arial"/>
                <a:cs typeface="Arial"/>
              </a:rPr>
              <a:t>on </a:t>
            </a:r>
            <a:r>
              <a:rPr sz="850" spc="-10" dirty="0">
                <a:solidFill>
                  <a:srgbClr val="50504D"/>
                </a:solidFill>
                <a:latin typeface="Arial"/>
                <a:cs typeface="Arial"/>
              </a:rPr>
              <a:t>suitable 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Technologies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58233" y="3692773"/>
            <a:ext cx="13335" cy="356870"/>
          </a:xfrm>
          <a:custGeom>
            <a:avLst/>
            <a:gdLst/>
            <a:ahLst/>
            <a:cxnLst/>
            <a:rect l="l" t="t" r="r" b="b"/>
            <a:pathLst>
              <a:path w="13335" h="356870">
                <a:moveTo>
                  <a:pt x="12726" y="356500"/>
                </a:moveTo>
                <a:lnTo>
                  <a:pt x="0" y="356500"/>
                </a:lnTo>
                <a:lnTo>
                  <a:pt x="0" y="0"/>
                </a:lnTo>
                <a:lnTo>
                  <a:pt x="12726" y="0"/>
                </a:lnTo>
                <a:lnTo>
                  <a:pt x="12726" y="356500"/>
                </a:lnTo>
                <a:close/>
              </a:path>
            </a:pathLst>
          </a:custGeom>
          <a:solidFill>
            <a:srgbClr val="F4F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535" y="3690408"/>
            <a:ext cx="181991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50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U</a:t>
            </a:r>
            <a:r>
              <a:rPr sz="850" dirty="0">
                <a:solidFill>
                  <a:srgbClr val="383B3A"/>
                </a:solidFill>
                <a:latin typeface="Arial"/>
                <a:cs typeface="Arial"/>
              </a:rPr>
              <a:t>s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</a:t>
            </a:r>
            <a:r>
              <a:rPr sz="850" spc="-2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Selenium</a:t>
            </a:r>
            <a:r>
              <a:rPr sz="850" spc="114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and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BS</a:t>
            </a:r>
            <a:r>
              <a:rPr sz="850" spc="-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for</a:t>
            </a:r>
            <a:r>
              <a:rPr sz="850" spc="114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dynamic</a:t>
            </a:r>
            <a:endParaRPr sz="8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49877" y="3945348"/>
            <a:ext cx="238125" cy="117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10" dirty="0">
                <a:solidFill>
                  <a:srgbClr val="6B6E70"/>
                </a:solidFill>
                <a:latin typeface="Arial"/>
                <a:cs typeface="Arial"/>
              </a:rPr>
              <a:t>'-</a:t>
            </a:r>
            <a:r>
              <a:rPr sz="600" dirty="0">
                <a:solidFill>
                  <a:srgbClr val="6B6E70"/>
                </a:solidFill>
                <a:latin typeface="Arial"/>
                <a:cs typeface="Arial"/>
              </a:rPr>
              <a:t>------</a:t>
            </a:r>
            <a:r>
              <a:rPr sz="600" spc="-50" dirty="0">
                <a:solidFill>
                  <a:srgbClr val="6B6E70"/>
                </a:solidFill>
                <a:latin typeface="Arial"/>
                <a:cs typeface="Arial"/>
              </a:rPr>
              <a:t>'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475437" y="3766483"/>
            <a:ext cx="19685" cy="452755"/>
            <a:chOff x="3475437" y="3766483"/>
            <a:chExt cx="19685" cy="452755"/>
          </a:xfrm>
        </p:grpSpPr>
        <p:sp>
          <p:nvSpPr>
            <p:cNvPr id="21" name="object 21"/>
            <p:cNvSpPr/>
            <p:nvPr/>
          </p:nvSpPr>
          <p:spPr>
            <a:xfrm>
              <a:off x="3475437" y="3766483"/>
              <a:ext cx="19685" cy="452755"/>
            </a:xfrm>
            <a:custGeom>
              <a:avLst/>
              <a:gdLst/>
              <a:ahLst/>
              <a:cxnLst/>
              <a:rect l="l" t="t" r="r" b="b"/>
              <a:pathLst>
                <a:path w="19685" h="452754">
                  <a:moveTo>
                    <a:pt x="19089" y="452146"/>
                  </a:moveTo>
                  <a:lnTo>
                    <a:pt x="0" y="452146"/>
                  </a:lnTo>
                  <a:lnTo>
                    <a:pt x="0" y="0"/>
                  </a:lnTo>
                  <a:lnTo>
                    <a:pt x="19089" y="0"/>
                  </a:lnTo>
                  <a:lnTo>
                    <a:pt x="19089" y="452146"/>
                  </a:lnTo>
                  <a:close/>
                </a:path>
              </a:pathLst>
            </a:custGeom>
            <a:solidFill>
              <a:srgbClr val="F4F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475437" y="4111014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>
                  <a:moveTo>
                    <a:pt x="0" y="0"/>
                  </a:moveTo>
                  <a:lnTo>
                    <a:pt x="19089" y="0"/>
                  </a:lnTo>
                </a:path>
              </a:pathLst>
            </a:custGeom>
            <a:ln w="12747">
              <a:solidFill>
                <a:srgbClr val="AFB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462738" y="3766891"/>
            <a:ext cx="641985" cy="4235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600" spc="1115" dirty="0">
                <a:solidFill>
                  <a:srgbClr val="AFB3B3"/>
                </a:solidFill>
                <a:latin typeface="Arial"/>
                <a:cs typeface="Arial"/>
              </a:rPr>
              <a:t>I</a:t>
            </a:r>
            <a:r>
              <a:rPr sz="850" u="heavy" spc="-65" dirty="0">
                <a:solidFill>
                  <a:srgbClr val="2A2A23"/>
                </a:solidFill>
                <a:uFill>
                  <a:solidFill>
                    <a:srgbClr val="2A2A23"/>
                  </a:solidFill>
                </a:uFill>
                <a:latin typeface="Arial"/>
                <a:cs typeface="Arial"/>
              </a:rPr>
              <a:t>Scraping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37078" y="4021856"/>
            <a:ext cx="197485" cy="217804"/>
          </a:xfrm>
          <a:prstGeom prst="rect">
            <a:avLst/>
          </a:prstGeom>
          <a:solidFill>
            <a:srgbClr val="F4F4C3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r>
              <a:rPr sz="1250" spc="-25" dirty="0">
                <a:solidFill>
                  <a:srgbClr val="AFB3B3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15502" y="4722917"/>
            <a:ext cx="100901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Design</a:t>
            </a:r>
            <a:r>
              <a:rPr sz="850" spc="9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161613"/>
                </a:solidFill>
                <a:latin typeface="Arial"/>
                <a:cs typeface="Arial"/>
              </a:rPr>
              <a:t>UI</a:t>
            </a:r>
            <a:endParaRPr sz="8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54438" y="4665555"/>
            <a:ext cx="162306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3189" marR="83820" indent="268605">
              <a:lnSpc>
                <a:spcPts val="1000"/>
              </a:lnSpc>
              <a:spcBef>
                <a:spcPts val="150"/>
              </a:spcBef>
            </a:pP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Test</a:t>
            </a:r>
            <a:r>
              <a:rPr sz="850" spc="8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Interactivity</a:t>
            </a:r>
            <a:r>
              <a:rPr sz="850" spc="20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25" dirty="0">
                <a:solidFill>
                  <a:srgbClr val="2A2A23"/>
                </a:solidFill>
                <a:latin typeface="Arial"/>
                <a:cs typeface="Arial"/>
              </a:rPr>
              <a:t>and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ensure</a:t>
            </a:r>
            <a:r>
              <a:rPr sz="850" spc="6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seamless</a:t>
            </a:r>
            <a:r>
              <a:rPr sz="850" spc="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navigation</a:t>
            </a:r>
            <a:endParaRPr sz="8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31798" y="4665555"/>
            <a:ext cx="1355725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248285">
              <a:lnSpc>
                <a:spcPts val="1000"/>
              </a:lnSpc>
              <a:spcBef>
                <a:spcPts val="150"/>
              </a:spcBef>
            </a:pP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Implement</a:t>
            </a:r>
            <a:r>
              <a:rPr sz="850" spc="14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features</a:t>
            </a:r>
            <a:r>
              <a:rPr sz="850" spc="-10" dirty="0">
                <a:solidFill>
                  <a:srgbClr val="383B3A"/>
                </a:solidFill>
                <a:latin typeface="Arial"/>
                <a:cs typeface="Arial"/>
              </a:rPr>
              <a:t>: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charts,</a:t>
            </a:r>
            <a:r>
              <a:rPr sz="850" spc="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chatbot</a:t>
            </a:r>
            <a:r>
              <a:rPr sz="850" spc="4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assistance</a:t>
            </a:r>
            <a:endParaRPr sz="8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178153" y="5895645"/>
            <a:ext cx="251714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spc="10" dirty="0">
                <a:solidFill>
                  <a:srgbClr val="2A2A23"/>
                </a:solidFill>
                <a:latin typeface="Arial"/>
                <a:cs typeface="Arial"/>
              </a:rPr>
              <a:t>Test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Workflow</a:t>
            </a:r>
            <a:r>
              <a:rPr sz="850" spc="10" dirty="0">
                <a:solidFill>
                  <a:srgbClr val="383B3A"/>
                </a:solidFill>
                <a:latin typeface="Arial"/>
                <a:cs typeface="Arial"/>
              </a:rPr>
              <a:t>:</a:t>
            </a:r>
            <a:r>
              <a:rPr sz="850" spc="65" dirty="0">
                <a:solidFill>
                  <a:srgbClr val="383B3A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Verify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data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flow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161613"/>
                </a:solidFill>
                <a:latin typeface="Arial"/>
                <a:cs typeface="Arial"/>
              </a:rPr>
              <a:t>between</a:t>
            </a:r>
            <a:r>
              <a:rPr sz="850" spc="5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scraping,</a:t>
            </a:r>
            <a:endParaRPr sz="85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54438" y="5908392"/>
            <a:ext cx="1909445" cy="27686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09880" indent="-17145">
              <a:lnSpc>
                <a:spcPts val="950"/>
              </a:lnSpc>
              <a:spcBef>
                <a:spcPts val="19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Combine</a:t>
            </a:r>
            <a:r>
              <a:rPr sz="850" spc="45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Components:</a:t>
            </a:r>
            <a:r>
              <a:rPr sz="850" spc="16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Connect </a:t>
            </a:r>
            <a:r>
              <a:rPr sz="850" dirty="0">
                <a:solidFill>
                  <a:srgbClr val="161613"/>
                </a:solidFill>
                <a:latin typeface="Arial"/>
                <a:cs typeface="Arial"/>
              </a:rPr>
              <a:t>Backend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 with</a:t>
            </a:r>
            <a:r>
              <a:rPr sz="850" spc="-100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50" dirty="0">
                <a:solidFill>
                  <a:srgbClr val="161613"/>
                </a:solidFill>
                <a:latin typeface="Arial"/>
                <a:cs typeface="Arial"/>
              </a:rPr>
              <a:t>the</a:t>
            </a:r>
            <a:r>
              <a:rPr sz="850" spc="-45" dirty="0">
                <a:solidFill>
                  <a:srgbClr val="16161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161613"/>
                </a:solidFill>
                <a:latin typeface="Arial"/>
                <a:cs typeface="Arial"/>
              </a:rPr>
              <a:t>Frontend</a:t>
            </a:r>
            <a:endParaRPr sz="85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83651" y="6023116"/>
            <a:ext cx="953135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A2A23"/>
                </a:solidFill>
                <a:latin typeface="Arial"/>
                <a:cs typeface="Arial"/>
              </a:rPr>
              <a:t>sentiment</a:t>
            </a:r>
            <a:r>
              <a:rPr sz="850" spc="150" dirty="0">
                <a:solidFill>
                  <a:srgbClr val="2A2A23"/>
                </a:solidFill>
                <a:latin typeface="Arial"/>
                <a:cs typeface="Arial"/>
              </a:rPr>
              <a:t> 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ana</a:t>
            </a:r>
            <a:r>
              <a:rPr sz="850" spc="-10" dirty="0">
                <a:latin typeface="Arial"/>
                <a:cs typeface="Arial"/>
              </a:rPr>
              <a:t>ly</a:t>
            </a:r>
            <a:r>
              <a:rPr sz="850" spc="-10" dirty="0">
                <a:solidFill>
                  <a:srgbClr val="2A2A23"/>
                </a:solidFill>
                <a:latin typeface="Arial"/>
                <a:cs typeface="Arial"/>
              </a:rPr>
              <a:t>sis</a:t>
            </a:r>
            <a:endParaRPr sz="8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67922" y="6067730"/>
            <a:ext cx="196850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250" spc="-25" dirty="0">
                <a:solidFill>
                  <a:srgbClr val="939A9C"/>
                </a:solidFill>
                <a:latin typeface="Arial"/>
                <a:cs typeface="Arial"/>
              </a:rPr>
              <a:t>[±]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2311AC3-2314-16F8-494A-7A269EF9B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9047"/>
            <a:ext cx="6241338" cy="6252897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625984"/>
            <a:ext cx="12192000" cy="4206875"/>
            <a:chOff x="0" y="2625984"/>
            <a:chExt cx="12192000" cy="42068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625984"/>
              <a:ext cx="12192000" cy="420652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569770" y="3511903"/>
              <a:ext cx="0" cy="554990"/>
            </a:xfrm>
            <a:custGeom>
              <a:avLst/>
              <a:gdLst/>
              <a:ahLst/>
              <a:cxnLst/>
              <a:rect l="l" t="t" r="r" b="b"/>
              <a:pathLst>
                <a:path h="554989">
                  <a:moveTo>
                    <a:pt x="0" y="554496"/>
                  </a:moveTo>
                  <a:lnTo>
                    <a:pt x="0" y="0"/>
                  </a:lnTo>
                </a:path>
              </a:pathLst>
            </a:custGeom>
            <a:ln w="572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37954" y="3167733"/>
              <a:ext cx="394970" cy="0"/>
            </a:xfrm>
            <a:custGeom>
              <a:avLst/>
              <a:gdLst/>
              <a:ahLst/>
              <a:cxnLst/>
              <a:rect l="l" t="t" r="r" b="b"/>
              <a:pathLst>
                <a:path w="394970">
                  <a:moveTo>
                    <a:pt x="0" y="0"/>
                  </a:moveTo>
                  <a:lnTo>
                    <a:pt x="394520" y="0"/>
                  </a:lnTo>
                </a:path>
              </a:pathLst>
            </a:custGeom>
            <a:ln w="63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537954" y="3550144"/>
              <a:ext cx="394970" cy="0"/>
            </a:xfrm>
            <a:custGeom>
              <a:avLst/>
              <a:gdLst/>
              <a:ahLst/>
              <a:cxnLst/>
              <a:rect l="l" t="t" r="r" b="b"/>
              <a:pathLst>
                <a:path w="394970">
                  <a:moveTo>
                    <a:pt x="0" y="0"/>
                  </a:moveTo>
                  <a:lnTo>
                    <a:pt x="394520" y="0"/>
                  </a:lnTo>
                </a:path>
              </a:pathLst>
            </a:custGeom>
            <a:ln w="573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339294" y="493263"/>
            <a:ext cx="4188460" cy="922019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381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sz="5050" b="1" spc="-944" dirty="0">
                <a:solidFill>
                  <a:srgbClr val="F7F9F9"/>
                </a:solidFill>
                <a:latin typeface="Arial"/>
                <a:cs typeface="Arial"/>
              </a:rPr>
              <a:t>Real-</a:t>
            </a:r>
            <a:r>
              <a:rPr sz="5050" b="1" spc="-1125" dirty="0">
                <a:solidFill>
                  <a:srgbClr val="F7F9F9"/>
                </a:solidFill>
                <a:latin typeface="Arial"/>
                <a:cs typeface="Arial"/>
              </a:rPr>
              <a:t>Time</a:t>
            </a:r>
            <a:r>
              <a:rPr sz="5050" b="1" spc="-204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5050" b="1" spc="-955" dirty="0">
                <a:solidFill>
                  <a:srgbClr val="F7F9F9"/>
                </a:solidFill>
                <a:latin typeface="Arial"/>
                <a:cs typeface="Arial"/>
              </a:rPr>
              <a:t>Monitoring</a:t>
            </a:r>
            <a:endParaRPr sz="50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23955" y="1744241"/>
            <a:ext cx="5302250" cy="29591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1700" spc="-30" dirty="0">
                <a:solidFill>
                  <a:srgbClr val="F7F9F9"/>
                </a:solidFill>
                <a:latin typeface="Arial"/>
                <a:cs typeface="Arial"/>
              </a:rPr>
              <a:t>Implement</a:t>
            </a:r>
            <a:r>
              <a:rPr sz="1700" spc="-6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25" dirty="0">
                <a:solidFill>
                  <a:srgbClr val="F7F9F9"/>
                </a:solidFill>
                <a:latin typeface="Arial"/>
                <a:cs typeface="Arial"/>
              </a:rPr>
              <a:t>real-</a:t>
            </a:r>
            <a:r>
              <a:rPr sz="1700" dirty="0">
                <a:solidFill>
                  <a:srgbClr val="F7F9F9"/>
                </a:solidFill>
                <a:latin typeface="Arial"/>
                <a:cs typeface="Arial"/>
              </a:rPr>
              <a:t>time</a:t>
            </a:r>
            <a:r>
              <a:rPr sz="1700" spc="-4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30" dirty="0">
                <a:solidFill>
                  <a:srgbClr val="F7F9F9"/>
                </a:solidFill>
                <a:latin typeface="Arial"/>
                <a:cs typeface="Arial"/>
              </a:rPr>
              <a:t>sentiment</a:t>
            </a:r>
            <a:r>
              <a:rPr sz="1700" spc="-3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30" dirty="0">
                <a:solidFill>
                  <a:srgbClr val="F7F9F9"/>
                </a:solidFill>
                <a:latin typeface="Arial"/>
                <a:cs typeface="Arial"/>
              </a:rPr>
              <a:t>tracking</a:t>
            </a:r>
            <a:r>
              <a:rPr sz="1700" spc="-6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F7F9F9"/>
                </a:solidFill>
                <a:latin typeface="Arial"/>
                <a:cs typeface="Arial"/>
              </a:rPr>
              <a:t>for</a:t>
            </a:r>
            <a:r>
              <a:rPr sz="1700" spc="-10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50" dirty="0">
                <a:solidFill>
                  <a:srgbClr val="F7F9F9"/>
                </a:solidFill>
                <a:latin typeface="Arial"/>
                <a:cs typeface="Arial"/>
              </a:rPr>
              <a:t>live</a:t>
            </a:r>
            <a:r>
              <a:rPr sz="1700" spc="-6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40" dirty="0">
                <a:solidFill>
                  <a:srgbClr val="F7F9F9"/>
                </a:solidFill>
                <a:latin typeface="Arial"/>
                <a:cs typeface="Arial"/>
              </a:rPr>
              <a:t>analysis </a:t>
            </a:r>
            <a:r>
              <a:rPr sz="1700" spc="-25" dirty="0">
                <a:solidFill>
                  <a:srgbClr val="F7F9F9"/>
                </a:solidFill>
                <a:latin typeface="Arial"/>
                <a:cs typeface="Arial"/>
              </a:rPr>
              <a:t>of</a:t>
            </a:r>
            <a:endParaRPr sz="1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23955" y="2039875"/>
            <a:ext cx="4181475" cy="274320"/>
          </a:xfrm>
          <a:prstGeom prst="rect">
            <a:avLst/>
          </a:prstGeom>
          <a:solidFill>
            <a:srgbClr val="1F544B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45"/>
              </a:lnSpc>
            </a:pPr>
            <a:r>
              <a:rPr sz="1700" spc="-40" dirty="0">
                <a:solidFill>
                  <a:srgbClr val="F7F9F9"/>
                </a:solidFill>
                <a:latin typeface="Arial"/>
                <a:cs typeface="Arial"/>
              </a:rPr>
              <a:t>customer </a:t>
            </a:r>
            <a:r>
              <a:rPr sz="1700" spc="-75" dirty="0">
                <a:solidFill>
                  <a:srgbClr val="F7F9F9"/>
                </a:solidFill>
                <a:latin typeface="Arial"/>
                <a:cs typeface="Arial"/>
              </a:rPr>
              <a:t>feedback</a:t>
            </a:r>
            <a:r>
              <a:rPr sz="1700" spc="-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70" dirty="0">
                <a:solidFill>
                  <a:srgbClr val="F7F9F9"/>
                </a:solidFill>
                <a:latin typeface="Arial"/>
                <a:cs typeface="Arial"/>
              </a:rPr>
              <a:t>as</a:t>
            </a:r>
            <a:r>
              <a:rPr sz="1700" spc="-114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20" dirty="0">
                <a:solidFill>
                  <a:srgbClr val="F7F9F9"/>
                </a:solidFill>
                <a:latin typeface="Arial"/>
                <a:cs typeface="Arial"/>
              </a:rPr>
              <a:t>new</a:t>
            </a:r>
            <a:r>
              <a:rPr sz="1700" spc="-7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30" dirty="0">
                <a:solidFill>
                  <a:srgbClr val="F7F9F9"/>
                </a:solidFill>
                <a:latin typeface="Arial"/>
                <a:cs typeface="Arial"/>
              </a:rPr>
              <a:t>reviews</a:t>
            </a:r>
            <a:r>
              <a:rPr sz="1700" spc="-35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95" dirty="0">
                <a:solidFill>
                  <a:srgbClr val="F7F9F9"/>
                </a:solidFill>
                <a:latin typeface="Arial"/>
                <a:cs typeface="Arial"/>
              </a:rPr>
              <a:t>are</a:t>
            </a:r>
            <a:r>
              <a:rPr sz="1700" spc="-60" dirty="0">
                <a:solidFill>
                  <a:srgbClr val="F7F9F9"/>
                </a:solidFill>
                <a:latin typeface="Arial"/>
                <a:cs typeface="Arial"/>
              </a:rPr>
              <a:t> </a:t>
            </a:r>
            <a:r>
              <a:rPr sz="1700" spc="-70" dirty="0">
                <a:solidFill>
                  <a:srgbClr val="F7F9F9"/>
                </a:solidFill>
                <a:latin typeface="Arial"/>
                <a:cs typeface="Arial"/>
              </a:rPr>
              <a:t>added.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19770" y="3078551"/>
            <a:ext cx="397510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700" spc="-25" dirty="0">
                <a:solidFill>
                  <a:srgbClr val="E89E13"/>
                </a:solidFill>
                <a:latin typeface="Arial"/>
                <a:cs typeface="Arial"/>
              </a:rPr>
              <a:t>•••</a:t>
            </a:r>
            <a:endParaRPr sz="2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72532" y="3492828"/>
            <a:ext cx="27368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spc="-25" dirty="0">
                <a:solidFill>
                  <a:srgbClr val="D14616"/>
                </a:solidFill>
                <a:latin typeface="Arial"/>
                <a:cs typeface="Arial"/>
              </a:rPr>
              <a:t>•••</a:t>
            </a:r>
            <a:endParaRPr sz="1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49435" y="5424005"/>
            <a:ext cx="1210310" cy="224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00" dirty="0">
                <a:solidFill>
                  <a:srgbClr val="161616"/>
                </a:solidFill>
                <a:latin typeface="Arial"/>
                <a:cs typeface="Arial"/>
              </a:rPr>
              <a:t>Real</a:t>
            </a:r>
            <a:r>
              <a:rPr sz="1300" spc="15" dirty="0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sz="1300" dirty="0">
                <a:solidFill>
                  <a:srgbClr val="161616"/>
                </a:solidFill>
                <a:latin typeface="Arial"/>
                <a:cs typeface="Arial"/>
              </a:rPr>
              <a:t>Time</a:t>
            </a:r>
            <a:r>
              <a:rPr sz="1300" spc="90" dirty="0">
                <a:solidFill>
                  <a:srgbClr val="161616"/>
                </a:solidFill>
                <a:latin typeface="Arial"/>
                <a:cs typeface="Arial"/>
              </a:rPr>
              <a:t> </a:t>
            </a:r>
            <a:r>
              <a:rPr sz="1300" spc="-20" dirty="0">
                <a:solidFill>
                  <a:srgbClr val="232A2D"/>
                </a:solidFill>
                <a:latin typeface="Arial"/>
                <a:cs typeface="Arial"/>
              </a:rPr>
              <a:t>Data</a:t>
            </a:r>
            <a:endParaRPr sz="1300">
              <a:latin typeface="Arial"/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B17233-7F96-F8F5-2E49-4CBFFA916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021" y="-23673"/>
            <a:ext cx="12286815" cy="6957873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690</Words>
  <Application>Microsoft Macintosh PowerPoint</Application>
  <PresentationFormat>Widescreen</PresentationFormat>
  <Paragraphs>179</Paragraphs>
  <Slides>78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2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l.-----,ILc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Web Framework</vt:lpstr>
      <vt:lpstr>PowerPoint Presentation</vt:lpstr>
      <vt:lpstr>PowerPoint Presentation</vt:lpstr>
      <vt:lpstr>l.-----,ILc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l.-----,ILc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l.-----,ILc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l.-----,ILc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Real-Time Monitoring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2</cp:revision>
  <dcterms:created xsi:type="dcterms:W3CDTF">2025-02-02T20:04:11Z</dcterms:created>
  <dcterms:modified xsi:type="dcterms:W3CDTF">2025-02-02T20:10:12Z</dcterms:modified>
</cp:coreProperties>
</file>