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3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59" r:id="rId13"/>
    <p:sldId id="260" r:id="rId14"/>
    <p:sldId id="271" r:id="rId15"/>
    <p:sldId id="272" r:id="rId16"/>
    <p:sldId id="274" r:id="rId17"/>
    <p:sldId id="273" r:id="rId18"/>
    <p:sldId id="275" r:id="rId19"/>
    <p:sldId id="277" r:id="rId20"/>
    <p:sldId id="33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78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6" r:id="rId53"/>
    <p:sldId id="317" r:id="rId54"/>
    <p:sldId id="318" r:id="rId55"/>
    <p:sldId id="319" r:id="rId56"/>
    <p:sldId id="320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29" r:id="rId65"/>
    <p:sldId id="279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7/25/2019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850064"/>
            <a:ext cx="7696200" cy="4626936"/>
          </a:xfrm>
        </p:spPr>
        <p:txBody>
          <a:bodyPr/>
          <a:lstStyle/>
          <a:p>
            <a:pPr algn="ctr"/>
            <a:r>
              <a:rPr lang="en-US" sz="2800" b="1" i="1" dirty="0">
                <a:cs typeface="Times New Roman" panose="02020603050405020304" pitchFamily="18" charset="0"/>
              </a:rPr>
              <a:t>An-</a:t>
            </a:r>
            <a:r>
              <a:rPr lang="en-US" sz="2800" b="1" i="1" dirty="0" err="1">
                <a:cs typeface="Times New Roman" panose="02020603050405020304" pitchFamily="18" charset="0"/>
              </a:rPr>
              <a:t>Najah</a:t>
            </a:r>
            <a:r>
              <a:rPr lang="en-US" sz="2800" b="1" i="1" dirty="0">
                <a:cs typeface="Times New Roman" panose="02020603050405020304" pitchFamily="18" charset="0"/>
              </a:rPr>
              <a:t> National University</a:t>
            </a:r>
            <a:endParaRPr lang="en-US" sz="2800" dirty="0" smtClean="0"/>
          </a:p>
          <a:p>
            <a:pPr algn="ctr"/>
            <a:r>
              <a:rPr lang="en-US" sz="2800" dirty="0" smtClean="0"/>
              <a:t>Faculty </a:t>
            </a:r>
            <a:r>
              <a:rPr lang="en-US" sz="2800" dirty="0"/>
              <a:t>of </a:t>
            </a:r>
            <a:r>
              <a:rPr lang="en-US" sz="2800" dirty="0" smtClean="0"/>
              <a:t>Engineering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  </a:t>
            </a:r>
            <a:r>
              <a:rPr lang="en-US" sz="2800" dirty="0"/>
              <a:t>Building Engineering </a:t>
            </a:r>
            <a:r>
              <a:rPr lang="en-US" sz="2800" dirty="0" smtClean="0"/>
              <a:t>Department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 smtClean="0"/>
              <a:t>(</a:t>
            </a:r>
            <a:r>
              <a:rPr lang="en-US" sz="2800" dirty="0"/>
              <a:t>Graduation Project 2</a:t>
            </a:r>
            <a:r>
              <a:rPr lang="en-US" sz="2800" i="1" dirty="0"/>
              <a:t>)</a:t>
            </a:r>
            <a:br>
              <a:rPr lang="en-US" sz="2800" i="1" dirty="0"/>
            </a:br>
            <a:r>
              <a:rPr lang="en-US" sz="2800" i="1" dirty="0" smtClean="0"/>
              <a:t>prepared by </a:t>
            </a:r>
          </a:p>
          <a:p>
            <a:pPr algn="ctr"/>
            <a:r>
              <a:rPr lang="en-US" sz="2800" i="1" dirty="0" err="1" smtClean="0"/>
              <a:t>Osaid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jaber</a:t>
            </a:r>
            <a:r>
              <a:rPr lang="en-US" sz="2800" i="1" dirty="0" smtClean="0"/>
              <a:t> , </a:t>
            </a:r>
            <a:r>
              <a:rPr lang="en-US" sz="2800" i="1" dirty="0" err="1" smtClean="0"/>
              <a:t>amer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omar</a:t>
            </a:r>
            <a:r>
              <a:rPr lang="en-US" sz="2800" i="1" dirty="0" smtClean="0"/>
              <a:t> , </a:t>
            </a:r>
            <a:r>
              <a:rPr lang="en-US" sz="2800" i="1" dirty="0" err="1" smtClean="0"/>
              <a:t>fadel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ayash</a:t>
            </a:r>
            <a:r>
              <a:rPr lang="en-US" sz="2800" i="1" dirty="0" smtClean="0"/>
              <a:t> and </a:t>
            </a:r>
            <a:r>
              <a:rPr lang="en-US" sz="2800" i="1" dirty="0" err="1" smtClean="0"/>
              <a:t>bilal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salahat</a:t>
            </a:r>
            <a:endParaRPr lang="en-US" dirty="0" smtClean="0"/>
          </a:p>
          <a:p>
            <a:pPr algn="ctr"/>
            <a:r>
              <a:rPr lang="en-US" b="1" dirty="0" smtClean="0"/>
              <a:t> </a:t>
            </a:r>
            <a:r>
              <a:rPr lang="en-US" b="1" dirty="0"/>
              <a:t>Restaurant </a:t>
            </a:r>
            <a:r>
              <a:rPr lang="en-US" b="1" dirty="0" smtClean="0"/>
              <a:t>Design</a:t>
            </a:r>
            <a:endParaRPr lang="ar-JO" b="1" dirty="0" smtClean="0"/>
          </a:p>
          <a:p>
            <a:pPr algn="ctr"/>
            <a:r>
              <a:rPr lang="en-US" sz="2800" b="1" i="1" dirty="0" smtClean="0"/>
              <a:t>Supervisor : Eng. Narmeen Al-Barq </a:t>
            </a:r>
          </a:p>
          <a:p>
            <a:pPr algn="ctr"/>
            <a:endParaRPr lang="ar-J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FB3319-9156-40C4-AFB4-05BCF01DFF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82" y="165370"/>
            <a:ext cx="1742518" cy="1663430"/>
          </a:xfrm>
          <a:prstGeom prst="ellipse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32102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400" dirty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  <a:t>Heating and Cooling Load</a:t>
            </a:r>
            <a:br>
              <a:rPr lang="en-US" sz="4400" dirty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14400"/>
            <a:ext cx="7498080" cy="5334000"/>
          </a:xfrm>
        </p:spPr>
        <p:txBody>
          <a:bodyPr/>
          <a:lstStyle/>
          <a:p>
            <a:pPr marL="82296" lvl="0" indent="0" algn="l">
              <a:buNone/>
            </a:pPr>
            <a:endParaRPr lang="en-US" sz="2000" b="1" i="1" dirty="0" smtClean="0">
              <a:solidFill>
                <a:prstClr val="black"/>
              </a:solidFill>
              <a:latin typeface="Raleway" panose="020B0604020202020204" charset="0"/>
              <a:cs typeface="Times New Roman" pitchFamily="18" charset="0"/>
            </a:endParaRPr>
          </a:p>
          <a:p>
            <a:pPr marL="82296" lvl="0" indent="0" algn="l">
              <a:buNone/>
            </a:pPr>
            <a:r>
              <a:rPr lang="en-US" sz="2000" b="1" i="1" dirty="0" smtClean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  <a:t>Total </a:t>
            </a:r>
            <a:r>
              <a:rPr lang="en-US" sz="2000" b="1" i="1" dirty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  <a:t>Heating Capacity = </a:t>
            </a:r>
            <a:r>
              <a:rPr lang="en-US" sz="2000" b="1" i="1" dirty="0" smtClean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  <a:t>75.610 </a:t>
            </a:r>
            <a:r>
              <a:rPr lang="en-US" sz="2000" b="1" i="1" dirty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  <a:t>kW </a:t>
            </a:r>
          </a:p>
          <a:p>
            <a:pPr marL="82296" lvl="0" indent="0" algn="l">
              <a:buNone/>
            </a:pPr>
            <a:r>
              <a:rPr lang="en-US" sz="2000" b="1" i="1" dirty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  <a:t>Total Cooling Capacity = </a:t>
            </a:r>
            <a:r>
              <a:rPr lang="en-US" sz="2000" b="1" i="1" dirty="0" smtClean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  <a:t>111.55 kW</a:t>
            </a:r>
            <a:endParaRPr lang="ar-JO" sz="2000" dirty="0"/>
          </a:p>
        </p:txBody>
      </p:sp>
      <p:pic>
        <p:nvPicPr>
          <p:cNvPr id="10242" name="Picture 2" descr="H:\ \مشروع تخرج 2\نتائج ديزاين بيلدر\MODEL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8493931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332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400" dirty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  <a:t>Thermal Comfort</a:t>
            </a:r>
            <a:br>
              <a:rPr lang="en-US" sz="4400" dirty="0">
                <a:solidFill>
                  <a:prstClr val="black"/>
                </a:solidFill>
                <a:latin typeface="Raleway" panose="020B0604020202020204" charset="0"/>
                <a:cs typeface="Times New Roman" pitchFamily="18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l" rtl="0">
              <a:buNone/>
            </a:pPr>
            <a:r>
              <a:rPr lang="en-US" dirty="0"/>
              <a:t>PMV graph </a:t>
            </a:r>
            <a:endParaRPr lang="en-US" dirty="0" smtClean="0"/>
          </a:p>
          <a:p>
            <a:pPr marL="82296" indent="0" algn="l" rtl="0">
              <a:buNone/>
            </a:pPr>
            <a:endParaRPr lang="ar-JO" dirty="0"/>
          </a:p>
        </p:txBody>
      </p:sp>
      <p:pic>
        <p:nvPicPr>
          <p:cNvPr id="6" name="image23.png" descr="C:\Users\OSAMA KHOUERH\Desktop\com.png"/>
          <p:cNvPicPr/>
          <p:nvPr/>
        </p:nvPicPr>
        <p:blipFill rotWithShape="1">
          <a:blip r:embed="rId2"/>
          <a:srcRect t="65398"/>
          <a:stretch/>
        </p:blipFill>
        <p:spPr>
          <a:xfrm>
            <a:off x="0" y="2703286"/>
            <a:ext cx="9220201" cy="182849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211008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Environmental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Thermal Design </a:t>
            </a:r>
          </a:p>
          <a:p>
            <a:pPr marL="82296" indent="0" algn="l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U-value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building envelope </a:t>
            </a:r>
          </a:p>
          <a:p>
            <a:pPr marL="82296" indent="0" algn="l">
              <a:buNone/>
            </a:pPr>
            <a:endParaRPr lang="ar-JO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529334"/>
              </p:ext>
            </p:extLst>
          </p:nvPr>
        </p:nvGraphicFramePr>
        <p:xfrm>
          <a:off x="2057400" y="3059430"/>
          <a:ext cx="6096000" cy="296037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29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7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3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u-value w/m</a:t>
                      </a:r>
                      <a:r>
                        <a:rPr lang="en-US" sz="1500" baseline="30000">
                          <a:effectLst/>
                        </a:rPr>
                        <a:t>2</a:t>
                      </a:r>
                      <a:r>
                        <a:rPr lang="en-US" sz="1500">
                          <a:effectLst/>
                        </a:rPr>
                        <a:t>-k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component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39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2.243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External wall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39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1.512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Partition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39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3.084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Floor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39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1.912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Roof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39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2.70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Windows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675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Environmental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U-value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building envelope </a:t>
            </a:r>
          </a:p>
          <a:p>
            <a:pPr marL="82296" indent="0" algn="l" rtl="0">
              <a:buNone/>
            </a:pPr>
            <a:endParaRPr lang="ar-JO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765782"/>
              </p:ext>
            </p:extLst>
          </p:nvPr>
        </p:nvGraphicFramePr>
        <p:xfrm>
          <a:off x="1600200" y="2743200"/>
          <a:ext cx="6412230" cy="304800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469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2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u-value w/m</a:t>
                      </a:r>
                      <a:r>
                        <a:rPr lang="en-US" sz="1500" baseline="30000">
                          <a:effectLst/>
                        </a:rPr>
                        <a:t>2</a:t>
                      </a:r>
                      <a:r>
                        <a:rPr lang="en-US" sz="1500">
                          <a:effectLst/>
                        </a:rPr>
                        <a:t>-k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component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0.481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External wall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1.955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Partition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0.487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Floor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0.498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Roof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1.761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Windows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232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Acoustical analysis (RT60)</a:t>
            </a:r>
            <a:r>
              <a:rPr lang="en-US" sz="4400" dirty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4400" dirty="0">
                <a:latin typeface="Raleway" panose="020B0604020202020204" charset="0"/>
                <a:cs typeface="Arial" pitchFamily="34" charset="0"/>
              </a:rPr>
              <a:t/>
            </a:r>
            <a:br>
              <a:rPr lang="en-US" sz="4400" dirty="0">
                <a:latin typeface="Raleway" panose="020B0604020202020204" charset="0"/>
                <a:cs typeface="Arial" pitchFamily="34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 algn="l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Times New Roman" pitchFamily="18" charset="0"/>
              </a:rPr>
              <a:t>Manager office:</a:t>
            </a:r>
            <a:endParaRPr lang="en-US" sz="800" dirty="0">
              <a:latin typeface="Raleway" panose="020B0604020202020204" charset="0"/>
              <a:cs typeface="Arial" pitchFamily="34" charset="0"/>
            </a:endParaRPr>
          </a:p>
          <a:p>
            <a:pPr marL="82296" lv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Acceptable range </a:t>
            </a:r>
            <a:r>
              <a:rPr lang="en-US" sz="12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en-US" sz="12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(0.6-1.3) sec .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  <a:p>
            <a:pPr marL="82296" indent="0" algn="ctr">
              <a:buNone/>
            </a:pPr>
            <a:endParaRPr lang="ar-JO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" y="2018618"/>
            <a:ext cx="36576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996D2BC4-40F2-418F-99C4-6960A0B90DCB}"/>
              </a:ext>
            </a:extLst>
          </p:cNvPr>
          <p:cNvSpPr/>
          <p:nvPr/>
        </p:nvSpPr>
        <p:spPr>
          <a:xfrm>
            <a:off x="4723492" y="3504091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RT60 at 500 Hz=0.62 s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ستطيل 4">
            <a:extLst>
              <a:ext uri="{FF2B5EF4-FFF2-40B4-BE49-F238E27FC236}">
                <a16:creationId xmlns:a16="http://schemas.microsoft.com/office/drawing/2014/main" id="{CD3C7BA2-BA0B-48B6-9294-CCA3DC61522E}"/>
              </a:ext>
            </a:extLst>
          </p:cNvPr>
          <p:cNvSpPr/>
          <p:nvPr/>
        </p:nvSpPr>
        <p:spPr>
          <a:xfrm>
            <a:off x="4648200" y="2866151"/>
            <a:ext cx="30621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ct val="0"/>
              </a:spcAft>
            </a:pP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Times New Roman" pitchFamily="18" charset="0"/>
              </a:rPr>
              <a:t>empty space</a:t>
            </a:r>
            <a:endParaRPr lang="en-US" sz="788" dirty="0">
              <a:latin typeface="Raleway" panose="020B0604020202020204" charset="0"/>
              <a:cs typeface="Arial" pitchFamily="34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F7FF6490-6FE8-476C-BC1A-60AAD059D894}"/>
              </a:ext>
            </a:extLst>
          </p:cNvPr>
          <p:cNvSpPr/>
          <p:nvPr/>
        </p:nvSpPr>
        <p:spPr>
          <a:xfrm>
            <a:off x="4723492" y="3920735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at 250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Hz=0.67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 </a:t>
            </a: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3652F496-3FD6-47E7-A24A-DCDE64488E81}"/>
              </a:ext>
            </a:extLst>
          </p:cNvPr>
          <p:cNvSpPr/>
          <p:nvPr/>
        </p:nvSpPr>
        <p:spPr>
          <a:xfrm>
            <a:off x="4723492" y="4286747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at 125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Hz=0.7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 </a:t>
            </a:r>
          </a:p>
        </p:txBody>
      </p:sp>
    </p:spTree>
    <p:extLst>
      <p:ext uri="{BB962C8B-B14F-4D97-AF65-F5344CB8AC3E}">
        <p14:creationId xmlns:p14="http://schemas.microsoft.com/office/powerpoint/2010/main" val="73313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Acoustical analysis (RT60)</a:t>
            </a:r>
            <a:r>
              <a:rPr lang="en-US" sz="4000" dirty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4000" dirty="0">
                <a:latin typeface="Raleway" panose="020B0604020202020204" charset="0"/>
                <a:cs typeface="Arial" pitchFamily="34" charset="0"/>
              </a:rPr>
              <a:t/>
            </a:r>
            <a:br>
              <a:rPr lang="en-US" sz="4000" dirty="0">
                <a:latin typeface="Raleway" panose="020B0604020202020204" charset="0"/>
                <a:cs typeface="Arial" pitchFamily="34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l">
              <a:buNone/>
            </a:pPr>
            <a:r>
              <a:rPr lang="en-US" dirty="0" smtClean="0"/>
              <a:t>DINING HALL </a:t>
            </a:r>
            <a:r>
              <a:rPr lang="en-US" dirty="0"/>
              <a:t>: </a:t>
            </a:r>
            <a:endParaRPr lang="en-US" dirty="0" smtClean="0"/>
          </a:p>
          <a:p>
            <a:pPr marL="82296" lvl="0" indent="0">
              <a:buNone/>
            </a:pPr>
            <a:r>
              <a:rPr lang="en-US" sz="15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Acceptable range </a:t>
            </a:r>
            <a:r>
              <a:rPr lang="en-US" sz="15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en-US" sz="15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(0.6-1.3) sec .</a:t>
            </a:r>
            <a:endParaRPr lang="en-US" sz="1500" b="1" dirty="0">
              <a:latin typeface="Arial" pitchFamily="34" charset="0"/>
              <a:cs typeface="Arial" pitchFamily="34" charset="0"/>
            </a:endParaRPr>
          </a:p>
          <a:p>
            <a:pPr marL="82296" indent="0" algn="l">
              <a:buNone/>
            </a:pPr>
            <a:endParaRPr lang="ar-JO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57400"/>
            <a:ext cx="4571999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996D2BC4-40F2-418F-99C4-6960A0B90DCB}"/>
              </a:ext>
            </a:extLst>
          </p:cNvPr>
          <p:cNvSpPr/>
          <p:nvPr/>
        </p:nvSpPr>
        <p:spPr>
          <a:xfrm>
            <a:off x="4723492" y="3504091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RT60 at 500 Hz=0.67 s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id="{CD3C7BA2-BA0B-48B6-9294-CCA3DC61522E}"/>
              </a:ext>
            </a:extLst>
          </p:cNvPr>
          <p:cNvSpPr/>
          <p:nvPr/>
        </p:nvSpPr>
        <p:spPr>
          <a:xfrm>
            <a:off x="4648200" y="2866151"/>
            <a:ext cx="30621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ct val="0"/>
              </a:spcAft>
            </a:pP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Times New Roman" pitchFamily="18" charset="0"/>
              </a:rPr>
              <a:t>empty space</a:t>
            </a:r>
            <a:endParaRPr lang="en-US" sz="788" dirty="0">
              <a:latin typeface="Raleway" panose="020B0604020202020204" charset="0"/>
              <a:cs typeface="Arial" pitchFamily="34" charset="0"/>
            </a:endParaRPr>
          </a:p>
        </p:txBody>
      </p: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F7FF6490-6FE8-476C-BC1A-60AAD059D894}"/>
              </a:ext>
            </a:extLst>
          </p:cNvPr>
          <p:cNvSpPr/>
          <p:nvPr/>
        </p:nvSpPr>
        <p:spPr>
          <a:xfrm>
            <a:off x="4723492" y="3920735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at 250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Hz=0.72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 </a:t>
            </a:r>
          </a:p>
        </p:txBody>
      </p:sp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3652F496-3FD6-47E7-A24A-DCDE64488E81}"/>
              </a:ext>
            </a:extLst>
          </p:cNvPr>
          <p:cNvSpPr/>
          <p:nvPr/>
        </p:nvSpPr>
        <p:spPr>
          <a:xfrm>
            <a:off x="4723492" y="4286747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at 125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Hz=0.76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 </a:t>
            </a:r>
          </a:p>
        </p:txBody>
      </p: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3652F496-3FD6-47E7-A24A-DCDE64488E81}"/>
              </a:ext>
            </a:extLst>
          </p:cNvPr>
          <p:cNvSpPr/>
          <p:nvPr/>
        </p:nvSpPr>
        <p:spPr>
          <a:xfrm>
            <a:off x="4723492" y="4631305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at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63 Hz=0.79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 </a:t>
            </a:r>
          </a:p>
        </p:txBody>
      </p:sp>
    </p:spTree>
    <p:extLst>
      <p:ext uri="{BB962C8B-B14F-4D97-AF65-F5344CB8AC3E}">
        <p14:creationId xmlns:p14="http://schemas.microsoft.com/office/powerpoint/2010/main" val="223099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Acoustical analysis (RT60)</a:t>
            </a:r>
            <a:r>
              <a:rPr lang="en-US" sz="4000" dirty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4000" dirty="0">
                <a:latin typeface="Raleway" panose="020B0604020202020204" charset="0"/>
                <a:cs typeface="Arial" pitchFamily="34" charset="0"/>
              </a:rPr>
              <a:t/>
            </a:r>
            <a:br>
              <a:rPr lang="en-US" sz="4000" dirty="0">
                <a:latin typeface="Raleway" panose="020B0604020202020204" charset="0"/>
                <a:cs typeface="Arial" pitchFamily="34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l">
              <a:buNone/>
            </a:pPr>
            <a:r>
              <a:rPr lang="en-US" dirty="0" smtClean="0"/>
              <a:t>DINING HALL 2 </a:t>
            </a:r>
            <a:r>
              <a:rPr lang="en-US" dirty="0"/>
              <a:t>: </a:t>
            </a:r>
            <a:endParaRPr lang="en-US" dirty="0" smtClean="0"/>
          </a:p>
          <a:p>
            <a:pPr marL="82296" lvl="0" indent="0">
              <a:buNone/>
            </a:pPr>
            <a:r>
              <a:rPr lang="en-US" sz="15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Acceptable range for Manager office= (0.6-1.3) sec .</a:t>
            </a:r>
            <a:endParaRPr lang="en-US" sz="1500" b="1" dirty="0">
              <a:latin typeface="Arial" pitchFamily="34" charset="0"/>
              <a:cs typeface="Arial" pitchFamily="34" charset="0"/>
            </a:endParaRPr>
          </a:p>
          <a:p>
            <a:pPr marL="82296" indent="0" algn="l">
              <a:buNone/>
            </a:pPr>
            <a:endParaRPr lang="ar-JO" dirty="0"/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996D2BC4-40F2-418F-99C4-6960A0B90DCB}"/>
              </a:ext>
            </a:extLst>
          </p:cNvPr>
          <p:cNvSpPr/>
          <p:nvPr/>
        </p:nvSpPr>
        <p:spPr>
          <a:xfrm>
            <a:off x="4723492" y="3504091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RT60 at 500 Hz=0.64 s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id="{CD3C7BA2-BA0B-48B6-9294-CCA3DC61522E}"/>
              </a:ext>
            </a:extLst>
          </p:cNvPr>
          <p:cNvSpPr/>
          <p:nvPr/>
        </p:nvSpPr>
        <p:spPr>
          <a:xfrm>
            <a:off x="4648200" y="2866151"/>
            <a:ext cx="30621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ct val="0"/>
              </a:spcAft>
            </a:pPr>
            <a:r>
              <a:rPr lang="en-U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cs typeface="Times New Roman" pitchFamily="18" charset="0"/>
              </a:rPr>
              <a:t>empty space</a:t>
            </a:r>
            <a:endParaRPr lang="en-US" sz="788" dirty="0">
              <a:latin typeface="Raleway" panose="020B0604020202020204" charset="0"/>
              <a:cs typeface="Arial" pitchFamily="34" charset="0"/>
            </a:endParaRPr>
          </a:p>
        </p:txBody>
      </p:sp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F7FF6490-6FE8-476C-BC1A-60AAD059D894}"/>
              </a:ext>
            </a:extLst>
          </p:cNvPr>
          <p:cNvSpPr/>
          <p:nvPr/>
        </p:nvSpPr>
        <p:spPr>
          <a:xfrm>
            <a:off x="4723492" y="3920735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at 250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Hz=0.94s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3652F496-3FD6-47E7-A24A-DCDE64488E81}"/>
              </a:ext>
            </a:extLst>
          </p:cNvPr>
          <p:cNvSpPr/>
          <p:nvPr/>
        </p:nvSpPr>
        <p:spPr>
          <a:xfrm>
            <a:off x="4723492" y="4286747"/>
            <a:ext cx="2775098" cy="24233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at 125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Hz=1.03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 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56583"/>
            <a:ext cx="4648199" cy="259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53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Acoustical analysis (STC)</a:t>
            </a:r>
            <a:r>
              <a:rPr lang="en-US" sz="4400" dirty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4400" dirty="0">
                <a:latin typeface="Raleway" panose="020B0604020202020204" charset="0"/>
                <a:cs typeface="Arial" pitchFamily="34" charset="0"/>
              </a:rPr>
              <a:t/>
            </a:r>
            <a:br>
              <a:rPr lang="en-US" sz="4400" dirty="0">
                <a:latin typeface="Raleway" panose="020B0604020202020204" charset="0"/>
                <a:cs typeface="Arial" pitchFamily="34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l" rtl="0">
              <a:buNone/>
            </a:pPr>
            <a:r>
              <a:rPr lang="en-US" dirty="0" smtClean="0"/>
              <a:t>External wall of DINING HALL 1 :</a:t>
            </a:r>
          </a:p>
          <a:p>
            <a:pPr marL="82296" indent="0" algn="l" rtl="0">
              <a:buNone/>
            </a:pPr>
            <a:endParaRPr lang="ar-JO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81200"/>
            <a:ext cx="2819400" cy="46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421" y="1981200"/>
            <a:ext cx="6336579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342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Acoustical analysis (STC)</a:t>
            </a:r>
            <a:r>
              <a:rPr lang="en-US" sz="4400" dirty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4400" dirty="0">
                <a:latin typeface="Raleway" panose="020B0604020202020204" charset="0"/>
                <a:cs typeface="Arial" pitchFamily="34" charset="0"/>
              </a:rPr>
              <a:t/>
            </a:r>
            <a:br>
              <a:rPr lang="en-US" sz="4400" dirty="0">
                <a:latin typeface="Raleway" panose="020B0604020202020204" charset="0"/>
                <a:cs typeface="Arial" pitchFamily="34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l" rtl="0">
              <a:buNone/>
            </a:pPr>
            <a:r>
              <a:rPr lang="en-US" sz="2200" b="1" dirty="0"/>
              <a:t>DINING HALL 1 </a:t>
            </a:r>
            <a:r>
              <a:rPr lang="en-US" sz="2200" dirty="0"/>
              <a:t>internal partition exposed to waiting </a:t>
            </a:r>
            <a:endParaRPr lang="ar-JO" sz="2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981200"/>
            <a:ext cx="2438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881637"/>
            <a:ext cx="6553200" cy="49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069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Acoustical analysis (STC)</a:t>
            </a:r>
            <a:r>
              <a:rPr lang="en-US" sz="4400" dirty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4400" dirty="0">
                <a:latin typeface="Raleway" panose="020B0604020202020204" charset="0"/>
                <a:cs typeface="Arial" pitchFamily="34" charset="0"/>
              </a:rPr>
              <a:t/>
            </a:r>
            <a:br>
              <a:rPr lang="en-US" sz="4400" dirty="0">
                <a:latin typeface="Raleway" panose="020B0604020202020204" charset="0"/>
                <a:cs typeface="Arial" pitchFamily="34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l" rtl="0">
              <a:buNone/>
            </a:pPr>
            <a:r>
              <a:rPr lang="en-US" sz="2400" b="1" dirty="0"/>
              <a:t>MANAGER OFFICE </a:t>
            </a:r>
            <a:r>
              <a:rPr lang="en-US" sz="2400" dirty="0"/>
              <a:t>internal partition : </a:t>
            </a:r>
            <a:endParaRPr lang="ar-JO" sz="2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981200"/>
            <a:ext cx="2438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1819908"/>
            <a:ext cx="6680200" cy="503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850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cs typeface="Times New Roman" panose="02020603050405020304" pitchFamily="18" charset="0"/>
              </a:rPr>
              <a:t>Contents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00100" indent="-4572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b="1" dirty="0"/>
              <a:t>Site </a:t>
            </a:r>
            <a:r>
              <a:rPr lang="en-US" b="1" dirty="0"/>
              <a:t>analysis </a:t>
            </a:r>
          </a:p>
          <a:p>
            <a:pPr marL="800100" indent="-4572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cs typeface="Times New Roman" panose="02020603050405020304" pitchFamily="18" charset="0"/>
              </a:rPr>
              <a:t>Architectural Design</a:t>
            </a:r>
          </a:p>
          <a:p>
            <a:pPr marL="800100" indent="-4572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cs typeface="Times New Roman" panose="02020603050405020304" pitchFamily="18" charset="0"/>
              </a:rPr>
              <a:t>Environmental</a:t>
            </a:r>
            <a:r>
              <a:rPr lang="en-US" b="1" dirty="0">
                <a:cs typeface="Calibri" panose="020F0502020204030204" pitchFamily="34" charset="0"/>
              </a:rPr>
              <a:t> </a:t>
            </a:r>
            <a:r>
              <a:rPr lang="en-US" b="1" dirty="0">
                <a:cs typeface="Times New Roman" panose="02020603050405020304" pitchFamily="18" charset="0"/>
              </a:rPr>
              <a:t>Design</a:t>
            </a:r>
            <a:r>
              <a:rPr lang="en-US" b="1" dirty="0">
                <a:cs typeface="Calibri" panose="020F0502020204030204" pitchFamily="34" charset="0"/>
              </a:rPr>
              <a:t> </a:t>
            </a:r>
            <a:endParaRPr lang="en-US" b="1" dirty="0">
              <a:cs typeface="Times New Roman" panose="02020603050405020304" pitchFamily="18" charset="0"/>
            </a:endParaRPr>
          </a:p>
          <a:p>
            <a:pPr marL="800100" indent="-4572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cs typeface="Times New Roman" panose="02020603050405020304" pitchFamily="18" charset="0"/>
              </a:rPr>
              <a:t>Structural system Design</a:t>
            </a:r>
          </a:p>
          <a:p>
            <a:pPr marL="800100" indent="-4572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cs typeface="Times New Roman" panose="02020603050405020304" pitchFamily="18" charset="0"/>
              </a:rPr>
              <a:t>Electro-Mechanical system Design</a:t>
            </a:r>
          </a:p>
          <a:p>
            <a:pPr marL="800100" indent="-4572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cs typeface="Times New Roman" panose="02020603050405020304" pitchFamily="18" charset="0"/>
              </a:rPr>
              <a:t>Safety design </a:t>
            </a:r>
          </a:p>
          <a:p>
            <a:pPr marL="800100" indent="-457200"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cs typeface="Times New Roman" panose="02020603050405020304" pitchFamily="18" charset="0"/>
              </a:rPr>
              <a:t>Quantity</a:t>
            </a:r>
            <a:r>
              <a:rPr lang="en-US" b="1" cap="small" dirty="0">
                <a:cs typeface="Times New Roman" panose="02020603050405020304" pitchFamily="18" charset="0"/>
              </a:rPr>
              <a:t> </a:t>
            </a:r>
            <a:r>
              <a:rPr lang="en-US" b="1" dirty="0">
                <a:cs typeface="Times New Roman" panose="02020603050405020304" pitchFamily="18" charset="0"/>
              </a:rPr>
              <a:t>Survey</a:t>
            </a:r>
            <a:r>
              <a:rPr lang="en-US" b="1" cap="small" dirty="0">
                <a:cs typeface="Times New Roman" panose="02020603050405020304" pitchFamily="18" charset="0"/>
              </a:rPr>
              <a:t> </a:t>
            </a:r>
            <a:r>
              <a:rPr lang="en-US" b="1" dirty="0">
                <a:cs typeface="Times New Roman" panose="02020603050405020304" pitchFamily="18" charset="0"/>
              </a:rPr>
              <a:t>and</a:t>
            </a:r>
            <a:r>
              <a:rPr lang="en-US" b="1" cap="small" dirty="0">
                <a:cs typeface="Times New Roman" panose="02020603050405020304" pitchFamily="18" charset="0"/>
              </a:rPr>
              <a:t> </a:t>
            </a:r>
            <a:r>
              <a:rPr lang="en-US" b="1" dirty="0">
                <a:cs typeface="Times New Roman" panose="02020603050405020304" pitchFamily="18" charset="0"/>
              </a:rPr>
              <a:t>Cost</a:t>
            </a: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803997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667000"/>
            <a:ext cx="7498080" cy="1143000"/>
          </a:xfrm>
        </p:spPr>
        <p:txBody>
          <a:bodyPr>
            <a:noAutofit/>
          </a:bodyPr>
          <a:lstStyle/>
          <a:p>
            <a:r>
              <a:rPr lang="en-US" sz="7000" b="1" dirty="0"/>
              <a:t>Electrical design </a:t>
            </a:r>
            <a:endParaRPr lang="ar-JO" sz="7000" b="1" dirty="0"/>
          </a:p>
        </p:txBody>
      </p:sp>
    </p:spTree>
    <p:extLst>
      <p:ext uri="{BB962C8B-B14F-4D97-AF65-F5344CB8AC3E}">
        <p14:creationId xmlns:p14="http://schemas.microsoft.com/office/powerpoint/2010/main" val="2865097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design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socket plan</a:t>
            </a:r>
            <a:endParaRPr lang="ar-JO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30887"/>
            <a:ext cx="7075714" cy="49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467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design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socket plan</a:t>
            </a:r>
            <a:endParaRPr lang="ar-JO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99806"/>
            <a:ext cx="6934199" cy="485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476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Lighting Plan </a:t>
            </a:r>
            <a:endParaRPr lang="ar-JO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99" y="1295401"/>
            <a:ext cx="7905780" cy="5562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544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Lighting Plan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4775"/>
            <a:ext cx="792480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090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417638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Luminaires selection :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685800"/>
            <a:ext cx="6934200" cy="3705225"/>
          </a:xfrm>
        </p:spPr>
      </p:pic>
      <p:pic>
        <p:nvPicPr>
          <p:cNvPr id="5" name="Picture 4" descr="C:\Users\OSAID\AppData\Local\Microsoft\Windows\INetCache\Content.Word\Untitled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363720"/>
            <a:ext cx="7086600" cy="2494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3409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Luminaires selection :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ar-JO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43000"/>
            <a:ext cx="6477000" cy="110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86000"/>
            <a:ext cx="6400800" cy="250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35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-152400"/>
            <a:ext cx="7498080" cy="838200"/>
          </a:xfrm>
        </p:spPr>
        <p:txBody>
          <a:bodyPr/>
          <a:lstStyle/>
          <a:p>
            <a:r>
              <a:rPr lang="en-US" dirty="0" err="1" smtClean="0"/>
              <a:t>Dialux</a:t>
            </a:r>
            <a:r>
              <a:rPr lang="en-US" dirty="0" smtClean="0"/>
              <a:t> picture : dining hall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ar-JO" dirty="0"/>
          </a:p>
        </p:txBody>
      </p:sp>
      <p:pic>
        <p:nvPicPr>
          <p:cNvPr id="21506" name="Picture 2" descr="H:\ \مشروع تخرج 2\نتائج ديالوكس\1G.F 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610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747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Dialux</a:t>
            </a:r>
            <a:r>
              <a:rPr lang="en-US" dirty="0"/>
              <a:t> picture </a:t>
            </a:r>
            <a:r>
              <a:rPr lang="en-US" dirty="0" smtClean="0"/>
              <a:t>: manager office</a:t>
            </a: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0800" y="1524000"/>
            <a:ext cx="4876800" cy="477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09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-304800"/>
            <a:ext cx="7498080" cy="1066800"/>
          </a:xfrm>
        </p:spPr>
        <p:txBody>
          <a:bodyPr/>
          <a:lstStyle/>
          <a:p>
            <a:r>
              <a:rPr lang="en-US" dirty="0"/>
              <a:t>manager office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/>
          <a:lstStyle/>
          <a:p>
            <a:pPr marL="82296" indent="0" algn="ctr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illuminance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500 lux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uniformity (&gt;0.60)</a:t>
            </a:r>
          </a:p>
          <a:p>
            <a:pPr marL="82296" indent="0" algn="ctr" rtl="0">
              <a:buNone/>
            </a:pPr>
            <a:endParaRPr lang="ar-JO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2895600" cy="298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343" y="1295400"/>
            <a:ext cx="6110697" cy="5562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49299" y="4935970"/>
            <a:ext cx="2225802" cy="92333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Average Illuminance</a:t>
            </a:r>
          </a:p>
          <a:p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535 Lux 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1317625" y="4800600"/>
            <a:ext cx="2089150" cy="119406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sz="20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3581400" y="5397634"/>
            <a:ext cx="2743200" cy="4616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73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3200"/>
            <a:ext cx="8793480" cy="1143000"/>
          </a:xfrm>
        </p:spPr>
        <p:txBody>
          <a:bodyPr>
            <a:noAutofit/>
          </a:bodyPr>
          <a:lstStyle/>
          <a:p>
            <a:r>
              <a:rPr lang="en-US" sz="6000" b="1" dirty="0"/>
              <a:t>Environmental Design</a:t>
            </a:r>
            <a:endParaRPr lang="ar-JO" sz="6000" b="1" dirty="0"/>
          </a:p>
        </p:txBody>
      </p:sp>
    </p:spTree>
    <p:extLst>
      <p:ext uri="{BB962C8B-B14F-4D97-AF65-F5344CB8AC3E}">
        <p14:creationId xmlns:p14="http://schemas.microsoft.com/office/powerpoint/2010/main" val="28854643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manager </a:t>
            </a:r>
            <a:r>
              <a:rPr lang="en-US" dirty="0" smtClean="0"/>
              <a:t>office </a:t>
            </a:r>
            <a:r>
              <a:rPr lang="en-US" sz="2200" dirty="0" smtClean="0"/>
              <a:t>(UGR)</a:t>
            </a:r>
            <a:endParaRPr lang="ar-JO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978" y="1219200"/>
            <a:ext cx="3516136" cy="32385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367" y="4457746"/>
            <a:ext cx="3876747" cy="221892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2690374" y="5035260"/>
            <a:ext cx="837064" cy="128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584665" y="5265660"/>
            <a:ext cx="157344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UGR = 17.7</a:t>
            </a:r>
            <a:endParaRPr lang="en-US" sz="12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078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590800"/>
            <a:ext cx="7498080" cy="1143000"/>
          </a:xfrm>
        </p:spPr>
        <p:txBody>
          <a:bodyPr>
            <a:noAutofit/>
          </a:bodyPr>
          <a:lstStyle/>
          <a:p>
            <a:r>
              <a:rPr lang="en-US" sz="7000" b="1" dirty="0" smtClean="0"/>
              <a:t>Structural design </a:t>
            </a:r>
            <a:endParaRPr lang="ar-JO" sz="7000" b="1" dirty="0"/>
          </a:p>
        </p:txBody>
      </p:sp>
    </p:spTree>
    <p:extLst>
      <p:ext uri="{BB962C8B-B14F-4D97-AF65-F5344CB8AC3E}">
        <p14:creationId xmlns:p14="http://schemas.microsoft.com/office/powerpoint/2010/main" val="3377042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structural design was made by using "ETABS" software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21473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divided the project to three blocks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062" y="1447800"/>
            <a:ext cx="5897426" cy="4800600"/>
          </a:xfrm>
        </p:spPr>
      </p:pic>
    </p:spTree>
    <p:extLst>
      <p:ext uri="{BB962C8B-B14F-4D97-AF65-F5344CB8AC3E}">
        <p14:creationId xmlns:p14="http://schemas.microsoft.com/office/powerpoint/2010/main" val="3693120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codes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1. ACI – 318 for reinforced concrete design. </a:t>
            </a:r>
          </a:p>
          <a:p>
            <a:pPr algn="l"/>
            <a:r>
              <a:rPr lang="en-US" dirty="0"/>
              <a:t>2. UBC – 97 for seismic design.</a:t>
            </a:r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15665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properties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- Allowable bearing capacity (</a:t>
            </a:r>
            <a:r>
              <a:rPr lang="en-US" dirty="0" err="1"/>
              <a:t>q</a:t>
            </a:r>
            <a:r>
              <a:rPr lang="en-US" baseline="-25000" dirty="0" err="1"/>
              <a:t>all</a:t>
            </a:r>
            <a:r>
              <a:rPr lang="en-US" dirty="0"/>
              <a:t>) = 250 </a:t>
            </a:r>
            <a:r>
              <a:rPr lang="en-US" dirty="0" err="1"/>
              <a:t>kN</a:t>
            </a:r>
            <a:r>
              <a:rPr lang="en-US" dirty="0"/>
              <a:t>/m</a:t>
            </a:r>
            <a:r>
              <a:rPr lang="en-US" baseline="30000" dirty="0"/>
              <a:t>2</a:t>
            </a:r>
            <a:endParaRPr lang="en-US" dirty="0"/>
          </a:p>
          <a:p>
            <a:pPr lvl="0" algn="l" rtl="0"/>
            <a:r>
              <a:rPr lang="en-US" dirty="0"/>
              <a:t>Concrete: </a:t>
            </a:r>
          </a:p>
          <a:p>
            <a:pPr algn="l"/>
            <a:r>
              <a:rPr lang="en-US" i="1" dirty="0" err="1"/>
              <a:t>fʹ</a:t>
            </a:r>
            <a:r>
              <a:rPr lang="en-US" i="1" baseline="-25000" dirty="0" err="1"/>
              <a:t>c</a:t>
            </a:r>
            <a:r>
              <a:rPr lang="en-US" dirty="0"/>
              <a:t> of slab and beams equal to 24 </a:t>
            </a:r>
            <a:r>
              <a:rPr lang="en-US" dirty="0" err="1"/>
              <a:t>MPa</a:t>
            </a:r>
            <a:r>
              <a:rPr lang="en-US" dirty="0"/>
              <a:t> and for columns and footing equals to 28 </a:t>
            </a:r>
            <a:r>
              <a:rPr lang="en-US" dirty="0" err="1"/>
              <a:t>MPa</a:t>
            </a:r>
            <a:r>
              <a:rPr lang="en-US" dirty="0"/>
              <a:t>.  </a:t>
            </a:r>
          </a:p>
          <a:p>
            <a:pPr lvl="0" algn="l"/>
            <a:r>
              <a:rPr lang="en-US" dirty="0" smtClean="0"/>
              <a:t>Steel </a:t>
            </a:r>
            <a:r>
              <a:rPr lang="en-US" dirty="0"/>
              <a:t>bars: yielding strength (</a:t>
            </a:r>
            <a:r>
              <a:rPr lang="en-US" i="1" dirty="0" err="1"/>
              <a:t>F</a:t>
            </a:r>
            <a:r>
              <a:rPr lang="en-US" i="1" baseline="-25000" dirty="0" err="1"/>
              <a:t>y</a:t>
            </a:r>
            <a:r>
              <a:rPr lang="en-US" dirty="0"/>
              <a:t>) = 420 </a:t>
            </a:r>
            <a:r>
              <a:rPr lang="en-US" dirty="0" err="1"/>
              <a:t>MPa</a:t>
            </a:r>
            <a:r>
              <a:rPr lang="en-US" dirty="0"/>
              <a:t>.</a:t>
            </a:r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37720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Building Modeling:</a:t>
            </a:r>
            <a:br>
              <a:rPr lang="en-US" sz="5400" b="1" dirty="0"/>
            </a:b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390" y="1447800"/>
            <a:ext cx="7492769" cy="4800600"/>
          </a:xfrm>
        </p:spPr>
      </p:pic>
    </p:spTree>
    <p:extLst>
      <p:ext uri="{BB962C8B-B14F-4D97-AF65-F5344CB8AC3E}">
        <p14:creationId xmlns:p14="http://schemas.microsoft.com/office/powerpoint/2010/main" val="567650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Loads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/>
              <a:t>Super imposed load (SID): </a:t>
            </a:r>
            <a:r>
              <a:rPr lang="en-US" dirty="0" smtClean="0"/>
              <a:t> 4KN/m²</a:t>
            </a:r>
          </a:p>
          <a:p>
            <a:pPr algn="l" rtl="0"/>
            <a:r>
              <a:rPr lang="en-US" dirty="0" smtClean="0"/>
              <a:t>. </a:t>
            </a:r>
            <a:endParaRPr lang="en-US" dirty="0"/>
          </a:p>
          <a:p>
            <a:pPr algn="l"/>
            <a:r>
              <a:rPr lang="en-US" dirty="0"/>
              <a:t>Dead Load: is represented by the own weight of </a:t>
            </a:r>
            <a:r>
              <a:rPr lang="en-US" dirty="0" smtClean="0"/>
              <a:t>the structure.</a:t>
            </a:r>
          </a:p>
          <a:p>
            <a:pPr algn="l"/>
            <a:endParaRPr lang="ar-SA" dirty="0" smtClean="0"/>
          </a:p>
          <a:p>
            <a:pPr lvl="0" algn="l" rtl="0"/>
            <a:r>
              <a:rPr lang="en-US" dirty="0"/>
              <a:t>Live load: load of the occupancy and furniture of restaurant building. Live load = 5 KN/m². </a:t>
            </a:r>
            <a:endParaRPr lang="en-US" dirty="0" smtClean="0"/>
          </a:p>
          <a:p>
            <a:pPr lvl="0" algn="l" rtl="0"/>
            <a:endParaRPr lang="en-US" dirty="0"/>
          </a:p>
          <a:p>
            <a:pPr algn="l" rtl="0"/>
            <a:r>
              <a:rPr lang="en-US" dirty="0"/>
              <a:t>Seismic load due earthquake</a:t>
            </a:r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187657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b="1" dirty="0"/>
              <a:t>Slab </a:t>
            </a:r>
            <a:r>
              <a:rPr lang="en-US" b="1" dirty="0" smtClean="0"/>
              <a:t>System: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Two-way ribbed slab was </a:t>
            </a:r>
            <a:r>
              <a:rPr lang="en-US" dirty="0" smtClean="0"/>
              <a:t>used </a:t>
            </a:r>
            <a:r>
              <a:rPr lang="en-US" dirty="0"/>
              <a:t>, the expected thickness of slab according to h = 𝐿max /27 = 11 /27 = </a:t>
            </a:r>
            <a:r>
              <a:rPr lang="en-US" dirty="0" smtClean="0"/>
              <a:t>0.4m.</a:t>
            </a:r>
          </a:p>
          <a:p>
            <a:pPr algn="l" rtl="0"/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52935"/>
            <a:ext cx="6408712" cy="367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5493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Beams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The beams used in this building have dimensions of (40*70) cm, (20*45) cm, (60*40) cm,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56262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Environmental </a:t>
            </a:r>
            <a:r>
              <a:rPr lang="en-US" sz="4000" dirty="0" smtClean="0"/>
              <a:t>Design</a:t>
            </a:r>
            <a:br>
              <a:rPr lang="en-US" sz="4000" dirty="0" smtClean="0"/>
            </a:br>
            <a:r>
              <a:rPr lang="en-US" sz="4000" dirty="0" smtClean="0"/>
              <a:t>solar analysis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 smtClean="0"/>
              <a:t>In a summer day</a:t>
            </a:r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marL="82296" indent="0" algn="l" rtl="0">
              <a:buNone/>
            </a:pPr>
            <a:r>
              <a:rPr lang="en-US" dirty="0" smtClean="0"/>
              <a:t> </a:t>
            </a:r>
            <a:r>
              <a:rPr lang="en-US" sz="1500" dirty="0" smtClean="0"/>
              <a:t>21/</a:t>
            </a:r>
            <a:r>
              <a:rPr lang="en-US" sz="1500" dirty="0" err="1" smtClean="0"/>
              <a:t>jun</a:t>
            </a:r>
            <a:r>
              <a:rPr lang="en-US" sz="1500" dirty="0" smtClean="0"/>
              <a:t> at 8.00 am</a:t>
            </a:r>
            <a:endParaRPr lang="en-US" dirty="0" smtClean="0"/>
          </a:p>
          <a:p>
            <a:pPr marL="82296" indent="0" algn="l" rtl="0">
              <a:buNone/>
            </a:pPr>
            <a:endParaRPr lang="ar-JO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77832"/>
            <a:ext cx="7717064" cy="434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6268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Columns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There are two types of square columns with diameter of (75) cm and (65) cm and one type of rectangular columns with dimension of (70 * 30 cm).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350894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Compatibility </a:t>
            </a:r>
            <a:r>
              <a:rPr lang="en-US" dirty="0"/>
              <a:t>check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424936" cy="465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21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Deflection Check</a:t>
            </a:r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Maximum deflection service load (dead, SID and live) from ETABS = 48 mm </a:t>
                </a:r>
                <a:endParaRPr lang="en-US" dirty="0" smtClean="0"/>
              </a:p>
              <a:p>
                <a:pPr algn="l" rtl="0"/>
                <a:r>
                  <a:rPr lang="en-US" dirty="0" smtClean="0"/>
                  <a:t>Allowable </a:t>
                </a:r>
                <a:r>
                  <a:rPr lang="en-US" dirty="0"/>
                  <a:t>deflection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11</m:t>
                        </m:r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r>
                          <a:rPr lang="en-US" i="1">
                            <a:latin typeface="Cambria Math"/>
                          </a:rPr>
                          <m:t>42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240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∗</m:t>
                    </m:r>
                    <m:r>
                      <a:rPr lang="en-US" i="1">
                        <a:latin typeface="Cambria Math"/>
                      </a:rPr>
                      <m:t>1000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47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5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𝑚𝑚</m:t>
                    </m:r>
                  </m:oMath>
                </a14:m>
                <a:endParaRPr lang="en-US" dirty="0" smtClean="0"/>
              </a:p>
              <a:p>
                <a:pPr algn="l" rtl="0"/>
                <a:r>
                  <a:rPr lang="en-US" dirty="0" smtClean="0"/>
                  <a:t>Deflection </a:t>
                </a:r>
                <a:r>
                  <a:rPr lang="en-US" dirty="0"/>
                  <a:t>is within the range.</a:t>
                </a:r>
              </a:p>
              <a:p>
                <a:pPr algn="l" rtl="0"/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 t="-1111" r="-66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9876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3400"/>
            <a:ext cx="8771892" cy="5847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80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Equilibrium Check</a:t>
            </a:r>
            <a:endParaRPr lang="ar-S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00200"/>
            <a:ext cx="9109381" cy="3896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76964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577350" cy="445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1441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66800"/>
            <a:ext cx="878497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6445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•Period</a:t>
            </a:r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e>
                      <m:sub/>
                    </m:sSub>
                  </m:oMath>
                </a14:m>
                <a:r>
                  <a:rPr lang="en-US" dirty="0"/>
                  <a:t>= 0.53 </a:t>
                </a:r>
                <a:r>
                  <a:rPr lang="en-US" dirty="0" smtClean="0"/>
                  <a:t>sec.</a:t>
                </a:r>
              </a:p>
              <a:p>
                <a:pPr algn="l" rtl="0"/>
                <a:r>
                  <a:rPr lang="en-US" dirty="0"/>
                  <a:t> The period was checked using ETABS and found to be equal 0.6 sec </a:t>
                </a:r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dirty="0"/>
                  <a:t>Error percentage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= </m:t>
                        </m:r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r>
                          <a:rPr lang="en-US" i="1">
                            <a:latin typeface="Cambria Math"/>
                          </a:rPr>
                          <m:t>6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r>
                          <a:rPr lang="en-US" i="1">
                            <a:latin typeface="Cambria Math"/>
                          </a:rPr>
                          <m:t>53</m:t>
                        </m:r>
                        <m:r>
                          <a:rPr lang="en-US" i="1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r>
                          <a:rPr lang="en-US" i="1">
                            <a:latin typeface="Cambria Math"/>
                          </a:rPr>
                          <m:t>53</m:t>
                        </m:r>
                      </m:den>
                    </m:f>
                  </m:oMath>
                </a14:m>
                <a:r>
                  <a:rPr lang="en-US" dirty="0"/>
                  <a:t> * 100 % = 13% &lt; 25%, so that check is </a:t>
                </a:r>
                <a:r>
                  <a:rPr lang="en-US" dirty="0" smtClean="0"/>
                  <a:t>OK.</a:t>
                </a:r>
                <a:endParaRPr lang="en-US" dirty="0"/>
              </a:p>
              <a:p>
                <a:pPr algn="l" rtl="0"/>
                <a:r>
                  <a:rPr lang="en-US" dirty="0" smtClean="0"/>
                  <a:t> </a:t>
                </a:r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 t="-1111" r="-177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0566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838200"/>
            <a:ext cx="7498080" cy="6858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/>
              <a:t> Modal Participation Mass Ratio </a:t>
            </a:r>
            <a:r>
              <a:rPr lang="en-US" b="1" dirty="0" smtClean="0"/>
              <a:t>  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35608" y="1828800"/>
            <a:ext cx="7498080" cy="4419600"/>
          </a:xfrm>
        </p:spPr>
        <p:txBody>
          <a:bodyPr/>
          <a:lstStyle/>
          <a:p>
            <a:pPr algn="l" rtl="0"/>
            <a:r>
              <a:rPr lang="en-US" dirty="0"/>
              <a:t>Modal participation mass ratio was greater than 90% of the full mass of the structure in both X    and Y directions by 7 </a:t>
            </a:r>
            <a:r>
              <a:rPr lang="en-US" dirty="0" smtClean="0"/>
              <a:t>models.</a:t>
            </a:r>
            <a:endParaRPr lang="en-US" dirty="0"/>
          </a:p>
          <a:p>
            <a:pPr algn="l" rtl="0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822443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3"/>
            <a:ext cx="8496943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75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Environmental Design</a:t>
            </a:r>
            <a:br>
              <a:rPr lang="en-US" sz="4400" dirty="0"/>
            </a:br>
            <a:r>
              <a:rPr lang="en-US" sz="4400" dirty="0"/>
              <a:t>solar analysis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/>
          <a:lstStyle/>
          <a:p>
            <a:pPr algn="l" rtl="0"/>
            <a:r>
              <a:rPr lang="en-US" dirty="0"/>
              <a:t>In a summer </a:t>
            </a:r>
            <a:r>
              <a:rPr lang="en-US" dirty="0" smtClean="0"/>
              <a:t>day</a:t>
            </a:r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marL="82296" indent="0" algn="l" rtl="0">
              <a:buNone/>
            </a:pPr>
            <a:endParaRPr lang="en-US" sz="1500" dirty="0"/>
          </a:p>
          <a:p>
            <a:pPr marL="82296" indent="0" algn="l" rtl="0">
              <a:buNone/>
            </a:pPr>
            <a:r>
              <a:rPr lang="en-US" sz="1500" dirty="0"/>
              <a:t> 21/</a:t>
            </a:r>
            <a:r>
              <a:rPr lang="en-US" sz="1500" dirty="0" err="1"/>
              <a:t>jun</a:t>
            </a:r>
            <a:r>
              <a:rPr lang="en-US" sz="1500" dirty="0"/>
              <a:t> at </a:t>
            </a:r>
            <a:r>
              <a:rPr lang="en-US" sz="1500" dirty="0" smtClean="0"/>
              <a:t>3.00 pm</a:t>
            </a:r>
            <a:endParaRPr lang="en-US" sz="1500" dirty="0"/>
          </a:p>
          <a:p>
            <a:pPr marL="82296" indent="0" algn="l" rtl="0">
              <a:buNone/>
            </a:pPr>
            <a:endParaRPr lang="ar-JO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81201"/>
            <a:ext cx="7819571" cy="433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1860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Base shear check </a:t>
            </a:r>
            <a:endParaRPr lang="ar-S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1"/>
            <a:ext cx="9144000" cy="3573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8181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err="1"/>
                  <a:t>Vx</a:t>
                </a:r>
                <a:r>
                  <a:rPr lang="en-US" dirty="0"/>
                  <a:t> = </a:t>
                </a:r>
                <a:r>
                  <a:rPr lang="en-US" dirty="0" err="1"/>
                  <a:t>EQx</a:t>
                </a:r>
                <a:r>
                  <a:rPr lang="en-US" dirty="0"/>
                  <a:t> = 2326 KN        &lt;&lt;    </a:t>
                </a:r>
                <a:r>
                  <a:rPr lang="en-US" dirty="0" err="1"/>
                  <a:t>Vmanual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4432</m:t>
                    </m:r>
                  </m:oMath>
                </a14:m>
                <a:r>
                  <a:rPr lang="en-US" dirty="0"/>
                  <a:t> KN  </a:t>
                </a:r>
              </a:p>
              <a:p>
                <a:pPr algn="l" rtl="0"/>
                <a:r>
                  <a:rPr lang="en-US" dirty="0" err="1"/>
                  <a:t>Vy</a:t>
                </a:r>
                <a:r>
                  <a:rPr lang="en-US" dirty="0"/>
                  <a:t> = </a:t>
                </a:r>
                <a:r>
                  <a:rPr lang="en-US" dirty="0" err="1"/>
                  <a:t>EQy</a:t>
                </a:r>
                <a:r>
                  <a:rPr lang="en-US" dirty="0"/>
                  <a:t> = 2417 KN        &lt;&lt;    </a:t>
                </a:r>
                <a:r>
                  <a:rPr lang="en-US" dirty="0" err="1"/>
                  <a:t>Vmanual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4432</m:t>
                    </m:r>
                  </m:oMath>
                </a14:m>
                <a:r>
                  <a:rPr lang="en-US" dirty="0"/>
                  <a:t> KN  </a:t>
                </a:r>
              </a:p>
              <a:p>
                <a:pPr algn="l" rtl="0"/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 t="-111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09902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Slab design </a:t>
            </a:r>
            <a:endParaRPr lang="ar-SA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99" y="1600200"/>
            <a:ext cx="8448601" cy="50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3980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Slab design </a:t>
            </a:r>
            <a:endParaRPr lang="ar-S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28800"/>
            <a:ext cx="8818626" cy="44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1224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Beams Design</a:t>
            </a:r>
            <a:br>
              <a:rPr lang="en-US" sz="5400" b="1" dirty="0"/>
            </a:br>
            <a:endParaRPr lang="ar-S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93" y="1828800"/>
            <a:ext cx="8675089" cy="4239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8598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/>
              <a:t>Beams Design</a:t>
            </a:r>
            <a:br>
              <a:rPr lang="en-US" sz="4800" b="1" dirty="0"/>
            </a:br>
            <a:endParaRPr lang="ar-SA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676400"/>
            <a:ext cx="8580325" cy="453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527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Beams Design</a:t>
            </a:r>
            <a:br>
              <a:rPr lang="en-US" sz="5400" b="1" dirty="0"/>
            </a:br>
            <a:endParaRPr lang="ar-SA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702827"/>
            <a:ext cx="2886472" cy="280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31980"/>
            <a:ext cx="2548880" cy="2022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1802395"/>
            <a:ext cx="2915817" cy="2562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8883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Columns Design</a:t>
            </a:r>
            <a:br>
              <a:rPr lang="en-US" sz="5400" b="1" dirty="0"/>
            </a:br>
            <a:endParaRPr lang="ar-SA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64" y="1447800"/>
            <a:ext cx="8045954" cy="507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5542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/>
              <a:t>Columns Design</a:t>
            </a:r>
            <a:br>
              <a:rPr lang="en-US" sz="4800" b="1" dirty="0"/>
            </a:br>
            <a:endParaRPr lang="ar-SA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25758"/>
            <a:ext cx="8519864" cy="4223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4652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Columns Design</a:t>
            </a:r>
            <a:br>
              <a:rPr lang="en-US" sz="5400" b="1" dirty="0"/>
            </a:br>
            <a:endParaRPr lang="ar-S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71" y="1905001"/>
            <a:ext cx="8925329" cy="433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10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Environmental Design</a:t>
            </a:r>
            <a:br>
              <a:rPr lang="en-US" sz="4000" dirty="0"/>
            </a:br>
            <a:r>
              <a:rPr lang="en-US" sz="4000" dirty="0"/>
              <a:t>solar analysis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/>
          <a:lstStyle/>
          <a:p>
            <a:pPr algn="l" rtl="0"/>
            <a:r>
              <a:rPr lang="en-US" dirty="0" smtClean="0"/>
              <a:t>In a winter day</a:t>
            </a:r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marL="82296" indent="0" algn="l" rtl="0">
              <a:buNone/>
            </a:pPr>
            <a:endParaRPr lang="en-US" sz="1500" dirty="0" smtClean="0"/>
          </a:p>
          <a:p>
            <a:pPr marL="82296" indent="0" algn="l" rtl="0">
              <a:buNone/>
            </a:pPr>
            <a:r>
              <a:rPr lang="en-US" sz="1500" dirty="0" smtClean="0"/>
              <a:t>21/</a:t>
            </a:r>
            <a:r>
              <a:rPr lang="en-US" sz="1500" dirty="0" err="1" smtClean="0"/>
              <a:t>jan</a:t>
            </a:r>
            <a:r>
              <a:rPr lang="en-US" sz="1500" dirty="0" smtClean="0"/>
              <a:t> at 8.00 am</a:t>
            </a:r>
          </a:p>
          <a:p>
            <a:pPr marL="82296" indent="0" algn="l" rtl="0">
              <a:buNone/>
            </a:pPr>
            <a:endParaRPr lang="ar-JO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171" y="2057400"/>
            <a:ext cx="7620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7104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Shear walls design</a:t>
            </a:r>
            <a:endParaRPr lang="ar-SA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" y="2286000"/>
            <a:ext cx="9016121" cy="362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25548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Footing design 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8" y="1524000"/>
            <a:ext cx="8977832" cy="5060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4856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219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Footing design 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pic>
        <p:nvPicPr>
          <p:cNvPr id="4" name="Picture 19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914400"/>
            <a:ext cx="69342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797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Staircase design</a:t>
            </a:r>
            <a:endParaRPr lang="en-US" sz="4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Thickness = 0.15m.</a:t>
            </a:r>
          </a:p>
          <a:p>
            <a:endParaRPr lang="ar-SA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86000"/>
            <a:ext cx="697452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097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Stair </a:t>
            </a:r>
            <a:r>
              <a:rPr lang="en-US" dirty="0" smtClean="0"/>
              <a:t>details.</a:t>
            </a:r>
            <a:endParaRPr lang="ar-SA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828800"/>
            <a:ext cx="8662339" cy="44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78572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667000"/>
            <a:ext cx="9125857" cy="1143000"/>
          </a:xfrm>
        </p:spPr>
        <p:txBody>
          <a:bodyPr>
            <a:noAutofit/>
          </a:bodyPr>
          <a:lstStyle/>
          <a:p>
            <a:pPr algn="ctr"/>
            <a:r>
              <a:rPr lang="en-US" sz="7000" b="1" dirty="0" smtClean="0"/>
              <a:t>Thank You</a:t>
            </a:r>
            <a:endParaRPr lang="ar-JO" sz="7000" b="1" dirty="0"/>
          </a:p>
        </p:txBody>
      </p:sp>
    </p:spTree>
    <p:extLst>
      <p:ext uri="{BB962C8B-B14F-4D97-AF65-F5344CB8AC3E}">
        <p14:creationId xmlns:p14="http://schemas.microsoft.com/office/powerpoint/2010/main" val="896977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Environmental Design</a:t>
            </a:r>
            <a:br>
              <a:rPr lang="en-US" sz="4000" dirty="0"/>
            </a:br>
            <a:r>
              <a:rPr lang="en-US" sz="4000" dirty="0"/>
              <a:t>solar analysis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/>
          <a:lstStyle/>
          <a:p>
            <a:pPr algn="l" rtl="0"/>
            <a:r>
              <a:rPr lang="en-US" dirty="0" smtClean="0"/>
              <a:t>In a winter day</a:t>
            </a:r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marL="82296" indent="0" algn="l" rtl="0">
              <a:buNone/>
            </a:pPr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marL="82296" indent="0" algn="l" rtl="0">
              <a:buNone/>
            </a:pPr>
            <a:endParaRPr lang="en-US" sz="1500" dirty="0" smtClean="0"/>
          </a:p>
          <a:p>
            <a:pPr marL="82296" indent="0" algn="l" rtl="0">
              <a:buNone/>
            </a:pPr>
            <a:r>
              <a:rPr lang="en-US" sz="1500" dirty="0" smtClean="0"/>
              <a:t>21/</a:t>
            </a:r>
            <a:r>
              <a:rPr lang="en-US" sz="1500" dirty="0" err="1" smtClean="0"/>
              <a:t>jan</a:t>
            </a:r>
            <a:r>
              <a:rPr lang="en-US" sz="1500" dirty="0" smtClean="0"/>
              <a:t> at 3.00 pm</a:t>
            </a:r>
          </a:p>
          <a:p>
            <a:pPr marL="82296" indent="0" algn="l" rtl="0">
              <a:buNone/>
            </a:pPr>
            <a:endParaRPr lang="ar-JO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81200"/>
            <a:ext cx="7681913" cy="434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215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3562"/>
          </a:xfrm>
        </p:spPr>
        <p:txBody>
          <a:bodyPr>
            <a:normAutofit fontScale="90000"/>
          </a:bodyPr>
          <a:lstStyle/>
          <a:p>
            <a:pPr lvl="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Solar Analysis</a:t>
            </a:r>
            <a:r>
              <a:rPr lang="ar-SA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</a:rPr>
              <a:t/>
            </a:r>
            <a:br>
              <a:rPr lang="ar-SA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609600"/>
            <a:ext cx="7498080" cy="5638800"/>
          </a:xfrm>
        </p:spPr>
        <p:txBody>
          <a:bodyPr/>
          <a:lstStyle/>
          <a:p>
            <a:pPr lvl="0" algn="l" rtl="0"/>
            <a:r>
              <a:rPr lang="en-US" dirty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Daylight </a:t>
            </a:r>
            <a:r>
              <a:rPr lang="en-US" dirty="0" smtClean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factor</a:t>
            </a:r>
            <a:endParaRPr lang="ar-JO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8" y="1371600"/>
            <a:ext cx="898454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67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3562"/>
          </a:xfrm>
        </p:spPr>
        <p:txBody>
          <a:bodyPr>
            <a:normAutofit fontScale="90000"/>
          </a:bodyPr>
          <a:lstStyle/>
          <a:p>
            <a:pPr lvl="0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Solar Analysis</a:t>
            </a:r>
            <a:r>
              <a:rPr lang="ar-SA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</a:rPr>
              <a:t/>
            </a:r>
            <a:br>
              <a:rPr lang="ar-SA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604020202020204" charset="0"/>
              </a:rPr>
            </a:b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609600"/>
            <a:ext cx="7498080" cy="5638800"/>
          </a:xfrm>
        </p:spPr>
        <p:txBody>
          <a:bodyPr/>
          <a:lstStyle/>
          <a:p>
            <a:pPr lvl="0" algn="l" rtl="0"/>
            <a:r>
              <a:rPr lang="en-US" dirty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Daylight factor </a:t>
            </a:r>
            <a:r>
              <a:rPr lang="en-US" dirty="0" smtClean="0">
                <a:latin typeface="Raleway" panose="020B0604020202020204" charset="0"/>
                <a:ea typeface="Calibri" pitchFamily="34" charset="0"/>
                <a:cs typeface="Times New Roman" pitchFamily="18" charset="0"/>
              </a:rPr>
              <a:t>:</a:t>
            </a:r>
            <a:endParaRPr lang="ar-SA" dirty="0">
              <a:solidFill>
                <a:prstClr val="black"/>
              </a:solidFill>
              <a:latin typeface="Raleway" panose="020B0604020202020204" charset="0"/>
            </a:endParaRPr>
          </a:p>
          <a:p>
            <a:pPr marL="82296" indent="0" algn="l" rtl="0">
              <a:buNone/>
            </a:pPr>
            <a:endParaRPr lang="ar-JO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85861"/>
            <a:ext cx="8782050" cy="566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972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4447</TotalTime>
  <Words>686</Words>
  <Application>Microsoft Office PowerPoint</Application>
  <PresentationFormat>On-screen Show (4:3)</PresentationFormat>
  <Paragraphs>204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6" baseType="lpstr">
      <vt:lpstr>Arial</vt:lpstr>
      <vt:lpstr>Calibri</vt:lpstr>
      <vt:lpstr>Cambria Math</vt:lpstr>
      <vt:lpstr>Gill Sans MT</vt:lpstr>
      <vt:lpstr>Majalla UI</vt:lpstr>
      <vt:lpstr>Raleway</vt:lpstr>
      <vt:lpstr>Times New Roman</vt:lpstr>
      <vt:lpstr>Verdana</vt:lpstr>
      <vt:lpstr>Wingdings</vt:lpstr>
      <vt:lpstr>Wingdings 2</vt:lpstr>
      <vt:lpstr>Solstice</vt:lpstr>
      <vt:lpstr>PowerPoint Presentation</vt:lpstr>
      <vt:lpstr>Contents</vt:lpstr>
      <vt:lpstr>Environmental Design</vt:lpstr>
      <vt:lpstr>Environmental Design solar analysis </vt:lpstr>
      <vt:lpstr>Environmental Design solar analysis </vt:lpstr>
      <vt:lpstr>Environmental Design solar analysis </vt:lpstr>
      <vt:lpstr>Environmental Design solar analysis </vt:lpstr>
      <vt:lpstr>Solar Analysis </vt:lpstr>
      <vt:lpstr>Solar Analysis </vt:lpstr>
      <vt:lpstr>Heating and Cooling Load </vt:lpstr>
      <vt:lpstr>Thermal Comfort </vt:lpstr>
      <vt:lpstr>Environmental Design</vt:lpstr>
      <vt:lpstr>Environmental Design</vt:lpstr>
      <vt:lpstr>Acoustical analysis (RT60): </vt:lpstr>
      <vt:lpstr>Acoustical analysis (RT60): </vt:lpstr>
      <vt:lpstr>Acoustical analysis (RT60): </vt:lpstr>
      <vt:lpstr>Acoustical analysis (STC): </vt:lpstr>
      <vt:lpstr>Acoustical analysis (STC): </vt:lpstr>
      <vt:lpstr>Acoustical analysis (STC): </vt:lpstr>
      <vt:lpstr>Electrical design </vt:lpstr>
      <vt:lpstr>Electrical design </vt:lpstr>
      <vt:lpstr>Electrical design </vt:lpstr>
      <vt:lpstr>Ground Floor Lighting Plan </vt:lpstr>
      <vt:lpstr>First Floor Lighting Plan </vt:lpstr>
      <vt:lpstr>Luminaires selection : </vt:lpstr>
      <vt:lpstr>Luminaires selection : </vt:lpstr>
      <vt:lpstr>Dialux picture : dining hall </vt:lpstr>
      <vt:lpstr>Dialux picture : manager office</vt:lpstr>
      <vt:lpstr>manager office</vt:lpstr>
      <vt:lpstr>manager office (UGR)</vt:lpstr>
      <vt:lpstr>Structural design </vt:lpstr>
      <vt:lpstr>The structural design was made by using "ETABS" software </vt:lpstr>
      <vt:lpstr>We divided the project to three blocks</vt:lpstr>
      <vt:lpstr>Design codes </vt:lpstr>
      <vt:lpstr>Material properties </vt:lpstr>
      <vt:lpstr>Building Modeling: </vt:lpstr>
      <vt:lpstr>Loads </vt:lpstr>
      <vt:lpstr>Slab System:</vt:lpstr>
      <vt:lpstr>Beams</vt:lpstr>
      <vt:lpstr>Columns</vt:lpstr>
      <vt:lpstr>Compatibility check</vt:lpstr>
      <vt:lpstr> Deflection Check</vt:lpstr>
      <vt:lpstr>PowerPoint Presentation</vt:lpstr>
      <vt:lpstr> Equilibrium Check</vt:lpstr>
      <vt:lpstr>PowerPoint Presentation</vt:lpstr>
      <vt:lpstr>PowerPoint Presentation</vt:lpstr>
      <vt:lpstr>•Period</vt:lpstr>
      <vt:lpstr> Modal Participation Mass Ratio    </vt:lpstr>
      <vt:lpstr>PowerPoint Presentation</vt:lpstr>
      <vt:lpstr>Base shear check </vt:lpstr>
      <vt:lpstr>PowerPoint Presentation</vt:lpstr>
      <vt:lpstr>Slab design </vt:lpstr>
      <vt:lpstr>Slab design </vt:lpstr>
      <vt:lpstr>Beams Design </vt:lpstr>
      <vt:lpstr>Beams Design </vt:lpstr>
      <vt:lpstr>Beams Design </vt:lpstr>
      <vt:lpstr>Columns Design </vt:lpstr>
      <vt:lpstr>Columns Design </vt:lpstr>
      <vt:lpstr>Columns Design </vt:lpstr>
      <vt:lpstr>Shear walls design</vt:lpstr>
      <vt:lpstr>Footing design  </vt:lpstr>
      <vt:lpstr>Footing design  </vt:lpstr>
      <vt:lpstr>Staircase design</vt:lpstr>
      <vt:lpstr>Stair details.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OSAID</dc:creator>
  <cp:lastModifiedBy>student</cp:lastModifiedBy>
  <cp:revision>45</cp:revision>
  <dcterms:created xsi:type="dcterms:W3CDTF">2006-08-16T00:00:00Z</dcterms:created>
  <dcterms:modified xsi:type="dcterms:W3CDTF">2019-07-25T08:00:53Z</dcterms:modified>
</cp:coreProperties>
</file>