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331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59" r:id="rId13"/>
    <p:sldId id="260" r:id="rId14"/>
    <p:sldId id="271" r:id="rId15"/>
    <p:sldId id="272" r:id="rId16"/>
    <p:sldId id="274" r:id="rId17"/>
    <p:sldId id="273" r:id="rId18"/>
    <p:sldId id="275" r:id="rId19"/>
    <p:sldId id="277" r:id="rId20"/>
    <p:sldId id="332" r:id="rId21"/>
    <p:sldId id="283" r:id="rId22"/>
    <p:sldId id="284" r:id="rId23"/>
    <p:sldId id="285" r:id="rId24"/>
    <p:sldId id="286" r:id="rId25"/>
    <p:sldId id="287" r:id="rId26"/>
    <p:sldId id="288" r:id="rId27"/>
    <p:sldId id="289" r:id="rId28"/>
    <p:sldId id="290" r:id="rId29"/>
    <p:sldId id="291" r:id="rId30"/>
    <p:sldId id="292" r:id="rId31"/>
    <p:sldId id="278" r:id="rId32"/>
    <p:sldId id="295" r:id="rId33"/>
    <p:sldId id="296" r:id="rId34"/>
    <p:sldId id="297" r:id="rId35"/>
    <p:sldId id="298" r:id="rId36"/>
    <p:sldId id="299" r:id="rId37"/>
    <p:sldId id="300" r:id="rId38"/>
    <p:sldId id="301" r:id="rId39"/>
    <p:sldId id="302" r:id="rId40"/>
    <p:sldId id="303" r:id="rId41"/>
    <p:sldId id="304" r:id="rId42"/>
    <p:sldId id="305" r:id="rId43"/>
    <p:sldId id="306" r:id="rId44"/>
    <p:sldId id="307" r:id="rId45"/>
    <p:sldId id="308" r:id="rId46"/>
    <p:sldId id="309" r:id="rId47"/>
    <p:sldId id="310" r:id="rId48"/>
    <p:sldId id="311" r:id="rId49"/>
    <p:sldId id="312" r:id="rId50"/>
    <p:sldId id="313" r:id="rId51"/>
    <p:sldId id="314" r:id="rId52"/>
    <p:sldId id="316" r:id="rId53"/>
    <p:sldId id="317" r:id="rId54"/>
    <p:sldId id="318" r:id="rId55"/>
    <p:sldId id="319" r:id="rId56"/>
    <p:sldId id="320" r:id="rId57"/>
    <p:sldId id="322" r:id="rId58"/>
    <p:sldId id="323" r:id="rId59"/>
    <p:sldId id="324" r:id="rId60"/>
    <p:sldId id="325" r:id="rId61"/>
    <p:sldId id="326" r:id="rId62"/>
    <p:sldId id="327" r:id="rId63"/>
    <p:sldId id="328" r:id="rId64"/>
    <p:sldId id="329" r:id="rId65"/>
    <p:sldId id="279" r:id="rId6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7/25/2019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7/25/2019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1850064"/>
            <a:ext cx="7696200" cy="4626936"/>
          </a:xfrm>
        </p:spPr>
        <p:txBody>
          <a:bodyPr/>
          <a:lstStyle/>
          <a:p>
            <a:pPr algn="ctr"/>
            <a:r>
              <a:rPr lang="en-US" sz="2800" b="1" i="1" dirty="0">
                <a:cs typeface="Times New Roman" panose="02020603050405020304" pitchFamily="18" charset="0"/>
              </a:rPr>
              <a:t>An-</a:t>
            </a:r>
            <a:r>
              <a:rPr lang="en-US" sz="2800" b="1" i="1" dirty="0" err="1">
                <a:cs typeface="Times New Roman" panose="02020603050405020304" pitchFamily="18" charset="0"/>
              </a:rPr>
              <a:t>Najah</a:t>
            </a:r>
            <a:r>
              <a:rPr lang="en-US" sz="2800" b="1" i="1" dirty="0">
                <a:cs typeface="Times New Roman" panose="02020603050405020304" pitchFamily="18" charset="0"/>
              </a:rPr>
              <a:t> National University</a:t>
            </a:r>
            <a:endParaRPr lang="en-US" sz="2800" dirty="0" smtClean="0"/>
          </a:p>
          <a:p>
            <a:pPr algn="ctr"/>
            <a:r>
              <a:rPr lang="en-US" sz="2800" dirty="0" smtClean="0"/>
              <a:t>Faculty </a:t>
            </a:r>
            <a:r>
              <a:rPr lang="en-US" sz="2800" dirty="0"/>
              <a:t>of </a:t>
            </a:r>
            <a:r>
              <a:rPr lang="en-US" sz="2800" dirty="0" smtClean="0"/>
              <a:t>Engineering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 smtClean="0"/>
              <a:t>  </a:t>
            </a:r>
            <a:r>
              <a:rPr lang="en-US" sz="2800" dirty="0"/>
              <a:t>Building Engineering </a:t>
            </a:r>
            <a:r>
              <a:rPr lang="en-US" sz="2800" dirty="0" smtClean="0"/>
              <a:t>Department</a:t>
            </a:r>
          </a:p>
          <a:p>
            <a:pPr algn="ctr"/>
            <a:endParaRPr lang="en-US" sz="2800" dirty="0"/>
          </a:p>
          <a:p>
            <a:pPr algn="ctr"/>
            <a:r>
              <a:rPr lang="en-US" sz="2800" dirty="0" smtClean="0"/>
              <a:t>(</a:t>
            </a:r>
            <a:r>
              <a:rPr lang="en-US" sz="2800" dirty="0"/>
              <a:t>Graduation Project 2</a:t>
            </a:r>
            <a:r>
              <a:rPr lang="en-US" sz="2800" i="1" dirty="0"/>
              <a:t>)</a:t>
            </a:r>
            <a:br>
              <a:rPr lang="en-US" sz="2800" i="1" dirty="0"/>
            </a:br>
            <a:r>
              <a:rPr lang="en-US" sz="2800" i="1" dirty="0" smtClean="0"/>
              <a:t>prepared by </a:t>
            </a:r>
          </a:p>
          <a:p>
            <a:pPr algn="ctr"/>
            <a:r>
              <a:rPr lang="en-US" sz="2800" i="1" dirty="0" err="1" smtClean="0"/>
              <a:t>Osaid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jaber</a:t>
            </a:r>
            <a:r>
              <a:rPr lang="en-US" sz="2800" i="1" dirty="0" smtClean="0"/>
              <a:t> , </a:t>
            </a:r>
            <a:r>
              <a:rPr lang="en-US" sz="2800" i="1" dirty="0" err="1" smtClean="0"/>
              <a:t>amer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omar</a:t>
            </a:r>
            <a:r>
              <a:rPr lang="en-US" sz="2800" i="1" dirty="0" smtClean="0"/>
              <a:t> , </a:t>
            </a:r>
            <a:r>
              <a:rPr lang="en-US" sz="2800" i="1" dirty="0" err="1" smtClean="0"/>
              <a:t>fadel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ayash</a:t>
            </a:r>
            <a:r>
              <a:rPr lang="en-US" sz="2800" i="1" dirty="0" smtClean="0"/>
              <a:t> and </a:t>
            </a:r>
            <a:r>
              <a:rPr lang="en-US" sz="2800" i="1" dirty="0" err="1" smtClean="0"/>
              <a:t>bilal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salahat</a:t>
            </a:r>
            <a:endParaRPr lang="en-US" dirty="0" smtClean="0"/>
          </a:p>
          <a:p>
            <a:pPr algn="ctr"/>
            <a:r>
              <a:rPr lang="en-US" b="1" dirty="0" smtClean="0"/>
              <a:t> </a:t>
            </a:r>
            <a:r>
              <a:rPr lang="en-US" b="1" dirty="0"/>
              <a:t>Restaurant </a:t>
            </a:r>
            <a:r>
              <a:rPr lang="en-US" b="1" dirty="0" smtClean="0"/>
              <a:t>Design</a:t>
            </a:r>
            <a:endParaRPr lang="ar-JO" b="1" dirty="0" smtClean="0"/>
          </a:p>
          <a:p>
            <a:pPr algn="ctr"/>
            <a:r>
              <a:rPr lang="en-US" sz="2800" b="1" i="1" dirty="0" smtClean="0"/>
              <a:t>Supervisor : Eng. Narmeen Al-Barq </a:t>
            </a:r>
          </a:p>
          <a:p>
            <a:pPr algn="ctr"/>
            <a:endParaRPr lang="ar-JO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AFB3319-9156-40C4-AFB4-05BCF01DFF56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3882" y="165370"/>
            <a:ext cx="1742518" cy="1663430"/>
          </a:xfrm>
          <a:prstGeom prst="ellipse">
            <a:avLst/>
          </a:prstGeom>
          <a:ln>
            <a:solidFill>
              <a:schemeClr val="bg2">
                <a:lumMod val="9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8321028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sz="4400" dirty="0">
                <a:solidFill>
                  <a:prstClr val="black"/>
                </a:solidFill>
                <a:latin typeface="Raleway" panose="020B0604020202020204" charset="0"/>
                <a:cs typeface="Times New Roman" pitchFamily="18" charset="0"/>
              </a:rPr>
              <a:t>Heating and Cooling Load</a:t>
            </a:r>
            <a:br>
              <a:rPr lang="en-US" sz="4400" dirty="0">
                <a:solidFill>
                  <a:prstClr val="black"/>
                </a:solidFill>
                <a:latin typeface="Raleway" panose="020B0604020202020204" charset="0"/>
                <a:cs typeface="Times New Roman" pitchFamily="18" charset="0"/>
              </a:rPr>
            </a:b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914400"/>
            <a:ext cx="7498080" cy="5334000"/>
          </a:xfrm>
        </p:spPr>
        <p:txBody>
          <a:bodyPr/>
          <a:lstStyle/>
          <a:p>
            <a:pPr marL="82296" lvl="0" indent="0" algn="l">
              <a:buNone/>
            </a:pPr>
            <a:endParaRPr lang="en-US" sz="2000" b="1" i="1" dirty="0" smtClean="0">
              <a:solidFill>
                <a:prstClr val="black"/>
              </a:solidFill>
              <a:latin typeface="Raleway" panose="020B0604020202020204" charset="0"/>
              <a:cs typeface="Times New Roman" pitchFamily="18" charset="0"/>
            </a:endParaRPr>
          </a:p>
          <a:p>
            <a:pPr marL="82296" lvl="0" indent="0" algn="l">
              <a:buNone/>
            </a:pPr>
            <a:r>
              <a:rPr lang="en-US" sz="2000" b="1" i="1" dirty="0" smtClean="0">
                <a:solidFill>
                  <a:prstClr val="black"/>
                </a:solidFill>
                <a:latin typeface="Raleway" panose="020B0604020202020204" charset="0"/>
                <a:cs typeface="Times New Roman" pitchFamily="18" charset="0"/>
              </a:rPr>
              <a:t>Total </a:t>
            </a:r>
            <a:r>
              <a:rPr lang="en-US" sz="2000" b="1" i="1" dirty="0">
                <a:solidFill>
                  <a:prstClr val="black"/>
                </a:solidFill>
                <a:latin typeface="Raleway" panose="020B0604020202020204" charset="0"/>
                <a:cs typeface="Times New Roman" pitchFamily="18" charset="0"/>
              </a:rPr>
              <a:t>Heating Capacity = </a:t>
            </a:r>
            <a:r>
              <a:rPr lang="en-US" sz="2000" b="1" i="1" dirty="0" smtClean="0">
                <a:solidFill>
                  <a:prstClr val="black"/>
                </a:solidFill>
                <a:latin typeface="Raleway" panose="020B0604020202020204" charset="0"/>
                <a:cs typeface="Times New Roman" pitchFamily="18" charset="0"/>
              </a:rPr>
              <a:t>75.610 </a:t>
            </a:r>
            <a:r>
              <a:rPr lang="en-US" sz="2000" b="1" i="1" dirty="0">
                <a:solidFill>
                  <a:prstClr val="black"/>
                </a:solidFill>
                <a:latin typeface="Raleway" panose="020B0604020202020204" charset="0"/>
                <a:cs typeface="Times New Roman" pitchFamily="18" charset="0"/>
              </a:rPr>
              <a:t>kW </a:t>
            </a:r>
          </a:p>
          <a:p>
            <a:pPr marL="82296" lvl="0" indent="0" algn="l">
              <a:buNone/>
            </a:pPr>
            <a:r>
              <a:rPr lang="en-US" sz="2000" b="1" i="1" dirty="0">
                <a:solidFill>
                  <a:prstClr val="black"/>
                </a:solidFill>
                <a:latin typeface="Raleway" panose="020B0604020202020204" charset="0"/>
                <a:cs typeface="Times New Roman" pitchFamily="18" charset="0"/>
              </a:rPr>
              <a:t>Total Cooling Capacity = </a:t>
            </a:r>
            <a:r>
              <a:rPr lang="en-US" sz="2000" b="1" i="1" dirty="0" smtClean="0">
                <a:solidFill>
                  <a:prstClr val="black"/>
                </a:solidFill>
                <a:latin typeface="Raleway" panose="020B0604020202020204" charset="0"/>
                <a:cs typeface="Times New Roman" pitchFamily="18" charset="0"/>
              </a:rPr>
              <a:t>111.55 kW</a:t>
            </a:r>
            <a:endParaRPr lang="ar-JO" sz="2000" dirty="0"/>
          </a:p>
        </p:txBody>
      </p:sp>
      <p:pic>
        <p:nvPicPr>
          <p:cNvPr id="10242" name="Picture 2" descr="H:\ \مشروع تخرج 2\نتائج ديزاين بيلدر\MODEL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514600"/>
            <a:ext cx="8493931" cy="434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73322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sz="4400" dirty="0">
                <a:solidFill>
                  <a:prstClr val="black"/>
                </a:solidFill>
                <a:latin typeface="Raleway" panose="020B0604020202020204" charset="0"/>
                <a:cs typeface="Times New Roman" pitchFamily="18" charset="0"/>
              </a:rPr>
              <a:t>Thermal Comfort</a:t>
            </a:r>
            <a:br>
              <a:rPr lang="en-US" sz="4400" dirty="0">
                <a:solidFill>
                  <a:prstClr val="black"/>
                </a:solidFill>
                <a:latin typeface="Raleway" panose="020B0604020202020204" charset="0"/>
                <a:cs typeface="Times New Roman" pitchFamily="18" charset="0"/>
              </a:rPr>
            </a:b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 algn="l" rtl="0">
              <a:buNone/>
            </a:pPr>
            <a:r>
              <a:rPr lang="en-US" dirty="0"/>
              <a:t>PMV graph </a:t>
            </a:r>
            <a:endParaRPr lang="en-US" dirty="0" smtClean="0"/>
          </a:p>
          <a:p>
            <a:pPr marL="82296" indent="0" algn="l" rtl="0">
              <a:buNone/>
            </a:pPr>
            <a:endParaRPr lang="ar-JO" dirty="0"/>
          </a:p>
        </p:txBody>
      </p:sp>
      <p:pic>
        <p:nvPicPr>
          <p:cNvPr id="6" name="image23.png" descr="C:\Users\OSAMA KHOUERH\Desktop\com.png"/>
          <p:cNvPicPr/>
          <p:nvPr/>
        </p:nvPicPr>
        <p:blipFill rotWithShape="1">
          <a:blip r:embed="rId2"/>
          <a:srcRect t="65398"/>
          <a:stretch/>
        </p:blipFill>
        <p:spPr>
          <a:xfrm>
            <a:off x="0" y="2703286"/>
            <a:ext cx="9220201" cy="1828492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22110087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Environmental Design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b="1" dirty="0"/>
              <a:t>Thermal Design </a:t>
            </a:r>
          </a:p>
          <a:p>
            <a:pPr marL="82296" indent="0" algn="l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Old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U-value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building envelope </a:t>
            </a:r>
          </a:p>
          <a:p>
            <a:pPr marL="82296" indent="0" algn="l">
              <a:buNone/>
            </a:pPr>
            <a:endParaRPr lang="ar-JO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2529334"/>
              </p:ext>
            </p:extLst>
          </p:nvPr>
        </p:nvGraphicFramePr>
        <p:xfrm>
          <a:off x="2057400" y="3059430"/>
          <a:ext cx="6096000" cy="2960370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32983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976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93395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u-value w/m</a:t>
                      </a:r>
                      <a:r>
                        <a:rPr lang="en-US" sz="1500" baseline="30000">
                          <a:effectLst/>
                        </a:rPr>
                        <a:t>2</a:t>
                      </a:r>
                      <a:r>
                        <a:rPr lang="en-US" sz="1500">
                          <a:effectLst/>
                        </a:rPr>
                        <a:t>-k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component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3395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2.243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External wall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3395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1.512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Partition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3395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3.084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Floor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3395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1.912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Roof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3395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2.70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Windows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26753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Environmental Design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New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U-value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building envelope </a:t>
            </a:r>
          </a:p>
          <a:p>
            <a:pPr marL="82296" indent="0" algn="l" rtl="0">
              <a:buNone/>
            </a:pPr>
            <a:endParaRPr lang="ar-JO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6765782"/>
              </p:ext>
            </p:extLst>
          </p:nvPr>
        </p:nvGraphicFramePr>
        <p:xfrm>
          <a:off x="1600200" y="2743200"/>
          <a:ext cx="6412230" cy="3048000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34694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427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0800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u-value w/m</a:t>
                      </a:r>
                      <a:r>
                        <a:rPr lang="en-US" sz="1500" baseline="30000">
                          <a:effectLst/>
                        </a:rPr>
                        <a:t>2</a:t>
                      </a:r>
                      <a:r>
                        <a:rPr lang="en-US" sz="1500">
                          <a:effectLst/>
                        </a:rPr>
                        <a:t>-k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component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800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0.481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External wall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800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1.955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Partition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800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0.487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Floor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800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0.498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Roof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800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1.761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Windows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942328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604020202020204" charset="0"/>
                <a:ea typeface="Calibri" pitchFamily="34" charset="0"/>
                <a:cs typeface="Times New Roman" pitchFamily="18" charset="0"/>
              </a:rPr>
              <a:t>Acoustical analysis (RT60)</a:t>
            </a:r>
            <a:r>
              <a:rPr lang="en-US" sz="4400" dirty="0">
                <a:latin typeface="Raleway" panose="020B0604020202020204" charset="0"/>
                <a:ea typeface="Calibri" pitchFamily="34" charset="0"/>
                <a:cs typeface="Times New Roman" pitchFamily="18" charset="0"/>
              </a:rPr>
              <a:t>:</a:t>
            </a:r>
            <a:r>
              <a:rPr lang="en-US" sz="4400" dirty="0">
                <a:latin typeface="Raleway" panose="020B0604020202020204" charset="0"/>
                <a:cs typeface="Arial" pitchFamily="34" charset="0"/>
              </a:rPr>
              <a:t/>
            </a:r>
            <a:br>
              <a:rPr lang="en-US" sz="4400" dirty="0">
                <a:latin typeface="Raleway" panose="020B0604020202020204" charset="0"/>
                <a:cs typeface="Arial" pitchFamily="34" charset="0"/>
              </a:rPr>
            </a:b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lvl="0" indent="0" algn="l">
              <a:buNone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604020202020204" charset="0"/>
                <a:cs typeface="Times New Roman" pitchFamily="18" charset="0"/>
              </a:rPr>
              <a:t>Manager office:</a:t>
            </a:r>
            <a:endParaRPr lang="en-US" sz="800" dirty="0">
              <a:latin typeface="Raleway" panose="020B0604020202020204" charset="0"/>
              <a:cs typeface="Arial" pitchFamily="34" charset="0"/>
            </a:endParaRPr>
          </a:p>
          <a:p>
            <a:pPr marL="82296" lvl="0" indent="0">
              <a:buNone/>
            </a:pPr>
            <a:r>
              <a:rPr lang="en-US" sz="1200" b="1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Acceptable range </a:t>
            </a:r>
            <a:r>
              <a:rPr lang="en-US" sz="1200" b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</a:t>
            </a:r>
            <a:r>
              <a:rPr lang="en-US" sz="1200" b="1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(0.6-1.3) sec .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  <a:p>
            <a:pPr marL="82296" indent="0" algn="ctr">
              <a:buNone/>
            </a:pPr>
            <a:endParaRPr lang="ar-JO" dirty="0"/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71" y="2018618"/>
            <a:ext cx="3657600" cy="351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10">
            <a:extLst>
              <a:ext uri="{FF2B5EF4-FFF2-40B4-BE49-F238E27FC236}">
                <a16:creationId xmlns:a16="http://schemas.microsoft.com/office/drawing/2014/main" id="{996D2BC4-40F2-418F-99C4-6960A0B90DCB}"/>
              </a:ext>
            </a:extLst>
          </p:cNvPr>
          <p:cNvSpPr/>
          <p:nvPr/>
        </p:nvSpPr>
        <p:spPr>
          <a:xfrm>
            <a:off x="4723492" y="3504091"/>
            <a:ext cx="2775098" cy="242334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RT60 at 500 Hz=0.62 s  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مستطيل 4">
            <a:extLst>
              <a:ext uri="{FF2B5EF4-FFF2-40B4-BE49-F238E27FC236}">
                <a16:creationId xmlns:a16="http://schemas.microsoft.com/office/drawing/2014/main" id="{CD3C7BA2-BA0B-48B6-9294-CCA3DC61522E}"/>
              </a:ext>
            </a:extLst>
          </p:cNvPr>
          <p:cNvSpPr/>
          <p:nvPr/>
        </p:nvSpPr>
        <p:spPr>
          <a:xfrm>
            <a:off x="4648200" y="2866151"/>
            <a:ext cx="3062177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rtl="1" fontAlgn="base">
              <a:spcBef>
                <a:spcPct val="0"/>
              </a:spcBef>
              <a:spcAft>
                <a:spcPct val="0"/>
              </a:spcAft>
            </a:pPr>
            <a:r>
              <a:rPr lang="en-US" sz="2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604020202020204" charset="0"/>
                <a:cs typeface="Times New Roman" pitchFamily="18" charset="0"/>
              </a:rPr>
              <a:t>empty space</a:t>
            </a:r>
            <a:endParaRPr lang="en-US" sz="788" dirty="0">
              <a:latin typeface="Raleway" panose="020B0604020202020204" charset="0"/>
              <a:cs typeface="Arial" pitchFamily="34" charset="0"/>
            </a:endParaRPr>
          </a:p>
        </p:txBody>
      </p:sp>
      <p:sp>
        <p:nvSpPr>
          <p:cNvPr id="9" name="Rounded Rectangle 10">
            <a:extLst>
              <a:ext uri="{FF2B5EF4-FFF2-40B4-BE49-F238E27FC236}">
                <a16:creationId xmlns:a16="http://schemas.microsoft.com/office/drawing/2014/main" id="{F7FF6490-6FE8-476C-BC1A-60AAD059D894}"/>
              </a:ext>
            </a:extLst>
          </p:cNvPr>
          <p:cNvSpPr/>
          <p:nvPr/>
        </p:nvSpPr>
        <p:spPr>
          <a:xfrm>
            <a:off x="4723492" y="3920735"/>
            <a:ext cx="2775098" cy="242334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RT60 at 250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Hz=0.67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  </a:t>
            </a:r>
          </a:p>
        </p:txBody>
      </p:sp>
      <p:sp>
        <p:nvSpPr>
          <p:cNvPr id="10" name="Rounded Rectangle 10">
            <a:extLst>
              <a:ext uri="{FF2B5EF4-FFF2-40B4-BE49-F238E27FC236}">
                <a16:creationId xmlns:a16="http://schemas.microsoft.com/office/drawing/2014/main" id="{3652F496-3FD6-47E7-A24A-DCDE64488E81}"/>
              </a:ext>
            </a:extLst>
          </p:cNvPr>
          <p:cNvSpPr/>
          <p:nvPr/>
        </p:nvSpPr>
        <p:spPr>
          <a:xfrm>
            <a:off x="4723492" y="4286747"/>
            <a:ext cx="2775098" cy="242334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RT60 at 125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Hz=0.7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  </a:t>
            </a:r>
          </a:p>
        </p:txBody>
      </p:sp>
    </p:spTree>
    <p:extLst>
      <p:ext uri="{BB962C8B-B14F-4D97-AF65-F5344CB8AC3E}">
        <p14:creationId xmlns:p14="http://schemas.microsoft.com/office/powerpoint/2010/main" val="733130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604020202020204" charset="0"/>
                <a:ea typeface="Calibri" pitchFamily="34" charset="0"/>
                <a:cs typeface="Times New Roman" pitchFamily="18" charset="0"/>
              </a:rPr>
              <a:t>Acoustical analysis (RT60)</a:t>
            </a:r>
            <a:r>
              <a:rPr lang="en-US" sz="4000" dirty="0">
                <a:latin typeface="Raleway" panose="020B0604020202020204" charset="0"/>
                <a:ea typeface="Calibri" pitchFamily="34" charset="0"/>
                <a:cs typeface="Times New Roman" pitchFamily="18" charset="0"/>
              </a:rPr>
              <a:t>:</a:t>
            </a:r>
            <a:r>
              <a:rPr lang="en-US" sz="4000" dirty="0">
                <a:latin typeface="Raleway" panose="020B0604020202020204" charset="0"/>
                <a:cs typeface="Arial" pitchFamily="34" charset="0"/>
              </a:rPr>
              <a:t/>
            </a:r>
            <a:br>
              <a:rPr lang="en-US" sz="4000" dirty="0">
                <a:latin typeface="Raleway" panose="020B0604020202020204" charset="0"/>
                <a:cs typeface="Arial" pitchFamily="34" charset="0"/>
              </a:rPr>
            </a:b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 algn="l">
              <a:buNone/>
            </a:pPr>
            <a:r>
              <a:rPr lang="en-US" dirty="0" smtClean="0"/>
              <a:t>DINING HALL </a:t>
            </a:r>
            <a:r>
              <a:rPr lang="en-US" dirty="0"/>
              <a:t>: </a:t>
            </a:r>
            <a:endParaRPr lang="en-US" dirty="0" smtClean="0"/>
          </a:p>
          <a:p>
            <a:pPr marL="82296" lvl="0" indent="0">
              <a:buNone/>
            </a:pPr>
            <a:r>
              <a:rPr lang="en-US" sz="1500" b="1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Acceptable range </a:t>
            </a:r>
            <a:r>
              <a:rPr lang="en-US" sz="1500" b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</a:t>
            </a:r>
            <a:r>
              <a:rPr lang="en-US" sz="1500" b="1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(0.6-1.3) sec .</a:t>
            </a:r>
            <a:endParaRPr lang="en-US" sz="1500" b="1" dirty="0">
              <a:latin typeface="Arial" pitchFamily="34" charset="0"/>
              <a:cs typeface="Arial" pitchFamily="34" charset="0"/>
            </a:endParaRPr>
          </a:p>
          <a:p>
            <a:pPr marL="82296" indent="0" algn="l">
              <a:buNone/>
            </a:pPr>
            <a:endParaRPr lang="ar-JO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057400"/>
            <a:ext cx="4571999" cy="309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ounded Rectangle 10">
            <a:extLst>
              <a:ext uri="{FF2B5EF4-FFF2-40B4-BE49-F238E27FC236}">
                <a16:creationId xmlns:a16="http://schemas.microsoft.com/office/drawing/2014/main" id="{996D2BC4-40F2-418F-99C4-6960A0B90DCB}"/>
              </a:ext>
            </a:extLst>
          </p:cNvPr>
          <p:cNvSpPr/>
          <p:nvPr/>
        </p:nvSpPr>
        <p:spPr>
          <a:xfrm>
            <a:off x="4723492" y="3504091"/>
            <a:ext cx="2775098" cy="242334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RT60 at 500 Hz=0.67 s  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مستطيل 4">
            <a:extLst>
              <a:ext uri="{FF2B5EF4-FFF2-40B4-BE49-F238E27FC236}">
                <a16:creationId xmlns:a16="http://schemas.microsoft.com/office/drawing/2014/main" id="{CD3C7BA2-BA0B-48B6-9294-CCA3DC61522E}"/>
              </a:ext>
            </a:extLst>
          </p:cNvPr>
          <p:cNvSpPr/>
          <p:nvPr/>
        </p:nvSpPr>
        <p:spPr>
          <a:xfrm>
            <a:off x="4648200" y="2866151"/>
            <a:ext cx="3062177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rtl="1" fontAlgn="base">
              <a:spcBef>
                <a:spcPct val="0"/>
              </a:spcBef>
              <a:spcAft>
                <a:spcPct val="0"/>
              </a:spcAft>
            </a:pPr>
            <a:r>
              <a:rPr lang="en-US" sz="2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604020202020204" charset="0"/>
                <a:cs typeface="Times New Roman" pitchFamily="18" charset="0"/>
              </a:rPr>
              <a:t>empty space</a:t>
            </a:r>
            <a:endParaRPr lang="en-US" sz="788" dirty="0">
              <a:latin typeface="Raleway" panose="020B0604020202020204" charset="0"/>
              <a:cs typeface="Arial" pitchFamily="34" charset="0"/>
            </a:endParaRPr>
          </a:p>
        </p:txBody>
      </p:sp>
      <p:sp>
        <p:nvSpPr>
          <p:cNvPr id="7" name="Rounded Rectangle 10">
            <a:extLst>
              <a:ext uri="{FF2B5EF4-FFF2-40B4-BE49-F238E27FC236}">
                <a16:creationId xmlns:a16="http://schemas.microsoft.com/office/drawing/2014/main" id="{F7FF6490-6FE8-476C-BC1A-60AAD059D894}"/>
              </a:ext>
            </a:extLst>
          </p:cNvPr>
          <p:cNvSpPr/>
          <p:nvPr/>
        </p:nvSpPr>
        <p:spPr>
          <a:xfrm>
            <a:off x="4723492" y="3920735"/>
            <a:ext cx="2775098" cy="242334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RT60 at 250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Hz=0.72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  </a:t>
            </a:r>
          </a:p>
        </p:txBody>
      </p:sp>
      <p:sp>
        <p:nvSpPr>
          <p:cNvPr id="8" name="Rounded Rectangle 10">
            <a:extLst>
              <a:ext uri="{FF2B5EF4-FFF2-40B4-BE49-F238E27FC236}">
                <a16:creationId xmlns:a16="http://schemas.microsoft.com/office/drawing/2014/main" id="{3652F496-3FD6-47E7-A24A-DCDE64488E81}"/>
              </a:ext>
            </a:extLst>
          </p:cNvPr>
          <p:cNvSpPr/>
          <p:nvPr/>
        </p:nvSpPr>
        <p:spPr>
          <a:xfrm>
            <a:off x="4723492" y="4286747"/>
            <a:ext cx="2775098" cy="242334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RT60 at 125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Hz=0.76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  </a:t>
            </a:r>
          </a:p>
        </p:txBody>
      </p:sp>
      <p:sp>
        <p:nvSpPr>
          <p:cNvPr id="17" name="Rounded Rectangle 10">
            <a:extLst>
              <a:ext uri="{FF2B5EF4-FFF2-40B4-BE49-F238E27FC236}">
                <a16:creationId xmlns:a16="http://schemas.microsoft.com/office/drawing/2014/main" id="{3652F496-3FD6-47E7-A24A-DCDE64488E81}"/>
              </a:ext>
            </a:extLst>
          </p:cNvPr>
          <p:cNvSpPr/>
          <p:nvPr/>
        </p:nvSpPr>
        <p:spPr>
          <a:xfrm>
            <a:off x="4723492" y="4631305"/>
            <a:ext cx="2775098" cy="242334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RT60 at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63 Hz=0.79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  </a:t>
            </a:r>
          </a:p>
        </p:txBody>
      </p:sp>
    </p:spTree>
    <p:extLst>
      <p:ext uri="{BB962C8B-B14F-4D97-AF65-F5344CB8AC3E}">
        <p14:creationId xmlns:p14="http://schemas.microsoft.com/office/powerpoint/2010/main" val="2230996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604020202020204" charset="0"/>
                <a:ea typeface="Calibri" pitchFamily="34" charset="0"/>
                <a:cs typeface="Times New Roman" pitchFamily="18" charset="0"/>
              </a:rPr>
              <a:t>Acoustical analysis (RT60)</a:t>
            </a:r>
            <a:r>
              <a:rPr lang="en-US" sz="4000" dirty="0">
                <a:latin typeface="Raleway" panose="020B0604020202020204" charset="0"/>
                <a:ea typeface="Calibri" pitchFamily="34" charset="0"/>
                <a:cs typeface="Times New Roman" pitchFamily="18" charset="0"/>
              </a:rPr>
              <a:t>:</a:t>
            </a:r>
            <a:r>
              <a:rPr lang="en-US" sz="4000" dirty="0">
                <a:latin typeface="Raleway" panose="020B0604020202020204" charset="0"/>
                <a:cs typeface="Arial" pitchFamily="34" charset="0"/>
              </a:rPr>
              <a:t/>
            </a:r>
            <a:br>
              <a:rPr lang="en-US" sz="4000" dirty="0">
                <a:latin typeface="Raleway" panose="020B0604020202020204" charset="0"/>
                <a:cs typeface="Arial" pitchFamily="34" charset="0"/>
              </a:rPr>
            </a:b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 algn="l">
              <a:buNone/>
            </a:pPr>
            <a:r>
              <a:rPr lang="en-US" dirty="0" smtClean="0"/>
              <a:t>DINING HALL 2 </a:t>
            </a:r>
            <a:r>
              <a:rPr lang="en-US" dirty="0"/>
              <a:t>: </a:t>
            </a:r>
            <a:endParaRPr lang="en-US" dirty="0" smtClean="0"/>
          </a:p>
          <a:p>
            <a:pPr marL="82296" lvl="0" indent="0">
              <a:buNone/>
            </a:pPr>
            <a:r>
              <a:rPr lang="en-US" sz="1500" b="1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Acceptable range for Manager office= (0.6-1.3) sec .</a:t>
            </a:r>
            <a:endParaRPr lang="en-US" sz="1500" b="1" dirty="0">
              <a:latin typeface="Arial" pitchFamily="34" charset="0"/>
              <a:cs typeface="Arial" pitchFamily="34" charset="0"/>
            </a:endParaRPr>
          </a:p>
          <a:p>
            <a:pPr marL="82296" indent="0" algn="l">
              <a:buNone/>
            </a:pPr>
            <a:endParaRPr lang="ar-JO" dirty="0"/>
          </a:p>
        </p:txBody>
      </p:sp>
      <p:sp>
        <p:nvSpPr>
          <p:cNvPr id="5" name="Rounded Rectangle 10">
            <a:extLst>
              <a:ext uri="{FF2B5EF4-FFF2-40B4-BE49-F238E27FC236}">
                <a16:creationId xmlns:a16="http://schemas.microsoft.com/office/drawing/2014/main" id="{996D2BC4-40F2-418F-99C4-6960A0B90DCB}"/>
              </a:ext>
            </a:extLst>
          </p:cNvPr>
          <p:cNvSpPr/>
          <p:nvPr/>
        </p:nvSpPr>
        <p:spPr>
          <a:xfrm>
            <a:off x="4723492" y="3504091"/>
            <a:ext cx="2775098" cy="242334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RT60 at 500 Hz=0.64 s  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مستطيل 4">
            <a:extLst>
              <a:ext uri="{FF2B5EF4-FFF2-40B4-BE49-F238E27FC236}">
                <a16:creationId xmlns:a16="http://schemas.microsoft.com/office/drawing/2014/main" id="{CD3C7BA2-BA0B-48B6-9294-CCA3DC61522E}"/>
              </a:ext>
            </a:extLst>
          </p:cNvPr>
          <p:cNvSpPr/>
          <p:nvPr/>
        </p:nvSpPr>
        <p:spPr>
          <a:xfrm>
            <a:off x="4648200" y="2866151"/>
            <a:ext cx="3062177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rtl="1" fontAlgn="base">
              <a:spcBef>
                <a:spcPct val="0"/>
              </a:spcBef>
              <a:spcAft>
                <a:spcPct val="0"/>
              </a:spcAft>
            </a:pPr>
            <a:r>
              <a:rPr lang="en-US" sz="2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604020202020204" charset="0"/>
                <a:cs typeface="Times New Roman" pitchFamily="18" charset="0"/>
              </a:rPr>
              <a:t>empty space</a:t>
            </a:r>
            <a:endParaRPr lang="en-US" sz="788" dirty="0">
              <a:latin typeface="Raleway" panose="020B0604020202020204" charset="0"/>
              <a:cs typeface="Arial" pitchFamily="34" charset="0"/>
            </a:endParaRPr>
          </a:p>
        </p:txBody>
      </p:sp>
      <p:sp>
        <p:nvSpPr>
          <p:cNvPr id="7" name="Rounded Rectangle 10">
            <a:extLst>
              <a:ext uri="{FF2B5EF4-FFF2-40B4-BE49-F238E27FC236}">
                <a16:creationId xmlns:a16="http://schemas.microsoft.com/office/drawing/2014/main" id="{F7FF6490-6FE8-476C-BC1A-60AAD059D894}"/>
              </a:ext>
            </a:extLst>
          </p:cNvPr>
          <p:cNvSpPr/>
          <p:nvPr/>
        </p:nvSpPr>
        <p:spPr>
          <a:xfrm>
            <a:off x="4723492" y="3920735"/>
            <a:ext cx="2775098" cy="242334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RT60 at 250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Hz=0.94s  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ounded Rectangle 10">
            <a:extLst>
              <a:ext uri="{FF2B5EF4-FFF2-40B4-BE49-F238E27FC236}">
                <a16:creationId xmlns:a16="http://schemas.microsoft.com/office/drawing/2014/main" id="{3652F496-3FD6-47E7-A24A-DCDE64488E81}"/>
              </a:ext>
            </a:extLst>
          </p:cNvPr>
          <p:cNvSpPr/>
          <p:nvPr/>
        </p:nvSpPr>
        <p:spPr>
          <a:xfrm>
            <a:off x="4723492" y="4286747"/>
            <a:ext cx="2775098" cy="242334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RT60 at 125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Hz=1.03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  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756583"/>
            <a:ext cx="4648199" cy="25900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9531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604020202020204" charset="0"/>
                <a:ea typeface="Calibri" pitchFamily="34" charset="0"/>
                <a:cs typeface="Times New Roman" pitchFamily="18" charset="0"/>
              </a:rPr>
              <a:t>Acoustical analysis (STC)</a:t>
            </a:r>
            <a:r>
              <a:rPr lang="en-US" sz="4400" dirty="0">
                <a:latin typeface="Raleway" panose="020B0604020202020204" charset="0"/>
                <a:ea typeface="Calibri" pitchFamily="34" charset="0"/>
                <a:cs typeface="Times New Roman" pitchFamily="18" charset="0"/>
              </a:rPr>
              <a:t>:</a:t>
            </a:r>
            <a:r>
              <a:rPr lang="en-US" sz="4400" dirty="0">
                <a:latin typeface="Raleway" panose="020B0604020202020204" charset="0"/>
                <a:cs typeface="Arial" pitchFamily="34" charset="0"/>
              </a:rPr>
              <a:t/>
            </a:r>
            <a:br>
              <a:rPr lang="en-US" sz="4400" dirty="0">
                <a:latin typeface="Raleway" panose="020B0604020202020204" charset="0"/>
                <a:cs typeface="Arial" pitchFamily="34" charset="0"/>
              </a:rPr>
            </a:b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 algn="l" rtl="0">
              <a:buNone/>
            </a:pPr>
            <a:r>
              <a:rPr lang="en-US" dirty="0" smtClean="0"/>
              <a:t>External wall of DINING HALL 1 :</a:t>
            </a:r>
          </a:p>
          <a:p>
            <a:pPr marL="82296" indent="0" algn="l" rtl="0">
              <a:buNone/>
            </a:pPr>
            <a:endParaRPr lang="ar-JO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981200"/>
            <a:ext cx="2819400" cy="4698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7421" y="1981200"/>
            <a:ext cx="6336579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783429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604020202020204" charset="0"/>
                <a:ea typeface="Calibri" pitchFamily="34" charset="0"/>
                <a:cs typeface="Times New Roman" pitchFamily="18" charset="0"/>
              </a:rPr>
              <a:t>Acoustical analysis (STC)</a:t>
            </a:r>
            <a:r>
              <a:rPr lang="en-US" sz="4400" dirty="0">
                <a:latin typeface="Raleway" panose="020B0604020202020204" charset="0"/>
                <a:ea typeface="Calibri" pitchFamily="34" charset="0"/>
                <a:cs typeface="Times New Roman" pitchFamily="18" charset="0"/>
              </a:rPr>
              <a:t>:</a:t>
            </a:r>
            <a:r>
              <a:rPr lang="en-US" sz="4400" dirty="0">
                <a:latin typeface="Raleway" panose="020B0604020202020204" charset="0"/>
                <a:cs typeface="Arial" pitchFamily="34" charset="0"/>
              </a:rPr>
              <a:t/>
            </a:r>
            <a:br>
              <a:rPr lang="en-US" sz="4400" dirty="0">
                <a:latin typeface="Raleway" panose="020B0604020202020204" charset="0"/>
                <a:cs typeface="Arial" pitchFamily="34" charset="0"/>
              </a:rPr>
            </a:b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 algn="l" rtl="0">
              <a:buNone/>
            </a:pPr>
            <a:r>
              <a:rPr lang="en-US" sz="2200" b="1" dirty="0"/>
              <a:t>DINING HALL 1 </a:t>
            </a:r>
            <a:r>
              <a:rPr lang="en-US" sz="2200" dirty="0"/>
              <a:t>internal partition exposed to waiting </a:t>
            </a:r>
            <a:endParaRPr lang="ar-JO" sz="2200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" y="1981200"/>
            <a:ext cx="24384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1881637"/>
            <a:ext cx="6553200" cy="497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140695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604020202020204" charset="0"/>
                <a:ea typeface="Calibri" pitchFamily="34" charset="0"/>
                <a:cs typeface="Times New Roman" pitchFamily="18" charset="0"/>
              </a:rPr>
              <a:t>Acoustical analysis (STC)</a:t>
            </a:r>
            <a:r>
              <a:rPr lang="en-US" sz="4400" dirty="0">
                <a:latin typeface="Raleway" panose="020B0604020202020204" charset="0"/>
                <a:ea typeface="Calibri" pitchFamily="34" charset="0"/>
                <a:cs typeface="Times New Roman" pitchFamily="18" charset="0"/>
              </a:rPr>
              <a:t>:</a:t>
            </a:r>
            <a:r>
              <a:rPr lang="en-US" sz="4400" dirty="0">
                <a:latin typeface="Raleway" panose="020B0604020202020204" charset="0"/>
                <a:cs typeface="Arial" pitchFamily="34" charset="0"/>
              </a:rPr>
              <a:t/>
            </a:r>
            <a:br>
              <a:rPr lang="en-US" sz="4400" dirty="0">
                <a:latin typeface="Raleway" panose="020B0604020202020204" charset="0"/>
                <a:cs typeface="Arial" pitchFamily="34" charset="0"/>
              </a:rPr>
            </a:b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 algn="l" rtl="0">
              <a:buNone/>
            </a:pPr>
            <a:r>
              <a:rPr lang="en-US" sz="2400" b="1" dirty="0"/>
              <a:t>MANAGER OFFICE </a:t>
            </a:r>
            <a:r>
              <a:rPr lang="en-US" sz="2400" dirty="0"/>
              <a:t>internal partition : </a:t>
            </a:r>
            <a:endParaRPr lang="ar-JO" sz="2200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" y="1981200"/>
            <a:ext cx="24384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3800" y="1819908"/>
            <a:ext cx="6680200" cy="5038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48503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dirty="0">
                <a:cs typeface="Times New Roman" panose="02020603050405020304" pitchFamily="18" charset="0"/>
              </a:rPr>
              <a:t>Contents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800100" indent="-457200" algn="l" rtl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b="1" dirty="0"/>
              <a:t>Site </a:t>
            </a:r>
            <a:r>
              <a:rPr lang="en-US" b="1" dirty="0"/>
              <a:t>analysis </a:t>
            </a:r>
          </a:p>
          <a:p>
            <a:pPr marL="800100" indent="-457200" algn="l" rtl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b="1" dirty="0">
                <a:cs typeface="Times New Roman" panose="02020603050405020304" pitchFamily="18" charset="0"/>
              </a:rPr>
              <a:t>Architectural Design</a:t>
            </a:r>
          </a:p>
          <a:p>
            <a:pPr marL="800100" indent="-457200" algn="l" rtl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b="1" dirty="0">
                <a:cs typeface="Times New Roman" panose="02020603050405020304" pitchFamily="18" charset="0"/>
              </a:rPr>
              <a:t>Environmental</a:t>
            </a:r>
            <a:r>
              <a:rPr lang="en-US" b="1" dirty="0">
                <a:cs typeface="Calibri" panose="020F0502020204030204" pitchFamily="34" charset="0"/>
              </a:rPr>
              <a:t> </a:t>
            </a:r>
            <a:r>
              <a:rPr lang="en-US" b="1" dirty="0">
                <a:cs typeface="Times New Roman" panose="02020603050405020304" pitchFamily="18" charset="0"/>
              </a:rPr>
              <a:t>Design</a:t>
            </a:r>
            <a:r>
              <a:rPr lang="en-US" b="1" dirty="0">
                <a:cs typeface="Calibri" panose="020F0502020204030204" pitchFamily="34" charset="0"/>
              </a:rPr>
              <a:t> </a:t>
            </a:r>
            <a:endParaRPr lang="en-US" b="1" dirty="0">
              <a:cs typeface="Times New Roman" panose="02020603050405020304" pitchFamily="18" charset="0"/>
            </a:endParaRPr>
          </a:p>
          <a:p>
            <a:pPr marL="800100" indent="-457200" algn="l" rtl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b="1" dirty="0">
                <a:cs typeface="Times New Roman" panose="02020603050405020304" pitchFamily="18" charset="0"/>
              </a:rPr>
              <a:t>Structural system Design</a:t>
            </a:r>
          </a:p>
          <a:p>
            <a:pPr marL="800100" indent="-457200" algn="l" rtl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b="1" dirty="0">
                <a:cs typeface="Times New Roman" panose="02020603050405020304" pitchFamily="18" charset="0"/>
              </a:rPr>
              <a:t>Electro-Mechanical system Design</a:t>
            </a:r>
          </a:p>
          <a:p>
            <a:pPr marL="800100" indent="-457200" algn="l" rtl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b="1" dirty="0">
                <a:cs typeface="Times New Roman" panose="02020603050405020304" pitchFamily="18" charset="0"/>
              </a:rPr>
              <a:t>Safety design </a:t>
            </a:r>
          </a:p>
          <a:p>
            <a:pPr marL="800100" indent="-457200" algn="l" rtl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b="1" dirty="0">
                <a:cs typeface="Times New Roman" panose="02020603050405020304" pitchFamily="18" charset="0"/>
              </a:rPr>
              <a:t>Quantity</a:t>
            </a:r>
            <a:r>
              <a:rPr lang="en-US" b="1" cap="small" dirty="0">
                <a:cs typeface="Times New Roman" panose="02020603050405020304" pitchFamily="18" charset="0"/>
              </a:rPr>
              <a:t> </a:t>
            </a:r>
            <a:r>
              <a:rPr lang="en-US" b="1" dirty="0">
                <a:cs typeface="Times New Roman" panose="02020603050405020304" pitchFamily="18" charset="0"/>
              </a:rPr>
              <a:t>Survey</a:t>
            </a:r>
            <a:r>
              <a:rPr lang="en-US" b="1" cap="small" dirty="0">
                <a:cs typeface="Times New Roman" panose="02020603050405020304" pitchFamily="18" charset="0"/>
              </a:rPr>
              <a:t> </a:t>
            </a:r>
            <a:r>
              <a:rPr lang="en-US" b="1" dirty="0">
                <a:cs typeface="Times New Roman" panose="02020603050405020304" pitchFamily="18" charset="0"/>
              </a:rPr>
              <a:t>and</a:t>
            </a:r>
            <a:r>
              <a:rPr lang="en-US" b="1" cap="small" dirty="0">
                <a:cs typeface="Times New Roman" panose="02020603050405020304" pitchFamily="18" charset="0"/>
              </a:rPr>
              <a:t> </a:t>
            </a:r>
            <a:r>
              <a:rPr lang="en-US" b="1" dirty="0">
                <a:cs typeface="Times New Roman" panose="02020603050405020304" pitchFamily="18" charset="0"/>
              </a:rPr>
              <a:t>Cost</a:t>
            </a: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8039970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2667000"/>
            <a:ext cx="7498080" cy="1143000"/>
          </a:xfrm>
        </p:spPr>
        <p:txBody>
          <a:bodyPr>
            <a:noAutofit/>
          </a:bodyPr>
          <a:lstStyle/>
          <a:p>
            <a:r>
              <a:rPr lang="en-US" sz="7000" b="1" dirty="0"/>
              <a:t>Electrical design </a:t>
            </a:r>
            <a:endParaRPr lang="ar-JO" sz="7000" b="1" dirty="0"/>
          </a:p>
        </p:txBody>
      </p:sp>
    </p:spTree>
    <p:extLst>
      <p:ext uri="{BB962C8B-B14F-4D97-AF65-F5344CB8AC3E}">
        <p14:creationId xmlns:p14="http://schemas.microsoft.com/office/powerpoint/2010/main" val="28650974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 design 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Ground Floor socket plan</a:t>
            </a:r>
            <a:endParaRPr lang="ar-JO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930887"/>
            <a:ext cx="7075714" cy="4927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64677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 design 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First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Floor socket plan</a:t>
            </a:r>
            <a:endParaRPr lang="ar-JO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999806"/>
            <a:ext cx="6934199" cy="4858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447610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Ground Floor Lighting Plan </a:t>
            </a:r>
            <a:endParaRPr lang="ar-JO" dirty="0"/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999" y="1295401"/>
            <a:ext cx="7905780" cy="5562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254483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First </a:t>
            </a: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Floor Lighting Plan 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JO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374775"/>
            <a:ext cx="7924800" cy="545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8409068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0"/>
            <a:ext cx="7498080" cy="1417638"/>
          </a:xfrm>
        </p:spPr>
        <p:txBody>
          <a:bodyPr>
            <a:normAutofit/>
          </a:bodyPr>
          <a:lstStyle/>
          <a:p>
            <a:r>
              <a:rPr lang="en-US" b="1" dirty="0">
                <a:effectLst/>
              </a:rPr>
              <a:t>Luminaires selection :</a:t>
            </a:r>
            <a:r>
              <a:rPr lang="en-US" dirty="0">
                <a:effectLst/>
              </a:rPr>
              <a:t/>
            </a:r>
            <a:br>
              <a:rPr lang="en-US" dirty="0">
                <a:effectLst/>
              </a:rPr>
            </a:br>
            <a:endParaRPr lang="ar-JO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685800"/>
            <a:ext cx="6934200" cy="3705225"/>
          </a:xfrm>
        </p:spPr>
      </p:pic>
      <p:pic>
        <p:nvPicPr>
          <p:cNvPr id="5" name="Picture 4" descr="C:\Users\OSAID\AppData\Local\Microsoft\Windows\INetCache\Content.Word\Untitled6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4363720"/>
            <a:ext cx="7086600" cy="24942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0340958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effectLst/>
              </a:rPr>
              <a:t>Luminaires selection :</a:t>
            </a:r>
            <a:r>
              <a:rPr lang="en-US" dirty="0">
                <a:effectLst/>
              </a:rPr>
              <a:t/>
            </a:r>
            <a:br>
              <a:rPr lang="en-US" dirty="0">
                <a:effectLst/>
              </a:rPr>
            </a:br>
            <a:endParaRPr lang="ar-JO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143000"/>
            <a:ext cx="6477000" cy="110476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2286000"/>
            <a:ext cx="6400800" cy="2506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33528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-152400"/>
            <a:ext cx="7498080" cy="838200"/>
          </a:xfrm>
        </p:spPr>
        <p:txBody>
          <a:bodyPr/>
          <a:lstStyle/>
          <a:p>
            <a:r>
              <a:rPr lang="en-US" dirty="0" err="1" smtClean="0"/>
              <a:t>Dialux</a:t>
            </a:r>
            <a:r>
              <a:rPr lang="en-US" dirty="0" smtClean="0"/>
              <a:t> picture : dining hall 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endParaRPr lang="ar-JO" dirty="0"/>
          </a:p>
        </p:txBody>
      </p:sp>
      <p:pic>
        <p:nvPicPr>
          <p:cNvPr id="21506" name="Picture 2" descr="H:\ \مشروع تخرج 2\نتائج ديالوكس\1G.F vie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2000"/>
            <a:ext cx="9144000" cy="6106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074764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Dialux</a:t>
            </a:r>
            <a:r>
              <a:rPr lang="en-US" dirty="0"/>
              <a:t> picture </a:t>
            </a:r>
            <a:r>
              <a:rPr lang="en-US" dirty="0" smtClean="0"/>
              <a:t>: manager office</a:t>
            </a:r>
            <a:endParaRPr lang="ar-JO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590800" y="1524000"/>
            <a:ext cx="4876800" cy="4778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200929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-304800"/>
            <a:ext cx="7498080" cy="1066800"/>
          </a:xfrm>
        </p:spPr>
        <p:txBody>
          <a:bodyPr/>
          <a:lstStyle/>
          <a:p>
            <a:r>
              <a:rPr lang="en-US" dirty="0"/>
              <a:t>manager office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09600"/>
            <a:ext cx="9144000" cy="6248400"/>
          </a:xfrm>
        </p:spPr>
        <p:txBody>
          <a:bodyPr/>
          <a:lstStyle/>
          <a:p>
            <a:pPr marL="82296" indent="0" algn="ctr">
              <a:buNone/>
            </a:pP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Required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illuminance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500 lux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 algn="ctr">
              <a:buNone/>
            </a:pP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Required uniformity (&gt;0.60)</a:t>
            </a:r>
          </a:p>
          <a:p>
            <a:pPr marL="82296" indent="0" algn="ctr" rtl="0">
              <a:buNone/>
            </a:pPr>
            <a:endParaRPr lang="ar-JO" dirty="0"/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76400"/>
            <a:ext cx="2895600" cy="2984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8343" y="1295400"/>
            <a:ext cx="6110697" cy="55626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249299" y="4935970"/>
            <a:ext cx="2225802" cy="92333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Average Illuminance</a:t>
            </a:r>
          </a:p>
          <a:p>
            <a:endParaRPr lang="en-US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ctr"/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535 Lux </a:t>
            </a:r>
            <a:endParaRPr lang="en-US" b="1" dirty="0"/>
          </a:p>
        </p:txBody>
      </p:sp>
      <p:sp>
        <p:nvSpPr>
          <p:cNvPr id="9" name="Rectangle 8"/>
          <p:cNvSpPr/>
          <p:nvPr/>
        </p:nvSpPr>
        <p:spPr>
          <a:xfrm>
            <a:off x="1317625" y="4800600"/>
            <a:ext cx="2089150" cy="1194069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endParaRPr lang="en-US" sz="2000" b="1" dirty="0"/>
          </a:p>
        </p:txBody>
      </p:sp>
      <p:cxnSp>
        <p:nvCxnSpPr>
          <p:cNvPr id="5" name="Straight Arrow Connector 4"/>
          <p:cNvCxnSpPr/>
          <p:nvPr/>
        </p:nvCxnSpPr>
        <p:spPr>
          <a:xfrm flipH="1" flipV="1">
            <a:off x="3581400" y="5397634"/>
            <a:ext cx="2743200" cy="46166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8738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743200"/>
            <a:ext cx="8793480" cy="1143000"/>
          </a:xfrm>
        </p:spPr>
        <p:txBody>
          <a:bodyPr>
            <a:noAutofit/>
          </a:bodyPr>
          <a:lstStyle/>
          <a:p>
            <a:r>
              <a:rPr lang="en-US" sz="6000" b="1" dirty="0"/>
              <a:t>Environmental Design</a:t>
            </a:r>
            <a:endParaRPr lang="ar-JO" sz="6000" b="1" dirty="0"/>
          </a:p>
        </p:txBody>
      </p:sp>
    </p:spTree>
    <p:extLst>
      <p:ext uri="{BB962C8B-B14F-4D97-AF65-F5344CB8AC3E}">
        <p14:creationId xmlns:p14="http://schemas.microsoft.com/office/powerpoint/2010/main" val="288546437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manager </a:t>
            </a:r>
            <a:r>
              <a:rPr lang="en-US" dirty="0" smtClean="0"/>
              <a:t>office </a:t>
            </a:r>
            <a:r>
              <a:rPr lang="en-US" sz="2200" dirty="0" smtClean="0"/>
              <a:t>(UGR)</a:t>
            </a:r>
            <a:endParaRPr lang="ar-JO" sz="2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1978" y="1219200"/>
            <a:ext cx="3516136" cy="323854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61367" y="4457746"/>
            <a:ext cx="3876747" cy="2218928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H="1">
            <a:off x="2690374" y="5035260"/>
            <a:ext cx="837064" cy="1285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1584665" y="5265660"/>
            <a:ext cx="1573444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UGR = 17.7</a:t>
            </a:r>
            <a:endParaRPr lang="en-US" sz="12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50784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590800"/>
            <a:ext cx="7498080" cy="1143000"/>
          </a:xfrm>
        </p:spPr>
        <p:txBody>
          <a:bodyPr>
            <a:noAutofit/>
          </a:bodyPr>
          <a:lstStyle/>
          <a:p>
            <a:r>
              <a:rPr lang="en-US" sz="7000" b="1" dirty="0" smtClean="0"/>
              <a:t>Structural design </a:t>
            </a:r>
            <a:endParaRPr lang="ar-JO" sz="7000" b="1" dirty="0"/>
          </a:p>
        </p:txBody>
      </p:sp>
    </p:spTree>
    <p:extLst>
      <p:ext uri="{BB962C8B-B14F-4D97-AF65-F5344CB8AC3E}">
        <p14:creationId xmlns:p14="http://schemas.microsoft.com/office/powerpoint/2010/main" val="337704226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structural design was made by using "ETABS" software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82147398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We divided the project to three blocks</a:t>
            </a:r>
            <a:endParaRPr lang="ar-SA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6062" y="1447800"/>
            <a:ext cx="5897426" cy="4800600"/>
          </a:xfrm>
        </p:spPr>
      </p:pic>
    </p:spTree>
    <p:extLst>
      <p:ext uri="{BB962C8B-B14F-4D97-AF65-F5344CB8AC3E}">
        <p14:creationId xmlns:p14="http://schemas.microsoft.com/office/powerpoint/2010/main" val="36931206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codes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dirty="0"/>
              <a:t>1. ACI – 318 for reinforced concrete design. </a:t>
            </a:r>
          </a:p>
          <a:p>
            <a:pPr algn="l"/>
            <a:r>
              <a:rPr lang="en-US" dirty="0"/>
              <a:t>2. UBC – 97 for seismic design.</a:t>
            </a:r>
          </a:p>
          <a:p>
            <a:pPr algn="l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51566590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Material properties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dirty="0"/>
              <a:t>- Allowable bearing capacity (</a:t>
            </a:r>
            <a:r>
              <a:rPr lang="en-US" dirty="0" err="1"/>
              <a:t>q</a:t>
            </a:r>
            <a:r>
              <a:rPr lang="en-US" baseline="-25000" dirty="0" err="1"/>
              <a:t>all</a:t>
            </a:r>
            <a:r>
              <a:rPr lang="en-US" dirty="0"/>
              <a:t>) = 250 </a:t>
            </a:r>
            <a:r>
              <a:rPr lang="en-US" dirty="0" err="1"/>
              <a:t>kN</a:t>
            </a:r>
            <a:r>
              <a:rPr lang="en-US" dirty="0"/>
              <a:t>/m</a:t>
            </a:r>
            <a:r>
              <a:rPr lang="en-US" baseline="30000" dirty="0"/>
              <a:t>2</a:t>
            </a:r>
            <a:endParaRPr lang="en-US" dirty="0"/>
          </a:p>
          <a:p>
            <a:pPr lvl="0" algn="l" rtl="0"/>
            <a:r>
              <a:rPr lang="en-US" dirty="0"/>
              <a:t>Concrete: </a:t>
            </a:r>
          </a:p>
          <a:p>
            <a:pPr algn="l"/>
            <a:r>
              <a:rPr lang="en-US" i="1" dirty="0" err="1"/>
              <a:t>fʹ</a:t>
            </a:r>
            <a:r>
              <a:rPr lang="en-US" i="1" baseline="-25000" dirty="0" err="1"/>
              <a:t>c</a:t>
            </a:r>
            <a:r>
              <a:rPr lang="en-US" dirty="0"/>
              <a:t> of slab and beams equal to 24 </a:t>
            </a:r>
            <a:r>
              <a:rPr lang="en-US" dirty="0" err="1"/>
              <a:t>MPa</a:t>
            </a:r>
            <a:r>
              <a:rPr lang="en-US" dirty="0"/>
              <a:t> and for columns and footing equals to 28 </a:t>
            </a:r>
            <a:r>
              <a:rPr lang="en-US" dirty="0" err="1"/>
              <a:t>MPa</a:t>
            </a:r>
            <a:r>
              <a:rPr lang="en-US" dirty="0"/>
              <a:t>.  </a:t>
            </a:r>
          </a:p>
          <a:p>
            <a:pPr lvl="0" algn="l"/>
            <a:r>
              <a:rPr lang="en-US" dirty="0" smtClean="0"/>
              <a:t>Steel </a:t>
            </a:r>
            <a:r>
              <a:rPr lang="en-US" dirty="0"/>
              <a:t>bars: yielding strength (</a:t>
            </a:r>
            <a:r>
              <a:rPr lang="en-US" i="1" dirty="0" err="1"/>
              <a:t>F</a:t>
            </a:r>
            <a:r>
              <a:rPr lang="en-US" i="1" baseline="-25000" dirty="0" err="1"/>
              <a:t>y</a:t>
            </a:r>
            <a:r>
              <a:rPr lang="en-US" dirty="0"/>
              <a:t>) = 420 </a:t>
            </a:r>
            <a:r>
              <a:rPr lang="en-US" dirty="0" err="1"/>
              <a:t>MPa</a:t>
            </a:r>
            <a:r>
              <a:rPr lang="en-US" dirty="0"/>
              <a:t>.</a:t>
            </a:r>
          </a:p>
          <a:p>
            <a:pPr algn="l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13772019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5400" b="1" dirty="0"/>
              <a:t>Building Modeling:</a:t>
            </a:r>
            <a:br>
              <a:rPr lang="en-US" sz="5400" b="1" dirty="0"/>
            </a:br>
            <a:endParaRPr lang="ar-SA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8390" y="1447800"/>
            <a:ext cx="7492769" cy="4800600"/>
          </a:xfrm>
        </p:spPr>
      </p:pic>
    </p:spTree>
    <p:extLst>
      <p:ext uri="{BB962C8B-B14F-4D97-AF65-F5344CB8AC3E}">
        <p14:creationId xmlns:p14="http://schemas.microsoft.com/office/powerpoint/2010/main" val="56765013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Loads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 rtl="0"/>
            <a:r>
              <a:rPr lang="en-US" dirty="0"/>
              <a:t>Super imposed load (SID): </a:t>
            </a:r>
            <a:r>
              <a:rPr lang="en-US" dirty="0" smtClean="0"/>
              <a:t> 4KN/m²</a:t>
            </a:r>
          </a:p>
          <a:p>
            <a:pPr algn="l" rtl="0"/>
            <a:r>
              <a:rPr lang="en-US" dirty="0" smtClean="0"/>
              <a:t>. </a:t>
            </a:r>
            <a:endParaRPr lang="en-US" dirty="0"/>
          </a:p>
          <a:p>
            <a:pPr algn="l"/>
            <a:r>
              <a:rPr lang="en-US" dirty="0"/>
              <a:t>Dead Load: is represented by the own weight of </a:t>
            </a:r>
            <a:r>
              <a:rPr lang="en-US" dirty="0" smtClean="0"/>
              <a:t>the structure.</a:t>
            </a:r>
          </a:p>
          <a:p>
            <a:pPr algn="l"/>
            <a:endParaRPr lang="ar-SA" dirty="0" smtClean="0"/>
          </a:p>
          <a:p>
            <a:pPr lvl="0" algn="l" rtl="0"/>
            <a:r>
              <a:rPr lang="en-US" dirty="0"/>
              <a:t>Live load: load of the occupancy and furniture of restaurant building. Live load = 5 KN/m². </a:t>
            </a:r>
            <a:endParaRPr lang="en-US" dirty="0" smtClean="0"/>
          </a:p>
          <a:p>
            <a:pPr lvl="0" algn="l" rtl="0"/>
            <a:endParaRPr lang="en-US" dirty="0"/>
          </a:p>
          <a:p>
            <a:pPr algn="l" rtl="0"/>
            <a:r>
              <a:rPr lang="en-US" dirty="0"/>
              <a:t>Seismic load due earthquake</a:t>
            </a:r>
          </a:p>
          <a:p>
            <a:pPr algn="l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91876579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indent="0"/>
            <a:r>
              <a:rPr lang="en-US" b="1" dirty="0"/>
              <a:t>Slab </a:t>
            </a:r>
            <a:r>
              <a:rPr lang="en-US" b="1" dirty="0" smtClean="0"/>
              <a:t>System: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Two-way ribbed slab was </a:t>
            </a:r>
            <a:r>
              <a:rPr lang="en-US" dirty="0" smtClean="0"/>
              <a:t>used </a:t>
            </a:r>
            <a:r>
              <a:rPr lang="en-US" dirty="0"/>
              <a:t>, the expected thickness of slab according to h = 𝐿max /27 = 11 /27 = </a:t>
            </a:r>
            <a:r>
              <a:rPr lang="en-US" dirty="0" smtClean="0"/>
              <a:t>0.4m.</a:t>
            </a:r>
          </a:p>
          <a:p>
            <a:pPr algn="l" rtl="0"/>
            <a:r>
              <a:rPr lang="en-US" dirty="0" smtClean="0"/>
              <a:t> </a:t>
            </a:r>
            <a:endParaRPr lang="ar-S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852935"/>
            <a:ext cx="6408712" cy="36724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154932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Beams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The beams used in this building have dimensions of (40*70) cm, (20*45) cm, (60*40) cm,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9562628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/>
              <a:t>Environmental </a:t>
            </a:r>
            <a:r>
              <a:rPr lang="en-US" sz="4000" dirty="0" smtClean="0"/>
              <a:t>Design</a:t>
            </a:r>
            <a:br>
              <a:rPr lang="en-US" sz="4000" dirty="0" smtClean="0"/>
            </a:br>
            <a:r>
              <a:rPr lang="en-US" sz="4000" dirty="0" smtClean="0"/>
              <a:t>solar analysis 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410200"/>
          </a:xfrm>
        </p:spPr>
        <p:txBody>
          <a:bodyPr>
            <a:normAutofit lnSpcReduction="10000"/>
          </a:bodyPr>
          <a:lstStyle/>
          <a:p>
            <a:pPr algn="l" rtl="0"/>
            <a:r>
              <a:rPr lang="en-US" dirty="0" smtClean="0"/>
              <a:t>In a summer day</a:t>
            </a:r>
          </a:p>
          <a:p>
            <a:pPr algn="l" rtl="0"/>
            <a:endParaRPr lang="en-US" dirty="0"/>
          </a:p>
          <a:p>
            <a:pPr algn="l" rtl="0"/>
            <a:endParaRPr lang="en-US" dirty="0" smtClean="0"/>
          </a:p>
          <a:p>
            <a:pPr algn="l" rtl="0"/>
            <a:endParaRPr lang="en-US" dirty="0"/>
          </a:p>
          <a:p>
            <a:pPr algn="l" rtl="0"/>
            <a:endParaRPr lang="en-US" dirty="0" smtClean="0"/>
          </a:p>
          <a:p>
            <a:pPr algn="l" rtl="0"/>
            <a:endParaRPr lang="en-US" dirty="0"/>
          </a:p>
          <a:p>
            <a:pPr algn="l" rtl="0"/>
            <a:endParaRPr lang="en-US" dirty="0" smtClean="0"/>
          </a:p>
          <a:p>
            <a:pPr algn="l" rtl="0"/>
            <a:endParaRPr lang="en-US" dirty="0"/>
          </a:p>
          <a:p>
            <a:pPr algn="l" rtl="0"/>
            <a:endParaRPr lang="en-US" dirty="0" smtClean="0"/>
          </a:p>
          <a:p>
            <a:pPr marL="82296" indent="0" algn="l" rtl="0">
              <a:buNone/>
            </a:pPr>
            <a:r>
              <a:rPr lang="en-US" dirty="0" smtClean="0"/>
              <a:t> </a:t>
            </a:r>
            <a:r>
              <a:rPr lang="en-US" sz="1500" dirty="0" smtClean="0"/>
              <a:t>21/</a:t>
            </a:r>
            <a:r>
              <a:rPr lang="en-US" sz="1500" dirty="0" err="1" smtClean="0"/>
              <a:t>jun</a:t>
            </a:r>
            <a:r>
              <a:rPr lang="en-US" sz="1500" dirty="0" smtClean="0"/>
              <a:t> at 8.00 am</a:t>
            </a:r>
            <a:endParaRPr lang="en-US" dirty="0" smtClean="0"/>
          </a:p>
          <a:p>
            <a:pPr marL="82296" indent="0" algn="l" rtl="0">
              <a:buNone/>
            </a:pPr>
            <a:endParaRPr lang="ar-JO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977832"/>
            <a:ext cx="7717064" cy="4341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3862682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Columns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There are two types of square columns with diameter of (75) cm and (65) cm and one type of rectangular columns with dimension of (70 * 30 cm).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33508943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Compatibility </a:t>
            </a:r>
            <a:r>
              <a:rPr lang="en-US" dirty="0"/>
              <a:t>check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44824"/>
            <a:ext cx="8424936" cy="4653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1213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	Deflection Check</a:t>
            </a:r>
            <a:endParaRPr lang="ar-S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algn="l" rtl="0"/>
                <a:r>
                  <a:rPr lang="en-US" dirty="0"/>
                  <a:t>Maximum deflection service load (dead, SID and live) from ETABS = 48 mm </a:t>
                </a:r>
                <a:endParaRPr lang="en-US" dirty="0" smtClean="0"/>
              </a:p>
              <a:p>
                <a:pPr algn="l" rtl="0"/>
                <a:r>
                  <a:rPr lang="en-US" dirty="0" smtClean="0"/>
                  <a:t>Allowable </a:t>
                </a:r>
                <a:r>
                  <a:rPr lang="en-US" dirty="0"/>
                  <a:t>deflection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11</m:t>
                        </m:r>
                        <m:r>
                          <a:rPr lang="en-US" i="1">
                            <a:latin typeface="Cambria Math"/>
                          </a:rPr>
                          <m:t>.</m:t>
                        </m:r>
                        <m:r>
                          <a:rPr lang="en-US" i="1">
                            <a:latin typeface="Cambria Math"/>
                          </a:rPr>
                          <m:t>42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240</m:t>
                        </m:r>
                      </m:den>
                    </m:f>
                    <m:r>
                      <a:rPr lang="en-US" i="1">
                        <a:latin typeface="Cambria Math"/>
                      </a:rPr>
                      <m:t>∗</m:t>
                    </m:r>
                    <m:r>
                      <a:rPr lang="en-US" i="1">
                        <a:latin typeface="Cambria Math"/>
                      </a:rPr>
                      <m:t>1000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47</m:t>
                    </m:r>
                    <m:r>
                      <a:rPr lang="en-US" i="1">
                        <a:latin typeface="Cambria Math"/>
                      </a:rPr>
                      <m:t>.</m:t>
                    </m:r>
                    <m:r>
                      <a:rPr lang="en-US" i="1">
                        <a:latin typeface="Cambria Math"/>
                      </a:rPr>
                      <m:t>5</m:t>
                    </m:r>
                    <m:r>
                      <a:rPr lang="en-US" i="1">
                        <a:latin typeface="Cambria Math"/>
                      </a:rPr>
                      <m:t> </m:t>
                    </m:r>
                    <m:r>
                      <a:rPr lang="en-US" i="1">
                        <a:latin typeface="Cambria Math"/>
                      </a:rPr>
                      <m:t>𝑚𝑚</m:t>
                    </m:r>
                  </m:oMath>
                </a14:m>
                <a:endParaRPr lang="en-US" dirty="0" smtClean="0"/>
              </a:p>
              <a:p>
                <a:pPr algn="l" rtl="0"/>
                <a:r>
                  <a:rPr lang="en-US" dirty="0" smtClean="0"/>
                  <a:t>Deflection </a:t>
                </a:r>
                <a:r>
                  <a:rPr lang="en-US" dirty="0"/>
                  <a:t>is within the range.</a:t>
                </a:r>
              </a:p>
              <a:p>
                <a:pPr algn="l" rtl="0"/>
                <a:endParaRPr lang="ar-SA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889" t="-1111" r="-667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1987638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33400"/>
            <a:ext cx="8771892" cy="5847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26809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	Equilibrium Check</a:t>
            </a:r>
            <a:endParaRPr lang="ar-SA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600200"/>
            <a:ext cx="9109381" cy="38968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0769640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295400"/>
            <a:ext cx="8577350" cy="4452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9214416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066800"/>
            <a:ext cx="8784975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164458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•Period</a:t>
            </a:r>
            <a:endParaRPr lang="ar-S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algn="l" rtl="0"/>
                <a:r>
                  <a:rPr 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𝑇</m:t>
                        </m:r>
                      </m:e>
                      <m:sub/>
                    </m:sSub>
                  </m:oMath>
                </a14:m>
                <a:r>
                  <a:rPr lang="en-US" dirty="0"/>
                  <a:t>= 0.53 </a:t>
                </a:r>
                <a:r>
                  <a:rPr lang="en-US" dirty="0" smtClean="0"/>
                  <a:t>sec.</a:t>
                </a:r>
              </a:p>
              <a:p>
                <a:pPr algn="l" rtl="0"/>
                <a:r>
                  <a:rPr lang="en-US" dirty="0"/>
                  <a:t> The period was checked using ETABS and found to be equal 0.6 sec </a:t>
                </a:r>
                <a:r>
                  <a:rPr lang="en-US" dirty="0" smtClean="0"/>
                  <a:t>.</a:t>
                </a:r>
              </a:p>
              <a:p>
                <a:pPr algn="l" rtl="0"/>
                <a:r>
                  <a:rPr lang="en-US" dirty="0"/>
                  <a:t>Error percentage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= </m:t>
                        </m:r>
                        <m:r>
                          <a:rPr lang="en-US" i="1">
                            <a:latin typeface="Cambria Math"/>
                          </a:rPr>
                          <m:t>0</m:t>
                        </m:r>
                        <m:r>
                          <a:rPr lang="en-US" i="1">
                            <a:latin typeface="Cambria Math"/>
                          </a:rPr>
                          <m:t>.</m:t>
                        </m:r>
                        <m:r>
                          <a:rPr lang="en-US" i="1">
                            <a:latin typeface="Cambria Math"/>
                          </a:rPr>
                          <m:t>6</m:t>
                        </m:r>
                        <m:r>
                          <a:rPr lang="en-US" i="1">
                            <a:latin typeface="Cambria Math"/>
                          </a:rPr>
                          <m:t>−</m:t>
                        </m:r>
                        <m:r>
                          <a:rPr lang="en-US" i="1">
                            <a:latin typeface="Cambria Math"/>
                          </a:rPr>
                          <m:t>0</m:t>
                        </m:r>
                        <m:r>
                          <a:rPr lang="en-US" i="1">
                            <a:latin typeface="Cambria Math"/>
                          </a:rPr>
                          <m:t>.</m:t>
                        </m:r>
                        <m:r>
                          <a:rPr lang="en-US" i="1">
                            <a:latin typeface="Cambria Math"/>
                          </a:rPr>
                          <m:t>53</m:t>
                        </m:r>
                        <m:r>
                          <a:rPr lang="en-US" i="1">
                            <a:latin typeface="Cambria Math"/>
                          </a:rPr>
                          <m:t> 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0</m:t>
                        </m:r>
                        <m:r>
                          <a:rPr lang="en-US" i="1">
                            <a:latin typeface="Cambria Math"/>
                          </a:rPr>
                          <m:t>.</m:t>
                        </m:r>
                        <m:r>
                          <a:rPr lang="en-US" i="1">
                            <a:latin typeface="Cambria Math"/>
                          </a:rPr>
                          <m:t>53</m:t>
                        </m:r>
                      </m:den>
                    </m:f>
                  </m:oMath>
                </a14:m>
                <a:r>
                  <a:rPr lang="en-US" dirty="0"/>
                  <a:t> * 100 % = 13% &lt; 25%, so that check is </a:t>
                </a:r>
                <a:r>
                  <a:rPr lang="en-US" dirty="0" smtClean="0"/>
                  <a:t>OK.</a:t>
                </a:r>
                <a:endParaRPr lang="en-US" dirty="0"/>
              </a:p>
              <a:p>
                <a:pPr algn="l" rtl="0"/>
                <a:r>
                  <a:rPr lang="en-US" dirty="0" smtClean="0"/>
                  <a:t> </a:t>
                </a:r>
                <a:endParaRPr lang="ar-SA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889" t="-1111" r="-1778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2405662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838200"/>
            <a:ext cx="7498080" cy="685800"/>
          </a:xfrm>
        </p:spPr>
        <p:txBody>
          <a:bodyPr>
            <a:normAutofit fontScale="90000"/>
          </a:bodyPr>
          <a:lstStyle/>
          <a:p>
            <a:pPr lvl="0"/>
            <a:r>
              <a:rPr lang="en-US" b="1" dirty="0"/>
              <a:t> Modal Participation Mass Ratio </a:t>
            </a:r>
            <a:r>
              <a:rPr lang="en-US" b="1" dirty="0" smtClean="0"/>
              <a:t>  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35608" y="1828800"/>
            <a:ext cx="7498080" cy="4419600"/>
          </a:xfrm>
        </p:spPr>
        <p:txBody>
          <a:bodyPr/>
          <a:lstStyle/>
          <a:p>
            <a:pPr algn="l" rtl="0"/>
            <a:r>
              <a:rPr lang="en-US" dirty="0"/>
              <a:t>Modal participation mass ratio was greater than 90% of the full mass of the structure in both X    and Y directions by 7 </a:t>
            </a:r>
            <a:r>
              <a:rPr lang="en-US" dirty="0" smtClean="0"/>
              <a:t>models.</a:t>
            </a:r>
            <a:endParaRPr lang="en-US" dirty="0"/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28224438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836713"/>
            <a:ext cx="8496943" cy="5904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637503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/>
              <a:t>Environmental Design</a:t>
            </a:r>
            <a:br>
              <a:rPr lang="en-US" sz="4400" dirty="0"/>
            </a:br>
            <a:r>
              <a:rPr lang="en-US" sz="4400" dirty="0"/>
              <a:t>solar analysis 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410200"/>
          </a:xfrm>
        </p:spPr>
        <p:txBody>
          <a:bodyPr/>
          <a:lstStyle/>
          <a:p>
            <a:pPr algn="l" rtl="0"/>
            <a:r>
              <a:rPr lang="en-US" dirty="0"/>
              <a:t>In a summer </a:t>
            </a:r>
            <a:r>
              <a:rPr lang="en-US" dirty="0" smtClean="0"/>
              <a:t>day</a:t>
            </a:r>
          </a:p>
          <a:p>
            <a:pPr algn="l" rtl="0"/>
            <a:endParaRPr lang="en-US" dirty="0"/>
          </a:p>
          <a:p>
            <a:pPr algn="l" rtl="0"/>
            <a:endParaRPr lang="en-US" dirty="0" smtClean="0"/>
          </a:p>
          <a:p>
            <a:pPr algn="l" rtl="0"/>
            <a:endParaRPr lang="en-US" dirty="0"/>
          </a:p>
          <a:p>
            <a:pPr algn="l" rtl="0"/>
            <a:endParaRPr lang="en-US" dirty="0" smtClean="0"/>
          </a:p>
          <a:p>
            <a:pPr algn="l" rtl="0"/>
            <a:endParaRPr lang="en-US" dirty="0"/>
          </a:p>
          <a:p>
            <a:pPr algn="l" rtl="0"/>
            <a:endParaRPr lang="en-US" dirty="0" smtClean="0"/>
          </a:p>
          <a:p>
            <a:pPr algn="l" rtl="0"/>
            <a:endParaRPr lang="en-US" dirty="0"/>
          </a:p>
          <a:p>
            <a:pPr marL="82296" indent="0" algn="l" rtl="0">
              <a:buNone/>
            </a:pPr>
            <a:endParaRPr lang="en-US" sz="1500" dirty="0"/>
          </a:p>
          <a:p>
            <a:pPr marL="82296" indent="0" algn="l" rtl="0">
              <a:buNone/>
            </a:pPr>
            <a:r>
              <a:rPr lang="en-US" sz="1500" dirty="0"/>
              <a:t> 21/</a:t>
            </a:r>
            <a:r>
              <a:rPr lang="en-US" sz="1500" dirty="0" err="1"/>
              <a:t>jun</a:t>
            </a:r>
            <a:r>
              <a:rPr lang="en-US" sz="1500" dirty="0"/>
              <a:t> at </a:t>
            </a:r>
            <a:r>
              <a:rPr lang="en-US" sz="1500" dirty="0" smtClean="0"/>
              <a:t>3.00 pm</a:t>
            </a:r>
            <a:endParaRPr lang="en-US" sz="1500" dirty="0"/>
          </a:p>
          <a:p>
            <a:pPr marL="82296" indent="0" algn="l" rtl="0">
              <a:buNone/>
            </a:pPr>
            <a:endParaRPr lang="ar-JO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981201"/>
            <a:ext cx="7819571" cy="4336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518601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Base shear check </a:t>
            </a:r>
            <a:endParaRPr lang="ar-SA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88841"/>
            <a:ext cx="9144000" cy="3573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2981817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algn="l" rtl="0"/>
                <a:r>
                  <a:rPr lang="en-US" dirty="0" err="1"/>
                  <a:t>Vx</a:t>
                </a:r>
                <a:r>
                  <a:rPr lang="en-US" dirty="0"/>
                  <a:t> = </a:t>
                </a:r>
                <a:r>
                  <a:rPr lang="en-US" dirty="0" err="1"/>
                  <a:t>EQx</a:t>
                </a:r>
                <a:r>
                  <a:rPr lang="en-US" dirty="0"/>
                  <a:t> = 2326 KN        &lt;&lt;    </a:t>
                </a:r>
                <a:r>
                  <a:rPr lang="en-US" dirty="0" err="1"/>
                  <a:t>Vmanual</a:t>
                </a:r>
                <a:r>
                  <a:rPr lang="en-US" dirty="0"/>
                  <a:t> =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4432</m:t>
                    </m:r>
                  </m:oMath>
                </a14:m>
                <a:r>
                  <a:rPr lang="en-US" dirty="0"/>
                  <a:t> KN  </a:t>
                </a:r>
              </a:p>
              <a:p>
                <a:pPr algn="l" rtl="0"/>
                <a:r>
                  <a:rPr lang="en-US" dirty="0" err="1"/>
                  <a:t>Vy</a:t>
                </a:r>
                <a:r>
                  <a:rPr lang="en-US" dirty="0"/>
                  <a:t> = </a:t>
                </a:r>
                <a:r>
                  <a:rPr lang="en-US" dirty="0" err="1"/>
                  <a:t>EQy</a:t>
                </a:r>
                <a:r>
                  <a:rPr lang="en-US" dirty="0"/>
                  <a:t> = 2417 KN        &lt;&lt;    </a:t>
                </a:r>
                <a:r>
                  <a:rPr lang="en-US" dirty="0" err="1"/>
                  <a:t>Vmanual</a:t>
                </a:r>
                <a:r>
                  <a:rPr lang="en-US" dirty="0"/>
                  <a:t> =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4432</m:t>
                    </m:r>
                  </m:oMath>
                </a14:m>
                <a:r>
                  <a:rPr lang="en-US" dirty="0"/>
                  <a:t> KN  </a:t>
                </a:r>
              </a:p>
              <a:p>
                <a:pPr algn="l" rtl="0"/>
                <a:endParaRPr lang="ar-SA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889" t="-1111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5099023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Slab design </a:t>
            </a:r>
            <a:endParaRPr lang="ar-SA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99" y="1600200"/>
            <a:ext cx="8448601" cy="5069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2239805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Slab design </a:t>
            </a:r>
            <a:endParaRPr lang="ar-SA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28800"/>
            <a:ext cx="8818626" cy="4480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912243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5400" b="1" dirty="0"/>
              <a:t>Beams Design</a:t>
            </a:r>
            <a:br>
              <a:rPr lang="en-US" sz="5400" b="1" dirty="0"/>
            </a:br>
            <a:endParaRPr lang="ar-SA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93" y="1828800"/>
            <a:ext cx="8675089" cy="4239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6685980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800" b="1" dirty="0"/>
              <a:t>Beams Design</a:t>
            </a:r>
            <a:br>
              <a:rPr lang="en-US" sz="4800" b="1" dirty="0"/>
            </a:br>
            <a:endParaRPr lang="ar-SA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1" y="1676400"/>
            <a:ext cx="8580325" cy="4535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75273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5400" b="1" dirty="0"/>
              <a:t>Beams Design</a:t>
            </a:r>
            <a:br>
              <a:rPr lang="en-US" sz="5400" b="1" dirty="0"/>
            </a:br>
            <a:endParaRPr lang="ar-SA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1" y="1702827"/>
            <a:ext cx="2886472" cy="28062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2031980"/>
            <a:ext cx="2548880" cy="2022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3" y="1802395"/>
            <a:ext cx="2915817" cy="25627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6588834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5400" b="1" dirty="0"/>
              <a:t>Columns Design</a:t>
            </a:r>
            <a:br>
              <a:rPr lang="en-US" sz="5400" b="1" dirty="0"/>
            </a:br>
            <a:endParaRPr lang="ar-SA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064" y="1447800"/>
            <a:ext cx="8045954" cy="50775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46554253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800" b="1" dirty="0"/>
              <a:t>Columns Design</a:t>
            </a:r>
            <a:br>
              <a:rPr lang="en-US" sz="4800" b="1" dirty="0"/>
            </a:br>
            <a:endParaRPr lang="ar-SA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725758"/>
            <a:ext cx="8519864" cy="42235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70465292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5400" b="1" dirty="0"/>
              <a:t>Columns Design</a:t>
            </a:r>
            <a:br>
              <a:rPr lang="en-US" sz="5400" b="1" dirty="0"/>
            </a:br>
            <a:endParaRPr lang="ar-SA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471" y="1905001"/>
            <a:ext cx="8925329" cy="4332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231079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/>
              <a:t>Environmental Design</a:t>
            </a:r>
            <a:br>
              <a:rPr lang="en-US" sz="4000" dirty="0"/>
            </a:br>
            <a:r>
              <a:rPr lang="en-US" sz="4000" dirty="0"/>
              <a:t>solar analysis 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410200"/>
          </a:xfrm>
        </p:spPr>
        <p:txBody>
          <a:bodyPr/>
          <a:lstStyle/>
          <a:p>
            <a:pPr algn="l" rtl="0"/>
            <a:r>
              <a:rPr lang="en-US" dirty="0" smtClean="0"/>
              <a:t>In a winter day</a:t>
            </a:r>
          </a:p>
          <a:p>
            <a:pPr algn="l" rtl="0"/>
            <a:endParaRPr lang="en-US" dirty="0"/>
          </a:p>
          <a:p>
            <a:pPr algn="l" rtl="0"/>
            <a:endParaRPr lang="en-US" dirty="0" smtClean="0"/>
          </a:p>
          <a:p>
            <a:pPr algn="l" rtl="0"/>
            <a:endParaRPr lang="en-US" dirty="0"/>
          </a:p>
          <a:p>
            <a:pPr algn="l" rtl="0"/>
            <a:endParaRPr lang="en-US" dirty="0" smtClean="0"/>
          </a:p>
          <a:p>
            <a:pPr algn="l" rtl="0"/>
            <a:endParaRPr lang="en-US" dirty="0"/>
          </a:p>
          <a:p>
            <a:pPr algn="l" rtl="0"/>
            <a:endParaRPr lang="en-US" dirty="0" smtClean="0"/>
          </a:p>
          <a:p>
            <a:pPr algn="l" rtl="0"/>
            <a:endParaRPr lang="en-US" dirty="0"/>
          </a:p>
          <a:p>
            <a:pPr marL="82296" indent="0" algn="l" rtl="0">
              <a:buNone/>
            </a:pPr>
            <a:endParaRPr lang="en-US" sz="1500" dirty="0" smtClean="0"/>
          </a:p>
          <a:p>
            <a:pPr marL="82296" indent="0" algn="l" rtl="0">
              <a:buNone/>
            </a:pPr>
            <a:r>
              <a:rPr lang="en-US" sz="1500" dirty="0" smtClean="0"/>
              <a:t>21/</a:t>
            </a:r>
            <a:r>
              <a:rPr lang="en-US" sz="1500" dirty="0" err="1" smtClean="0"/>
              <a:t>jan</a:t>
            </a:r>
            <a:r>
              <a:rPr lang="en-US" sz="1500" dirty="0" smtClean="0"/>
              <a:t> at 8.00 am</a:t>
            </a:r>
          </a:p>
          <a:p>
            <a:pPr marL="82296" indent="0" algn="l" rtl="0">
              <a:buNone/>
            </a:pPr>
            <a:endParaRPr lang="ar-JO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7171" y="2057400"/>
            <a:ext cx="7620000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3710412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Shear walls design</a:t>
            </a:r>
            <a:endParaRPr lang="ar-SA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57" y="2286000"/>
            <a:ext cx="9016121" cy="3627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72554838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Footing design 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168" y="1524000"/>
            <a:ext cx="8977832" cy="5060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2485666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0"/>
            <a:ext cx="7498080" cy="12192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Footing design 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pic>
        <p:nvPicPr>
          <p:cNvPr id="4" name="Picture 19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71600" y="914400"/>
            <a:ext cx="6934200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79768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dirty="0"/>
              <a:t>Staircase design</a:t>
            </a:r>
            <a:endParaRPr lang="en-US" sz="44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Thickness = 0.15m.</a:t>
            </a:r>
          </a:p>
          <a:p>
            <a:endParaRPr lang="ar-SA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286000"/>
            <a:ext cx="6974523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309783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Stair </a:t>
            </a:r>
            <a:r>
              <a:rPr lang="en-US" dirty="0" smtClean="0"/>
              <a:t>details.</a:t>
            </a:r>
            <a:endParaRPr lang="ar-SA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1828800"/>
            <a:ext cx="8662339" cy="448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17857222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667000"/>
            <a:ext cx="9125857" cy="1143000"/>
          </a:xfrm>
        </p:spPr>
        <p:txBody>
          <a:bodyPr>
            <a:noAutofit/>
          </a:bodyPr>
          <a:lstStyle/>
          <a:p>
            <a:pPr algn="ctr"/>
            <a:r>
              <a:rPr lang="en-US" sz="7000" b="1" dirty="0" smtClean="0"/>
              <a:t>Thank You</a:t>
            </a:r>
            <a:endParaRPr lang="ar-JO" sz="7000" b="1" dirty="0"/>
          </a:p>
        </p:txBody>
      </p:sp>
    </p:spTree>
    <p:extLst>
      <p:ext uri="{BB962C8B-B14F-4D97-AF65-F5344CB8AC3E}">
        <p14:creationId xmlns:p14="http://schemas.microsoft.com/office/powerpoint/2010/main" val="8969773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/>
              <a:t>Environmental Design</a:t>
            </a:r>
            <a:br>
              <a:rPr lang="en-US" sz="4000" dirty="0"/>
            </a:br>
            <a:r>
              <a:rPr lang="en-US" sz="4000" dirty="0"/>
              <a:t>solar analysis 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410200"/>
          </a:xfrm>
        </p:spPr>
        <p:txBody>
          <a:bodyPr/>
          <a:lstStyle/>
          <a:p>
            <a:pPr algn="l" rtl="0"/>
            <a:r>
              <a:rPr lang="en-US" dirty="0" smtClean="0"/>
              <a:t>In a winter day</a:t>
            </a:r>
          </a:p>
          <a:p>
            <a:pPr algn="l" rtl="0"/>
            <a:endParaRPr lang="en-US" dirty="0"/>
          </a:p>
          <a:p>
            <a:pPr algn="l" rtl="0"/>
            <a:endParaRPr lang="en-US" dirty="0" smtClean="0"/>
          </a:p>
          <a:p>
            <a:pPr algn="l" rtl="0"/>
            <a:endParaRPr lang="en-US" dirty="0"/>
          </a:p>
          <a:p>
            <a:pPr algn="l" rtl="0"/>
            <a:endParaRPr lang="en-US" dirty="0" smtClean="0"/>
          </a:p>
          <a:p>
            <a:pPr marL="82296" indent="0" algn="l" rtl="0">
              <a:buNone/>
            </a:pPr>
            <a:endParaRPr lang="en-US" dirty="0"/>
          </a:p>
          <a:p>
            <a:pPr algn="l" rtl="0"/>
            <a:endParaRPr lang="en-US" dirty="0" smtClean="0"/>
          </a:p>
          <a:p>
            <a:pPr algn="l" rtl="0"/>
            <a:endParaRPr lang="en-US" dirty="0"/>
          </a:p>
          <a:p>
            <a:pPr marL="82296" indent="0" algn="l" rtl="0">
              <a:buNone/>
            </a:pPr>
            <a:endParaRPr lang="en-US" sz="1500" dirty="0" smtClean="0"/>
          </a:p>
          <a:p>
            <a:pPr marL="82296" indent="0" algn="l" rtl="0">
              <a:buNone/>
            </a:pPr>
            <a:r>
              <a:rPr lang="en-US" sz="1500" dirty="0" smtClean="0"/>
              <a:t>21/</a:t>
            </a:r>
            <a:r>
              <a:rPr lang="en-US" sz="1500" dirty="0" err="1" smtClean="0"/>
              <a:t>jan</a:t>
            </a:r>
            <a:r>
              <a:rPr lang="en-US" sz="1500" dirty="0" smtClean="0"/>
              <a:t> at 3.00 pm</a:t>
            </a:r>
          </a:p>
          <a:p>
            <a:pPr marL="82296" indent="0" algn="l" rtl="0">
              <a:buNone/>
            </a:pPr>
            <a:endParaRPr lang="ar-JO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981200"/>
            <a:ext cx="7681913" cy="4342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32153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563562"/>
          </a:xfrm>
        </p:spPr>
        <p:txBody>
          <a:bodyPr>
            <a:normAutofit fontScale="90000"/>
          </a:bodyPr>
          <a:lstStyle/>
          <a:p>
            <a:pPr lvl="0"/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604020202020204" charset="0"/>
                <a:ea typeface="Calibri" pitchFamily="34" charset="0"/>
                <a:cs typeface="Times New Roman" pitchFamily="18" charset="0"/>
              </a:rPr>
              <a:t>Solar Analysis</a:t>
            </a:r>
            <a:r>
              <a:rPr lang="ar-SA" sz="44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604020202020204" charset="0"/>
              </a:rPr>
              <a:t/>
            </a:r>
            <a:br>
              <a:rPr lang="ar-SA" sz="44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604020202020204" charset="0"/>
              </a:rPr>
            </a:b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609600"/>
            <a:ext cx="7498080" cy="5638800"/>
          </a:xfrm>
        </p:spPr>
        <p:txBody>
          <a:bodyPr/>
          <a:lstStyle/>
          <a:p>
            <a:pPr lvl="0" algn="l" rtl="0"/>
            <a:r>
              <a:rPr lang="en-US" dirty="0">
                <a:latin typeface="Raleway" panose="020B0604020202020204" charset="0"/>
                <a:ea typeface="Calibri" pitchFamily="34" charset="0"/>
                <a:cs typeface="Times New Roman" pitchFamily="18" charset="0"/>
              </a:rPr>
              <a:t>Daylight </a:t>
            </a:r>
            <a:r>
              <a:rPr lang="en-US" dirty="0" smtClean="0">
                <a:latin typeface="Raleway" panose="020B0604020202020204" charset="0"/>
                <a:ea typeface="Calibri" pitchFamily="34" charset="0"/>
                <a:cs typeface="Times New Roman" pitchFamily="18" charset="0"/>
              </a:rPr>
              <a:t>factor</a:t>
            </a:r>
            <a:endParaRPr lang="ar-JO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78" y="1371600"/>
            <a:ext cx="8984548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49673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563562"/>
          </a:xfrm>
        </p:spPr>
        <p:txBody>
          <a:bodyPr>
            <a:normAutofit fontScale="90000"/>
          </a:bodyPr>
          <a:lstStyle/>
          <a:p>
            <a:pPr lvl="0"/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604020202020204" charset="0"/>
                <a:ea typeface="Calibri" pitchFamily="34" charset="0"/>
                <a:cs typeface="Times New Roman" pitchFamily="18" charset="0"/>
              </a:rPr>
              <a:t>Solar Analysis</a:t>
            </a:r>
            <a:r>
              <a:rPr lang="ar-SA" sz="44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604020202020204" charset="0"/>
              </a:rPr>
              <a:t/>
            </a:r>
            <a:br>
              <a:rPr lang="ar-SA" sz="44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604020202020204" charset="0"/>
              </a:rPr>
            </a:b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609600"/>
            <a:ext cx="7498080" cy="5638800"/>
          </a:xfrm>
        </p:spPr>
        <p:txBody>
          <a:bodyPr/>
          <a:lstStyle/>
          <a:p>
            <a:pPr lvl="0" algn="l" rtl="0"/>
            <a:r>
              <a:rPr lang="en-US" dirty="0">
                <a:latin typeface="Raleway" panose="020B0604020202020204" charset="0"/>
                <a:ea typeface="Calibri" pitchFamily="34" charset="0"/>
                <a:cs typeface="Times New Roman" pitchFamily="18" charset="0"/>
              </a:rPr>
              <a:t>Daylight factor </a:t>
            </a:r>
            <a:r>
              <a:rPr lang="en-US" dirty="0" smtClean="0">
                <a:latin typeface="Raleway" panose="020B0604020202020204" charset="0"/>
                <a:ea typeface="Calibri" pitchFamily="34" charset="0"/>
                <a:cs typeface="Times New Roman" pitchFamily="18" charset="0"/>
              </a:rPr>
              <a:t>:</a:t>
            </a:r>
            <a:endParaRPr lang="ar-SA" dirty="0">
              <a:solidFill>
                <a:prstClr val="black"/>
              </a:solidFill>
              <a:latin typeface="Raleway" panose="020B0604020202020204" charset="0"/>
            </a:endParaRPr>
          </a:p>
          <a:p>
            <a:pPr marL="82296" indent="0" algn="l" rtl="0">
              <a:buNone/>
            </a:pPr>
            <a:endParaRPr lang="ar-JO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185861"/>
            <a:ext cx="8782050" cy="5666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2597254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4447</TotalTime>
  <Words>686</Words>
  <Application>Microsoft Office PowerPoint</Application>
  <PresentationFormat>On-screen Show (4:3)</PresentationFormat>
  <Paragraphs>204</Paragraphs>
  <Slides>65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65</vt:i4>
      </vt:variant>
    </vt:vector>
  </HeadingPairs>
  <TitlesOfParts>
    <vt:vector size="76" baseType="lpstr">
      <vt:lpstr>Arial</vt:lpstr>
      <vt:lpstr>Calibri</vt:lpstr>
      <vt:lpstr>Cambria Math</vt:lpstr>
      <vt:lpstr>Gill Sans MT</vt:lpstr>
      <vt:lpstr>Majalla UI</vt:lpstr>
      <vt:lpstr>Raleway</vt:lpstr>
      <vt:lpstr>Times New Roman</vt:lpstr>
      <vt:lpstr>Verdana</vt:lpstr>
      <vt:lpstr>Wingdings</vt:lpstr>
      <vt:lpstr>Wingdings 2</vt:lpstr>
      <vt:lpstr>Solstice</vt:lpstr>
      <vt:lpstr>PowerPoint Presentation</vt:lpstr>
      <vt:lpstr>Contents</vt:lpstr>
      <vt:lpstr>Environmental Design</vt:lpstr>
      <vt:lpstr>Environmental Design solar analysis </vt:lpstr>
      <vt:lpstr>Environmental Design solar analysis </vt:lpstr>
      <vt:lpstr>Environmental Design solar analysis </vt:lpstr>
      <vt:lpstr>Environmental Design solar analysis </vt:lpstr>
      <vt:lpstr>Solar Analysis </vt:lpstr>
      <vt:lpstr>Solar Analysis </vt:lpstr>
      <vt:lpstr>Heating and Cooling Load </vt:lpstr>
      <vt:lpstr>Thermal Comfort </vt:lpstr>
      <vt:lpstr>Environmental Design</vt:lpstr>
      <vt:lpstr>Environmental Design</vt:lpstr>
      <vt:lpstr>Acoustical analysis (RT60): </vt:lpstr>
      <vt:lpstr>Acoustical analysis (RT60): </vt:lpstr>
      <vt:lpstr>Acoustical analysis (RT60): </vt:lpstr>
      <vt:lpstr>Acoustical analysis (STC): </vt:lpstr>
      <vt:lpstr>Acoustical analysis (STC): </vt:lpstr>
      <vt:lpstr>Acoustical analysis (STC): </vt:lpstr>
      <vt:lpstr>Electrical design </vt:lpstr>
      <vt:lpstr>Electrical design </vt:lpstr>
      <vt:lpstr>Electrical design </vt:lpstr>
      <vt:lpstr>Ground Floor Lighting Plan </vt:lpstr>
      <vt:lpstr>First Floor Lighting Plan </vt:lpstr>
      <vt:lpstr>Luminaires selection : </vt:lpstr>
      <vt:lpstr>Luminaires selection : </vt:lpstr>
      <vt:lpstr>Dialux picture : dining hall </vt:lpstr>
      <vt:lpstr>Dialux picture : manager office</vt:lpstr>
      <vt:lpstr>manager office</vt:lpstr>
      <vt:lpstr>manager office (UGR)</vt:lpstr>
      <vt:lpstr>Structural design </vt:lpstr>
      <vt:lpstr>The structural design was made by using "ETABS" software </vt:lpstr>
      <vt:lpstr>We divided the project to three blocks</vt:lpstr>
      <vt:lpstr>Design codes </vt:lpstr>
      <vt:lpstr>Material properties </vt:lpstr>
      <vt:lpstr>Building Modeling: </vt:lpstr>
      <vt:lpstr>Loads </vt:lpstr>
      <vt:lpstr>Slab System:</vt:lpstr>
      <vt:lpstr>Beams</vt:lpstr>
      <vt:lpstr>Columns</vt:lpstr>
      <vt:lpstr>Compatibility check</vt:lpstr>
      <vt:lpstr> Deflection Check</vt:lpstr>
      <vt:lpstr>PowerPoint Presentation</vt:lpstr>
      <vt:lpstr> Equilibrium Check</vt:lpstr>
      <vt:lpstr>PowerPoint Presentation</vt:lpstr>
      <vt:lpstr>PowerPoint Presentation</vt:lpstr>
      <vt:lpstr>•Period</vt:lpstr>
      <vt:lpstr> Modal Participation Mass Ratio    </vt:lpstr>
      <vt:lpstr>PowerPoint Presentation</vt:lpstr>
      <vt:lpstr>Base shear check </vt:lpstr>
      <vt:lpstr>PowerPoint Presentation</vt:lpstr>
      <vt:lpstr>Slab design </vt:lpstr>
      <vt:lpstr>Slab design </vt:lpstr>
      <vt:lpstr>Beams Design </vt:lpstr>
      <vt:lpstr>Beams Design </vt:lpstr>
      <vt:lpstr>Beams Design </vt:lpstr>
      <vt:lpstr>Columns Design </vt:lpstr>
      <vt:lpstr>Columns Design </vt:lpstr>
      <vt:lpstr>Columns Design </vt:lpstr>
      <vt:lpstr>Shear walls design</vt:lpstr>
      <vt:lpstr>Footing design  </vt:lpstr>
      <vt:lpstr>Footing design  </vt:lpstr>
      <vt:lpstr>Staircase design</vt:lpstr>
      <vt:lpstr>Stair details.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OSAID</dc:creator>
  <cp:lastModifiedBy>student</cp:lastModifiedBy>
  <cp:revision>45</cp:revision>
  <dcterms:created xsi:type="dcterms:W3CDTF">2006-08-16T00:00:00Z</dcterms:created>
  <dcterms:modified xsi:type="dcterms:W3CDTF">2019-07-25T08:00:53Z</dcterms:modified>
</cp:coreProperties>
</file>