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59" r:id="rId4"/>
    <p:sldId id="270" r:id="rId5"/>
    <p:sldId id="271" r:id="rId6"/>
    <p:sldId id="272" r:id="rId7"/>
    <p:sldId id="260" r:id="rId8"/>
    <p:sldId id="261" r:id="rId9"/>
    <p:sldId id="262" r:id="rId10"/>
    <p:sldId id="263" r:id="rId11"/>
    <p:sldId id="264" r:id="rId12"/>
    <p:sldId id="265" r:id="rId13"/>
    <p:sldId id="266" r:id="rId14"/>
    <p:sldId id="269" r:id="rId15"/>
    <p:sldId id="267" r:id="rId16"/>
    <p:sldId id="26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4" d="100"/>
          <a:sy n="64" d="100"/>
        </p:scale>
        <p:origin x="-738" y="-73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7A0C93E0-CBB0-4D23-A00B-622E86DD3EB9}" type="datetimeFigureOut">
              <a:rPr lang="en-US" smtClean="0"/>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E9B2C-79EE-4033-A448-CF80CA7E67A4}"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3850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0C93E0-CBB0-4D23-A00B-622E86DD3EB9}" type="datetimeFigureOut">
              <a:rPr lang="en-US" smtClean="0"/>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E9B2C-79EE-4033-A448-CF80CA7E67A4}" type="slidenum">
              <a:rPr lang="en-US" smtClean="0"/>
              <a:t>‹#›</a:t>
            </a:fld>
            <a:endParaRPr lang="en-US"/>
          </a:p>
        </p:txBody>
      </p:sp>
    </p:spTree>
    <p:extLst>
      <p:ext uri="{BB962C8B-B14F-4D97-AF65-F5344CB8AC3E}">
        <p14:creationId xmlns:p14="http://schemas.microsoft.com/office/powerpoint/2010/main" val="891174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0C93E0-CBB0-4D23-A00B-622E86DD3EB9}" type="datetimeFigureOut">
              <a:rPr lang="en-US" smtClean="0"/>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E9B2C-79EE-4033-A448-CF80CA7E67A4}"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0225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0C93E0-CBB0-4D23-A00B-622E86DD3EB9}" type="datetimeFigureOut">
              <a:rPr lang="en-US" smtClean="0"/>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E9B2C-79EE-4033-A448-CF80CA7E67A4}" type="slidenum">
              <a:rPr lang="en-US" smtClean="0"/>
              <a:t>‹#›</a:t>
            </a:fld>
            <a:endParaRPr lang="en-US"/>
          </a:p>
        </p:txBody>
      </p:sp>
    </p:spTree>
    <p:extLst>
      <p:ext uri="{BB962C8B-B14F-4D97-AF65-F5344CB8AC3E}">
        <p14:creationId xmlns:p14="http://schemas.microsoft.com/office/powerpoint/2010/main" val="3886814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0C93E0-CBB0-4D23-A00B-622E86DD3EB9}" type="datetimeFigureOut">
              <a:rPr lang="en-US" smtClean="0"/>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E9B2C-79EE-4033-A448-CF80CA7E67A4}"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8747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A0C93E0-CBB0-4D23-A00B-622E86DD3EB9}" type="datetimeFigureOut">
              <a:rPr lang="en-US" smtClean="0"/>
              <a:t>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E9B2C-79EE-4033-A448-CF80CA7E67A4}" type="slidenum">
              <a:rPr lang="en-US" smtClean="0"/>
              <a:t>‹#›</a:t>
            </a:fld>
            <a:endParaRPr lang="en-US"/>
          </a:p>
        </p:txBody>
      </p:sp>
    </p:spTree>
    <p:extLst>
      <p:ext uri="{BB962C8B-B14F-4D97-AF65-F5344CB8AC3E}">
        <p14:creationId xmlns:p14="http://schemas.microsoft.com/office/powerpoint/2010/main" val="1163173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A0C93E0-CBB0-4D23-A00B-622E86DD3EB9}" type="datetimeFigureOut">
              <a:rPr lang="en-US" smtClean="0"/>
              <a:t>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2E9B2C-79EE-4033-A448-CF80CA7E67A4}" type="slidenum">
              <a:rPr lang="en-US" smtClean="0"/>
              <a:t>‹#›</a:t>
            </a:fld>
            <a:endParaRPr lang="en-US"/>
          </a:p>
        </p:txBody>
      </p:sp>
    </p:spTree>
    <p:extLst>
      <p:ext uri="{BB962C8B-B14F-4D97-AF65-F5344CB8AC3E}">
        <p14:creationId xmlns:p14="http://schemas.microsoft.com/office/powerpoint/2010/main" val="1034614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0C93E0-CBB0-4D23-A00B-622E86DD3EB9}" type="datetimeFigureOut">
              <a:rPr lang="en-US" smtClean="0"/>
              <a:t>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E9B2C-79EE-4033-A448-CF80CA7E67A4}" type="slidenum">
              <a:rPr lang="en-US" smtClean="0"/>
              <a:t>‹#›</a:t>
            </a:fld>
            <a:endParaRPr lang="en-US"/>
          </a:p>
        </p:txBody>
      </p:sp>
    </p:spTree>
    <p:extLst>
      <p:ext uri="{BB962C8B-B14F-4D97-AF65-F5344CB8AC3E}">
        <p14:creationId xmlns:p14="http://schemas.microsoft.com/office/powerpoint/2010/main" val="3709330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0C93E0-CBB0-4D23-A00B-622E86DD3EB9}" type="datetimeFigureOut">
              <a:rPr lang="en-US" smtClean="0"/>
              <a:t>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2E9B2C-79EE-4033-A448-CF80CA7E67A4}" type="slidenum">
              <a:rPr lang="en-US" smtClean="0"/>
              <a:t>‹#›</a:t>
            </a:fld>
            <a:endParaRPr lang="en-US"/>
          </a:p>
        </p:txBody>
      </p:sp>
    </p:spTree>
    <p:extLst>
      <p:ext uri="{BB962C8B-B14F-4D97-AF65-F5344CB8AC3E}">
        <p14:creationId xmlns:p14="http://schemas.microsoft.com/office/powerpoint/2010/main" val="520578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0C93E0-CBB0-4D23-A00B-622E86DD3EB9}" type="datetimeFigureOut">
              <a:rPr lang="en-US" smtClean="0"/>
              <a:t>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E9B2C-79EE-4033-A448-CF80CA7E67A4}" type="slidenum">
              <a:rPr lang="en-US" smtClean="0"/>
              <a:t>‹#›</a:t>
            </a:fld>
            <a:endParaRPr lang="en-US"/>
          </a:p>
        </p:txBody>
      </p:sp>
    </p:spTree>
    <p:extLst>
      <p:ext uri="{BB962C8B-B14F-4D97-AF65-F5344CB8AC3E}">
        <p14:creationId xmlns:p14="http://schemas.microsoft.com/office/powerpoint/2010/main" val="1150799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0C93E0-CBB0-4D23-A00B-622E86DD3EB9}" type="datetimeFigureOut">
              <a:rPr lang="en-US" smtClean="0"/>
              <a:t>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E9B2C-79EE-4033-A448-CF80CA7E67A4}"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543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A0C93E0-CBB0-4D23-A00B-622E86DD3EB9}" type="datetimeFigureOut">
              <a:rPr lang="en-US" smtClean="0"/>
              <a:t>1/3/2018</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E2E9B2C-79EE-4033-A448-CF80CA7E67A4}"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085592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603" y="4844955"/>
            <a:ext cx="7942997" cy="1578222"/>
          </a:xfrm>
        </p:spPr>
        <p:txBody>
          <a:bodyPr>
            <a:normAutofit fontScale="90000"/>
          </a:bodyPr>
          <a:lstStyle/>
          <a:p>
            <a:pPr algn="ctr"/>
            <a:r>
              <a:rPr lang="en-US" dirty="0"/>
              <a:t>Design an off-grid photovoltaic power system for a remote rural area called Khirbet </a:t>
            </a:r>
            <a:r>
              <a:rPr lang="en-US" dirty="0" err="1"/>
              <a:t>Tana</a:t>
            </a:r>
            <a:endParaRPr lang="en-US" dirty="0"/>
          </a:p>
        </p:txBody>
      </p:sp>
      <p:sp>
        <p:nvSpPr>
          <p:cNvPr id="3" name="Subtitle 2"/>
          <p:cNvSpPr>
            <a:spLocks noGrp="1"/>
          </p:cNvSpPr>
          <p:nvPr>
            <p:ph type="subTitle" idx="1"/>
          </p:nvPr>
        </p:nvSpPr>
        <p:spPr/>
        <p:txBody>
          <a:bodyPr/>
          <a:lstStyle/>
          <a:p>
            <a:r>
              <a:rPr lang="en-US" dirty="0" err="1" smtClean="0"/>
              <a:t>Israa</a:t>
            </a:r>
            <a:r>
              <a:rPr lang="en-US" dirty="0" smtClean="0"/>
              <a:t> Othman</a:t>
            </a:r>
          </a:p>
          <a:p>
            <a:r>
              <a:rPr lang="en-US" dirty="0" err="1" smtClean="0"/>
              <a:t>Moath</a:t>
            </a:r>
            <a:r>
              <a:rPr lang="en-US" dirty="0" smtClean="0"/>
              <a:t> Saleh</a:t>
            </a:r>
            <a:endParaRPr lang="en-US" dirty="0"/>
          </a:p>
        </p:txBody>
      </p:sp>
    </p:spTree>
    <p:extLst>
      <p:ext uri="{BB962C8B-B14F-4D97-AF65-F5344CB8AC3E}">
        <p14:creationId xmlns:p14="http://schemas.microsoft.com/office/powerpoint/2010/main" val="27675957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solidFill>
                  <a:schemeClr val="accent1">
                    <a:lumMod val="75000"/>
                  </a:schemeClr>
                </a:solidFill>
              </a:rPr>
              <a:t>PV Module</a:t>
            </a:r>
            <a:endParaRPr lang="en-US" dirty="0">
              <a:solidFill>
                <a:schemeClr val="accent1">
                  <a:lumMod val="75000"/>
                </a:schemeClr>
              </a:solidFill>
            </a:endParaRPr>
          </a:p>
        </p:txBody>
      </p:sp>
      <p:sp>
        <p:nvSpPr>
          <p:cNvPr id="3" name="Content Placeholder 2"/>
          <p:cNvSpPr>
            <a:spLocks noGrp="1"/>
          </p:cNvSpPr>
          <p:nvPr>
            <p:ph idx="1"/>
          </p:nvPr>
        </p:nvSpPr>
        <p:spPr/>
        <p:txBody>
          <a:bodyPr/>
          <a:lstStyle/>
          <a:p>
            <a:r>
              <a:rPr lang="en-US" dirty="0" smtClean="0"/>
              <a:t>The total consumption equals to 23.2 kWh, the total </a:t>
            </a:r>
            <a:r>
              <a:rPr lang="en-US" dirty="0" err="1" smtClean="0"/>
              <a:t>K</a:t>
            </a:r>
            <a:r>
              <a:rPr lang="en-US" sz="1800" dirty="0" err="1" smtClean="0"/>
              <a:t>wp</a:t>
            </a:r>
            <a:r>
              <a:rPr lang="en-US" sz="1800" dirty="0" smtClean="0"/>
              <a:t> </a:t>
            </a:r>
            <a:r>
              <a:rPr lang="en-US" dirty="0" smtClean="0"/>
              <a:t>=</a:t>
            </a:r>
            <a:r>
              <a:rPr lang="en-US" sz="1800" dirty="0" smtClean="0"/>
              <a:t> </a:t>
            </a:r>
            <a:r>
              <a:rPr lang="en-US" dirty="0" smtClean="0"/>
              <a:t>7.75 </a:t>
            </a:r>
            <a:r>
              <a:rPr lang="en-US" dirty="0" err="1" smtClean="0">
                <a:solidFill>
                  <a:prstClr val="black"/>
                </a:solidFill>
              </a:rPr>
              <a:t>K</a:t>
            </a:r>
            <a:r>
              <a:rPr lang="en-US" sz="1800" dirty="0" err="1" smtClean="0">
                <a:solidFill>
                  <a:prstClr val="black"/>
                </a:solidFill>
              </a:rPr>
              <a:t>wp</a:t>
            </a:r>
            <a:endParaRPr lang="en-US" sz="1800" dirty="0" smtClean="0">
              <a:solidFill>
                <a:prstClr val="black"/>
              </a:solidFill>
            </a:endParaRPr>
          </a:p>
          <a:p>
            <a:r>
              <a:rPr lang="en-US" dirty="0"/>
              <a:t>Using (SL-180-24) </a:t>
            </a:r>
            <a:r>
              <a:rPr lang="en-US" dirty="0" smtClean="0"/>
              <a:t>modules, 43 modules are needed to cover the need of the targeted population.</a:t>
            </a:r>
          </a:p>
          <a:p>
            <a:endParaRPr lang="en-US" dirty="0"/>
          </a:p>
        </p:txBody>
      </p:sp>
      <p:pic>
        <p:nvPicPr>
          <p:cNvPr id="4" name="Picture 3"/>
          <p:cNvPicPr>
            <a:picLocks noChangeAspect="1"/>
          </p:cNvPicPr>
          <p:nvPr/>
        </p:nvPicPr>
        <p:blipFill>
          <a:blip r:embed="rId2"/>
          <a:stretch>
            <a:fillRect/>
          </a:stretch>
        </p:blipFill>
        <p:spPr>
          <a:xfrm>
            <a:off x="6629411" y="1634247"/>
            <a:ext cx="5353323" cy="4166052"/>
          </a:xfrm>
          <a:prstGeom prst="rect">
            <a:avLst/>
          </a:prstGeom>
        </p:spPr>
      </p:pic>
      <p:sp>
        <p:nvSpPr>
          <p:cNvPr id="5" name="Content Placeholder 2"/>
          <p:cNvSpPr txBox="1">
            <a:spLocks/>
          </p:cNvSpPr>
          <p:nvPr/>
        </p:nvSpPr>
        <p:spPr>
          <a:xfrm>
            <a:off x="7830414" y="5759356"/>
            <a:ext cx="3332908" cy="452651"/>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US" dirty="0" smtClean="0"/>
              <a:t>Module Specifications</a:t>
            </a:r>
          </a:p>
          <a:p>
            <a:endParaRPr lang="en-US" dirty="0"/>
          </a:p>
        </p:txBody>
      </p:sp>
    </p:spTree>
    <p:extLst>
      <p:ext uri="{BB962C8B-B14F-4D97-AF65-F5344CB8AC3E}">
        <p14:creationId xmlns:p14="http://schemas.microsoft.com/office/powerpoint/2010/main" val="2983623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0823" y="5304571"/>
            <a:ext cx="5518336" cy="250068"/>
          </a:xfrm>
        </p:spPr>
        <p:txBody>
          <a:bodyPr>
            <a:normAutofit fontScale="90000"/>
          </a:bodyPr>
          <a:lstStyle/>
          <a:p>
            <a:pPr marL="91440" indent="-91440">
              <a:lnSpc>
                <a:spcPct val="90000"/>
              </a:lnSpc>
              <a:spcBef>
                <a:spcPts val="1200"/>
              </a:spcBef>
              <a:spcAft>
                <a:spcPts val="200"/>
              </a:spcAft>
              <a:buClr>
                <a:schemeClr val="accent1"/>
              </a:buClr>
              <a:buSzPct val="100000"/>
              <a:buFont typeface="Tw Cen MT" panose="020B0602020104020603" pitchFamily="34" charset="0"/>
              <a:buChar char=" "/>
            </a:pPr>
            <a:r>
              <a:rPr lang="en-US" sz="2200" cap="none" dirty="0" smtClean="0">
                <a:solidFill>
                  <a:schemeClr val="tx1"/>
                </a:solidFill>
                <a:latin typeface="+mn-lt"/>
                <a:ea typeface="+mn-ea"/>
                <a:cs typeface="+mn-cs"/>
              </a:rPr>
              <a:t>Schematic Figure For The Proposed PV System</a:t>
            </a:r>
            <a:endParaRPr lang="en-US" sz="2200" cap="none" dirty="0">
              <a:solidFill>
                <a:schemeClr val="tx1"/>
              </a:solidFill>
              <a:latin typeface="+mn-lt"/>
              <a:ea typeface="+mn-ea"/>
              <a:cs typeface="+mn-cs"/>
            </a:endParaRPr>
          </a:p>
        </p:txBody>
      </p:sp>
      <p:pic>
        <p:nvPicPr>
          <p:cNvPr id="4" name="Content Placeholder 3" descr="C:\Users\Jamal Ratrout\Desktop\100.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33295" y="1575156"/>
            <a:ext cx="9383434" cy="3724795"/>
          </a:xfrm>
          <a:prstGeom prst="rect">
            <a:avLst/>
          </a:prstGeom>
          <a:noFill/>
          <a:ln>
            <a:noFill/>
          </a:ln>
        </p:spPr>
      </p:pic>
    </p:spTree>
    <p:extLst>
      <p:ext uri="{BB962C8B-B14F-4D97-AF65-F5344CB8AC3E}">
        <p14:creationId xmlns:p14="http://schemas.microsoft.com/office/powerpoint/2010/main" val="2738207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8522" y="1995954"/>
            <a:ext cx="5678424" cy="5184648"/>
          </a:xfrm>
        </p:spPr>
        <p:txBody>
          <a:bodyPr/>
          <a:lstStyle/>
          <a:p>
            <a:r>
              <a:rPr lang="en-US" dirty="0"/>
              <a:t>The system is rated at 48 volt and the battery has nominal voltage of 2 volts. So number of batteries will be: 48/2=24 batteries in series.</a:t>
            </a:r>
          </a:p>
        </p:txBody>
      </p:sp>
      <p:pic>
        <p:nvPicPr>
          <p:cNvPr id="7" name="Picture 6"/>
          <p:cNvPicPr>
            <a:picLocks noChangeAspect="1"/>
          </p:cNvPicPr>
          <p:nvPr/>
        </p:nvPicPr>
        <p:blipFill>
          <a:blip r:embed="rId2"/>
          <a:stretch>
            <a:fillRect/>
          </a:stretch>
        </p:blipFill>
        <p:spPr>
          <a:xfrm>
            <a:off x="901737" y="1995954"/>
            <a:ext cx="4511511" cy="4285397"/>
          </a:xfrm>
          <a:prstGeom prst="rect">
            <a:avLst/>
          </a:prstGeom>
        </p:spPr>
      </p:pic>
      <p:sp>
        <p:nvSpPr>
          <p:cNvPr id="5" name="Text Placeholder 4"/>
          <p:cNvSpPr>
            <a:spLocks noGrp="1"/>
          </p:cNvSpPr>
          <p:nvPr>
            <p:ph type="body" sz="half" idx="2"/>
          </p:nvPr>
        </p:nvSpPr>
        <p:spPr>
          <a:xfrm>
            <a:off x="1942977" y="6281351"/>
            <a:ext cx="2820091" cy="277791"/>
          </a:xfrm>
        </p:spPr>
        <p:txBody>
          <a:bodyPr>
            <a:noAutofit/>
          </a:bodyPr>
          <a:lstStyle/>
          <a:p>
            <a:pPr algn="ctr"/>
            <a:r>
              <a:rPr lang="en-US" sz="1400" dirty="0"/>
              <a:t>Batteries Specifications</a:t>
            </a:r>
          </a:p>
        </p:txBody>
      </p:sp>
      <p:sp>
        <p:nvSpPr>
          <p:cNvPr id="9" name="Title 7"/>
          <p:cNvSpPr>
            <a:spLocks noGrp="1"/>
          </p:cNvSpPr>
          <p:nvPr>
            <p:ph type="title"/>
          </p:nvPr>
        </p:nvSpPr>
        <p:spPr>
          <a:xfrm>
            <a:off x="1024128" y="585216"/>
            <a:ext cx="9720072" cy="1499616"/>
          </a:xfrm>
        </p:spPr>
        <p:txBody>
          <a:bodyPr/>
          <a:lstStyle/>
          <a:p>
            <a:r>
              <a:rPr lang="en-US" dirty="0" smtClean="0">
                <a:solidFill>
                  <a:schemeClr val="accent1">
                    <a:lumMod val="75000"/>
                  </a:schemeClr>
                </a:solidFill>
              </a:rPr>
              <a:t>Batteries</a:t>
            </a:r>
            <a:endParaRPr lang="en-US" dirty="0">
              <a:solidFill>
                <a:schemeClr val="accent1">
                  <a:lumMod val="75000"/>
                </a:schemeClr>
              </a:solidFill>
            </a:endParaRPr>
          </a:p>
        </p:txBody>
      </p:sp>
    </p:spTree>
    <p:extLst>
      <p:ext uri="{BB962C8B-B14F-4D97-AF65-F5344CB8AC3E}">
        <p14:creationId xmlns:p14="http://schemas.microsoft.com/office/powerpoint/2010/main" val="41595713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1238" y="4483229"/>
            <a:ext cx="9133764" cy="1811058"/>
          </a:xfrm>
        </p:spPr>
        <p:txBody>
          <a:bodyPr>
            <a:normAutofit/>
          </a:bodyPr>
          <a:lstStyle/>
          <a:p>
            <a:r>
              <a:rPr lang="en-US" sz="2200" dirty="0"/>
              <a:t>The charge controller rated current equals to 143 A</a:t>
            </a:r>
          </a:p>
        </p:txBody>
      </p:sp>
      <p:pic>
        <p:nvPicPr>
          <p:cNvPr id="5" name="Picture 4"/>
          <p:cNvPicPr>
            <a:picLocks noChangeAspect="1"/>
          </p:cNvPicPr>
          <p:nvPr/>
        </p:nvPicPr>
        <p:blipFill>
          <a:blip r:embed="rId2"/>
          <a:stretch>
            <a:fillRect/>
          </a:stretch>
        </p:blipFill>
        <p:spPr>
          <a:xfrm>
            <a:off x="1024128" y="1873125"/>
            <a:ext cx="8534397" cy="2265528"/>
          </a:xfrm>
          <a:prstGeom prst="rect">
            <a:avLst/>
          </a:prstGeom>
        </p:spPr>
      </p:pic>
      <p:sp>
        <p:nvSpPr>
          <p:cNvPr id="4" name="Text Placeholder 3"/>
          <p:cNvSpPr>
            <a:spLocks noGrp="1"/>
          </p:cNvSpPr>
          <p:nvPr>
            <p:ph type="body" sz="half" idx="2"/>
          </p:nvPr>
        </p:nvSpPr>
        <p:spPr>
          <a:xfrm>
            <a:off x="3694538" y="4142034"/>
            <a:ext cx="2811439" cy="283222"/>
          </a:xfrm>
        </p:spPr>
        <p:txBody>
          <a:bodyPr>
            <a:normAutofit fontScale="85000" lnSpcReduction="20000"/>
          </a:bodyPr>
          <a:lstStyle/>
          <a:p>
            <a:pPr algn="ctr"/>
            <a:r>
              <a:rPr lang="en-US" dirty="0" smtClean="0"/>
              <a:t>Charge Controller Specifications</a:t>
            </a:r>
            <a:endParaRPr lang="en-US" dirty="0"/>
          </a:p>
        </p:txBody>
      </p:sp>
      <p:sp>
        <p:nvSpPr>
          <p:cNvPr id="6" name="Title 7"/>
          <p:cNvSpPr>
            <a:spLocks noGrp="1"/>
          </p:cNvSpPr>
          <p:nvPr>
            <p:ph type="title"/>
          </p:nvPr>
        </p:nvSpPr>
        <p:spPr>
          <a:xfrm>
            <a:off x="1024128" y="585216"/>
            <a:ext cx="9720072" cy="1499616"/>
          </a:xfrm>
        </p:spPr>
        <p:txBody>
          <a:bodyPr/>
          <a:lstStyle/>
          <a:p>
            <a:r>
              <a:rPr lang="en-US" dirty="0" smtClean="0">
                <a:solidFill>
                  <a:schemeClr val="accent1">
                    <a:lumMod val="75000"/>
                  </a:schemeClr>
                </a:solidFill>
              </a:rPr>
              <a:t>Charge Controller</a:t>
            </a:r>
            <a:endParaRPr lang="en-US" dirty="0">
              <a:solidFill>
                <a:schemeClr val="accent1">
                  <a:lumMod val="75000"/>
                </a:schemeClr>
              </a:solidFill>
            </a:endParaRPr>
          </a:p>
        </p:txBody>
      </p:sp>
    </p:spTree>
    <p:extLst>
      <p:ext uri="{BB962C8B-B14F-4D97-AF65-F5344CB8AC3E}">
        <p14:creationId xmlns:p14="http://schemas.microsoft.com/office/powerpoint/2010/main" val="2840627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8408" y="5046942"/>
            <a:ext cx="9133764" cy="1811058"/>
          </a:xfrm>
        </p:spPr>
        <p:txBody>
          <a:bodyPr>
            <a:normAutofit/>
          </a:bodyPr>
          <a:lstStyle/>
          <a:p>
            <a:r>
              <a:rPr lang="en-US" sz="2200" dirty="0"/>
              <a:t>In order to convert DC power to AC, we have to use inverter with specific </a:t>
            </a:r>
            <a:r>
              <a:rPr lang="en-US" sz="2200" dirty="0" smtClean="0"/>
              <a:t>characteristics.</a:t>
            </a:r>
          </a:p>
          <a:p>
            <a:r>
              <a:rPr lang="en-US" sz="2200" dirty="0"/>
              <a:t>We need an inverter of size 15 kW. So we choose inverters of LT-15000HD from </a:t>
            </a:r>
            <a:r>
              <a:rPr lang="en-US" sz="2200" dirty="0" err="1"/>
              <a:t>Litto</a:t>
            </a:r>
            <a:r>
              <a:rPr lang="en-US" sz="2200" dirty="0"/>
              <a:t> manufacture with size of 15 kW</a:t>
            </a:r>
          </a:p>
        </p:txBody>
      </p:sp>
      <p:sp>
        <p:nvSpPr>
          <p:cNvPr id="4" name="Text Placeholder 3"/>
          <p:cNvSpPr>
            <a:spLocks noGrp="1"/>
          </p:cNvSpPr>
          <p:nvPr>
            <p:ph type="body" sz="half" idx="2"/>
          </p:nvPr>
        </p:nvSpPr>
        <p:spPr>
          <a:xfrm>
            <a:off x="3844662" y="4393052"/>
            <a:ext cx="2951922" cy="341519"/>
          </a:xfrm>
        </p:spPr>
        <p:txBody>
          <a:bodyPr>
            <a:normAutofit lnSpcReduction="10000"/>
          </a:bodyPr>
          <a:lstStyle/>
          <a:p>
            <a:pPr algn="ctr"/>
            <a:r>
              <a:rPr lang="en-US" dirty="0">
                <a:latin typeface="Times New Roman" panose="02020603050405020304" pitchFamily="18" charset="0"/>
                <a:ea typeface="Times New Roman" panose="02020603050405020304" pitchFamily="18" charset="0"/>
              </a:rPr>
              <a:t>Inverter specification</a:t>
            </a:r>
            <a:endParaRPr lang="en-US" dirty="0"/>
          </a:p>
        </p:txBody>
      </p:sp>
      <p:pic>
        <p:nvPicPr>
          <p:cNvPr id="6" name="Picture 5"/>
          <p:cNvPicPr>
            <a:picLocks noChangeAspect="1"/>
          </p:cNvPicPr>
          <p:nvPr/>
        </p:nvPicPr>
        <p:blipFill rotWithShape="1">
          <a:blip r:embed="rId2"/>
          <a:srcRect l="2074" b="13665"/>
          <a:stretch/>
        </p:blipFill>
        <p:spPr>
          <a:xfrm>
            <a:off x="914400" y="1547526"/>
            <a:ext cx="9021168" cy="2845526"/>
          </a:xfrm>
          <a:prstGeom prst="rect">
            <a:avLst/>
          </a:prstGeom>
        </p:spPr>
      </p:pic>
      <p:sp>
        <p:nvSpPr>
          <p:cNvPr id="7" name="Title 7"/>
          <p:cNvSpPr>
            <a:spLocks noGrp="1"/>
          </p:cNvSpPr>
          <p:nvPr>
            <p:ph type="title"/>
          </p:nvPr>
        </p:nvSpPr>
        <p:spPr>
          <a:xfrm>
            <a:off x="1024128" y="585216"/>
            <a:ext cx="9720072" cy="1499616"/>
          </a:xfrm>
        </p:spPr>
        <p:txBody>
          <a:bodyPr/>
          <a:lstStyle/>
          <a:p>
            <a:r>
              <a:rPr lang="en-US" dirty="0" smtClean="0">
                <a:solidFill>
                  <a:schemeClr val="accent1">
                    <a:lumMod val="75000"/>
                  </a:schemeClr>
                </a:solidFill>
              </a:rPr>
              <a:t>Inverter</a:t>
            </a:r>
            <a:endParaRPr lang="en-US" dirty="0">
              <a:solidFill>
                <a:schemeClr val="accent1">
                  <a:lumMod val="75000"/>
                </a:schemeClr>
              </a:solidFill>
            </a:endParaRPr>
          </a:p>
        </p:txBody>
      </p:sp>
    </p:spTree>
    <p:extLst>
      <p:ext uri="{BB962C8B-B14F-4D97-AF65-F5344CB8AC3E}">
        <p14:creationId xmlns:p14="http://schemas.microsoft.com/office/powerpoint/2010/main" val="1334225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Arial" panose="020B0604020202020204" pitchFamily="34" charset="0"/>
              <a:buChar char="•"/>
            </a:pPr>
            <a:r>
              <a:rPr lang="en-US" dirty="0" smtClean="0"/>
              <a:t> Dc </a:t>
            </a:r>
            <a:r>
              <a:rPr lang="en-US" dirty="0"/>
              <a:t>wires between PV modules to the batteries through controller must with stand the maximum current produced by PV </a:t>
            </a:r>
            <a:r>
              <a:rPr lang="en-US" dirty="0" smtClean="0"/>
              <a:t>modules.</a:t>
            </a:r>
          </a:p>
          <a:p>
            <a:pPr marL="0" indent="0">
              <a:buNone/>
            </a:pPr>
            <a:r>
              <a:rPr lang="en-US" dirty="0"/>
              <a:t>The cross sectional area </a:t>
            </a:r>
            <a:r>
              <a:rPr lang="en-US" dirty="0" smtClean="0"/>
              <a:t>= 2.56 mm</a:t>
            </a:r>
            <a:r>
              <a:rPr lang="en-US" sz="2000" baseline="30000" dirty="0" smtClean="0"/>
              <a:t>2 </a:t>
            </a:r>
          </a:p>
          <a:p>
            <a:pPr>
              <a:buFont typeface="Arial" panose="020B0604020202020204" pitchFamily="34" charset="0"/>
              <a:buChar char="•"/>
            </a:pPr>
            <a:r>
              <a:rPr lang="en-US" sz="2000" dirty="0"/>
              <a:t> Cable size between battery and </a:t>
            </a:r>
            <a:r>
              <a:rPr lang="en-US" sz="2000" dirty="0" smtClean="0"/>
              <a:t>inverter.</a:t>
            </a:r>
          </a:p>
          <a:p>
            <a:pPr marL="0" indent="0">
              <a:buNone/>
            </a:pPr>
            <a:r>
              <a:rPr lang="en-US" sz="2000" dirty="0"/>
              <a:t>The cross sectional area = </a:t>
            </a:r>
            <a:r>
              <a:rPr lang="en-US" sz="2000" dirty="0" smtClean="0"/>
              <a:t>50 </a:t>
            </a:r>
            <a:r>
              <a:rPr lang="en-US" sz="2000" dirty="0"/>
              <a:t>mm</a:t>
            </a:r>
            <a:r>
              <a:rPr lang="en-US" sz="2000" baseline="30000" dirty="0"/>
              <a:t>2</a:t>
            </a:r>
            <a:r>
              <a:rPr lang="en-US" sz="2000" dirty="0"/>
              <a:t> </a:t>
            </a:r>
            <a:endParaRPr lang="en-US" sz="2000" dirty="0" smtClean="0"/>
          </a:p>
          <a:p>
            <a:pPr>
              <a:buFont typeface="Arial" panose="020B0604020202020204" pitchFamily="34" charset="0"/>
              <a:buChar char="•"/>
            </a:pPr>
            <a:r>
              <a:rPr lang="en-US" sz="2000" dirty="0"/>
              <a:t> Cable size between inverter and the </a:t>
            </a:r>
            <a:r>
              <a:rPr lang="en-US" sz="2000" dirty="0" smtClean="0"/>
              <a:t>load.</a:t>
            </a:r>
          </a:p>
          <a:p>
            <a:pPr marL="0" indent="0">
              <a:buNone/>
            </a:pPr>
            <a:r>
              <a:rPr lang="en-US" sz="2000" dirty="0"/>
              <a:t>The cross sectional area = </a:t>
            </a:r>
            <a:r>
              <a:rPr lang="en-US" sz="2000" dirty="0" smtClean="0"/>
              <a:t>4.2 mm</a:t>
            </a:r>
            <a:r>
              <a:rPr lang="en-US" sz="2000" baseline="30000" dirty="0" smtClean="0"/>
              <a:t>2</a:t>
            </a:r>
            <a:r>
              <a:rPr lang="en-US" sz="2000" dirty="0" smtClean="0"/>
              <a:t> </a:t>
            </a:r>
            <a:endParaRPr lang="en-US" sz="2000" dirty="0"/>
          </a:p>
          <a:p>
            <a:pPr marL="0" indent="0">
              <a:buNone/>
            </a:pPr>
            <a:endParaRPr lang="en-US" sz="2000" dirty="0"/>
          </a:p>
        </p:txBody>
      </p:sp>
      <p:sp>
        <p:nvSpPr>
          <p:cNvPr id="4" name="Title 7"/>
          <p:cNvSpPr>
            <a:spLocks noGrp="1"/>
          </p:cNvSpPr>
          <p:nvPr>
            <p:ph type="title"/>
          </p:nvPr>
        </p:nvSpPr>
        <p:spPr>
          <a:xfrm>
            <a:off x="1024128" y="585216"/>
            <a:ext cx="9720072" cy="1499616"/>
          </a:xfrm>
        </p:spPr>
        <p:txBody>
          <a:bodyPr/>
          <a:lstStyle/>
          <a:p>
            <a:r>
              <a:rPr lang="en-US" dirty="0" smtClean="0">
                <a:solidFill>
                  <a:schemeClr val="accent1">
                    <a:lumMod val="75000"/>
                  </a:schemeClr>
                </a:solidFill>
              </a:rPr>
              <a:t>Cable Wires</a:t>
            </a:r>
            <a:endParaRPr lang="en-US" dirty="0">
              <a:solidFill>
                <a:schemeClr val="accent1">
                  <a:lumMod val="75000"/>
                </a:schemeClr>
              </a:solidFill>
            </a:endParaRPr>
          </a:p>
        </p:txBody>
      </p:sp>
    </p:spTree>
    <p:extLst>
      <p:ext uri="{BB962C8B-B14F-4D97-AF65-F5344CB8AC3E}">
        <p14:creationId xmlns:p14="http://schemas.microsoft.com/office/powerpoint/2010/main" val="3565385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Conclusion</a:t>
            </a:r>
            <a:endParaRPr lang="en-US" dirty="0">
              <a:solidFill>
                <a:schemeClr val="accent1">
                  <a:lumMod val="75000"/>
                </a:schemeClr>
              </a:solidFill>
            </a:endParaRPr>
          </a:p>
        </p:txBody>
      </p:sp>
      <p:sp>
        <p:nvSpPr>
          <p:cNvPr id="3" name="Content Placeholder 2"/>
          <p:cNvSpPr>
            <a:spLocks noGrp="1"/>
          </p:cNvSpPr>
          <p:nvPr>
            <p:ph idx="1"/>
          </p:nvPr>
        </p:nvSpPr>
        <p:spPr>
          <a:xfrm>
            <a:off x="764275" y="2285999"/>
            <a:ext cx="10713491" cy="4572001"/>
          </a:xfrm>
        </p:spPr>
        <p:txBody>
          <a:bodyPr>
            <a:normAutofit fontScale="92500" lnSpcReduction="10000"/>
          </a:bodyPr>
          <a:lstStyle/>
          <a:p>
            <a:r>
              <a:rPr lang="en-US" b="1" dirty="0"/>
              <a:t>Solar Photovoltaic (solar PV) systems can convert the energy (radiation) from the sun directly into electrical power.</a:t>
            </a:r>
          </a:p>
          <a:p>
            <a:r>
              <a:rPr lang="en-US" b="1" dirty="0"/>
              <a:t>Solar PV systems generate renewable electricity producing no pollution, therefore contributing to a reduction of greenhouse gas emissions and to the improvement of local air quality. PV panels can produce electricity at the same place where it is finally consumed. In this way the energy losses from the transmission and distribution of power may be reduced.</a:t>
            </a:r>
          </a:p>
          <a:p>
            <a:r>
              <a:rPr lang="en-US" b="1" dirty="0"/>
              <a:t>PV is particularly suitable for rural areas where there is often more surface available for the installation of the panels. Furthermore, PV provides a competitive and clean solution for the electrification of remote rural areas where the power grid is not available.</a:t>
            </a:r>
          </a:p>
          <a:p>
            <a:r>
              <a:rPr lang="en-US" b="1" dirty="0"/>
              <a:t>In our case, the Civil Administration does not recognize Khirbet </a:t>
            </a:r>
            <a:r>
              <a:rPr lang="en-US" b="1" dirty="0" err="1"/>
              <a:t>Tana</a:t>
            </a:r>
            <a:r>
              <a:rPr lang="en-US" b="1" dirty="0"/>
              <a:t> as a village worth planning and prohibits construction there. Therefore, implementing a PV system in such an area will be worth it.</a:t>
            </a:r>
          </a:p>
          <a:p>
            <a:r>
              <a:rPr lang="en-US" b="1" dirty="0"/>
              <a:t>This proposed 8 KW PV system will cover the need of 14 families in Khirbet </a:t>
            </a:r>
            <a:r>
              <a:rPr lang="en-US" b="1" dirty="0" err="1"/>
              <a:t>Tana</a:t>
            </a:r>
            <a:r>
              <a:rPr lang="en-US" b="1" dirty="0"/>
              <a:t>. On an area of 72 m</a:t>
            </a:r>
            <a:r>
              <a:rPr lang="en-US" b="1" baseline="30000" dirty="0"/>
              <a:t>2</a:t>
            </a:r>
            <a:r>
              <a:rPr lang="en-US" b="1" dirty="0"/>
              <a:t>. The system will cost about 16000 $.</a:t>
            </a:r>
          </a:p>
          <a:p>
            <a:endParaRPr lang="en-US" dirty="0"/>
          </a:p>
        </p:txBody>
      </p:sp>
    </p:spTree>
    <p:extLst>
      <p:ext uri="{BB962C8B-B14F-4D97-AF65-F5344CB8AC3E}">
        <p14:creationId xmlns:p14="http://schemas.microsoft.com/office/powerpoint/2010/main" val="2575882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Objectives</a:t>
            </a:r>
            <a:endParaRPr lang="en-US" dirty="0">
              <a:solidFill>
                <a:schemeClr val="accent1">
                  <a:lumMod val="75000"/>
                </a:schemeClr>
              </a:solidFill>
            </a:endParaRPr>
          </a:p>
        </p:txBody>
      </p:sp>
      <p:sp>
        <p:nvSpPr>
          <p:cNvPr id="3" name="Content Placeholder 2"/>
          <p:cNvSpPr>
            <a:spLocks noGrp="1"/>
          </p:cNvSpPr>
          <p:nvPr>
            <p:ph idx="1"/>
          </p:nvPr>
        </p:nvSpPr>
        <p:spPr/>
        <p:txBody>
          <a:bodyPr>
            <a:normAutofit/>
          </a:bodyPr>
          <a:lstStyle/>
          <a:p>
            <a:pPr algn="just">
              <a:lnSpc>
                <a:spcPct val="200000"/>
              </a:lnSpc>
            </a:pPr>
            <a:r>
              <a:rPr lang="en-US" sz="2400" b="1" dirty="0"/>
              <a:t>The aim of this working </a:t>
            </a:r>
            <a:r>
              <a:rPr lang="en-US" sz="2400" b="1" dirty="0" smtClean="0"/>
              <a:t>project is </a:t>
            </a:r>
            <a:r>
              <a:rPr lang="en-US" sz="2400" b="1" dirty="0"/>
              <a:t>to propose a design of an off-grid photovoltaic power system for a remote rural area called Khirbet </a:t>
            </a:r>
            <a:r>
              <a:rPr lang="en-US" sz="2400" b="1" dirty="0" err="1"/>
              <a:t>Tana</a:t>
            </a:r>
            <a:r>
              <a:rPr lang="en-US" sz="2400" b="1" dirty="0"/>
              <a:t>, east of </a:t>
            </a:r>
            <a:r>
              <a:rPr lang="en-US" sz="2400" b="1" dirty="0" err="1"/>
              <a:t>Beit</a:t>
            </a:r>
            <a:r>
              <a:rPr lang="en-US" sz="2400" b="1" dirty="0"/>
              <a:t> </a:t>
            </a:r>
            <a:r>
              <a:rPr lang="en-US" sz="2400" b="1" dirty="0" err="1"/>
              <a:t>Furik</a:t>
            </a:r>
            <a:r>
              <a:rPr lang="en-US" sz="2400" b="1" dirty="0"/>
              <a:t>, Nablus, Palestine.</a:t>
            </a:r>
          </a:p>
        </p:txBody>
      </p:sp>
    </p:spTree>
    <p:extLst>
      <p:ext uri="{BB962C8B-B14F-4D97-AF65-F5344CB8AC3E}">
        <p14:creationId xmlns:p14="http://schemas.microsoft.com/office/powerpoint/2010/main" val="18804062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introduction</a:t>
            </a:r>
            <a:endParaRPr lang="en-US" dirty="0">
              <a:solidFill>
                <a:schemeClr val="accent1">
                  <a:lumMod val="75000"/>
                </a:schemeClr>
              </a:solidFill>
            </a:endParaRPr>
          </a:p>
        </p:txBody>
      </p:sp>
      <p:sp>
        <p:nvSpPr>
          <p:cNvPr id="3" name="Content Placeholder 2"/>
          <p:cNvSpPr>
            <a:spLocks noGrp="1"/>
          </p:cNvSpPr>
          <p:nvPr>
            <p:ph idx="1"/>
          </p:nvPr>
        </p:nvSpPr>
        <p:spPr>
          <a:xfrm>
            <a:off x="272955" y="2285999"/>
            <a:ext cx="11300346" cy="4183040"/>
          </a:xfrm>
        </p:spPr>
        <p:txBody>
          <a:bodyPr>
            <a:normAutofit fontScale="92500"/>
          </a:bodyPr>
          <a:lstStyle/>
          <a:p>
            <a:pPr algn="just">
              <a:lnSpc>
                <a:spcPct val="150000"/>
              </a:lnSpc>
            </a:pPr>
            <a:r>
              <a:rPr lang="en-US" sz="2400" dirty="0"/>
              <a:t>Palestine is  100% dependent on fuel imported through Israel for power generation, gasoline etc</a:t>
            </a:r>
            <a:r>
              <a:rPr lang="en-US" sz="2400" dirty="0" smtClean="0"/>
              <a:t>.</a:t>
            </a:r>
          </a:p>
          <a:p>
            <a:pPr algn="just">
              <a:lnSpc>
                <a:spcPct val="150000"/>
              </a:lnSpc>
            </a:pPr>
            <a:r>
              <a:rPr lang="en-US" sz="2400" dirty="0"/>
              <a:t>In general, Palestine relies on Israel for the majority of its energy imports</a:t>
            </a:r>
            <a:r>
              <a:rPr lang="en-US" sz="2400" dirty="0" smtClean="0"/>
              <a:t>.</a:t>
            </a:r>
          </a:p>
          <a:p>
            <a:pPr algn="just">
              <a:lnSpc>
                <a:spcPct val="150000"/>
              </a:lnSpc>
            </a:pPr>
            <a:r>
              <a:rPr lang="en-US" sz="2400" dirty="0" smtClean="0"/>
              <a:t>According to </a:t>
            </a:r>
            <a:r>
              <a:rPr lang="en-US" sz="2400" dirty="0" smtClean="0">
                <a:solidFill>
                  <a:schemeClr val="accent1">
                    <a:lumMod val="75000"/>
                  </a:schemeClr>
                </a:solidFill>
              </a:rPr>
              <a:t>Renewable Energy and Energy Efficiency Partnership Organization,</a:t>
            </a:r>
          </a:p>
          <a:p>
            <a:pPr algn="just">
              <a:lnSpc>
                <a:spcPct val="150000"/>
              </a:lnSpc>
            </a:pPr>
            <a:r>
              <a:rPr lang="en-US" sz="2400" dirty="0" smtClean="0"/>
              <a:t>“</a:t>
            </a:r>
            <a:r>
              <a:rPr lang="en-US" sz="2400" b="1" i="1" dirty="0" smtClean="0"/>
              <a:t>Only </a:t>
            </a:r>
            <a:r>
              <a:rPr lang="en-US" sz="2400" b="1" i="1" dirty="0"/>
              <a:t>9% of electricity was generated in the Gaza Strip by </a:t>
            </a:r>
            <a:r>
              <a:rPr lang="en-US" sz="2400" b="1" i="1" dirty="0" smtClean="0"/>
              <a:t>the Palestine </a:t>
            </a:r>
            <a:r>
              <a:rPr lang="en-US" sz="2400" b="1" i="1" dirty="0"/>
              <a:t>Electric </a:t>
            </a:r>
            <a:r>
              <a:rPr lang="en-US" sz="2400" b="1" i="1" dirty="0" smtClean="0"/>
              <a:t>Company; and </a:t>
            </a:r>
            <a:r>
              <a:rPr lang="en-US" sz="2400" b="1" i="1" dirty="0"/>
              <a:t>the rest was imported from Jordan to power Jericho in the West Bank (1%); from Egypt to power </a:t>
            </a:r>
            <a:r>
              <a:rPr lang="en-US" sz="2400" b="1" i="1" dirty="0" err="1"/>
              <a:t>Rafah</a:t>
            </a:r>
            <a:r>
              <a:rPr lang="en-US" sz="2400" b="1" i="1" dirty="0"/>
              <a:t> in the Gaza Strip (3%) and from Israel to power most of the West Bank and the Gaza Strip (87</a:t>
            </a:r>
            <a:r>
              <a:rPr lang="en-US" sz="2400" b="1" i="1" dirty="0" smtClean="0"/>
              <a:t>%).”</a:t>
            </a:r>
          </a:p>
          <a:p>
            <a:pPr algn="just">
              <a:lnSpc>
                <a:spcPct val="150000"/>
              </a:lnSpc>
            </a:pPr>
            <a:endParaRPr lang="en-US" sz="2400" b="1" i="1" dirty="0"/>
          </a:p>
          <a:p>
            <a:endParaRPr lang="en-US" dirty="0">
              <a:solidFill>
                <a:schemeClr val="accent1">
                  <a:lumMod val="75000"/>
                </a:schemeClr>
              </a:solidFill>
            </a:endParaRPr>
          </a:p>
        </p:txBody>
      </p:sp>
    </p:spTree>
    <p:extLst>
      <p:ext uri="{BB962C8B-B14F-4D97-AF65-F5344CB8AC3E}">
        <p14:creationId xmlns:p14="http://schemas.microsoft.com/office/powerpoint/2010/main" val="3717261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75000"/>
                  </a:schemeClr>
                </a:solidFill>
              </a:rPr>
              <a:t>Photovoltaic Electrification Projects in Palestine</a:t>
            </a:r>
          </a:p>
        </p:txBody>
      </p:sp>
      <p:sp>
        <p:nvSpPr>
          <p:cNvPr id="3" name="Content Placeholder 2"/>
          <p:cNvSpPr>
            <a:spLocks noGrp="1"/>
          </p:cNvSpPr>
          <p:nvPr>
            <p:ph idx="1"/>
          </p:nvPr>
        </p:nvSpPr>
        <p:spPr/>
        <p:txBody>
          <a:bodyPr>
            <a:normAutofit fontScale="85000" lnSpcReduction="10000"/>
          </a:bodyPr>
          <a:lstStyle/>
          <a:p>
            <a:pPr algn="just">
              <a:lnSpc>
                <a:spcPct val="150000"/>
              </a:lnSpc>
            </a:pPr>
            <a:r>
              <a:rPr lang="en-US" sz="2400" dirty="0"/>
              <a:t>Many PV-projects have been recently established in Palestine, which is a great step to face the </a:t>
            </a:r>
            <a:r>
              <a:rPr lang="en-US" sz="2400" dirty="0" smtClean="0"/>
              <a:t>obstacles </a:t>
            </a:r>
            <a:r>
              <a:rPr lang="en-US" sz="2400" dirty="0"/>
              <a:t>we have in the energy sector</a:t>
            </a:r>
            <a:r>
              <a:rPr lang="en-US" sz="2400" dirty="0" smtClean="0"/>
              <a:t>.</a:t>
            </a:r>
          </a:p>
          <a:p>
            <a:pPr algn="just">
              <a:lnSpc>
                <a:spcPct val="150000"/>
              </a:lnSpc>
              <a:buFont typeface="Arial" panose="020B0604020202020204" pitchFamily="34" charset="0"/>
              <a:buChar char="•"/>
            </a:pPr>
            <a:r>
              <a:rPr lang="en-US" sz="2400" dirty="0"/>
              <a:t> </a:t>
            </a:r>
            <a:r>
              <a:rPr lang="en-US" sz="2400" dirty="0" err="1"/>
              <a:t>Attof</a:t>
            </a:r>
            <a:r>
              <a:rPr lang="en-US" sz="2400" dirty="0"/>
              <a:t> village </a:t>
            </a:r>
            <a:r>
              <a:rPr lang="en-US" sz="2400" dirty="0" smtClean="0"/>
              <a:t>project</a:t>
            </a:r>
          </a:p>
          <a:p>
            <a:pPr marL="0" indent="0" algn="just">
              <a:lnSpc>
                <a:spcPct val="150000"/>
              </a:lnSpc>
              <a:buNone/>
            </a:pPr>
            <a:r>
              <a:rPr lang="en-US" sz="2400" dirty="0"/>
              <a:t>The village is located in the east of the town </a:t>
            </a:r>
            <a:r>
              <a:rPr lang="en-US" sz="2400" dirty="0" err="1"/>
              <a:t>Tammoun</a:t>
            </a:r>
            <a:r>
              <a:rPr lang="en-US" sz="2400" dirty="0"/>
              <a:t> in Tubas, with a population of about 120 people living in 22 houses, it contains mosque and school. Before the project is accomplished, the electrical loads and street lighting were fed through a diesel engine capacity of 20 KW works for 4 hours per day</a:t>
            </a:r>
            <a:r>
              <a:rPr lang="en-US" sz="2400" dirty="0" smtClean="0"/>
              <a:t>.</a:t>
            </a:r>
          </a:p>
        </p:txBody>
      </p:sp>
      <p:sp>
        <p:nvSpPr>
          <p:cNvPr id="4" name="Text Placeholder 3"/>
          <p:cNvSpPr>
            <a:spLocks noGrp="1"/>
          </p:cNvSpPr>
          <p:nvPr>
            <p:ph type="body" sz="half" idx="2"/>
          </p:nvPr>
        </p:nvSpPr>
        <p:spPr/>
        <p:txBody>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53" y="2146026"/>
            <a:ext cx="5136095" cy="3861582"/>
          </a:xfrm>
          <a:prstGeom prst="rect">
            <a:avLst/>
          </a:prstGeom>
        </p:spPr>
      </p:pic>
    </p:spTree>
    <p:extLst>
      <p:ext uri="{BB962C8B-B14F-4D97-AF65-F5344CB8AC3E}">
        <p14:creationId xmlns:p14="http://schemas.microsoft.com/office/powerpoint/2010/main" val="2861637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pPr marL="342900" indent="-342900">
              <a:buFont typeface="Arial" panose="020B0604020202020204" pitchFamily="34" charset="0"/>
              <a:buChar char="•"/>
            </a:pPr>
            <a:r>
              <a:rPr lang="en-US" dirty="0">
                <a:solidFill>
                  <a:schemeClr val="tx1"/>
                </a:solidFill>
              </a:rPr>
              <a:t>Jericho PV-Plant Project</a:t>
            </a:r>
          </a:p>
        </p:txBody>
      </p:sp>
      <p:sp>
        <p:nvSpPr>
          <p:cNvPr id="3" name="Content Placeholder 2"/>
          <p:cNvSpPr>
            <a:spLocks noGrp="1"/>
          </p:cNvSpPr>
          <p:nvPr>
            <p:ph sz="half" idx="2"/>
          </p:nvPr>
        </p:nvSpPr>
        <p:spPr/>
        <p:txBody>
          <a:bodyPr>
            <a:normAutofit lnSpcReduction="10000"/>
          </a:bodyPr>
          <a:lstStyle/>
          <a:p>
            <a:pPr marL="0" indent="0">
              <a:buNone/>
            </a:pPr>
            <a:endParaRPr lang="en-US" dirty="0"/>
          </a:p>
          <a:p>
            <a:pPr algn="just"/>
            <a:r>
              <a:rPr lang="en-US" dirty="0"/>
              <a:t> </a:t>
            </a:r>
            <a:r>
              <a:rPr lang="en-US" dirty="0" smtClean="0"/>
              <a:t>The </a:t>
            </a:r>
            <a:r>
              <a:rPr lang="en-US" dirty="0"/>
              <a:t>Palestinian Energy </a:t>
            </a:r>
            <a:r>
              <a:rPr lang="en-US" dirty="0" smtClean="0"/>
              <a:t>Authority has </a:t>
            </a:r>
            <a:r>
              <a:rPr lang="en-US" dirty="0"/>
              <a:t>implemented a project refers entirely to </a:t>
            </a:r>
            <a:r>
              <a:rPr lang="en-US" dirty="0" smtClean="0"/>
              <a:t>it, which </a:t>
            </a:r>
            <a:r>
              <a:rPr lang="en-US" dirty="0"/>
              <a:t>is a lighting project in the industrial area in Jericho by generating electricity from solar cells, since the Jericho is an area with a suitable environment that encourages industrial investment , and has a viable valuable in terms of geographic location, strategic , and climate .</a:t>
            </a:r>
          </a:p>
        </p:txBody>
      </p:sp>
      <p:pic>
        <p:nvPicPr>
          <p:cNvPr id="8" name="Content Placeholder 7"/>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6134057" y="2606723"/>
            <a:ext cx="5587666" cy="3384644"/>
          </a:xfrm>
        </p:spPr>
      </p:pic>
    </p:spTree>
    <p:extLst>
      <p:ext uri="{BB962C8B-B14F-4D97-AF65-F5344CB8AC3E}">
        <p14:creationId xmlns:p14="http://schemas.microsoft.com/office/powerpoint/2010/main" val="515539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23481" y="2361063"/>
            <a:ext cx="5867407" cy="3261815"/>
          </a:xfrm>
        </p:spPr>
      </p:pic>
      <p:sp>
        <p:nvSpPr>
          <p:cNvPr id="5" name="Text Placeholder 4"/>
          <p:cNvSpPr>
            <a:spLocks noGrp="1"/>
          </p:cNvSpPr>
          <p:nvPr>
            <p:ph type="body" sz="quarter" idx="3"/>
          </p:nvPr>
        </p:nvSpPr>
        <p:spPr/>
        <p:txBody>
          <a:bodyPr/>
          <a:lstStyle/>
          <a:p>
            <a:pPr marL="342900" indent="-342900">
              <a:buFont typeface="Arial" panose="020B0604020202020204" pitchFamily="34" charset="0"/>
              <a:buChar char="•"/>
            </a:pPr>
            <a:r>
              <a:rPr lang="en-US" dirty="0">
                <a:solidFill>
                  <a:schemeClr val="tx1"/>
                </a:solidFill>
              </a:rPr>
              <a:t>Lighting “</a:t>
            </a:r>
            <a:r>
              <a:rPr lang="en-US" dirty="0" err="1">
                <a:solidFill>
                  <a:schemeClr val="tx1"/>
                </a:solidFill>
              </a:rPr>
              <a:t>Wadi</a:t>
            </a:r>
            <a:r>
              <a:rPr lang="en-US" dirty="0">
                <a:solidFill>
                  <a:schemeClr val="tx1"/>
                </a:solidFill>
              </a:rPr>
              <a:t> An-Nar” Road </a:t>
            </a:r>
            <a:r>
              <a:rPr lang="en-US" dirty="0" smtClean="0">
                <a:solidFill>
                  <a:schemeClr val="tx1"/>
                </a:solidFill>
              </a:rPr>
              <a:t>Project</a:t>
            </a:r>
            <a:endParaRPr lang="en-US" dirty="0">
              <a:solidFill>
                <a:schemeClr val="tx1"/>
              </a:solidFill>
            </a:endParaRPr>
          </a:p>
        </p:txBody>
      </p:sp>
      <p:sp>
        <p:nvSpPr>
          <p:cNvPr id="6" name="Content Placeholder 5"/>
          <p:cNvSpPr>
            <a:spLocks noGrp="1"/>
          </p:cNvSpPr>
          <p:nvPr>
            <p:ph sz="quarter" idx="4"/>
          </p:nvPr>
        </p:nvSpPr>
        <p:spPr/>
        <p:txBody>
          <a:bodyPr/>
          <a:lstStyle/>
          <a:p>
            <a:r>
              <a:rPr lang="en-US" dirty="0"/>
              <a:t>It is the only road that connects the southern West-bank with its northern, and the Jordan Valley and the borders with Jordan, which is severe aliasing and fractures road, with a length of about 3.6 km, and there are no lines to the electricity grid.</a:t>
            </a:r>
          </a:p>
          <a:p>
            <a:pPr marL="0" indent="0">
              <a:buNone/>
            </a:pPr>
            <a:endParaRPr lang="en-US" dirty="0"/>
          </a:p>
        </p:txBody>
      </p:sp>
    </p:spTree>
    <p:extLst>
      <p:ext uri="{BB962C8B-B14F-4D97-AF65-F5344CB8AC3E}">
        <p14:creationId xmlns:p14="http://schemas.microsoft.com/office/powerpoint/2010/main" val="1655612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lnSpc>
                <a:spcPct val="150000"/>
              </a:lnSpc>
            </a:pPr>
            <a:r>
              <a:rPr lang="en-US" sz="2400" dirty="0" smtClean="0"/>
              <a:t>In </a:t>
            </a:r>
            <a:r>
              <a:rPr lang="en-US" sz="2400" dirty="0"/>
              <a:t>particular, Khirbet </a:t>
            </a:r>
            <a:r>
              <a:rPr lang="en-US" sz="2400" dirty="0" err="1" smtClean="0"/>
              <a:t>Tana</a:t>
            </a:r>
            <a:r>
              <a:rPr lang="en-US" sz="2400" dirty="0"/>
              <a:t>, </a:t>
            </a:r>
            <a:r>
              <a:rPr lang="en-US" sz="2400" dirty="0" smtClean="0"/>
              <a:t>which is </a:t>
            </a:r>
            <a:r>
              <a:rPr lang="en-US" sz="2400" dirty="0"/>
              <a:t>a community of around 250 people. It is located in Area C of the West </a:t>
            </a:r>
            <a:r>
              <a:rPr lang="en-US" sz="2400" dirty="0" smtClean="0"/>
              <a:t>Bank.</a:t>
            </a:r>
          </a:p>
          <a:p>
            <a:pPr algn="just">
              <a:lnSpc>
                <a:spcPct val="150000"/>
              </a:lnSpc>
            </a:pPr>
            <a:r>
              <a:rPr lang="en-US" sz="2400" dirty="0"/>
              <a:t>The village lacks basic infrastructure mainly because Israel does not allow Palestinian development of any kind in Area C. Roads are unpaved and in ruins. There are no water or sewage lines and no electricity grid.</a:t>
            </a:r>
          </a:p>
        </p:txBody>
      </p:sp>
    </p:spTree>
    <p:extLst>
      <p:ext uri="{BB962C8B-B14F-4D97-AF65-F5344CB8AC3E}">
        <p14:creationId xmlns:p14="http://schemas.microsoft.com/office/powerpoint/2010/main" val="17332081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14900" y="228325"/>
            <a:ext cx="8529850" cy="5989850"/>
          </a:xfrm>
        </p:spPr>
      </p:pic>
      <p:sp>
        <p:nvSpPr>
          <p:cNvPr id="5" name="Content Placeholder 2"/>
          <p:cNvSpPr txBox="1">
            <a:spLocks/>
          </p:cNvSpPr>
          <p:nvPr/>
        </p:nvSpPr>
        <p:spPr>
          <a:xfrm>
            <a:off x="3998793" y="6218175"/>
            <a:ext cx="2838734" cy="580029"/>
          </a:xfrm>
          <a:prstGeom prst="rect">
            <a:avLst/>
          </a:prstGeom>
        </p:spPr>
        <p:txBody>
          <a:bodyPr vert="horz" lIns="45720" tIns="45720" rIns="45720" bIns="45720" rtlCol="0">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lnSpc>
                <a:spcPct val="150000"/>
              </a:lnSpc>
            </a:pPr>
            <a:r>
              <a:rPr lang="en-US" sz="2400" dirty="0" smtClean="0"/>
              <a:t>Map of Khirbet </a:t>
            </a:r>
            <a:r>
              <a:rPr lang="en-US" sz="2400" dirty="0" err="1" smtClean="0"/>
              <a:t>Tana</a:t>
            </a:r>
            <a:r>
              <a:rPr lang="en-US" sz="2400" dirty="0"/>
              <a:t> </a:t>
            </a:r>
          </a:p>
        </p:txBody>
      </p:sp>
    </p:spTree>
    <p:extLst>
      <p:ext uri="{BB962C8B-B14F-4D97-AF65-F5344CB8AC3E}">
        <p14:creationId xmlns:p14="http://schemas.microsoft.com/office/powerpoint/2010/main" val="3172228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Designing PV System</a:t>
            </a:r>
            <a:endParaRPr lang="en-US" dirty="0">
              <a:solidFill>
                <a:schemeClr val="accent1">
                  <a:lumMod val="75000"/>
                </a:schemeClr>
              </a:solidFill>
            </a:endParaRPr>
          </a:p>
        </p:txBody>
      </p:sp>
      <p:sp>
        <p:nvSpPr>
          <p:cNvPr id="3" name="Content Placeholder 2"/>
          <p:cNvSpPr>
            <a:spLocks noGrp="1"/>
          </p:cNvSpPr>
          <p:nvPr>
            <p:ph idx="1"/>
          </p:nvPr>
        </p:nvSpPr>
        <p:spPr>
          <a:xfrm>
            <a:off x="805763" y="1931158"/>
            <a:ext cx="9720073" cy="4023360"/>
          </a:xfrm>
        </p:spPr>
        <p:txBody>
          <a:bodyPr/>
          <a:lstStyle/>
          <a:p>
            <a:r>
              <a:rPr lang="en-US" dirty="0" smtClean="0"/>
              <a:t>Daily energy consumption for 14 families in Khirbet </a:t>
            </a:r>
            <a:r>
              <a:rPr lang="en-US" dirty="0" err="1" smtClean="0"/>
              <a:t>Tana</a:t>
            </a:r>
            <a:r>
              <a:rPr lang="en-US" dirty="0" smtClean="0"/>
              <a:t>.</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18908608"/>
              </p:ext>
            </p:extLst>
          </p:nvPr>
        </p:nvGraphicFramePr>
        <p:xfrm>
          <a:off x="436728" y="2442951"/>
          <a:ext cx="11232108" cy="4133900"/>
        </p:xfrm>
        <a:graphic>
          <a:graphicData uri="http://schemas.openxmlformats.org/drawingml/2006/table">
            <a:tbl>
              <a:tblPr firstRow="1" firstCol="1" bandRow="1">
                <a:tableStyleId>{5C22544A-7EE6-4342-B048-85BDC9FD1C3A}</a:tableStyleId>
              </a:tblPr>
              <a:tblGrid>
                <a:gridCol w="2680516"/>
                <a:gridCol w="986377"/>
                <a:gridCol w="1496416"/>
                <a:gridCol w="1826707"/>
                <a:gridCol w="1242519"/>
                <a:gridCol w="2999573"/>
              </a:tblGrid>
              <a:tr h="854568">
                <a:tc>
                  <a:txBody>
                    <a:bodyPr/>
                    <a:lstStyle/>
                    <a:p>
                      <a:pPr marL="0" marR="0">
                        <a:lnSpc>
                          <a:spcPct val="107000"/>
                        </a:lnSpc>
                        <a:spcBef>
                          <a:spcPts val="0"/>
                        </a:spcBef>
                        <a:spcAft>
                          <a:spcPts val="0"/>
                        </a:spcAft>
                        <a:tabLst>
                          <a:tab pos="2971800" algn="ctr"/>
                        </a:tabLst>
                      </a:pPr>
                      <a:r>
                        <a:rPr lang="en-US" sz="1800" dirty="0">
                          <a:effectLst/>
                        </a:rPr>
                        <a:t>Appliances</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tabLst>
                          <a:tab pos="2971800" algn="ctr"/>
                        </a:tabLst>
                      </a:pPr>
                      <a:r>
                        <a:rPr lang="en-US" sz="1800">
                          <a:effectLst/>
                        </a:rPr>
                        <a:t>power (W)</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tabLst>
                          <a:tab pos="2971800" algn="ctr"/>
                        </a:tabLst>
                      </a:pPr>
                      <a:r>
                        <a:rPr lang="en-US" sz="1800">
                          <a:effectLst/>
                        </a:rPr>
                        <a:t>Operating hours (hour/day)</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tabLst>
                          <a:tab pos="2971800" algn="ctr"/>
                        </a:tabLst>
                      </a:pPr>
                      <a:r>
                        <a:rPr lang="en-US" sz="1800">
                          <a:effectLst/>
                        </a:rPr>
                        <a:t>Consumption (kwh/day)</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tabLst>
                          <a:tab pos="2971800" algn="ctr"/>
                        </a:tabLst>
                      </a:pPr>
                      <a:r>
                        <a:rPr lang="en-US" sz="1800">
                          <a:effectLst/>
                        </a:rPr>
                        <a:t>The quantity </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tabLst>
                          <a:tab pos="2971800" algn="ctr"/>
                        </a:tabLst>
                      </a:pPr>
                      <a:r>
                        <a:rPr lang="en-US" sz="1800">
                          <a:effectLst/>
                        </a:rPr>
                        <a:t>Total consumption(kWh/day)</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689705">
                <a:tc>
                  <a:txBody>
                    <a:bodyPr/>
                    <a:lstStyle/>
                    <a:p>
                      <a:pPr marL="0" marR="0">
                        <a:lnSpc>
                          <a:spcPct val="107000"/>
                        </a:lnSpc>
                        <a:spcBef>
                          <a:spcPts val="0"/>
                        </a:spcBef>
                        <a:spcAft>
                          <a:spcPts val="0"/>
                        </a:spcAft>
                      </a:pPr>
                      <a:r>
                        <a:rPr lang="en-US" sz="1800" dirty="0">
                          <a:effectLst/>
                        </a:rPr>
                        <a:t>Refrigerator</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170 </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4</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0.68</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14</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9.52</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27284">
                <a:tc>
                  <a:txBody>
                    <a:bodyPr/>
                    <a:lstStyle/>
                    <a:p>
                      <a:pPr marL="0" marR="0">
                        <a:lnSpc>
                          <a:spcPct val="107000"/>
                        </a:lnSpc>
                        <a:spcBef>
                          <a:spcPts val="0"/>
                        </a:spcBef>
                        <a:spcAft>
                          <a:spcPts val="0"/>
                        </a:spcAft>
                      </a:pPr>
                      <a:r>
                        <a:rPr lang="en-US" sz="1800" dirty="0">
                          <a:effectLst/>
                        </a:rPr>
                        <a:t>Lighting modules (lamps)</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18 </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6</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0.108</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28</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3.024</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27284">
                <a:tc>
                  <a:txBody>
                    <a:bodyPr/>
                    <a:lstStyle/>
                    <a:p>
                      <a:pPr marL="0" marR="0">
                        <a:lnSpc>
                          <a:spcPct val="107000"/>
                        </a:lnSpc>
                        <a:spcBef>
                          <a:spcPts val="0"/>
                        </a:spcBef>
                        <a:spcAft>
                          <a:spcPts val="0"/>
                        </a:spcAft>
                      </a:pPr>
                      <a:r>
                        <a:rPr lang="en-US" sz="1800" dirty="0">
                          <a:effectLst/>
                        </a:rPr>
                        <a:t>fan</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rPr>
                        <a:t>90</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4</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0.36</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14</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5.04</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27284">
                <a:tc>
                  <a:txBody>
                    <a:bodyPr/>
                    <a:lstStyle/>
                    <a:p>
                      <a:pPr marL="0" marR="0">
                        <a:lnSpc>
                          <a:spcPct val="107000"/>
                        </a:lnSpc>
                        <a:spcBef>
                          <a:spcPts val="0"/>
                        </a:spcBef>
                        <a:spcAft>
                          <a:spcPts val="0"/>
                        </a:spcAft>
                      </a:pPr>
                      <a:r>
                        <a:rPr lang="en-US" sz="1800">
                          <a:effectLst/>
                        </a:rPr>
                        <a:t>Washing machine</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rPr>
                        <a:t>600</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rPr>
                        <a:t>0.4</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0.24</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14</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3.36</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27284">
                <a:tc>
                  <a:txBody>
                    <a:bodyPr/>
                    <a:lstStyle/>
                    <a:p>
                      <a:pPr marL="0" marR="0">
                        <a:lnSpc>
                          <a:spcPct val="107000"/>
                        </a:lnSpc>
                        <a:spcBef>
                          <a:spcPts val="0"/>
                        </a:spcBef>
                        <a:spcAft>
                          <a:spcPts val="0"/>
                        </a:spcAft>
                      </a:pPr>
                      <a:r>
                        <a:rPr lang="en-US" sz="1800">
                          <a:effectLst/>
                        </a:rPr>
                        <a:t>TV</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80</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rPr>
                        <a:t>2</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rPr>
                        <a:t>0.16</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14</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2.24</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854568">
                <a:tc gridSpan="5">
                  <a:txBody>
                    <a:bodyPr/>
                    <a:lstStyle/>
                    <a:p>
                      <a:pPr marL="0" marR="0">
                        <a:lnSpc>
                          <a:spcPct val="107000"/>
                        </a:lnSpc>
                        <a:spcBef>
                          <a:spcPts val="0"/>
                        </a:spcBef>
                        <a:spcAft>
                          <a:spcPts val="0"/>
                        </a:spcAft>
                        <a:tabLst>
                          <a:tab pos="2971800" algn="ctr"/>
                        </a:tabLst>
                      </a:pPr>
                      <a:r>
                        <a:rPr lang="en-US" sz="1800" dirty="0">
                          <a:effectLst/>
                        </a:rPr>
                        <a:t>Total</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nSpc>
                          <a:spcPct val="107000"/>
                        </a:lnSpc>
                        <a:spcBef>
                          <a:spcPts val="0"/>
                        </a:spcBef>
                        <a:spcAft>
                          <a:spcPts val="0"/>
                        </a:spcAft>
                        <a:tabLst>
                          <a:tab pos="2971800" algn="ctr"/>
                        </a:tabLst>
                      </a:pPr>
                      <a:r>
                        <a:rPr lang="en-US" sz="1800" dirty="0">
                          <a:effectLst/>
                        </a:rPr>
                        <a:t>Σ= 23.182</a:t>
                      </a:r>
                    </a:p>
                    <a:p>
                      <a:pPr marL="0" marR="0">
                        <a:lnSpc>
                          <a:spcPct val="107000"/>
                        </a:lnSpc>
                        <a:spcBef>
                          <a:spcPts val="0"/>
                        </a:spcBef>
                        <a:spcAft>
                          <a:spcPts val="0"/>
                        </a:spcAft>
                        <a:tabLst>
                          <a:tab pos="2971800" algn="ctr"/>
                        </a:tabLst>
                      </a:pPr>
                      <a:r>
                        <a:rPr lang="en-US" sz="1800" dirty="0">
                          <a:effectLst/>
                        </a:rPr>
                        <a:t> </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9112640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173</TotalTime>
  <Words>911</Words>
  <Application>Microsoft Office PowerPoint</Application>
  <PresentationFormat>مخصص</PresentationFormat>
  <Paragraphs>91</Paragraphs>
  <Slides>16</Slides>
  <Notes>0</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Integral</vt:lpstr>
      <vt:lpstr>Design an off-grid photovoltaic power system for a remote rural area called Khirbet Tana</vt:lpstr>
      <vt:lpstr>Objectives</vt:lpstr>
      <vt:lpstr>introduction</vt:lpstr>
      <vt:lpstr>Photovoltaic Electrification Projects in Palestine</vt:lpstr>
      <vt:lpstr>عرض تقديمي في PowerPoint</vt:lpstr>
      <vt:lpstr>عرض تقديمي في PowerPoint</vt:lpstr>
      <vt:lpstr>عرض تقديمي في PowerPoint</vt:lpstr>
      <vt:lpstr>عرض تقديمي في PowerPoint</vt:lpstr>
      <vt:lpstr>Designing PV System</vt:lpstr>
      <vt:lpstr>PV Module</vt:lpstr>
      <vt:lpstr>Schematic Figure For The Proposed PV System</vt:lpstr>
      <vt:lpstr>Batteries</vt:lpstr>
      <vt:lpstr>Charge Controller</vt:lpstr>
      <vt:lpstr>Inverter</vt:lpstr>
      <vt:lpstr>Cable Wires</vt:lpstr>
      <vt:lpstr>Conclusion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an off-grid photovoltaic power system for a remote rural area called Khirbet Tana</dc:title>
  <dc:creator>Abeer Albada</dc:creator>
  <cp:lastModifiedBy>pc7</cp:lastModifiedBy>
  <cp:revision>15</cp:revision>
  <dcterms:created xsi:type="dcterms:W3CDTF">2017-12-17T14:27:18Z</dcterms:created>
  <dcterms:modified xsi:type="dcterms:W3CDTF">2018-01-03T07:45:58Z</dcterms:modified>
</cp:coreProperties>
</file>