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42"/>
  </p:notesMasterIdLst>
  <p:sldIdLst>
    <p:sldId id="272" r:id="rId3"/>
    <p:sldId id="339" r:id="rId4"/>
    <p:sldId id="273" r:id="rId5"/>
    <p:sldId id="340" r:id="rId6"/>
    <p:sldId id="338" r:id="rId7"/>
    <p:sldId id="337" r:id="rId8"/>
    <p:sldId id="329" r:id="rId9"/>
    <p:sldId id="330" r:id="rId10"/>
    <p:sldId id="331" r:id="rId11"/>
    <p:sldId id="353" r:id="rId12"/>
    <p:sldId id="342" r:id="rId13"/>
    <p:sldId id="328" r:id="rId14"/>
    <p:sldId id="274" r:id="rId15"/>
    <p:sldId id="275" r:id="rId16"/>
    <p:sldId id="343" r:id="rId17"/>
    <p:sldId id="277" r:id="rId18"/>
    <p:sldId id="327" r:id="rId19"/>
    <p:sldId id="332" r:id="rId20"/>
    <p:sldId id="344" r:id="rId21"/>
    <p:sldId id="278" r:id="rId22"/>
    <p:sldId id="345" r:id="rId23"/>
    <p:sldId id="283" r:id="rId24"/>
    <p:sldId id="350" r:id="rId25"/>
    <p:sldId id="286" r:id="rId26"/>
    <p:sldId id="349" r:id="rId27"/>
    <p:sldId id="333" r:id="rId28"/>
    <p:sldId id="287" r:id="rId29"/>
    <p:sldId id="346" r:id="rId30"/>
    <p:sldId id="288" r:id="rId31"/>
    <p:sldId id="334" r:id="rId32"/>
    <p:sldId id="347" r:id="rId33"/>
    <p:sldId id="348" r:id="rId34"/>
    <p:sldId id="351" r:id="rId35"/>
    <p:sldId id="352" r:id="rId36"/>
    <p:sldId id="354" r:id="rId37"/>
    <p:sldId id="336" r:id="rId38"/>
    <p:sldId id="335" r:id="rId39"/>
    <p:sldId id="326" r:id="rId40"/>
    <p:sldId id="341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03" autoAdjust="0"/>
    <p:restoredTop sz="91577" autoAdjust="0"/>
  </p:normalViewPr>
  <p:slideViewPr>
    <p:cSldViewPr snapToGrid="0">
      <p:cViewPr varScale="1">
        <p:scale>
          <a:sx n="67" d="100"/>
          <a:sy n="67" d="100"/>
        </p:scale>
        <p:origin x="-71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D4573-58E7-4156-A133-2731F5F8D1A6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B0CF2-7F87-4E02-A248-870047730F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14981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95133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CICS = Customer Information Control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1D30-C0A0-4124-A783-34D9F15FA0FE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0" y="6208894"/>
            <a:ext cx="12192000" cy="649106"/>
            <a:chOff x="0" y="6208894"/>
            <a:chExt cx="12192000" cy="649106"/>
          </a:xfrm>
        </p:grpSpPr>
        <p:sp>
          <p:nvSpPr>
            <p:cNvPr id="2" name="Rectangle 1"/>
            <p:cNvSpPr/>
            <p:nvPr/>
          </p:nvSpPr>
          <p:spPr>
            <a:xfrm>
              <a:off x="3048" y="6220178"/>
              <a:ext cx="12188952" cy="63782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0" y="6208894"/>
              <a:ext cx="12192000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Connector 10"/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8082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D5871-AB0F-4B3D-8861-97E78CB7B47E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8777770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8406-4C3F-4F3E-80BD-A22568EA37EB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3697544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28077-7188-48C5-8679-2287FAC952E9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4816821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CB740-6776-4EE9-99FD-96D592FA5A23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531933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6BD99-6FFD-46C5-B5E2-43A34BDA2566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090186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2678E-214C-4CF8-97C7-95015FB02960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2501885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660E0-FA77-4473-A859-74127B089143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0718149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D7B8-9F07-4899-827D-5F3CFDDEB574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28821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7C5C-1CD1-417D-A89C-14747F5222C7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9919267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EFBB-CFA1-4AA8-9123-F0B52DBD84FE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5196249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-29028" y="-7144"/>
            <a:ext cx="12240731" cy="6879658"/>
            <a:chOff x="0" y="-21658"/>
            <a:chExt cx="12240731" cy="6879658"/>
          </a:xfrm>
        </p:grpSpPr>
        <p:sp>
          <p:nvSpPr>
            <p:cNvPr id="26" name="Rectangle 25"/>
            <p:cNvSpPr/>
            <p:nvPr/>
          </p:nvSpPr>
          <p:spPr>
            <a:xfrm>
              <a:off x="31633" y="0"/>
              <a:ext cx="1218895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0" y="-21658"/>
              <a:ext cx="12240731" cy="1041400"/>
              <a:chOff x="-25356" y="-7144"/>
              <a:chExt cx="12240731" cy="1041400"/>
            </a:xfrm>
          </p:grpSpPr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-12700" y="-7144"/>
                <a:ext cx="12217400" cy="1041400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6" y="2"/>
                  </a:cxn>
                  <a:cxn ang="0">
                    <a:pos x="2542" y="0"/>
                  </a:cxn>
                  <a:cxn ang="0">
                    <a:pos x="4374" y="367"/>
                  </a:cxn>
                  <a:cxn ang="0">
                    <a:pos x="5766" y="55"/>
                  </a:cxn>
                  <a:cxn ang="0">
                    <a:pos x="5772" y="213"/>
                  </a:cxn>
                  <a:cxn ang="0">
                    <a:pos x="4302" y="439"/>
                  </a:cxn>
                  <a:cxn ang="0">
                    <a:pos x="1488" y="201"/>
                  </a:cxn>
                  <a:cxn ang="0">
                    <a:pos x="0" y="656"/>
                  </a:cxn>
                  <a:cxn ang="0">
                    <a:pos x="6" y="2"/>
                  </a:cxn>
                </a:cxnLst>
                <a:rect l="0" t="0" r="0" b="0"/>
                <a:pathLst>
                  <a:path w="5772" h="656">
                    <a:moveTo>
                      <a:pt x="6" y="2"/>
                    </a:moveTo>
                    <a:lnTo>
                      <a:pt x="2542" y="0"/>
                    </a:lnTo>
                    <a:cubicBezTo>
                      <a:pt x="2746" y="101"/>
                      <a:pt x="3828" y="367"/>
                      <a:pt x="4374" y="367"/>
                    </a:cubicBezTo>
                    <a:cubicBezTo>
                      <a:pt x="4920" y="367"/>
                      <a:pt x="5526" y="152"/>
                      <a:pt x="5766" y="55"/>
                    </a:cubicBezTo>
                    <a:lnTo>
                      <a:pt x="5772" y="213"/>
                    </a:lnTo>
                    <a:cubicBezTo>
                      <a:pt x="5670" y="257"/>
                      <a:pt x="5016" y="441"/>
                      <a:pt x="4302" y="439"/>
                    </a:cubicBezTo>
                    <a:cubicBezTo>
                      <a:pt x="3588" y="437"/>
                      <a:pt x="2205" y="165"/>
                      <a:pt x="1488" y="201"/>
                    </a:cubicBezTo>
                    <a:cubicBezTo>
                      <a:pt x="750" y="209"/>
                      <a:pt x="270" y="482"/>
                      <a:pt x="0" y="656"/>
                    </a:cubicBezTo>
                    <a:lnTo>
                      <a:pt x="6" y="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shade val="50000"/>
                      <a:alpha val="45000"/>
                      <a:satMod val="120000"/>
                    </a:schemeClr>
                  </a:gs>
                  <a:gs pos="100000">
                    <a:schemeClr val="accent3">
                      <a:shade val="80000"/>
                      <a:alpha val="55000"/>
                      <a:satMod val="155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842000" y="-7144"/>
                <a:ext cx="6350000" cy="638175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0"/>
                  </a:cxn>
                  <a:cxn ang="0">
                    <a:pos x="1668" y="564"/>
                  </a:cxn>
                  <a:cxn ang="0">
                    <a:pos x="3000" y="186"/>
                  </a:cxn>
                  <a:cxn ang="0">
                    <a:pos x="3000" y="6"/>
                  </a:cxn>
                  <a:cxn ang="0">
                    <a:pos x="0" y="0"/>
                  </a:cxn>
                </a:cxnLst>
                <a:rect l="0" t="0" r="0" b="0"/>
                <a:pathLst>
                  <a:path w="3000" h="595">
                    <a:moveTo>
                      <a:pt x="0" y="0"/>
                    </a:moveTo>
                    <a:cubicBezTo>
                      <a:pt x="174" y="102"/>
                      <a:pt x="1168" y="533"/>
                      <a:pt x="1668" y="564"/>
                    </a:cubicBezTo>
                    <a:cubicBezTo>
                      <a:pt x="2168" y="595"/>
                      <a:pt x="2778" y="279"/>
                      <a:pt x="3000" y="186"/>
                    </a:cubicBezTo>
                    <a:lnTo>
                      <a:pt x="3000" y="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>
                      <a:shade val="50000"/>
                      <a:alpha val="30000"/>
                      <a:satMod val="130000"/>
                    </a:schemeClr>
                  </a:gs>
                  <a:gs pos="80000">
                    <a:schemeClr val="accent2">
                      <a:shade val="75000"/>
                      <a:alpha val="45000"/>
                      <a:satMod val="140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-25356" y="202408"/>
                <a:ext cx="12240731" cy="649224"/>
                <a:chOff x="-19045" y="216550"/>
                <a:chExt cx="9180548" cy="649224"/>
              </a:xfrm>
            </p:grpSpPr>
            <p:sp>
              <p:nvSpPr>
                <p:cNvPr id="32" name="Freeform 31"/>
                <p:cNvSpPr>
                  <a:spLocks/>
                </p:cNvSpPr>
                <p:nvPr/>
              </p:nvSpPr>
              <p:spPr bwMode="auto">
                <a:xfrm rot="21435692">
                  <a:off x="-19045" y="216550"/>
                  <a:ext cx="9163050" cy="649224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966"/>
                    </a:cxn>
                    <a:cxn ang="0">
                      <a:pos x="1608" y="282"/>
                    </a:cxn>
                    <a:cxn ang="0">
                      <a:pos x="4110" y="1008"/>
                    </a:cxn>
                    <a:cxn ang="0">
                      <a:pos x="5772" y="0"/>
                    </a:cxn>
                  </a:cxnLst>
                  <a:rect l="0" t="0" r="0" b="0"/>
                  <a:pathLst>
                    <a:path w="5772" h="1055">
                      <a:moveTo>
                        <a:pt x="0" y="966"/>
                      </a:moveTo>
                      <a:cubicBezTo>
                        <a:pt x="282" y="738"/>
                        <a:pt x="923" y="275"/>
                        <a:pt x="1608" y="282"/>
                      </a:cubicBezTo>
                      <a:cubicBezTo>
                        <a:pt x="2293" y="289"/>
                        <a:pt x="3416" y="1055"/>
                        <a:pt x="4110" y="1008"/>
                      </a:cubicBezTo>
                      <a:cubicBezTo>
                        <a:pt x="4804" y="961"/>
                        <a:pt x="5426" y="210"/>
                        <a:pt x="5772" y="0"/>
                      </a:cubicBezTo>
                    </a:path>
                  </a:pathLst>
                </a:custGeom>
                <a:noFill/>
                <a:ln w="10795" cap="flat" cmpd="sng" algn="ctr">
                  <a:gradFill>
                    <a:gsLst>
                      <a:gs pos="74000">
                        <a:schemeClr val="accent3">
                          <a:shade val="75000"/>
                        </a:schemeClr>
                      </a:gs>
                      <a:gs pos="86000">
                        <a:schemeClr val="tx1">
                          <a:alpha val="29000"/>
                        </a:schemeClr>
                      </a:gs>
                      <a:gs pos="16000">
                        <a:schemeClr val="accent2">
                          <a:shade val="75000"/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800"/>
                </a:p>
              </p:txBody>
            </p:sp>
            <p:sp>
              <p:nvSpPr>
                <p:cNvPr id="33" name="Freeform 32"/>
                <p:cNvSpPr>
                  <a:spLocks/>
                </p:cNvSpPr>
                <p:nvPr/>
              </p:nvSpPr>
              <p:spPr bwMode="auto">
                <a:xfrm rot="21435692">
                  <a:off x="-14309" y="290003"/>
                  <a:ext cx="9175812" cy="530352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732"/>
                    </a:cxn>
                    <a:cxn ang="0">
                      <a:pos x="1638" y="228"/>
                    </a:cxn>
                    <a:cxn ang="0">
                      <a:pos x="4122" y="816"/>
                    </a:cxn>
                    <a:cxn ang="0">
                      <a:pos x="5766" y="0"/>
                    </a:cxn>
                  </a:cxnLst>
                  <a:rect l="0" t="0" r="0" b="0"/>
                  <a:pathLst>
                    <a:path w="5766" h="854">
                      <a:moveTo>
                        <a:pt x="0" y="732"/>
                      </a:moveTo>
                      <a:cubicBezTo>
                        <a:pt x="273" y="647"/>
                        <a:pt x="951" y="214"/>
                        <a:pt x="1638" y="228"/>
                      </a:cubicBezTo>
                      <a:cubicBezTo>
                        <a:pt x="2325" y="242"/>
                        <a:pt x="3434" y="854"/>
                        <a:pt x="4122" y="816"/>
                      </a:cubicBezTo>
                      <a:cubicBezTo>
                        <a:pt x="4810" y="778"/>
                        <a:pt x="5424" y="170"/>
                        <a:pt x="5766" y="0"/>
                      </a:cubicBezTo>
                    </a:path>
                  </a:pathLst>
                </a:custGeom>
                <a:noFill/>
                <a:ln w="9525" cap="flat" cmpd="sng" algn="ctr">
                  <a:gradFill>
                    <a:gsLst>
                      <a:gs pos="74000">
                        <a:schemeClr val="accent4"/>
                      </a:gs>
                      <a:gs pos="44000">
                        <a:schemeClr val="accent1"/>
                      </a:gs>
                      <a:gs pos="33000">
                        <a:schemeClr val="accent2"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800"/>
                </a:p>
              </p:txBody>
            </p:sp>
          </p:grpSp>
        </p:grpSp>
      </p:grp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1146459-E3C3-4969-9224-5ED50B492D17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="" xmlns:p14="http://schemas.microsoft.com/office/powerpoint/2010/main" val="9428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20891" y="2981266"/>
            <a:ext cx="10472928" cy="3019484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3600" i="1" dirty="0" smtClean="0">
                <a:solidFill>
                  <a:schemeClr val="accent2">
                    <a:lumMod val="50000"/>
                  </a:schemeClr>
                </a:solidFill>
              </a:rPr>
              <a:t>Prepared by   </a:t>
            </a:r>
            <a:endParaRPr lang="en-US" sz="3600" i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3200" b="1" i="1" u="sng" dirty="0" err="1" smtClean="0">
                <a:solidFill>
                  <a:schemeClr val="accent2">
                    <a:lumMod val="75000"/>
                  </a:schemeClr>
                </a:solidFill>
              </a:rPr>
              <a:t>Esra’a</a:t>
            </a:r>
            <a:r>
              <a:rPr lang="en-US" sz="3200" b="1" i="1" u="sng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200" b="1" i="1" u="sng" dirty="0" err="1" smtClean="0">
                <a:solidFill>
                  <a:schemeClr val="accent2">
                    <a:lumMod val="75000"/>
                  </a:schemeClr>
                </a:solidFill>
              </a:rPr>
              <a:t>Nassar</a:t>
            </a:r>
            <a:endParaRPr lang="en-US" sz="3200" b="1" i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n-US" sz="3200" b="1" i="1" u="sng" dirty="0" smtClean="0">
                <a:solidFill>
                  <a:schemeClr val="accent2">
                    <a:lumMod val="75000"/>
                  </a:schemeClr>
                </a:solidFill>
              </a:rPr>
              <a:t>Mona </a:t>
            </a:r>
            <a:r>
              <a:rPr lang="en-US" sz="3200" b="1" i="1" u="sng" dirty="0" err="1" smtClean="0">
                <a:solidFill>
                  <a:schemeClr val="accent2">
                    <a:lumMod val="75000"/>
                  </a:schemeClr>
                </a:solidFill>
              </a:rPr>
              <a:t>Amer</a:t>
            </a:r>
            <a:endParaRPr lang="en-US" sz="3200" b="1" i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n-US" sz="3600" i="1" dirty="0" smtClean="0">
                <a:solidFill>
                  <a:schemeClr val="accent2">
                    <a:lumMod val="50000"/>
                  </a:schemeClr>
                </a:solidFill>
              </a:rPr>
              <a:t>Supervisor </a:t>
            </a:r>
          </a:p>
          <a:p>
            <a:pPr algn="ctr"/>
            <a:r>
              <a:rPr lang="en-US" sz="36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3600" b="1" i="1" u="sng" dirty="0" smtClean="0">
                <a:solidFill>
                  <a:schemeClr val="accent2">
                    <a:lumMod val="75000"/>
                  </a:schemeClr>
                </a:solidFill>
              </a:rPr>
              <a:t>Dr. </a:t>
            </a:r>
            <a:r>
              <a:rPr lang="en-US" sz="3600" b="1" i="1" u="sng" dirty="0" err="1" smtClean="0">
                <a:solidFill>
                  <a:schemeClr val="accent2">
                    <a:lumMod val="75000"/>
                  </a:schemeClr>
                </a:solidFill>
              </a:rPr>
              <a:t>Samer</a:t>
            </a:r>
            <a:r>
              <a:rPr lang="en-US" sz="3600" b="1" i="1" u="sng" dirty="0" smtClean="0">
                <a:solidFill>
                  <a:schemeClr val="accent2">
                    <a:lumMod val="75000"/>
                  </a:schemeClr>
                </a:solidFill>
              </a:rPr>
              <a:t> Arandi.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11200" y="749808"/>
            <a:ext cx="10468864" cy="1828800"/>
          </a:xfrm>
        </p:spPr>
        <p:txBody>
          <a:bodyPr>
            <a:normAutofit/>
          </a:bodyPr>
          <a:lstStyle/>
          <a:p>
            <a:pPr algn="ctr"/>
            <a:r>
              <a:rPr lang="en-US" sz="8800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Game Applications </a:t>
            </a:r>
            <a:endParaRPr lang="en-US" sz="8800" dirty="0">
              <a:solidFill>
                <a:schemeClr val="accent2">
                  <a:lumMod val="75000"/>
                </a:schemeClr>
              </a:solidFill>
              <a:latin typeface="Andy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96286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Snake and ladder </a:t>
            </a:r>
          </a:p>
          <a:p>
            <a:pPr lvl="2"/>
            <a:r>
              <a:rPr lang="en-US" dirty="0" smtClean="0"/>
              <a:t>To put our </a:t>
            </a:r>
            <a:r>
              <a:rPr lang="en-US" dirty="0" err="1" smtClean="0"/>
              <a:t>mediterranean</a:t>
            </a:r>
            <a:r>
              <a:rPr lang="en-US" dirty="0" smtClean="0"/>
              <a:t>  touch  on this classic game.</a:t>
            </a:r>
          </a:p>
          <a:p>
            <a:pPr lvl="2"/>
            <a:r>
              <a:rPr lang="en-US" dirty="0" smtClean="0"/>
              <a:t>Make our  </a:t>
            </a:r>
            <a:r>
              <a:rPr lang="en-US" dirty="0" err="1" smtClean="0"/>
              <a:t>Arabic_version</a:t>
            </a:r>
            <a:r>
              <a:rPr lang="en-US" dirty="0" smtClean="0"/>
              <a:t>  </a:t>
            </a:r>
            <a:r>
              <a:rPr lang="en-US" dirty="0" err="1" smtClean="0"/>
              <a:t>computirized</a:t>
            </a:r>
            <a:r>
              <a:rPr lang="en-US" dirty="0" smtClean="0"/>
              <a:t>.</a:t>
            </a:r>
          </a:p>
          <a:p>
            <a:pPr lvl="2">
              <a:buNone/>
            </a:pPr>
            <a:endParaRPr lang="en-US" dirty="0" smtClean="0"/>
          </a:p>
          <a:p>
            <a:r>
              <a:rPr lang="en-US" dirty="0" smtClean="0"/>
              <a:t>Wall Jumper </a:t>
            </a:r>
          </a:p>
          <a:p>
            <a:pPr lvl="1"/>
            <a:r>
              <a:rPr lang="en-US" dirty="0" smtClean="0"/>
              <a:t>Idea took from our environment life (Apartheid Wall)</a:t>
            </a:r>
          </a:p>
          <a:p>
            <a:pPr lvl="1"/>
            <a:r>
              <a:rPr lang="en-US" dirty="0" smtClean="0"/>
              <a:t>Make game that deal with our real life.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Why we use these game?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Why gaming?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</a:rPr>
              <a:t>Why </a:t>
            </a:r>
            <a:r>
              <a:rPr lang="en-US" sz="4800" b="1" dirty="0" err="1" smtClean="0">
                <a:solidFill>
                  <a:schemeClr val="accent2">
                    <a:lumMod val="75000"/>
                  </a:schemeClr>
                </a:solidFill>
              </a:rPr>
              <a:t>iOS</a:t>
            </a:r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</a:rPr>
              <a:t> devices ?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Why cocos2d-x ?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Main overview about the games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Snake and ladder game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Wall Jumper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Demo </a:t>
            </a:r>
          </a:p>
          <a:p>
            <a:endParaRPr lang="en-US" sz="3600" b="1" dirty="0" smtClean="0"/>
          </a:p>
          <a:p>
            <a:endParaRPr lang="en-US" sz="2400" b="1" dirty="0"/>
          </a:p>
          <a:p>
            <a:pPr lvl="3">
              <a:buFont typeface="Wingdings" pitchFamily="2" charset="2"/>
              <a:buChar char="§"/>
            </a:pPr>
            <a:endParaRPr lang="en-US" sz="2400" b="1" dirty="0" smtClean="0"/>
          </a:p>
          <a:p>
            <a:pPr>
              <a:buNone/>
            </a:pPr>
            <a:endParaRPr lang="en-US" sz="3600" b="1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6176" y="740664"/>
            <a:ext cx="10972800" cy="1143000"/>
          </a:xfrm>
        </p:spPr>
        <p:txBody>
          <a:bodyPr/>
          <a:lstStyle/>
          <a:p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Outline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089102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581025" y="1706879"/>
            <a:ext cx="10972800" cy="4389120"/>
          </a:xfrm>
        </p:spPr>
        <p:txBody>
          <a:bodyPr/>
          <a:lstStyle/>
          <a:p>
            <a:endParaRPr lang="en-US" dirty="0" smtClean="0"/>
          </a:p>
          <a:p>
            <a:pPr marL="274320" lvl="1" indent="-274320">
              <a:buClr>
                <a:schemeClr val="accent2">
                  <a:lumMod val="60000"/>
                  <a:lumOff val="40000"/>
                </a:schemeClr>
              </a:buClr>
              <a:buSzPct val="95000"/>
            </a:pPr>
            <a:r>
              <a:rPr lang="en-US" sz="3600" i="1" dirty="0" smtClean="0">
                <a:latin typeface="+mj-lt"/>
              </a:rPr>
              <a:t>Try Some thing new.</a:t>
            </a:r>
          </a:p>
          <a:p>
            <a:pPr marL="274320" lvl="1" indent="-274320">
              <a:buClr>
                <a:schemeClr val="accent2">
                  <a:lumMod val="60000"/>
                  <a:lumOff val="40000"/>
                </a:schemeClr>
              </a:buClr>
              <a:buSzPct val="95000"/>
            </a:pPr>
            <a:r>
              <a:rPr lang="en-US" sz="3600" i="1" dirty="0" err="1" smtClean="0">
                <a:latin typeface="+mj-lt"/>
              </a:rPr>
              <a:t>iOS</a:t>
            </a:r>
            <a:r>
              <a:rPr lang="en-US" sz="3600" i="1" dirty="0" smtClean="0">
                <a:latin typeface="+mj-lt"/>
              </a:rPr>
              <a:t> marketing (Apple store ).</a:t>
            </a:r>
          </a:p>
          <a:p>
            <a:pPr marL="274320" lvl="1" indent="-274320">
              <a:buClr>
                <a:schemeClr val="accent2">
                  <a:lumMod val="60000"/>
                  <a:lumOff val="40000"/>
                </a:schemeClr>
              </a:buClr>
              <a:buSzPct val="95000"/>
            </a:pPr>
            <a:r>
              <a:rPr lang="en-US" sz="3600" i="1" dirty="0" smtClean="0">
                <a:latin typeface="+mj-lt"/>
              </a:rPr>
              <a:t>Related  research.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609600" y="875538"/>
            <a:ext cx="10972800" cy="1143000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Why </a:t>
            </a:r>
            <a:r>
              <a:rPr lang="en-US" sz="7200" b="1" dirty="0" err="1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iOS</a:t>
            </a:r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 ?</a:t>
            </a:r>
            <a:endParaRPr lang="en-US" sz="7200" b="1" dirty="0">
              <a:solidFill>
                <a:schemeClr val="accent2">
                  <a:lumMod val="75000"/>
                </a:schemeClr>
              </a:solidFill>
              <a:latin typeface="Andy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463" y="2000631"/>
            <a:ext cx="5388864" cy="4389120"/>
          </a:xfrm>
        </p:spPr>
        <p:txBody>
          <a:bodyPr/>
          <a:lstStyle/>
          <a:p>
            <a:pPr marL="274320" lvl="1" indent="-274320">
              <a:buClr>
                <a:schemeClr val="accent2">
                  <a:lumMod val="60000"/>
                  <a:lumOff val="40000"/>
                </a:schemeClr>
              </a:buClr>
              <a:buSzPct val="95000"/>
            </a:pPr>
            <a:r>
              <a:rPr lang="en-US" sz="3600" i="1" dirty="0" smtClean="0">
                <a:latin typeface="+mj-lt"/>
              </a:rPr>
              <a:t>An </a:t>
            </a:r>
            <a:r>
              <a:rPr lang="en-US" sz="3600" i="1" dirty="0" err="1" smtClean="0">
                <a:latin typeface="+mj-lt"/>
              </a:rPr>
              <a:t>iOS</a:t>
            </a:r>
            <a:r>
              <a:rPr lang="en-US" sz="3600" i="1" dirty="0" smtClean="0">
                <a:latin typeface="+mj-lt"/>
              </a:rPr>
              <a:t> device is an </a:t>
            </a:r>
            <a:r>
              <a:rPr lang="en-US" sz="3600" i="1" dirty="0" err="1" smtClean="0">
                <a:latin typeface="+mj-lt"/>
              </a:rPr>
              <a:t>iPhone</a:t>
            </a:r>
            <a:r>
              <a:rPr lang="en-US" sz="3600" i="1" dirty="0" smtClean="0">
                <a:latin typeface="+mj-lt"/>
              </a:rPr>
              <a:t>, an </a:t>
            </a:r>
            <a:r>
              <a:rPr lang="en-US" sz="3600" i="1" dirty="0" err="1" smtClean="0">
                <a:latin typeface="+mj-lt"/>
              </a:rPr>
              <a:t>iPad</a:t>
            </a:r>
            <a:r>
              <a:rPr lang="en-US" sz="3600" i="1" dirty="0" smtClean="0">
                <a:latin typeface="+mj-lt"/>
              </a:rPr>
              <a:t>, or an iPod Touch (a device that runs the </a:t>
            </a:r>
            <a:r>
              <a:rPr lang="en-US" sz="3600" i="1" dirty="0" err="1" smtClean="0">
                <a:latin typeface="+mj-lt"/>
              </a:rPr>
              <a:t>iOS</a:t>
            </a:r>
            <a:r>
              <a:rPr lang="en-US" sz="3600" i="1" dirty="0" smtClean="0">
                <a:latin typeface="+mj-lt"/>
              </a:rPr>
              <a:t> Operating System)</a:t>
            </a:r>
          </a:p>
          <a:p>
            <a:pPr lvl="1"/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904113"/>
            <a:ext cx="10972800" cy="1143000"/>
          </a:xfrm>
        </p:spPr>
        <p:txBody>
          <a:bodyPr>
            <a:normAutofit/>
          </a:bodyPr>
          <a:lstStyle/>
          <a:p>
            <a:r>
              <a:rPr lang="en-US" sz="7200" b="1" dirty="0" err="1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iOS</a:t>
            </a:r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 Device </a:t>
            </a:r>
            <a:endParaRPr lang="en-US" sz="7200" b="1" dirty="0">
              <a:solidFill>
                <a:schemeClr val="accent2">
                  <a:lumMod val="75000"/>
                </a:schemeClr>
              </a:solidFill>
              <a:latin typeface="Andy" pitchFamily="66" charset="0"/>
            </a:endParaRPr>
          </a:p>
        </p:txBody>
      </p:sp>
      <p:pic>
        <p:nvPicPr>
          <p:cNvPr id="45057" name="Picture 1" descr="C:\Users\Esraa Nassar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261872"/>
            <a:ext cx="6309360" cy="55961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395540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1513" y="585788"/>
            <a:ext cx="10972800" cy="1143000"/>
          </a:xfrm>
        </p:spPr>
        <p:txBody>
          <a:bodyPr>
            <a:normAutofit/>
          </a:bodyPr>
          <a:lstStyle/>
          <a:p>
            <a:r>
              <a:rPr lang="en-US" sz="7200" b="1" dirty="0" err="1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iOS</a:t>
            </a:r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 Device </a:t>
            </a:r>
            <a:endParaRPr lang="en-US" sz="7200" b="1" dirty="0">
              <a:solidFill>
                <a:schemeClr val="accent2">
                  <a:lumMod val="75000"/>
                </a:schemeClr>
              </a:solidFill>
              <a:latin typeface="Andy" pitchFamily="66" charset="0"/>
            </a:endParaRPr>
          </a:p>
        </p:txBody>
      </p:sp>
      <p:pic>
        <p:nvPicPr>
          <p:cNvPr id="2050" name="Picture 2" descr="C:\Users\Nadera\Desktop\Captu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1587" y="1790700"/>
            <a:ext cx="9244013" cy="4476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150854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Why games?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Why </a:t>
            </a:r>
            <a:r>
              <a:rPr lang="en-US" sz="3600" b="1" dirty="0" err="1" smtClean="0"/>
              <a:t>iOS</a:t>
            </a:r>
            <a:r>
              <a:rPr lang="en-US" sz="3600" b="1" dirty="0" smtClean="0"/>
              <a:t> devices ?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</a:rPr>
              <a:t>Why cocos2d-x ?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Main overview about the games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Snake and ladder game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Wall Jumper game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Demo time</a:t>
            </a:r>
          </a:p>
          <a:p>
            <a:endParaRPr lang="en-US" sz="3600" b="1" dirty="0" smtClean="0"/>
          </a:p>
          <a:p>
            <a:endParaRPr lang="en-US" sz="2400" b="1" dirty="0"/>
          </a:p>
          <a:p>
            <a:pPr lvl="3">
              <a:buFont typeface="Wingdings" pitchFamily="2" charset="2"/>
              <a:buChar char="§"/>
            </a:pPr>
            <a:endParaRPr lang="en-US" sz="2400" b="1" dirty="0" smtClean="0"/>
          </a:p>
          <a:p>
            <a:pPr>
              <a:buNone/>
            </a:pPr>
            <a:endParaRPr lang="en-US" sz="3600" b="1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6176" y="740664"/>
            <a:ext cx="10972800" cy="1143000"/>
          </a:xfrm>
        </p:spPr>
        <p:txBody>
          <a:bodyPr/>
          <a:lstStyle/>
          <a:p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Outline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089102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52462" y="1204151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sz="80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Cocos2d vs. cocos2d-x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3600" dirty="0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38912" y="2394975"/>
            <a:ext cx="572414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nstantia" pitchFamily="18" charset="0"/>
                <a:cs typeface="Times New Roman" pitchFamily="18" charset="0"/>
              </a:rPr>
              <a:t> Cocos2d is an open source 2D game framework. The original Cocos2D framework is written in Python but has since been ported to other languages and platforms such that the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+mj-lt"/>
                <a:ea typeface="Constantia" pitchFamily="18" charset="0"/>
                <a:cs typeface="Times New Roman" pitchFamily="18" charset="0"/>
              </a:rPr>
              <a:t>cocos2d-x .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41987" name="Picture 3" descr="http://www.cocos2d-x.org/attachments/709/cocos2dx_portrai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9799" y="2122932"/>
            <a:ext cx="2143125" cy="2781300"/>
          </a:xfrm>
          <a:prstGeom prst="rect">
            <a:avLst/>
          </a:prstGeom>
          <a:noFill/>
        </p:spPr>
      </p:pic>
      <p:pic>
        <p:nvPicPr>
          <p:cNvPr id="41989" name="Picture 5" descr="https://encrypted-tbn3.gstatic.com/images?q=tbn:ANd9GcRNBVs7i2vfkxDOogBQp2dEIhY4DFE_X6S-QU7nLEG9g5d-4l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38487" y="2176907"/>
            <a:ext cx="1800225" cy="266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194538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1" indent="-274320">
              <a:buClr>
                <a:schemeClr val="accent2">
                  <a:lumMod val="60000"/>
                  <a:lumOff val="40000"/>
                </a:schemeClr>
              </a:buClr>
              <a:buSzPct val="95000"/>
            </a:pPr>
            <a:r>
              <a:rPr lang="en-US" sz="3600" i="1" dirty="0" smtClean="0">
                <a:latin typeface="+mj-lt"/>
              </a:rPr>
              <a:t>Portable </a:t>
            </a:r>
          </a:p>
          <a:p>
            <a:pPr marL="274320" lvl="1" indent="-274320">
              <a:buClr>
                <a:schemeClr val="accent2">
                  <a:lumMod val="60000"/>
                  <a:lumOff val="40000"/>
                </a:schemeClr>
              </a:buClr>
              <a:buSzPct val="95000"/>
            </a:pPr>
            <a:r>
              <a:rPr lang="en-US" sz="3600" i="1" dirty="0" smtClean="0">
                <a:latin typeface="+mj-lt"/>
              </a:rPr>
              <a:t>Using C++ language </a:t>
            </a:r>
          </a:p>
          <a:p>
            <a:pPr marL="274320" lvl="1" indent="-274320">
              <a:buClr>
                <a:schemeClr val="accent2">
                  <a:lumMod val="60000"/>
                  <a:lumOff val="40000"/>
                </a:schemeClr>
              </a:buClr>
              <a:buSzPct val="95000"/>
            </a:pPr>
            <a:r>
              <a:rPr lang="en-US" sz="3600" i="1" dirty="0" smtClean="0">
                <a:latin typeface="+mj-lt"/>
              </a:rPr>
              <a:t>Open source</a:t>
            </a:r>
          </a:p>
          <a:p>
            <a:pPr marL="274320" lvl="1" indent="-274320">
              <a:buClr>
                <a:schemeClr val="accent2">
                  <a:lumMod val="60000"/>
                  <a:lumOff val="40000"/>
                </a:schemeClr>
              </a:buClr>
              <a:buSzPct val="95000"/>
            </a:pPr>
            <a:r>
              <a:rPr lang="en-US" sz="3600" i="1" dirty="0" smtClean="0">
                <a:latin typeface="+mj-lt"/>
              </a:rPr>
              <a:t>Support multiplatform  </a:t>
            </a:r>
          </a:p>
          <a:p>
            <a:endParaRPr lang="en-US" dirty="0" smtClean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695325" y="87553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 fontScale="7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  <a:ea typeface="+mj-ea"/>
                <a:cs typeface="+mj-cs"/>
              </a:rPr>
              <a:t>Why cocos2d-x ? </a:t>
            </a: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Languages used :</a:t>
            </a:r>
            <a:endParaRPr lang="en-US" dirty="0" smtClean="0"/>
          </a:p>
          <a:p>
            <a:pPr marL="822960" lvl="3" indent="-274320">
              <a:buClr>
                <a:schemeClr val="accent2">
                  <a:lumMod val="60000"/>
                  <a:lumOff val="40000"/>
                </a:schemeClr>
              </a:buClr>
              <a:buSzPct val="95000"/>
            </a:pPr>
            <a:r>
              <a:rPr lang="en-US" sz="2200" dirty="0" smtClean="0"/>
              <a:t>C++ Language </a:t>
            </a:r>
          </a:p>
          <a:p>
            <a:pPr marL="822960" lvl="3" indent="-274320">
              <a:buClr>
                <a:schemeClr val="accent2">
                  <a:lumMod val="60000"/>
                  <a:lumOff val="40000"/>
                </a:schemeClr>
              </a:buClr>
              <a:buSzPct val="95000"/>
            </a:pPr>
            <a:r>
              <a:rPr lang="en-US" sz="2200" dirty="0" smtClean="0"/>
              <a:t>Xml Language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None/>
            </a:pPr>
            <a:endParaRPr lang="en-US" dirty="0" smtClean="0"/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None/>
            </a:pPr>
            <a:endParaRPr lang="en-US" dirty="0" smtClean="0"/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Tools used : 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822960" lvl="3" indent="-274320">
              <a:buClr>
                <a:schemeClr val="accent2">
                  <a:lumMod val="60000"/>
                  <a:lumOff val="40000"/>
                </a:schemeClr>
              </a:buClr>
              <a:buSzPct val="95000"/>
            </a:pPr>
            <a:r>
              <a:rPr lang="en-US" sz="2200" dirty="0" smtClean="0"/>
              <a:t>Visual Studio 2010 </a:t>
            </a:r>
          </a:p>
          <a:p>
            <a:pPr marL="822960" lvl="3" indent="-274320">
              <a:buClr>
                <a:schemeClr val="accent2">
                  <a:lumMod val="60000"/>
                  <a:lumOff val="40000"/>
                </a:schemeClr>
              </a:buClr>
              <a:buSzPct val="95000"/>
            </a:pPr>
            <a:r>
              <a:rPr lang="en-US" sz="2200" dirty="0" smtClean="0"/>
              <a:t>cocos2d-2.0-x-2.0.4 </a:t>
            </a:r>
          </a:p>
          <a:p>
            <a:pPr marL="822960" lvl="3" indent="-274320">
              <a:buClr>
                <a:schemeClr val="accent2">
                  <a:lumMod val="60000"/>
                  <a:lumOff val="40000"/>
                </a:schemeClr>
              </a:buClr>
              <a:buSzPct val="95000"/>
            </a:pPr>
            <a:r>
              <a:rPr lang="en-US" sz="2200" dirty="0" err="1" smtClean="0"/>
              <a:t>xcode</a:t>
            </a:r>
            <a:r>
              <a:rPr lang="en-US" sz="2200" dirty="0" smtClean="0"/>
              <a:t> (Mac device )</a:t>
            </a:r>
          </a:p>
          <a:p>
            <a:pPr marL="822960" lvl="3" indent="-274320">
              <a:buClr>
                <a:schemeClr val="accent2">
                  <a:lumMod val="60000"/>
                  <a:lumOff val="40000"/>
                </a:schemeClr>
              </a:buClr>
              <a:buSzPct val="95000"/>
            </a:pPr>
            <a:r>
              <a:rPr lang="en-US" sz="2200" dirty="0" smtClean="0"/>
              <a:t>Texture Packer GUI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Language and programs used :</a:t>
            </a:r>
            <a:endParaRPr lang="en-US" sz="7200" b="1" dirty="0">
              <a:solidFill>
                <a:schemeClr val="accent2">
                  <a:lumMod val="75000"/>
                </a:schemeClr>
              </a:solidFill>
              <a:latin typeface="Andy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Why games?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Why </a:t>
            </a:r>
            <a:r>
              <a:rPr lang="en-US" sz="3600" b="1" dirty="0" err="1" smtClean="0"/>
              <a:t>iOS</a:t>
            </a:r>
            <a:r>
              <a:rPr lang="en-US" sz="3600" b="1" dirty="0" smtClean="0"/>
              <a:t> devices ?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Why cocos2d-x ?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</a:rPr>
              <a:t>Main overview about the games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Snake and ladder game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Wall Jumper game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Demo time</a:t>
            </a:r>
          </a:p>
          <a:p>
            <a:endParaRPr lang="en-US" sz="3600" b="1" dirty="0" smtClean="0"/>
          </a:p>
          <a:p>
            <a:endParaRPr lang="en-US" sz="2400" b="1" dirty="0"/>
          </a:p>
          <a:p>
            <a:pPr lvl="3">
              <a:buFont typeface="Wingdings" pitchFamily="2" charset="2"/>
              <a:buChar char="§"/>
            </a:pPr>
            <a:endParaRPr lang="en-US" sz="2400" b="1" dirty="0" smtClean="0"/>
          </a:p>
          <a:p>
            <a:pPr>
              <a:buNone/>
            </a:pPr>
            <a:endParaRPr lang="en-US" sz="3600" b="1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6176" y="740664"/>
            <a:ext cx="10972800" cy="1143000"/>
          </a:xfrm>
        </p:spPr>
        <p:txBody>
          <a:bodyPr/>
          <a:lstStyle/>
          <a:p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Outline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089102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19200" y="1212152"/>
            <a:ext cx="10972800" cy="114300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Snake and Ladder</a:t>
            </a:r>
            <a:r>
              <a:rPr lang="en-US" sz="9600" dirty="0" smtClean="0"/>
              <a:t> </a:t>
            </a:r>
            <a:endParaRPr lang="en-US" sz="9600" dirty="0"/>
          </a:p>
        </p:txBody>
      </p:sp>
      <p:sp>
        <p:nvSpPr>
          <p:cNvPr id="5" name="Rectangle 4"/>
          <p:cNvSpPr/>
          <p:nvPr/>
        </p:nvSpPr>
        <p:spPr>
          <a:xfrm>
            <a:off x="2102927" y="2415659"/>
            <a:ext cx="759374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9600" dirty="0" smtClean="0">
                <a:solidFill>
                  <a:schemeClr val="accent2">
                    <a:lumMod val="75000"/>
                  </a:schemeClr>
                </a:solidFill>
              </a:rPr>
              <a:t>السلم والثعبان</a:t>
            </a:r>
            <a:endParaRPr lang="en-US" sz="9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2" descr="C:\Users\Nadera\Desktop\log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29038"/>
            <a:ext cx="3343275" cy="31289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089102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2"/>
          <p:cNvSpPr txBox="1">
            <a:spLocks/>
          </p:cNvSpPr>
          <p:nvPr/>
        </p:nvSpPr>
        <p:spPr>
          <a:xfrm>
            <a:off x="723900" y="1347026"/>
            <a:ext cx="10972800" cy="11430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  <a:ea typeface="+mj-ea"/>
                <a:cs typeface="+mj-cs"/>
              </a:rPr>
              <a:t>Game Overview </a:t>
            </a:r>
            <a:b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  <a:ea typeface="+mj-ea"/>
                <a:cs typeface="+mj-cs"/>
              </a:rPr>
            </a:br>
            <a:endParaRPr lang="en-US" sz="6000" b="1" dirty="0">
              <a:solidFill>
                <a:schemeClr val="accent2">
                  <a:lumMod val="75000"/>
                </a:schemeClr>
              </a:solidFill>
              <a:latin typeface="Andy" pitchFamily="66" charset="0"/>
              <a:ea typeface="+mj-ea"/>
              <a:cs typeface="+mj-cs"/>
            </a:endParaRPr>
          </a:p>
        </p:txBody>
      </p:sp>
      <p:pic>
        <p:nvPicPr>
          <p:cNvPr id="38913" name="Picture 1" descr="C:\Users\Esraa Nassar\Desktop\cover 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9868" y="1211608"/>
            <a:ext cx="5220120" cy="52049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548808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Why games?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Why </a:t>
            </a:r>
            <a:r>
              <a:rPr lang="en-US" sz="3600" b="1" dirty="0" err="1" smtClean="0"/>
              <a:t>iOS</a:t>
            </a:r>
            <a:r>
              <a:rPr lang="en-US" sz="3600" b="1" dirty="0" smtClean="0"/>
              <a:t> devices ?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Why cocos2d-x ?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Main overview about the games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</a:rPr>
              <a:t>Snake and ladder game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Wall Jumper game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Demo time</a:t>
            </a:r>
          </a:p>
          <a:p>
            <a:endParaRPr lang="en-US" sz="3600" b="1" dirty="0" smtClean="0"/>
          </a:p>
          <a:p>
            <a:endParaRPr lang="en-US" sz="2400" b="1" dirty="0"/>
          </a:p>
          <a:p>
            <a:pPr lvl="3">
              <a:buFont typeface="Wingdings" pitchFamily="2" charset="2"/>
              <a:buChar char="§"/>
            </a:pPr>
            <a:endParaRPr lang="en-US" sz="2400" b="1" dirty="0" smtClean="0"/>
          </a:p>
          <a:p>
            <a:pPr>
              <a:buNone/>
            </a:pPr>
            <a:endParaRPr lang="en-US" sz="3600" b="1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6176" y="740664"/>
            <a:ext cx="10972800" cy="1143000"/>
          </a:xfrm>
        </p:spPr>
        <p:txBody>
          <a:bodyPr/>
          <a:lstStyle/>
          <a:p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Outline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089102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95313" y="432626"/>
            <a:ext cx="109728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Snake and Ladder </a:t>
            </a:r>
            <a:endParaRPr lang="en-US" sz="6000" b="1" dirty="0">
              <a:solidFill>
                <a:schemeClr val="accent2">
                  <a:lumMod val="75000"/>
                </a:schemeClr>
              </a:solidFill>
              <a:latin typeface="Andy" pitchFamily="66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5800" dirty="0" smtClean="0"/>
              <a:t>Classic  bored game with 10 x 10 grid, each cell has a number from 1-100 but we make our own grid 8x8.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5800" dirty="0" smtClean="0"/>
              <a:t>Some cell contains snake and other ladders.(special cases)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endParaRPr lang="en-US" sz="5800" dirty="0" smtClean="0"/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endParaRPr lang="en-US" sz="5800" dirty="0" smtClean="0"/>
          </a:p>
          <a:p>
            <a:endParaRPr lang="en-US" sz="5800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4338" name="Picture 2" descr="C:\Users\Esraa Nassar\Desktop\after put i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15225" y="3438525"/>
            <a:ext cx="3200400" cy="17708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520080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2800" dirty="0" smtClean="0"/>
              <a:t>Dice that rolled randomly.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2800" dirty="0" smtClean="0"/>
              <a:t>Two choices weather  to play automatic or drag and drop.</a:t>
            </a:r>
          </a:p>
          <a:p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Snake and Ladder </a:t>
            </a:r>
            <a:endParaRPr lang="en-US" dirty="0"/>
          </a:p>
        </p:txBody>
      </p:sp>
      <p:pic>
        <p:nvPicPr>
          <p:cNvPr id="51202" name="Picture 2" descr="C:\Users\Esraa Nassar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3286125"/>
            <a:ext cx="2671763" cy="299071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عنوان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Snake and Ladder </a:t>
            </a:r>
            <a:endParaRPr lang="en-US" sz="6000" b="1" dirty="0">
              <a:solidFill>
                <a:schemeClr val="accent2">
                  <a:lumMod val="75000"/>
                </a:schemeClr>
              </a:solidFill>
              <a:latin typeface="Andy" pitchFamily="66" charset="0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1426464" y="2285998"/>
            <a:ext cx="4117086" cy="225908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274320" indent="-274320">
              <a:lnSpc>
                <a:spcPct val="80000"/>
              </a:lnSpc>
              <a:spcBef>
                <a:spcPct val="20000"/>
              </a:spcBef>
              <a:buClr>
                <a:schemeClr val="accent2">
                  <a:lumMod val="60000"/>
                  <a:lumOff val="40000"/>
                </a:schemeClr>
              </a:buClr>
              <a:buSzPct val="95000"/>
              <a:buFont typeface="Wingdings 2"/>
              <a:buChar char=""/>
            </a:pPr>
            <a:r>
              <a:rPr lang="en-US" sz="3200" dirty="0" smtClean="0"/>
              <a:t>Layers in arranging pictures</a:t>
            </a:r>
          </a:p>
          <a:p>
            <a:pPr marL="274320" indent="-274320">
              <a:lnSpc>
                <a:spcPct val="80000"/>
              </a:lnSpc>
              <a:spcBef>
                <a:spcPct val="20000"/>
              </a:spcBef>
              <a:buClr>
                <a:schemeClr val="accent2">
                  <a:lumMod val="60000"/>
                  <a:lumOff val="40000"/>
                </a:schemeClr>
              </a:buClr>
              <a:buSzPct val="95000"/>
              <a:buFont typeface="Wingdings 2"/>
              <a:buChar char=""/>
            </a:pPr>
            <a:r>
              <a:rPr lang="en-US" sz="3200" dirty="0" smtClean="0"/>
              <a:t> algorithm in classify the grid </a:t>
            </a:r>
          </a:p>
          <a:p>
            <a:pPr marL="274320" indent="-274320">
              <a:lnSpc>
                <a:spcPct val="80000"/>
              </a:lnSpc>
              <a:spcBef>
                <a:spcPct val="20000"/>
              </a:spcBef>
              <a:buClr>
                <a:schemeClr val="accent2">
                  <a:lumMod val="60000"/>
                  <a:lumOff val="40000"/>
                </a:schemeClr>
              </a:buClr>
              <a:buSzPct val="95000"/>
              <a:buFont typeface="Wingdings 2"/>
              <a:buChar char=""/>
            </a:pPr>
            <a:endParaRPr lang="en-US" sz="3200" dirty="0" smtClean="0"/>
          </a:p>
        </p:txBody>
      </p:sp>
      <p:pic>
        <p:nvPicPr>
          <p:cNvPr id="2050" name="Picture 2" descr="C:\Users\Esraa Nassar\Desktop\after put i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2163" y="2466403"/>
            <a:ext cx="6129337" cy="32914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520080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Snake and Ladder </a:t>
            </a:r>
            <a:endParaRPr lang="en-US" dirty="0"/>
          </a:p>
        </p:txBody>
      </p:sp>
      <p:pic>
        <p:nvPicPr>
          <p:cNvPr id="3074" name="Picture 2" descr="C:\Users\Esraa Nassar\Desktop\2sm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7200" y="1995488"/>
            <a:ext cx="6888163" cy="3609975"/>
          </a:xfrm>
          <a:prstGeom prst="rect">
            <a:avLst/>
          </a:prstGeom>
          <a:noFill/>
        </p:spPr>
      </p:pic>
      <p:sp>
        <p:nvSpPr>
          <p:cNvPr id="5" name="مربع نص 4"/>
          <p:cNvSpPr txBox="1"/>
          <p:nvPr/>
        </p:nvSpPr>
        <p:spPr>
          <a:xfrm>
            <a:off x="357188" y="2443163"/>
            <a:ext cx="4657725" cy="107721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CCtextField</a:t>
            </a:r>
            <a:r>
              <a:rPr lang="en-US" sz="3200" dirty="0" smtClean="0"/>
              <a:t> for keypad bored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dirty="0" smtClean="0"/>
              <a:t>Adding sounds using  </a:t>
            </a:r>
          </a:p>
          <a:p>
            <a:pPr>
              <a:buNone/>
            </a:pPr>
            <a:r>
              <a:rPr lang="en-US" sz="3600" b="1" dirty="0" err="1" smtClean="0"/>
              <a:t>CocosDenshion</a:t>
            </a:r>
            <a:r>
              <a:rPr lang="en-US" sz="3600" b="1" dirty="0" smtClean="0"/>
              <a:t>::</a:t>
            </a:r>
            <a:r>
              <a:rPr lang="en-US" sz="3600" b="1" dirty="0" err="1" smtClean="0"/>
              <a:t>SimpleAudioEngine</a:t>
            </a:r>
            <a:r>
              <a:rPr lang="en-US" sz="3600" b="1" dirty="0" smtClean="0"/>
              <a:t>::</a:t>
            </a:r>
            <a:r>
              <a:rPr lang="en-US" sz="3600" b="1" dirty="0" err="1" smtClean="0"/>
              <a:t>sharedEngine</a:t>
            </a:r>
            <a:r>
              <a:rPr lang="en-US" sz="3600" b="1" dirty="0" smtClean="0"/>
              <a:t>()- &gt;</a:t>
            </a:r>
            <a:r>
              <a:rPr lang="en-US" sz="3600" b="1" dirty="0" err="1" smtClean="0"/>
              <a:t>playBackgroundMusic</a:t>
            </a:r>
            <a:r>
              <a:rPr lang="en-US" sz="3600" b="1" dirty="0" smtClean="0"/>
              <a:t>(</a:t>
            </a:r>
          </a:p>
          <a:p>
            <a:pPr>
              <a:buNone/>
            </a:pPr>
            <a:r>
              <a:rPr lang="en-US" sz="3600" b="1" dirty="0" smtClean="0"/>
              <a:t>"soundeffect.wma", true);</a:t>
            </a:r>
          </a:p>
          <a:p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Snake and ladder </a:t>
            </a:r>
            <a:endParaRPr lang="en-US" sz="6000" b="1" dirty="0">
              <a:solidFill>
                <a:schemeClr val="accent2">
                  <a:lumMod val="75000"/>
                </a:schemeClr>
              </a:solidFill>
              <a:latin typeface="Andy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76250" indent="-476250"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200" dirty="0" smtClean="0"/>
              <a:t>To increase the performance </a:t>
            </a:r>
          </a:p>
          <a:p>
            <a:pPr marL="1390650" lvl="3" indent="-476250"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q"/>
            </a:pPr>
            <a:r>
              <a:rPr lang="en-US" dirty="0" smtClean="0"/>
              <a:t>Adding xml files that generate the second level by using the same functionality but different places of the snake and ladder on the grids. </a:t>
            </a:r>
          </a:p>
          <a:p>
            <a:pPr marL="476250" indent="-476250">
              <a:buNone/>
            </a:pPr>
            <a:endParaRPr lang="en-US" sz="2000" dirty="0" smtClean="0"/>
          </a:p>
          <a:p>
            <a:pPr marL="476250" indent="-476250">
              <a:buNone/>
            </a:pPr>
            <a:r>
              <a:rPr lang="en-US" sz="2000" dirty="0" smtClean="0"/>
              <a:t>    </a:t>
            </a:r>
            <a:r>
              <a:rPr lang="en-US" sz="2000" b="1" dirty="0" smtClean="0"/>
              <a:t>&lt;?xml version="1.0"?&gt;</a:t>
            </a:r>
          </a:p>
          <a:p>
            <a:pPr marL="476250" indent="-476250">
              <a:buNone/>
            </a:pPr>
            <a:r>
              <a:rPr lang="en-US" sz="2000" b="1" dirty="0" smtClean="0"/>
              <a:t>        -&lt;level&gt; -&lt;</a:t>
            </a:r>
            <a:r>
              <a:rPr lang="en-US" sz="2000" b="1" dirty="0" err="1" smtClean="0"/>
              <a:t>config</a:t>
            </a:r>
            <a:r>
              <a:rPr lang="en-US" sz="2000" b="1" dirty="0" smtClean="0"/>
              <a:t>&gt; &lt;name&gt;level1&lt;/name&gt; &lt;atlas&gt;level_1&lt;/atlas&gt; &lt;sprites&gt;9&lt;/sprites&gt;        &lt;background&gt;gameScene.png&lt;/background&gt; &lt;music&gt;music.mp3&lt;/music&gt; &lt;    &lt;win&gt;welcome.mp3&lt;/win&gt; &lt;/</a:t>
            </a:r>
            <a:r>
              <a:rPr lang="en-US" sz="2000" b="1" dirty="0" err="1" smtClean="0"/>
              <a:t>config</a:t>
            </a:r>
            <a:r>
              <a:rPr lang="en-US" sz="2000" b="1" dirty="0" smtClean="0"/>
              <a:t>&gt; -</a:t>
            </a:r>
          </a:p>
          <a:p>
            <a:pPr marL="476250" indent="-476250">
              <a:buNone/>
            </a:pPr>
            <a:r>
              <a:rPr lang="en-US" sz="2000" b="1" dirty="0" smtClean="0"/>
              <a:t>           &lt;sprite&gt; &lt;image&gt;l1.png&lt;/image&gt; &lt;sound&gt;bounce.mp3&lt;/sound&gt; </a:t>
            </a:r>
          </a:p>
          <a:p>
            <a:pPr marL="476250" indent="-476250">
              <a:buNone/>
            </a:pPr>
            <a:r>
              <a:rPr lang="en-US" sz="2000" b="1" dirty="0" smtClean="0"/>
              <a:t>               &lt;x&gt;227&lt;/x&gt; &lt;y&gt;135&lt;/y&gt; &lt;/sprite&gt;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Adding more features </a:t>
            </a:r>
            <a:endParaRPr lang="en-US" sz="6000" b="1" dirty="0">
              <a:solidFill>
                <a:schemeClr val="accent2">
                  <a:lumMod val="75000"/>
                </a:schemeClr>
              </a:solidFill>
              <a:latin typeface="Andy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20080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Why games?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Why </a:t>
            </a:r>
            <a:r>
              <a:rPr lang="en-US" sz="3600" b="1" dirty="0" err="1" smtClean="0"/>
              <a:t>iOS</a:t>
            </a:r>
            <a:r>
              <a:rPr lang="en-US" sz="3600" b="1" dirty="0" smtClean="0"/>
              <a:t> devices ?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Why cocos2d-x ?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Main overview about the games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Snake and ladder game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</a:rPr>
              <a:t>Wall Jumper game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Demo time</a:t>
            </a:r>
          </a:p>
          <a:p>
            <a:endParaRPr lang="en-US" sz="3600" b="1" dirty="0" smtClean="0"/>
          </a:p>
          <a:p>
            <a:endParaRPr lang="en-US" sz="2400" b="1" dirty="0"/>
          </a:p>
          <a:p>
            <a:pPr lvl="3">
              <a:buFont typeface="Wingdings" pitchFamily="2" charset="2"/>
              <a:buChar char="§"/>
            </a:pPr>
            <a:endParaRPr lang="en-US" sz="2400" b="1" dirty="0" smtClean="0"/>
          </a:p>
          <a:p>
            <a:pPr>
              <a:buNone/>
            </a:pPr>
            <a:endParaRPr lang="en-US" sz="3600" b="1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6176" y="740664"/>
            <a:ext cx="10972800" cy="1143000"/>
          </a:xfrm>
        </p:spPr>
        <p:txBody>
          <a:bodyPr/>
          <a:lstStyle/>
          <a:p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Outline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089102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262052"/>
            <a:ext cx="10972800" cy="3407228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dirty="0" smtClean="0"/>
              <a:t>Runner Game depending on parallax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endParaRPr lang="en-US" sz="3200" dirty="0" smtClean="0"/>
          </a:p>
          <a:p>
            <a:pPr>
              <a:buNone/>
            </a:pPr>
            <a:r>
              <a:rPr lang="en-US" sz="3200" b="1" dirty="0" smtClean="0"/>
              <a:t> </a:t>
            </a:r>
            <a:endParaRPr lang="en-US" sz="32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1450" y="960446"/>
            <a:ext cx="109728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Wall Jumper Game </a:t>
            </a:r>
            <a:endParaRPr lang="en-US" sz="6000" b="1" dirty="0">
              <a:solidFill>
                <a:schemeClr val="accent2">
                  <a:lumMod val="75000"/>
                </a:schemeClr>
              </a:solidFill>
              <a:latin typeface="Andy" pitchFamily="66" charset="0"/>
            </a:endParaRPr>
          </a:p>
        </p:txBody>
      </p:sp>
      <p:pic>
        <p:nvPicPr>
          <p:cNvPr id="1027" name="Picture 3" descr="C:\Users\Esraa Nassar\Desktop\runner si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3683" y="3100388"/>
            <a:ext cx="6572479" cy="33670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520080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C:\Users\Nadera\Desktop\log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2615184" y="3200400"/>
            <a:ext cx="184731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endParaRPr lang="en-US" dirty="0" err="1" smtClean="0"/>
          </a:p>
        </p:txBody>
      </p:sp>
    </p:spTree>
    <p:extLst>
      <p:ext uri="{BB962C8B-B14F-4D97-AF65-F5344CB8AC3E}">
        <p14:creationId xmlns="" xmlns:p14="http://schemas.microsoft.com/office/powerpoint/2010/main" val="15089102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dirty="0" smtClean="0"/>
              <a:t>Back ground layer runs in different speed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None/>
            </a:pPr>
            <a:endParaRPr lang="en-US" sz="1700" dirty="0" smtClean="0">
              <a:latin typeface="Adobe Fan Heiti Std B" pitchFamily="34" charset="-128"/>
              <a:ea typeface="Adobe Fan Heiti Std B" pitchFamily="34" charset="-128"/>
            </a:endParaRPr>
          </a:p>
          <a:p>
            <a:pPr>
              <a:buNone/>
            </a:pPr>
            <a:r>
              <a:rPr lang="en-US" sz="1800" b="1" dirty="0" smtClean="0">
                <a:latin typeface="Adobe Fan Heiti Std B" pitchFamily="34" charset="-128"/>
                <a:ea typeface="Adobe Fan Heiti Std B" pitchFamily="34" charset="-128"/>
              </a:rPr>
              <a:t>   _</a:t>
            </a:r>
            <a:r>
              <a:rPr lang="en-US" sz="1900" b="1" dirty="0" err="1" smtClean="0">
                <a:latin typeface="Adobe Gothic Std B" pitchFamily="34" charset="-128"/>
                <a:ea typeface="Adobe Gothic Std B" pitchFamily="34" charset="-128"/>
              </a:rPr>
              <a:t>backgroundNode</a:t>
            </a:r>
            <a:r>
              <a:rPr lang="en-US" sz="1900" b="1" dirty="0" smtClean="0">
                <a:latin typeface="Adobe Gothic Std B" pitchFamily="34" charset="-128"/>
                <a:ea typeface="Adobe Gothic Std B" pitchFamily="34" charset="-128"/>
              </a:rPr>
              <a:t>-&gt;</a:t>
            </a:r>
            <a:r>
              <a:rPr lang="en-US" sz="1900" b="1" dirty="0" err="1" smtClean="0">
                <a:latin typeface="Adobe Gothic Std B" pitchFamily="34" charset="-128"/>
                <a:ea typeface="Adobe Gothic Std B" pitchFamily="34" charset="-128"/>
              </a:rPr>
              <a:t>addChild</a:t>
            </a:r>
            <a:r>
              <a:rPr lang="en-US" sz="1900" b="1" dirty="0" smtClean="0">
                <a:latin typeface="Adobe Gothic Std B" pitchFamily="34" charset="-128"/>
                <a:ea typeface="Adobe Gothic Std B" pitchFamily="34" charset="-128"/>
              </a:rPr>
              <a:t>(_pieceofwall1,1 , Speed , </a:t>
            </a:r>
            <a:r>
              <a:rPr lang="en-US" sz="1900" b="1" dirty="0" err="1" smtClean="0">
                <a:latin typeface="Adobe Gothic Std B" pitchFamily="34" charset="-128"/>
                <a:ea typeface="Adobe Gothic Std B" pitchFamily="34" charset="-128"/>
              </a:rPr>
              <a:t>ccp</a:t>
            </a:r>
            <a:r>
              <a:rPr lang="en-US" sz="1900" b="1" dirty="0" smtClean="0">
                <a:latin typeface="Adobe Gothic Std B" pitchFamily="34" charset="-128"/>
                <a:ea typeface="Adobe Gothic Std B" pitchFamily="34" charset="-128"/>
              </a:rPr>
              <a:t>(_fort1-&gt;</a:t>
            </a:r>
            <a:r>
              <a:rPr lang="en-US" sz="1900" b="1" dirty="0" err="1" smtClean="0">
                <a:latin typeface="Adobe Gothic Std B" pitchFamily="34" charset="-128"/>
                <a:ea typeface="Adobe Gothic Std B" pitchFamily="34" charset="-128"/>
              </a:rPr>
              <a:t>getContentSize</a:t>
            </a:r>
            <a:r>
              <a:rPr lang="en-US" sz="1900" b="1" dirty="0" smtClean="0">
                <a:latin typeface="Adobe Gothic Std B" pitchFamily="34" charset="-128"/>
                <a:ea typeface="Adobe Gothic Std B" pitchFamily="34" charset="-128"/>
              </a:rPr>
              <a:t>().width-40,-20) );</a:t>
            </a:r>
          </a:p>
          <a:p>
            <a:pPr>
              <a:buNone/>
            </a:pPr>
            <a:endParaRPr lang="en-US" sz="1900" b="1" dirty="0" smtClean="0">
              <a:latin typeface="Adobe Gothic Std B" pitchFamily="34" charset="-128"/>
              <a:ea typeface="Adobe Gothic Std B" pitchFamily="34" charset="-128"/>
            </a:endParaRPr>
          </a:p>
          <a:p>
            <a:pPr algn="ctr">
              <a:buNone/>
            </a:pPr>
            <a:r>
              <a:rPr lang="en-US" sz="1900" b="1" dirty="0" err="1" smtClean="0">
                <a:latin typeface="Adobe Gothic Std B" pitchFamily="34" charset="-128"/>
                <a:ea typeface="Adobe Gothic Std B" pitchFamily="34" charset="-128"/>
              </a:rPr>
              <a:t>CCPoint</a:t>
            </a:r>
            <a:r>
              <a:rPr lang="en-US" sz="1900" b="1" dirty="0" smtClean="0">
                <a:latin typeface="Adobe Gothic Std B" pitchFamily="34" charset="-128"/>
                <a:ea typeface="Adobe Gothic Std B" pitchFamily="34" charset="-128"/>
              </a:rPr>
              <a:t> Speed = </a:t>
            </a:r>
            <a:r>
              <a:rPr lang="en-US" sz="1900" b="1" dirty="0" err="1" smtClean="0">
                <a:latin typeface="Adobe Gothic Std B" pitchFamily="34" charset="-128"/>
                <a:ea typeface="Adobe Gothic Std B" pitchFamily="34" charset="-128"/>
              </a:rPr>
              <a:t>ccp</a:t>
            </a:r>
            <a:r>
              <a:rPr lang="en-US" sz="1900" b="1" dirty="0" smtClean="0">
                <a:latin typeface="Adobe Gothic Std B" pitchFamily="34" charset="-128"/>
                <a:ea typeface="Adobe Gothic Std B" pitchFamily="34" charset="-128"/>
              </a:rPr>
              <a:t>(0.08, 0.08);</a:t>
            </a:r>
          </a:p>
          <a:p>
            <a:pPr algn="ctr">
              <a:buNone/>
            </a:pPr>
            <a:r>
              <a:rPr lang="en-US" sz="1900" b="1" dirty="0" err="1" smtClean="0">
                <a:latin typeface="Adobe Gothic Std B" pitchFamily="34" charset="-128"/>
                <a:ea typeface="Adobe Gothic Std B" pitchFamily="34" charset="-128"/>
              </a:rPr>
              <a:t>CCPoint</a:t>
            </a:r>
            <a:r>
              <a:rPr lang="en-US" sz="1900" b="1" dirty="0" smtClean="0">
                <a:latin typeface="Adobe Gothic Std B" pitchFamily="34" charset="-128"/>
                <a:ea typeface="Adobe Gothic Std B" pitchFamily="34" charset="-128"/>
              </a:rPr>
              <a:t> </a:t>
            </a:r>
            <a:r>
              <a:rPr lang="en-US" sz="1900" b="1" dirty="0" err="1" smtClean="0">
                <a:latin typeface="Adobe Gothic Std B" pitchFamily="34" charset="-128"/>
                <a:ea typeface="Adobe Gothic Std B" pitchFamily="34" charset="-128"/>
              </a:rPr>
              <a:t>bgSpeed</a:t>
            </a:r>
            <a:r>
              <a:rPr lang="en-US" sz="1900" b="1" dirty="0" smtClean="0">
                <a:latin typeface="Adobe Gothic Std B" pitchFamily="34" charset="-128"/>
                <a:ea typeface="Adobe Gothic Std B" pitchFamily="34" charset="-128"/>
              </a:rPr>
              <a:t> = </a:t>
            </a:r>
            <a:r>
              <a:rPr lang="en-US" sz="1900" b="1" dirty="0" err="1" smtClean="0">
                <a:latin typeface="Adobe Gothic Std B" pitchFamily="34" charset="-128"/>
                <a:ea typeface="Adobe Gothic Std B" pitchFamily="34" charset="-128"/>
              </a:rPr>
              <a:t>ccp</a:t>
            </a:r>
            <a:r>
              <a:rPr lang="en-US" sz="1900" b="1" dirty="0" smtClean="0">
                <a:latin typeface="Adobe Gothic Std B" pitchFamily="34" charset="-128"/>
                <a:ea typeface="Adobe Gothic Std B" pitchFamily="34" charset="-128"/>
              </a:rPr>
              <a:t>(0.05, 0.05);</a:t>
            </a:r>
          </a:p>
          <a:p>
            <a:pPr algn="ctr">
              <a:buNone/>
            </a:pPr>
            <a:r>
              <a:rPr lang="en-US" sz="1900" b="1" dirty="0" err="1" smtClean="0">
                <a:latin typeface="Adobe Gothic Std B" pitchFamily="34" charset="-128"/>
                <a:ea typeface="Adobe Gothic Std B" pitchFamily="34" charset="-128"/>
              </a:rPr>
              <a:t>CCPoint</a:t>
            </a:r>
            <a:r>
              <a:rPr lang="en-US" sz="1900" b="1" dirty="0" smtClean="0">
                <a:latin typeface="Adobe Gothic Std B" pitchFamily="34" charset="-128"/>
                <a:ea typeface="Adobe Gothic Std B" pitchFamily="34" charset="-128"/>
              </a:rPr>
              <a:t> bgSpeed1 = </a:t>
            </a:r>
            <a:r>
              <a:rPr lang="en-US" sz="1900" b="1" dirty="0" err="1" smtClean="0">
                <a:latin typeface="Adobe Gothic Std B" pitchFamily="34" charset="-128"/>
                <a:ea typeface="Adobe Gothic Std B" pitchFamily="34" charset="-128"/>
              </a:rPr>
              <a:t>ccp</a:t>
            </a:r>
            <a:r>
              <a:rPr lang="en-US" sz="1900" b="1" dirty="0" smtClean="0">
                <a:latin typeface="Adobe Gothic Std B" pitchFamily="34" charset="-128"/>
                <a:ea typeface="Adobe Gothic Std B" pitchFamily="34" charset="-128"/>
              </a:rPr>
              <a:t>(0.1, 0.1);</a:t>
            </a:r>
          </a:p>
          <a:p>
            <a:endParaRPr lang="en-US" sz="1800" dirty="0" smtClean="0"/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dirty="0" smtClean="0"/>
              <a:t>Continuous of the background movement, just like camera sensing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None/>
            </a:pPr>
            <a:r>
              <a:rPr lang="en-US" dirty="0" smtClean="0"/>
              <a:t>         by adding objects in the update method.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None/>
            </a:pPr>
            <a:r>
              <a:rPr lang="en-US" sz="2800" dirty="0" smtClean="0">
                <a:latin typeface="Adobe Gothic Std B" pitchFamily="34" charset="-128"/>
                <a:ea typeface="Adobe Gothic Std B" pitchFamily="34" charset="-128"/>
              </a:rPr>
              <a:t>_</a:t>
            </a:r>
            <a:r>
              <a:rPr lang="en-US" sz="1800" dirty="0" err="1" smtClean="0">
                <a:latin typeface="Adobe Gothic Std B" pitchFamily="34" charset="-128"/>
                <a:ea typeface="Adobe Gothic Std B" pitchFamily="34" charset="-128"/>
              </a:rPr>
              <a:t>backgroundNode</a:t>
            </a:r>
            <a:r>
              <a:rPr lang="en-US" sz="1800" dirty="0" smtClean="0">
                <a:latin typeface="Adobe Gothic Std B" pitchFamily="34" charset="-128"/>
                <a:ea typeface="Adobe Gothic Std B" pitchFamily="34" charset="-128"/>
              </a:rPr>
              <a:t>-&gt;</a:t>
            </a:r>
            <a:r>
              <a:rPr lang="en-US" sz="1800" dirty="0" err="1" smtClean="0">
                <a:latin typeface="Adobe Gothic Std B" pitchFamily="34" charset="-128"/>
                <a:ea typeface="Adobe Gothic Std B" pitchFamily="34" charset="-128"/>
              </a:rPr>
              <a:t>setPosition</a:t>
            </a:r>
            <a:r>
              <a:rPr lang="en-US" sz="1800" dirty="0" smtClean="0">
                <a:latin typeface="Adobe Gothic Std B" pitchFamily="34" charset="-128"/>
                <a:ea typeface="Adobe Gothic Std B" pitchFamily="34" charset="-128"/>
              </a:rPr>
              <a:t>(</a:t>
            </a:r>
            <a:r>
              <a:rPr lang="en-US" sz="1800" dirty="0" err="1" smtClean="0">
                <a:latin typeface="Adobe Gothic Std B" pitchFamily="34" charset="-128"/>
                <a:ea typeface="Adobe Gothic Std B" pitchFamily="34" charset="-128"/>
              </a:rPr>
              <a:t>ccpAdd</a:t>
            </a:r>
            <a:r>
              <a:rPr lang="en-US" sz="1800" dirty="0" smtClean="0">
                <a:latin typeface="Adobe Gothic Std B" pitchFamily="34" charset="-128"/>
                <a:ea typeface="Adobe Gothic Std B" pitchFamily="34" charset="-128"/>
              </a:rPr>
              <a:t>(_</a:t>
            </a:r>
            <a:r>
              <a:rPr lang="en-US" sz="1800" dirty="0" err="1" smtClean="0">
                <a:latin typeface="Adobe Gothic Std B" pitchFamily="34" charset="-128"/>
                <a:ea typeface="Adobe Gothic Std B" pitchFamily="34" charset="-128"/>
              </a:rPr>
              <a:t>backgroundNode</a:t>
            </a:r>
            <a:r>
              <a:rPr lang="en-US" sz="1800" dirty="0" smtClean="0">
                <a:latin typeface="Adobe Gothic Std B" pitchFamily="34" charset="-128"/>
                <a:ea typeface="Adobe Gothic Std B" pitchFamily="34" charset="-128"/>
              </a:rPr>
              <a:t>-&gt;</a:t>
            </a:r>
            <a:r>
              <a:rPr lang="en-US" sz="1800" dirty="0" err="1" smtClean="0">
                <a:latin typeface="Adobe Gothic Std B" pitchFamily="34" charset="-128"/>
                <a:ea typeface="Adobe Gothic Std B" pitchFamily="34" charset="-128"/>
              </a:rPr>
              <a:t>getPosition</a:t>
            </a:r>
            <a:r>
              <a:rPr lang="en-US" sz="1800" dirty="0" smtClean="0">
                <a:latin typeface="Adobe Gothic Std B" pitchFamily="34" charset="-128"/>
                <a:ea typeface="Adobe Gothic Std B" pitchFamily="34" charset="-128"/>
              </a:rPr>
              <a:t>(),</a:t>
            </a:r>
            <a:r>
              <a:rPr lang="en-US" sz="1800" dirty="0" err="1" smtClean="0">
                <a:latin typeface="Adobe Gothic Std B" pitchFamily="34" charset="-128"/>
                <a:ea typeface="Adobe Gothic Std B" pitchFamily="34" charset="-128"/>
              </a:rPr>
              <a:t>ccpMult</a:t>
            </a:r>
            <a:r>
              <a:rPr lang="en-US" sz="1800" dirty="0" smtClean="0">
                <a:latin typeface="Adobe Gothic Std B" pitchFamily="34" charset="-128"/>
                <a:ea typeface="Adobe Gothic Std B" pitchFamily="34" charset="-128"/>
              </a:rPr>
              <a:t>(</a:t>
            </a:r>
            <a:r>
              <a:rPr lang="en-US" sz="1800" dirty="0" err="1" smtClean="0">
                <a:latin typeface="Adobe Gothic Std B" pitchFamily="34" charset="-128"/>
                <a:ea typeface="Adobe Gothic Std B" pitchFamily="34" charset="-128"/>
              </a:rPr>
              <a:t>backgroundScrollVert,dt</a:t>
            </a:r>
            <a:r>
              <a:rPr lang="en-US" sz="1800" dirty="0" smtClean="0">
                <a:latin typeface="Adobe Gothic Std B" pitchFamily="34" charset="-128"/>
                <a:ea typeface="Adobe Gothic Std B" pitchFamily="34" charset="-128"/>
              </a:rPr>
              <a:t>))) ;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Idea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dirty="0" smtClean="0"/>
              <a:t>Walls and rocks appear in a specific time to let the jumper jump over it. </a:t>
            </a:r>
          </a:p>
          <a:p>
            <a:pPr algn="r">
              <a:buNone/>
            </a:pPr>
            <a:r>
              <a:rPr lang="en-US" sz="2800" b="1" dirty="0" smtClean="0"/>
              <a:t>                                                                                                                                                                                               </a:t>
            </a:r>
            <a:r>
              <a:rPr lang="en-US" sz="1900" b="1" dirty="0" smtClean="0"/>
              <a:t>method name</a:t>
            </a:r>
          </a:p>
          <a:p>
            <a:pPr algn="ctr">
              <a:buNone/>
            </a:pPr>
            <a:r>
              <a:rPr lang="en-US" b="1" dirty="0" smtClean="0"/>
              <a:t> schedule(</a:t>
            </a:r>
            <a:r>
              <a:rPr lang="en-US" b="1" dirty="0" err="1" smtClean="0"/>
              <a:t>schedule_selector</a:t>
            </a:r>
            <a:r>
              <a:rPr lang="en-US" b="1" dirty="0" smtClean="0"/>
              <a:t>(</a:t>
            </a:r>
            <a:r>
              <a:rPr lang="en-US" b="1" dirty="0" err="1" smtClean="0"/>
              <a:t>HelloWorld</a:t>
            </a:r>
            <a:r>
              <a:rPr lang="en-US" b="1" dirty="0" smtClean="0"/>
              <a:t>::step));</a:t>
            </a:r>
          </a:p>
          <a:p>
            <a:pPr algn="ctr">
              <a:buClr>
                <a:schemeClr val="accent2">
                  <a:lumMod val="60000"/>
                  <a:lumOff val="40000"/>
                </a:schemeClr>
              </a:buClr>
              <a:buNone/>
            </a:pPr>
            <a:r>
              <a:rPr lang="en-US" sz="2800" dirty="0" smtClean="0"/>
              <a:t>                                                                                         </a:t>
            </a:r>
          </a:p>
          <a:p>
            <a:pPr algn="ctr">
              <a:buClr>
                <a:schemeClr val="accent2">
                  <a:lumMod val="60000"/>
                  <a:lumOff val="40000"/>
                </a:schemeClr>
              </a:buClr>
              <a:buNone/>
            </a:pPr>
            <a:r>
              <a:rPr lang="en-US" sz="2800" dirty="0" smtClean="0"/>
              <a:t>                                                                            class name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None/>
            </a:pPr>
            <a:endParaRPr lang="en-US" dirty="0" smtClean="0"/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dirty="0" smtClean="0"/>
              <a:t>Label test speed </a:t>
            </a:r>
          </a:p>
          <a:p>
            <a:pPr>
              <a:buNone/>
            </a:pPr>
            <a:r>
              <a:rPr lang="en-US" sz="2100" b="1" dirty="0" smtClean="0"/>
              <a:t>      </a:t>
            </a:r>
            <a:r>
              <a:rPr lang="en-US" sz="2100" b="1" dirty="0" err="1" smtClean="0"/>
              <a:t>m_time</a:t>
            </a:r>
            <a:r>
              <a:rPr lang="en-US" sz="2100" b="1" dirty="0" smtClean="0"/>
              <a:t> += </a:t>
            </a:r>
            <a:r>
              <a:rPr lang="en-US" sz="2100" b="1" dirty="0" err="1" smtClean="0"/>
              <a:t>dt</a:t>
            </a:r>
            <a:r>
              <a:rPr lang="en-US" sz="2100" b="1" dirty="0" smtClean="0"/>
              <a:t>;</a:t>
            </a:r>
          </a:p>
          <a:p>
            <a:pPr>
              <a:buNone/>
            </a:pPr>
            <a:r>
              <a:rPr lang="en-US" sz="2100" b="1" dirty="0" smtClean="0"/>
              <a:t>    </a:t>
            </a:r>
            <a:r>
              <a:rPr lang="en-US" sz="2100" b="1" dirty="0" err="1" smtClean="0"/>
              <a:t>sprintf</a:t>
            </a:r>
            <a:r>
              <a:rPr lang="en-US" sz="2100" b="1" dirty="0" smtClean="0"/>
              <a:t>(string, "%2.2f dist", </a:t>
            </a:r>
            <a:r>
              <a:rPr lang="en-US" sz="2100" b="1" dirty="0" err="1" smtClean="0"/>
              <a:t>m_time</a:t>
            </a:r>
            <a:r>
              <a:rPr lang="en-US" sz="2100" b="1" dirty="0" smtClean="0"/>
              <a:t>);</a:t>
            </a:r>
          </a:p>
          <a:p>
            <a:pPr>
              <a:buNone/>
            </a:pPr>
            <a:r>
              <a:rPr lang="en-US" sz="2100" b="1" dirty="0" smtClean="0"/>
              <a:t>   label1-&gt;</a:t>
            </a:r>
            <a:r>
              <a:rPr lang="en-US" sz="2100" b="1" dirty="0" err="1" smtClean="0"/>
              <a:t>setString</a:t>
            </a:r>
            <a:r>
              <a:rPr lang="en-US" sz="2100" b="1" dirty="0" smtClean="0"/>
              <a:t>(string)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ndy"/>
              </a:rPr>
              <a:t>Idea Cont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ndy"/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7729538" y="3429001"/>
            <a:ext cx="628650" cy="5857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flipV="1">
            <a:off x="9201150" y="2743200"/>
            <a:ext cx="871538" cy="2714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dirty="0" smtClean="0"/>
              <a:t>Sprites that decrease when the player collide the walls (soul will disappear will be invisible.</a:t>
            </a:r>
          </a:p>
          <a:p>
            <a:pPr>
              <a:buNone/>
            </a:pPr>
            <a:r>
              <a:rPr lang="en-US" sz="1600" b="1" dirty="0" smtClean="0"/>
              <a:t>                         </a:t>
            </a:r>
          </a:p>
          <a:p>
            <a:pPr>
              <a:buNone/>
            </a:pPr>
            <a:endParaRPr lang="en-US" sz="1600" b="1" dirty="0" smtClean="0"/>
          </a:p>
          <a:p>
            <a:pPr algn="ctr">
              <a:buNone/>
            </a:pPr>
            <a:r>
              <a:rPr lang="en-US" sz="1600" b="1" dirty="0" smtClean="0"/>
              <a:t>      </a:t>
            </a:r>
            <a:r>
              <a:rPr lang="en-US" sz="2400" b="1" dirty="0" err="1" smtClean="0"/>
              <a:t>CCSprite</a:t>
            </a:r>
            <a:r>
              <a:rPr lang="en-US" sz="2400" b="1" dirty="0" smtClean="0"/>
              <a:t> *soul0 = </a:t>
            </a:r>
            <a:r>
              <a:rPr lang="en-US" sz="2400" b="1" dirty="0" err="1" smtClean="0"/>
              <a:t>CCSprite</a:t>
            </a:r>
            <a:r>
              <a:rPr lang="en-US" sz="2400" b="1" dirty="0" smtClean="0"/>
              <a:t>::create("sprit.png");</a:t>
            </a:r>
          </a:p>
          <a:p>
            <a:pPr algn="ctr">
              <a:buNone/>
            </a:pPr>
            <a:r>
              <a:rPr lang="en-US" sz="2400" b="1" dirty="0" smtClean="0"/>
              <a:t>        soul0-&gt;</a:t>
            </a:r>
            <a:r>
              <a:rPr lang="en-US" sz="2400" b="1" dirty="0" err="1" smtClean="0"/>
              <a:t>setVisible</a:t>
            </a:r>
            <a:r>
              <a:rPr lang="en-US" sz="2400" b="1" dirty="0" smtClean="0"/>
              <a:t>(false);</a:t>
            </a:r>
          </a:p>
          <a:p>
            <a:pPr algn="ctr">
              <a:buNone/>
            </a:pPr>
            <a:endParaRPr lang="en-US" sz="2800" b="1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ndy"/>
              </a:rPr>
              <a:t>Idea Cont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Collision Detection Method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عنصر نائب للمحتوى 3" descr="C:\Users\Esraa Nassar\Desktop\4-Horizontal-Collisions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5499" y="2543843"/>
            <a:ext cx="3781953" cy="18004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39" y="2524942"/>
            <a:ext cx="6943724" cy="3477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raditional Arabic" pitchFamily="18" charset="-78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xd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=destenationsprite1-&gt;</a:t>
            </a:r>
            <a:r>
              <a:rPr lang="en-US" dirty="0" err="1" smtClean="0"/>
              <a:t>getPositionX</a:t>
            </a:r>
            <a:r>
              <a:rPr lang="en-US" dirty="0" smtClean="0"/>
              <a:t>();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xp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=pSprite2-&gt;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getPositionX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();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yd=destenationsprite1-&gt;</a:t>
            </a:r>
            <a:r>
              <a:rPr lang="en-US" dirty="0" err="1" smtClean="0"/>
              <a:t>getPositionY</a:t>
            </a:r>
            <a:r>
              <a:rPr lang="en-US" dirty="0" smtClean="0"/>
              <a:t>();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yp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=pSprite2-&gt;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getPositionY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();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width=destenationsprite1-&gt;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getContentSize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().width;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height=destenationsprite1-&gt;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getContentSize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().height;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//pointes initialize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upperleftx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xd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-width/2;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upperrightx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xd+width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/2;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lowerrightx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=yd-height/2;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upperrighty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yd+height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/2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4572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4572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4572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if((</a:t>
            </a:r>
            <a:r>
              <a:rPr lang="en-US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xp</a:t>
            </a: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&gt;=</a:t>
            </a:r>
            <a:r>
              <a:rPr lang="en-US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upperleftx</a:t>
            </a: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&amp;&amp; </a:t>
            </a:r>
            <a:r>
              <a:rPr lang="en-US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xp</a:t>
            </a: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&lt;=</a:t>
            </a:r>
            <a:r>
              <a:rPr lang="en-US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upperrightx</a:t>
            </a: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)&amp;&amp;(</a:t>
            </a:r>
            <a:r>
              <a:rPr lang="en-US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yp</a:t>
            </a: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&gt;=</a:t>
            </a:r>
            <a:r>
              <a:rPr lang="en-US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lowerrightx</a:t>
            </a: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&amp;&amp; </a:t>
            </a:r>
            <a:r>
              <a:rPr lang="en-US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yp</a:t>
            </a: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&lt;=</a:t>
            </a:r>
            <a:r>
              <a:rPr lang="en-US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upperrighty</a:t>
            </a: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)){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0" lvl="0" indent="4572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startflag</a:t>
            </a: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=1; // collision detected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0" lvl="0" indent="4572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destenationsprite1-&gt;</a:t>
            </a:r>
            <a:r>
              <a:rPr lang="en-US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setVisible</a:t>
            </a: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(false);}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0" lvl="0" indent="4572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else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0" lvl="0" indent="4572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startflag</a:t>
            </a: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=0;// no Collision detection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0" lvl="0" indent="4572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}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Collision Detection Method(cont)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428625" y="2828925"/>
            <a:ext cx="3543300" cy="38433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609600" y="1935480"/>
            <a:ext cx="10972800" cy="463677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6400" dirty="0" smtClean="0"/>
              <a:t> void </a:t>
            </a:r>
            <a:r>
              <a:rPr lang="en-US" sz="6400" dirty="0" err="1" smtClean="0"/>
              <a:t>HelloWorld</a:t>
            </a:r>
            <a:r>
              <a:rPr lang="en-US" sz="6400" dirty="0" smtClean="0"/>
              <a:t>::jump(</a:t>
            </a:r>
            <a:r>
              <a:rPr lang="en-US" sz="6400" dirty="0" err="1" smtClean="0"/>
              <a:t>CCObject</a:t>
            </a:r>
            <a:r>
              <a:rPr lang="en-US" sz="6400" dirty="0" smtClean="0"/>
              <a:t>* sender){</a:t>
            </a:r>
          </a:p>
          <a:p>
            <a:pPr>
              <a:buNone/>
            </a:pPr>
            <a:r>
              <a:rPr lang="en-US" sz="6400" dirty="0" smtClean="0"/>
              <a:t>if ( </a:t>
            </a:r>
            <a:r>
              <a:rPr lang="en-US" sz="6400" dirty="0" err="1" smtClean="0"/>
              <a:t>start_jump</a:t>
            </a:r>
            <a:r>
              <a:rPr lang="en-US" sz="6400" dirty="0" smtClean="0"/>
              <a:t> == 0)</a:t>
            </a:r>
          </a:p>
          <a:p>
            <a:pPr>
              <a:buNone/>
            </a:pPr>
            <a:r>
              <a:rPr lang="en-US" sz="6400" dirty="0" err="1" smtClean="0"/>
              <a:t>start_jump</a:t>
            </a:r>
            <a:r>
              <a:rPr lang="en-US" sz="6400" dirty="0" smtClean="0"/>
              <a:t> = 200;</a:t>
            </a:r>
          </a:p>
          <a:p>
            <a:pPr>
              <a:buNone/>
            </a:pPr>
            <a:r>
              <a:rPr lang="en-US" sz="6400" dirty="0" smtClean="0"/>
              <a:t>}</a:t>
            </a:r>
          </a:p>
          <a:p>
            <a:endParaRPr lang="en-US" sz="5600" dirty="0" smtClean="0"/>
          </a:p>
          <a:p>
            <a:pPr>
              <a:buNone/>
            </a:pPr>
            <a:r>
              <a:rPr lang="en-US" sz="5600" dirty="0" smtClean="0"/>
              <a:t>if ( </a:t>
            </a:r>
            <a:r>
              <a:rPr lang="en-US" sz="5600" dirty="0" err="1" smtClean="0"/>
              <a:t>start_jump</a:t>
            </a:r>
            <a:r>
              <a:rPr lang="en-US" sz="5600" dirty="0" smtClean="0"/>
              <a:t> &gt; 100)</a:t>
            </a:r>
          </a:p>
          <a:p>
            <a:pPr>
              <a:buNone/>
            </a:pPr>
            <a:r>
              <a:rPr lang="en-US" sz="5600" dirty="0" smtClean="0"/>
              <a:t>{</a:t>
            </a:r>
          </a:p>
          <a:p>
            <a:pPr>
              <a:buNone/>
            </a:pPr>
            <a:r>
              <a:rPr lang="en-US" sz="5600" dirty="0" err="1" smtClean="0"/>
              <a:t>int</a:t>
            </a:r>
            <a:r>
              <a:rPr lang="en-US" sz="5600" dirty="0" smtClean="0"/>
              <a:t> y = m_pSprite1-&gt;</a:t>
            </a:r>
            <a:r>
              <a:rPr lang="en-US" sz="5600" dirty="0" err="1" smtClean="0"/>
              <a:t>getPositionY</a:t>
            </a:r>
            <a:r>
              <a:rPr lang="en-US" sz="5600" dirty="0" smtClean="0"/>
              <a:t>();</a:t>
            </a:r>
          </a:p>
          <a:p>
            <a:pPr>
              <a:buNone/>
            </a:pPr>
            <a:r>
              <a:rPr lang="en-US" sz="5600" dirty="0" smtClean="0"/>
              <a:t>m_pSprite1-&gt;</a:t>
            </a:r>
            <a:r>
              <a:rPr lang="en-US" sz="5600" dirty="0" err="1" smtClean="0"/>
              <a:t>setPositionY</a:t>
            </a:r>
            <a:r>
              <a:rPr lang="en-US" sz="5600" dirty="0" smtClean="0"/>
              <a:t>(y+1);</a:t>
            </a:r>
          </a:p>
          <a:p>
            <a:pPr>
              <a:buNone/>
            </a:pPr>
            <a:r>
              <a:rPr lang="en-US" sz="5600" dirty="0" err="1" smtClean="0"/>
              <a:t>start_jump</a:t>
            </a:r>
            <a:r>
              <a:rPr lang="en-US" sz="5600" dirty="0" smtClean="0"/>
              <a:t>--;</a:t>
            </a:r>
          </a:p>
          <a:p>
            <a:pPr>
              <a:buNone/>
            </a:pPr>
            <a:r>
              <a:rPr lang="en-US" sz="5600" dirty="0" smtClean="0"/>
              <a:t>}</a:t>
            </a:r>
          </a:p>
          <a:p>
            <a:pPr>
              <a:buNone/>
            </a:pPr>
            <a:r>
              <a:rPr lang="en-US" sz="5600" dirty="0" smtClean="0"/>
              <a:t>else if ( </a:t>
            </a:r>
            <a:r>
              <a:rPr lang="en-US" sz="5600" dirty="0" err="1" smtClean="0"/>
              <a:t>start_jump</a:t>
            </a:r>
            <a:r>
              <a:rPr lang="en-US" sz="5600" dirty="0" smtClean="0"/>
              <a:t> &gt; 0 )</a:t>
            </a:r>
          </a:p>
          <a:p>
            <a:pPr>
              <a:buNone/>
            </a:pPr>
            <a:r>
              <a:rPr lang="en-US" sz="5600" dirty="0" smtClean="0"/>
              <a:t>{</a:t>
            </a:r>
          </a:p>
          <a:p>
            <a:pPr>
              <a:buNone/>
            </a:pPr>
            <a:r>
              <a:rPr lang="en-US" sz="5600" dirty="0" err="1" smtClean="0"/>
              <a:t>int</a:t>
            </a:r>
            <a:r>
              <a:rPr lang="en-US" sz="5600" dirty="0" smtClean="0"/>
              <a:t> y = m_pSprite1-&gt;</a:t>
            </a:r>
            <a:r>
              <a:rPr lang="en-US" sz="5600" dirty="0" err="1" smtClean="0"/>
              <a:t>getPositionY</a:t>
            </a:r>
            <a:r>
              <a:rPr lang="en-US" sz="5600" dirty="0" smtClean="0"/>
              <a:t>();</a:t>
            </a:r>
          </a:p>
          <a:p>
            <a:pPr>
              <a:buNone/>
            </a:pPr>
            <a:r>
              <a:rPr lang="en-US" sz="5600" dirty="0" smtClean="0"/>
              <a:t>m_pSprite1-&gt;</a:t>
            </a:r>
            <a:r>
              <a:rPr lang="en-US" sz="5600" dirty="0" err="1" smtClean="0"/>
              <a:t>setPositionY</a:t>
            </a:r>
            <a:r>
              <a:rPr lang="en-US" sz="5600" dirty="0" smtClean="0"/>
              <a:t>(y-1);</a:t>
            </a:r>
          </a:p>
          <a:p>
            <a:pPr>
              <a:buNone/>
            </a:pPr>
            <a:r>
              <a:rPr lang="en-US" sz="5600" dirty="0" err="1" smtClean="0"/>
              <a:t>start_jump</a:t>
            </a:r>
            <a:r>
              <a:rPr lang="en-US" sz="5600" dirty="0" smtClean="0"/>
              <a:t>--;</a:t>
            </a:r>
          </a:p>
          <a:p>
            <a:pPr>
              <a:buNone/>
            </a:pPr>
            <a:endParaRPr lang="en-US" sz="5600" dirty="0" smtClean="0"/>
          </a:p>
          <a:p>
            <a:pPr>
              <a:buNone/>
            </a:pPr>
            <a:r>
              <a:rPr lang="en-US" sz="5600" dirty="0" smtClean="0"/>
              <a:t>}</a:t>
            </a:r>
          </a:p>
          <a:p>
            <a:pPr>
              <a:buNone/>
            </a:pPr>
            <a:r>
              <a:rPr lang="en-US" sz="5600" dirty="0" smtClean="0"/>
              <a:t>else</a:t>
            </a:r>
          </a:p>
          <a:p>
            <a:pPr>
              <a:buNone/>
            </a:pPr>
            <a:r>
              <a:rPr lang="en-US" sz="5600" dirty="0" smtClean="0"/>
              <a:t>{</a:t>
            </a:r>
          </a:p>
          <a:p>
            <a:pPr>
              <a:buNone/>
            </a:pPr>
            <a:r>
              <a:rPr lang="en-US" sz="5600" dirty="0" err="1" smtClean="0"/>
              <a:t>start_jump</a:t>
            </a:r>
            <a:r>
              <a:rPr lang="en-US" sz="5600" dirty="0" smtClean="0"/>
              <a:t> = 0 ;</a:t>
            </a:r>
          </a:p>
          <a:p>
            <a:pPr>
              <a:buNone/>
            </a:pPr>
            <a:r>
              <a:rPr lang="en-US" sz="5600" dirty="0" smtClean="0"/>
              <a:t>}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Jump method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7" name="رابط كسهم مستقيم 6"/>
          <p:cNvCxnSpPr/>
          <p:nvPr/>
        </p:nvCxnSpPr>
        <p:spPr>
          <a:xfrm flipV="1">
            <a:off x="4071938" y="3557588"/>
            <a:ext cx="1928812" cy="1000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ربع نص 7"/>
          <p:cNvSpPr txBox="1"/>
          <p:nvPr/>
        </p:nvSpPr>
        <p:spPr>
          <a:xfrm>
            <a:off x="6029325" y="3000375"/>
            <a:ext cx="3714750" cy="6463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Called by updated method </a:t>
            </a:r>
          </a:p>
          <a:p>
            <a:r>
              <a:rPr lang="en-US" dirty="0" smtClean="0"/>
              <a:t>that call them each time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609600" y="2468880"/>
            <a:ext cx="10972800" cy="4389120"/>
          </a:xfrm>
        </p:spPr>
        <p:txBody>
          <a:bodyPr/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dirty="0" smtClean="0"/>
              <a:t>The most important thing in the game is the size. </a:t>
            </a:r>
          </a:p>
          <a:p>
            <a:pPr lvl="2"/>
            <a:r>
              <a:rPr lang="en-US" dirty="0" smtClean="0"/>
              <a:t>Decrease the size of the images  by using texture packer. </a:t>
            </a:r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829056" y="1323023"/>
            <a:ext cx="11362944" cy="1105853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New technical Way in presenting the images </a:t>
            </a:r>
            <a:endParaRPr lang="en-US" sz="6000" b="1" dirty="0">
              <a:solidFill>
                <a:schemeClr val="accent2">
                  <a:lumMod val="75000"/>
                </a:schemeClr>
              </a:solidFill>
              <a:latin typeface="Andy" pitchFamily="66" charset="0"/>
            </a:endParaRPr>
          </a:p>
        </p:txBody>
      </p:sp>
      <p:pic>
        <p:nvPicPr>
          <p:cNvPr id="5122" name="Picture 2" descr="C:\Users\Nadera\Desktop\Captu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0013" y="3557588"/>
            <a:ext cx="8345487" cy="30670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dirty="0" smtClean="0"/>
              <a:t>Downloading  the Mac on windows machines .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dirty="0" smtClean="0"/>
              <a:t> Transferring from win32 to Mac took our time because some variables,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None/>
            </a:pPr>
            <a:r>
              <a:rPr lang="en-US" dirty="0" smtClean="0"/>
              <a:t>methods and functions defined in the windows, deprecated in Mac.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dirty="0" smtClean="0"/>
              <a:t>The  MAC LAB  was too late for us to transfer our project.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dirty="0" smtClean="0"/>
              <a:t>The </a:t>
            </a:r>
            <a:r>
              <a:rPr lang="en-US" dirty="0" err="1" smtClean="0"/>
              <a:t>xcode</a:t>
            </a:r>
            <a:r>
              <a:rPr lang="en-US" dirty="0" smtClean="0"/>
              <a:t> programmers has two many pauses during the compile.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None/>
            </a:pPr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Problems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194" name="Picture 2" descr="https://encrypted-tbn0.gstatic.com/images?q=tbn:ANd9GcRSkwCQXlIO87oBjSaClkHYCWTJl29mVdxOhvRv8YWKJ6eZZe-Z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7974" y="4556125"/>
            <a:ext cx="2314575" cy="19812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581150" y="1232725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sz="96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Demo time </a:t>
            </a:r>
            <a:r>
              <a:rPr lang="en-US" sz="96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  <a:sym typeface="Wingdings" pitchFamily="2" charset="2"/>
              </a:rPr>
              <a:t> 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147" name="Picture 3" descr="C:\Users\Nadera\Desktop\product_dem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2188" y="2181224"/>
            <a:ext cx="6538912" cy="42910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520080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581150" y="1232725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sz="96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Questions ? ! ? !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146" name="Picture 2" descr="C:\Users\Nadera\Desktop\screen_questio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8763" y="2357438"/>
            <a:ext cx="8972549" cy="40576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520080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16875" y="1343025"/>
            <a:ext cx="5420504" cy="114300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Wall Jump</a:t>
            </a:r>
            <a:r>
              <a:rPr lang="en-US" sz="9600" dirty="0" smtClean="0"/>
              <a:t> </a:t>
            </a:r>
            <a:endParaRPr lang="en-US" sz="9600" dirty="0"/>
          </a:p>
        </p:txBody>
      </p:sp>
      <p:pic>
        <p:nvPicPr>
          <p:cNvPr id="4100" name="Picture 4" descr="C:\Users\Nadera\Desktop\Captu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0025" y="3124200"/>
            <a:ext cx="3971925" cy="350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089102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2615184" y="3200400"/>
            <a:ext cx="184731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endParaRPr lang="en-US" dirty="0" err="1" smtClean="0"/>
          </a:p>
        </p:txBody>
      </p:sp>
      <p:pic>
        <p:nvPicPr>
          <p:cNvPr id="3074" name="Picture 2" descr="C:\Users\Nadera\Desktop\lo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3825"/>
            <a:ext cx="12192000" cy="7105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089102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</a:rPr>
              <a:t>Why games?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Why </a:t>
            </a:r>
            <a:r>
              <a:rPr lang="en-US" sz="3600" b="1" dirty="0" err="1" smtClean="0"/>
              <a:t>iOS</a:t>
            </a:r>
            <a:r>
              <a:rPr lang="en-US" sz="3600" b="1" dirty="0" smtClean="0"/>
              <a:t> devices ?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Why cocos2d-x ?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Main overview about the games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Snake and ladder game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Wall Jumper game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b="1" dirty="0" smtClean="0"/>
              <a:t>Demo time</a:t>
            </a:r>
          </a:p>
          <a:p>
            <a:endParaRPr lang="en-US" sz="3600" b="1" dirty="0" smtClean="0"/>
          </a:p>
          <a:p>
            <a:endParaRPr lang="en-US" sz="2400" b="1" dirty="0"/>
          </a:p>
          <a:p>
            <a:pPr lvl="3">
              <a:buFont typeface="Wingdings" pitchFamily="2" charset="2"/>
              <a:buChar char="§"/>
            </a:pPr>
            <a:endParaRPr lang="en-US" sz="2400" b="1" dirty="0" smtClean="0"/>
          </a:p>
          <a:p>
            <a:pPr>
              <a:buNone/>
            </a:pPr>
            <a:endParaRPr lang="en-US" sz="3600" b="1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6176" y="740664"/>
            <a:ext cx="10972800" cy="1143000"/>
          </a:xfrm>
        </p:spPr>
        <p:txBody>
          <a:bodyPr/>
          <a:lstStyle/>
          <a:p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Outline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089102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609600" y="1935480"/>
            <a:ext cx="10972800" cy="3624072"/>
          </a:xfrm>
        </p:spPr>
        <p:txBody>
          <a:bodyPr>
            <a:normAutofit fontScale="92500"/>
          </a:bodyPr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900" i="1" dirty="0" smtClean="0">
                <a:latin typeface="+mj-lt"/>
              </a:rPr>
              <a:t>Gamming vs. application in marketing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900" i="1" dirty="0" smtClean="0">
                <a:latin typeface="+mj-lt"/>
              </a:rPr>
              <a:t>Gamming Faming and globalization 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900" i="1" dirty="0" smtClean="0">
                <a:latin typeface="+mj-lt"/>
              </a:rPr>
              <a:t>Gamming is Harder than app in developing.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900" i="1" dirty="0" smtClean="0">
                <a:latin typeface="+mj-lt"/>
              </a:rPr>
              <a:t> entertainment.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900" i="1" dirty="0" smtClean="0">
                <a:latin typeface="+mj-lt"/>
              </a:rPr>
              <a:t>Better  in working result.</a:t>
            </a:r>
          </a:p>
          <a:p>
            <a:endParaRPr lang="en-US" sz="4400" i="1" dirty="0" smtClean="0">
              <a:latin typeface="+mj-lt"/>
            </a:endParaRPr>
          </a:p>
          <a:p>
            <a:endParaRPr lang="en-US" i="1" dirty="0" smtClean="0"/>
          </a:p>
          <a:p>
            <a:endParaRPr lang="en-US" i="1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627888" y="1344168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sz="80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Why Gamming 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609600" y="2118360"/>
            <a:ext cx="10972800" cy="438912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i="1" dirty="0" smtClean="0">
                <a:latin typeface="+mj-lt"/>
              </a:rPr>
              <a:t>Industry of the games was in 1952.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i="1" dirty="0" smtClean="0">
                <a:latin typeface="+mj-lt"/>
              </a:rPr>
              <a:t>The first game on a mobile phone was a Tetris game on the </a:t>
            </a:r>
            <a:r>
              <a:rPr lang="en-US" sz="3600" i="1" dirty="0" err="1" smtClean="0">
                <a:latin typeface="+mj-lt"/>
              </a:rPr>
              <a:t>Hagenuk</a:t>
            </a:r>
            <a:r>
              <a:rPr lang="en-US" sz="3600" i="1" dirty="0" smtClean="0">
                <a:latin typeface="+mj-lt"/>
              </a:rPr>
              <a:t> MT-2000 device from 1994 .</a:t>
            </a:r>
            <a:endParaRPr lang="en-US" sz="3600" i="1" dirty="0">
              <a:latin typeface="+mj-lt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682752" y="886968"/>
            <a:ext cx="10972800" cy="1143000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History of gamming </a:t>
            </a:r>
            <a:endParaRPr lang="en-US" sz="7200" b="1" dirty="0">
              <a:solidFill>
                <a:schemeClr val="accent2">
                  <a:lumMod val="75000"/>
                </a:schemeClr>
              </a:solidFill>
              <a:latin typeface="Andy" pitchFamily="66" charset="0"/>
            </a:endParaRPr>
          </a:p>
        </p:txBody>
      </p:sp>
      <p:pic>
        <p:nvPicPr>
          <p:cNvPr id="69635" name="Picture 3" descr="C:\Users\Esraa Nassar\Desktop\NES_Tetris_Box_Fro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8320" y="4334256"/>
            <a:ext cx="1938528" cy="2194560"/>
          </a:xfrm>
          <a:prstGeom prst="rect">
            <a:avLst/>
          </a:prstGeom>
          <a:noFill/>
        </p:spPr>
      </p:pic>
      <p:pic>
        <p:nvPicPr>
          <p:cNvPr id="69637" name="Picture 5" descr="C:\Users\Esraa Nassar\Desktop\inde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78432">
            <a:off x="6993635" y="4454718"/>
            <a:ext cx="838200" cy="210502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609600" y="1990344"/>
            <a:ext cx="10972800" cy="4389120"/>
          </a:xfrm>
        </p:spPr>
        <p:txBody>
          <a:bodyPr/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sz="3600" i="1" dirty="0" smtClean="0">
                <a:latin typeface="+mj-lt"/>
              </a:rPr>
              <a:t>Nokia launched the very successful Snake on selected models in 1997.Snake and its variants has since become one of the most-played video games and is found on more than 350 million devices worldwide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609600" y="832104"/>
            <a:ext cx="10972800" cy="1143000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latin typeface="Andy" pitchFamily="66" charset="0"/>
              </a:rPr>
              <a:t>History of gamming </a:t>
            </a:r>
            <a:endParaRPr lang="en-US" sz="7200" b="1" dirty="0">
              <a:solidFill>
                <a:schemeClr val="accent2">
                  <a:lumMod val="75000"/>
                </a:schemeClr>
              </a:solidFill>
              <a:latin typeface="Andy" pitchFamily="66" charset="0"/>
            </a:endParaRPr>
          </a:p>
        </p:txBody>
      </p:sp>
      <p:pic>
        <p:nvPicPr>
          <p:cNvPr id="70659" name="Picture 3" descr="C:\Users\Esraa Nassar\Desktop\ind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7710" y="4846320"/>
            <a:ext cx="5903191" cy="179222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S103460637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 on brainstorming" id="{C229246F-E851-40FB-8E1D-535DCA6AFD71}" vid="{8D346C02-FE09-4A8E-BC58-EB73E373F09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3BE57A2-D666-4652-B423-3EEF5C79D9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TS103460637</Template>
  <TotalTime>0</TotalTime>
  <Words>1104</Words>
  <Application>Microsoft Office PowerPoint</Application>
  <PresentationFormat>مخصص</PresentationFormat>
  <Paragraphs>249</Paragraphs>
  <Slides>39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39</vt:i4>
      </vt:variant>
    </vt:vector>
  </HeadingPairs>
  <TitlesOfParts>
    <vt:vector size="40" baseType="lpstr">
      <vt:lpstr>TS103460637</vt:lpstr>
      <vt:lpstr>Game Applications </vt:lpstr>
      <vt:lpstr>Snake and Ladder </vt:lpstr>
      <vt:lpstr> </vt:lpstr>
      <vt:lpstr>Wall Jump </vt:lpstr>
      <vt:lpstr> </vt:lpstr>
      <vt:lpstr>Outline </vt:lpstr>
      <vt:lpstr>Why Gamming ? </vt:lpstr>
      <vt:lpstr>History of gamming </vt:lpstr>
      <vt:lpstr>History of gamming </vt:lpstr>
      <vt:lpstr>Why we use these game?</vt:lpstr>
      <vt:lpstr>Outline </vt:lpstr>
      <vt:lpstr>Why iOS ?</vt:lpstr>
      <vt:lpstr>iOS Device </vt:lpstr>
      <vt:lpstr>iOS Device </vt:lpstr>
      <vt:lpstr>Outline </vt:lpstr>
      <vt:lpstr>Cocos2d vs. cocos2d-x  </vt:lpstr>
      <vt:lpstr>الشريحة 17</vt:lpstr>
      <vt:lpstr>Language and programs used :</vt:lpstr>
      <vt:lpstr>Outline </vt:lpstr>
      <vt:lpstr>الشريحة 20</vt:lpstr>
      <vt:lpstr>Outline </vt:lpstr>
      <vt:lpstr>Snake and Ladder </vt:lpstr>
      <vt:lpstr>Snake and Ladder </vt:lpstr>
      <vt:lpstr>Snake and Ladder </vt:lpstr>
      <vt:lpstr>Snake and Ladder </vt:lpstr>
      <vt:lpstr>Snake and ladder </vt:lpstr>
      <vt:lpstr>Adding more features </vt:lpstr>
      <vt:lpstr>Outline </vt:lpstr>
      <vt:lpstr>Wall Jumper Game </vt:lpstr>
      <vt:lpstr>Idea </vt:lpstr>
      <vt:lpstr>Idea Cont</vt:lpstr>
      <vt:lpstr>Idea Cont</vt:lpstr>
      <vt:lpstr>Collision Detection Method</vt:lpstr>
      <vt:lpstr>Collision Detection Method(cont)</vt:lpstr>
      <vt:lpstr>Jump method </vt:lpstr>
      <vt:lpstr>New technical Way in presenting the images </vt:lpstr>
      <vt:lpstr>Problems </vt:lpstr>
      <vt:lpstr>Demo time   </vt:lpstr>
      <vt:lpstr>Questions ? ! ? 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2013-04-21T18:21:09Z</dcterms:created>
  <dcterms:modified xsi:type="dcterms:W3CDTF">2013-05-19T17:36:16Z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TC034606379991</vt:lpwstr>
  </property>
</Properties>
</file>