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notesMasterIdLst>
    <p:notesMasterId r:id="rId97"/>
  </p:notesMasterIdLst>
  <p:sldIdLst>
    <p:sldId id="256" r:id="rId2"/>
    <p:sldId id="257" r:id="rId3"/>
    <p:sldId id="472" r:id="rId4"/>
    <p:sldId id="450" r:id="rId5"/>
    <p:sldId id="451" r:id="rId6"/>
    <p:sldId id="452" r:id="rId7"/>
    <p:sldId id="454" r:id="rId8"/>
    <p:sldId id="455" r:id="rId9"/>
    <p:sldId id="456" r:id="rId10"/>
    <p:sldId id="457" r:id="rId11"/>
    <p:sldId id="459" r:id="rId12"/>
    <p:sldId id="460" r:id="rId13"/>
    <p:sldId id="473" r:id="rId14"/>
    <p:sldId id="474" r:id="rId15"/>
    <p:sldId id="334" r:id="rId16"/>
    <p:sldId id="401" r:id="rId17"/>
    <p:sldId id="402" r:id="rId18"/>
    <p:sldId id="403" r:id="rId19"/>
    <p:sldId id="404" r:id="rId20"/>
    <p:sldId id="405" r:id="rId21"/>
    <p:sldId id="406" r:id="rId22"/>
    <p:sldId id="407" r:id="rId23"/>
    <p:sldId id="408" r:id="rId24"/>
    <p:sldId id="409" r:id="rId25"/>
    <p:sldId id="410" r:id="rId26"/>
    <p:sldId id="411" r:id="rId27"/>
    <p:sldId id="412" r:id="rId28"/>
    <p:sldId id="413" r:id="rId29"/>
    <p:sldId id="365" r:id="rId30"/>
    <p:sldId id="366" r:id="rId31"/>
    <p:sldId id="389" r:id="rId32"/>
    <p:sldId id="390" r:id="rId33"/>
    <p:sldId id="367" r:id="rId34"/>
    <p:sldId id="369" r:id="rId35"/>
    <p:sldId id="391" r:id="rId36"/>
    <p:sldId id="371" r:id="rId37"/>
    <p:sldId id="373" r:id="rId38"/>
    <p:sldId id="392" r:id="rId39"/>
    <p:sldId id="393" r:id="rId40"/>
    <p:sldId id="394" r:id="rId41"/>
    <p:sldId id="417" r:id="rId42"/>
    <p:sldId id="475" r:id="rId43"/>
    <p:sldId id="423" r:id="rId44"/>
    <p:sldId id="419" r:id="rId45"/>
    <p:sldId id="424" r:id="rId46"/>
    <p:sldId id="431" r:id="rId47"/>
    <p:sldId id="425" r:id="rId48"/>
    <p:sldId id="470" r:id="rId49"/>
    <p:sldId id="469" r:id="rId50"/>
    <p:sldId id="428" r:id="rId51"/>
    <p:sldId id="429" r:id="rId52"/>
    <p:sldId id="430" r:id="rId53"/>
    <p:sldId id="420" r:id="rId54"/>
    <p:sldId id="421" r:id="rId55"/>
    <p:sldId id="422" r:id="rId56"/>
    <p:sldId id="432" r:id="rId57"/>
    <p:sldId id="433" r:id="rId58"/>
    <p:sldId id="434" r:id="rId59"/>
    <p:sldId id="435" r:id="rId60"/>
    <p:sldId id="436" r:id="rId61"/>
    <p:sldId id="437" r:id="rId62"/>
    <p:sldId id="438" r:id="rId63"/>
    <p:sldId id="439" r:id="rId64"/>
    <p:sldId id="440" r:id="rId65"/>
    <p:sldId id="441" r:id="rId66"/>
    <p:sldId id="442" r:id="rId67"/>
    <p:sldId id="443" r:id="rId68"/>
    <p:sldId id="444" r:id="rId69"/>
    <p:sldId id="445" r:id="rId70"/>
    <p:sldId id="446" r:id="rId71"/>
    <p:sldId id="447" r:id="rId72"/>
    <p:sldId id="335" r:id="rId73"/>
    <p:sldId id="461" r:id="rId74"/>
    <p:sldId id="462" r:id="rId75"/>
    <p:sldId id="463" r:id="rId76"/>
    <p:sldId id="464" r:id="rId77"/>
    <p:sldId id="465" r:id="rId78"/>
    <p:sldId id="466" r:id="rId79"/>
    <p:sldId id="340" r:id="rId80"/>
    <p:sldId id="347" r:id="rId81"/>
    <p:sldId id="351" r:id="rId82"/>
    <p:sldId id="395" r:id="rId83"/>
    <p:sldId id="396" r:id="rId84"/>
    <p:sldId id="397" r:id="rId85"/>
    <p:sldId id="398" r:id="rId86"/>
    <p:sldId id="385" r:id="rId87"/>
    <p:sldId id="399" r:id="rId88"/>
    <p:sldId id="341" r:id="rId89"/>
    <p:sldId id="400" r:id="rId90"/>
    <p:sldId id="346" r:id="rId91"/>
    <p:sldId id="387" r:id="rId92"/>
    <p:sldId id="345" r:id="rId93"/>
    <p:sldId id="467" r:id="rId94"/>
    <p:sldId id="468" r:id="rId95"/>
    <p:sldId id="368" r:id="rId9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0063DBF1-4134-472F-B934-07A7E8DA065D}">
          <p14:sldIdLst>
            <p14:sldId id="256"/>
            <p14:sldId id="257"/>
            <p14:sldId id="448"/>
            <p14:sldId id="449"/>
            <p14:sldId id="450"/>
            <p14:sldId id="451"/>
            <p14:sldId id="452"/>
            <p14:sldId id="453"/>
            <p14:sldId id="454"/>
            <p14:sldId id="455"/>
            <p14:sldId id="456"/>
            <p14:sldId id="457"/>
            <p14:sldId id="458"/>
            <p14:sldId id="459"/>
            <p14:sldId id="460"/>
            <p14:sldId id="334"/>
            <p14:sldId id="401"/>
            <p14:sldId id="402"/>
            <p14:sldId id="403"/>
            <p14:sldId id="404"/>
            <p14:sldId id="405"/>
            <p14:sldId id="406"/>
            <p14:sldId id="407"/>
            <p14:sldId id="408"/>
            <p14:sldId id="409"/>
            <p14:sldId id="410"/>
            <p14:sldId id="411"/>
            <p14:sldId id="412"/>
            <p14:sldId id="413"/>
            <p14:sldId id="414"/>
            <p14:sldId id="415"/>
            <p14:sldId id="416"/>
            <p14:sldId id="365"/>
            <p14:sldId id="366"/>
            <p14:sldId id="389"/>
            <p14:sldId id="390"/>
            <p14:sldId id="367"/>
            <p14:sldId id="369"/>
            <p14:sldId id="391"/>
            <p14:sldId id="371"/>
            <p14:sldId id="373"/>
            <p14:sldId id="392"/>
            <p14:sldId id="393"/>
            <p14:sldId id="394"/>
            <p14:sldId id="417"/>
            <p14:sldId id="418"/>
            <p14:sldId id="419"/>
            <p14:sldId id="420"/>
            <p14:sldId id="421"/>
            <p14:sldId id="422"/>
            <p14:sldId id="423"/>
            <p14:sldId id="424"/>
            <p14:sldId id="425"/>
            <p14:sldId id="426"/>
            <p14:sldId id="427"/>
            <p14:sldId id="428"/>
            <p14:sldId id="429"/>
            <p14:sldId id="430"/>
            <p14:sldId id="431"/>
            <p14:sldId id="432"/>
            <p14:sldId id="433"/>
            <p14:sldId id="434"/>
            <p14:sldId id="435"/>
            <p14:sldId id="436"/>
            <p14:sldId id="437"/>
            <p14:sldId id="438"/>
            <p14:sldId id="439"/>
            <p14:sldId id="440"/>
            <p14:sldId id="441"/>
            <p14:sldId id="442"/>
            <p14:sldId id="443"/>
            <p14:sldId id="444"/>
            <p14:sldId id="445"/>
            <p14:sldId id="446"/>
            <p14:sldId id="447"/>
            <p14:sldId id="335"/>
            <p14:sldId id="461"/>
            <p14:sldId id="462"/>
            <p14:sldId id="463"/>
            <p14:sldId id="464"/>
            <p14:sldId id="465"/>
            <p14:sldId id="466"/>
            <p14:sldId id="340"/>
            <p14:sldId id="347"/>
            <p14:sldId id="351"/>
            <p14:sldId id="395"/>
            <p14:sldId id="396"/>
            <p14:sldId id="397"/>
            <p14:sldId id="398"/>
            <p14:sldId id="385"/>
            <p14:sldId id="399"/>
            <p14:sldId id="341"/>
            <p14:sldId id="345"/>
            <p14:sldId id="400"/>
            <p14:sldId id="346"/>
            <p14:sldId id="387"/>
            <p14:sldId id="36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>
      <p:ext uri="{19B8F6BF-5375-455C-9EA6-DF929625EA0E}">
        <p15:presenceInfo xmlns:p15="http://schemas.microsoft.com/office/powerpoint/2012/main" xmlns="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368" autoAdjust="0"/>
    <p:restoredTop sz="86380" autoAdjust="0"/>
  </p:normalViewPr>
  <p:slideViewPr>
    <p:cSldViewPr snapToGrid="0">
      <p:cViewPr varScale="1">
        <p:scale>
          <a:sx n="73" d="100"/>
          <a:sy n="73" d="100"/>
        </p:scale>
        <p:origin x="-606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82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14T22:43:20.848" idx="1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0E588-1BD0-413D-BE1C-74671FBFF556}" type="datetimeFigureOut">
              <a:rPr lang="en-GB" smtClean="0"/>
              <a:pPr/>
              <a:t>20/05/2019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3BE9C-5954-4FA4-9068-CB2C7515DD2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66476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0" name="عنوان فرعي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مستدير الزوايا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ذو زاوية واحدة مستديرة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عنصر نائب للعنوان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975F747-A2B3-4115-B22D-6A7636A0CC54}" type="datetime1">
              <a:rPr lang="en-GB" smtClean="0"/>
              <a:pPr/>
              <a:t>20/05/2019</a:t>
            </a:fld>
            <a:endParaRPr lang="en-GB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9C66E0F-FE8B-4D58-9714-30462E1F5B8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E4F3BBD-D491-44F0-ABE1-C8188D2F8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0201" y="2032000"/>
            <a:ext cx="7853899" cy="1219200"/>
          </a:xfrm>
        </p:spPr>
        <p:txBody>
          <a:bodyPr>
            <a:normAutofit fontScale="90000"/>
          </a:bodyPr>
          <a:lstStyle/>
          <a:p>
            <a:pPr algn="ctr" rtl="1"/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Graduation Project II</a:t>
            </a:r>
            <a:b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Integrated school design </a:t>
            </a:r>
            <a:b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GB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E0F015B-AFD0-4D37-B8D6-7B205EAFBD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0961" y="2882900"/>
            <a:ext cx="6987645" cy="647700"/>
          </a:xfrm>
        </p:spPr>
        <p:txBody>
          <a:bodyPr>
            <a:normAutofit/>
          </a:bodyPr>
          <a:lstStyle/>
          <a:p>
            <a:pPr algn="ctr" rtl="1"/>
            <a:r>
              <a:rPr lang="en-GB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771FF188-A177-48EB-973F-C573ED62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ABET Center\Dropbox\ABET center\ABET center logo.bmp">
            <a:extLst>
              <a:ext uri="{FF2B5EF4-FFF2-40B4-BE49-F238E27FC236}">
                <a16:creationId xmlns="" xmlns:a16="http://schemas.microsoft.com/office/drawing/2014/main" id="{D781F069-D539-4781-82E3-ABEEE681C93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1856" y="368299"/>
            <a:ext cx="2077607" cy="140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6218ADD-F52B-4285-850F-2AB64C4E7C32}"/>
              </a:ext>
            </a:extLst>
          </p:cNvPr>
          <p:cNvSpPr txBox="1"/>
          <p:nvPr/>
        </p:nvSpPr>
        <p:spPr>
          <a:xfrm>
            <a:off x="4850594" y="3568700"/>
            <a:ext cx="21352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by: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Enas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Badwan</a:t>
            </a: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Luay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Dwaikat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Mohamd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Dbos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Taghreed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Abed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FBBE4C1-DC3C-40FF-A124-3A81888CF4C0}"/>
              </a:ext>
            </a:extLst>
          </p:cNvPr>
          <p:cNvSpPr txBox="1"/>
          <p:nvPr/>
        </p:nvSpPr>
        <p:spPr>
          <a:xfrm>
            <a:off x="4533899" y="5575300"/>
            <a:ext cx="2930523" cy="825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dirty="0"/>
          </a:p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Ameer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Aker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512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" y="883049"/>
            <a:ext cx="10911840" cy="4187952"/>
          </a:xfrm>
        </p:spPr>
        <p:txBody>
          <a:bodyPr/>
          <a:lstStyle/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9003" y="2037152"/>
            <a:ext cx="9541990" cy="3312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5021467" y="5356463"/>
            <a:ext cx="2355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654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371" y="5270864"/>
            <a:ext cx="10911840" cy="1051560"/>
          </a:xfrm>
        </p:spPr>
        <p:txBody>
          <a:bodyPr>
            <a:normAutofit/>
          </a:bodyPr>
          <a:lstStyle/>
          <a:p>
            <a:pPr algn="ctr"/>
            <a:r>
              <a:rPr lang="en-GB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95" y="935301"/>
            <a:ext cx="10911840" cy="4187952"/>
          </a:xfrm>
        </p:spPr>
        <p:txBody>
          <a:bodyPr lIns="640080" rIns="457200" bIns="91440"/>
          <a:lstStyle/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2378" y="2208478"/>
            <a:ext cx="9697792" cy="3127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28795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" y="817734"/>
            <a:ext cx="10911840" cy="4187952"/>
          </a:xfrm>
        </p:spPr>
        <p:txBody>
          <a:bodyPr lIns="640080" rIns="457200" bIns="91440"/>
          <a:lstStyle/>
          <a:p>
            <a:pPr marL="0" indent="0">
              <a:buNone/>
            </a:pPr>
            <a:endParaRPr lang="en-GB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1348" y="2041915"/>
            <a:ext cx="8240275" cy="3307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5199779" y="5369027"/>
            <a:ext cx="19479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533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content.fjrs4-1.fna.fbcdn.net/v/t1.15752-9/s2048x2048/60724612_384693259060715_1478705313858191360_n.jpg?_nc_cat=102&amp;_nc_ht=scontent.fjrs4-1.fna&amp;oh=1504959231f96add75411cc8c54f5d52&amp;oe=5D5B8A3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809" y="1410789"/>
            <a:ext cx="10277341" cy="3997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5308294" y="5426655"/>
            <a:ext cx="16426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View  </a:t>
            </a:r>
            <a:endParaRPr lang="en-GB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23080" y="710140"/>
            <a:ext cx="38368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196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pPr marL="0" indent="0">
              <a:buNone/>
            </a:pP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scontent.fjrs4-1.fna.fbcdn.net/v/t1.15752-9/s2048x2048/60724612_384693259060715_1478705313858191360_n.jpg?_nc_cat=102&amp;_nc_ht=scontent.fjrs4-1.fna&amp;oh=1504959231f96add75411cc8c54f5d52&amp;oe=5D5B8A3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887" y="1188720"/>
            <a:ext cx="9749307" cy="41801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5165964" y="5426928"/>
            <a:ext cx="1442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View  </a:t>
            </a:r>
            <a:endParaRPr lang="en-GB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035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890" y="495662"/>
            <a:ext cx="10018713" cy="5422901"/>
          </a:xfrm>
        </p:spPr>
        <p:txBody>
          <a:bodyPr lIns="640080" rIns="457200" bIns="91440">
            <a:normAutofit/>
          </a:bodyPr>
          <a:lstStyle/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Passive Design</a:t>
            </a:r>
          </a:p>
          <a:p>
            <a:pPr marL="0" indent="0">
              <a:buNone/>
            </a:pP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simulation.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Design.</a:t>
            </a:r>
          </a:p>
          <a:p>
            <a:pPr>
              <a:buNone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="" xmlns:a16="http://schemas.microsoft.com/office/drawing/2014/main" id="{6A801FCD-84C8-4BF5-B30C-2E68EF15E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062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712" y="1012879"/>
            <a:ext cx="10972800" cy="1143000"/>
          </a:xfrm>
        </p:spPr>
        <p:txBody>
          <a:bodyPr lIns="640080" tIns="91440" rIns="457200" bIns="91440">
            <a:normAutofit fontScale="90000"/>
          </a:bodyPr>
          <a:lstStyle/>
          <a:p>
            <a:pPr marL="571500" indent="-571500"/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Thermal simulation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/>
              <a:t/>
            </a:r>
            <a:br>
              <a:rPr lang="en-US" sz="3600" dirty="0"/>
            </a:b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22248" y="5536274"/>
            <a:ext cx="4406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Design Builder </a:t>
            </a:r>
            <a:r>
              <a:rPr lang="en-US" dirty="0" smtClean="0"/>
              <a:t>( </a:t>
            </a:r>
            <a:r>
              <a:rPr lang="en-US" dirty="0"/>
              <a:t>3D </a:t>
            </a:r>
            <a:r>
              <a:rPr lang="en-US" dirty="0" smtClean="0"/>
              <a:t>Model)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001DD31-2CEC-498F-8CF2-F5B7011683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6821" y="1790575"/>
            <a:ext cx="6934276" cy="36338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50005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CC448D-F15F-436B-BFCF-4287EE40D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747" y="1078916"/>
            <a:ext cx="5113130" cy="1073426"/>
          </a:xfrm>
        </p:spPr>
        <p:txBody>
          <a:bodyPr lIns="640080" tIns="91440" rIns="457200" bIns="91440"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Thermal </a:t>
            </a:r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simulation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535805FA-C277-4B46-9E50-134AA1A18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6FD860D-76D0-46C9-A621-910DB011F71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7909" y="1972491"/>
            <a:ext cx="4415245" cy="2970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447CF58-B8B4-4140-8DCB-D300FF68066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9265" y="1590669"/>
            <a:ext cx="5274310" cy="3335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مستطيل 6"/>
          <p:cNvSpPr/>
          <p:nvPr/>
        </p:nvSpPr>
        <p:spPr>
          <a:xfrm>
            <a:off x="7420465" y="5395151"/>
            <a:ext cx="3445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U-value =0.45 w/m².K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1720705" y="5377734"/>
            <a:ext cx="30524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layers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791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D7AFD9A-2053-4B32-A1AA-CC3459323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18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8326A31-4B13-46BC-AE68-2A7F5AE5395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4217" y="1776549"/>
            <a:ext cx="4428309" cy="344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D40E971-80AB-481F-AAD5-758C97B2DE8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29575" y="1785008"/>
            <a:ext cx="5274310" cy="32950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4ACC448D-F15F-436B-BFCF-4287EE40D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747" y="1078916"/>
            <a:ext cx="5113130" cy="1073426"/>
          </a:xfrm>
        </p:spPr>
        <p:txBody>
          <a:bodyPr lIns="640080" tIns="91440" rIns="457200" bIns="91440"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Thermal </a:t>
            </a:r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simulation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7324670" y="5390797"/>
            <a:ext cx="36343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U-value = 0.716 w/m².k</a:t>
            </a:r>
            <a:endParaRPr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1428967" y="5386443"/>
            <a:ext cx="29530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 layers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5122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415850-6007-4CBB-8AB7-02C9BA75D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00" y="1022140"/>
            <a:ext cx="11074400" cy="1143000"/>
          </a:xfrm>
        </p:spPr>
        <p:txBody>
          <a:bodyPr lIns="640080" tIns="91440" rIns="457200" bIns="91440"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Thermal </a:t>
            </a:r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simulation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465F66C-FB8E-4744-83F6-F0708A6DD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19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CD83337-6DB2-4190-A366-AE10FA837C7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9715" y="1815737"/>
            <a:ext cx="4467496" cy="3133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28FE816-D44B-4C2B-BE9D-2D4E171E835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3836" y="1604745"/>
            <a:ext cx="5274310" cy="3272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مستطيل 6"/>
          <p:cNvSpPr/>
          <p:nvPr/>
        </p:nvSpPr>
        <p:spPr>
          <a:xfrm>
            <a:off x="7324670" y="5390797"/>
            <a:ext cx="36343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U-value = 0.416 w/m².k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1920240" y="5360317"/>
            <a:ext cx="37047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Roof  layers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196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847" y="791057"/>
            <a:ext cx="10018713" cy="4886569"/>
          </a:xfrm>
        </p:spPr>
        <p:txBody>
          <a:bodyPr lIns="640080" tIns="91440" rIns="457200" bIns="91440">
            <a:normAutofit fontScale="92500" lnSpcReduction="20000"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Outlines</a:t>
            </a:r>
            <a:endParaRPr lang="en-GB" sz="3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Low">
              <a:buFont typeface="Wingdings" pitchFamily="2" charset="2"/>
              <a:buChar char="§"/>
            </a:pPr>
            <a:r>
              <a:rPr lang="en-GB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and architectural design. </a:t>
            </a:r>
            <a:endParaRPr lang="en-GB" sz="4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Low">
              <a:buFont typeface="Wingdings" pitchFamily="2" charset="2"/>
              <a:buChar char="§"/>
            </a:pPr>
            <a:r>
              <a:rPr lang="en-GB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Passive </a:t>
            </a:r>
            <a:r>
              <a:rPr lang="en-GB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Design.</a:t>
            </a:r>
          </a:p>
          <a:p>
            <a:pPr algn="justLow">
              <a:buFont typeface="Wingdings" pitchFamily="2" charset="2"/>
              <a:buChar char="§"/>
            </a:pPr>
            <a:r>
              <a:rPr lang="en-GB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Design.</a:t>
            </a:r>
          </a:p>
          <a:p>
            <a:pPr algn="justLow">
              <a:buFont typeface="Wingdings" pitchFamily="2" charset="2"/>
              <a:buChar char="§"/>
            </a:pPr>
            <a:r>
              <a:rPr lang="en-GB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 Design</a:t>
            </a:r>
            <a:r>
              <a:rPr lang="en-GB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Low">
              <a:buFont typeface="Wingdings" pitchFamily="2" charset="2"/>
              <a:buChar char="§"/>
            </a:pPr>
            <a:r>
              <a:rPr lang="en-GB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 and costs.</a:t>
            </a:r>
          </a:p>
          <a:p>
            <a:pPr>
              <a:buNone/>
            </a:pPr>
            <a:endParaRPr lang="en-GB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GB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EFBB160-0D61-468F-8EFD-545DC86CA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444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474" y="915125"/>
            <a:ext cx="10972800" cy="551688"/>
          </a:xfrm>
        </p:spPr>
        <p:txBody>
          <a:bodyPr lIns="640080" tIns="91440" rIns="457200" bIns="91440">
            <a:noAutofit/>
          </a:bodyPr>
          <a:lstStyle/>
          <a:p>
            <a:pPr marL="685800" indent="-685800"/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Thermal simulation</a:t>
            </a:r>
            <a:r>
              <a:rPr lang="en-US" sz="3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20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86830" y="5417968"/>
            <a:ext cx="4551246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southern windows (over hang (cantilever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0209" y="5450399"/>
            <a:ext cx="53554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western windows (horizontal Louvers)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1214F86-8894-495B-A4DD-17EF890AA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9086" y="2011680"/>
            <a:ext cx="5290457" cy="30958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69FF836-B425-4DF2-A87C-F9F3AC91A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0387" y="807502"/>
            <a:ext cx="4553585" cy="4402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70602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629" y="1126097"/>
            <a:ext cx="10972800" cy="1006677"/>
          </a:xfrm>
        </p:spPr>
        <p:txBody>
          <a:bodyPr lIns="640080" tIns="91440" rIns="457200" bIns="91440">
            <a:normAutofit fontScale="90000"/>
          </a:bodyPr>
          <a:lstStyle/>
          <a:p>
            <a:pPr marL="571500" indent="-571500"/>
            <a:r>
              <a:rPr lang="en-US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Thermal simulation </a:t>
            </a:r>
            <a:r>
              <a:rPr lang="en-US" sz="3600" dirty="0"/>
              <a:t/>
            </a:r>
            <a:br>
              <a:rPr lang="en-US" sz="3600" dirty="0"/>
            </a:b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21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10951" y="5551714"/>
            <a:ext cx="464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shadow in winter (sun path 21/1 at 9:00 am 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21838" y="5538025"/>
            <a:ext cx="4725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Shadow in winter (sun path 21/1 at 11:00 am )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AC31DC8-0E3D-4381-9C5E-C063AECF8BE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707" y="1851468"/>
            <a:ext cx="5044743" cy="3608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43961BB-E83A-4861-9388-E5E5E473E87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9528" y="1851467"/>
            <a:ext cx="5017408" cy="35826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2444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82405"/>
            <a:ext cx="10972800" cy="1006677"/>
          </a:xfrm>
        </p:spPr>
        <p:txBody>
          <a:bodyPr>
            <a:normAutofit fontScale="90000"/>
          </a:bodyPr>
          <a:lstStyle/>
          <a:p>
            <a:pPr marL="571500" indent="-571500"/>
            <a:r>
              <a:rPr lang="en-US" sz="3600" dirty="0"/>
              <a:t/>
            </a:r>
            <a:br>
              <a:rPr lang="en-US" sz="3600" dirty="0"/>
            </a:b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22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3331" y="5530523"/>
            <a:ext cx="4793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Shadow in summer (sun path 21/7 at 9:00 am 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520638" y="5530523"/>
            <a:ext cx="4991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Shadow in summer (sun path 21/7 at 11:00 am )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738AC77-D7C9-4FF4-9192-FE6A4EC7C30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526" y="1631365"/>
            <a:ext cx="5274310" cy="3641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D57E0F8-9684-4EFA-A8E6-114FA7DF7E7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5838" y="1644428"/>
            <a:ext cx="5274310" cy="3641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مستطيل 9"/>
          <p:cNvSpPr/>
          <p:nvPr/>
        </p:nvSpPr>
        <p:spPr>
          <a:xfrm>
            <a:off x="573890" y="958334"/>
            <a:ext cx="4685898" cy="677108"/>
          </a:xfrm>
          <a:prstGeom prst="rect">
            <a:avLst/>
          </a:prstGeom>
        </p:spPr>
        <p:txBody>
          <a:bodyPr wrap="none" lIns="640080" tIns="91440" rIns="457200" bIns="9144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Thermal simulation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4274243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615976"/>
            <a:ext cx="10972800" cy="222288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Firstly mixed VRF with Natural vent </a:t>
            </a:r>
            <a:br>
              <a:rPr lang="en-US" sz="80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Heating and cooling load </a:t>
            </a:r>
            <a:endParaRPr lang="en-US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42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9525">
              <a:lnSpc>
                <a:spcPct val="150000"/>
              </a:lnSpc>
              <a:tabLst>
                <a:tab pos="1425575" algn="l"/>
              </a:tabLst>
            </a:pPr>
            <a:r>
              <a:rPr lang="en-US" sz="8000" dirty="0"/>
              <a:t> 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Cooling load 120.1 kw</a:t>
            </a:r>
          </a:p>
          <a:p>
            <a:pPr marL="457200" indent="9525">
              <a:lnSpc>
                <a:spcPct val="150000"/>
              </a:lnSpc>
              <a:tabLst>
                <a:tab pos="1425575" algn="l"/>
              </a:tabLst>
            </a:pP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 Heating load 141 </a:t>
            </a:r>
            <a:r>
              <a:rPr lang="en-US" sz="8000" dirty="0" err="1" smtClean="0">
                <a:latin typeface="Times New Roman" pitchFamily="18" charset="0"/>
                <a:cs typeface="Times New Roman" pitchFamily="18" charset="0"/>
              </a:rPr>
              <a:t>kw</a:t>
            </a:r>
            <a:endParaRPr lang="en-US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9525">
              <a:lnSpc>
                <a:spcPct val="150000"/>
              </a:lnSpc>
              <a:buNone/>
              <a:tabLst>
                <a:tab pos="1425575" algn="l"/>
              </a:tabLst>
            </a:pPr>
            <a:endParaRPr lang="en-US" sz="4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Font typeface="Wingdings" panose="05000000000000000000" pitchFamily="2" charset="2"/>
              <a:buChar char="v"/>
              <a:tabLst>
                <a:tab pos="1425575" algn="l"/>
              </a:tabLst>
            </a:pPr>
            <a:r>
              <a:rPr lang="en-US" sz="8000" b="1" dirty="0">
                <a:latin typeface="Times New Roman" pitchFamily="18" charset="0"/>
                <a:cs typeface="Times New Roman" pitchFamily="18" charset="0"/>
              </a:rPr>
              <a:t> Site and Source Energy </a:t>
            </a:r>
          </a:p>
          <a:p>
            <a:pPr marL="457200" indent="0">
              <a:lnSpc>
                <a:spcPct val="150000"/>
              </a:lnSpc>
              <a:buNone/>
              <a:tabLst>
                <a:tab pos="1425575" algn="l"/>
              </a:tabLs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23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410" y="1094047"/>
            <a:ext cx="3829895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514350" indent="-51435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Thermal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Simulation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07715" y="5396940"/>
            <a:ext cx="3016155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Total site energy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89506FE-EB6D-4EB7-9C9F-B650B95F48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7760" y="2468880"/>
            <a:ext cx="6087291" cy="2715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33371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24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44715" y="5390083"/>
            <a:ext cx="3244799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marL="514350" indent="-51435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Comfort diagram-Set</a:t>
            </a:r>
          </a:p>
        </p:txBody>
      </p:sp>
      <p:sp>
        <p:nvSpPr>
          <p:cNvPr id="6" name="TextBox 4"/>
          <p:cNvSpPr txBox="1"/>
          <p:nvPr/>
        </p:nvSpPr>
        <p:spPr>
          <a:xfrm>
            <a:off x="557347" y="885042"/>
            <a:ext cx="4753224" cy="67710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lIns="640080" tIns="91440" rIns="457200" bIns="91440" rtlCol="0">
            <a:spAutoFit/>
          </a:bodyPr>
          <a:lstStyle/>
          <a:p>
            <a:pPr marL="514350" indent="-51435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Thermal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Simulation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xmlns="" id="{6163AE69-119E-474A-A948-7F85FAD83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281" y="1567543"/>
            <a:ext cx="8268854" cy="3801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66970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0B522B-76A5-45F4-B9B4-247261C4C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246" y="5290457"/>
            <a:ext cx="10911840" cy="561703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Comfortable and non-comfortable hours.</a:t>
            </a:r>
            <a:endParaRPr lang="ar-SA" sz="2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510DF486-DB9D-4BA3-8D91-D0AA49A0F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/>
              <a:pPr/>
              <a:t>25</a:t>
            </a:fld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A940AAA-3480-45F0-B053-FEDD6EC5BE7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41578" y="2052501"/>
            <a:ext cx="7116417" cy="33894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مستطيل 4"/>
          <p:cNvSpPr/>
          <p:nvPr/>
        </p:nvSpPr>
        <p:spPr>
          <a:xfrm>
            <a:off x="567992" y="1206527"/>
            <a:ext cx="4878259" cy="677108"/>
          </a:xfrm>
          <a:prstGeom prst="rect">
            <a:avLst/>
          </a:prstGeom>
        </p:spPr>
        <p:txBody>
          <a:bodyPr wrap="none" lIns="640080" tIns="91440" rIns="457200" bIns="91440">
            <a:spAutoFit/>
          </a:bodyPr>
          <a:lstStyle/>
          <a:p>
            <a:pPr marL="514350" indent="-514350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Comfort diagram-Set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08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410" y="1160892"/>
            <a:ext cx="7566992" cy="23986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9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900" dirty="0" smtClean="0">
                <a:solidFill>
                  <a:schemeClr val="tx1"/>
                </a:solidFill>
                <a:latin typeface="+mn-lt"/>
              </a:rPr>
            </a:br>
            <a:r>
              <a:rPr lang="en-US" sz="19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900" dirty="0" smtClean="0">
                <a:solidFill>
                  <a:schemeClr val="tx1"/>
                </a:solidFill>
                <a:latin typeface="+mn-lt"/>
              </a:rPr>
            </a:br>
            <a:r>
              <a:rPr lang="en-US" sz="19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900" dirty="0" smtClean="0">
                <a:solidFill>
                  <a:schemeClr val="tx1"/>
                </a:solidFill>
                <a:latin typeface="+mn-lt"/>
              </a:rPr>
            </a:br>
            <a:r>
              <a:rPr lang="en-US" sz="19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900" dirty="0" smtClean="0">
                <a:solidFill>
                  <a:schemeClr val="tx1"/>
                </a:solidFill>
                <a:latin typeface="+mn-lt"/>
              </a:rPr>
            </a:b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Secondly Natural ventilation without HVAC  </a:t>
            </a:r>
            <a:r>
              <a:rPr lang="en-US" sz="2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3600" b="1" dirty="0"/>
              <a:t/>
            </a:r>
            <a:br>
              <a:rPr lang="en-US" sz="3600" b="1" dirty="0"/>
            </a:b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26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9610533-D416-40C3-8059-6D2FFB720A7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5939" y="2090058"/>
            <a:ext cx="6957391" cy="2991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3D671ED-74AC-4DF0-BA82-1D5A9D76D6CD}"/>
              </a:ext>
            </a:extLst>
          </p:cNvPr>
          <p:cNvSpPr txBox="1"/>
          <p:nvPr/>
        </p:nvSpPr>
        <p:spPr>
          <a:xfrm>
            <a:off x="4458409" y="5447401"/>
            <a:ext cx="3016155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Total site energy </a:t>
            </a:r>
          </a:p>
        </p:txBody>
      </p:sp>
    </p:spTree>
    <p:extLst>
      <p:ext uri="{BB962C8B-B14F-4D97-AF65-F5344CB8AC3E}">
        <p14:creationId xmlns:p14="http://schemas.microsoft.com/office/powerpoint/2010/main" xmlns="" val="243436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495BF33-7F29-400F-B254-84924777C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793" y="5577841"/>
            <a:ext cx="10911840" cy="73324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2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2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Comfort diagram-Set </a:t>
            </a:r>
            <a:r>
              <a:rPr lang="en-US" sz="54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54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ar-S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E15A88B-C0D4-4F65-8375-BEF9AF4F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27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xmlns="" id="{6163AE69-119E-474A-A948-7F85FAD83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344" y="944364"/>
            <a:ext cx="8268854" cy="4315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11210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0B522B-76A5-45F4-B9B4-247261C4C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246" y="5290457"/>
            <a:ext cx="10911840" cy="561703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Comfortable and non-comfortable hours.</a:t>
            </a:r>
            <a:endParaRPr lang="ar-SA" sz="24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510DF486-DB9D-4BA3-8D91-D0AA49A0F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28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234198" y="1088962"/>
            <a:ext cx="44743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Comfort diagram-Set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xmlns="" id="{A742D7EB-28AD-418D-8D11-0B7000F8367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517" y="2002789"/>
            <a:ext cx="6665843" cy="33338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3408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954" y="509089"/>
            <a:ext cx="10113721" cy="5397500"/>
          </a:xfrm>
        </p:spPr>
        <p:txBody>
          <a:bodyPr lIns="640080" rIns="457200" bIns="91440" anchor="t">
            <a:normAutofit/>
          </a:bodyPr>
          <a:lstStyle/>
          <a:p>
            <a:pPr marL="0" indent="0">
              <a:buNone/>
            </a:pPr>
            <a:endParaRPr lang="en-GB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RT60)</a:t>
            </a:r>
          </a:p>
          <a:p>
            <a:pPr marL="0" indent="0">
              <a:buNone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lide Number Placeholder 1">
            <a:extLst>
              <a:ext uri="{FF2B5EF4-FFF2-40B4-BE49-F238E27FC236}">
                <a16:creationId xmlns="" xmlns:a16="http://schemas.microsoft.com/office/drawing/2014/main" id="{CC85A254-8FC2-43D8-BEAE-23333EB2F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29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24BABF9-C9D3-4B35-BA3F-862FB0F6B561}"/>
              </a:ext>
            </a:extLst>
          </p:cNvPr>
          <p:cNvSpPr txBox="1"/>
          <p:nvPr/>
        </p:nvSpPr>
        <p:spPr>
          <a:xfrm>
            <a:off x="5208670" y="5568553"/>
            <a:ext cx="2678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Recommended RT60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8" name="صورة 7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722880"/>
            <a:ext cx="7310825" cy="2768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8837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" y="660980"/>
            <a:ext cx="10911840" cy="4187952"/>
          </a:xfrm>
        </p:spPr>
        <p:txBody>
          <a:bodyPr/>
          <a:lstStyle/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31103" y="6098814"/>
            <a:ext cx="609600" cy="365125"/>
          </a:xfrm>
        </p:spPr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922" y="1850694"/>
            <a:ext cx="4571229" cy="3116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389" y="1942134"/>
            <a:ext cx="4828719" cy="3116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مستطيل 7"/>
          <p:cNvSpPr/>
          <p:nvPr/>
        </p:nvSpPr>
        <p:spPr>
          <a:xfrm>
            <a:off x="2961295" y="5343173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 (plan)</a:t>
            </a:r>
            <a:endParaRPr lang="en-GB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7711821" y="5417196"/>
            <a:ext cx="2218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 (3D)</a:t>
            </a:r>
            <a:endParaRPr lang="en-GB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366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339634"/>
            <a:ext cx="10018713" cy="651836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Classroom 1 in basement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="" xmlns:a16="http://schemas.microsoft.com/office/drawing/2014/main" id="{B00B9792-EBB9-41B5-AF5B-7C636BCF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30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096" y="1503680"/>
            <a:ext cx="5601482" cy="2019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صورة 8" descr="قيم الفا لصف البيسمنت للسيلينج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7150665" y="603269"/>
            <a:ext cx="4239217" cy="2962689"/>
          </a:xfrm>
          <a:prstGeom prst="rect">
            <a:avLst/>
          </a:prstGeom>
        </p:spPr>
      </p:pic>
      <p:pic>
        <p:nvPicPr>
          <p:cNvPr id="10" name="صورة 9" descr="صف البيسمنت تحليل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830942" y="3586434"/>
            <a:ext cx="6261100" cy="2372043"/>
          </a:xfrm>
          <a:prstGeom prst="rect">
            <a:avLst/>
          </a:prstGeom>
        </p:spPr>
      </p:pic>
      <p:pic>
        <p:nvPicPr>
          <p:cNvPr id="11" name="صورة 10" descr="issss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7746776" y="3619409"/>
            <a:ext cx="3200847" cy="1295581"/>
          </a:xfrm>
          <a:prstGeom prst="rect">
            <a:avLst/>
          </a:prstGeom>
        </p:spPr>
      </p:pic>
      <p:pic>
        <p:nvPicPr>
          <p:cNvPr id="12" name="صورة 11" descr="mmmmmmmmmmm.PNG"/>
          <p:cNvPicPr/>
          <p:nvPr/>
        </p:nvPicPr>
        <p:blipFill>
          <a:blip r:embed="rId6"/>
          <a:stretch>
            <a:fillRect/>
          </a:stretch>
        </p:blipFill>
        <p:spPr>
          <a:xfrm>
            <a:off x="7759700" y="4902200"/>
            <a:ext cx="3200399" cy="90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183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801" y="317500"/>
            <a:ext cx="10953992" cy="654050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Gymnasium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="" xmlns:a16="http://schemas.microsoft.com/office/drawing/2014/main" id="{B00B9792-EBB9-41B5-AF5B-7C636BCF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19C66E0F-FE8B-4D58-9714-30462E1F5B85}" type="slidenum">
              <a:rPr lang="en-GB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31</a:t>
            </a:fld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صورة 17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886" y="1334951"/>
            <a:ext cx="5620535" cy="1816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صورة 18" descr="الفا للسقف الجيم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7139774" y="781315"/>
            <a:ext cx="4315428" cy="2686425"/>
          </a:xfrm>
          <a:prstGeom prst="rect">
            <a:avLst/>
          </a:prstGeom>
        </p:spPr>
      </p:pic>
      <p:pic>
        <p:nvPicPr>
          <p:cNvPr id="20" name="صورة 19" descr="تحليل الجيم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768532" y="3265714"/>
            <a:ext cx="6324600" cy="2679700"/>
          </a:xfrm>
          <a:prstGeom prst="rect">
            <a:avLst/>
          </a:prstGeom>
        </p:spPr>
      </p:pic>
      <p:pic>
        <p:nvPicPr>
          <p:cNvPr id="21" name="صورة 20" descr="RT للجيم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7537270" y="3596478"/>
            <a:ext cx="3161210" cy="1009791"/>
          </a:xfrm>
          <a:prstGeom prst="rect">
            <a:avLst/>
          </a:prstGeom>
        </p:spPr>
      </p:pic>
      <p:pic>
        <p:nvPicPr>
          <p:cNvPr id="22" name="صورة 21" descr="RT للجيم تكملة.PNG"/>
          <p:cNvPicPr/>
          <p:nvPr/>
        </p:nvPicPr>
        <p:blipFill>
          <a:blip r:embed="rId6"/>
          <a:stretch>
            <a:fillRect/>
          </a:stretch>
        </p:blipFill>
        <p:spPr>
          <a:xfrm>
            <a:off x="7471954" y="4584700"/>
            <a:ext cx="3252651" cy="100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183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801" y="317500"/>
            <a:ext cx="10953992" cy="654050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Head master room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="" xmlns:a16="http://schemas.microsoft.com/office/drawing/2014/main" id="{B00B9792-EBB9-41B5-AF5B-7C636BCF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32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صورة 13" descr="hhh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031" y="1280160"/>
            <a:ext cx="5582429" cy="2037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صورة 14" descr="hhhhhhhhhhhhh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92" y="3399577"/>
            <a:ext cx="5820588" cy="2410162"/>
          </a:xfrm>
          <a:prstGeom prst="rect">
            <a:avLst/>
          </a:prstGeom>
        </p:spPr>
      </p:pic>
      <p:pic>
        <p:nvPicPr>
          <p:cNvPr id="16" name="صورة 15" descr="hhhhh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2490" y="684526"/>
            <a:ext cx="4182059" cy="2667372"/>
          </a:xfrm>
          <a:prstGeom prst="rect">
            <a:avLst/>
          </a:prstGeom>
        </p:spPr>
      </p:pic>
      <p:pic>
        <p:nvPicPr>
          <p:cNvPr id="17" name="صورة 16" descr="hhhhhhhhhhhhhhhhh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4719" y="3525728"/>
            <a:ext cx="3200847" cy="221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183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64" y="339634"/>
            <a:ext cx="10018713" cy="6518366"/>
          </a:xfrm>
        </p:spPr>
        <p:txBody>
          <a:bodyPr lIns="640080" rIns="457200" bIns="91440" anchor="t">
            <a:normAutofit/>
          </a:bodyPr>
          <a:lstStyle/>
          <a:p>
            <a:pPr marL="0" indent="0">
              <a:buNone/>
            </a:pPr>
            <a:endParaRPr lang="en-GB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class (STC)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="" xmlns:a16="http://schemas.microsoft.com/office/drawing/2014/main" id="{6259FCBD-6C60-4E72-9237-22EE70AE9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18041" y="6111876"/>
            <a:ext cx="609600" cy="365125"/>
          </a:xfrm>
        </p:spPr>
        <p:txBody>
          <a:bodyPr>
            <a:normAutofit fontScale="92500" lnSpcReduction="10000"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33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C10CE24-AD66-4722-A755-CACEDB283BED}"/>
              </a:ext>
            </a:extLst>
          </p:cNvPr>
          <p:cNvSpPr txBox="1"/>
          <p:nvPr/>
        </p:nvSpPr>
        <p:spPr>
          <a:xfrm>
            <a:off x="4765291" y="5540466"/>
            <a:ext cx="3766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STC value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426" y="2205809"/>
            <a:ext cx="8445500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206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827" y="339634"/>
            <a:ext cx="10018713" cy="6518366"/>
          </a:xfrm>
        </p:spPr>
        <p:txBody>
          <a:bodyPr lIns="640080" rIns="457200" bIns="91440"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class(STC)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results was achieved from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Insul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program.</a:t>
            </a:r>
          </a:p>
          <a:p>
            <a:pPr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1">
            <a:extLst>
              <a:ext uri="{FF2B5EF4-FFF2-40B4-BE49-F238E27FC236}">
                <a16:creationId xmlns="" xmlns:a16="http://schemas.microsoft.com/office/drawing/2014/main" id="{98D176C1-7863-4025-9B87-1EED66EF2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1103" y="6074230"/>
            <a:ext cx="612405" cy="402772"/>
          </a:xfrm>
        </p:spPr>
        <p:txBody>
          <a:bodyPr>
            <a:noAutofit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34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C10CE24-AD66-4722-A755-CACEDB283BED}"/>
              </a:ext>
            </a:extLst>
          </p:cNvPr>
          <p:cNvSpPr txBox="1"/>
          <p:nvPr/>
        </p:nvSpPr>
        <p:spPr>
          <a:xfrm>
            <a:off x="2134326" y="5313131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1 without window STC value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صورة 8" descr="classroom ext wall بلا شبايبك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50109" y="1896293"/>
            <a:ext cx="5372100" cy="3459162"/>
          </a:xfrm>
          <a:prstGeom prst="rect">
            <a:avLst/>
          </a:prstGeom>
        </p:spPr>
      </p:pic>
      <p:pic>
        <p:nvPicPr>
          <p:cNvPr id="13" name="صورة 12" descr="classroom ext wall with window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756763" y="1820091"/>
            <a:ext cx="4775200" cy="3517900"/>
          </a:xfrm>
          <a:prstGeom prst="rect">
            <a:avLst/>
          </a:prstGeom>
        </p:spPr>
      </p:pic>
      <p:sp>
        <p:nvSpPr>
          <p:cNvPr id="14" name="TextBox 9">
            <a:extLst>
              <a:ext uri="{FF2B5EF4-FFF2-40B4-BE49-F238E27FC236}">
                <a16:creationId xmlns="" xmlns:a16="http://schemas.microsoft.com/office/drawing/2014/main" id="{2C10CE24-AD66-4722-A755-CACEDB283BED}"/>
              </a:ext>
            </a:extLst>
          </p:cNvPr>
          <p:cNvSpPr txBox="1"/>
          <p:nvPr/>
        </p:nvSpPr>
        <p:spPr>
          <a:xfrm>
            <a:off x="7557225" y="5287732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2 with window STC value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61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891" y="339634"/>
            <a:ext cx="10018713" cy="6518366"/>
          </a:xfrm>
        </p:spPr>
        <p:txBody>
          <a:bodyPr lIns="640080" rIns="457200" bIns="91440"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class(STC)</a:t>
            </a:r>
          </a:p>
          <a:p>
            <a:pPr marL="0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results was achieved from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Insul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program.</a:t>
            </a:r>
          </a:p>
          <a:p>
            <a:pPr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1">
            <a:extLst>
              <a:ext uri="{FF2B5EF4-FFF2-40B4-BE49-F238E27FC236}">
                <a16:creationId xmlns="" xmlns:a16="http://schemas.microsoft.com/office/drawing/2014/main" id="{98D176C1-7863-4025-9B87-1EED66EF2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35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C10CE24-AD66-4722-A755-CACEDB283BED}"/>
              </a:ext>
            </a:extLst>
          </p:cNvPr>
          <p:cNvSpPr txBox="1"/>
          <p:nvPr/>
        </p:nvSpPr>
        <p:spPr>
          <a:xfrm>
            <a:off x="4637314" y="5531209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 STC value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 descr="classroom int wall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716314" y="2166983"/>
            <a:ext cx="8458200" cy="336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661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891" y="339634"/>
            <a:ext cx="10018713" cy="6518366"/>
          </a:xfrm>
        </p:spPr>
        <p:txBody>
          <a:bodyPr lIns="640080" rIns="457200" bIns="91440" anchor="t">
            <a:normAutofit/>
          </a:bodyPr>
          <a:lstStyle/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Insulation class (IIC):</a:t>
            </a:r>
          </a:p>
          <a:p>
            <a:pPr marL="0" indent="0">
              <a:buNone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ceiling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="" xmlns:a16="http://schemas.microsoft.com/office/drawing/2014/main" id="{89638BF1-1A9F-42D5-80A8-477093951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36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ABE8363-B5EA-4EDE-AEE0-2B31D5531A21}"/>
              </a:ext>
            </a:extLst>
          </p:cNvPr>
          <p:cNvSpPr txBox="1"/>
          <p:nvPr/>
        </p:nvSpPr>
        <p:spPr>
          <a:xfrm>
            <a:off x="5059941" y="5553316"/>
            <a:ext cx="2430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IIC Value</a:t>
            </a:r>
          </a:p>
        </p:txBody>
      </p:sp>
      <p:pic>
        <p:nvPicPr>
          <p:cNvPr id="12" name="صورة 11" descr="head room floor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386986" y="1640840"/>
            <a:ext cx="5312074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38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954" y="339634"/>
            <a:ext cx="10018713" cy="6518366"/>
          </a:xfrm>
        </p:spPr>
        <p:txBody>
          <a:bodyPr lIns="640080" rIns="457200" bIns="91440" anchor="t">
            <a:normAutofit/>
          </a:bodyPr>
          <a:lstStyle/>
          <a:p>
            <a:pPr marL="0" indent="0">
              <a:buNone/>
            </a:pPr>
            <a:endParaRPr lang="en-GB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Loud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speaker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="" xmlns:a16="http://schemas.microsoft.com/office/drawing/2014/main" id="{77EDDE22-EE68-465F-958F-AA2F9A385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37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10" descr="السماعة الي بدي استخدمها للمرات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768112" y="2066607"/>
            <a:ext cx="3752850" cy="2790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صورة 11" descr="Captur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7082574" y="2614537"/>
            <a:ext cx="3086531" cy="2372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8">
            <a:extLst>
              <a:ext uri="{FF2B5EF4-FFF2-40B4-BE49-F238E27FC236}">
                <a16:creationId xmlns="" xmlns:a16="http://schemas.microsoft.com/office/drawing/2014/main" id="{DABE8363-B5EA-4EDE-AEE0-2B31D5531A21}"/>
              </a:ext>
            </a:extLst>
          </p:cNvPr>
          <p:cNvSpPr txBox="1"/>
          <p:nvPr/>
        </p:nvSpPr>
        <p:spPr>
          <a:xfrm>
            <a:off x="2315289" y="4981816"/>
            <a:ext cx="24306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TOA PC-1867FC ceiling mount Loud speaker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8">
            <a:extLst>
              <a:ext uri="{FF2B5EF4-FFF2-40B4-BE49-F238E27FC236}">
                <a16:creationId xmlns="" xmlns:a16="http://schemas.microsoft.com/office/drawing/2014/main" id="{DABE8363-B5EA-4EDE-AEE0-2B31D5531A21}"/>
              </a:ext>
            </a:extLst>
          </p:cNvPr>
          <p:cNvSpPr txBox="1"/>
          <p:nvPr/>
        </p:nvSpPr>
        <p:spPr>
          <a:xfrm>
            <a:off x="7527007" y="5235090"/>
            <a:ext cx="2430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Loud speaker distance for calculation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549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891" y="496388"/>
            <a:ext cx="10018713" cy="6518366"/>
          </a:xfrm>
        </p:spPr>
        <p:txBody>
          <a:bodyPr lIns="640080" rIns="457200" bIns="91440" anchor="t">
            <a:normAutofit/>
          </a:bodyPr>
          <a:lstStyle/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Loud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speaker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="" xmlns:a16="http://schemas.microsoft.com/office/drawing/2014/main" id="{77EDDE22-EE68-465F-958F-AA2F9A385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38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8">
            <a:extLst>
              <a:ext uri="{FF2B5EF4-FFF2-40B4-BE49-F238E27FC236}">
                <a16:creationId xmlns="" xmlns:a16="http://schemas.microsoft.com/office/drawing/2014/main" id="{DABE8363-B5EA-4EDE-AEE0-2B31D5531A21}"/>
              </a:ext>
            </a:extLst>
          </p:cNvPr>
          <p:cNvSpPr txBox="1"/>
          <p:nvPr/>
        </p:nvSpPr>
        <p:spPr>
          <a:xfrm>
            <a:off x="5074092" y="5310202"/>
            <a:ext cx="2430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Loud speaker distribution in basement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637" y="1773646"/>
            <a:ext cx="9601200" cy="3594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6549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890" y="339634"/>
            <a:ext cx="10018713" cy="6518366"/>
          </a:xfrm>
        </p:spPr>
        <p:txBody>
          <a:bodyPr lIns="640080" rIns="457200" bIns="91440"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Loud speaker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="" xmlns:a16="http://schemas.microsoft.com/office/drawing/2014/main" id="{77EDDE22-EE68-465F-958F-AA2F9A385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39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8">
            <a:extLst>
              <a:ext uri="{FF2B5EF4-FFF2-40B4-BE49-F238E27FC236}">
                <a16:creationId xmlns="" xmlns:a16="http://schemas.microsoft.com/office/drawing/2014/main" id="{DABE8363-B5EA-4EDE-AEE0-2B31D5531A21}"/>
              </a:ext>
            </a:extLst>
          </p:cNvPr>
          <p:cNvSpPr txBox="1"/>
          <p:nvPr/>
        </p:nvSpPr>
        <p:spPr>
          <a:xfrm>
            <a:off x="5008052" y="5078336"/>
            <a:ext cx="24306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Loud speaker distribution in ground floor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00" y="1600200"/>
            <a:ext cx="9779000" cy="353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6549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40080" rIns="457200" bIns="91440"/>
          <a:lstStyle/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 master, secretary, computer lab, classes room ,Wc for staff.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2173" y="2646215"/>
            <a:ext cx="6284889" cy="2676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4635845" y="5395152"/>
            <a:ext cx="2475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 </a:t>
            </a:r>
          </a:p>
        </p:txBody>
      </p:sp>
    </p:spTree>
    <p:extLst>
      <p:ext uri="{BB962C8B-B14F-4D97-AF65-F5344CB8AC3E}">
        <p14:creationId xmlns:p14="http://schemas.microsoft.com/office/powerpoint/2010/main" xmlns="" val="339667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705" y="339634"/>
            <a:ext cx="10018713" cy="6518366"/>
          </a:xfrm>
        </p:spPr>
        <p:txBody>
          <a:bodyPr lIns="640080" rIns="457200" bIns="91440"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 </a:t>
            </a: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Loud speaker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="" xmlns:a16="http://schemas.microsoft.com/office/drawing/2014/main" id="{77EDDE22-EE68-465F-958F-AA2F9A385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40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8">
            <a:extLst>
              <a:ext uri="{FF2B5EF4-FFF2-40B4-BE49-F238E27FC236}">
                <a16:creationId xmlns="" xmlns:a16="http://schemas.microsoft.com/office/drawing/2014/main" id="{DABE8363-B5EA-4EDE-AEE0-2B31D5531A21}"/>
              </a:ext>
            </a:extLst>
          </p:cNvPr>
          <p:cNvSpPr txBox="1"/>
          <p:nvPr/>
        </p:nvSpPr>
        <p:spPr>
          <a:xfrm>
            <a:off x="5047241" y="5248154"/>
            <a:ext cx="2430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Loud speaker distribution in first floor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6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900" y="1485900"/>
            <a:ext cx="10248900" cy="3619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6549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144" y="262304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41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229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55884"/>
            <a:ext cx="4941194" cy="49859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Codes and Loads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42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0" y="1935480"/>
            <a:ext cx="5379076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Codes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UBC-97 for Earthquake design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318-14 for RC structure design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00663" y="812290"/>
            <a:ext cx="3153177" cy="44114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xmlns="" id="{0945E71C-1741-40C3-9B95-E00A66D387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554481"/>
                <a:ext cx="5379076" cy="4277921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b="1" dirty="0"/>
                  <a:t>Loads 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Live Load = 4.8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SID = 3.5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 Load coefficients (UBC-97) 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= 5.5       , I = 1.1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 = 0.2 (Nablus) ,  Cv= 0.4  ,    Ca = 0.28 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Soil Profile (SD)</a:t>
                </a:r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4="http://schemas.microsoft.com/office/drawing/2010/main" xmlns="" xmlns:a16="http://schemas.microsoft.com/office/drawing/2014/main" id="{0945E71C-1741-40C3-9B95-E00A66D387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554481"/>
                <a:ext cx="5379076" cy="4277921"/>
              </a:xfrm>
              <a:blipFill>
                <a:blip r:embed="rId2"/>
                <a:stretch>
                  <a:fillRect t="-28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164632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F6D105-7B13-4D29-A2FB-78BD0F940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561" y="818538"/>
            <a:ext cx="10911840" cy="1051560"/>
          </a:xfrm>
        </p:spPr>
        <p:txBody>
          <a:bodyPr>
            <a:normAutofit/>
          </a:bodyPr>
          <a:lstStyle/>
          <a:p>
            <a:r>
              <a:rPr lang="en-US" sz="3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3D modeling from ETABS Program for </a:t>
            </a:r>
            <a:r>
              <a:rPr lang="en-US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3200" dirty="0"/>
              <a:t/>
            </a:r>
            <a:br>
              <a:rPr lang="en-US" sz="3200" dirty="0"/>
            </a:br>
            <a:endParaRPr lang="ar-SA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1DB78E7C-30E2-40ED-A4CA-5BB760228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43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091" y="1881051"/>
            <a:ext cx="4689566" cy="2970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8367" y="1515291"/>
            <a:ext cx="4796608" cy="38923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23517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663" y="807689"/>
            <a:ext cx="4941194" cy="752384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5748" y="1802092"/>
            <a:ext cx="3002925" cy="15804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Materials</a:t>
            </a:r>
            <a:r>
              <a:rPr lang="en-US" b="1" dirty="0"/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Concrete B300 , B350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Steel  fy = 420 Mpa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44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83920" y="3303256"/>
            <a:ext cx="4690058" cy="158045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Structural System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One Way Ribbed Slab 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Drop Beams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278254" y="1048204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Final Design Sections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21281" y="1880383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Slab thickness  25 cm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260468" y="2425256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Columns dimensions ( 30*50) cm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300362" y="3645974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Walls Thickness  30 cm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xmlns="" id="{0A71BF3E-CDCB-4709-A5FE-F5E7B66D8654}"/>
              </a:ext>
            </a:extLst>
          </p:cNvPr>
          <p:cNvSpPr txBox="1">
            <a:spLocks/>
          </p:cNvSpPr>
          <p:nvPr/>
        </p:nvSpPr>
        <p:spPr>
          <a:xfrm>
            <a:off x="5235753" y="29893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Beams dimensions ( 60*50 , 40*50) cm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043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15" y="1227909"/>
            <a:ext cx="4923777" cy="81549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029504" y="6111876"/>
            <a:ext cx="609600" cy="365125"/>
          </a:xfrm>
        </p:spPr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45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44731" y="5385073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Compatibility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Check for block 2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3726110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 descr="ggggggggggggggggg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677" y="1737361"/>
            <a:ext cx="4791744" cy="36440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صورة 8" descr="hhhhhhhhhhhhhhhhhhhhhhhhhhhhhhhhhhhhhhhhhhhhhhhhh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157" y="2000559"/>
            <a:ext cx="4648849" cy="33532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6797040" y="5393782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Compatibility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Check for block 1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455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382" y="1053866"/>
            <a:ext cx="4941194" cy="75238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Checks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46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1605553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Deflection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040062" y="2280725"/>
            <a:ext cx="2627290" cy="16364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 = L/240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6.5/ 240 = 27 mm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58938" y="1528354"/>
            <a:ext cx="6205426" cy="3762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07775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3726110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00823" y="1241870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Equilibrium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47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700201A7-AEB1-4744-885E-F0D97DC77A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671845"/>
              </p:ext>
            </p:extLst>
          </p:nvPr>
        </p:nvGraphicFramePr>
        <p:xfrm>
          <a:off x="2360021" y="2501537"/>
          <a:ext cx="7866909" cy="25015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98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480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392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997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338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calculation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Calculation from ETABS (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(%)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9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16128.9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16331.0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1.23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9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11529.9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11648.6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1.02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338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Superimposed Dead 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17014.0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16944.9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3196045" y="541119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Equilibrium Check for block 1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195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09600" y="3726110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8755" y="1398625"/>
            <a:ext cx="4773769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Equilibrium Check</a:t>
            </a: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48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C3385C97-C81B-4359-9A69-691D3AF0D2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27010060"/>
              </p:ext>
            </p:extLst>
          </p:nvPr>
        </p:nvGraphicFramePr>
        <p:xfrm>
          <a:off x="2467067" y="2327002"/>
          <a:ext cx="7646535" cy="2468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10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23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75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648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82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calculation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Calculation from ETABS (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(%)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9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7713.7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7866.2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1.93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99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5002.5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5001.3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2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Superimposed Dead load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9039.7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9039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>
          <a:xfrm>
            <a:off x="3196045" y="5411198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Equilibrium Check for block 2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195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69B324-B217-4F07-8A59-2EA599AB1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120" y="930889"/>
            <a:ext cx="11074400" cy="1143000"/>
          </a:xfrm>
        </p:spPr>
        <p:txBody>
          <a:bodyPr>
            <a:normAutofit/>
          </a:bodyPr>
          <a:lstStyle/>
          <a:p>
            <a:pPr lvl="0" defTabSz="4572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Stress strain check 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1A5346AC-0F04-42D2-ABE1-FF7DF65AD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49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جدول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577" y="2024743"/>
            <a:ext cx="6201869" cy="1778237"/>
          </a:xfrm>
          <a:prstGeom prst="rect">
            <a:avLst/>
          </a:prstGeom>
        </p:spPr>
      </p:pic>
      <p:pic>
        <p:nvPicPr>
          <p:cNvPr id="6" name="صورة 5" descr="جدول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652" y="4219304"/>
            <a:ext cx="6244045" cy="169817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7C4BB5D5-63C0-422D-8531-9B7788E5C22D}"/>
              </a:ext>
            </a:extLst>
          </p:cNvPr>
          <p:cNvSpPr/>
          <p:nvPr/>
        </p:nvSpPr>
        <p:spPr>
          <a:xfrm>
            <a:off x="7985949" y="2320350"/>
            <a:ext cx="1378226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Block 1</a:t>
            </a:r>
            <a:endParaRPr lang="ar-SA" sz="2000" dirty="0"/>
          </a:p>
        </p:txBody>
      </p:sp>
      <p:sp>
        <p:nvSpPr>
          <p:cNvPr id="8" name="Rectangle: Rounded Corners 6">
            <a:extLst>
              <a:ext uri="{FF2B5EF4-FFF2-40B4-BE49-F238E27FC236}">
                <a16:creationId xmlns:a16="http://schemas.microsoft.com/office/drawing/2014/main" xmlns="" id="{7C4BB5D5-63C0-422D-8531-9B7788E5C22D}"/>
              </a:ext>
            </a:extLst>
          </p:cNvPr>
          <p:cNvSpPr/>
          <p:nvPr/>
        </p:nvSpPr>
        <p:spPr>
          <a:xfrm>
            <a:off x="8073035" y="4432178"/>
            <a:ext cx="1378226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Block </a:t>
            </a:r>
            <a:r>
              <a:rPr lang="en-US" sz="2000" dirty="0" smtClean="0"/>
              <a:t>2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19047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40080" rIns="457200" bIns="91440"/>
          <a:lstStyle/>
          <a:p>
            <a:pPr marL="0" indent="0">
              <a:buNone/>
            </a:pPr>
            <a:endParaRPr lang="en-GB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Low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Contains: classes room, gymnasium, cafeteria, multipurpose ,first aid ,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,teachers room. </a:t>
            </a:r>
          </a:p>
          <a:p>
            <a:pPr marL="0" indent="0">
              <a:buNone/>
            </a:pP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9274" y="2535770"/>
            <a:ext cx="5602310" cy="2753109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4956422" y="5387194"/>
            <a:ext cx="21611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</a:t>
            </a:r>
            <a:endParaRPr lang="en-GB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5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42DC0B0-29C3-4469-9736-F297AEEE9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01" y="729907"/>
            <a:ext cx="11074400" cy="1143000"/>
          </a:xfrm>
        </p:spPr>
        <p:txBody>
          <a:bodyPr>
            <a:normAutofit/>
          </a:bodyPr>
          <a:lstStyle/>
          <a:p>
            <a:pPr lvl="0" defTabSz="457200">
              <a:spcBef>
                <a:spcPts val="0"/>
              </a:spcBef>
            </a:pP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Seismic Design Using Response Spectrum – UBC </a:t>
            </a:r>
            <a:r>
              <a:rPr lang="en-US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97 </a:t>
            </a:r>
            <a:r>
              <a:rPr lang="en-US" sz="3120" dirty="0">
                <a:solidFill>
                  <a:srgbClr val="775F55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3120" dirty="0">
                <a:solidFill>
                  <a:srgbClr val="775F55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C06BC2E-94F7-4F55-BBE7-4024919A1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50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1AA4C2C1-C004-401E-ABA9-A8AA7CDED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623" y="1740713"/>
            <a:ext cx="4572000" cy="3287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728" tIns="54864" rIns="109728" bIns="54864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W(block 1) = 39400 KN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Soil type SD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Z = 0.2</a:t>
            </a:r>
            <a:endParaRPr lang="en-US" altLang="zh-CN" sz="2000" dirty="0">
              <a:latin typeface="Arial" pitchFamily="34" charset="0"/>
              <a:cs typeface="Arial" pitchFamily="34" charset="0"/>
            </a:endParaRPr>
          </a:p>
          <a:p>
            <a:pPr defTabSz="109728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 = 1.1</a:t>
            </a:r>
            <a:endParaRPr lang="en-US" altLang="zh-CN" sz="2000" dirty="0">
              <a:latin typeface="Arial" pitchFamily="34" charset="0"/>
              <a:cs typeface="Arial" pitchFamily="34" charset="0"/>
            </a:endParaRPr>
          </a:p>
          <a:p>
            <a:pPr defTabSz="109728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 = 5.5</a:t>
            </a:r>
            <a:endParaRPr lang="en-US" altLang="zh-CN" sz="2000" dirty="0">
              <a:latin typeface="Arial" pitchFamily="34" charset="0"/>
              <a:cs typeface="Arial" pitchFamily="34" charset="0"/>
            </a:endParaRPr>
          </a:p>
          <a:p>
            <a:pPr defTabSz="109728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 err="1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</a:t>
            </a:r>
            <a:r>
              <a:rPr lang="en-US" altLang="zh-CN" sz="2000" baseline="-30000" dirty="0" err="1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v</a:t>
            </a:r>
            <a:r>
              <a:rPr lang="en-US" altLang="zh-CN" sz="20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0.40</a:t>
            </a:r>
            <a:endParaRPr lang="en-US" altLang="zh-CN" sz="2000" dirty="0">
              <a:latin typeface="Arial" pitchFamily="34" charset="0"/>
              <a:cs typeface="Arial" pitchFamily="34" charset="0"/>
            </a:endParaRPr>
          </a:p>
          <a:p>
            <a:pPr defTabSz="109728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</a:t>
            </a:r>
            <a:r>
              <a:rPr lang="en-US" altLang="zh-CN" sz="2000" baseline="-300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</a:t>
            </a:r>
            <a:r>
              <a:rPr lang="en-US" altLang="zh-CN" sz="20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= 0.28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05366" y="5073307"/>
            <a:ext cx="41095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W(block 2)= 20032.17 KN</a:t>
            </a:r>
            <a:endParaRPr lang="en-US" sz="2400" dirty="0"/>
          </a:p>
        </p:txBody>
      </p:sp>
      <p:pic>
        <p:nvPicPr>
          <p:cNvPr id="7" name="صورة 6" descr="sismic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831875" y="1907178"/>
            <a:ext cx="4284616" cy="3540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مستطيل 7"/>
          <p:cNvSpPr/>
          <p:nvPr/>
        </p:nvSpPr>
        <p:spPr>
          <a:xfrm>
            <a:off x="6903659" y="5412769"/>
            <a:ext cx="4256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Seismic hazard map of Palestine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514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69B324-B217-4F07-8A59-2EA599AB1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149" y="4314168"/>
            <a:ext cx="11074400" cy="1143000"/>
          </a:xfrm>
        </p:spPr>
        <p:txBody>
          <a:bodyPr>
            <a:normAutofit/>
          </a:bodyPr>
          <a:lstStyle/>
          <a:p>
            <a:pPr lvl="0" algn="ctr" defTabSz="457200">
              <a:spcBef>
                <a:spcPts val="0"/>
              </a:spcBef>
            </a:pPr>
            <a:r>
              <a:rPr lang="en-US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Period check (T) for the </a:t>
            </a:r>
            <a:r>
              <a:rPr lang="en-US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building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1A5346AC-0F04-42D2-ABE1-FF7DF65AD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51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5FF0C2DD-379C-4E17-B73E-7C725556CD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19299205"/>
              </p:ext>
            </p:extLst>
          </p:nvPr>
        </p:nvGraphicFramePr>
        <p:xfrm>
          <a:off x="2625635" y="2403566"/>
          <a:ext cx="6298582" cy="15036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54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685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146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646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T(Sec) for Block 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T(Sec) for Block 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06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Value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0.427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64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 Value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0.546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857634" y="1376345"/>
            <a:ext cx="82044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Using Response Spectrum – UBC 97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="" val="19047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33CA91-EC9E-4406-A3DE-DDA64CC9E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00" y="918774"/>
            <a:ext cx="11074400" cy="1143000"/>
          </a:xfrm>
        </p:spPr>
        <p:txBody>
          <a:bodyPr>
            <a:normAutofit/>
          </a:bodyPr>
          <a:lstStyle/>
          <a:p>
            <a:pPr lvl="0" defTabSz="457200">
              <a:spcBef>
                <a:spcPts val="0"/>
              </a:spcBef>
            </a:pP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Base shear check for the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building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0CED01B8-8E3E-4829-A937-1B83DB3BB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52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15D305F9-ED52-4BF6-9F33-96865A7E13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22541039"/>
              </p:ext>
            </p:extLst>
          </p:nvPr>
        </p:nvGraphicFramePr>
        <p:xfrm>
          <a:off x="1593667" y="1841862"/>
          <a:ext cx="5499463" cy="17570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83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88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469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552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60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case/comp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 (sec)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8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8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37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EQx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0.427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4963.6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3864.6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03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EQy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0.427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4963.6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3864.6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8A7F34BD-964E-4557-A6DE-FEEE162B90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8771050"/>
              </p:ext>
            </p:extLst>
          </p:nvPr>
        </p:nvGraphicFramePr>
        <p:xfrm>
          <a:off x="1588047" y="3844598"/>
          <a:ext cx="5505085" cy="1532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4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17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97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1302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84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case/comp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 (sec)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8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8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78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EQx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2549.5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2470.6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09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EQy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2549.5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2470.6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9A154E1-785D-4697-A52F-ECCD32E00C08}"/>
              </a:ext>
            </a:extLst>
          </p:cNvPr>
          <p:cNvSpPr/>
          <p:nvPr/>
        </p:nvSpPr>
        <p:spPr>
          <a:xfrm>
            <a:off x="8415296" y="2191642"/>
            <a:ext cx="954157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Block 1</a:t>
            </a:r>
            <a:endParaRPr lang="ar-S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6E5953D-1E85-4AB0-9C1B-D5CCF01B9A91}"/>
              </a:ext>
            </a:extLst>
          </p:cNvPr>
          <p:cNvSpPr/>
          <p:nvPr/>
        </p:nvSpPr>
        <p:spPr>
          <a:xfrm>
            <a:off x="8428358" y="4088547"/>
            <a:ext cx="954157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Block 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34940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686872" y="1351722"/>
            <a:ext cx="11067805" cy="1060173"/>
          </a:xfrm>
        </p:spPr>
        <p:txBody>
          <a:bodyPr>
            <a:normAutofit fontScale="90000"/>
          </a:bodyPr>
          <a:lstStyle/>
          <a:p>
            <a: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columns and shear walls and basement wall in the building: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53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06103D2-861C-4419-9385-447DE5EB8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2186" y="1828800"/>
            <a:ext cx="6414893" cy="41167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3F7333E3-1DC8-43C7-AE65-3C017A4F7E94}"/>
              </a:ext>
            </a:extLst>
          </p:cNvPr>
          <p:cNvCxnSpPr>
            <a:cxnSpLocks/>
          </p:cNvCxnSpPr>
          <p:nvPr/>
        </p:nvCxnSpPr>
        <p:spPr>
          <a:xfrm flipH="1">
            <a:off x="7737079" y="3740712"/>
            <a:ext cx="1403891" cy="536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3A99A19-5FB5-462A-8B63-22047B6B50A7}"/>
              </a:ext>
            </a:extLst>
          </p:cNvPr>
          <p:cNvSpPr/>
          <p:nvPr/>
        </p:nvSpPr>
        <p:spPr>
          <a:xfrm>
            <a:off x="9114845" y="3192591"/>
            <a:ext cx="140389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Basement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837638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C1454B-4563-46EF-9444-038C33A15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00" y="868615"/>
            <a:ext cx="11074400" cy="829556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columns and shear walls in the building: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3B665C9F-6073-453E-B305-606FD2EAD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54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3ADC2E5-4A2E-4738-8BC7-0106C8FC0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9665" y="1817657"/>
            <a:ext cx="6188765" cy="38407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5BBEB259-44F8-4D6E-8F73-1361D79BD0E3}"/>
              </a:ext>
            </a:extLst>
          </p:cNvPr>
          <p:cNvCxnSpPr>
            <a:cxnSpLocks/>
            <a:stCxn id="11" idx="1"/>
          </p:cNvCxnSpPr>
          <p:nvPr/>
        </p:nvCxnSpPr>
        <p:spPr>
          <a:xfrm rot="10800000" flipV="1">
            <a:off x="8563746" y="3659258"/>
            <a:ext cx="861390" cy="194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D85A736-B59C-4A49-8C69-9CA5E28B829E}"/>
              </a:ext>
            </a:extLst>
          </p:cNvPr>
          <p:cNvSpPr/>
          <p:nvPr/>
        </p:nvSpPr>
        <p:spPr>
          <a:xfrm>
            <a:off x="9425136" y="3202058"/>
            <a:ext cx="2012121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G and F floors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210485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2E4B40-7C08-45B7-B594-15D6B8153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656" y="891701"/>
            <a:ext cx="11074400" cy="11430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footings in the building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9D34D26-65A4-468C-B2B7-574B9BBB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55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1C756D7-87F7-488F-9173-3835F2B452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8296" y="1565983"/>
            <a:ext cx="6487202" cy="4052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0856111-D508-4A78-901B-991F4DB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4804" y="1727313"/>
            <a:ext cx="1905266" cy="4077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0409BBFE-C766-43A6-A1C7-670C6A522595}"/>
              </a:ext>
            </a:extLst>
          </p:cNvPr>
          <p:cNvCxnSpPr>
            <a:cxnSpLocks/>
          </p:cNvCxnSpPr>
          <p:nvPr/>
        </p:nvCxnSpPr>
        <p:spPr>
          <a:xfrm>
            <a:off x="2161997" y="3164619"/>
            <a:ext cx="1219200" cy="225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D89B509-963D-4278-80ED-418F264839FC}"/>
              </a:ext>
            </a:extLst>
          </p:cNvPr>
          <p:cNvSpPr/>
          <p:nvPr/>
        </p:nvSpPr>
        <p:spPr>
          <a:xfrm>
            <a:off x="704900" y="2645040"/>
            <a:ext cx="1495146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Mat footing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206852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1032" y="5269593"/>
            <a:ext cx="3765688" cy="752384"/>
          </a:xfrm>
        </p:spPr>
        <p:txBody>
          <a:bodyPr>
            <a:normAutofit/>
          </a:bodyPr>
          <a:lstStyle/>
          <a:p>
            <a:pPr algn="ctr"/>
            <a:r>
              <a:rPr lang="en-US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56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92B6F0C-DE1E-46A2-99EA-0F43EB2DA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5744" y="1215109"/>
            <a:ext cx="7703285" cy="43235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28859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44" y="5183748"/>
            <a:ext cx="4941194" cy="752384"/>
          </a:xfrm>
        </p:spPr>
        <p:txBody>
          <a:bodyPr>
            <a:normAutofit/>
          </a:bodyPr>
          <a:lstStyle/>
          <a:p>
            <a:pPr algn="ctr"/>
            <a:r>
              <a:rPr lang="en-US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 in slab </a:t>
            </a:r>
            <a:endParaRPr lang="en-US" sz="24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57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53A78C-3992-4464-9226-E5BAFB3486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8441" y="2006592"/>
            <a:ext cx="10174120" cy="31436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44867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120428" y="5108250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58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7919563-1B3F-43DE-B3B0-8386B75D9E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664" y="1465385"/>
            <a:ext cx="10793331" cy="3181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85916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29925" y="706067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59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8ED0EBF-345D-4035-ABFC-67CAE69490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709" y="1831976"/>
            <a:ext cx="3252651" cy="3009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8CF0068-0093-4A6D-9268-43F83C55562A}"/>
              </a:ext>
            </a:extLst>
          </p:cNvPr>
          <p:cNvSpPr/>
          <p:nvPr/>
        </p:nvSpPr>
        <p:spPr>
          <a:xfrm>
            <a:off x="1915652" y="4945711"/>
            <a:ext cx="914400" cy="9064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B1</a:t>
            </a:r>
            <a:br>
              <a:rPr lang="en-US" dirty="0"/>
            </a:br>
            <a:r>
              <a:rPr lang="en-US" dirty="0"/>
              <a:t>Sec 8-8</a:t>
            </a:r>
            <a:endParaRPr lang="ar-SA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B4CD7A39-6193-48B3-A123-80CC8F5069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9608" y="1831976"/>
            <a:ext cx="3365865" cy="3009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0153C8E-7B57-4A8F-B3F6-9C42B2C3BFA8}"/>
              </a:ext>
            </a:extLst>
          </p:cNvPr>
          <p:cNvSpPr/>
          <p:nvPr/>
        </p:nvSpPr>
        <p:spPr>
          <a:xfrm>
            <a:off x="5731607" y="4906522"/>
            <a:ext cx="914400" cy="1003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B2</a:t>
            </a:r>
            <a:br>
              <a:rPr lang="en-US" dirty="0"/>
            </a:br>
            <a:r>
              <a:rPr lang="en-US" dirty="0"/>
              <a:t>Sec 9-9</a:t>
            </a:r>
            <a:endParaRPr lang="ar-SA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0760459E-6006-402B-B05E-82F69BF3D5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86746" y="1805851"/>
            <a:ext cx="3578087" cy="3009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EB61FD5F-D544-4C8A-85B4-C504643ED43F}"/>
              </a:ext>
            </a:extLst>
          </p:cNvPr>
          <p:cNvSpPr/>
          <p:nvPr/>
        </p:nvSpPr>
        <p:spPr>
          <a:xfrm>
            <a:off x="9437107" y="4880398"/>
            <a:ext cx="1153035" cy="1003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B3</a:t>
            </a:r>
            <a:br>
              <a:rPr lang="en-US" dirty="0"/>
            </a:br>
            <a:r>
              <a:rPr lang="en-US" dirty="0"/>
              <a:t>Sec 10-10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604732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40080" rIns="457200" bIns="91440"/>
          <a:lstStyle/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Contains: classes room , library, social worker , lab 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6393" y="2748904"/>
            <a:ext cx="5677692" cy="2639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4897328" y="5395152"/>
            <a:ext cx="1721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 </a:t>
            </a:r>
          </a:p>
        </p:txBody>
      </p:sp>
    </p:spTree>
    <p:extLst>
      <p:ext uri="{BB962C8B-B14F-4D97-AF65-F5344CB8AC3E}">
        <p14:creationId xmlns:p14="http://schemas.microsoft.com/office/powerpoint/2010/main" xmlns="" val="117539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9CDC3F1D-F2AE-4E21-B090-0F47FB826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60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A13705C-DD3D-4951-970C-BA6F444331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5566" y="1203339"/>
            <a:ext cx="10374173" cy="2333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2612659F-5B59-4D03-90CA-E9237F4B07B3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3246348" y="4956313"/>
            <a:ext cx="1868991" cy="1987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DA326196-D449-480D-AA10-40C827D781AF}"/>
              </a:ext>
            </a:extLst>
          </p:cNvPr>
          <p:cNvSpPr/>
          <p:nvPr/>
        </p:nvSpPr>
        <p:spPr>
          <a:xfrm>
            <a:off x="2063041" y="4697897"/>
            <a:ext cx="1183307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B4</a:t>
            </a:r>
            <a:br>
              <a:rPr lang="en-US" dirty="0"/>
            </a:br>
            <a:r>
              <a:rPr lang="en-US" dirty="0"/>
              <a:t>Sec 7-7</a:t>
            </a:r>
            <a:endParaRPr lang="ar-SA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5BEC9A80-A084-413C-8980-B09E0881A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5156" y="3843130"/>
            <a:ext cx="3670853" cy="2481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4816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97DFC20-FA12-43EF-B589-5330F8433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61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B2B26AA-A563-45A0-A15D-EDA93B040E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9582" y="3730865"/>
            <a:ext cx="4487115" cy="2507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B73E53B4-C911-46B0-9576-D16A9D976647}"/>
              </a:ext>
            </a:extLst>
          </p:cNvPr>
          <p:cNvCxnSpPr>
            <a:cxnSpLocks/>
          </p:cNvCxnSpPr>
          <p:nvPr/>
        </p:nvCxnSpPr>
        <p:spPr>
          <a:xfrm flipV="1">
            <a:off x="4256978" y="5525210"/>
            <a:ext cx="1404730" cy="145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5C37A46-54FB-412D-A044-B242F80F8D94}"/>
              </a:ext>
            </a:extLst>
          </p:cNvPr>
          <p:cNvSpPr/>
          <p:nvPr/>
        </p:nvSpPr>
        <p:spPr>
          <a:xfrm>
            <a:off x="3342578" y="5075583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S.B</a:t>
            </a:r>
            <a:br>
              <a:rPr lang="en-US" sz="1400" dirty="0"/>
            </a:br>
            <a:r>
              <a:rPr lang="en-US" sz="1400" dirty="0"/>
              <a:t>Sec 6-6</a:t>
            </a:r>
            <a:endParaRPr lang="ar-SA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C03A448F-C046-408B-BF9C-888592E6B0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0293" y="622210"/>
            <a:ext cx="8697539" cy="3063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7733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1720F5-FAE6-43EB-A412-325FB0B0C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798" y="584421"/>
            <a:ext cx="11034642" cy="139859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 Steel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5C4C3242-C5C4-445F-BF54-53DA0570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62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3FEB013A-EDA9-4F82-B986-91CF8B4F40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62493424"/>
              </p:ext>
            </p:extLst>
          </p:nvPr>
        </p:nvGraphicFramePr>
        <p:xfrm>
          <a:off x="2823817" y="1656443"/>
          <a:ext cx="6544333" cy="4046085"/>
        </p:xfrm>
        <a:graphic>
          <a:graphicData uri="http://schemas.openxmlformats.org/drawingml/2006/table">
            <a:tbl>
              <a:tblPr rtl="1">
                <a:tableStyleId>{616DA210-FB5B-4158-B5E0-FEB733F419BA}</a:tableStyleId>
              </a:tblPr>
              <a:tblGrid>
                <a:gridCol w="956049">
                  <a:extLst>
                    <a:ext uri="{9D8B030D-6E8A-4147-A177-3AD203B41FA5}">
                      <a16:colId xmlns:a16="http://schemas.microsoft.com/office/drawing/2014/main" xmlns="" val="3824076634"/>
                    </a:ext>
                  </a:extLst>
                </a:gridCol>
                <a:gridCol w="1912100">
                  <a:extLst>
                    <a:ext uri="{9D8B030D-6E8A-4147-A177-3AD203B41FA5}">
                      <a16:colId xmlns:a16="http://schemas.microsoft.com/office/drawing/2014/main" xmlns="" val="3054834095"/>
                    </a:ext>
                  </a:extLst>
                </a:gridCol>
                <a:gridCol w="956049">
                  <a:extLst>
                    <a:ext uri="{9D8B030D-6E8A-4147-A177-3AD203B41FA5}">
                      <a16:colId xmlns:a16="http://schemas.microsoft.com/office/drawing/2014/main" xmlns="" val="23541082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xmlns="" val="2914506280"/>
                    </a:ext>
                  </a:extLst>
                </a:gridCol>
                <a:gridCol w="956049">
                  <a:extLst>
                    <a:ext uri="{9D8B030D-6E8A-4147-A177-3AD203B41FA5}">
                      <a16:colId xmlns:a16="http://schemas.microsoft.com/office/drawing/2014/main" xmlns="" val="1946518400"/>
                    </a:ext>
                  </a:extLst>
                </a:gridCol>
                <a:gridCol w="956049">
                  <a:extLst>
                    <a:ext uri="{9D8B030D-6E8A-4147-A177-3AD203B41FA5}">
                      <a16:colId xmlns:a16="http://schemas.microsoft.com/office/drawing/2014/main" xmlns="" val="581572978"/>
                    </a:ext>
                  </a:extLst>
                </a:gridCol>
              </a:tblGrid>
              <a:tr h="2447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no beam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stirrups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steel rein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width (cm)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depth(cm)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Beam 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49575375"/>
                  </a:ext>
                </a:extLst>
              </a:tr>
              <a:tr h="24472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12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1∅10/10cm end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>
                          <a:effectLst/>
                        </a:rPr>
                        <a:t>4∅16 top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60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Beam1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61347396"/>
                  </a:ext>
                </a:extLst>
              </a:tr>
              <a:tr h="2447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1∅10/20cm mid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>
                          <a:effectLst/>
                        </a:rPr>
                        <a:t>2∅12 mid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9125248"/>
                  </a:ext>
                </a:extLst>
              </a:tr>
              <a:tr h="2447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>
                          <a:effectLst/>
                        </a:rPr>
                        <a:t>4∅12 bot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68216584"/>
                  </a:ext>
                </a:extLst>
              </a:tr>
              <a:tr h="24472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12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1∅10/10cm end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>
                          <a:effectLst/>
                        </a:rPr>
                        <a:t>6∅16 top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50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60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Beam 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901942196"/>
                  </a:ext>
                </a:extLst>
              </a:tr>
              <a:tr h="2447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1∅10/20cm mid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>
                          <a:effectLst/>
                        </a:rPr>
                        <a:t>2∅12 mid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3159217"/>
                  </a:ext>
                </a:extLst>
              </a:tr>
              <a:tr h="2447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>
                          <a:effectLst/>
                        </a:rPr>
                        <a:t>4∅12 bot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9470799"/>
                  </a:ext>
                </a:extLst>
              </a:tr>
              <a:tr h="24472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8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1∅10/10cm end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>
                          <a:effectLst/>
                        </a:rPr>
                        <a:t>4∅16 top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50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60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Beam 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51272798"/>
                  </a:ext>
                </a:extLst>
              </a:tr>
              <a:tr h="2447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1∅10/20cm mid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 dirty="0">
                          <a:effectLst/>
                        </a:rPr>
                        <a:t>2∅12 mid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4528333"/>
                  </a:ext>
                </a:extLst>
              </a:tr>
              <a:tr h="2447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 dirty="0">
                          <a:effectLst/>
                        </a:rPr>
                        <a:t>6∅16 bot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85924842"/>
                  </a:ext>
                </a:extLst>
              </a:tr>
              <a:tr h="24472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4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1∅10/10cm end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>
                          <a:effectLst/>
                        </a:rPr>
                        <a:t>4∅16 top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50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40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Beam 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762538632"/>
                  </a:ext>
                </a:extLst>
              </a:tr>
              <a:tr h="2447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1∅10/20cm mid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 dirty="0">
                          <a:effectLst/>
                        </a:rPr>
                        <a:t>2∅12 mid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65999987"/>
                  </a:ext>
                </a:extLst>
              </a:tr>
              <a:tr h="2447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 dirty="0">
                          <a:effectLst/>
                        </a:rPr>
                        <a:t>4∅12 bot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1226603"/>
                  </a:ext>
                </a:extLst>
              </a:tr>
              <a:tr h="244720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1∅10/10cm end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>
                          <a:effectLst/>
                        </a:rPr>
                        <a:t>4∅16 top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50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40</a:t>
                      </a:r>
                      <a:endParaRPr lang="ar-SA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S.Beam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71159542"/>
                  </a:ext>
                </a:extLst>
              </a:tr>
              <a:tr h="2447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1∅10/20cm mid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u="none" strike="noStrike" dirty="0">
                          <a:effectLst/>
                        </a:rPr>
                        <a:t>2∅12 mid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52497222"/>
                  </a:ext>
                </a:extLst>
              </a:tr>
              <a:tr h="2447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100" u="none" strike="noStrike" dirty="0">
                          <a:effectLst/>
                        </a:rPr>
                        <a:t>4∅12 bot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70219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2029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34428" y="928137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63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1C24C15-327A-44E2-BFCB-552E32BAB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03826" y="675463"/>
            <a:ext cx="2734057" cy="4134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39EE77B-99AC-42E6-A24F-DD874DF5E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9702" y="1486325"/>
            <a:ext cx="3826470" cy="2862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xmlns="" id="{F88F29F9-CE45-4A32-BD1E-5FA9CCED09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89695394"/>
              </p:ext>
            </p:extLst>
          </p:nvPr>
        </p:nvGraphicFramePr>
        <p:xfrm>
          <a:off x="653143" y="2001445"/>
          <a:ext cx="3866605" cy="1900474"/>
        </p:xfrm>
        <a:graphic>
          <a:graphicData uri="http://schemas.openxmlformats.org/drawingml/2006/table">
            <a:tbl>
              <a:tblPr rtl="1">
                <a:tableStyleId>{616DA210-FB5B-4158-B5E0-FEB733F419BA}</a:tableStyleId>
              </a:tblPr>
              <a:tblGrid>
                <a:gridCol w="552372">
                  <a:extLst>
                    <a:ext uri="{9D8B030D-6E8A-4147-A177-3AD203B41FA5}">
                      <a16:colId xmlns:a16="http://schemas.microsoft.com/office/drawing/2014/main" xmlns="" val="1919029546"/>
                    </a:ext>
                  </a:extLst>
                </a:gridCol>
                <a:gridCol w="1104744">
                  <a:extLst>
                    <a:ext uri="{9D8B030D-6E8A-4147-A177-3AD203B41FA5}">
                      <a16:colId xmlns:a16="http://schemas.microsoft.com/office/drawing/2014/main" xmlns="" val="1560572715"/>
                    </a:ext>
                  </a:extLst>
                </a:gridCol>
                <a:gridCol w="552372">
                  <a:extLst>
                    <a:ext uri="{9D8B030D-6E8A-4147-A177-3AD203B41FA5}">
                      <a16:colId xmlns:a16="http://schemas.microsoft.com/office/drawing/2014/main" xmlns="" val="3587603643"/>
                    </a:ext>
                  </a:extLst>
                </a:gridCol>
                <a:gridCol w="487561">
                  <a:extLst>
                    <a:ext uri="{9D8B030D-6E8A-4147-A177-3AD203B41FA5}">
                      <a16:colId xmlns:a16="http://schemas.microsoft.com/office/drawing/2014/main" xmlns="" val="3087845106"/>
                    </a:ext>
                  </a:extLst>
                </a:gridCol>
                <a:gridCol w="617184">
                  <a:extLst>
                    <a:ext uri="{9D8B030D-6E8A-4147-A177-3AD203B41FA5}">
                      <a16:colId xmlns:a16="http://schemas.microsoft.com/office/drawing/2014/main" xmlns="" val="1743138422"/>
                    </a:ext>
                  </a:extLst>
                </a:gridCol>
                <a:gridCol w="552372">
                  <a:extLst>
                    <a:ext uri="{9D8B030D-6E8A-4147-A177-3AD203B41FA5}">
                      <a16:colId xmlns:a16="http://schemas.microsoft.com/office/drawing/2014/main" xmlns="" val="785178081"/>
                    </a:ext>
                  </a:extLst>
                </a:gridCol>
              </a:tblGrid>
              <a:tr h="9076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no column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stirrups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steel rein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width (cm)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depth(cm)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Column 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400096277"/>
                  </a:ext>
                </a:extLst>
              </a:tr>
              <a:tr h="52651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73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1∅10/10cm end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r>
                        <a:rPr lang="ar-SA" sz="1100" u="none" strike="noStrike" dirty="0">
                          <a:effectLst/>
                        </a:rPr>
                        <a:t>∅</a:t>
                      </a:r>
                      <a:r>
                        <a:rPr lang="en-US" sz="1100" u="none" strike="noStrike" dirty="0">
                          <a:effectLst/>
                        </a:rPr>
                        <a:t>14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30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50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column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947433590"/>
                  </a:ext>
                </a:extLst>
              </a:tr>
              <a:tr h="46634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1∅10/20cm mid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1252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86545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83585" y="752193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64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465B484-25B2-4EFB-B837-C42BBDB36E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33702" y="1735801"/>
            <a:ext cx="6335487" cy="4052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5BCA2797-1815-47BA-9AA5-5B86629D1B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4475888"/>
              </p:ext>
            </p:extLst>
          </p:nvPr>
        </p:nvGraphicFramePr>
        <p:xfrm>
          <a:off x="574765" y="2272936"/>
          <a:ext cx="4441371" cy="1672046"/>
        </p:xfrm>
        <a:graphic>
          <a:graphicData uri="http://schemas.openxmlformats.org/drawingml/2006/table">
            <a:tbl>
              <a:tblPr rtl="1">
                <a:tableStyleId>{616DA210-FB5B-4158-B5E0-FEB733F419BA}</a:tableStyleId>
              </a:tblPr>
              <a:tblGrid>
                <a:gridCol w="1480457">
                  <a:extLst>
                    <a:ext uri="{9D8B030D-6E8A-4147-A177-3AD203B41FA5}">
                      <a16:colId xmlns:a16="http://schemas.microsoft.com/office/drawing/2014/main" xmlns="" val="2693852674"/>
                    </a:ext>
                  </a:extLst>
                </a:gridCol>
                <a:gridCol w="1480457">
                  <a:extLst>
                    <a:ext uri="{9D8B030D-6E8A-4147-A177-3AD203B41FA5}">
                      <a16:colId xmlns:a16="http://schemas.microsoft.com/office/drawing/2014/main" xmlns="" val="319881559"/>
                    </a:ext>
                  </a:extLst>
                </a:gridCol>
                <a:gridCol w="986970">
                  <a:extLst>
                    <a:ext uri="{9D8B030D-6E8A-4147-A177-3AD203B41FA5}">
                      <a16:colId xmlns:a16="http://schemas.microsoft.com/office/drawing/2014/main" xmlns="" val="2128108000"/>
                    </a:ext>
                  </a:extLst>
                </a:gridCol>
                <a:gridCol w="493487">
                  <a:extLst>
                    <a:ext uri="{9D8B030D-6E8A-4147-A177-3AD203B41FA5}">
                      <a16:colId xmlns:a16="http://schemas.microsoft.com/office/drawing/2014/main" xmlns="" val="1322953836"/>
                    </a:ext>
                  </a:extLst>
                </a:gridCol>
              </a:tblGrid>
              <a:tr h="8157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Reinforcement in shorter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Reinforcement in </a:t>
                      </a:r>
                      <a:r>
                        <a:rPr lang="en-US" sz="1100" u="none" strike="noStrike" dirty="0" err="1">
                          <a:effectLst/>
                        </a:rPr>
                        <a:t>longitudial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Dimension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Footing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64550674"/>
                  </a:ext>
                </a:extLst>
              </a:tr>
              <a:tr h="4281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3∅16 Top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3∅16 Top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2.1*1.5*0.40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39823280"/>
                  </a:ext>
                </a:extLst>
              </a:tr>
              <a:tr h="4281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5∅16 bot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6∅16 bot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90000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84232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73172" y="980387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65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0B07A60-188C-40F9-8F55-086A03C574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0138" y="1883099"/>
            <a:ext cx="3429479" cy="3238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DDCDF57-2F90-47D3-A5B5-0F0F33729DED}"/>
              </a:ext>
            </a:extLst>
          </p:cNvPr>
          <p:cNvSpPr/>
          <p:nvPr/>
        </p:nvSpPr>
        <p:spPr>
          <a:xfrm>
            <a:off x="2333319" y="5193122"/>
            <a:ext cx="1027617" cy="6982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Footing</a:t>
            </a:r>
            <a:endParaRPr lang="ar-S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28A8862-AAEB-487A-8578-445AEBB91E9B}"/>
              </a:ext>
            </a:extLst>
          </p:cNvPr>
          <p:cNvSpPr/>
          <p:nvPr/>
        </p:nvSpPr>
        <p:spPr>
          <a:xfrm>
            <a:off x="8012454" y="4984117"/>
            <a:ext cx="1027617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Sec 1-1</a:t>
            </a:r>
            <a:endParaRPr lang="ar-SA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DFA33883-7B15-4F62-9A72-76928B98B0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9024" y="1491212"/>
            <a:ext cx="6082747" cy="3238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052440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998F7B-6351-4C6E-AC9F-C952B9469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806" y="735515"/>
            <a:ext cx="11074400" cy="102012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31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Footing Reinforcement</a:t>
            </a:r>
            <a: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11E8FDCF-F85B-4817-A558-EE744917F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66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1B0DFB7-786E-4AF0-BF8E-A46A1D6D0D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6000" y="1634461"/>
            <a:ext cx="2381582" cy="41153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42A919C-079A-47BD-B871-FD60792BC7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14810" y="3492014"/>
            <a:ext cx="7554379" cy="24015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3B69D7A-0A3F-46E9-A0D1-73EE2382AA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8684" y="1298244"/>
            <a:ext cx="7574759" cy="20667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950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21366" y="784444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 Reinforcement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67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B184395-8DD9-4418-A370-0888C5DCB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48575" y="1818627"/>
            <a:ext cx="4258054" cy="4069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6685DD6-D54F-4FA7-B2AD-5E02870797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23810" y="486216"/>
            <a:ext cx="2149882" cy="22263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8DF8481F-94DA-45E4-9F83-C27B6450D6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8275" y="3844016"/>
            <a:ext cx="4325554" cy="1324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133160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121499" y="2119358"/>
            <a:ext cx="6314940" cy="58544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47730" y="4215767"/>
            <a:ext cx="6314940" cy="5854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>
                  <a:lumMod val="50000"/>
                </a:schemeClr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>
                  <a:lumMod val="50000"/>
                </a:schemeClr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 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95240" y="829423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tank Reinforcement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68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1A77959-F373-43A7-B47A-11E00409E6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4378" y="2623006"/>
            <a:ext cx="7746274" cy="2486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181389" y="5161937"/>
            <a:ext cx="6177566" cy="75238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in water tank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8587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E46E22-262B-4DE7-8FB0-EB7C4BFD5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401" y="628104"/>
            <a:ext cx="11074400" cy="1143000"/>
          </a:xfrm>
        </p:spPr>
        <p:txBody>
          <a:bodyPr>
            <a:normAutofit/>
          </a:bodyPr>
          <a:lstStyle/>
          <a:p>
            <a:r>
              <a:rPr lang="en-US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tank Reinforcement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0144F3F-7A5B-4AF7-9109-A4216D340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69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EB8F31F-346E-46D3-AA72-25CAB2979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7734" y="1383526"/>
            <a:ext cx="8278380" cy="4248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6082405A-C4AC-48B7-AEED-9AAB81D6F4FA}"/>
              </a:ext>
            </a:extLst>
          </p:cNvPr>
          <p:cNvCxnSpPr>
            <a:cxnSpLocks/>
          </p:cNvCxnSpPr>
          <p:nvPr/>
        </p:nvCxnSpPr>
        <p:spPr>
          <a:xfrm flipH="1">
            <a:off x="9052605" y="3750365"/>
            <a:ext cx="833517" cy="209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397F07B-BA7E-497B-979D-76D8005848B9}"/>
              </a:ext>
            </a:extLst>
          </p:cNvPr>
          <p:cNvSpPr/>
          <p:nvPr/>
        </p:nvSpPr>
        <p:spPr>
          <a:xfrm>
            <a:off x="9900888" y="3298371"/>
            <a:ext cx="12192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Sec A-A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22811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183" y="674044"/>
            <a:ext cx="10911840" cy="4187952"/>
          </a:xfrm>
        </p:spPr>
        <p:txBody>
          <a:bodyPr lIns="640080" rIns="457200" bIns="91440"/>
          <a:lstStyle/>
          <a:p>
            <a:pPr marL="0" indent="0">
              <a:buNone/>
            </a:pPr>
            <a:endParaRPr lang="en-GB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5524" y="2372740"/>
            <a:ext cx="8259328" cy="3000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4773654" y="5395651"/>
            <a:ext cx="2486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4702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53A835-8324-4F9D-AE4D-AA8AE9178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120" y="464791"/>
            <a:ext cx="110744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Retaining walls Reinforcement</a:t>
            </a:r>
            <a:endParaRPr lang="ar-SA" sz="2800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FFD347E7-B7CD-4EB0-ADF1-9EAD0B304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70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80" descr="ver.PNG">
            <a:extLst>
              <a:ext uri="{FF2B5EF4-FFF2-40B4-BE49-F238E27FC236}">
                <a16:creationId xmlns:a16="http://schemas.microsoft.com/office/drawing/2014/main" xmlns="" id="{51D9D013-7423-445E-9718-69E154D228D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690396" y="615014"/>
            <a:ext cx="3733800" cy="46964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5523FA94-2812-47E7-B791-56A6A32AD0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2973407"/>
              </p:ext>
            </p:extLst>
          </p:nvPr>
        </p:nvGraphicFramePr>
        <p:xfrm>
          <a:off x="657426" y="1775186"/>
          <a:ext cx="6957060" cy="359791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400050">
                  <a:extLst>
                    <a:ext uri="{9D8B030D-6E8A-4147-A177-3AD203B41FA5}">
                      <a16:colId xmlns:a16="http://schemas.microsoft.com/office/drawing/2014/main" xmlns="" val="953118135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xmlns="" val="605465714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xmlns="" val="3911188672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xmlns="" val="2717533329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xmlns="" val="1140300043"/>
                    </a:ext>
                  </a:extLst>
                </a:gridCol>
                <a:gridCol w="327660">
                  <a:extLst>
                    <a:ext uri="{9D8B030D-6E8A-4147-A177-3AD203B41FA5}">
                      <a16:colId xmlns:a16="http://schemas.microsoft.com/office/drawing/2014/main" xmlns="" val="279366531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xmlns="" val="12269744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xmlns="" val="1719750087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xmlns="" val="213415694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2839606049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xmlns="" val="20493186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xmlns="" val="143760818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116076479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51128345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191478277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xmlns="" val="3318558915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xmlns="" val="3053512530"/>
                    </a:ext>
                  </a:extLst>
                </a:gridCol>
              </a:tblGrid>
              <a:tr h="793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wall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H(m)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14447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40884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61170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4Ø16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704897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292407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38461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318114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0017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5Ø20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4Ø16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4Ø16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96403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96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CD6077-8FF7-4B9E-830A-47A49E14C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32" y="400527"/>
            <a:ext cx="10911840" cy="105156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Retaining walls Reinforcement</a:t>
            </a:r>
            <a:endParaRPr lang="ar-SA" sz="2800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F042016-6635-44AC-A0C3-B32EB28EB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71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FCACB09-E8EF-4D96-AF8B-2204B2419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3398" y="1420229"/>
            <a:ext cx="3581900" cy="3572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299C2C4-4934-4E0E-B50C-459E115ABE31}"/>
              </a:ext>
            </a:extLst>
          </p:cNvPr>
          <p:cNvSpPr/>
          <p:nvPr/>
        </p:nvSpPr>
        <p:spPr>
          <a:xfrm>
            <a:off x="3354124" y="5153935"/>
            <a:ext cx="1616767" cy="7243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Retaining wall at h = 4m outer</a:t>
            </a:r>
            <a:endParaRPr lang="ar-SA" sz="1400" dirty="0"/>
          </a:p>
        </p:txBody>
      </p:sp>
      <p:pic>
        <p:nvPicPr>
          <p:cNvPr id="7" name="صورة 80" descr="ver.PNG">
            <a:extLst>
              <a:ext uri="{FF2B5EF4-FFF2-40B4-BE49-F238E27FC236}">
                <a16:creationId xmlns:a16="http://schemas.microsoft.com/office/drawing/2014/main" xmlns="" id="{18650B81-9A5C-4821-968D-8E8EB66F6DA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437657" y="1155076"/>
            <a:ext cx="3733800" cy="46964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43709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5179" y="1042621"/>
            <a:ext cx="10018713" cy="477275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</a:t>
            </a:r>
          </a:p>
          <a:p>
            <a:pPr marL="0" indent="0" algn="ctr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Design</a:t>
            </a:r>
            <a:endParaRPr lang="en-GB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62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="" xmlns:a16="http://schemas.microsoft.com/office/drawing/2014/main" id="{01958E6E-8D11-4B80-9BA6-C59533D61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72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59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" y="791609"/>
            <a:ext cx="10911840" cy="4187952"/>
          </a:xfrm>
        </p:spPr>
        <p:txBody>
          <a:bodyPr lIns="731520" rIns="457200" bIns="91440"/>
          <a:lstStyle/>
          <a:p>
            <a:pPr marL="0" indent="0">
              <a:buNone/>
            </a:pPr>
            <a:endParaRPr lang="en-GB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GB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  <a:p>
            <a:pPr marL="0" indent="0">
              <a:buNone/>
            </a:pP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Lighting Design</a:t>
            </a: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Sockets Design</a:t>
            </a: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 Breaker Design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73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471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</a:p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Lighting Design</a:t>
            </a:r>
          </a:p>
          <a:p>
            <a:pPr marL="0" indent="0">
              <a:buNone/>
            </a:pP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DIAlux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program</a:t>
            </a: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Classes Room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/>
              <a:t>                               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74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6520087"/>
              </p:ext>
            </p:extLst>
          </p:nvPr>
        </p:nvGraphicFramePr>
        <p:xfrm>
          <a:off x="693802" y="2564672"/>
          <a:ext cx="5666704" cy="1750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8464"/>
                <a:gridCol w="1889120"/>
                <a:gridCol w="1889120"/>
              </a:tblGrid>
              <a:tr h="7158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Surfaces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89735" algn="r"/>
                        </a:tabLst>
                      </a:pPr>
                      <a:r>
                        <a:rPr lang="en-US" sz="1200" dirty="0">
                          <a:effectLst/>
                        </a:rPr>
                        <a:t>reflection factor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colors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48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68 %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gray white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48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ceiling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light gray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48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floor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4550" algn="ctr"/>
                        </a:tabLst>
                      </a:pPr>
                      <a:r>
                        <a:rPr lang="en-US" sz="1200">
                          <a:effectLst/>
                        </a:rPr>
                        <a:t>59 %	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4550" algn="ctr"/>
                        </a:tabLst>
                      </a:pPr>
                      <a:r>
                        <a:rPr lang="en-US" sz="1200" dirty="0">
                          <a:effectLst/>
                        </a:rPr>
                        <a:t> gray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5806" y="2325189"/>
            <a:ext cx="4602051" cy="339634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7C1176CD-B0E0-4152-A0E0-1EF5398D0B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4622112"/>
              </p:ext>
            </p:extLst>
          </p:nvPr>
        </p:nvGraphicFramePr>
        <p:xfrm>
          <a:off x="702625" y="4495074"/>
          <a:ext cx="4679880" cy="110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9960">
                  <a:extLst>
                    <a:ext uri="{9D8B030D-6E8A-4147-A177-3AD203B41FA5}">
                      <a16:colId xmlns:a16="http://schemas.microsoft.com/office/drawing/2014/main" xmlns="" val="124444487"/>
                    </a:ext>
                  </a:extLst>
                </a:gridCol>
                <a:gridCol w="1559960">
                  <a:extLst>
                    <a:ext uri="{9D8B030D-6E8A-4147-A177-3AD203B41FA5}">
                      <a16:colId xmlns:a16="http://schemas.microsoft.com/office/drawing/2014/main" xmlns="" val="1081372446"/>
                    </a:ext>
                  </a:extLst>
                </a:gridCol>
                <a:gridCol w="1559960">
                  <a:extLst>
                    <a:ext uri="{9D8B030D-6E8A-4147-A177-3AD203B41FA5}">
                      <a16:colId xmlns:a16="http://schemas.microsoft.com/office/drawing/2014/main" xmlns="" val="2369726499"/>
                    </a:ext>
                  </a:extLst>
                </a:gridCol>
              </a:tblGrid>
              <a:tr h="360744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4168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illuminance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506</a:t>
                      </a:r>
                      <a:endParaRPr lang="en-GB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0052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Glare (UGR)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GB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14.6</a:t>
                      </a:r>
                      <a:endParaRPr lang="en-GB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63918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239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3D View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75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4259" y="1635617"/>
            <a:ext cx="6851561" cy="33478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4712322" y="5425831"/>
            <a:ext cx="2996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3D view for classroom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921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" y="608730"/>
            <a:ext cx="10911840" cy="4187952"/>
          </a:xfrm>
        </p:spPr>
        <p:txBody>
          <a:bodyPr/>
          <a:lstStyle/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76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4711" y="1614642"/>
            <a:ext cx="8680360" cy="370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4975724" y="5369440"/>
            <a:ext cx="3048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5176" lvl="0" indent="-265176" algn="ctr" defTabSz="91440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Arrangement in basement floor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45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  <a:p>
            <a:pPr>
              <a:buNone/>
            </a:pP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77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3201" y="1820153"/>
            <a:ext cx="9843217" cy="3463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5366053" y="5460104"/>
            <a:ext cx="35173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5176" lvl="0" indent="-265176" defTabSz="91440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en-GB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Sockets distribution in basement</a:t>
            </a:r>
            <a:endParaRPr lang="en-GB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78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78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254" y="1584664"/>
            <a:ext cx="4547169" cy="3725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6528" y="1349532"/>
            <a:ext cx="4614394" cy="3725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مستطيل 6"/>
          <p:cNvSpPr/>
          <p:nvPr/>
        </p:nvSpPr>
        <p:spPr>
          <a:xfrm>
            <a:off x="4415155" y="5493080"/>
            <a:ext cx="3048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Breakers boards </a:t>
            </a:r>
            <a:endParaRPr lang="en-US" sz="2000" dirty="0"/>
          </a:p>
        </p:txBody>
      </p:sp>
      <p:sp>
        <p:nvSpPr>
          <p:cNvPr id="8" name="مستطيل 7"/>
          <p:cNvSpPr/>
          <p:nvPr/>
        </p:nvSpPr>
        <p:spPr>
          <a:xfrm>
            <a:off x="579108" y="932208"/>
            <a:ext cx="28729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Design 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149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117566"/>
            <a:ext cx="10018713" cy="67404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Safety and security design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Detectors </a:t>
            </a: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ar-J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1">
            <a:extLst>
              <a:ext uri="{FF2B5EF4-FFF2-40B4-BE49-F238E27FC236}">
                <a16:creationId xmlns="" xmlns:a16="http://schemas.microsoft.com/office/drawing/2014/main" id="{6280E9B3-222F-4E23-B5CF-9747B824D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79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6" descr="heat ditector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090737" y="2586037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20"/>
          <p:cNvSpPr txBox="1"/>
          <p:nvPr/>
        </p:nvSpPr>
        <p:spPr>
          <a:xfrm>
            <a:off x="6782581" y="5067021"/>
            <a:ext cx="2258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Photoelectric smoke detector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صورة 8" descr="smoke drff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294437" y="1824037"/>
            <a:ext cx="3133725" cy="3133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20"/>
          <p:cNvSpPr txBox="1"/>
          <p:nvPr/>
        </p:nvSpPr>
        <p:spPr>
          <a:xfrm>
            <a:off x="2083581" y="4813021"/>
            <a:ext cx="2258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Fixed temperature heat detector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846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183" y="726295"/>
            <a:ext cx="10911840" cy="4187952"/>
          </a:xfrm>
        </p:spPr>
        <p:txBody>
          <a:bodyPr/>
          <a:lstStyle/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8017" y="1937722"/>
            <a:ext cx="9379577" cy="3462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4754850" y="5368528"/>
            <a:ext cx="2576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 </a:t>
            </a:r>
            <a:endParaRPr lang="en-GB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025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Detectors system In basement floor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="" xmlns:a16="http://schemas.microsoft.com/office/drawing/2014/main" id="{C4357E40-6761-4C34-8C93-34CDD17F5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1104" y="6124939"/>
            <a:ext cx="609600" cy="365125"/>
          </a:xfrm>
        </p:spPr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80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10" descr="هاا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977900" y="1823085"/>
            <a:ext cx="5943600" cy="2932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شكل بيضاوي 11"/>
          <p:cNvSpPr/>
          <p:nvPr/>
        </p:nvSpPr>
        <p:spPr>
          <a:xfrm>
            <a:off x="4572000" y="1879600"/>
            <a:ext cx="914400" cy="9271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سهم إلى اليمين 22"/>
          <p:cNvSpPr/>
          <p:nvPr/>
        </p:nvSpPr>
        <p:spPr>
          <a:xfrm>
            <a:off x="5486400" y="2387600"/>
            <a:ext cx="2578100" cy="254000"/>
          </a:xfrm>
          <a:prstGeom prst="rightArrow">
            <a:avLst/>
          </a:prstGeom>
          <a:solidFill>
            <a:schemeClr val="tx1"/>
          </a:solidFill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0"/>
          <p:cNvSpPr txBox="1"/>
          <p:nvPr/>
        </p:nvSpPr>
        <p:spPr>
          <a:xfrm>
            <a:off x="8687581" y="3987521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Smoke detector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صورة 26" descr="smoke drff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8174037" y="706437"/>
            <a:ext cx="3133725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66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In ground floor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="" xmlns:a16="http://schemas.microsoft.com/office/drawing/2014/main" id="{1C0478AD-7414-472B-8E2C-6DB656F9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81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6" descr="ششششش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964786" y="1717702"/>
            <a:ext cx="5944428" cy="36257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شكل بيضاوي 7"/>
          <p:cNvSpPr/>
          <p:nvPr/>
        </p:nvSpPr>
        <p:spPr>
          <a:xfrm>
            <a:off x="4953000" y="20828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سهم إلى اليمين 8"/>
          <p:cNvSpPr/>
          <p:nvPr/>
        </p:nvSpPr>
        <p:spPr>
          <a:xfrm>
            <a:off x="5892800" y="2501900"/>
            <a:ext cx="2349500" cy="241300"/>
          </a:xfrm>
          <a:prstGeom prst="rightArrow">
            <a:avLst/>
          </a:prstGeom>
          <a:solidFill>
            <a:schemeClr val="tx1"/>
          </a:solidFill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20"/>
          <p:cNvSpPr txBox="1"/>
          <p:nvPr/>
        </p:nvSpPr>
        <p:spPr>
          <a:xfrm>
            <a:off x="8255781" y="2895321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 detector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شكل بيضاوي 10"/>
          <p:cNvSpPr/>
          <p:nvPr/>
        </p:nvSpPr>
        <p:spPr>
          <a:xfrm>
            <a:off x="5257800" y="36703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سهم إلى اليمين 11"/>
          <p:cNvSpPr/>
          <p:nvPr/>
        </p:nvSpPr>
        <p:spPr>
          <a:xfrm>
            <a:off x="6159500" y="4076700"/>
            <a:ext cx="2349500" cy="241300"/>
          </a:xfrm>
          <a:prstGeom prst="rightArrow">
            <a:avLst/>
          </a:prstGeom>
          <a:solidFill>
            <a:schemeClr val="tx1"/>
          </a:solidFill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20"/>
          <p:cNvSpPr txBox="1"/>
          <p:nvPr/>
        </p:nvSpPr>
        <p:spPr>
          <a:xfrm>
            <a:off x="8598681" y="3974821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Smoke detector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صورة 13" descr="heat ditector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8313737" y="795337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580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In first floor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="" xmlns:a16="http://schemas.microsoft.com/office/drawing/2014/main" id="{1C0478AD-7414-472B-8E2C-6DB656F9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82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20"/>
          <p:cNvSpPr txBox="1"/>
          <p:nvPr/>
        </p:nvSpPr>
        <p:spPr>
          <a:xfrm>
            <a:off x="7633481" y="4381221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Smoke detector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صورة 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4150" y="1719489"/>
            <a:ext cx="5010150" cy="3829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شكل بيضاوي 14"/>
          <p:cNvSpPr/>
          <p:nvPr/>
        </p:nvSpPr>
        <p:spPr>
          <a:xfrm>
            <a:off x="4406900" y="22606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سهم إلى اليمين 15"/>
          <p:cNvSpPr/>
          <p:nvPr/>
        </p:nvSpPr>
        <p:spPr>
          <a:xfrm>
            <a:off x="5359400" y="2578100"/>
            <a:ext cx="1574800" cy="241300"/>
          </a:xfrm>
          <a:prstGeom prst="rightArrow">
            <a:avLst/>
          </a:prstGeom>
          <a:solidFill>
            <a:schemeClr val="tx1"/>
          </a:solidFill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صورة 16" descr="smoke drff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7081837" y="1125537"/>
            <a:ext cx="3133725" cy="3133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580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Alarm system in basement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="" xmlns:a16="http://schemas.microsoft.com/office/drawing/2014/main" id="{1C0478AD-7414-472B-8E2C-6DB656F9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83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20"/>
          <p:cNvSpPr txBox="1"/>
          <p:nvPr/>
        </p:nvSpPr>
        <p:spPr>
          <a:xfrm>
            <a:off x="8039881" y="1765021"/>
            <a:ext cx="2258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Indoor fire alarm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 descr="خخخخخخ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800100" y="1778317"/>
            <a:ext cx="5943600" cy="27425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شكل بيضاوي 8"/>
          <p:cNvSpPr/>
          <p:nvPr/>
        </p:nvSpPr>
        <p:spPr>
          <a:xfrm>
            <a:off x="3340100" y="1955800"/>
            <a:ext cx="660400" cy="635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شكل بيضاوي 9"/>
          <p:cNvSpPr/>
          <p:nvPr/>
        </p:nvSpPr>
        <p:spPr>
          <a:xfrm>
            <a:off x="4191000" y="2235200"/>
            <a:ext cx="660400" cy="635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شكل بيضاوي 10"/>
          <p:cNvSpPr/>
          <p:nvPr/>
        </p:nvSpPr>
        <p:spPr>
          <a:xfrm>
            <a:off x="647700" y="3340100"/>
            <a:ext cx="660400" cy="635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سهم إلى اليمين 11"/>
          <p:cNvSpPr/>
          <p:nvPr/>
        </p:nvSpPr>
        <p:spPr>
          <a:xfrm>
            <a:off x="4876800" y="2527300"/>
            <a:ext cx="2908300" cy="2413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سهم إلى اليمين 16"/>
          <p:cNvSpPr/>
          <p:nvPr/>
        </p:nvSpPr>
        <p:spPr>
          <a:xfrm>
            <a:off x="4000500" y="1930400"/>
            <a:ext cx="3962400" cy="2413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20"/>
          <p:cNvSpPr txBox="1"/>
          <p:nvPr/>
        </p:nvSpPr>
        <p:spPr>
          <a:xfrm>
            <a:off x="7963681" y="2539721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panel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سهم إلى اليمين 18"/>
          <p:cNvSpPr/>
          <p:nvPr/>
        </p:nvSpPr>
        <p:spPr>
          <a:xfrm>
            <a:off x="1308100" y="3644900"/>
            <a:ext cx="6121400" cy="2794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20"/>
          <p:cNvSpPr txBox="1"/>
          <p:nvPr/>
        </p:nvSpPr>
        <p:spPr>
          <a:xfrm>
            <a:off x="7595381" y="3492221"/>
            <a:ext cx="2258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Outdoor fire alarm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0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Fire fighting system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="" xmlns:a16="http://schemas.microsoft.com/office/drawing/2014/main" id="{1C0478AD-7414-472B-8E2C-6DB656F9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84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صورة 13" descr="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421" y="1991360"/>
            <a:ext cx="5010850" cy="2070100"/>
          </a:xfrm>
          <a:prstGeom prst="rect">
            <a:avLst/>
          </a:prstGeom>
        </p:spPr>
      </p:pic>
      <p:pic>
        <p:nvPicPr>
          <p:cNvPr id="15" name="صورة 14" descr="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686" y="1691277"/>
            <a:ext cx="5029902" cy="2438400"/>
          </a:xfrm>
          <a:prstGeom prst="rect">
            <a:avLst/>
          </a:prstGeom>
        </p:spPr>
      </p:pic>
      <p:pic>
        <p:nvPicPr>
          <p:cNvPr id="16" name="صورة 15" descr="1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9553" y="4308664"/>
            <a:ext cx="5010850" cy="1492333"/>
          </a:xfrm>
          <a:prstGeom prst="rect">
            <a:avLst/>
          </a:prstGeom>
        </p:spPr>
      </p:pic>
      <p:sp>
        <p:nvSpPr>
          <p:cNvPr id="22" name="TextBox 20"/>
          <p:cNvSpPr txBox="1"/>
          <p:nvPr/>
        </p:nvSpPr>
        <p:spPr>
          <a:xfrm>
            <a:off x="9035924" y="4405812"/>
            <a:ext cx="2258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.extinguishers in each floor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0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 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Sprinklers distribution in basement</a:t>
            </a:r>
          </a:p>
          <a:p>
            <a:pPr marL="514350" indent="-514350">
              <a:buNone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="" xmlns:a16="http://schemas.microsoft.com/office/drawing/2014/main" id="{1C0478AD-7414-472B-8E2C-6DB656F9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9204" y="6086476"/>
            <a:ext cx="609600" cy="365125"/>
          </a:xfrm>
        </p:spPr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85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صورة 9" descr="ههههههههههههه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155700" y="1905317"/>
            <a:ext cx="5943600" cy="3517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شكل بيضاوي 10"/>
          <p:cNvSpPr/>
          <p:nvPr/>
        </p:nvSpPr>
        <p:spPr>
          <a:xfrm>
            <a:off x="4686300" y="2235200"/>
            <a:ext cx="914400" cy="6985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سهم إلى اليمين 11"/>
          <p:cNvSpPr/>
          <p:nvPr/>
        </p:nvSpPr>
        <p:spPr>
          <a:xfrm>
            <a:off x="5626100" y="2476500"/>
            <a:ext cx="2527300" cy="3429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صورة 12" descr="HHHHHHH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8301037" y="1544637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20"/>
          <p:cNvSpPr txBox="1"/>
          <p:nvPr/>
        </p:nvSpPr>
        <p:spPr>
          <a:xfrm>
            <a:off x="8217681" y="3759200"/>
            <a:ext cx="2258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HCFC Fire extinguisher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0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Water consumption</a:t>
            </a: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="" xmlns:a16="http://schemas.microsoft.com/office/drawing/2014/main" id="{60DF4951-5007-41A3-BFA3-AAAD7A3C3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23601" y="6035539"/>
            <a:ext cx="666992" cy="365125"/>
          </a:xfrm>
        </p:spPr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86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 descr="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300" y="1600200"/>
            <a:ext cx="6769100" cy="391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شكل بيضاوي 8"/>
          <p:cNvSpPr/>
          <p:nvPr/>
        </p:nvSpPr>
        <p:spPr>
          <a:xfrm>
            <a:off x="9715500" y="2641600"/>
            <a:ext cx="1371600" cy="1320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رابط كسهم مستقيم 14"/>
          <p:cNvCxnSpPr>
            <a:stCxn id="9" idx="2"/>
          </p:cNvCxnSpPr>
          <p:nvPr/>
        </p:nvCxnSpPr>
        <p:spPr>
          <a:xfrm rot="10800000" flipV="1">
            <a:off x="4902200" y="3302000"/>
            <a:ext cx="4813300" cy="1460500"/>
          </a:xfrm>
          <a:prstGeom prst="straightConnector1">
            <a:avLst/>
          </a:prstGeom>
          <a:ln w="9525" cap="sq" cmpd="sng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صورة 17" descr="مي الزون الاول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788713" y="1820560"/>
            <a:ext cx="3934374" cy="40087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8234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Water consumption</a:t>
            </a: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="" xmlns:a16="http://schemas.microsoft.com/office/drawing/2014/main" id="{60DF4951-5007-41A3-BFA3-AAAD7A3C3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1528" y="6062754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87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صورة 9" descr="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2032" y="1215744"/>
            <a:ext cx="5801535" cy="4020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مستطيل مستدير الزوايا 10"/>
          <p:cNvSpPr/>
          <p:nvPr/>
        </p:nvSpPr>
        <p:spPr>
          <a:xfrm>
            <a:off x="9245600" y="1651000"/>
            <a:ext cx="1968500" cy="11557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صورة 18" descr="مي زون 2 و3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685800" y="2133600"/>
            <a:ext cx="6332458" cy="363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1" name="رابط كسهم مستقيم 20"/>
          <p:cNvCxnSpPr/>
          <p:nvPr/>
        </p:nvCxnSpPr>
        <p:spPr>
          <a:xfrm rot="10800000" flipV="1">
            <a:off x="7048500" y="2413000"/>
            <a:ext cx="2235200" cy="685800"/>
          </a:xfrm>
          <a:prstGeom prst="straightConnector1">
            <a:avLst/>
          </a:prstGeom>
          <a:ln cap="sq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8234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Pipes diameters</a:t>
            </a:r>
          </a:p>
          <a:p>
            <a:pPr marL="0" indent="0">
              <a:buNone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="" xmlns:a16="http://schemas.microsoft.com/office/drawing/2014/main" id="{60DF4951-5007-41A3-BFA3-AAAD7A3C3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0716" y="6088879"/>
            <a:ext cx="551167" cy="365125"/>
          </a:xfrm>
        </p:spPr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88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صورة 6" descr="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0" y="609600"/>
            <a:ext cx="6273800" cy="515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412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 Design</a:t>
            </a:r>
          </a:p>
          <a:p>
            <a:pPr marL="0" indent="0">
              <a:buFont typeface="Wingdings" pitchFamily="2" charset="2"/>
              <a:buChar char="§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Drainage pipe diameter</a:t>
            </a:r>
          </a:p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 smtClean="0"/>
              <a:t>For lavatory 2″ diameter horizontal pipe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 smtClean="0"/>
              <a:t>For kitchen sink 2″ diameter horizontal pipe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 smtClean="0"/>
              <a:t>For water close WC 4″ diameter horizontal pipe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 smtClean="0"/>
              <a:t>For vent 2″ diameter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 smtClean="0"/>
              <a:t>For main stack 4″ diameter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="" xmlns:a16="http://schemas.microsoft.com/office/drawing/2014/main" id="{7F2F0298-6C5D-451A-9586-FE857216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89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46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" y="922238"/>
            <a:ext cx="10911840" cy="4187952"/>
          </a:xfrm>
        </p:spPr>
        <p:txBody>
          <a:bodyPr lIns="640080" rIns="457200" bIns="91440"/>
          <a:lstStyle/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7904" y="2019326"/>
            <a:ext cx="9250066" cy="3316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4857501" y="5355692"/>
            <a:ext cx="2265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7462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</a:t>
            </a: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="" xmlns:a16="http://schemas.microsoft.com/office/drawing/2014/main" id="{6F89E910-FE44-41EA-994B-B58CC296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90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صورة 11" descr="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0237" y="556260"/>
            <a:ext cx="5245430" cy="4368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شكل بيضاوي 12"/>
          <p:cNvSpPr/>
          <p:nvPr/>
        </p:nvSpPr>
        <p:spPr>
          <a:xfrm>
            <a:off x="9906000" y="2743200"/>
            <a:ext cx="901700" cy="838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سهم إلى اليسار 13"/>
          <p:cNvSpPr/>
          <p:nvPr/>
        </p:nvSpPr>
        <p:spPr>
          <a:xfrm rot="19999835">
            <a:off x="8789203" y="3687887"/>
            <a:ext cx="1428626" cy="368300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صورة 15" descr="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825344"/>
            <a:ext cx="8178800" cy="4020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5693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 Design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="" xmlns:a16="http://schemas.microsoft.com/office/drawing/2014/main" id="{6F89E910-FE44-41EA-994B-B58CC296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9204" y="6162676"/>
            <a:ext cx="609600" cy="365125"/>
          </a:xfrm>
        </p:spPr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91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 descr="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895" y="1058565"/>
            <a:ext cx="6878010" cy="4258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شكل بيضاوي 6"/>
          <p:cNvSpPr/>
          <p:nvPr/>
        </p:nvSpPr>
        <p:spPr>
          <a:xfrm>
            <a:off x="9029700" y="1524000"/>
            <a:ext cx="2108200" cy="13843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صورة 7" descr="1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31" y="1799944"/>
            <a:ext cx="7973538" cy="4020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سهم إلى اليسار 8"/>
          <p:cNvSpPr/>
          <p:nvPr/>
        </p:nvSpPr>
        <p:spPr>
          <a:xfrm rot="19339675">
            <a:off x="8209842" y="3362337"/>
            <a:ext cx="2007096" cy="484632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932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9479" y="545124"/>
            <a:ext cx="10018713" cy="63128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 Mechanic Design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="" xmlns:a16="http://schemas.microsoft.com/office/drawing/2014/main" id="{7F2F0298-6C5D-451A-9586-FE857216D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92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 descr="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069" y="1317333"/>
            <a:ext cx="5630061" cy="4172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شكل بيضاوي 6"/>
          <p:cNvSpPr/>
          <p:nvPr/>
        </p:nvSpPr>
        <p:spPr>
          <a:xfrm>
            <a:off x="4495800" y="2527300"/>
            <a:ext cx="3556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سهم إلى اليمين 7"/>
          <p:cNvSpPr/>
          <p:nvPr/>
        </p:nvSpPr>
        <p:spPr>
          <a:xfrm>
            <a:off x="4902200" y="2603500"/>
            <a:ext cx="2489200" cy="3175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20"/>
          <p:cNvSpPr txBox="1"/>
          <p:nvPr/>
        </p:nvSpPr>
        <p:spPr>
          <a:xfrm>
            <a:off x="7468381" y="2540000"/>
            <a:ext cx="2258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Slope 1%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شكل بيضاوي 9"/>
          <p:cNvSpPr/>
          <p:nvPr/>
        </p:nvSpPr>
        <p:spPr>
          <a:xfrm>
            <a:off x="6146800" y="4546600"/>
            <a:ext cx="444500" cy="406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سهم إلى اليمين 10"/>
          <p:cNvSpPr/>
          <p:nvPr/>
        </p:nvSpPr>
        <p:spPr>
          <a:xfrm>
            <a:off x="6667500" y="4622800"/>
            <a:ext cx="1371600" cy="3302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20"/>
          <p:cNvSpPr txBox="1"/>
          <p:nvPr/>
        </p:nvSpPr>
        <p:spPr>
          <a:xfrm>
            <a:off x="8090681" y="4559300"/>
            <a:ext cx="2258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Rain water manhole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20"/>
          <p:cNvSpPr txBox="1"/>
          <p:nvPr/>
        </p:nvSpPr>
        <p:spPr>
          <a:xfrm>
            <a:off x="2896381" y="5499100"/>
            <a:ext cx="225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Rain water drainage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46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22A39E-3D5B-455F-9FE1-B063F29F7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5179" y="1042621"/>
            <a:ext cx="10018713" cy="477275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</a:t>
            </a:r>
            <a:endParaRPr lang="en-GB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62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="" xmlns:a16="http://schemas.microsoft.com/office/drawing/2014/main" id="{01958E6E-8D11-4B80-9BA6-C59533D61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93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59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total cost = 4167616.40  NIS</a:t>
            </a:r>
          </a:p>
          <a:p>
            <a:pPr>
              <a:buFont typeface="Wingdings" pitchFamily="2" charset="2"/>
              <a:buChar char="§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 cost = 1988.37  NIS/m²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6E0F-FE8B-4D58-9714-30462E1F5B85}" type="slidenum">
              <a:rPr lang="en-GB" sz="2000" smtClean="0">
                <a:latin typeface="Times New Roman" pitchFamily="18" charset="0"/>
                <a:cs typeface="Times New Roman" pitchFamily="18" charset="0"/>
              </a:rPr>
              <a:pPr/>
              <a:t>94</a:t>
            </a:fld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471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>
            <a:extLst>
              <a:ext uri="{FF2B5EF4-FFF2-40B4-BE49-F238E27FC236}">
                <a16:creationId xmlns="" xmlns:a16="http://schemas.microsoft.com/office/drawing/2014/main" id="{9D5F9C5F-D61E-40C7-B3E0-0F0B9C094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4856" y="6070331"/>
            <a:ext cx="847421" cy="365125"/>
          </a:xfrm>
        </p:spPr>
        <p:txBody>
          <a:bodyPr/>
          <a:lstStyle/>
          <a:p>
            <a:fld id="{19C66E0F-FE8B-4D58-9714-30462E1F5B85}" type="slidenum">
              <a:rPr lang="en-GB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95</a:t>
            </a:fld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10" descr="imag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444500"/>
            <a:ext cx="11049000" cy="5499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75930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جهة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واجهة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5655</TotalTime>
  <Words>1550</Words>
  <Application>Microsoft Office PowerPoint</Application>
  <PresentationFormat>مخصص</PresentationFormat>
  <Paragraphs>843</Paragraphs>
  <Slides>95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95</vt:i4>
      </vt:variant>
    </vt:vector>
  </HeadingPairs>
  <TitlesOfParts>
    <vt:vector size="96" baseType="lpstr">
      <vt:lpstr>واجهة</vt:lpstr>
      <vt:lpstr>Graduation Project II Integrated school design 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Section A-A </vt:lpstr>
      <vt:lpstr>الشريحة 12</vt:lpstr>
      <vt:lpstr>الشريحة 13</vt:lpstr>
      <vt:lpstr>الشريحة 14</vt:lpstr>
      <vt:lpstr>الشريحة 15</vt:lpstr>
      <vt:lpstr>Thermal simulation  </vt:lpstr>
      <vt:lpstr>Thermal  simulation </vt:lpstr>
      <vt:lpstr>Thermal  simulation </vt:lpstr>
      <vt:lpstr>Thermal simulation </vt:lpstr>
      <vt:lpstr>Thermal simulation </vt:lpstr>
      <vt:lpstr>Thermal simulation  </vt:lpstr>
      <vt:lpstr> </vt:lpstr>
      <vt:lpstr>الشريحة 23</vt:lpstr>
      <vt:lpstr>الشريحة 24</vt:lpstr>
      <vt:lpstr> Comfortable and non-comfortable hours.</vt:lpstr>
      <vt:lpstr>    Secondly Natural ventilation without HVAC     </vt:lpstr>
      <vt:lpstr> Comfort diagram-Set  </vt:lpstr>
      <vt:lpstr> Comfortable and non-comfortable hours.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Structural Design</vt:lpstr>
      <vt:lpstr>   Codes and Loads</vt:lpstr>
      <vt:lpstr>3D modeling from ETABS Program for design </vt:lpstr>
      <vt:lpstr>Structural system</vt:lpstr>
      <vt:lpstr>Model Checks  </vt:lpstr>
      <vt:lpstr>Model Checks </vt:lpstr>
      <vt:lpstr>الشريحة 47</vt:lpstr>
      <vt:lpstr>الشريحة 48</vt:lpstr>
      <vt:lpstr>Stress strain check  </vt:lpstr>
      <vt:lpstr>Seismic Design Using Response Spectrum – UBC 97  </vt:lpstr>
      <vt:lpstr>Period check (T) for the building </vt:lpstr>
      <vt:lpstr>Base shear check for the building </vt:lpstr>
      <vt:lpstr>The distribution of columns and shear walls and basement wall in the building: </vt:lpstr>
      <vt:lpstr>The distribution of columns and shear walls in the building:</vt:lpstr>
      <vt:lpstr>The distribution of footings in the building: </vt:lpstr>
      <vt:lpstr>Slab Reinforcement </vt:lpstr>
      <vt:lpstr>Cross section in slab </vt:lpstr>
      <vt:lpstr>الشريحة 58</vt:lpstr>
      <vt:lpstr>الشريحة 59</vt:lpstr>
      <vt:lpstr>الشريحة 60</vt:lpstr>
      <vt:lpstr>الشريحة 61</vt:lpstr>
      <vt:lpstr> Beams Reinforcement Steel </vt:lpstr>
      <vt:lpstr>الشريحة 63</vt:lpstr>
      <vt:lpstr>الشريحة 64</vt:lpstr>
      <vt:lpstr>الشريحة 65</vt:lpstr>
      <vt:lpstr>Footing Reinforcement </vt:lpstr>
      <vt:lpstr>الشريحة 67</vt:lpstr>
      <vt:lpstr>الشريحة 68</vt:lpstr>
      <vt:lpstr>Water tank Reinforcement </vt:lpstr>
      <vt:lpstr>Retaining walls Reinforcement</vt:lpstr>
      <vt:lpstr>Retaining walls Reinforcement</vt:lpstr>
      <vt:lpstr>الشريحة 72</vt:lpstr>
      <vt:lpstr>الشريحة 73</vt:lpstr>
      <vt:lpstr>الشريحة 74</vt:lpstr>
      <vt:lpstr>الشريحة 75</vt:lpstr>
      <vt:lpstr>الشريحة 76</vt:lpstr>
      <vt:lpstr>الشريحة 77</vt:lpstr>
      <vt:lpstr>الشريحة 78</vt:lpstr>
      <vt:lpstr>الشريحة 79</vt:lpstr>
      <vt:lpstr>الشريحة 80</vt:lpstr>
      <vt:lpstr>الشريحة 81</vt:lpstr>
      <vt:lpstr>الشريحة 82</vt:lpstr>
      <vt:lpstr>الشريحة 83</vt:lpstr>
      <vt:lpstr>الشريحة 84</vt:lpstr>
      <vt:lpstr>الشريحة 85</vt:lpstr>
      <vt:lpstr>الشريحة 86</vt:lpstr>
      <vt:lpstr>الشريحة 87</vt:lpstr>
      <vt:lpstr>الشريحة 88</vt:lpstr>
      <vt:lpstr>الشريحة 89</vt:lpstr>
      <vt:lpstr>الشريحة 90</vt:lpstr>
      <vt:lpstr>الشريحة 91</vt:lpstr>
      <vt:lpstr>الشريحة 92</vt:lpstr>
      <vt:lpstr>الشريحة 93</vt:lpstr>
      <vt:lpstr>الشريحة 94</vt:lpstr>
      <vt:lpstr>الشريحة 95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Ahlam Damra</dc:creator>
  <cp:lastModifiedBy>al-falak</cp:lastModifiedBy>
  <cp:revision>273</cp:revision>
  <dcterms:created xsi:type="dcterms:W3CDTF">2018-05-10T11:35:21Z</dcterms:created>
  <dcterms:modified xsi:type="dcterms:W3CDTF">2019-05-19T22:10:31Z</dcterms:modified>
</cp:coreProperties>
</file>