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61" r:id="rId5"/>
    <p:sldId id="269" r:id="rId6"/>
    <p:sldId id="262" r:id="rId7"/>
    <p:sldId id="263" r:id="rId8"/>
    <p:sldId id="260" r:id="rId9"/>
    <p:sldId id="264" r:id="rId10"/>
    <p:sldId id="266" r:id="rId11"/>
    <p:sldId id="267" r:id="rId12"/>
    <p:sldId id="268" r:id="rId13"/>
  </p:sldIdLst>
  <p:sldSz cx="18288000" cy="10287000"/>
  <p:notesSz cx="6858000" cy="9144000"/>
  <p:embeddedFontLst>
    <p:embeddedFont>
      <p:font typeface="Cagliostro" panose="020B0604020202020204" charset="0"/>
      <p:regular r:id="rId14"/>
    </p:embeddedFont>
    <p:embeddedFont>
      <p:font typeface="Cinzel Decorative Bold" panose="020B0604020202020204" charset="0"/>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33" d="100"/>
          <a:sy n="33" d="100"/>
        </p:scale>
        <p:origin x="1954" y="7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svg"/><Relationship Id="rId7" Type="http://schemas.openxmlformats.org/officeDocument/2006/relationships/image" Target="../media/image24.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3.png"/><Relationship Id="rId11" Type="http://schemas.microsoft.com/office/2007/relationships/hdphoto" Target="../media/hdphoto4.wdp"/><Relationship Id="rId5" Type="http://schemas.openxmlformats.org/officeDocument/2006/relationships/image" Target="../media/image60.svg"/><Relationship Id="rId10" Type="http://schemas.openxmlformats.org/officeDocument/2006/relationships/image" Target="../media/image61.png"/><Relationship Id="rId4" Type="http://schemas.openxmlformats.org/officeDocument/2006/relationships/image" Target="../media/image59.png"/><Relationship Id="rId9" Type="http://schemas.openxmlformats.org/officeDocument/2006/relationships/image" Target="../media/image44.sv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svg"/><Relationship Id="rId7" Type="http://schemas.openxmlformats.org/officeDocument/2006/relationships/image" Target="../media/image1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63.svg"/><Relationship Id="rId5" Type="http://schemas.openxmlformats.org/officeDocument/2006/relationships/image" Target="../media/image24.svg"/><Relationship Id="rId10" Type="http://schemas.openxmlformats.org/officeDocument/2006/relationships/image" Target="../media/image62.png"/><Relationship Id="rId4" Type="http://schemas.openxmlformats.org/officeDocument/2006/relationships/image" Target="../media/image23.png"/><Relationship Id="rId9" Type="http://schemas.openxmlformats.org/officeDocument/2006/relationships/image" Target="../media/image18.sv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65.svg"/><Relationship Id="rId4" Type="http://schemas.openxmlformats.org/officeDocument/2006/relationships/image" Target="../media/image64.png"/><Relationship Id="rId9" Type="http://schemas.openxmlformats.org/officeDocument/2006/relationships/image" Target="../media/image8.sv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18" Type="http://schemas.openxmlformats.org/officeDocument/2006/relationships/image" Target="../media/image25.png"/><Relationship Id="rId3" Type="http://schemas.openxmlformats.org/officeDocument/2006/relationships/image" Target="../media/image2.svg"/><Relationship Id="rId7" Type="http://schemas.openxmlformats.org/officeDocument/2006/relationships/image" Target="../media/image14.svg"/><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image" Target="../media/image1.png"/><Relationship Id="rId16"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26.svg"/><Relationship Id="rId4" Type="http://schemas.openxmlformats.org/officeDocument/2006/relationships/image" Target="../media/image11.png"/><Relationship Id="rId9" Type="http://schemas.openxmlformats.org/officeDocument/2006/relationships/image" Target="../media/image16.sv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svg"/><Relationship Id="rId7" Type="http://schemas.openxmlformats.org/officeDocument/2006/relationships/image" Target="../media/image30.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 Id="rId9" Type="http://schemas.openxmlformats.org/officeDocument/2006/relationships/image" Target="../media/image24.svg"/></Relationships>
</file>

<file path=ppt/slides/_rels/slide4.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svg"/><Relationship Id="rId7" Type="http://schemas.openxmlformats.org/officeDocument/2006/relationships/image" Target="../media/image3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24.svg"/><Relationship Id="rId4" Type="http://schemas.openxmlformats.org/officeDocument/2006/relationships/image" Target="../media/image23.png"/><Relationship Id="rId9" Type="http://schemas.openxmlformats.org/officeDocument/2006/relationships/image" Target="../media/image34.jpe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svg"/><Relationship Id="rId7" Type="http://schemas.openxmlformats.org/officeDocument/2006/relationships/image" Target="../media/image30.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11" Type="http://schemas.microsoft.com/office/2007/relationships/hdphoto" Target="../media/hdphoto1.wdp"/><Relationship Id="rId5" Type="http://schemas.openxmlformats.org/officeDocument/2006/relationships/image" Target="../media/image28.svg"/><Relationship Id="rId10"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24.svg"/></Relationships>
</file>

<file path=ppt/slides/_rels/slide6.xml.rels><?xml version="1.0" encoding="UTF-8" standalone="yes"?>
<Relationships xmlns="http://schemas.openxmlformats.org/package/2006/relationships"><Relationship Id="rId8" Type="http://schemas.openxmlformats.org/officeDocument/2006/relationships/image" Target="../media/image38.png"/><Relationship Id="rId13" Type="http://schemas.microsoft.com/office/2007/relationships/hdphoto" Target="../media/hdphoto2.wdp"/><Relationship Id="rId3" Type="http://schemas.openxmlformats.org/officeDocument/2006/relationships/image" Target="../media/image2.sv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24.svg"/><Relationship Id="rId10" Type="http://schemas.openxmlformats.org/officeDocument/2006/relationships/image" Target="../media/image40.png"/><Relationship Id="rId4" Type="http://schemas.openxmlformats.org/officeDocument/2006/relationships/image" Target="../media/image23.png"/><Relationship Id="rId9" Type="http://schemas.openxmlformats.org/officeDocument/2006/relationships/image" Target="../media/image39.svg"/></Relationships>
</file>

<file path=ppt/slides/_rels/slide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2.svg"/><Relationship Id="rId7" Type="http://schemas.openxmlformats.org/officeDocument/2006/relationships/image" Target="../media/image44.svg"/><Relationship Id="rId12" Type="http://schemas.openxmlformats.org/officeDocument/2006/relationships/image" Target="../media/image4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3.png"/><Relationship Id="rId11" Type="http://schemas.openxmlformats.org/officeDocument/2006/relationships/image" Target="../media/image48.svg"/><Relationship Id="rId5" Type="http://schemas.openxmlformats.org/officeDocument/2006/relationships/image" Target="../media/image24.svg"/><Relationship Id="rId10" Type="http://schemas.openxmlformats.org/officeDocument/2006/relationships/image" Target="../media/image47.png"/><Relationship Id="rId4" Type="http://schemas.openxmlformats.org/officeDocument/2006/relationships/image" Target="../media/image23.png"/><Relationship Id="rId9" Type="http://schemas.openxmlformats.org/officeDocument/2006/relationships/image" Target="../media/image46.svg"/><Relationship Id="rId14"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54.svg"/><Relationship Id="rId3" Type="http://schemas.openxmlformats.org/officeDocument/2006/relationships/slideLayout" Target="../slideLayouts/slideLayout7.xml"/><Relationship Id="rId7" Type="http://schemas.openxmlformats.org/officeDocument/2006/relationships/image" Target="../media/image24.svg"/><Relationship Id="rId12" Type="http://schemas.openxmlformats.org/officeDocument/2006/relationships/image" Target="../media/image5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3.png"/><Relationship Id="rId11" Type="http://schemas.openxmlformats.org/officeDocument/2006/relationships/image" Target="../media/image52.svg"/><Relationship Id="rId5" Type="http://schemas.openxmlformats.org/officeDocument/2006/relationships/image" Target="../media/image2.svg"/><Relationship Id="rId10" Type="http://schemas.openxmlformats.org/officeDocument/2006/relationships/image" Target="../media/image51.png"/><Relationship Id="rId4" Type="http://schemas.openxmlformats.org/officeDocument/2006/relationships/image" Target="../media/image1.png"/><Relationship Id="rId9" Type="http://schemas.openxmlformats.org/officeDocument/2006/relationships/image" Target="../media/image44.svg"/><Relationship Id="rId14" Type="http://schemas.openxmlformats.org/officeDocument/2006/relationships/image" Target="../media/image55.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svg"/><Relationship Id="rId7" Type="http://schemas.openxmlformats.org/officeDocument/2006/relationships/image" Target="../media/image24.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57.svg"/><Relationship Id="rId10" Type="http://schemas.openxmlformats.org/officeDocument/2006/relationships/image" Target="../media/image58.jpeg"/><Relationship Id="rId4" Type="http://schemas.openxmlformats.org/officeDocument/2006/relationships/image" Target="../media/image56.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1944689">
            <a:off x="-1942" y="741361"/>
            <a:ext cx="2380000" cy="4936162"/>
          </a:xfrm>
          <a:custGeom>
            <a:avLst/>
            <a:gdLst/>
            <a:ahLst/>
            <a:cxnLst/>
            <a:rect l="l" t="t" r="r" b="b"/>
            <a:pathLst>
              <a:path w="2380000" h="4936162">
                <a:moveTo>
                  <a:pt x="0" y="0"/>
                </a:moveTo>
                <a:lnTo>
                  <a:pt x="2379999" y="0"/>
                </a:lnTo>
                <a:lnTo>
                  <a:pt x="2379999" y="4936162"/>
                </a:lnTo>
                <a:lnTo>
                  <a:pt x="0" y="493616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Freeform 4"/>
          <p:cNvSpPr/>
          <p:nvPr/>
        </p:nvSpPr>
        <p:spPr>
          <a:xfrm rot="-10488530">
            <a:off x="15838881" y="8034157"/>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Freeform 5"/>
          <p:cNvSpPr/>
          <p:nvPr/>
        </p:nvSpPr>
        <p:spPr>
          <a:xfrm rot="-1135818" flipH="1">
            <a:off x="16477957" y="5068371"/>
            <a:ext cx="2404829" cy="4987659"/>
          </a:xfrm>
          <a:custGeom>
            <a:avLst/>
            <a:gdLst/>
            <a:ahLst/>
            <a:cxnLst/>
            <a:rect l="l" t="t" r="r" b="b"/>
            <a:pathLst>
              <a:path w="2404829" h="4987659">
                <a:moveTo>
                  <a:pt x="2404829" y="0"/>
                </a:moveTo>
                <a:lnTo>
                  <a:pt x="0" y="0"/>
                </a:lnTo>
                <a:lnTo>
                  <a:pt x="0" y="4987659"/>
                </a:lnTo>
                <a:lnTo>
                  <a:pt x="2404829" y="4987659"/>
                </a:lnTo>
                <a:lnTo>
                  <a:pt x="2404829"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Freeform 6"/>
          <p:cNvSpPr/>
          <p:nvPr/>
        </p:nvSpPr>
        <p:spPr>
          <a:xfrm>
            <a:off x="3496816" y="1679991"/>
            <a:ext cx="11244887" cy="5499772"/>
          </a:xfrm>
          <a:custGeom>
            <a:avLst/>
            <a:gdLst/>
            <a:ahLst/>
            <a:cxnLst/>
            <a:rect l="l" t="t" r="r" b="b"/>
            <a:pathLst>
              <a:path w="11244887" h="5499772">
                <a:moveTo>
                  <a:pt x="0" y="0"/>
                </a:moveTo>
                <a:lnTo>
                  <a:pt x="11244887" y="0"/>
                </a:lnTo>
                <a:lnTo>
                  <a:pt x="11244887" y="5499772"/>
                </a:lnTo>
                <a:lnTo>
                  <a:pt x="0" y="549977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7" name="Freeform 7"/>
          <p:cNvSpPr/>
          <p:nvPr/>
        </p:nvSpPr>
        <p:spPr>
          <a:xfrm rot="5285550">
            <a:off x="13163977" y="1774619"/>
            <a:ext cx="2207272" cy="2086236"/>
          </a:xfrm>
          <a:custGeom>
            <a:avLst/>
            <a:gdLst/>
            <a:ahLst/>
            <a:cxnLst/>
            <a:rect l="l" t="t" r="r" b="b"/>
            <a:pathLst>
              <a:path w="2207272" h="2086236">
                <a:moveTo>
                  <a:pt x="0" y="0"/>
                </a:moveTo>
                <a:lnTo>
                  <a:pt x="2207272" y="0"/>
                </a:lnTo>
                <a:lnTo>
                  <a:pt x="2207272" y="2086236"/>
                </a:lnTo>
                <a:lnTo>
                  <a:pt x="0" y="208623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8" name="TextBox 8"/>
          <p:cNvSpPr txBox="1"/>
          <p:nvPr/>
        </p:nvSpPr>
        <p:spPr>
          <a:xfrm>
            <a:off x="4020387" y="2710521"/>
            <a:ext cx="10247227" cy="3473450"/>
          </a:xfrm>
          <a:prstGeom prst="rect">
            <a:avLst/>
          </a:prstGeom>
        </p:spPr>
        <p:txBody>
          <a:bodyPr lIns="0" tIns="0" rIns="0" bIns="0" rtlCol="0" anchor="t">
            <a:spAutoFit/>
          </a:bodyPr>
          <a:lstStyle/>
          <a:p>
            <a:pPr algn="ctr">
              <a:lnSpc>
                <a:spcPts val="13750"/>
              </a:lnSpc>
            </a:pPr>
            <a:r>
              <a:rPr lang="en-US" sz="11000" b="1" spc="319">
                <a:solidFill>
                  <a:srgbClr val="797A1D"/>
                </a:solidFill>
                <a:latin typeface="Cinzel Decorative Bold"/>
                <a:ea typeface="Cinzel Decorative Bold"/>
                <a:cs typeface="Cinzel Decorative Bold"/>
                <a:sym typeface="Cinzel Decorative Bold"/>
              </a:rPr>
              <a:t>Taste of palestine</a:t>
            </a:r>
          </a:p>
        </p:txBody>
      </p:sp>
      <p:sp>
        <p:nvSpPr>
          <p:cNvPr id="9" name="Freeform 9"/>
          <p:cNvSpPr/>
          <p:nvPr/>
        </p:nvSpPr>
        <p:spPr>
          <a:xfrm rot="5285550" flipV="1">
            <a:off x="2839980" y="5000604"/>
            <a:ext cx="2360814" cy="2231359"/>
          </a:xfrm>
          <a:custGeom>
            <a:avLst/>
            <a:gdLst/>
            <a:ahLst/>
            <a:cxnLst/>
            <a:rect l="l" t="t" r="r" b="b"/>
            <a:pathLst>
              <a:path w="2360814" h="2231359">
                <a:moveTo>
                  <a:pt x="0" y="2231359"/>
                </a:moveTo>
                <a:lnTo>
                  <a:pt x="2360813" y="2231359"/>
                </a:lnTo>
                <a:lnTo>
                  <a:pt x="2360813" y="0"/>
                </a:lnTo>
                <a:lnTo>
                  <a:pt x="0" y="0"/>
                </a:lnTo>
                <a:lnTo>
                  <a:pt x="0" y="2231359"/>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0" name="TextBox 10"/>
          <p:cNvSpPr txBox="1"/>
          <p:nvPr/>
        </p:nvSpPr>
        <p:spPr>
          <a:xfrm>
            <a:off x="4752737" y="7835550"/>
            <a:ext cx="8782526" cy="1571625"/>
          </a:xfrm>
          <a:prstGeom prst="rect">
            <a:avLst/>
          </a:prstGeom>
        </p:spPr>
        <p:txBody>
          <a:bodyPr lIns="0" tIns="0" rIns="0" bIns="0" rtlCol="0" anchor="t">
            <a:spAutoFit/>
          </a:bodyPr>
          <a:lstStyle/>
          <a:p>
            <a:pPr algn="ctr">
              <a:lnSpc>
                <a:spcPts val="6299"/>
              </a:lnSpc>
            </a:pPr>
            <a:r>
              <a:rPr lang="en-US" sz="4500">
                <a:solidFill>
                  <a:srgbClr val="C4791C"/>
                </a:solidFill>
                <a:latin typeface="Cagliostro"/>
                <a:ea typeface="Cagliostro"/>
                <a:cs typeface="Cagliostro"/>
                <a:sym typeface="Cagliostro"/>
              </a:rPr>
              <a:t>Presented by Diana Qwariq</a:t>
            </a:r>
          </a:p>
          <a:p>
            <a:pPr algn="ctr">
              <a:lnSpc>
                <a:spcPts val="6299"/>
              </a:lnSpc>
            </a:pPr>
            <a:r>
              <a:rPr lang="en-US" sz="4500">
                <a:solidFill>
                  <a:srgbClr val="C4791C"/>
                </a:solidFill>
                <a:latin typeface="Cagliostro"/>
                <a:ea typeface="Cagliostro"/>
                <a:cs typeface="Cagliostro"/>
                <a:sym typeface="Cagliostro"/>
              </a:rPr>
              <a:t>Raya Shafai</a:t>
            </a:r>
          </a:p>
        </p:txBody>
      </p:sp>
      <p:sp>
        <p:nvSpPr>
          <p:cNvPr id="11" name="Freeform 11"/>
          <p:cNvSpPr/>
          <p:nvPr/>
        </p:nvSpPr>
        <p:spPr>
          <a:xfrm flipV="1">
            <a:off x="17061389" y="-1259031"/>
            <a:ext cx="5539640" cy="5669356"/>
          </a:xfrm>
          <a:custGeom>
            <a:avLst/>
            <a:gdLst/>
            <a:ahLst/>
            <a:cxnLst/>
            <a:rect l="l" t="t" r="r" b="b"/>
            <a:pathLst>
              <a:path w="5539640" h="5669356">
                <a:moveTo>
                  <a:pt x="0" y="5669356"/>
                </a:moveTo>
                <a:lnTo>
                  <a:pt x="5539640" y="5669356"/>
                </a:lnTo>
                <a:lnTo>
                  <a:pt x="5539640" y="0"/>
                </a:lnTo>
                <a:lnTo>
                  <a:pt x="0" y="0"/>
                </a:lnTo>
                <a:lnTo>
                  <a:pt x="0" y="5669356"/>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flipH="1">
            <a:off x="-4140456" y="5710261"/>
            <a:ext cx="5539640" cy="5669356"/>
          </a:xfrm>
          <a:custGeom>
            <a:avLst/>
            <a:gdLst/>
            <a:ahLst/>
            <a:cxnLst/>
            <a:rect l="l" t="t" r="r" b="b"/>
            <a:pathLst>
              <a:path w="5539640" h="5669356">
                <a:moveTo>
                  <a:pt x="5539641" y="0"/>
                </a:moveTo>
                <a:lnTo>
                  <a:pt x="0" y="0"/>
                </a:lnTo>
                <a:lnTo>
                  <a:pt x="0" y="5669356"/>
                </a:lnTo>
                <a:lnTo>
                  <a:pt x="5539641" y="5669356"/>
                </a:lnTo>
                <a:lnTo>
                  <a:pt x="5539641" y="0"/>
                </a:lnTo>
                <a:close/>
              </a:path>
            </a:pathLst>
          </a:custGeom>
          <a:blipFill>
            <a:blip r:embed="rId10">
              <a:extLst>
                <a:ext uri="{96DAC541-7B7A-43D3-8B79-37D633B846F1}">
                  <asvg:svgBlip xmlns:asvg="http://schemas.microsoft.com/office/drawing/2016/SVG/main" r:embed="rId11"/>
                </a:ext>
              </a:extLst>
            </a:blip>
            <a:stretch>
              <a:fillRect/>
            </a:stretch>
          </a:blipFill>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517994" y="7497371"/>
            <a:ext cx="1255858" cy="2939242"/>
          </a:xfrm>
          <a:custGeom>
            <a:avLst/>
            <a:gdLst/>
            <a:ahLst/>
            <a:cxnLst/>
            <a:rect l="l" t="t" r="r" b="b"/>
            <a:pathLst>
              <a:path w="1255858" h="2939242">
                <a:moveTo>
                  <a:pt x="0" y="0"/>
                </a:moveTo>
                <a:lnTo>
                  <a:pt x="1255858" y="0"/>
                </a:lnTo>
                <a:lnTo>
                  <a:pt x="1255858" y="2939242"/>
                </a:lnTo>
                <a:lnTo>
                  <a:pt x="0" y="293924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5" name="Group 5"/>
          <p:cNvGrpSpPr/>
          <p:nvPr/>
        </p:nvGrpSpPr>
        <p:grpSpPr>
          <a:xfrm>
            <a:off x="3341457" y="1203406"/>
            <a:ext cx="11605086" cy="1956063"/>
            <a:chOff x="0" y="0"/>
            <a:chExt cx="3056484" cy="515177"/>
          </a:xfrm>
        </p:grpSpPr>
        <p:sp>
          <p:nvSpPr>
            <p:cNvPr id="6" name="Freeform 6"/>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7" name="TextBox 7"/>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4312112" y="949715"/>
            <a:ext cx="9275505" cy="2498120"/>
          </a:xfrm>
          <a:prstGeom prst="rect">
            <a:avLst/>
          </a:prstGeom>
        </p:spPr>
        <p:txBody>
          <a:bodyPr wrap="square" lIns="0" tIns="0" rIns="0" bIns="0" rtlCol="0" anchor="t">
            <a:spAutoFit/>
          </a:bodyPr>
          <a:lstStyle/>
          <a:p>
            <a:pPr algn="ctr">
              <a:lnSpc>
                <a:spcPts val="10000"/>
              </a:lnSpc>
            </a:pPr>
            <a:r>
              <a:rPr lang="en-US" sz="6600" b="1" spc="232" dirty="0">
                <a:solidFill>
                  <a:srgbClr val="797A1D"/>
                </a:solidFill>
                <a:latin typeface="Cinzel Decorative Bold"/>
                <a:ea typeface="Cinzel Decorative Bold"/>
                <a:cs typeface="Cinzel Decorative Bold"/>
                <a:sym typeface="Cinzel Decorative Bold"/>
              </a:rPr>
              <a:t>M</a:t>
            </a:r>
            <a:r>
              <a:rPr lang="ar-SA" sz="6600" b="1" spc="232" dirty="0" err="1">
                <a:solidFill>
                  <a:srgbClr val="797A1D"/>
                </a:solidFill>
                <a:latin typeface="Cinzel Decorative Bold"/>
                <a:ea typeface="Cinzel Decorative Bold"/>
                <a:cs typeface="Cinzel Decorative Bold"/>
                <a:sym typeface="Cinzel Decorative Bold"/>
              </a:rPr>
              <a:t>easuring</a:t>
            </a:r>
            <a:r>
              <a:rPr lang="ar-SA" sz="6600" b="1" spc="232" dirty="0">
                <a:solidFill>
                  <a:srgbClr val="797A1D"/>
                </a:solidFill>
                <a:latin typeface="Cinzel Decorative Bold"/>
                <a:ea typeface="Cinzel Decorative Bold"/>
                <a:cs typeface="Cinzel Decorative Bold"/>
                <a:sym typeface="Cinzel Decorative Bold"/>
              </a:rPr>
              <a:t> </a:t>
            </a:r>
            <a:r>
              <a:rPr lang="ar-SA" sz="6600" b="1" spc="232" dirty="0" err="1">
                <a:solidFill>
                  <a:srgbClr val="797A1D"/>
                </a:solidFill>
                <a:latin typeface="Cinzel Decorative Bold"/>
                <a:ea typeface="Cinzel Decorative Bold"/>
                <a:cs typeface="Cinzel Decorative Bold"/>
                <a:sym typeface="Cinzel Decorative Bold"/>
              </a:rPr>
              <a:t>the</a:t>
            </a:r>
            <a:r>
              <a:rPr lang="ar-SA" sz="6600" b="1" spc="232" dirty="0">
                <a:solidFill>
                  <a:srgbClr val="797A1D"/>
                </a:solidFill>
                <a:latin typeface="Cinzel Decorative Bold"/>
                <a:ea typeface="Cinzel Decorative Bold"/>
                <a:cs typeface="Cinzel Decorative Bold"/>
                <a:sym typeface="Cinzel Decorative Bold"/>
              </a:rPr>
              <a:t> </a:t>
            </a:r>
            <a:r>
              <a:rPr lang="ar-SA" sz="6600" b="1" spc="232" dirty="0" err="1">
                <a:solidFill>
                  <a:srgbClr val="797A1D"/>
                </a:solidFill>
                <a:latin typeface="Cinzel Decorative Bold"/>
                <a:ea typeface="Cinzel Decorative Bold"/>
                <a:cs typeface="Cinzel Decorative Bold"/>
                <a:sym typeface="Cinzel Decorative Bold"/>
              </a:rPr>
              <a:t>weight</a:t>
            </a:r>
            <a:endParaRPr lang="en-US" sz="6600" b="1" spc="232" dirty="0">
              <a:solidFill>
                <a:srgbClr val="797A1D"/>
              </a:solidFill>
              <a:latin typeface="Cinzel Decorative Bold"/>
              <a:ea typeface="Cinzel Decorative Bold"/>
              <a:cs typeface="Cinzel Decorative Bold"/>
              <a:sym typeface="Cinzel Decorative Bold"/>
            </a:endParaRPr>
          </a:p>
        </p:txBody>
      </p:sp>
      <p:sp>
        <p:nvSpPr>
          <p:cNvPr id="9" name="Freeform 9"/>
          <p:cNvSpPr/>
          <p:nvPr/>
        </p:nvSpPr>
        <p:spPr>
          <a:xfrm flipH="1" flipV="1">
            <a:off x="16455723" y="-75209"/>
            <a:ext cx="1255858" cy="2939242"/>
          </a:xfrm>
          <a:custGeom>
            <a:avLst/>
            <a:gdLst/>
            <a:ahLst/>
            <a:cxnLst/>
            <a:rect l="l" t="t" r="r" b="b"/>
            <a:pathLst>
              <a:path w="1255858" h="2939242">
                <a:moveTo>
                  <a:pt x="1255858" y="2939242"/>
                </a:moveTo>
                <a:lnTo>
                  <a:pt x="0" y="2939242"/>
                </a:lnTo>
                <a:lnTo>
                  <a:pt x="0" y="0"/>
                </a:lnTo>
                <a:lnTo>
                  <a:pt x="1255858" y="0"/>
                </a:lnTo>
                <a:lnTo>
                  <a:pt x="1255858" y="2939242"/>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Freeform 10"/>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1" name="Freeform 11"/>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4" name="Freeform 24"/>
          <p:cNvSpPr/>
          <p:nvPr/>
        </p:nvSpPr>
        <p:spPr>
          <a:xfrm>
            <a:off x="2589232" y="8149607"/>
            <a:ext cx="463896" cy="463896"/>
          </a:xfrm>
          <a:custGeom>
            <a:avLst/>
            <a:gdLst/>
            <a:ahLst/>
            <a:cxnLst/>
            <a:rect l="l" t="t" r="r" b="b"/>
            <a:pathLst>
              <a:path w="463896" h="463896">
                <a:moveTo>
                  <a:pt x="0" y="0"/>
                </a:moveTo>
                <a:lnTo>
                  <a:pt x="463895" y="0"/>
                </a:lnTo>
                <a:lnTo>
                  <a:pt x="463895" y="463895"/>
                </a:lnTo>
                <a:lnTo>
                  <a:pt x="0" y="46389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5" name="Freeform 25"/>
          <p:cNvSpPr/>
          <p:nvPr/>
        </p:nvSpPr>
        <p:spPr>
          <a:xfrm>
            <a:off x="15234873" y="6023198"/>
            <a:ext cx="463896" cy="463896"/>
          </a:xfrm>
          <a:custGeom>
            <a:avLst/>
            <a:gdLst/>
            <a:ahLst/>
            <a:cxnLst/>
            <a:rect l="l" t="t" r="r" b="b"/>
            <a:pathLst>
              <a:path w="463896" h="463896">
                <a:moveTo>
                  <a:pt x="0" y="0"/>
                </a:moveTo>
                <a:lnTo>
                  <a:pt x="463895" y="0"/>
                </a:lnTo>
                <a:lnTo>
                  <a:pt x="463895"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8" name="TextBox 28"/>
          <p:cNvSpPr txBox="1"/>
          <p:nvPr/>
        </p:nvSpPr>
        <p:spPr>
          <a:xfrm>
            <a:off x="3201026" y="4064207"/>
            <a:ext cx="5163184" cy="679450"/>
          </a:xfrm>
          <a:prstGeom prst="rect">
            <a:avLst/>
          </a:prstGeom>
        </p:spPr>
        <p:txBody>
          <a:bodyPr lIns="0" tIns="0" rIns="0" bIns="0" rtlCol="0" anchor="t">
            <a:spAutoFit/>
          </a:bodyPr>
          <a:lstStyle/>
          <a:p>
            <a:pPr algn="ctr">
              <a:lnSpc>
                <a:spcPts val="5599"/>
              </a:lnSpc>
            </a:pPr>
            <a:r>
              <a:rPr lang="en-US" sz="3999">
                <a:solidFill>
                  <a:srgbClr val="FFFFF1"/>
                </a:solidFill>
                <a:latin typeface="Cagliostro"/>
                <a:ea typeface="Cagliostro"/>
                <a:cs typeface="Cagliostro"/>
                <a:sym typeface="Cagliostro"/>
              </a:rPr>
              <a:t>Contribution</a:t>
            </a:r>
          </a:p>
        </p:txBody>
      </p:sp>
      <p:sp>
        <p:nvSpPr>
          <p:cNvPr id="29" name="TextBox 29"/>
          <p:cNvSpPr txBox="1"/>
          <p:nvPr/>
        </p:nvSpPr>
        <p:spPr>
          <a:xfrm>
            <a:off x="9543943" y="4064207"/>
            <a:ext cx="5922878" cy="679450"/>
          </a:xfrm>
          <a:prstGeom prst="rect">
            <a:avLst/>
          </a:prstGeom>
        </p:spPr>
        <p:txBody>
          <a:bodyPr lIns="0" tIns="0" rIns="0" bIns="0" rtlCol="0" anchor="t">
            <a:spAutoFit/>
          </a:bodyPr>
          <a:lstStyle/>
          <a:p>
            <a:pPr algn="ctr">
              <a:lnSpc>
                <a:spcPts val="5599"/>
              </a:lnSpc>
            </a:pPr>
            <a:r>
              <a:rPr lang="en-US" sz="3999">
                <a:solidFill>
                  <a:srgbClr val="FFFFF1"/>
                </a:solidFill>
                <a:latin typeface="Cagliostro"/>
                <a:ea typeface="Cagliostro"/>
                <a:cs typeface="Cagliostro"/>
                <a:sym typeface="Cagliostro"/>
              </a:rPr>
              <a:t>Implication</a:t>
            </a:r>
          </a:p>
        </p:txBody>
      </p:sp>
      <p:sp>
        <p:nvSpPr>
          <p:cNvPr id="33" name="TextBox 16">
            <a:extLst>
              <a:ext uri="{FF2B5EF4-FFF2-40B4-BE49-F238E27FC236}">
                <a16:creationId xmlns:a16="http://schemas.microsoft.com/office/drawing/2014/main" id="{0CAD7B3A-2FC9-5299-80B8-7F9BCDC3701F}"/>
              </a:ext>
            </a:extLst>
          </p:cNvPr>
          <p:cNvSpPr txBox="1"/>
          <p:nvPr/>
        </p:nvSpPr>
        <p:spPr>
          <a:xfrm>
            <a:off x="838200" y="3775243"/>
            <a:ext cx="13261053" cy="2173672"/>
          </a:xfrm>
          <a:prstGeom prst="rect">
            <a:avLst/>
          </a:prstGeom>
        </p:spPr>
        <p:txBody>
          <a:bodyPr wrap="square" lIns="0" tIns="0" rIns="0" bIns="0" rtlCol="0" anchor="t">
            <a:spAutoFit/>
          </a:bodyPr>
          <a:lstStyle/>
          <a:p>
            <a:pPr marL="0" lvl="0" indent="0" algn="ctr">
              <a:lnSpc>
                <a:spcPts val="4200"/>
              </a:lnSpc>
              <a:spcBef>
                <a:spcPct val="0"/>
              </a:spcBef>
            </a:pP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final</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level</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involves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accurately</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measuring</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weight</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of</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filled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jar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including</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olives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and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water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This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is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achieved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using</a:t>
            </a:r>
            <a:r>
              <a:rPr lang="ar-SA" sz="4000" u="none" dirty="0">
                <a:solidFill>
                  <a:srgbClr val="C4791C"/>
                </a:solidFill>
                <a:latin typeface="Cagliostro"/>
                <a:ea typeface="Cagliostro"/>
                <a:cs typeface="Cagliostro"/>
                <a:sym typeface="Cagliostro"/>
              </a:rPr>
              <a:t> a </a:t>
            </a:r>
            <a:r>
              <a:rPr lang="ar-SA" sz="4000" u="none" dirty="0" err="1">
                <a:solidFill>
                  <a:srgbClr val="C4791C"/>
                </a:solidFill>
                <a:latin typeface="Cagliostro"/>
                <a:ea typeface="Cagliostro"/>
                <a:cs typeface="Cagliostro"/>
                <a:sym typeface="Cagliostro"/>
              </a:rPr>
              <a:t>load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sensor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connected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to</a:t>
            </a:r>
            <a:r>
              <a:rPr lang="ar-SA" sz="4000" u="none" dirty="0">
                <a:solidFill>
                  <a:srgbClr val="C4791C"/>
                </a:solidFill>
                <a:latin typeface="Cagliostro"/>
                <a:ea typeface="Cagliostro"/>
                <a:cs typeface="Cagliostro"/>
                <a:sym typeface="Cagliostro"/>
              </a:rPr>
              <a:t> a </a:t>
            </a:r>
            <a:r>
              <a:rPr lang="ar-SA" sz="4000" u="none" dirty="0" err="1">
                <a:solidFill>
                  <a:srgbClr val="C4791C"/>
                </a:solidFill>
                <a:latin typeface="Cagliostro"/>
                <a:ea typeface="Cagliostro"/>
                <a:cs typeface="Cagliostro"/>
                <a:sym typeface="Cagliostro"/>
              </a:rPr>
              <a:t>driver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which</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ensures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precise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weight</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measurement</a:t>
            </a:r>
            <a:r>
              <a:rPr lang="ar-SA" sz="4000" u="none" dirty="0">
                <a:solidFill>
                  <a:srgbClr val="C4791C"/>
                </a:solidFill>
                <a:latin typeface="Cagliostro"/>
                <a:ea typeface="Cagliostro"/>
                <a:cs typeface="Cagliostro"/>
                <a:sym typeface="Cagliostro"/>
              </a:rPr>
              <a:t>. </a:t>
            </a:r>
            <a:endParaRPr lang="en-US" sz="4000" u="none" dirty="0">
              <a:solidFill>
                <a:srgbClr val="C4791C"/>
              </a:solidFill>
              <a:latin typeface="Cagliostro"/>
              <a:ea typeface="Cagliostro"/>
              <a:cs typeface="Cagliostro"/>
              <a:sym typeface="Cagliostro"/>
            </a:endParaRPr>
          </a:p>
        </p:txBody>
      </p:sp>
      <p:pic>
        <p:nvPicPr>
          <p:cNvPr id="2050" name="Picture 2" descr="20kg Weight Sensor Load Cell Electronic Kitchen Scale, HX711 AD Weighing  Module Weighing Pressure Sensor Compatible with Arduino : Buy Online at  Best Price in KSA - Souq is now Amazon.sa: Electronics">
            <a:extLst>
              <a:ext uri="{FF2B5EF4-FFF2-40B4-BE49-F238E27FC236}">
                <a16:creationId xmlns:a16="http://schemas.microsoft.com/office/drawing/2014/main" id="{34DA1B43-4C63-370B-3ED4-5797C9059C3A}"/>
              </a:ext>
            </a:extLst>
          </p:cNvPr>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1067" b="98800" l="6000" r="91867">
                        <a14:foregroundMark x1="45133" y1="16733" x2="38600" y2="19133"/>
                        <a14:foregroundMark x1="38600" y1="19133" x2="45533" y2="12600"/>
                        <a14:foregroundMark x1="24400" y1="31267" x2="18600" y2="23533"/>
                        <a14:foregroundMark x1="59067" y1="12267" x2="55200" y2="6933"/>
                        <a14:foregroundMark x1="19400" y1="22800" x2="23133" y2="21333"/>
                        <a14:foregroundMark x1="25133" y1="29267" x2="28667" y2="27533"/>
                        <a14:foregroundMark x1="35267" y1="26600" x2="30600" y2="21733"/>
                        <a14:foregroundMark x1="20800" y1="24467" x2="24400" y2="22467"/>
                        <a14:foregroundMark x1="22000" y1="26067" x2="25933" y2="24267"/>
                        <a14:foregroundMark x1="26000" y1="30800" x2="30000" y2="28933"/>
                        <a14:foregroundMark x1="24267" y1="32000" x2="22067" y2="32867"/>
                        <a14:foregroundMark x1="22600" y1="30267" x2="20000" y2="31533"/>
                        <a14:foregroundMark x1="21133" y1="28933" x2="18867" y2="29933"/>
                        <a14:foregroundMark x1="19533" y1="27267" x2="17600" y2="28200"/>
                        <a14:foregroundMark x1="18267" y1="25600" x2="16400" y2="26667"/>
                        <a14:foregroundMark x1="17200" y1="24067" x2="15067" y2="24933"/>
                        <a14:foregroundMark x1="24133" y1="32200" x2="21467" y2="33133"/>
                        <a14:foregroundMark x1="58933" y1="13200" x2="54533" y2="15200"/>
                        <a14:foregroundMark x1="50600" y1="18467" x2="51800" y2="19067"/>
                        <a14:foregroundMark x1="59067" y1="10400" x2="61467" y2="8867"/>
                        <a14:foregroundMark x1="58200" y1="8400" x2="59867" y2="7533"/>
                        <a14:foregroundMark x1="56933" y1="6867" x2="58600" y2="6133"/>
                        <a14:foregroundMark x1="60400" y1="11867" x2="62600" y2="11067"/>
                        <a14:foregroundMark x1="55533" y1="12533" x2="53467" y2="13400"/>
                        <a14:foregroundMark x1="53267" y1="11533" x2="51933" y2="12133"/>
                        <a14:foregroundMark x1="54800" y1="13267" x2="53200" y2="13933"/>
                        <a14:foregroundMark x1="34000" y1="56733" x2="31000" y2="62133"/>
                        <a14:foregroundMark x1="31067" y1="62333" x2="31067" y2="67733"/>
                        <a14:foregroundMark x1="31067" y1="67733" x2="31667" y2="72800"/>
                        <a14:foregroundMark x1="31667" y1="72800" x2="31667" y2="72800"/>
                        <a14:foregroundMark x1="31467" y1="70800" x2="29867" y2="73667"/>
                        <a14:foregroundMark x1="29067" y1="73467" x2="31200" y2="70467"/>
                        <a14:foregroundMark x1="32533" y1="74800" x2="31467" y2="81467"/>
                        <a14:foregroundMark x1="35933" y1="51400" x2="35800" y2="53000"/>
                        <a14:foregroundMark x1="35800" y1="53000" x2="35733" y2="55800"/>
                        <a14:foregroundMark x1="35533" y1="56133" x2="35400" y2="61733"/>
                        <a14:backgroundMark x1="34667" y1="58400" x2="33467" y2="59867"/>
                        <a14:backgroundMark x1="33133" y1="60533" x2="32200" y2="62533"/>
                        <a14:backgroundMark x1="32133" y1="62800" x2="32000" y2="63600"/>
                        <a14:backgroundMark x1="32133" y1="67867" x2="34467" y2="62133"/>
                        <a14:backgroundMark x1="34600" y1="72933" x2="33000" y2="75467"/>
                        <a14:backgroundMark x1="34800" y1="56400" x2="34800" y2="56667"/>
                        <a14:backgroundMark x1="34800" y1="56267" x2="35133" y2="55533"/>
                        <a14:backgroundMark x1="35933" y1="57133" x2="36200" y2="55067"/>
                      </a14:backgroundRemoval>
                    </a14:imgEffect>
                  </a14:imgLayer>
                </a14:imgProps>
              </a:ext>
              <a:ext uri="{28A0092B-C50C-407E-A947-70E740481C1C}">
                <a14:useLocalDpi xmlns:a14="http://schemas.microsoft.com/office/drawing/2010/main" val="0"/>
              </a:ext>
            </a:extLst>
          </a:blip>
          <a:srcRect/>
          <a:stretch>
            <a:fillRect/>
          </a:stretch>
        </p:blipFill>
        <p:spPr bwMode="auto">
          <a:xfrm>
            <a:off x="12226563" y="4561657"/>
            <a:ext cx="5543443" cy="55434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4" name="Group 4"/>
          <p:cNvGrpSpPr/>
          <p:nvPr/>
        </p:nvGrpSpPr>
        <p:grpSpPr>
          <a:xfrm>
            <a:off x="2823309" y="1203406"/>
            <a:ext cx="12641382" cy="1956063"/>
            <a:chOff x="0" y="0"/>
            <a:chExt cx="3329417" cy="515177"/>
          </a:xfrm>
        </p:grpSpPr>
        <p:sp>
          <p:nvSpPr>
            <p:cNvPr id="5" name="Freeform 5"/>
            <p:cNvSpPr/>
            <p:nvPr/>
          </p:nvSpPr>
          <p:spPr>
            <a:xfrm>
              <a:off x="0" y="0"/>
              <a:ext cx="3329417" cy="515177"/>
            </a:xfrm>
            <a:custGeom>
              <a:avLst/>
              <a:gdLst/>
              <a:ahLst/>
              <a:cxnLst/>
              <a:rect l="l" t="t" r="r" b="b"/>
              <a:pathLst>
                <a:path w="3329417" h="515177">
                  <a:moveTo>
                    <a:pt x="3126218" y="0"/>
                  </a:moveTo>
                  <a:cubicBezTo>
                    <a:pt x="3238442" y="0"/>
                    <a:pt x="3329417" y="115326"/>
                    <a:pt x="3329417" y="257588"/>
                  </a:cubicBezTo>
                  <a:cubicBezTo>
                    <a:pt x="3329417" y="399851"/>
                    <a:pt x="3238442" y="515177"/>
                    <a:pt x="3126218"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6" name="TextBox 6"/>
            <p:cNvSpPr txBox="1"/>
            <p:nvPr/>
          </p:nvSpPr>
          <p:spPr>
            <a:xfrm>
              <a:off x="0" y="-38100"/>
              <a:ext cx="3329417" cy="553277"/>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9" name="Group 9"/>
          <p:cNvGrpSpPr/>
          <p:nvPr/>
        </p:nvGrpSpPr>
        <p:grpSpPr>
          <a:xfrm>
            <a:off x="936860" y="4302793"/>
            <a:ext cx="15992108" cy="4958104"/>
            <a:chOff x="0" y="-66675"/>
            <a:chExt cx="21322810" cy="6610806"/>
          </a:xfrm>
        </p:grpSpPr>
        <p:sp>
          <p:nvSpPr>
            <p:cNvPr id="10" name="Freeform 10"/>
            <p:cNvSpPr/>
            <p:nvPr/>
          </p:nvSpPr>
          <p:spPr>
            <a:xfrm>
              <a:off x="6614652" y="0"/>
              <a:ext cx="1054268" cy="1054268"/>
            </a:xfrm>
            <a:custGeom>
              <a:avLst/>
              <a:gdLst/>
              <a:ahLst/>
              <a:cxnLst/>
              <a:rect l="l" t="t" r="r" b="b"/>
              <a:pathLst>
                <a:path w="1054268" h="1054268">
                  <a:moveTo>
                    <a:pt x="0" y="0"/>
                  </a:moveTo>
                  <a:lnTo>
                    <a:pt x="1054268" y="0"/>
                  </a:lnTo>
                  <a:lnTo>
                    <a:pt x="1054268" y="1054268"/>
                  </a:lnTo>
                  <a:lnTo>
                    <a:pt x="0" y="105426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1" name="Freeform 11"/>
            <p:cNvSpPr/>
            <p:nvPr/>
          </p:nvSpPr>
          <p:spPr>
            <a:xfrm>
              <a:off x="6614652" y="3035468"/>
              <a:ext cx="1054268" cy="1054268"/>
            </a:xfrm>
            <a:custGeom>
              <a:avLst/>
              <a:gdLst/>
              <a:ahLst/>
              <a:cxnLst/>
              <a:rect l="l" t="t" r="r" b="b"/>
              <a:pathLst>
                <a:path w="1054268" h="1054268">
                  <a:moveTo>
                    <a:pt x="0" y="0"/>
                  </a:moveTo>
                  <a:lnTo>
                    <a:pt x="1054268" y="0"/>
                  </a:lnTo>
                  <a:lnTo>
                    <a:pt x="1054268" y="1054269"/>
                  </a:lnTo>
                  <a:lnTo>
                    <a:pt x="0" y="10542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2" name="Freeform 12"/>
            <p:cNvSpPr/>
            <p:nvPr/>
          </p:nvSpPr>
          <p:spPr>
            <a:xfrm>
              <a:off x="0" y="190413"/>
              <a:ext cx="5979652" cy="4959711"/>
            </a:xfrm>
            <a:custGeom>
              <a:avLst/>
              <a:gdLst/>
              <a:ahLst/>
              <a:cxnLst/>
              <a:rect l="l" t="t" r="r" b="b"/>
              <a:pathLst>
                <a:path w="5979652" h="4959711">
                  <a:moveTo>
                    <a:pt x="0" y="0"/>
                  </a:moveTo>
                  <a:lnTo>
                    <a:pt x="5979652" y="0"/>
                  </a:lnTo>
                  <a:lnTo>
                    <a:pt x="5979652" y="4959711"/>
                  </a:lnTo>
                  <a:lnTo>
                    <a:pt x="0" y="495971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3" name="TextBox 13"/>
            <p:cNvSpPr txBox="1"/>
            <p:nvPr/>
          </p:nvSpPr>
          <p:spPr>
            <a:xfrm>
              <a:off x="8304028" y="-66675"/>
              <a:ext cx="13018782" cy="1420901"/>
            </a:xfrm>
            <a:prstGeom prst="rect">
              <a:avLst/>
            </a:prstGeom>
          </p:spPr>
          <p:txBody>
            <a:bodyPr lIns="0" tIns="0" rIns="0" bIns="0" rtlCol="0" anchor="t">
              <a:spAutoFit/>
            </a:bodyPr>
            <a:lstStyle/>
            <a:p>
              <a:pPr algn="l">
                <a:lnSpc>
                  <a:spcPts val="4200"/>
                </a:lnSpc>
              </a:pPr>
              <a:r>
                <a:rPr lang="en-US" sz="3200" dirty="0">
                  <a:solidFill>
                    <a:schemeClr val="accent3">
                      <a:lumMod val="75000"/>
                    </a:schemeClr>
                  </a:solidFill>
                </a:rPr>
                <a:t>we will add an option to remove the nucleus from the olives, improving the processing efficiency</a:t>
              </a:r>
              <a:r>
                <a:rPr lang="en-US" sz="3200" dirty="0"/>
                <a:t>. </a:t>
              </a:r>
              <a:endParaRPr lang="en-US" sz="3000" dirty="0">
                <a:solidFill>
                  <a:srgbClr val="797A1D"/>
                </a:solidFill>
                <a:latin typeface="Cagliostro"/>
                <a:ea typeface="Cagliostro"/>
                <a:cs typeface="Cagliostro"/>
                <a:sym typeface="Cagliostro"/>
              </a:endParaRPr>
            </a:p>
          </p:txBody>
        </p:sp>
        <p:sp>
          <p:nvSpPr>
            <p:cNvPr id="14" name="TextBox 14"/>
            <p:cNvSpPr txBox="1"/>
            <p:nvPr/>
          </p:nvSpPr>
          <p:spPr>
            <a:xfrm>
              <a:off x="8304028" y="2968793"/>
              <a:ext cx="13018782" cy="3575338"/>
            </a:xfrm>
            <a:prstGeom prst="rect">
              <a:avLst/>
            </a:prstGeom>
          </p:spPr>
          <p:txBody>
            <a:bodyPr lIns="0" tIns="0" rIns="0" bIns="0" rtlCol="0" anchor="t">
              <a:spAutoFit/>
            </a:bodyPr>
            <a:lstStyle/>
            <a:p>
              <a:pPr algn="l">
                <a:lnSpc>
                  <a:spcPts val="4200"/>
                </a:lnSpc>
              </a:pPr>
              <a:r>
                <a:rPr lang="en-US" sz="3200" dirty="0">
                  <a:solidFill>
                    <a:schemeClr val="accent3">
                      <a:lumMod val="75000"/>
                    </a:schemeClr>
                  </a:solidFill>
                </a:rPr>
                <a:t>we will integrate an olive pressing mechanism to extract olive oil, expanding the functionality of the project and providing a complete olive processing solution. These advancements will enhance the system’s versatility and cater to a wider range of olive-based products.</a:t>
              </a:r>
              <a:endParaRPr lang="en-US" sz="3000" dirty="0">
                <a:solidFill>
                  <a:schemeClr val="accent3">
                    <a:lumMod val="75000"/>
                  </a:schemeClr>
                </a:solidFill>
                <a:latin typeface="Cagliostro"/>
                <a:ea typeface="Cagliostro"/>
                <a:cs typeface="Cagliostro"/>
                <a:sym typeface="Cagliostro"/>
              </a:endParaRPr>
            </a:p>
          </p:txBody>
        </p:sp>
      </p:grpSp>
      <p:sp>
        <p:nvSpPr>
          <p:cNvPr id="15" name="TextBox 15"/>
          <p:cNvSpPr txBox="1"/>
          <p:nvPr/>
        </p:nvSpPr>
        <p:spPr>
          <a:xfrm>
            <a:off x="3076022" y="1610041"/>
            <a:ext cx="12135955" cy="1282402"/>
          </a:xfrm>
          <a:prstGeom prst="rect">
            <a:avLst/>
          </a:prstGeom>
        </p:spPr>
        <p:txBody>
          <a:bodyPr lIns="0" tIns="0" rIns="0" bIns="0" rtlCol="0" anchor="t">
            <a:spAutoFit/>
          </a:bodyPr>
          <a:lstStyle/>
          <a:p>
            <a:pPr algn="ctr">
              <a:lnSpc>
                <a:spcPts val="10000"/>
              </a:lnSpc>
            </a:pPr>
            <a:r>
              <a:rPr lang="ar-SA" sz="8000" b="1" spc="232" dirty="0" err="1">
                <a:solidFill>
                  <a:srgbClr val="797A1D"/>
                </a:solidFill>
                <a:latin typeface="Cinzel Decorative Bold"/>
                <a:ea typeface="Cinzel Decorative Bold"/>
                <a:cs typeface="Cinzel Decorative Bold"/>
                <a:sym typeface="Cinzel Decorative Bold"/>
              </a:rPr>
              <a:t>Future</a:t>
            </a:r>
            <a:r>
              <a:rPr lang="ar-SA" sz="8000" b="1" spc="232" dirty="0">
                <a:solidFill>
                  <a:srgbClr val="797A1D"/>
                </a:solidFill>
                <a:latin typeface="Cinzel Decorative Bold"/>
                <a:ea typeface="Cinzel Decorative Bold"/>
                <a:cs typeface="Cinzel Decorative Bold"/>
                <a:sym typeface="Cinzel Decorative Bold"/>
              </a:rPr>
              <a:t> </a:t>
            </a:r>
            <a:r>
              <a:rPr lang="ar-SA" sz="8000" b="1" spc="232" dirty="0" err="1">
                <a:solidFill>
                  <a:srgbClr val="797A1D"/>
                </a:solidFill>
                <a:latin typeface="Cinzel Decorative Bold"/>
                <a:ea typeface="Cinzel Decorative Bold"/>
                <a:cs typeface="Cinzel Decorative Bold"/>
                <a:sym typeface="Cinzel Decorative Bold"/>
              </a:rPr>
              <a:t>work</a:t>
            </a:r>
            <a:r>
              <a:rPr lang="ar-SA" sz="8000" b="1" spc="232" dirty="0">
                <a:solidFill>
                  <a:srgbClr val="797A1D"/>
                </a:solidFill>
                <a:latin typeface="Cinzel Decorative Bold"/>
                <a:ea typeface="Cinzel Decorative Bold"/>
                <a:cs typeface="Cinzel Decorative Bold"/>
                <a:sym typeface="Cinzel Decorative Bold"/>
              </a:rPr>
              <a:t>:</a:t>
            </a:r>
            <a:endParaRPr lang="en-US" sz="8000" b="1" spc="232" dirty="0">
              <a:solidFill>
                <a:srgbClr val="797A1D"/>
              </a:solidFill>
              <a:latin typeface="Cinzel Decorative Bold"/>
              <a:ea typeface="Cinzel Decorative Bold"/>
              <a:cs typeface="Cinzel Decorative Bold"/>
              <a:sym typeface="Cinzel Decorative Bo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2333858" y="-1996974"/>
            <a:ext cx="13620284" cy="13620284"/>
          </a:xfrm>
          <a:custGeom>
            <a:avLst/>
            <a:gdLst/>
            <a:ahLst/>
            <a:cxnLst/>
            <a:rect l="l" t="t" r="r" b="b"/>
            <a:pathLst>
              <a:path w="13620284" h="13620284">
                <a:moveTo>
                  <a:pt x="0" y="0"/>
                </a:moveTo>
                <a:lnTo>
                  <a:pt x="13620284" y="0"/>
                </a:lnTo>
                <a:lnTo>
                  <a:pt x="13620284" y="13620284"/>
                </a:lnTo>
                <a:lnTo>
                  <a:pt x="0" y="1362028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Freeform 4"/>
          <p:cNvSpPr/>
          <p:nvPr/>
        </p:nvSpPr>
        <p:spPr>
          <a:xfrm rot="1517442">
            <a:off x="-120582" y="2075771"/>
            <a:ext cx="2380000" cy="4936162"/>
          </a:xfrm>
          <a:custGeom>
            <a:avLst/>
            <a:gdLst/>
            <a:ahLst/>
            <a:cxnLst/>
            <a:rect l="l" t="t" r="r" b="b"/>
            <a:pathLst>
              <a:path w="2380000" h="4936162">
                <a:moveTo>
                  <a:pt x="0" y="0"/>
                </a:moveTo>
                <a:lnTo>
                  <a:pt x="2379999" y="0"/>
                </a:lnTo>
                <a:lnTo>
                  <a:pt x="2379999" y="4936162"/>
                </a:lnTo>
                <a:lnTo>
                  <a:pt x="0" y="493616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 name="Freeform 5"/>
          <p:cNvSpPr/>
          <p:nvPr/>
        </p:nvSpPr>
        <p:spPr>
          <a:xfrm rot="-1135818" flipH="1">
            <a:off x="16477957" y="3659792"/>
            <a:ext cx="2404829" cy="4987659"/>
          </a:xfrm>
          <a:custGeom>
            <a:avLst/>
            <a:gdLst/>
            <a:ahLst/>
            <a:cxnLst/>
            <a:rect l="l" t="t" r="r" b="b"/>
            <a:pathLst>
              <a:path w="2404829" h="4987659">
                <a:moveTo>
                  <a:pt x="2404829" y="0"/>
                </a:moveTo>
                <a:lnTo>
                  <a:pt x="0" y="0"/>
                </a:lnTo>
                <a:lnTo>
                  <a:pt x="0" y="4987659"/>
                </a:lnTo>
                <a:lnTo>
                  <a:pt x="2404829" y="4987659"/>
                </a:lnTo>
                <a:lnTo>
                  <a:pt x="2404829"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TextBox 6"/>
          <p:cNvSpPr txBox="1"/>
          <p:nvPr/>
        </p:nvSpPr>
        <p:spPr>
          <a:xfrm>
            <a:off x="4020387" y="3347439"/>
            <a:ext cx="10247227" cy="3473450"/>
          </a:xfrm>
          <a:prstGeom prst="rect">
            <a:avLst/>
          </a:prstGeom>
        </p:spPr>
        <p:txBody>
          <a:bodyPr lIns="0" tIns="0" rIns="0" bIns="0" rtlCol="0" anchor="t">
            <a:spAutoFit/>
          </a:bodyPr>
          <a:lstStyle/>
          <a:p>
            <a:pPr algn="ctr">
              <a:lnSpc>
                <a:spcPts val="13750"/>
              </a:lnSpc>
            </a:pPr>
            <a:r>
              <a:rPr lang="en-US" sz="11000" b="1" spc="319">
                <a:solidFill>
                  <a:srgbClr val="797A1D"/>
                </a:solidFill>
                <a:latin typeface="Cinzel Decorative Bold"/>
                <a:ea typeface="Cinzel Decorative Bold"/>
                <a:cs typeface="Cinzel Decorative Bold"/>
                <a:sym typeface="Cinzel Decorative Bold"/>
              </a:rPr>
              <a:t>Thank</a:t>
            </a:r>
          </a:p>
          <a:p>
            <a:pPr algn="ctr">
              <a:lnSpc>
                <a:spcPts val="13750"/>
              </a:lnSpc>
            </a:pPr>
            <a:r>
              <a:rPr lang="en-US" sz="11000" b="1" spc="319">
                <a:solidFill>
                  <a:srgbClr val="797A1D"/>
                </a:solidFill>
                <a:latin typeface="Cinzel Decorative Bold"/>
                <a:ea typeface="Cinzel Decorative Bold"/>
                <a:cs typeface="Cinzel Decorative Bold"/>
                <a:sym typeface="Cinzel Decorative Bold"/>
              </a:rPr>
              <a:t>You</a:t>
            </a:r>
          </a:p>
        </p:txBody>
      </p:sp>
      <p:sp>
        <p:nvSpPr>
          <p:cNvPr id="7" name="AutoShape 7"/>
          <p:cNvSpPr/>
          <p:nvPr/>
        </p:nvSpPr>
        <p:spPr>
          <a:xfrm flipV="1">
            <a:off x="-4207261" y="7452663"/>
            <a:ext cx="8414522" cy="28575"/>
          </a:xfrm>
          <a:prstGeom prst="line">
            <a:avLst/>
          </a:prstGeom>
          <a:ln w="28575" cap="rnd">
            <a:solidFill>
              <a:srgbClr val="797A1D"/>
            </a:solidFill>
            <a:prstDash val="solid"/>
            <a:headEnd type="none" w="sm" len="sm"/>
            <a:tailEnd type="none" w="sm" len="sm"/>
          </a:ln>
        </p:spPr>
      </p:sp>
      <p:sp>
        <p:nvSpPr>
          <p:cNvPr id="8" name="AutoShape 8"/>
          <p:cNvSpPr/>
          <p:nvPr/>
        </p:nvSpPr>
        <p:spPr>
          <a:xfrm flipV="1">
            <a:off x="13606431" y="2369676"/>
            <a:ext cx="8414522" cy="28575"/>
          </a:xfrm>
          <a:prstGeom prst="line">
            <a:avLst/>
          </a:prstGeom>
          <a:ln w="28575" cap="rnd">
            <a:solidFill>
              <a:srgbClr val="797A1D"/>
            </a:solidFill>
            <a:prstDash val="solid"/>
            <a:headEnd type="none" w="sm" len="sm"/>
            <a:tailEnd type="none" w="sm" len="sm"/>
          </a:ln>
        </p:spPr>
      </p:sp>
      <p:sp>
        <p:nvSpPr>
          <p:cNvPr id="9" name="Freeform 9"/>
          <p:cNvSpPr/>
          <p:nvPr/>
        </p:nvSpPr>
        <p:spPr>
          <a:xfrm rot="5285550" flipV="1">
            <a:off x="1171627" y="8237207"/>
            <a:ext cx="1488728" cy="1407094"/>
          </a:xfrm>
          <a:custGeom>
            <a:avLst/>
            <a:gdLst/>
            <a:ahLst/>
            <a:cxnLst/>
            <a:rect l="l" t="t" r="r" b="b"/>
            <a:pathLst>
              <a:path w="1488728" h="1407094">
                <a:moveTo>
                  <a:pt x="0" y="1407095"/>
                </a:moveTo>
                <a:lnTo>
                  <a:pt x="1488729" y="1407095"/>
                </a:lnTo>
                <a:lnTo>
                  <a:pt x="1488729" y="0"/>
                </a:lnTo>
                <a:lnTo>
                  <a:pt x="0" y="0"/>
                </a:lnTo>
                <a:lnTo>
                  <a:pt x="0" y="1407095"/>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0" name="Freeform 10"/>
          <p:cNvSpPr/>
          <p:nvPr/>
        </p:nvSpPr>
        <p:spPr>
          <a:xfrm rot="5400000">
            <a:off x="15317265" y="729432"/>
            <a:ext cx="1273754" cy="1203908"/>
          </a:xfrm>
          <a:custGeom>
            <a:avLst/>
            <a:gdLst/>
            <a:ahLst/>
            <a:cxnLst/>
            <a:rect l="l" t="t" r="r" b="b"/>
            <a:pathLst>
              <a:path w="1273754" h="1203908">
                <a:moveTo>
                  <a:pt x="0" y="0"/>
                </a:moveTo>
                <a:lnTo>
                  <a:pt x="1273754" y="0"/>
                </a:lnTo>
                <a:lnTo>
                  <a:pt x="1273754" y="1203908"/>
                </a:lnTo>
                <a:lnTo>
                  <a:pt x="0" y="120390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7268253" y="4566361"/>
            <a:ext cx="3751494" cy="2894139"/>
          </a:xfrm>
          <a:custGeom>
            <a:avLst/>
            <a:gdLst/>
            <a:ahLst/>
            <a:cxnLst/>
            <a:rect l="l" t="t" r="r" b="b"/>
            <a:pathLst>
              <a:path w="3751494" h="2894139">
                <a:moveTo>
                  <a:pt x="0" y="0"/>
                </a:moveTo>
                <a:lnTo>
                  <a:pt x="3751494" y="0"/>
                </a:lnTo>
                <a:lnTo>
                  <a:pt x="3751494" y="2894139"/>
                </a:lnTo>
                <a:lnTo>
                  <a:pt x="0" y="289413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Freeform 5"/>
          <p:cNvSpPr/>
          <p:nvPr/>
        </p:nvSpPr>
        <p:spPr>
          <a:xfrm rot="-8798279">
            <a:off x="6547081" y="4407052"/>
            <a:ext cx="1127853" cy="318618"/>
          </a:xfrm>
          <a:custGeom>
            <a:avLst/>
            <a:gdLst/>
            <a:ahLst/>
            <a:cxnLst/>
            <a:rect l="l" t="t" r="r" b="b"/>
            <a:pathLst>
              <a:path w="1127853" h="318618">
                <a:moveTo>
                  <a:pt x="0" y="0"/>
                </a:moveTo>
                <a:lnTo>
                  <a:pt x="1127853" y="0"/>
                </a:lnTo>
                <a:lnTo>
                  <a:pt x="1127853"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Freeform 6"/>
          <p:cNvSpPr/>
          <p:nvPr/>
        </p:nvSpPr>
        <p:spPr>
          <a:xfrm>
            <a:off x="3441586" y="3801403"/>
            <a:ext cx="790701" cy="790701"/>
          </a:xfrm>
          <a:custGeom>
            <a:avLst/>
            <a:gdLst/>
            <a:ahLst/>
            <a:cxnLst/>
            <a:rect l="l" t="t" r="r" b="b"/>
            <a:pathLst>
              <a:path w="790701" h="790701">
                <a:moveTo>
                  <a:pt x="0" y="0"/>
                </a:moveTo>
                <a:lnTo>
                  <a:pt x="790701" y="0"/>
                </a:lnTo>
                <a:lnTo>
                  <a:pt x="790701" y="790701"/>
                </a:lnTo>
                <a:lnTo>
                  <a:pt x="0" y="79070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7" name="Freeform 7"/>
          <p:cNvSpPr/>
          <p:nvPr/>
        </p:nvSpPr>
        <p:spPr>
          <a:xfrm>
            <a:off x="11166866" y="4123186"/>
            <a:ext cx="790701" cy="790701"/>
          </a:xfrm>
          <a:custGeom>
            <a:avLst/>
            <a:gdLst/>
            <a:ahLst/>
            <a:cxnLst/>
            <a:rect l="l" t="t" r="r" b="b"/>
            <a:pathLst>
              <a:path w="790701" h="790701">
                <a:moveTo>
                  <a:pt x="0" y="0"/>
                </a:moveTo>
                <a:lnTo>
                  <a:pt x="790701" y="0"/>
                </a:lnTo>
                <a:lnTo>
                  <a:pt x="790701" y="790701"/>
                </a:lnTo>
                <a:lnTo>
                  <a:pt x="0" y="79070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9" name="Freeform 9"/>
          <p:cNvSpPr/>
          <p:nvPr/>
        </p:nvSpPr>
        <p:spPr>
          <a:xfrm>
            <a:off x="11063485" y="5420453"/>
            <a:ext cx="790701" cy="790701"/>
          </a:xfrm>
          <a:custGeom>
            <a:avLst/>
            <a:gdLst/>
            <a:ahLst/>
            <a:cxnLst/>
            <a:rect l="l" t="t" r="r" b="b"/>
            <a:pathLst>
              <a:path w="790701" h="790701">
                <a:moveTo>
                  <a:pt x="0" y="0"/>
                </a:moveTo>
                <a:lnTo>
                  <a:pt x="790701" y="0"/>
                </a:lnTo>
                <a:lnTo>
                  <a:pt x="790701" y="790701"/>
                </a:lnTo>
                <a:lnTo>
                  <a:pt x="0" y="790701"/>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0" name="Freeform 10"/>
          <p:cNvSpPr/>
          <p:nvPr/>
        </p:nvSpPr>
        <p:spPr>
          <a:xfrm rot="-733749" flipV="1">
            <a:off x="9861702" y="4084081"/>
            <a:ext cx="1127853" cy="318618"/>
          </a:xfrm>
          <a:custGeom>
            <a:avLst/>
            <a:gdLst/>
            <a:ahLst/>
            <a:cxnLst/>
            <a:rect l="l" t="t" r="r" b="b"/>
            <a:pathLst>
              <a:path w="1127853" h="318618">
                <a:moveTo>
                  <a:pt x="0" y="318618"/>
                </a:moveTo>
                <a:lnTo>
                  <a:pt x="1127853" y="318618"/>
                </a:lnTo>
                <a:lnTo>
                  <a:pt x="1127853" y="0"/>
                </a:lnTo>
                <a:lnTo>
                  <a:pt x="0" y="0"/>
                </a:lnTo>
                <a:lnTo>
                  <a:pt x="0" y="318618"/>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1" name="Freeform 11"/>
          <p:cNvSpPr/>
          <p:nvPr/>
        </p:nvSpPr>
        <p:spPr>
          <a:xfrm rot="10201040" flipV="1">
            <a:off x="6316938" y="6560206"/>
            <a:ext cx="1127853" cy="318618"/>
          </a:xfrm>
          <a:custGeom>
            <a:avLst/>
            <a:gdLst/>
            <a:ahLst/>
            <a:cxnLst/>
            <a:rect l="l" t="t" r="r" b="b"/>
            <a:pathLst>
              <a:path w="1127853" h="318618">
                <a:moveTo>
                  <a:pt x="0" y="318618"/>
                </a:moveTo>
                <a:lnTo>
                  <a:pt x="1127853" y="318618"/>
                </a:lnTo>
                <a:lnTo>
                  <a:pt x="1127853" y="0"/>
                </a:lnTo>
                <a:lnTo>
                  <a:pt x="0" y="0"/>
                </a:lnTo>
                <a:lnTo>
                  <a:pt x="0" y="318618"/>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2" name="Freeform 12"/>
          <p:cNvSpPr/>
          <p:nvPr/>
        </p:nvSpPr>
        <p:spPr>
          <a:xfrm rot="19837536">
            <a:off x="10865778" y="6525250"/>
            <a:ext cx="1127853" cy="318618"/>
          </a:xfrm>
          <a:custGeom>
            <a:avLst/>
            <a:gdLst/>
            <a:ahLst/>
            <a:cxnLst/>
            <a:rect l="l" t="t" r="r" b="b"/>
            <a:pathLst>
              <a:path w="1127853" h="318618">
                <a:moveTo>
                  <a:pt x="0" y="0"/>
                </a:moveTo>
                <a:lnTo>
                  <a:pt x="1127852" y="0"/>
                </a:lnTo>
                <a:lnTo>
                  <a:pt x="1127852"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3" name="Freeform 13"/>
          <p:cNvSpPr/>
          <p:nvPr/>
        </p:nvSpPr>
        <p:spPr>
          <a:xfrm>
            <a:off x="-1102135" y="6751901"/>
            <a:ext cx="2906299" cy="4114800"/>
          </a:xfrm>
          <a:custGeom>
            <a:avLst/>
            <a:gdLst/>
            <a:ahLst/>
            <a:cxnLst/>
            <a:rect l="l" t="t" r="r" b="b"/>
            <a:pathLst>
              <a:path w="2906299" h="4114800">
                <a:moveTo>
                  <a:pt x="0" y="0"/>
                </a:moveTo>
                <a:lnTo>
                  <a:pt x="2906298" y="0"/>
                </a:lnTo>
                <a:lnTo>
                  <a:pt x="2906298" y="4114800"/>
                </a:lnTo>
                <a:lnTo>
                  <a:pt x="0" y="4114800"/>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sp>
      <p:sp>
        <p:nvSpPr>
          <p:cNvPr id="14" name="TextBox 14"/>
          <p:cNvSpPr txBox="1"/>
          <p:nvPr/>
        </p:nvSpPr>
        <p:spPr>
          <a:xfrm>
            <a:off x="3076022" y="1610041"/>
            <a:ext cx="12135955" cy="1254125"/>
          </a:xfrm>
          <a:prstGeom prst="rect">
            <a:avLst/>
          </a:prstGeom>
        </p:spPr>
        <p:txBody>
          <a:bodyPr lIns="0" tIns="0" rIns="0" bIns="0" rtlCol="0" anchor="t">
            <a:spAutoFit/>
          </a:bodyPr>
          <a:lstStyle/>
          <a:p>
            <a:pPr algn="ctr">
              <a:lnSpc>
                <a:spcPts val="10000"/>
              </a:lnSpc>
            </a:pPr>
            <a:r>
              <a:rPr lang="en-US" sz="8000" b="1" spc="232">
                <a:solidFill>
                  <a:srgbClr val="797A1D"/>
                </a:solidFill>
                <a:latin typeface="Cinzel Decorative Bold"/>
                <a:ea typeface="Cinzel Decorative Bold"/>
                <a:cs typeface="Cinzel Decorative Bold"/>
                <a:sym typeface="Cinzel Decorative Bold"/>
              </a:rPr>
              <a:t>Contents:</a:t>
            </a:r>
          </a:p>
        </p:txBody>
      </p:sp>
      <p:sp>
        <p:nvSpPr>
          <p:cNvPr id="15" name="TextBox 15"/>
          <p:cNvSpPr txBox="1"/>
          <p:nvPr/>
        </p:nvSpPr>
        <p:spPr>
          <a:xfrm>
            <a:off x="12148522" y="5615425"/>
            <a:ext cx="4077590" cy="1057982"/>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First level :the water and salt</a:t>
            </a:r>
          </a:p>
        </p:txBody>
      </p:sp>
      <p:sp>
        <p:nvSpPr>
          <p:cNvPr id="16" name="TextBox 16"/>
          <p:cNvSpPr txBox="1"/>
          <p:nvPr/>
        </p:nvSpPr>
        <p:spPr>
          <a:xfrm>
            <a:off x="12362777" y="4152203"/>
            <a:ext cx="4307343" cy="519373"/>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motivation</a:t>
            </a:r>
          </a:p>
        </p:txBody>
      </p:sp>
      <p:sp>
        <p:nvSpPr>
          <p:cNvPr id="18" name="TextBox 18"/>
          <p:cNvSpPr txBox="1"/>
          <p:nvPr/>
        </p:nvSpPr>
        <p:spPr>
          <a:xfrm>
            <a:off x="2305162" y="4059803"/>
            <a:ext cx="4180676" cy="519373"/>
          </a:xfrm>
          <a:prstGeom prst="rect">
            <a:avLst/>
          </a:prstGeom>
        </p:spPr>
        <p:txBody>
          <a:bodyPr lIns="0" tIns="0" rIns="0" bIns="0" rtlCol="0" anchor="t">
            <a:spAutoFit/>
          </a:bodyPr>
          <a:lstStyle/>
          <a:p>
            <a:pPr marL="0" lvl="0" indent="0" algn="r">
              <a:lnSpc>
                <a:spcPts val="4200"/>
              </a:lnSpc>
              <a:spcBef>
                <a:spcPct val="0"/>
              </a:spcBef>
            </a:pPr>
            <a:r>
              <a:rPr lang="en-US" sz="3000" dirty="0">
                <a:solidFill>
                  <a:srgbClr val="C4791C"/>
                </a:solidFill>
                <a:latin typeface="Cagliostro"/>
                <a:ea typeface="Cagliostro"/>
                <a:cs typeface="Cagliostro"/>
                <a:sym typeface="Cagliostro"/>
              </a:rPr>
              <a:t>Introduction</a:t>
            </a:r>
          </a:p>
        </p:txBody>
      </p:sp>
      <p:sp>
        <p:nvSpPr>
          <p:cNvPr id="19" name="Freeform 19"/>
          <p:cNvSpPr/>
          <p:nvPr/>
        </p:nvSpPr>
        <p:spPr>
          <a:xfrm rot="-296771" flipH="1">
            <a:off x="16620392" y="559236"/>
            <a:ext cx="2455443" cy="3476469"/>
          </a:xfrm>
          <a:custGeom>
            <a:avLst/>
            <a:gdLst/>
            <a:ahLst/>
            <a:cxnLst/>
            <a:rect l="l" t="t" r="r" b="b"/>
            <a:pathLst>
              <a:path w="2455443" h="3476469">
                <a:moveTo>
                  <a:pt x="2455443" y="0"/>
                </a:moveTo>
                <a:lnTo>
                  <a:pt x="0" y="0"/>
                </a:lnTo>
                <a:lnTo>
                  <a:pt x="0" y="3476469"/>
                </a:lnTo>
                <a:lnTo>
                  <a:pt x="2455443" y="3476469"/>
                </a:lnTo>
                <a:lnTo>
                  <a:pt x="2455443" y="0"/>
                </a:lnTo>
                <a:close/>
              </a:path>
            </a:pathLst>
          </a:custGeom>
          <a:blipFill>
            <a:blip r:embed="rId14">
              <a:extLst>
                <a:ext uri="{96DAC541-7B7A-43D3-8B79-37D633B846F1}">
                  <asvg:svgBlip xmlns:asvg="http://schemas.microsoft.com/office/drawing/2016/SVG/main" r:embed="rId15"/>
                </a:ext>
              </a:extLst>
            </a:blip>
            <a:stretch>
              <a:fillRect/>
            </a:stretch>
          </a:blipFill>
        </p:spPr>
      </p:sp>
      <p:grpSp>
        <p:nvGrpSpPr>
          <p:cNvPr id="20" name="Group 20"/>
          <p:cNvGrpSpPr/>
          <p:nvPr/>
        </p:nvGrpSpPr>
        <p:grpSpPr>
          <a:xfrm>
            <a:off x="3751460" y="1085026"/>
            <a:ext cx="11605086" cy="1956063"/>
            <a:chOff x="0" y="0"/>
            <a:chExt cx="3056484" cy="515177"/>
          </a:xfrm>
        </p:grpSpPr>
        <p:sp>
          <p:nvSpPr>
            <p:cNvPr id="21" name="Freeform 21"/>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22" name="TextBox 22"/>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23" name="Freeform 23"/>
          <p:cNvSpPr/>
          <p:nvPr/>
        </p:nvSpPr>
        <p:spPr>
          <a:xfrm>
            <a:off x="12060369" y="1000033"/>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
        <p:nvSpPr>
          <p:cNvPr id="24" name="Freeform 24"/>
          <p:cNvSpPr/>
          <p:nvPr/>
        </p:nvSpPr>
        <p:spPr>
          <a:xfrm>
            <a:off x="6339092" y="28926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
        <p:nvSpPr>
          <p:cNvPr id="28" name="Freeform 12">
            <a:extLst>
              <a:ext uri="{FF2B5EF4-FFF2-40B4-BE49-F238E27FC236}">
                <a16:creationId xmlns:a16="http://schemas.microsoft.com/office/drawing/2014/main" id="{35A1A294-36D6-C465-C8BD-CA72631CE255}"/>
              </a:ext>
            </a:extLst>
          </p:cNvPr>
          <p:cNvSpPr/>
          <p:nvPr/>
        </p:nvSpPr>
        <p:spPr>
          <a:xfrm rot="4646198" flipV="1">
            <a:off x="9835113" y="7380029"/>
            <a:ext cx="1150254" cy="359661"/>
          </a:xfrm>
          <a:custGeom>
            <a:avLst/>
            <a:gdLst/>
            <a:ahLst/>
            <a:cxnLst/>
            <a:rect l="l" t="t" r="r" b="b"/>
            <a:pathLst>
              <a:path w="1127853" h="318618">
                <a:moveTo>
                  <a:pt x="0" y="0"/>
                </a:moveTo>
                <a:lnTo>
                  <a:pt x="1127852" y="0"/>
                </a:lnTo>
                <a:lnTo>
                  <a:pt x="1127852"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31" name="Oval 30">
            <a:extLst>
              <a:ext uri="{FF2B5EF4-FFF2-40B4-BE49-F238E27FC236}">
                <a16:creationId xmlns:a16="http://schemas.microsoft.com/office/drawing/2014/main" id="{7BB2D2F5-1CCD-69F1-957D-F751C6BEB6A3}"/>
              </a:ext>
            </a:extLst>
          </p:cNvPr>
          <p:cNvSpPr/>
          <p:nvPr/>
        </p:nvSpPr>
        <p:spPr>
          <a:xfrm rot="10800000" flipV="1">
            <a:off x="10445930" y="7840424"/>
            <a:ext cx="790703" cy="800060"/>
          </a:xfrm>
          <a:prstGeom prst="ellipse">
            <a:avLst/>
          </a:prstGeom>
          <a:noFill/>
          <a:ln>
            <a:headEnd type="none" w="med" len="med"/>
            <a:tailEnd type="none" w="med" len="med"/>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3600" dirty="0">
                <a:solidFill>
                  <a:schemeClr val="accent3">
                    <a:lumMod val="75000"/>
                  </a:schemeClr>
                </a:solidFill>
              </a:rPr>
              <a:t>6</a:t>
            </a:r>
          </a:p>
        </p:txBody>
      </p:sp>
      <p:sp>
        <p:nvSpPr>
          <p:cNvPr id="33" name="TextBox 15">
            <a:extLst>
              <a:ext uri="{FF2B5EF4-FFF2-40B4-BE49-F238E27FC236}">
                <a16:creationId xmlns:a16="http://schemas.microsoft.com/office/drawing/2014/main" id="{044CB245-B90D-4707-1B59-D19F97A01A86}"/>
              </a:ext>
            </a:extLst>
          </p:cNvPr>
          <p:cNvSpPr txBox="1"/>
          <p:nvPr/>
        </p:nvSpPr>
        <p:spPr>
          <a:xfrm>
            <a:off x="11157305" y="7526991"/>
            <a:ext cx="4077590" cy="519373"/>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Third level :closing </a:t>
            </a:r>
          </a:p>
        </p:txBody>
      </p:sp>
      <p:sp>
        <p:nvSpPr>
          <p:cNvPr id="35" name="Oval 34">
            <a:extLst>
              <a:ext uri="{FF2B5EF4-FFF2-40B4-BE49-F238E27FC236}">
                <a16:creationId xmlns:a16="http://schemas.microsoft.com/office/drawing/2014/main" id="{1720650C-650F-7E96-B7B7-111F8CFABB96}"/>
              </a:ext>
            </a:extLst>
          </p:cNvPr>
          <p:cNvSpPr/>
          <p:nvPr/>
        </p:nvSpPr>
        <p:spPr>
          <a:xfrm rot="10800000" flipV="1">
            <a:off x="7705119" y="8240453"/>
            <a:ext cx="683096" cy="800061"/>
          </a:xfrm>
          <a:prstGeom prst="ellipse">
            <a:avLst/>
          </a:prstGeom>
          <a:noFill/>
          <a:ln>
            <a:headEnd type="none" w="med" len="med"/>
            <a:tailEnd type="none" w="med" len="med"/>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3600" dirty="0">
                <a:solidFill>
                  <a:schemeClr val="accent3">
                    <a:lumMod val="75000"/>
                  </a:schemeClr>
                </a:solidFill>
              </a:rPr>
              <a:t>8</a:t>
            </a:r>
          </a:p>
        </p:txBody>
      </p:sp>
      <p:sp>
        <p:nvSpPr>
          <p:cNvPr id="37" name="Freeform 12">
            <a:extLst>
              <a:ext uri="{FF2B5EF4-FFF2-40B4-BE49-F238E27FC236}">
                <a16:creationId xmlns:a16="http://schemas.microsoft.com/office/drawing/2014/main" id="{D44EFFFB-17ED-8B80-4279-7D977BF92365}"/>
              </a:ext>
            </a:extLst>
          </p:cNvPr>
          <p:cNvSpPr/>
          <p:nvPr/>
        </p:nvSpPr>
        <p:spPr>
          <a:xfrm rot="7652354" flipV="1">
            <a:off x="8213516" y="7672267"/>
            <a:ext cx="1598128" cy="356421"/>
          </a:xfrm>
          <a:custGeom>
            <a:avLst/>
            <a:gdLst/>
            <a:ahLst/>
            <a:cxnLst/>
            <a:rect l="l" t="t" r="r" b="b"/>
            <a:pathLst>
              <a:path w="1127853" h="318618">
                <a:moveTo>
                  <a:pt x="0" y="0"/>
                </a:moveTo>
                <a:lnTo>
                  <a:pt x="1127852" y="0"/>
                </a:lnTo>
                <a:lnTo>
                  <a:pt x="1127852"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39" name="TextBox 15">
            <a:extLst>
              <a:ext uri="{FF2B5EF4-FFF2-40B4-BE49-F238E27FC236}">
                <a16:creationId xmlns:a16="http://schemas.microsoft.com/office/drawing/2014/main" id="{DBC45866-7D8F-BAC7-5AF7-78AB259E2BAF}"/>
              </a:ext>
            </a:extLst>
          </p:cNvPr>
          <p:cNvSpPr txBox="1"/>
          <p:nvPr/>
        </p:nvSpPr>
        <p:spPr>
          <a:xfrm>
            <a:off x="3590170" y="8073296"/>
            <a:ext cx="4077590" cy="519373"/>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Forth  level :labeling </a:t>
            </a:r>
          </a:p>
        </p:txBody>
      </p:sp>
      <p:sp>
        <p:nvSpPr>
          <p:cNvPr id="41" name="Oval 40">
            <a:extLst>
              <a:ext uri="{FF2B5EF4-FFF2-40B4-BE49-F238E27FC236}">
                <a16:creationId xmlns:a16="http://schemas.microsoft.com/office/drawing/2014/main" id="{23A9DCD3-6798-A4C9-E01F-4240FED2EEA1}"/>
              </a:ext>
            </a:extLst>
          </p:cNvPr>
          <p:cNvSpPr/>
          <p:nvPr/>
        </p:nvSpPr>
        <p:spPr>
          <a:xfrm rot="10800000" flipV="1">
            <a:off x="2417186" y="7760302"/>
            <a:ext cx="683096" cy="800061"/>
          </a:xfrm>
          <a:prstGeom prst="ellipse">
            <a:avLst/>
          </a:prstGeom>
          <a:noFill/>
          <a:ln>
            <a:headEnd type="none" w="med" len="med"/>
            <a:tailEnd type="none" w="med" len="med"/>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3600" dirty="0">
                <a:solidFill>
                  <a:schemeClr val="accent3">
                    <a:lumMod val="75000"/>
                  </a:schemeClr>
                </a:solidFill>
              </a:rPr>
              <a:t>7</a:t>
            </a:r>
          </a:p>
        </p:txBody>
      </p:sp>
      <p:sp>
        <p:nvSpPr>
          <p:cNvPr id="45" name="TextBox 16">
            <a:extLst>
              <a:ext uri="{FF2B5EF4-FFF2-40B4-BE49-F238E27FC236}">
                <a16:creationId xmlns:a16="http://schemas.microsoft.com/office/drawing/2014/main" id="{DAC65B81-782C-694F-E653-7819A06D3449}"/>
              </a:ext>
            </a:extLst>
          </p:cNvPr>
          <p:cNvSpPr txBox="1"/>
          <p:nvPr/>
        </p:nvSpPr>
        <p:spPr>
          <a:xfrm>
            <a:off x="2583601" y="4929624"/>
            <a:ext cx="4734699" cy="519373"/>
          </a:xfrm>
          <a:prstGeom prst="rect">
            <a:avLst/>
          </a:prstGeom>
        </p:spPr>
        <p:txBody>
          <a:bodyPr wrap="square"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How to start the system</a:t>
            </a:r>
          </a:p>
        </p:txBody>
      </p:sp>
      <p:sp>
        <p:nvSpPr>
          <p:cNvPr id="47" name="Freeform 8">
            <a:extLst>
              <a:ext uri="{FF2B5EF4-FFF2-40B4-BE49-F238E27FC236}">
                <a16:creationId xmlns:a16="http://schemas.microsoft.com/office/drawing/2014/main" id="{2124E6E9-12D2-1BA8-CC2E-F3FE79A9092F}"/>
              </a:ext>
            </a:extLst>
          </p:cNvPr>
          <p:cNvSpPr/>
          <p:nvPr/>
        </p:nvSpPr>
        <p:spPr>
          <a:xfrm>
            <a:off x="1464402" y="4658296"/>
            <a:ext cx="790701" cy="790701"/>
          </a:xfrm>
          <a:custGeom>
            <a:avLst/>
            <a:gdLst/>
            <a:ahLst/>
            <a:cxnLst/>
            <a:rect l="l" t="t" r="r" b="b"/>
            <a:pathLst>
              <a:path w="790701" h="790701">
                <a:moveTo>
                  <a:pt x="0" y="0"/>
                </a:moveTo>
                <a:lnTo>
                  <a:pt x="790701" y="0"/>
                </a:lnTo>
                <a:lnTo>
                  <a:pt x="790701" y="790701"/>
                </a:lnTo>
                <a:lnTo>
                  <a:pt x="0" y="790701"/>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sp>
      <p:sp>
        <p:nvSpPr>
          <p:cNvPr id="49" name="Freeform 5">
            <a:extLst>
              <a:ext uri="{FF2B5EF4-FFF2-40B4-BE49-F238E27FC236}">
                <a16:creationId xmlns:a16="http://schemas.microsoft.com/office/drawing/2014/main" id="{02597B1B-C8F4-4F73-CF25-CB16C730722A}"/>
              </a:ext>
            </a:extLst>
          </p:cNvPr>
          <p:cNvSpPr/>
          <p:nvPr/>
        </p:nvSpPr>
        <p:spPr>
          <a:xfrm rot="10612850" flipV="1">
            <a:off x="6207666" y="5391237"/>
            <a:ext cx="1156138" cy="272245"/>
          </a:xfrm>
          <a:custGeom>
            <a:avLst/>
            <a:gdLst/>
            <a:ahLst/>
            <a:cxnLst/>
            <a:rect l="l" t="t" r="r" b="b"/>
            <a:pathLst>
              <a:path w="1127853" h="318618">
                <a:moveTo>
                  <a:pt x="0" y="0"/>
                </a:moveTo>
                <a:lnTo>
                  <a:pt x="1127853" y="0"/>
                </a:lnTo>
                <a:lnTo>
                  <a:pt x="1127853"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1" name="Oval 50">
            <a:extLst>
              <a:ext uri="{FF2B5EF4-FFF2-40B4-BE49-F238E27FC236}">
                <a16:creationId xmlns:a16="http://schemas.microsoft.com/office/drawing/2014/main" id="{F5156F13-3F0D-C643-CDC5-8AAD5EE94679}"/>
              </a:ext>
            </a:extLst>
          </p:cNvPr>
          <p:cNvSpPr/>
          <p:nvPr/>
        </p:nvSpPr>
        <p:spPr>
          <a:xfrm rot="10800000" flipV="1">
            <a:off x="1129062" y="6351871"/>
            <a:ext cx="790703" cy="800060"/>
          </a:xfrm>
          <a:prstGeom prst="ellipse">
            <a:avLst/>
          </a:prstGeom>
          <a:noFill/>
          <a:ln>
            <a:headEnd type="none" w="med" len="med"/>
            <a:tailEnd type="none" w="med" len="med"/>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3600" dirty="0">
                <a:solidFill>
                  <a:schemeClr val="accent3">
                    <a:lumMod val="75000"/>
                  </a:schemeClr>
                </a:solidFill>
              </a:rPr>
              <a:t>5</a:t>
            </a:r>
          </a:p>
        </p:txBody>
      </p:sp>
      <p:sp>
        <p:nvSpPr>
          <p:cNvPr id="53" name="Freeform 12">
            <a:extLst>
              <a:ext uri="{FF2B5EF4-FFF2-40B4-BE49-F238E27FC236}">
                <a16:creationId xmlns:a16="http://schemas.microsoft.com/office/drawing/2014/main" id="{84B90694-7847-E107-0E06-62D9F26BCBE4}"/>
              </a:ext>
            </a:extLst>
          </p:cNvPr>
          <p:cNvSpPr/>
          <p:nvPr/>
        </p:nvSpPr>
        <p:spPr>
          <a:xfrm rot="8227012" flipV="1">
            <a:off x="7388379" y="7280669"/>
            <a:ext cx="1150254" cy="359661"/>
          </a:xfrm>
          <a:custGeom>
            <a:avLst/>
            <a:gdLst/>
            <a:ahLst/>
            <a:cxnLst/>
            <a:rect l="l" t="t" r="r" b="b"/>
            <a:pathLst>
              <a:path w="1127853" h="318618">
                <a:moveTo>
                  <a:pt x="0" y="0"/>
                </a:moveTo>
                <a:lnTo>
                  <a:pt x="1127852" y="0"/>
                </a:lnTo>
                <a:lnTo>
                  <a:pt x="1127852" y="318618"/>
                </a:lnTo>
                <a:lnTo>
                  <a:pt x="0" y="31861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5" name="TextBox 15">
            <a:extLst>
              <a:ext uri="{FF2B5EF4-FFF2-40B4-BE49-F238E27FC236}">
                <a16:creationId xmlns:a16="http://schemas.microsoft.com/office/drawing/2014/main" id="{CA04A6D9-97B2-6EE4-B6C4-D5AA914FE924}"/>
              </a:ext>
            </a:extLst>
          </p:cNvPr>
          <p:cNvSpPr txBox="1"/>
          <p:nvPr/>
        </p:nvSpPr>
        <p:spPr>
          <a:xfrm>
            <a:off x="2124148" y="6182024"/>
            <a:ext cx="4077590" cy="1057982"/>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Second level :squeezing the olive</a:t>
            </a:r>
          </a:p>
        </p:txBody>
      </p:sp>
      <p:sp>
        <p:nvSpPr>
          <p:cNvPr id="57" name="TextBox 15">
            <a:extLst>
              <a:ext uri="{FF2B5EF4-FFF2-40B4-BE49-F238E27FC236}">
                <a16:creationId xmlns:a16="http://schemas.microsoft.com/office/drawing/2014/main" id="{EE90EAD8-7731-15B1-C3CC-F7FA59BBFCC9}"/>
              </a:ext>
            </a:extLst>
          </p:cNvPr>
          <p:cNvSpPr txBox="1"/>
          <p:nvPr/>
        </p:nvSpPr>
        <p:spPr>
          <a:xfrm>
            <a:off x="7601968" y="9220238"/>
            <a:ext cx="4077590" cy="519373"/>
          </a:xfrm>
          <a:prstGeom prst="rect">
            <a:avLst/>
          </a:prstGeom>
        </p:spPr>
        <p:txBody>
          <a:bodyPr lIns="0" tIns="0" rIns="0" bIns="0" rtlCol="0" anchor="t">
            <a:spAutoFit/>
          </a:bodyPr>
          <a:lstStyle/>
          <a:p>
            <a:pPr marL="0" lvl="0" indent="0" algn="l">
              <a:lnSpc>
                <a:spcPts val="4200"/>
              </a:lnSpc>
              <a:spcBef>
                <a:spcPct val="0"/>
              </a:spcBef>
            </a:pPr>
            <a:r>
              <a:rPr lang="en-US" sz="3000" dirty="0">
                <a:solidFill>
                  <a:srgbClr val="C4791C"/>
                </a:solidFill>
                <a:latin typeface="Cagliostro"/>
                <a:ea typeface="Cagliostro"/>
                <a:cs typeface="Cagliostro"/>
                <a:sym typeface="Cagliostro"/>
              </a:rPr>
              <a:t>Final  level :measuring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3341457" y="3963646"/>
            <a:ext cx="11975013" cy="3281668"/>
          </a:xfrm>
          <a:prstGeom prst="rect">
            <a:avLst/>
          </a:prstGeom>
        </p:spPr>
        <p:txBody>
          <a:bodyPr wrap="square" lIns="0" tIns="0" rIns="0" bIns="0" rtlCol="0" anchor="t">
            <a:spAutoFit/>
          </a:bodyPr>
          <a:lstStyle/>
          <a:p>
            <a:pPr algn="ctr">
              <a:lnSpc>
                <a:spcPts val="4200"/>
              </a:lnSpc>
            </a:pPr>
            <a:r>
              <a:rPr lang="en-US" sz="4800" dirty="0">
                <a:solidFill>
                  <a:srgbClr val="C4791C"/>
                </a:solidFill>
                <a:latin typeface="Cagliostro"/>
                <a:ea typeface="Cagliostro"/>
                <a:cs typeface="Cagliostro"/>
                <a:sym typeface="Cagliostro"/>
              </a:rPr>
              <a:t>“Taste of Palestine” is designed to automate the traditional process of preparing Palestinian olives. The system gently squeezes the olives, fills jars with them, adds water and salt, seals the jars, and measures their weight to ensure quality.</a:t>
            </a:r>
          </a:p>
        </p:txBody>
      </p:sp>
      <p:sp>
        <p:nvSpPr>
          <p:cNvPr id="5" name="Freeform 5"/>
          <p:cNvSpPr/>
          <p:nvPr/>
        </p:nvSpPr>
        <p:spPr>
          <a:xfrm>
            <a:off x="159783" y="7446162"/>
            <a:ext cx="2675553" cy="2840838"/>
          </a:xfrm>
          <a:custGeom>
            <a:avLst/>
            <a:gdLst/>
            <a:ahLst/>
            <a:cxnLst/>
            <a:rect l="l" t="t" r="r" b="b"/>
            <a:pathLst>
              <a:path w="2675553" h="2840838">
                <a:moveTo>
                  <a:pt x="0" y="0"/>
                </a:moveTo>
                <a:lnTo>
                  <a:pt x="2675553" y="0"/>
                </a:lnTo>
                <a:lnTo>
                  <a:pt x="2675553" y="2840838"/>
                </a:lnTo>
                <a:lnTo>
                  <a:pt x="0" y="284083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Freeform 6"/>
          <p:cNvSpPr/>
          <p:nvPr/>
        </p:nvSpPr>
        <p:spPr>
          <a:xfrm flipH="1">
            <a:off x="15737731" y="342449"/>
            <a:ext cx="2675553" cy="2550160"/>
          </a:xfrm>
          <a:custGeom>
            <a:avLst/>
            <a:gdLst/>
            <a:ahLst/>
            <a:cxnLst/>
            <a:rect l="l" t="t" r="r" b="b"/>
            <a:pathLst>
              <a:path w="2675553" h="2550160">
                <a:moveTo>
                  <a:pt x="2675553" y="0"/>
                </a:moveTo>
                <a:lnTo>
                  <a:pt x="0" y="0"/>
                </a:lnTo>
                <a:lnTo>
                  <a:pt x="0" y="2550159"/>
                </a:lnTo>
                <a:lnTo>
                  <a:pt x="2675553" y="2550159"/>
                </a:lnTo>
                <a:lnTo>
                  <a:pt x="2675553" y="0"/>
                </a:lnTo>
                <a:close/>
              </a:path>
            </a:pathLst>
          </a:custGeom>
          <a:blipFill>
            <a:blip r:embed="rId4">
              <a:extLst>
                <a:ext uri="{96DAC541-7B7A-43D3-8B79-37D633B846F1}">
                  <asvg:svgBlip xmlns:asvg="http://schemas.microsoft.com/office/drawing/2016/SVG/main" r:embed="rId5"/>
                </a:ext>
              </a:extLst>
            </a:blip>
            <a:stretch>
              <a:fillRect b="-11398"/>
            </a:stretch>
          </a:blipFill>
        </p:spPr>
      </p:sp>
      <p:sp>
        <p:nvSpPr>
          <p:cNvPr id="7" name="Freeform 7"/>
          <p:cNvSpPr/>
          <p:nvPr/>
        </p:nvSpPr>
        <p:spPr>
          <a:xfrm rot="403289">
            <a:off x="-651107" y="3478613"/>
            <a:ext cx="1678929" cy="3329775"/>
          </a:xfrm>
          <a:custGeom>
            <a:avLst/>
            <a:gdLst/>
            <a:ahLst/>
            <a:cxnLst/>
            <a:rect l="l" t="t" r="r" b="b"/>
            <a:pathLst>
              <a:path w="1678929" h="3329775">
                <a:moveTo>
                  <a:pt x="0" y="0"/>
                </a:moveTo>
                <a:lnTo>
                  <a:pt x="1678930" y="0"/>
                </a:lnTo>
                <a:lnTo>
                  <a:pt x="1678930" y="3329774"/>
                </a:lnTo>
                <a:lnTo>
                  <a:pt x="0" y="332977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8" name="Freeform 8"/>
          <p:cNvSpPr/>
          <p:nvPr/>
        </p:nvSpPr>
        <p:spPr>
          <a:xfrm rot="-394180" flipH="1">
            <a:off x="17224758" y="3478613"/>
            <a:ext cx="1678929" cy="3329775"/>
          </a:xfrm>
          <a:custGeom>
            <a:avLst/>
            <a:gdLst/>
            <a:ahLst/>
            <a:cxnLst/>
            <a:rect l="l" t="t" r="r" b="b"/>
            <a:pathLst>
              <a:path w="1678929" h="3329775">
                <a:moveTo>
                  <a:pt x="1678929" y="0"/>
                </a:moveTo>
                <a:lnTo>
                  <a:pt x="0" y="0"/>
                </a:lnTo>
                <a:lnTo>
                  <a:pt x="0" y="3329774"/>
                </a:lnTo>
                <a:lnTo>
                  <a:pt x="1678929" y="3329774"/>
                </a:lnTo>
                <a:lnTo>
                  <a:pt x="1678929" y="0"/>
                </a:lnTo>
                <a:close/>
              </a:path>
            </a:pathLst>
          </a:custGeom>
          <a:blipFill>
            <a:blip r:embed="rId6">
              <a:extLst>
                <a:ext uri="{96DAC541-7B7A-43D3-8B79-37D633B846F1}">
                  <asvg:svgBlip xmlns:asvg="http://schemas.microsoft.com/office/drawing/2016/SVG/main" r:embed="rId7"/>
                </a:ext>
              </a:extLst>
            </a:blip>
            <a:stretch>
              <a:fillRect/>
            </a:stretch>
          </a:blipFill>
        </p:spPr>
      </p:sp>
      <p:grpSp>
        <p:nvGrpSpPr>
          <p:cNvPr id="9" name="Group 9"/>
          <p:cNvGrpSpPr/>
          <p:nvPr/>
        </p:nvGrpSpPr>
        <p:grpSpPr>
          <a:xfrm>
            <a:off x="3341457" y="1203406"/>
            <a:ext cx="11605086" cy="1956063"/>
            <a:chOff x="0" y="0"/>
            <a:chExt cx="3056484" cy="515177"/>
          </a:xfrm>
        </p:grpSpPr>
        <p:sp>
          <p:nvSpPr>
            <p:cNvPr id="10" name="Freeform 10"/>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11" name="TextBox 11"/>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3" name="TextBox 13"/>
          <p:cNvSpPr txBox="1"/>
          <p:nvPr/>
        </p:nvSpPr>
        <p:spPr>
          <a:xfrm>
            <a:off x="3899202" y="1610041"/>
            <a:ext cx="10489597" cy="1253993"/>
          </a:xfrm>
          <a:prstGeom prst="rect">
            <a:avLst/>
          </a:prstGeom>
        </p:spPr>
        <p:txBody>
          <a:bodyPr lIns="0" tIns="0" rIns="0" bIns="0" rtlCol="0" anchor="t">
            <a:spAutoFit/>
          </a:bodyPr>
          <a:lstStyle/>
          <a:p>
            <a:pPr algn="ctr">
              <a:lnSpc>
                <a:spcPts val="10000"/>
              </a:lnSpc>
            </a:pPr>
            <a:r>
              <a:rPr lang="en-US" sz="8000" b="1" spc="232">
                <a:solidFill>
                  <a:srgbClr val="797A1D"/>
                </a:solidFill>
                <a:latin typeface="Cinzel Decorative Bold"/>
                <a:ea typeface="Cinzel Decorative Bold"/>
                <a:cs typeface="Cinzel Decorative Bold"/>
                <a:sym typeface="Cinzel Decorative Bold"/>
              </a:rPr>
              <a:t>Introduction</a:t>
            </a:r>
          </a:p>
        </p:txBody>
      </p:sp>
      <p:sp>
        <p:nvSpPr>
          <p:cNvPr id="14" name="Freeform 14"/>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4" name="Group 4"/>
          <p:cNvGrpSpPr/>
          <p:nvPr/>
        </p:nvGrpSpPr>
        <p:grpSpPr>
          <a:xfrm>
            <a:off x="3341457" y="1203406"/>
            <a:ext cx="11605086" cy="1956063"/>
            <a:chOff x="0" y="0"/>
            <a:chExt cx="3056484" cy="515177"/>
          </a:xfrm>
        </p:grpSpPr>
        <p:sp>
          <p:nvSpPr>
            <p:cNvPr id="5" name="Freeform 5"/>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6" name="TextBox 6"/>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9" name="Freeform 9"/>
          <p:cNvSpPr/>
          <p:nvPr/>
        </p:nvSpPr>
        <p:spPr>
          <a:xfrm rot="-481330" flipH="1">
            <a:off x="15427309" y="694509"/>
            <a:ext cx="4518875" cy="4114800"/>
          </a:xfrm>
          <a:custGeom>
            <a:avLst/>
            <a:gdLst/>
            <a:ahLst/>
            <a:cxnLst/>
            <a:rect l="l" t="t" r="r" b="b"/>
            <a:pathLst>
              <a:path w="4518875" h="4114800">
                <a:moveTo>
                  <a:pt x="4518875" y="0"/>
                </a:moveTo>
                <a:lnTo>
                  <a:pt x="0" y="0"/>
                </a:lnTo>
                <a:lnTo>
                  <a:pt x="0" y="4114800"/>
                </a:lnTo>
                <a:lnTo>
                  <a:pt x="4518875" y="4114800"/>
                </a:lnTo>
                <a:lnTo>
                  <a:pt x="4518875"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0" name="Freeform 10"/>
          <p:cNvSpPr/>
          <p:nvPr/>
        </p:nvSpPr>
        <p:spPr>
          <a:xfrm rot="-481330">
            <a:off x="-1230737" y="6750182"/>
            <a:ext cx="4518875" cy="4114800"/>
          </a:xfrm>
          <a:custGeom>
            <a:avLst/>
            <a:gdLst/>
            <a:ahLst/>
            <a:cxnLst/>
            <a:rect l="l" t="t" r="r" b="b"/>
            <a:pathLst>
              <a:path w="4518875" h="4114800">
                <a:moveTo>
                  <a:pt x="0" y="0"/>
                </a:moveTo>
                <a:lnTo>
                  <a:pt x="4518874" y="0"/>
                </a:lnTo>
                <a:lnTo>
                  <a:pt x="4518874"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grpSp>
        <p:nvGrpSpPr>
          <p:cNvPr id="11" name="Group 11"/>
          <p:cNvGrpSpPr>
            <a:grpSpLocks noChangeAspect="1"/>
          </p:cNvGrpSpPr>
          <p:nvPr/>
        </p:nvGrpSpPr>
        <p:grpSpPr>
          <a:xfrm>
            <a:off x="12407426" y="6595774"/>
            <a:ext cx="2662526" cy="2662526"/>
            <a:chOff x="0" y="0"/>
            <a:chExt cx="14840026" cy="14840029"/>
          </a:xfrm>
        </p:grpSpPr>
        <p:sp>
          <p:nvSpPr>
            <p:cNvPr id="12" name="Freeform 12"/>
            <p:cNvSpPr/>
            <p:nvPr/>
          </p:nvSpPr>
          <p:spPr>
            <a:xfrm>
              <a:off x="0" y="0"/>
              <a:ext cx="14840026" cy="14840029"/>
            </a:xfrm>
            <a:custGeom>
              <a:avLst/>
              <a:gdLst/>
              <a:ahLst/>
              <a:cxnLst/>
              <a:rect l="l" t="t" r="r" b="b"/>
              <a:pathLst>
                <a:path w="14840026" h="14840029">
                  <a:moveTo>
                    <a:pt x="3105877" y="13457583"/>
                  </a:moveTo>
                  <a:cubicBezTo>
                    <a:pt x="4321642" y="14327753"/>
                    <a:pt x="5811831" y="14840029"/>
                    <a:pt x="7420015" y="14840029"/>
                  </a:cubicBezTo>
                  <a:cubicBezTo>
                    <a:pt x="9028198" y="14840029"/>
                    <a:pt x="10518387" y="14327753"/>
                    <a:pt x="11734152" y="13457583"/>
                  </a:cubicBezTo>
                  <a:cubicBezTo>
                    <a:pt x="12472827" y="12928884"/>
                    <a:pt x="13363949" y="12648722"/>
                    <a:pt x="14278014" y="12648722"/>
                  </a:cubicBezTo>
                  <a:cubicBezTo>
                    <a:pt x="14427068" y="12648722"/>
                    <a:pt x="14570019" y="12589509"/>
                    <a:pt x="14675417" y="12484111"/>
                  </a:cubicBezTo>
                  <a:cubicBezTo>
                    <a:pt x="14780816" y="12378713"/>
                    <a:pt x="14840026" y="12235761"/>
                    <a:pt x="14840026" y="12086706"/>
                  </a:cubicBezTo>
                  <a:lnTo>
                    <a:pt x="14840026" y="2753321"/>
                  </a:lnTo>
                  <a:cubicBezTo>
                    <a:pt x="14840026" y="2442929"/>
                    <a:pt x="14588403" y="2191306"/>
                    <a:pt x="14278011" y="2191306"/>
                  </a:cubicBezTo>
                  <a:cubicBezTo>
                    <a:pt x="13363947" y="2191306"/>
                    <a:pt x="12472826" y="1911143"/>
                    <a:pt x="11734151" y="1382446"/>
                  </a:cubicBezTo>
                  <a:cubicBezTo>
                    <a:pt x="10518387" y="512275"/>
                    <a:pt x="9028198" y="0"/>
                    <a:pt x="7420015" y="0"/>
                  </a:cubicBezTo>
                  <a:cubicBezTo>
                    <a:pt x="5811832" y="0"/>
                    <a:pt x="4321642" y="512275"/>
                    <a:pt x="3105877" y="1382446"/>
                  </a:cubicBezTo>
                  <a:cubicBezTo>
                    <a:pt x="2367201" y="1911144"/>
                    <a:pt x="1476082" y="2191306"/>
                    <a:pt x="562015" y="2191306"/>
                  </a:cubicBezTo>
                  <a:cubicBezTo>
                    <a:pt x="412958" y="2191306"/>
                    <a:pt x="270009" y="2250519"/>
                    <a:pt x="164610" y="2355916"/>
                  </a:cubicBezTo>
                  <a:cubicBezTo>
                    <a:pt x="59211" y="2461313"/>
                    <a:pt x="0" y="2604266"/>
                    <a:pt x="0" y="2753322"/>
                  </a:cubicBezTo>
                  <a:lnTo>
                    <a:pt x="0" y="12086706"/>
                  </a:lnTo>
                  <a:cubicBezTo>
                    <a:pt x="0" y="12397099"/>
                    <a:pt x="251623" y="12648722"/>
                    <a:pt x="562014" y="12648722"/>
                  </a:cubicBezTo>
                  <a:cubicBezTo>
                    <a:pt x="1476082" y="12648721"/>
                    <a:pt x="2367201" y="12928884"/>
                    <a:pt x="3105877" y="13457583"/>
                  </a:cubicBezTo>
                  <a:close/>
                </a:path>
              </a:pathLst>
            </a:custGeom>
            <a:solidFill>
              <a:srgbClr val="354A15"/>
            </a:solidFill>
          </p:spPr>
        </p:sp>
        <p:sp>
          <p:nvSpPr>
            <p:cNvPr id="13" name="Freeform 13"/>
            <p:cNvSpPr/>
            <p:nvPr/>
          </p:nvSpPr>
          <p:spPr>
            <a:xfrm>
              <a:off x="200382" y="200383"/>
              <a:ext cx="14439264" cy="14439263"/>
            </a:xfrm>
            <a:custGeom>
              <a:avLst/>
              <a:gdLst/>
              <a:ahLst/>
              <a:cxnLst/>
              <a:rect l="l" t="t" r="r" b="b"/>
              <a:pathLst>
                <a:path w="14439264" h="14439263">
                  <a:moveTo>
                    <a:pt x="3022121" y="13094254"/>
                  </a:moveTo>
                  <a:cubicBezTo>
                    <a:pt x="4205000" y="13940887"/>
                    <a:pt x="5654646" y="14439263"/>
                    <a:pt x="7219633" y="14439263"/>
                  </a:cubicBezTo>
                  <a:cubicBezTo>
                    <a:pt x="8784619" y="14439263"/>
                    <a:pt x="10234265" y="13940887"/>
                    <a:pt x="11417144" y="13094254"/>
                  </a:cubicBezTo>
                  <a:cubicBezTo>
                    <a:pt x="12190652" y="12540622"/>
                    <a:pt x="13122754" y="12247956"/>
                    <a:pt x="14077633" y="12247956"/>
                  </a:cubicBezTo>
                  <a:cubicBezTo>
                    <a:pt x="14277356" y="12247956"/>
                    <a:pt x="14439264" y="12086048"/>
                    <a:pt x="14439264" y="11886324"/>
                  </a:cubicBezTo>
                  <a:lnTo>
                    <a:pt x="14439264" y="2552939"/>
                  </a:lnTo>
                  <a:cubicBezTo>
                    <a:pt x="14439264" y="2353215"/>
                    <a:pt x="14277356" y="2191306"/>
                    <a:pt x="14077633" y="2191306"/>
                  </a:cubicBezTo>
                  <a:cubicBezTo>
                    <a:pt x="13122754" y="2191306"/>
                    <a:pt x="12190653" y="1898638"/>
                    <a:pt x="11417143" y="1345009"/>
                  </a:cubicBezTo>
                  <a:cubicBezTo>
                    <a:pt x="10234264" y="498376"/>
                    <a:pt x="8784618" y="0"/>
                    <a:pt x="7219633" y="0"/>
                  </a:cubicBezTo>
                  <a:cubicBezTo>
                    <a:pt x="5654647" y="0"/>
                    <a:pt x="4205002" y="498376"/>
                    <a:pt x="3022121" y="1345009"/>
                  </a:cubicBezTo>
                  <a:cubicBezTo>
                    <a:pt x="2248612" y="1898639"/>
                    <a:pt x="1316511" y="2191306"/>
                    <a:pt x="361632" y="2191306"/>
                  </a:cubicBezTo>
                  <a:cubicBezTo>
                    <a:pt x="161908" y="2191306"/>
                    <a:pt x="0" y="2353215"/>
                    <a:pt x="0" y="2552939"/>
                  </a:cubicBezTo>
                  <a:lnTo>
                    <a:pt x="0" y="11886323"/>
                  </a:lnTo>
                  <a:cubicBezTo>
                    <a:pt x="0" y="11982235"/>
                    <a:pt x="38100" y="12074216"/>
                    <a:pt x="105919" y="12142036"/>
                  </a:cubicBezTo>
                  <a:cubicBezTo>
                    <a:pt x="173738" y="12209856"/>
                    <a:pt x="265721" y="12247955"/>
                    <a:pt x="361631" y="12247955"/>
                  </a:cubicBezTo>
                  <a:cubicBezTo>
                    <a:pt x="1316511" y="12247955"/>
                    <a:pt x="2248612" y="12540623"/>
                    <a:pt x="3022121" y="13094254"/>
                  </a:cubicBezTo>
                  <a:close/>
                </a:path>
              </a:pathLst>
            </a:custGeom>
            <a:solidFill>
              <a:srgbClr val="FFFFF1"/>
            </a:solidFill>
          </p:spPr>
        </p:sp>
        <p:sp>
          <p:nvSpPr>
            <p:cNvPr id="14" name="Freeform 14"/>
            <p:cNvSpPr/>
            <p:nvPr/>
          </p:nvSpPr>
          <p:spPr>
            <a:xfrm>
              <a:off x="562015" y="562015"/>
              <a:ext cx="13715996" cy="13715999"/>
            </a:xfrm>
            <a:custGeom>
              <a:avLst/>
              <a:gdLst/>
              <a:ahLst/>
              <a:cxnLst/>
              <a:rect l="l" t="t" r="r" b="b"/>
              <a:pathLst>
                <a:path w="13716000" h="13716001">
                  <a:moveTo>
                    <a:pt x="10845033" y="1277448"/>
                  </a:moveTo>
                  <a:cubicBezTo>
                    <a:pt x="9721504" y="473295"/>
                    <a:pt x="8345027" y="0"/>
                    <a:pt x="6857999" y="0"/>
                  </a:cubicBezTo>
                  <a:cubicBezTo>
                    <a:pt x="5370970" y="0"/>
                    <a:pt x="3994493" y="473295"/>
                    <a:pt x="2870964" y="1277448"/>
                  </a:cubicBezTo>
                  <a:cubicBezTo>
                    <a:pt x="2034590" y="1876072"/>
                    <a:pt x="1028529" y="2191308"/>
                    <a:pt x="0" y="2191308"/>
                  </a:cubicBezTo>
                  <a:lnTo>
                    <a:pt x="0" y="11524692"/>
                  </a:lnTo>
                  <a:cubicBezTo>
                    <a:pt x="1028532" y="11524692"/>
                    <a:pt x="2034590" y="11839928"/>
                    <a:pt x="2870964" y="12438553"/>
                  </a:cubicBezTo>
                  <a:cubicBezTo>
                    <a:pt x="3994492" y="13242706"/>
                    <a:pt x="5370969" y="13716001"/>
                    <a:pt x="6857998" y="13716001"/>
                  </a:cubicBezTo>
                  <a:cubicBezTo>
                    <a:pt x="8345026" y="13716001"/>
                    <a:pt x="9721504" y="13242706"/>
                    <a:pt x="10845032" y="12438553"/>
                  </a:cubicBezTo>
                  <a:cubicBezTo>
                    <a:pt x="11681406" y="11839927"/>
                    <a:pt x="12687465" y="11524692"/>
                    <a:pt x="13715999" y="11524692"/>
                  </a:cubicBezTo>
                  <a:lnTo>
                    <a:pt x="13715999" y="2191308"/>
                  </a:lnTo>
                  <a:cubicBezTo>
                    <a:pt x="12687467" y="2191308"/>
                    <a:pt x="11681406" y="1876072"/>
                    <a:pt x="10845033" y="1277448"/>
                  </a:cubicBezTo>
                  <a:close/>
                </a:path>
              </a:pathLst>
            </a:custGeom>
            <a:blipFill>
              <a:blip r:embed="rId8"/>
              <a:stretch>
                <a:fillRect r="-50093"/>
              </a:stretch>
            </a:blipFill>
          </p:spPr>
          <p:txBody>
            <a:bodyPr/>
            <a:lstStyle/>
            <a:p>
              <a:endParaRPr lang="en-US" dirty="0"/>
            </a:p>
          </p:txBody>
        </p:sp>
      </p:grpSp>
      <p:grpSp>
        <p:nvGrpSpPr>
          <p:cNvPr id="15" name="Group 15"/>
          <p:cNvGrpSpPr>
            <a:grpSpLocks noChangeAspect="1"/>
          </p:cNvGrpSpPr>
          <p:nvPr/>
        </p:nvGrpSpPr>
        <p:grpSpPr>
          <a:xfrm>
            <a:off x="3182850" y="3725937"/>
            <a:ext cx="2662526" cy="2662526"/>
            <a:chOff x="0" y="0"/>
            <a:chExt cx="14840029" cy="14840029"/>
          </a:xfrm>
        </p:grpSpPr>
        <p:sp>
          <p:nvSpPr>
            <p:cNvPr id="16" name="Freeform 16"/>
            <p:cNvSpPr/>
            <p:nvPr/>
          </p:nvSpPr>
          <p:spPr>
            <a:xfrm>
              <a:off x="0" y="0"/>
              <a:ext cx="14840026" cy="14840029"/>
            </a:xfrm>
            <a:custGeom>
              <a:avLst/>
              <a:gdLst/>
              <a:ahLst/>
              <a:cxnLst/>
              <a:rect l="l" t="t" r="r" b="b"/>
              <a:pathLst>
                <a:path w="14840026" h="14840029">
                  <a:moveTo>
                    <a:pt x="3105877" y="13457583"/>
                  </a:moveTo>
                  <a:cubicBezTo>
                    <a:pt x="4321642" y="14327753"/>
                    <a:pt x="5811831" y="14840029"/>
                    <a:pt x="7420015" y="14840029"/>
                  </a:cubicBezTo>
                  <a:cubicBezTo>
                    <a:pt x="9028198" y="14840029"/>
                    <a:pt x="10518387" y="14327753"/>
                    <a:pt x="11734152" y="13457583"/>
                  </a:cubicBezTo>
                  <a:cubicBezTo>
                    <a:pt x="12472827" y="12928884"/>
                    <a:pt x="13363949" y="12648722"/>
                    <a:pt x="14278014" y="12648722"/>
                  </a:cubicBezTo>
                  <a:cubicBezTo>
                    <a:pt x="14427068" y="12648722"/>
                    <a:pt x="14570019" y="12589509"/>
                    <a:pt x="14675417" y="12484111"/>
                  </a:cubicBezTo>
                  <a:cubicBezTo>
                    <a:pt x="14780816" y="12378713"/>
                    <a:pt x="14840026" y="12235761"/>
                    <a:pt x="14840026" y="12086706"/>
                  </a:cubicBezTo>
                  <a:lnTo>
                    <a:pt x="14840026" y="2753321"/>
                  </a:lnTo>
                  <a:cubicBezTo>
                    <a:pt x="14840026" y="2442929"/>
                    <a:pt x="14588403" y="2191306"/>
                    <a:pt x="14278011" y="2191306"/>
                  </a:cubicBezTo>
                  <a:cubicBezTo>
                    <a:pt x="13363947" y="2191306"/>
                    <a:pt x="12472826" y="1911143"/>
                    <a:pt x="11734151" y="1382446"/>
                  </a:cubicBezTo>
                  <a:cubicBezTo>
                    <a:pt x="10518387" y="512275"/>
                    <a:pt x="9028198" y="0"/>
                    <a:pt x="7420015" y="0"/>
                  </a:cubicBezTo>
                  <a:cubicBezTo>
                    <a:pt x="5811832" y="0"/>
                    <a:pt x="4321642" y="512275"/>
                    <a:pt x="3105877" y="1382446"/>
                  </a:cubicBezTo>
                  <a:cubicBezTo>
                    <a:pt x="2367201" y="1911144"/>
                    <a:pt x="1476082" y="2191306"/>
                    <a:pt x="562015" y="2191306"/>
                  </a:cubicBezTo>
                  <a:cubicBezTo>
                    <a:pt x="412958" y="2191306"/>
                    <a:pt x="270009" y="2250519"/>
                    <a:pt x="164610" y="2355916"/>
                  </a:cubicBezTo>
                  <a:cubicBezTo>
                    <a:pt x="59211" y="2461313"/>
                    <a:pt x="0" y="2604266"/>
                    <a:pt x="0" y="2753322"/>
                  </a:cubicBezTo>
                  <a:lnTo>
                    <a:pt x="0" y="12086706"/>
                  </a:lnTo>
                  <a:cubicBezTo>
                    <a:pt x="0" y="12397099"/>
                    <a:pt x="251623" y="12648722"/>
                    <a:pt x="562014" y="12648722"/>
                  </a:cubicBezTo>
                  <a:cubicBezTo>
                    <a:pt x="1476082" y="12648721"/>
                    <a:pt x="2367201" y="12928884"/>
                    <a:pt x="3105877" y="13457583"/>
                  </a:cubicBezTo>
                  <a:close/>
                </a:path>
              </a:pathLst>
            </a:custGeom>
            <a:solidFill>
              <a:srgbClr val="354A15"/>
            </a:solidFill>
          </p:spPr>
        </p:sp>
        <p:sp>
          <p:nvSpPr>
            <p:cNvPr id="17" name="Freeform 17"/>
            <p:cNvSpPr/>
            <p:nvPr/>
          </p:nvSpPr>
          <p:spPr>
            <a:xfrm>
              <a:off x="200382" y="200383"/>
              <a:ext cx="14439264" cy="14439263"/>
            </a:xfrm>
            <a:custGeom>
              <a:avLst/>
              <a:gdLst/>
              <a:ahLst/>
              <a:cxnLst/>
              <a:rect l="l" t="t" r="r" b="b"/>
              <a:pathLst>
                <a:path w="14439264" h="14439263">
                  <a:moveTo>
                    <a:pt x="3022121" y="13094254"/>
                  </a:moveTo>
                  <a:cubicBezTo>
                    <a:pt x="4205000" y="13940887"/>
                    <a:pt x="5654646" y="14439263"/>
                    <a:pt x="7219633" y="14439263"/>
                  </a:cubicBezTo>
                  <a:cubicBezTo>
                    <a:pt x="8784619" y="14439263"/>
                    <a:pt x="10234265" y="13940887"/>
                    <a:pt x="11417144" y="13094254"/>
                  </a:cubicBezTo>
                  <a:cubicBezTo>
                    <a:pt x="12190652" y="12540622"/>
                    <a:pt x="13122754" y="12247956"/>
                    <a:pt x="14077633" y="12247956"/>
                  </a:cubicBezTo>
                  <a:cubicBezTo>
                    <a:pt x="14277356" y="12247956"/>
                    <a:pt x="14439264" y="12086048"/>
                    <a:pt x="14439264" y="11886324"/>
                  </a:cubicBezTo>
                  <a:lnTo>
                    <a:pt x="14439264" y="2552939"/>
                  </a:lnTo>
                  <a:cubicBezTo>
                    <a:pt x="14439264" y="2353215"/>
                    <a:pt x="14277356" y="2191306"/>
                    <a:pt x="14077633" y="2191306"/>
                  </a:cubicBezTo>
                  <a:cubicBezTo>
                    <a:pt x="13122754" y="2191306"/>
                    <a:pt x="12190653" y="1898638"/>
                    <a:pt x="11417143" y="1345009"/>
                  </a:cubicBezTo>
                  <a:cubicBezTo>
                    <a:pt x="10234264" y="498376"/>
                    <a:pt x="8784618" y="0"/>
                    <a:pt x="7219633" y="0"/>
                  </a:cubicBezTo>
                  <a:cubicBezTo>
                    <a:pt x="5654647" y="0"/>
                    <a:pt x="4205002" y="498376"/>
                    <a:pt x="3022121" y="1345009"/>
                  </a:cubicBezTo>
                  <a:cubicBezTo>
                    <a:pt x="2248612" y="1898639"/>
                    <a:pt x="1316511" y="2191306"/>
                    <a:pt x="361632" y="2191306"/>
                  </a:cubicBezTo>
                  <a:cubicBezTo>
                    <a:pt x="161908" y="2191306"/>
                    <a:pt x="0" y="2353215"/>
                    <a:pt x="0" y="2552939"/>
                  </a:cubicBezTo>
                  <a:lnTo>
                    <a:pt x="0" y="11886323"/>
                  </a:lnTo>
                  <a:cubicBezTo>
                    <a:pt x="0" y="11982235"/>
                    <a:pt x="38100" y="12074216"/>
                    <a:pt x="105919" y="12142036"/>
                  </a:cubicBezTo>
                  <a:cubicBezTo>
                    <a:pt x="173738" y="12209856"/>
                    <a:pt x="265721" y="12247955"/>
                    <a:pt x="361631" y="12247955"/>
                  </a:cubicBezTo>
                  <a:cubicBezTo>
                    <a:pt x="1316511" y="12247955"/>
                    <a:pt x="2248612" y="12540623"/>
                    <a:pt x="3022121" y="13094254"/>
                  </a:cubicBezTo>
                  <a:close/>
                </a:path>
              </a:pathLst>
            </a:custGeom>
            <a:solidFill>
              <a:srgbClr val="FFFFF1"/>
            </a:solidFill>
          </p:spPr>
        </p:sp>
        <p:sp>
          <p:nvSpPr>
            <p:cNvPr id="18" name="Freeform 18"/>
            <p:cNvSpPr/>
            <p:nvPr/>
          </p:nvSpPr>
          <p:spPr>
            <a:xfrm>
              <a:off x="562016" y="562014"/>
              <a:ext cx="13716000" cy="13716001"/>
            </a:xfrm>
            <a:custGeom>
              <a:avLst/>
              <a:gdLst/>
              <a:ahLst/>
              <a:cxnLst/>
              <a:rect l="l" t="t" r="r" b="b"/>
              <a:pathLst>
                <a:path w="13716000" h="13716001">
                  <a:moveTo>
                    <a:pt x="10845033" y="1277448"/>
                  </a:moveTo>
                  <a:cubicBezTo>
                    <a:pt x="9721504" y="473295"/>
                    <a:pt x="8345027" y="0"/>
                    <a:pt x="6857999" y="0"/>
                  </a:cubicBezTo>
                  <a:cubicBezTo>
                    <a:pt x="5370970" y="0"/>
                    <a:pt x="3994493" y="473295"/>
                    <a:pt x="2870964" y="1277448"/>
                  </a:cubicBezTo>
                  <a:cubicBezTo>
                    <a:pt x="2034590" y="1876072"/>
                    <a:pt x="1028529" y="2191308"/>
                    <a:pt x="0" y="2191308"/>
                  </a:cubicBezTo>
                  <a:lnTo>
                    <a:pt x="0" y="11524692"/>
                  </a:lnTo>
                  <a:cubicBezTo>
                    <a:pt x="1028532" y="11524692"/>
                    <a:pt x="2034590" y="11839928"/>
                    <a:pt x="2870964" y="12438553"/>
                  </a:cubicBezTo>
                  <a:cubicBezTo>
                    <a:pt x="3994492" y="13242706"/>
                    <a:pt x="5370969" y="13716001"/>
                    <a:pt x="6857998" y="13716001"/>
                  </a:cubicBezTo>
                  <a:cubicBezTo>
                    <a:pt x="8345026" y="13716001"/>
                    <a:pt x="9721504" y="13242706"/>
                    <a:pt x="10845032" y="12438553"/>
                  </a:cubicBezTo>
                  <a:cubicBezTo>
                    <a:pt x="11681406" y="11839927"/>
                    <a:pt x="12687465" y="11524692"/>
                    <a:pt x="13715999" y="11524692"/>
                  </a:cubicBezTo>
                  <a:lnTo>
                    <a:pt x="13715999" y="2191308"/>
                  </a:lnTo>
                  <a:cubicBezTo>
                    <a:pt x="12687467" y="2191308"/>
                    <a:pt x="11681406" y="1876072"/>
                    <a:pt x="10845033" y="1277448"/>
                  </a:cubicBezTo>
                  <a:close/>
                </a:path>
              </a:pathLst>
            </a:custGeom>
            <a:blipFill>
              <a:blip r:embed="rId9"/>
              <a:stretch>
                <a:fillRect l="-25046" r="-25046"/>
              </a:stretch>
            </a:blipFill>
          </p:spPr>
        </p:sp>
      </p:grpSp>
      <p:sp>
        <p:nvSpPr>
          <p:cNvPr id="19" name="TextBox 19"/>
          <p:cNvSpPr txBox="1"/>
          <p:nvPr/>
        </p:nvSpPr>
        <p:spPr>
          <a:xfrm>
            <a:off x="6148759" y="3537291"/>
            <a:ext cx="8450058" cy="3212418"/>
          </a:xfrm>
          <a:prstGeom prst="rect">
            <a:avLst/>
          </a:prstGeom>
        </p:spPr>
        <p:txBody>
          <a:bodyPr lIns="0" tIns="0" rIns="0" bIns="0" rtlCol="0" anchor="t">
            <a:spAutoFit/>
          </a:bodyPr>
          <a:lstStyle/>
          <a:p>
            <a:pPr algn="l">
              <a:lnSpc>
                <a:spcPts val="4200"/>
              </a:lnSpc>
            </a:pPr>
            <a:r>
              <a:rPr lang="en-US" sz="3000" dirty="0">
                <a:solidFill>
                  <a:srgbClr val="C4791C"/>
                </a:solidFill>
                <a:latin typeface="Cagliostro"/>
                <a:ea typeface="Cagliostro"/>
                <a:cs typeface="Cagliostro"/>
                <a:sym typeface="Cagliostro"/>
              </a:rPr>
              <a:t>The “Taste of Palestine” project was inspired by the desire to preserve and enhance a key aspect of Palestinian culture—olive preparation. This time-honored tradition is labor-intensive, and many families still rely on manual methods passed down through generations. </a:t>
            </a:r>
          </a:p>
        </p:txBody>
      </p:sp>
      <p:sp>
        <p:nvSpPr>
          <p:cNvPr id="20" name="TextBox 20"/>
          <p:cNvSpPr txBox="1"/>
          <p:nvPr/>
        </p:nvSpPr>
        <p:spPr>
          <a:xfrm>
            <a:off x="3899202" y="1610041"/>
            <a:ext cx="10489597" cy="1282402"/>
          </a:xfrm>
          <a:prstGeom prst="rect">
            <a:avLst/>
          </a:prstGeom>
        </p:spPr>
        <p:txBody>
          <a:bodyPr lIns="0" tIns="0" rIns="0" bIns="0" rtlCol="0" anchor="t">
            <a:spAutoFit/>
          </a:bodyPr>
          <a:lstStyle/>
          <a:p>
            <a:pPr algn="ctr">
              <a:lnSpc>
                <a:spcPts val="10000"/>
              </a:lnSpc>
            </a:pPr>
            <a:r>
              <a:rPr lang="en-US" sz="8000" b="1" spc="232" dirty="0">
                <a:solidFill>
                  <a:srgbClr val="797A1D"/>
                </a:solidFill>
                <a:latin typeface="Cinzel Decorative Bold"/>
                <a:ea typeface="Cinzel Decorative Bold"/>
                <a:cs typeface="Cinzel Decorative Bold"/>
                <a:sym typeface="Cinzel Decorative Bold"/>
              </a:rPr>
              <a:t>Motivation</a:t>
            </a:r>
          </a:p>
        </p:txBody>
      </p:sp>
      <p:sp>
        <p:nvSpPr>
          <p:cNvPr id="21" name="TextBox 21"/>
          <p:cNvSpPr txBox="1"/>
          <p:nvPr/>
        </p:nvSpPr>
        <p:spPr>
          <a:xfrm rot="10800000" flipV="1">
            <a:off x="3553151" y="7121964"/>
            <a:ext cx="8355108" cy="2673809"/>
          </a:xfrm>
          <a:prstGeom prst="rect">
            <a:avLst/>
          </a:prstGeom>
        </p:spPr>
        <p:txBody>
          <a:bodyPr wrap="square" lIns="0" tIns="0" rIns="0" bIns="0" rtlCol="0" anchor="t">
            <a:spAutoFit/>
          </a:bodyPr>
          <a:lstStyle/>
          <a:p>
            <a:pPr>
              <a:lnSpc>
                <a:spcPts val="4200"/>
              </a:lnSpc>
            </a:pPr>
            <a:r>
              <a:rPr lang="en-US" sz="3000" dirty="0">
                <a:solidFill>
                  <a:srgbClr val="C4791C"/>
                </a:solidFill>
                <a:latin typeface="Cagliostro"/>
                <a:ea typeface="Cagliostro"/>
                <a:cs typeface="Cagliostro"/>
                <a:sym typeface="Cagliostro"/>
              </a:rPr>
              <a:t>Our motivation is to support the Palestinian community by creating a solution that modernizes this process, reducing the physical burden while maintaining the authenticity and quality of our olives.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2835336" y="3915889"/>
            <a:ext cx="11975013" cy="4358886"/>
          </a:xfrm>
          <a:prstGeom prst="rect">
            <a:avLst/>
          </a:prstGeom>
        </p:spPr>
        <p:txBody>
          <a:bodyPr wrap="square" lIns="0" tIns="0" rIns="0" bIns="0" rtlCol="0" anchor="t">
            <a:spAutoFit/>
          </a:bodyPr>
          <a:lstStyle/>
          <a:p>
            <a:pPr algn="ctr">
              <a:lnSpc>
                <a:spcPts val="4200"/>
              </a:lnSpc>
            </a:pPr>
            <a:r>
              <a:rPr lang="en-US" sz="4800" dirty="0">
                <a:solidFill>
                  <a:srgbClr val="C4791C"/>
                </a:solidFill>
                <a:latin typeface="Cagliostro"/>
                <a:ea typeface="Cagliostro"/>
                <a:cs typeface="Cagliostro"/>
                <a:sym typeface="Cagliostro"/>
              </a:rPr>
              <a:t>“To start the system, the user must first scan an authorized RFID card. Once the card is validated, the system will prompt the user to select the desired quantity of olives. The user can choose between 500 mg or 250 mg, depending on their preference. After making the selection, the system will proceed with the next steps of the olive processing.</a:t>
            </a:r>
          </a:p>
        </p:txBody>
      </p:sp>
      <p:sp>
        <p:nvSpPr>
          <p:cNvPr id="5" name="Freeform 5"/>
          <p:cNvSpPr/>
          <p:nvPr/>
        </p:nvSpPr>
        <p:spPr>
          <a:xfrm>
            <a:off x="159783" y="7446162"/>
            <a:ext cx="2675553" cy="2840838"/>
          </a:xfrm>
          <a:custGeom>
            <a:avLst/>
            <a:gdLst/>
            <a:ahLst/>
            <a:cxnLst/>
            <a:rect l="l" t="t" r="r" b="b"/>
            <a:pathLst>
              <a:path w="2675553" h="2840838">
                <a:moveTo>
                  <a:pt x="0" y="0"/>
                </a:moveTo>
                <a:lnTo>
                  <a:pt x="2675553" y="0"/>
                </a:lnTo>
                <a:lnTo>
                  <a:pt x="2675553" y="2840838"/>
                </a:lnTo>
                <a:lnTo>
                  <a:pt x="0" y="284083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Freeform 6"/>
          <p:cNvSpPr/>
          <p:nvPr/>
        </p:nvSpPr>
        <p:spPr>
          <a:xfrm flipH="1">
            <a:off x="15737731" y="342449"/>
            <a:ext cx="2675553" cy="2550160"/>
          </a:xfrm>
          <a:custGeom>
            <a:avLst/>
            <a:gdLst/>
            <a:ahLst/>
            <a:cxnLst/>
            <a:rect l="l" t="t" r="r" b="b"/>
            <a:pathLst>
              <a:path w="2675553" h="2550160">
                <a:moveTo>
                  <a:pt x="2675553" y="0"/>
                </a:moveTo>
                <a:lnTo>
                  <a:pt x="0" y="0"/>
                </a:lnTo>
                <a:lnTo>
                  <a:pt x="0" y="2550159"/>
                </a:lnTo>
                <a:lnTo>
                  <a:pt x="2675553" y="2550159"/>
                </a:lnTo>
                <a:lnTo>
                  <a:pt x="2675553" y="0"/>
                </a:lnTo>
                <a:close/>
              </a:path>
            </a:pathLst>
          </a:custGeom>
          <a:blipFill>
            <a:blip r:embed="rId4">
              <a:extLst>
                <a:ext uri="{96DAC541-7B7A-43D3-8B79-37D633B846F1}">
                  <asvg:svgBlip xmlns:asvg="http://schemas.microsoft.com/office/drawing/2016/SVG/main" r:embed="rId5"/>
                </a:ext>
              </a:extLst>
            </a:blip>
            <a:stretch>
              <a:fillRect b="-11398"/>
            </a:stretch>
          </a:blipFill>
        </p:spPr>
      </p:sp>
      <p:sp>
        <p:nvSpPr>
          <p:cNvPr id="7" name="Freeform 7"/>
          <p:cNvSpPr/>
          <p:nvPr/>
        </p:nvSpPr>
        <p:spPr>
          <a:xfrm rot="403289">
            <a:off x="-651107" y="3478613"/>
            <a:ext cx="1678929" cy="3329775"/>
          </a:xfrm>
          <a:custGeom>
            <a:avLst/>
            <a:gdLst/>
            <a:ahLst/>
            <a:cxnLst/>
            <a:rect l="l" t="t" r="r" b="b"/>
            <a:pathLst>
              <a:path w="1678929" h="3329775">
                <a:moveTo>
                  <a:pt x="0" y="0"/>
                </a:moveTo>
                <a:lnTo>
                  <a:pt x="1678930" y="0"/>
                </a:lnTo>
                <a:lnTo>
                  <a:pt x="1678930" y="3329774"/>
                </a:lnTo>
                <a:lnTo>
                  <a:pt x="0" y="332977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8" name="Freeform 8"/>
          <p:cNvSpPr/>
          <p:nvPr/>
        </p:nvSpPr>
        <p:spPr>
          <a:xfrm rot="-394180" flipH="1">
            <a:off x="17224758" y="3478613"/>
            <a:ext cx="1678929" cy="3329775"/>
          </a:xfrm>
          <a:custGeom>
            <a:avLst/>
            <a:gdLst/>
            <a:ahLst/>
            <a:cxnLst/>
            <a:rect l="l" t="t" r="r" b="b"/>
            <a:pathLst>
              <a:path w="1678929" h="3329775">
                <a:moveTo>
                  <a:pt x="1678929" y="0"/>
                </a:moveTo>
                <a:lnTo>
                  <a:pt x="0" y="0"/>
                </a:lnTo>
                <a:lnTo>
                  <a:pt x="0" y="3329774"/>
                </a:lnTo>
                <a:lnTo>
                  <a:pt x="1678929" y="3329774"/>
                </a:lnTo>
                <a:lnTo>
                  <a:pt x="1678929" y="0"/>
                </a:lnTo>
                <a:close/>
              </a:path>
            </a:pathLst>
          </a:custGeom>
          <a:blipFill>
            <a:blip r:embed="rId6">
              <a:extLst>
                <a:ext uri="{96DAC541-7B7A-43D3-8B79-37D633B846F1}">
                  <asvg:svgBlip xmlns:asvg="http://schemas.microsoft.com/office/drawing/2016/SVG/main" r:embed="rId7"/>
                </a:ext>
              </a:extLst>
            </a:blip>
            <a:stretch>
              <a:fillRect/>
            </a:stretch>
          </a:blipFill>
        </p:spPr>
      </p:sp>
      <p:grpSp>
        <p:nvGrpSpPr>
          <p:cNvPr id="9" name="Group 9"/>
          <p:cNvGrpSpPr/>
          <p:nvPr/>
        </p:nvGrpSpPr>
        <p:grpSpPr>
          <a:xfrm>
            <a:off x="3341457" y="1203406"/>
            <a:ext cx="11605086" cy="1956063"/>
            <a:chOff x="0" y="0"/>
            <a:chExt cx="3056484" cy="515177"/>
          </a:xfrm>
        </p:grpSpPr>
        <p:sp>
          <p:nvSpPr>
            <p:cNvPr id="10" name="Freeform 10"/>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11" name="TextBox 11"/>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3" name="TextBox 13"/>
          <p:cNvSpPr txBox="1"/>
          <p:nvPr/>
        </p:nvSpPr>
        <p:spPr>
          <a:xfrm>
            <a:off x="4874894" y="779480"/>
            <a:ext cx="7962628" cy="2428870"/>
          </a:xfrm>
          <a:prstGeom prst="rect">
            <a:avLst/>
          </a:prstGeom>
        </p:spPr>
        <p:txBody>
          <a:bodyPr wrap="square" lIns="0" tIns="0" rIns="0" bIns="0" rtlCol="0" anchor="t">
            <a:spAutoFit/>
          </a:bodyPr>
          <a:lstStyle/>
          <a:p>
            <a:pPr algn="ctr">
              <a:lnSpc>
                <a:spcPts val="10000"/>
              </a:lnSpc>
            </a:pPr>
            <a:r>
              <a:rPr lang="en-US" sz="4800" b="1" spc="232" dirty="0">
                <a:solidFill>
                  <a:srgbClr val="797A1D"/>
                </a:solidFill>
                <a:latin typeface="Cinzel Decorative Bold"/>
                <a:ea typeface="Cinzel Decorative Bold"/>
                <a:cs typeface="Cinzel Decorative Bold"/>
                <a:sym typeface="Cinzel Decorative Bold"/>
              </a:rPr>
              <a:t>How to start the process?</a:t>
            </a:r>
          </a:p>
        </p:txBody>
      </p:sp>
      <p:sp>
        <p:nvSpPr>
          <p:cNvPr id="14" name="Freeform 14"/>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pic>
        <p:nvPicPr>
          <p:cNvPr id="1026" name="Picture 2" descr="Mifare RC522 RFID Sensor Module Kits with Card Reader/Key Chain/Tag Combo &amp;  Electromagnetic Card for Arduino UNO R3 Mega 2560 Nano AVR Raspberry Pi :  Amazon.in: Computers &amp; Accessories">
            <a:extLst>
              <a:ext uri="{FF2B5EF4-FFF2-40B4-BE49-F238E27FC236}">
                <a16:creationId xmlns:a16="http://schemas.microsoft.com/office/drawing/2014/main" id="{A3396F34-EEC6-C229-A723-B9C72EC8E095}"/>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200" b="94206" l="0" r="99500">
                        <a14:foregroundMark x1="82318" y1="33566" x2="80519" y2="28771"/>
                        <a14:foregroundMark x1="76823" y1="26074" x2="72028" y2="31568"/>
                        <a14:foregroundMark x1="67433" y1="24975" x2="63736" y2="24975"/>
                        <a14:foregroundMark x1="62338" y1="24975" x2="59740" y2="23077"/>
                        <a14:foregroundMark x1="59740" y1="23077" x2="58142" y2="19580"/>
                        <a14:foregroundMark x1="58142" y1="19580" x2="61439" y2="14785"/>
                        <a14:foregroundMark x1="61439" y1="14785" x2="65534" y2="13287"/>
                        <a14:foregroundMark x1="65534" y1="13287" x2="69530" y2="13287"/>
                        <a14:foregroundMark x1="69530" y1="13287" x2="72328" y2="15185"/>
                        <a14:foregroundMark x1="65135" y1="25075" x2="59840" y2="23377"/>
                        <a14:foregroundMark x1="59141" y1="16683" x2="61638" y2="14086"/>
                        <a14:foregroundMark x1="61938" y1="13886" x2="66533" y2="12787"/>
                        <a14:foregroundMark x1="82917" y1="29570" x2="84216" y2="36563"/>
                      </a14:backgroundRemoval>
                    </a14:imgEffect>
                  </a14:imgLayer>
                </a14:imgProps>
              </a:ext>
              <a:ext uri="{28A0092B-C50C-407E-A947-70E740481C1C}">
                <a14:useLocalDpi xmlns:a14="http://schemas.microsoft.com/office/drawing/2010/main" val="0"/>
              </a:ext>
            </a:extLst>
          </a:blip>
          <a:srcRect/>
          <a:stretch>
            <a:fillRect/>
          </a:stretch>
        </p:blipFill>
        <p:spPr bwMode="auto">
          <a:xfrm>
            <a:off x="13355669" y="566767"/>
            <a:ext cx="4538662" cy="4538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5228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4" name="Group 4"/>
          <p:cNvGrpSpPr/>
          <p:nvPr/>
        </p:nvGrpSpPr>
        <p:grpSpPr>
          <a:xfrm>
            <a:off x="3341457" y="1203406"/>
            <a:ext cx="11605086" cy="1956063"/>
            <a:chOff x="0" y="0"/>
            <a:chExt cx="3056484" cy="515177"/>
          </a:xfrm>
        </p:grpSpPr>
        <p:sp>
          <p:nvSpPr>
            <p:cNvPr id="5" name="Freeform 5"/>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6" name="TextBox 6"/>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pic>
        <p:nvPicPr>
          <p:cNvPr id="9" name="Picture 9"/>
          <p:cNvPicPr>
            <a:picLocks noChangeAspect="1"/>
          </p:cNvPicPr>
          <p:nvPr/>
        </p:nvPicPr>
        <p:blipFill>
          <a:blip r:embed="rId6"/>
          <a:stretch>
            <a:fillRect/>
          </a:stretch>
        </p:blipFill>
        <p:spPr>
          <a:xfrm>
            <a:off x="10938132" y="8972967"/>
            <a:ext cx="5298970" cy="1646388"/>
          </a:xfrm>
          <a:prstGeom prst="rect">
            <a:avLst/>
          </a:prstGeom>
        </p:spPr>
      </p:pic>
      <p:pic>
        <p:nvPicPr>
          <p:cNvPr id="10" name="Picture 10"/>
          <p:cNvPicPr>
            <a:picLocks noChangeAspect="1"/>
          </p:cNvPicPr>
          <p:nvPr/>
        </p:nvPicPr>
        <p:blipFill>
          <a:blip r:embed="rId7"/>
          <a:stretch>
            <a:fillRect/>
          </a:stretch>
        </p:blipFill>
        <p:spPr>
          <a:xfrm>
            <a:off x="1862939" y="3082805"/>
            <a:ext cx="5210992" cy="1631725"/>
          </a:xfrm>
          <a:prstGeom prst="rect">
            <a:avLst/>
          </a:prstGeom>
        </p:spPr>
      </p:pic>
      <p:sp>
        <p:nvSpPr>
          <p:cNvPr id="11" name="Freeform 11"/>
          <p:cNvSpPr/>
          <p:nvPr/>
        </p:nvSpPr>
        <p:spPr>
          <a:xfrm>
            <a:off x="15608086" y="261072"/>
            <a:ext cx="3302428" cy="3769395"/>
          </a:xfrm>
          <a:custGeom>
            <a:avLst/>
            <a:gdLst/>
            <a:ahLst/>
            <a:cxnLst/>
            <a:rect l="l" t="t" r="r" b="b"/>
            <a:pathLst>
              <a:path w="3302428" h="3769395">
                <a:moveTo>
                  <a:pt x="0" y="0"/>
                </a:moveTo>
                <a:lnTo>
                  <a:pt x="3302428" y="0"/>
                </a:lnTo>
                <a:lnTo>
                  <a:pt x="3302428" y="3769395"/>
                </a:lnTo>
                <a:lnTo>
                  <a:pt x="0" y="376939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2" name="Freeform 12"/>
          <p:cNvSpPr/>
          <p:nvPr/>
        </p:nvSpPr>
        <p:spPr>
          <a:xfrm flipH="1">
            <a:off x="-686435" y="5778680"/>
            <a:ext cx="2900327" cy="4304582"/>
          </a:xfrm>
          <a:custGeom>
            <a:avLst/>
            <a:gdLst/>
            <a:ahLst/>
            <a:cxnLst/>
            <a:rect l="l" t="t" r="r" b="b"/>
            <a:pathLst>
              <a:path w="2900327" h="4304582">
                <a:moveTo>
                  <a:pt x="2900327" y="0"/>
                </a:moveTo>
                <a:lnTo>
                  <a:pt x="0" y="0"/>
                </a:lnTo>
                <a:lnTo>
                  <a:pt x="0" y="4304583"/>
                </a:lnTo>
                <a:lnTo>
                  <a:pt x="2900327" y="4304583"/>
                </a:lnTo>
                <a:lnTo>
                  <a:pt x="2900327"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3" name="TextBox 13"/>
          <p:cNvSpPr txBox="1"/>
          <p:nvPr/>
        </p:nvSpPr>
        <p:spPr>
          <a:xfrm>
            <a:off x="3899202" y="1610043"/>
            <a:ext cx="10486134" cy="1192634"/>
          </a:xfrm>
          <a:prstGeom prst="rect">
            <a:avLst/>
          </a:prstGeom>
        </p:spPr>
        <p:txBody>
          <a:bodyPr wrap="square" lIns="0" tIns="0" rIns="0" bIns="0" rtlCol="0" anchor="t">
            <a:spAutoFit/>
          </a:bodyPr>
          <a:lstStyle/>
          <a:p>
            <a:pPr algn="ctr">
              <a:lnSpc>
                <a:spcPts val="10000"/>
              </a:lnSpc>
            </a:pPr>
            <a:r>
              <a:rPr lang="ar-SA" sz="6000" b="1" spc="232" dirty="0" err="1">
                <a:solidFill>
                  <a:srgbClr val="797A1D"/>
                </a:solidFill>
                <a:latin typeface="Cinzel Decorative Bold"/>
                <a:ea typeface="Cinzel Decorative Bold"/>
                <a:cs typeface="Cinzel Decorative Bold"/>
                <a:sym typeface="Cinzel Decorative Bold"/>
              </a:rPr>
              <a:t>Pickling</a:t>
            </a:r>
            <a:r>
              <a:rPr lang="ar-SA" sz="6000" b="1" spc="232" dirty="0">
                <a:solidFill>
                  <a:srgbClr val="797A1D"/>
                </a:solidFill>
                <a:latin typeface="Cinzel Decorative Bold"/>
                <a:ea typeface="Cinzel Decorative Bold"/>
                <a:cs typeface="Cinzel Decorative Bold"/>
                <a:sym typeface="Cinzel Decorative Bold"/>
              </a:rPr>
              <a:t> </a:t>
            </a:r>
            <a:r>
              <a:rPr lang="ar-SA" sz="6000" b="1" spc="232" dirty="0" err="1">
                <a:solidFill>
                  <a:srgbClr val="797A1D"/>
                </a:solidFill>
                <a:latin typeface="Cinzel Decorative Bold"/>
                <a:ea typeface="Cinzel Decorative Bold"/>
                <a:cs typeface="Cinzel Decorative Bold"/>
                <a:sym typeface="Cinzel Decorative Bold"/>
              </a:rPr>
              <a:t>The</a:t>
            </a:r>
            <a:r>
              <a:rPr lang="ar-SA" sz="6000" b="1" spc="232" dirty="0">
                <a:solidFill>
                  <a:srgbClr val="797A1D"/>
                </a:solidFill>
                <a:latin typeface="Cinzel Decorative Bold"/>
                <a:ea typeface="Cinzel Decorative Bold"/>
                <a:cs typeface="Cinzel Decorative Bold"/>
                <a:sym typeface="Cinzel Decorative Bold"/>
              </a:rPr>
              <a:t> </a:t>
            </a:r>
            <a:r>
              <a:rPr lang="ar-SA" sz="6000" b="1" spc="232" dirty="0" err="1">
                <a:solidFill>
                  <a:srgbClr val="797A1D"/>
                </a:solidFill>
                <a:latin typeface="Cinzel Decorative Bold"/>
                <a:ea typeface="Cinzel Decorative Bold"/>
                <a:cs typeface="Cinzel Decorative Bold"/>
                <a:sym typeface="Cinzel Decorative Bold"/>
              </a:rPr>
              <a:t>olives</a:t>
            </a:r>
            <a:endParaRPr lang="en-US" sz="6000" b="1" spc="232" dirty="0">
              <a:solidFill>
                <a:srgbClr val="797A1D"/>
              </a:solidFill>
              <a:latin typeface="Cinzel Decorative Bold"/>
              <a:ea typeface="Cinzel Decorative Bold"/>
              <a:cs typeface="Cinzel Decorative Bold"/>
              <a:sym typeface="Cinzel Decorative Bold"/>
            </a:endParaRPr>
          </a:p>
        </p:txBody>
      </p:sp>
      <p:sp>
        <p:nvSpPr>
          <p:cNvPr id="16" name="TextBox 16"/>
          <p:cNvSpPr txBox="1"/>
          <p:nvPr/>
        </p:nvSpPr>
        <p:spPr>
          <a:xfrm>
            <a:off x="2545184" y="4778931"/>
            <a:ext cx="13194169" cy="4358886"/>
          </a:xfrm>
          <a:prstGeom prst="rect">
            <a:avLst/>
          </a:prstGeom>
        </p:spPr>
        <p:txBody>
          <a:bodyPr wrap="square" lIns="0" tIns="0" rIns="0" bIns="0" rtlCol="0" anchor="t">
            <a:spAutoFit/>
          </a:bodyPr>
          <a:lstStyle/>
          <a:p>
            <a:pPr marL="0" lvl="0" indent="0" algn="ctr">
              <a:lnSpc>
                <a:spcPts val="4200"/>
              </a:lnSpc>
              <a:spcBef>
                <a:spcPct val="0"/>
              </a:spcBef>
            </a:pPr>
            <a:r>
              <a:rPr lang="en-US" sz="4800" u="none" dirty="0">
                <a:solidFill>
                  <a:srgbClr val="C4791C"/>
                </a:solidFill>
                <a:latin typeface="Cagliostro"/>
                <a:ea typeface="Cagliostro"/>
                <a:cs typeface="Cagliostro"/>
                <a:sym typeface="Cagliostro"/>
              </a:rPr>
              <a:t>In our system, a pump and a valve work together to fill the jar with a precise amount of saltwater solution, essential for pickling olives. Once the desired quantity of olives is placed in the jar, the valve opens, allowing the saltwater to flow through. The pump then activates, ensuring the solution is evenly distributed and the jar is filled to the required level.</a:t>
            </a:r>
          </a:p>
        </p:txBody>
      </p:sp>
      <p:pic>
        <p:nvPicPr>
          <p:cNvPr id="15" name="صورة 14">
            <a:extLst>
              <a:ext uri="{FF2B5EF4-FFF2-40B4-BE49-F238E27FC236}">
                <a16:creationId xmlns:a16="http://schemas.microsoft.com/office/drawing/2014/main" id="{3EF06805-FAA2-956B-F4D8-757760E03E5C}"/>
              </a:ext>
            </a:extLst>
          </p:cNvPr>
          <p:cNvPicPr>
            <a:picLocks noChangeAspect="1"/>
          </p:cNvPicPr>
          <p:nvPr/>
        </p:nvPicPr>
        <p:blipFill>
          <a:blip r:embed="rId12" cstate="print">
            <a:extLst>
              <a:ext uri="{BEBA8EAE-BF5A-486C-A8C5-ECC9F3942E4B}">
                <a14:imgProps xmlns:a14="http://schemas.microsoft.com/office/drawing/2010/main">
                  <a14:imgLayer r:embed="rId13">
                    <a14:imgEffect>
                      <a14:backgroundRemoval t="4590" b="89941" l="9961" r="89974">
                        <a14:foregroundMark x1="55534" y1="34326" x2="57943" y2="25439"/>
                        <a14:foregroundMark x1="69271" y1="21533" x2="60547" y2="28320"/>
                        <a14:foregroundMark x1="33138" y1="19727" x2="32031" y2="13037"/>
                        <a14:foregroundMark x1="25716" y1="59521" x2="26432" y2="61768"/>
                        <a14:foregroundMark x1="27214" y1="62012" x2="29167" y2="62109"/>
                        <a14:foregroundMark x1="30534" y1="64307" x2="23242" y2="60791"/>
                        <a14:foregroundMark x1="23242" y1="60791" x2="30013" y2="60400"/>
                        <a14:foregroundMark x1="30013" y1="60400" x2="29232" y2="63525"/>
                        <a14:foregroundMark x1="29232" y1="63525" x2="26953" y2="60645"/>
                        <a14:backgroundMark x1="26302" y1="57471" x2="20182" y2="57861"/>
                        <a14:backgroundMark x1="24219" y1="65332" x2="24154" y2="65723"/>
                        <a14:backgroundMark x1="24154" y1="65723" x2="24740" y2="66357"/>
                        <a14:backgroundMark x1="80273" y1="31055" x2="76693" y2="39404"/>
                        <a14:backgroundMark x1="76432" y1="56152" x2="71159" y2="35107"/>
                        <a14:backgroundMark x1="71159" y1="35107" x2="71159" y2="35107"/>
                        <a14:backgroundMark x1="71159" y1="35107" x2="70378" y2="39258"/>
                        <a14:backgroundMark x1="70703" y1="43164" x2="69271" y2="47461"/>
                      </a14:backgroundRemoval>
                    </a14:imgEffect>
                  </a14:imgLayer>
                </a14:imgProps>
              </a:ext>
              <a:ext uri="{28A0092B-C50C-407E-A947-70E740481C1C}">
                <a14:useLocalDpi xmlns:a14="http://schemas.microsoft.com/office/drawing/2010/main" val="0"/>
              </a:ext>
            </a:extLst>
          </a:blip>
          <a:stretch>
            <a:fillRect/>
          </a:stretch>
        </p:blipFill>
        <p:spPr>
          <a:xfrm>
            <a:off x="14385336" y="3510976"/>
            <a:ext cx="4664664" cy="62195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4370415" y="1203406"/>
            <a:ext cx="9547170" cy="1956063"/>
            <a:chOff x="0" y="0"/>
            <a:chExt cx="2514481" cy="515177"/>
          </a:xfrm>
        </p:grpSpPr>
        <p:sp>
          <p:nvSpPr>
            <p:cNvPr id="4" name="Freeform 4"/>
            <p:cNvSpPr/>
            <p:nvPr/>
          </p:nvSpPr>
          <p:spPr>
            <a:xfrm>
              <a:off x="0" y="0"/>
              <a:ext cx="2514481" cy="515177"/>
            </a:xfrm>
            <a:custGeom>
              <a:avLst/>
              <a:gdLst/>
              <a:ahLst/>
              <a:cxnLst/>
              <a:rect l="l" t="t" r="r" b="b"/>
              <a:pathLst>
                <a:path w="2514481" h="515177">
                  <a:moveTo>
                    <a:pt x="2311281" y="0"/>
                  </a:moveTo>
                  <a:cubicBezTo>
                    <a:pt x="2423505" y="0"/>
                    <a:pt x="2514481" y="115326"/>
                    <a:pt x="2514481" y="257588"/>
                  </a:cubicBezTo>
                  <a:cubicBezTo>
                    <a:pt x="2514481" y="399851"/>
                    <a:pt x="2423505" y="515177"/>
                    <a:pt x="2311281"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5" name="TextBox 5"/>
            <p:cNvSpPr txBox="1"/>
            <p:nvPr/>
          </p:nvSpPr>
          <p:spPr>
            <a:xfrm>
              <a:off x="0" y="-38100"/>
              <a:ext cx="2514481" cy="553277"/>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383756" y="1000125"/>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Freeform 7"/>
          <p:cNvSpPr/>
          <p:nvPr/>
        </p:nvSpPr>
        <p:spPr>
          <a:xfrm>
            <a:off x="5545324" y="2902133"/>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7" name="TextBox 17"/>
          <p:cNvSpPr txBox="1"/>
          <p:nvPr/>
        </p:nvSpPr>
        <p:spPr>
          <a:xfrm>
            <a:off x="9543943" y="3376721"/>
            <a:ext cx="5922878" cy="1766779"/>
          </a:xfrm>
          <a:prstGeom prst="rect">
            <a:avLst/>
          </a:prstGeom>
        </p:spPr>
        <p:txBody>
          <a:bodyPr lIns="50800" tIns="50800" rIns="50800" bIns="50800" rtlCol="0" anchor="ctr"/>
          <a:lstStyle/>
          <a:p>
            <a:pPr algn="ctr">
              <a:lnSpc>
                <a:spcPts val="2659"/>
              </a:lnSpc>
            </a:pPr>
            <a:endParaRPr/>
          </a:p>
        </p:txBody>
      </p:sp>
      <p:sp>
        <p:nvSpPr>
          <p:cNvPr id="20" name="TextBox 20"/>
          <p:cNvSpPr txBox="1"/>
          <p:nvPr/>
        </p:nvSpPr>
        <p:spPr>
          <a:xfrm>
            <a:off x="2821179" y="3376721"/>
            <a:ext cx="5922878" cy="1766779"/>
          </a:xfrm>
          <a:prstGeom prst="rect">
            <a:avLst/>
          </a:prstGeom>
        </p:spPr>
        <p:txBody>
          <a:bodyPr lIns="50800" tIns="50800" rIns="50800" bIns="50800" rtlCol="0" anchor="ctr"/>
          <a:lstStyle/>
          <a:p>
            <a:pPr algn="ctr">
              <a:lnSpc>
                <a:spcPts val="2659"/>
              </a:lnSpc>
            </a:pPr>
            <a:endParaRPr/>
          </a:p>
        </p:txBody>
      </p:sp>
      <p:sp>
        <p:nvSpPr>
          <p:cNvPr id="21" name="Freeform 21"/>
          <p:cNvSpPr/>
          <p:nvPr/>
        </p:nvSpPr>
        <p:spPr>
          <a:xfrm>
            <a:off x="2617807" y="6023198"/>
            <a:ext cx="463896" cy="463896"/>
          </a:xfrm>
          <a:custGeom>
            <a:avLst/>
            <a:gdLst/>
            <a:ahLst/>
            <a:cxnLst/>
            <a:rect l="l" t="t" r="r" b="b"/>
            <a:pathLst>
              <a:path w="463896" h="463896">
                <a:moveTo>
                  <a:pt x="0" y="0"/>
                </a:moveTo>
                <a:lnTo>
                  <a:pt x="463895" y="0"/>
                </a:lnTo>
                <a:lnTo>
                  <a:pt x="463895"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2" name="Freeform 22"/>
          <p:cNvSpPr/>
          <p:nvPr/>
        </p:nvSpPr>
        <p:spPr>
          <a:xfrm>
            <a:off x="15225348" y="8025863"/>
            <a:ext cx="463896" cy="463896"/>
          </a:xfrm>
          <a:custGeom>
            <a:avLst/>
            <a:gdLst/>
            <a:ahLst/>
            <a:cxnLst/>
            <a:rect l="l" t="t" r="r" b="b"/>
            <a:pathLst>
              <a:path w="463896" h="463896">
                <a:moveTo>
                  <a:pt x="0" y="0"/>
                </a:moveTo>
                <a:lnTo>
                  <a:pt x="463895" y="0"/>
                </a:lnTo>
                <a:lnTo>
                  <a:pt x="463895" y="463895"/>
                </a:lnTo>
                <a:lnTo>
                  <a:pt x="0" y="463895"/>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3" name="Freeform 23"/>
          <p:cNvSpPr/>
          <p:nvPr/>
        </p:nvSpPr>
        <p:spPr>
          <a:xfrm>
            <a:off x="-2028919" y="6137927"/>
            <a:ext cx="5229944" cy="2923606"/>
          </a:xfrm>
          <a:custGeom>
            <a:avLst/>
            <a:gdLst/>
            <a:ahLst/>
            <a:cxnLst/>
            <a:rect l="l" t="t" r="r" b="b"/>
            <a:pathLst>
              <a:path w="5229944" h="2923606">
                <a:moveTo>
                  <a:pt x="0" y="0"/>
                </a:moveTo>
                <a:lnTo>
                  <a:pt x="5229944" y="0"/>
                </a:lnTo>
                <a:lnTo>
                  <a:pt x="5229944" y="2923606"/>
                </a:lnTo>
                <a:lnTo>
                  <a:pt x="0" y="292360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4" name="Freeform 24"/>
          <p:cNvSpPr/>
          <p:nvPr/>
        </p:nvSpPr>
        <p:spPr>
          <a:xfrm>
            <a:off x="14689152" y="694509"/>
            <a:ext cx="3598848" cy="2215761"/>
          </a:xfrm>
          <a:custGeom>
            <a:avLst/>
            <a:gdLst/>
            <a:ahLst/>
            <a:cxnLst/>
            <a:rect l="l" t="t" r="r" b="b"/>
            <a:pathLst>
              <a:path w="3598848" h="2215761">
                <a:moveTo>
                  <a:pt x="0" y="0"/>
                </a:moveTo>
                <a:lnTo>
                  <a:pt x="3598848" y="0"/>
                </a:lnTo>
                <a:lnTo>
                  <a:pt x="3598848" y="2215761"/>
                </a:lnTo>
                <a:lnTo>
                  <a:pt x="0" y="221576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25" name="TextBox 25"/>
          <p:cNvSpPr txBox="1"/>
          <p:nvPr/>
        </p:nvSpPr>
        <p:spPr>
          <a:xfrm>
            <a:off x="5625607" y="751377"/>
            <a:ext cx="7325648" cy="2382704"/>
          </a:xfrm>
          <a:prstGeom prst="rect">
            <a:avLst/>
          </a:prstGeom>
        </p:spPr>
        <p:txBody>
          <a:bodyPr wrap="square" lIns="0" tIns="0" rIns="0" bIns="0" rtlCol="0" anchor="t">
            <a:spAutoFit/>
          </a:bodyPr>
          <a:lstStyle/>
          <a:p>
            <a:pPr algn="ctr">
              <a:lnSpc>
                <a:spcPts val="10000"/>
              </a:lnSpc>
            </a:pPr>
            <a:r>
              <a:rPr lang="en-US" sz="3600" b="1" spc="232" dirty="0">
                <a:solidFill>
                  <a:srgbClr val="797A1D"/>
                </a:solidFill>
                <a:latin typeface="Cinzel Decorative Bold"/>
                <a:ea typeface="Cinzel Decorative Bold"/>
                <a:cs typeface="Cinzel Decorative Bold"/>
                <a:sym typeface="Cinzel Decorative Bold"/>
              </a:rPr>
              <a:t>second level: Squeezing the olives</a:t>
            </a:r>
          </a:p>
        </p:txBody>
      </p:sp>
      <p:sp>
        <p:nvSpPr>
          <p:cNvPr id="29" name="TextBox 29"/>
          <p:cNvSpPr txBox="1"/>
          <p:nvPr/>
        </p:nvSpPr>
        <p:spPr>
          <a:xfrm>
            <a:off x="9543943" y="4027278"/>
            <a:ext cx="5922878" cy="679384"/>
          </a:xfrm>
          <a:prstGeom prst="rect">
            <a:avLst/>
          </a:prstGeom>
        </p:spPr>
        <p:txBody>
          <a:bodyPr lIns="0" tIns="0" rIns="0" bIns="0" rtlCol="0" anchor="t">
            <a:spAutoFit/>
          </a:bodyPr>
          <a:lstStyle/>
          <a:p>
            <a:pPr algn="ctr">
              <a:lnSpc>
                <a:spcPts val="5599"/>
              </a:lnSpc>
            </a:pPr>
            <a:r>
              <a:rPr lang="en-US" sz="3999">
                <a:solidFill>
                  <a:srgbClr val="FFFFF1"/>
                </a:solidFill>
                <a:latin typeface="Cagliostro"/>
                <a:ea typeface="Cagliostro"/>
                <a:cs typeface="Cagliostro"/>
                <a:sym typeface="Cagliostro"/>
              </a:rPr>
              <a:t>Proponents</a:t>
            </a:r>
          </a:p>
        </p:txBody>
      </p:sp>
      <p:sp>
        <p:nvSpPr>
          <p:cNvPr id="31" name="TextBox 16">
            <a:extLst>
              <a:ext uri="{FF2B5EF4-FFF2-40B4-BE49-F238E27FC236}">
                <a16:creationId xmlns:a16="http://schemas.microsoft.com/office/drawing/2014/main" id="{B4EAD358-8D51-CF2F-FB9F-445D1525A670}"/>
              </a:ext>
            </a:extLst>
          </p:cNvPr>
          <p:cNvSpPr txBox="1"/>
          <p:nvPr/>
        </p:nvSpPr>
        <p:spPr>
          <a:xfrm>
            <a:off x="3081703" y="3466836"/>
            <a:ext cx="13261053" cy="3789499"/>
          </a:xfrm>
          <a:prstGeom prst="rect">
            <a:avLst/>
          </a:prstGeom>
        </p:spPr>
        <p:txBody>
          <a:bodyPr wrap="square" lIns="0" tIns="0" rIns="0" bIns="0" rtlCol="0" anchor="t">
            <a:spAutoFit/>
          </a:bodyPr>
          <a:lstStyle/>
          <a:p>
            <a:pPr marL="0" lvl="0" indent="0" algn="ctr">
              <a:lnSpc>
                <a:spcPts val="4200"/>
              </a:lnSpc>
              <a:spcBef>
                <a:spcPct val="0"/>
              </a:spcBef>
            </a:pPr>
            <a:r>
              <a:rPr lang="en-US" sz="4000" u="none" dirty="0">
                <a:solidFill>
                  <a:srgbClr val="C4791C"/>
                </a:solidFill>
                <a:latin typeface="Cagliostro"/>
                <a:ea typeface="Cagliostro"/>
                <a:cs typeface="Cagliostro"/>
                <a:sym typeface="Cagliostro"/>
              </a:rPr>
              <a:t>Now we will moving to the squeezing </a:t>
            </a:r>
            <a:r>
              <a:rPr lang="en-US" sz="4000" u="none" dirty="0" err="1">
                <a:solidFill>
                  <a:srgbClr val="C4791C"/>
                </a:solidFill>
                <a:latin typeface="Cagliostro"/>
                <a:ea typeface="Cagliostro"/>
                <a:cs typeface="Cagliostro"/>
                <a:sym typeface="Cagliostro"/>
              </a:rPr>
              <a:t>part.This</a:t>
            </a:r>
            <a:r>
              <a:rPr lang="en-US" sz="4000" u="none" dirty="0">
                <a:solidFill>
                  <a:srgbClr val="C4791C"/>
                </a:solidFill>
                <a:latin typeface="Cagliostro"/>
                <a:ea typeface="Cagliostro"/>
                <a:cs typeface="Cagliostro"/>
                <a:sym typeface="Cagliostro"/>
              </a:rPr>
              <a:t> is accomplished using two aluminum rollers, which are connected by three gears and a track system. The track is powered by a windshield wiper motor, which drives the rollers to rotate in opposite directions. The surface of these rollers is roughened to ensure that the olives are effectively squeezed as they pass through.</a:t>
            </a:r>
          </a:p>
        </p:txBody>
      </p:sp>
      <p:pic>
        <p:nvPicPr>
          <p:cNvPr id="10" name="صورة 9">
            <a:extLst>
              <a:ext uri="{FF2B5EF4-FFF2-40B4-BE49-F238E27FC236}">
                <a16:creationId xmlns:a16="http://schemas.microsoft.com/office/drawing/2014/main" id="{5ED1DC1A-6914-D8F2-7B1C-D9946A3BC571}"/>
              </a:ext>
            </a:extLst>
          </p:cNvPr>
          <p:cNvPicPr>
            <a:picLocks noChangeAspect="1"/>
          </p:cNvPicPr>
          <p:nvPr/>
        </p:nvPicPr>
        <p:blipFill>
          <a:blip r:embed="rId12" cstate="print">
            <a:extLst>
              <a:ext uri="{28A0092B-C50C-407E-A947-70E740481C1C}">
                <a14:useLocalDpi xmlns:a14="http://schemas.microsoft.com/office/drawing/2010/main" val="0"/>
              </a:ext>
            </a:extLst>
          </a:blip>
          <a:srcRect l="8009" r="40980"/>
          <a:stretch/>
        </p:blipFill>
        <p:spPr>
          <a:xfrm>
            <a:off x="985828" y="1176739"/>
            <a:ext cx="1984048" cy="5185961"/>
          </a:xfrm>
          <a:prstGeom prst="rect">
            <a:avLst/>
          </a:prstGeom>
        </p:spPr>
      </p:pic>
      <p:pic>
        <p:nvPicPr>
          <p:cNvPr id="12" name="صورة 11">
            <a:extLst>
              <a:ext uri="{FF2B5EF4-FFF2-40B4-BE49-F238E27FC236}">
                <a16:creationId xmlns:a16="http://schemas.microsoft.com/office/drawing/2014/main" id="{66521FCA-8B2C-A693-614E-C4C5DE2878E0}"/>
              </a:ext>
            </a:extLst>
          </p:cNvPr>
          <p:cNvPicPr>
            <a:picLocks noChangeAspect="1"/>
          </p:cNvPicPr>
          <p:nvPr/>
        </p:nvPicPr>
        <p:blipFill>
          <a:blip r:embed="rId13" cstate="print">
            <a:extLst>
              <a:ext uri="{BEBA8EAE-BF5A-486C-A8C5-ECC9F3942E4B}">
                <a14:imgProps xmlns:a14="http://schemas.microsoft.com/office/drawing/2010/main">
                  <a14:imgLayer r:embed="rId14">
                    <a14:imgEffect>
                      <a14:backgroundRemoval t="10000" b="97800" l="10000" r="90000">
                        <a14:foregroundMark x1="70200" y1="83600" x2="69800" y2="88450"/>
                        <a14:foregroundMark x1="77400" y1="79750" x2="77600" y2="83950"/>
                        <a14:foregroundMark x1="77600" y1="83950" x2="63200" y2="85450"/>
                        <a14:foregroundMark x1="43933" y1="86450" x2="39733" y2="86150"/>
                        <a14:foregroundMark x1="39733" y1="86150" x2="39267" y2="83800"/>
                        <a14:foregroundMark x1="40933" y1="20450" x2="39867" y2="15300"/>
                        <a14:foregroundMark x1="41200" y1="15050" x2="41733" y2="20850"/>
                        <a14:foregroundMark x1="39733" y1="20850" x2="38933" y2="15450"/>
                        <a14:foregroundMark x1="62333" y1="18050" x2="60267" y2="17800"/>
                        <a14:foregroundMark x1="60400" y1="17500" x2="58267" y2="16850"/>
                        <a14:foregroundMark x1="58867" y1="16850" x2="60133" y2="16900"/>
                        <a14:foregroundMark x1="56000" y1="15650" x2="54400" y2="10550"/>
                        <a14:foregroundMark x1="52000" y1="10550" x2="52733" y2="16450"/>
                        <a14:foregroundMark x1="52733" y1="16450" x2="52733" y2="16450"/>
                        <a14:foregroundMark x1="52733" y1="16450" x2="51533" y2="10850"/>
                        <a14:foregroundMark x1="70733" y1="86300" x2="73533" y2="97000"/>
                      </a14:backgroundRemoval>
                    </a14:imgEffect>
                  </a14:imgLayer>
                </a14:imgProps>
              </a:ext>
              <a:ext uri="{28A0092B-C50C-407E-A947-70E740481C1C}">
                <a14:useLocalDpi xmlns:a14="http://schemas.microsoft.com/office/drawing/2010/main" val="0"/>
              </a:ext>
            </a:extLst>
          </a:blip>
          <a:stretch>
            <a:fillRect/>
          </a:stretch>
        </p:blipFill>
        <p:spPr>
          <a:xfrm rot="4532002">
            <a:off x="11189692" y="5502102"/>
            <a:ext cx="4346870" cy="579582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4" name="Group 4"/>
          <p:cNvGrpSpPr/>
          <p:nvPr/>
        </p:nvGrpSpPr>
        <p:grpSpPr>
          <a:xfrm>
            <a:off x="3341457" y="1203406"/>
            <a:ext cx="11605086" cy="1956063"/>
            <a:chOff x="0" y="0"/>
            <a:chExt cx="3056484" cy="515177"/>
          </a:xfrm>
        </p:grpSpPr>
        <p:sp>
          <p:nvSpPr>
            <p:cNvPr id="5" name="Freeform 5"/>
            <p:cNvSpPr/>
            <p:nvPr/>
          </p:nvSpPr>
          <p:spPr>
            <a:xfrm>
              <a:off x="0" y="0"/>
              <a:ext cx="3056484" cy="515177"/>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sp>
        <p:sp>
          <p:nvSpPr>
            <p:cNvPr id="6" name="TextBox 6"/>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a:off x="12060369" y="1000033"/>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8" name="Freeform 8"/>
          <p:cNvSpPr/>
          <p:nvPr/>
        </p:nvSpPr>
        <p:spPr>
          <a:xfrm>
            <a:off x="6339092" y="28926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1" name="Freeform 21"/>
          <p:cNvSpPr/>
          <p:nvPr/>
        </p:nvSpPr>
        <p:spPr>
          <a:xfrm>
            <a:off x="3435306" y="9026352"/>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2" name="Freeform 22"/>
          <p:cNvSpPr/>
          <p:nvPr/>
        </p:nvSpPr>
        <p:spPr>
          <a:xfrm>
            <a:off x="14398323" y="9026352"/>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3" name="Freeform 23"/>
          <p:cNvSpPr/>
          <p:nvPr/>
        </p:nvSpPr>
        <p:spPr>
          <a:xfrm>
            <a:off x="15178491" y="427648"/>
            <a:ext cx="2564259" cy="2464960"/>
          </a:xfrm>
          <a:custGeom>
            <a:avLst/>
            <a:gdLst/>
            <a:ahLst/>
            <a:cxnLst/>
            <a:rect l="l" t="t" r="r" b="b"/>
            <a:pathLst>
              <a:path w="2564259" h="2464960">
                <a:moveTo>
                  <a:pt x="0" y="0"/>
                </a:moveTo>
                <a:lnTo>
                  <a:pt x="2564259" y="0"/>
                </a:lnTo>
                <a:lnTo>
                  <a:pt x="2564259" y="2464960"/>
                </a:lnTo>
                <a:lnTo>
                  <a:pt x="0" y="246496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24" name="Freeform 24"/>
          <p:cNvSpPr/>
          <p:nvPr/>
        </p:nvSpPr>
        <p:spPr>
          <a:xfrm flipH="1">
            <a:off x="385265" y="5777746"/>
            <a:ext cx="2264388" cy="4321983"/>
          </a:xfrm>
          <a:custGeom>
            <a:avLst/>
            <a:gdLst/>
            <a:ahLst/>
            <a:cxnLst/>
            <a:rect l="l" t="t" r="r" b="b"/>
            <a:pathLst>
              <a:path w="2264388" h="4321983">
                <a:moveTo>
                  <a:pt x="2264388" y="0"/>
                </a:moveTo>
                <a:lnTo>
                  <a:pt x="0" y="0"/>
                </a:lnTo>
                <a:lnTo>
                  <a:pt x="0" y="4321983"/>
                </a:lnTo>
                <a:lnTo>
                  <a:pt x="2264388" y="4321983"/>
                </a:lnTo>
                <a:lnTo>
                  <a:pt x="2264388"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25" name="TextBox 25"/>
          <p:cNvSpPr txBox="1"/>
          <p:nvPr/>
        </p:nvSpPr>
        <p:spPr>
          <a:xfrm>
            <a:off x="5254202" y="904551"/>
            <a:ext cx="7779596" cy="2451953"/>
          </a:xfrm>
          <a:prstGeom prst="rect">
            <a:avLst/>
          </a:prstGeom>
        </p:spPr>
        <p:txBody>
          <a:bodyPr wrap="square" lIns="0" tIns="0" rIns="0" bIns="0" rtlCol="0" anchor="t">
            <a:spAutoFit/>
          </a:bodyPr>
          <a:lstStyle/>
          <a:p>
            <a:pPr algn="ctr">
              <a:lnSpc>
                <a:spcPts val="10000"/>
              </a:lnSpc>
            </a:pPr>
            <a:r>
              <a:rPr lang="en-US" sz="5400" b="1" spc="232" dirty="0">
                <a:solidFill>
                  <a:srgbClr val="797A1D"/>
                </a:solidFill>
                <a:latin typeface="Cinzel Decorative Bold"/>
                <a:ea typeface="Cinzel Decorative Bold"/>
                <a:cs typeface="Cinzel Decorative Bold"/>
                <a:sym typeface="Cinzel Decorative Bold"/>
              </a:rPr>
              <a:t>Third level: Closing the jar</a:t>
            </a:r>
          </a:p>
        </p:txBody>
      </p:sp>
      <p:sp>
        <p:nvSpPr>
          <p:cNvPr id="28" name="TextBox 28"/>
          <p:cNvSpPr txBox="1"/>
          <p:nvPr/>
        </p:nvSpPr>
        <p:spPr>
          <a:xfrm>
            <a:off x="3201026" y="4064207"/>
            <a:ext cx="5163184" cy="679384"/>
          </a:xfrm>
          <a:prstGeom prst="rect">
            <a:avLst/>
          </a:prstGeom>
        </p:spPr>
        <p:txBody>
          <a:bodyPr lIns="0" tIns="0" rIns="0" bIns="0" rtlCol="0" anchor="t">
            <a:spAutoFit/>
          </a:bodyPr>
          <a:lstStyle/>
          <a:p>
            <a:pPr algn="ctr">
              <a:lnSpc>
                <a:spcPts val="5599"/>
              </a:lnSpc>
            </a:pPr>
            <a:r>
              <a:rPr lang="en-US" sz="3999">
                <a:solidFill>
                  <a:srgbClr val="FFFFF1"/>
                </a:solidFill>
                <a:latin typeface="Cagliostro"/>
                <a:ea typeface="Cagliostro"/>
                <a:cs typeface="Cagliostro"/>
                <a:sym typeface="Cagliostro"/>
              </a:rPr>
              <a:t>What We Know</a:t>
            </a:r>
          </a:p>
        </p:txBody>
      </p:sp>
      <p:pic>
        <p:nvPicPr>
          <p:cNvPr id="35" name="1000073181.mp4">
            <a:hlinkClick r:id="" action="ppaction://media"/>
            <a:extLst>
              <a:ext uri="{FF2B5EF4-FFF2-40B4-BE49-F238E27FC236}">
                <a16:creationId xmlns:a16="http://schemas.microsoft.com/office/drawing/2014/main" id="{737B16BB-DF81-0D0B-C318-0F17358BB5A0}"/>
              </a:ext>
            </a:extLst>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6339092" y="3501165"/>
            <a:ext cx="5927579" cy="63735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5"/>
                </p:tgtEl>
              </p:cMediaNode>
            </p:video>
            <p:seq concurrent="1" nextAc="seek">
              <p:cTn id="8" restart="whenNotActive" fill="hold" evtFilter="cancelBubble" nodeType="interactiveSeq">
                <p:stCondLst>
                  <p:cond evt="onClick" delay="0">
                    <p:tgtEl>
                      <p:spTgt spid="3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5"/>
                                        </p:tgtEl>
                                      </p:cBhvr>
                                    </p:cmd>
                                  </p:childTnLst>
                                </p:cTn>
                              </p:par>
                            </p:childTnLst>
                          </p:cTn>
                        </p:par>
                      </p:childTnLst>
                    </p:cTn>
                  </p:par>
                </p:childTnLst>
              </p:cTn>
              <p:nextCondLst>
                <p:cond evt="onClick" delay="0">
                  <p:tgtEl>
                    <p:spTgt spid="3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1"/>
        </a:solidFill>
        <a:effectLst/>
      </p:bgPr>
    </p:bg>
    <p:spTree>
      <p:nvGrpSpPr>
        <p:cNvPr id="1" name=""/>
        <p:cNvGrpSpPr/>
        <p:nvPr/>
      </p:nvGrpSpPr>
      <p:grpSpPr>
        <a:xfrm>
          <a:off x="0" y="0"/>
          <a:ext cx="0" cy="0"/>
          <a:chOff x="0" y="0"/>
          <a:chExt cx="0" cy="0"/>
        </a:xfrm>
      </p:grpSpPr>
      <p:sp>
        <p:nvSpPr>
          <p:cNvPr id="2" name="Freeform 2"/>
          <p:cNvSpPr/>
          <p:nvPr/>
        </p:nvSpPr>
        <p:spPr>
          <a:xfrm rot="-748915" flipH="1">
            <a:off x="-825489" y="-553070"/>
            <a:ext cx="2895225" cy="2495157"/>
          </a:xfrm>
          <a:custGeom>
            <a:avLst/>
            <a:gdLst/>
            <a:ahLst/>
            <a:cxnLst/>
            <a:rect l="l" t="t" r="r" b="b"/>
            <a:pathLst>
              <a:path w="2895225" h="2495157">
                <a:moveTo>
                  <a:pt x="2895224" y="0"/>
                </a:moveTo>
                <a:lnTo>
                  <a:pt x="0" y="0"/>
                </a:lnTo>
                <a:lnTo>
                  <a:pt x="0" y="2495157"/>
                </a:lnTo>
                <a:lnTo>
                  <a:pt x="2895224" y="2495157"/>
                </a:lnTo>
                <a:lnTo>
                  <a:pt x="2895224"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rot="5400000">
            <a:off x="15838881" y="8222139"/>
            <a:ext cx="2840838" cy="2448286"/>
          </a:xfrm>
          <a:custGeom>
            <a:avLst/>
            <a:gdLst/>
            <a:ahLst/>
            <a:cxnLst/>
            <a:rect l="l" t="t" r="r" b="b"/>
            <a:pathLst>
              <a:path w="2840838" h="2448286">
                <a:moveTo>
                  <a:pt x="0" y="0"/>
                </a:moveTo>
                <a:lnTo>
                  <a:pt x="2840838" y="0"/>
                </a:lnTo>
                <a:lnTo>
                  <a:pt x="2840838" y="2448286"/>
                </a:lnTo>
                <a:lnTo>
                  <a:pt x="0" y="24482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rot="16200000">
            <a:off x="1267175" y="1664571"/>
            <a:ext cx="1943666" cy="1280619"/>
          </a:xfrm>
          <a:custGeom>
            <a:avLst/>
            <a:gdLst/>
            <a:ahLst/>
            <a:cxnLst/>
            <a:rect l="l" t="t" r="r" b="b"/>
            <a:pathLst>
              <a:path w="3833315" h="4114800">
                <a:moveTo>
                  <a:pt x="0" y="0"/>
                </a:moveTo>
                <a:lnTo>
                  <a:pt x="3833314" y="0"/>
                </a:lnTo>
                <a:lnTo>
                  <a:pt x="383331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5713718" y="330868"/>
            <a:ext cx="7481088" cy="2451953"/>
          </a:xfrm>
          <a:prstGeom prst="rect">
            <a:avLst/>
          </a:prstGeom>
        </p:spPr>
        <p:txBody>
          <a:bodyPr wrap="square" lIns="0" tIns="0" rIns="0" bIns="0" rtlCol="0" anchor="t">
            <a:spAutoFit/>
          </a:bodyPr>
          <a:lstStyle/>
          <a:p>
            <a:pPr algn="ctr">
              <a:lnSpc>
                <a:spcPts val="10000"/>
              </a:lnSpc>
            </a:pPr>
            <a:r>
              <a:rPr lang="en-US" sz="4400" b="1" spc="232" dirty="0">
                <a:solidFill>
                  <a:srgbClr val="797A1D"/>
                </a:solidFill>
                <a:latin typeface="Cinzel Decorative Bold"/>
                <a:ea typeface="Cinzel Decorative Bold"/>
                <a:cs typeface="Cinzel Decorative Bold"/>
                <a:sym typeface="Cinzel Decorative Bold"/>
              </a:rPr>
              <a:t>Forth level :the labeling</a:t>
            </a:r>
          </a:p>
        </p:txBody>
      </p:sp>
      <p:grpSp>
        <p:nvGrpSpPr>
          <p:cNvPr id="6" name="Group 6"/>
          <p:cNvGrpSpPr/>
          <p:nvPr/>
        </p:nvGrpSpPr>
        <p:grpSpPr>
          <a:xfrm>
            <a:off x="3574662" y="354930"/>
            <a:ext cx="10566448" cy="4362899"/>
            <a:chOff x="0" y="-321024"/>
            <a:chExt cx="3857444" cy="836201"/>
          </a:xfrm>
        </p:grpSpPr>
        <p:sp>
          <p:nvSpPr>
            <p:cNvPr id="7" name="Freeform 7"/>
            <p:cNvSpPr/>
            <p:nvPr/>
          </p:nvSpPr>
          <p:spPr>
            <a:xfrm>
              <a:off x="800960" y="-321024"/>
              <a:ext cx="3056484" cy="457713"/>
            </a:xfrm>
            <a:custGeom>
              <a:avLst/>
              <a:gdLst/>
              <a:ahLst/>
              <a:cxnLst/>
              <a:rect l="l" t="t" r="r" b="b"/>
              <a:pathLst>
                <a:path w="3056484" h="515177">
                  <a:moveTo>
                    <a:pt x="2853284" y="0"/>
                  </a:moveTo>
                  <a:cubicBezTo>
                    <a:pt x="2965508" y="0"/>
                    <a:pt x="3056484" y="115326"/>
                    <a:pt x="3056484" y="257588"/>
                  </a:cubicBezTo>
                  <a:cubicBezTo>
                    <a:pt x="3056484" y="399851"/>
                    <a:pt x="2965508" y="515177"/>
                    <a:pt x="2853284" y="515177"/>
                  </a:cubicBezTo>
                  <a:lnTo>
                    <a:pt x="203200" y="515177"/>
                  </a:lnTo>
                  <a:cubicBezTo>
                    <a:pt x="90976" y="515177"/>
                    <a:pt x="0" y="399851"/>
                    <a:pt x="0" y="257588"/>
                  </a:cubicBezTo>
                  <a:cubicBezTo>
                    <a:pt x="0" y="115326"/>
                    <a:pt x="90976" y="0"/>
                    <a:pt x="203200" y="0"/>
                  </a:cubicBezTo>
                  <a:close/>
                </a:path>
              </a:pathLst>
            </a:custGeom>
            <a:solidFill>
              <a:srgbClr val="000000">
                <a:alpha val="0"/>
              </a:srgbClr>
            </a:solidFill>
            <a:ln w="47625" cap="sq">
              <a:solidFill>
                <a:srgbClr val="DEDD91"/>
              </a:solidFill>
              <a:prstDash val="solid"/>
              <a:miter/>
            </a:ln>
          </p:spPr>
          <p:txBody>
            <a:bodyPr/>
            <a:lstStyle/>
            <a:p>
              <a:endParaRPr lang="en-US" dirty="0"/>
            </a:p>
          </p:txBody>
        </p:sp>
        <p:sp>
          <p:nvSpPr>
            <p:cNvPr id="8" name="TextBox 8"/>
            <p:cNvSpPr txBox="1"/>
            <p:nvPr/>
          </p:nvSpPr>
          <p:spPr>
            <a:xfrm>
              <a:off x="0" y="-38100"/>
              <a:ext cx="3056484" cy="553277"/>
            </a:xfrm>
            <a:prstGeom prst="rect">
              <a:avLst/>
            </a:prstGeom>
          </p:spPr>
          <p:txBody>
            <a:bodyPr lIns="50800" tIns="50800" rIns="50800" bIns="50800" rtlCol="0" anchor="ctr"/>
            <a:lstStyle/>
            <a:p>
              <a:pPr algn="ctr">
                <a:lnSpc>
                  <a:spcPts val="2659"/>
                </a:lnSpc>
              </a:pPr>
              <a:endParaRPr/>
            </a:p>
          </p:txBody>
        </p:sp>
      </p:grpSp>
      <p:sp>
        <p:nvSpPr>
          <p:cNvPr id="9" name="Freeform 9"/>
          <p:cNvSpPr/>
          <p:nvPr/>
        </p:nvSpPr>
        <p:spPr>
          <a:xfrm>
            <a:off x="4514113" y="990508"/>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0" name="Freeform 10"/>
          <p:cNvSpPr/>
          <p:nvPr/>
        </p:nvSpPr>
        <p:spPr>
          <a:xfrm>
            <a:off x="13355669" y="2901030"/>
            <a:ext cx="463896" cy="463896"/>
          </a:xfrm>
          <a:custGeom>
            <a:avLst/>
            <a:gdLst/>
            <a:ahLst/>
            <a:cxnLst/>
            <a:rect l="l" t="t" r="r" b="b"/>
            <a:pathLst>
              <a:path w="463896" h="463896">
                <a:moveTo>
                  <a:pt x="0" y="0"/>
                </a:moveTo>
                <a:lnTo>
                  <a:pt x="463896" y="0"/>
                </a:lnTo>
                <a:lnTo>
                  <a:pt x="463896" y="463896"/>
                </a:lnTo>
                <a:lnTo>
                  <a:pt x="0" y="4638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9" name="Freeform 19"/>
          <p:cNvSpPr/>
          <p:nvPr/>
        </p:nvSpPr>
        <p:spPr>
          <a:xfrm rot="1507693">
            <a:off x="-93660" y="7083960"/>
            <a:ext cx="1763524" cy="3657582"/>
          </a:xfrm>
          <a:custGeom>
            <a:avLst/>
            <a:gdLst/>
            <a:ahLst/>
            <a:cxnLst/>
            <a:rect l="l" t="t" r="r" b="b"/>
            <a:pathLst>
              <a:path w="1763524" h="3657582">
                <a:moveTo>
                  <a:pt x="0" y="0"/>
                </a:moveTo>
                <a:lnTo>
                  <a:pt x="1763524" y="0"/>
                </a:lnTo>
                <a:lnTo>
                  <a:pt x="1763524" y="3657582"/>
                </a:lnTo>
                <a:lnTo>
                  <a:pt x="0" y="365758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0" name="Freeform 20"/>
          <p:cNvSpPr/>
          <p:nvPr/>
        </p:nvSpPr>
        <p:spPr>
          <a:xfrm rot="-1610125" flipH="1">
            <a:off x="16715378" y="324072"/>
            <a:ext cx="1763524" cy="3657582"/>
          </a:xfrm>
          <a:custGeom>
            <a:avLst/>
            <a:gdLst/>
            <a:ahLst/>
            <a:cxnLst/>
            <a:rect l="l" t="t" r="r" b="b"/>
            <a:pathLst>
              <a:path w="1763524" h="3657582">
                <a:moveTo>
                  <a:pt x="1763525" y="0"/>
                </a:moveTo>
                <a:lnTo>
                  <a:pt x="0" y="0"/>
                </a:lnTo>
                <a:lnTo>
                  <a:pt x="0" y="3657581"/>
                </a:lnTo>
                <a:lnTo>
                  <a:pt x="1763525" y="3657581"/>
                </a:lnTo>
                <a:lnTo>
                  <a:pt x="1763525"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2" name="TextBox 16">
            <a:extLst>
              <a:ext uri="{FF2B5EF4-FFF2-40B4-BE49-F238E27FC236}">
                <a16:creationId xmlns:a16="http://schemas.microsoft.com/office/drawing/2014/main" id="{FED07346-77E5-FE6F-EDDF-A6CA24AB063B}"/>
              </a:ext>
            </a:extLst>
          </p:cNvPr>
          <p:cNvSpPr txBox="1"/>
          <p:nvPr/>
        </p:nvSpPr>
        <p:spPr>
          <a:xfrm>
            <a:off x="2374964" y="3142925"/>
            <a:ext cx="13261053" cy="2173672"/>
          </a:xfrm>
          <a:prstGeom prst="rect">
            <a:avLst/>
          </a:prstGeom>
        </p:spPr>
        <p:txBody>
          <a:bodyPr wrap="square" lIns="0" tIns="0" rIns="0" bIns="0" rtlCol="0" anchor="t">
            <a:spAutoFit/>
          </a:bodyPr>
          <a:lstStyle/>
          <a:p>
            <a:pPr marL="0" lvl="0" indent="0" algn="ctr">
              <a:lnSpc>
                <a:spcPts val="4200"/>
              </a:lnSpc>
              <a:spcBef>
                <a:spcPct val="0"/>
              </a:spcBef>
            </a:pPr>
            <a:r>
              <a:rPr lang="ar-SA" sz="4000" u="none" dirty="0" err="1">
                <a:solidFill>
                  <a:srgbClr val="C4791C"/>
                </a:solidFill>
                <a:latin typeface="Cagliostro"/>
                <a:ea typeface="Cagliostro"/>
                <a:cs typeface="Cagliostro"/>
                <a:sym typeface="Cagliostro"/>
              </a:rPr>
              <a:t>At</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fourth</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level</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process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moves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to</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labeling</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jars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Each</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jar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receives</a:t>
            </a:r>
            <a:r>
              <a:rPr lang="ar-SA" sz="4000" u="none" dirty="0">
                <a:solidFill>
                  <a:srgbClr val="C4791C"/>
                </a:solidFill>
                <a:latin typeface="Cagliostro"/>
                <a:ea typeface="Cagliostro"/>
                <a:cs typeface="Cagliostro"/>
                <a:sym typeface="Cagliostro"/>
              </a:rPr>
              <a:t> a </a:t>
            </a:r>
            <a:r>
              <a:rPr lang="ar-SA" sz="4000" u="none" dirty="0" err="1">
                <a:solidFill>
                  <a:srgbClr val="C4791C"/>
                </a:solidFill>
                <a:latin typeface="Cagliostro"/>
                <a:ea typeface="Cagliostro"/>
                <a:cs typeface="Cagliostro"/>
                <a:sym typeface="Cagliostro"/>
              </a:rPr>
              <a:t>label</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that</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includes</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project</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name</a:t>
            </a:r>
            <a:r>
              <a:rPr lang="ar-SA" sz="4000" u="none" dirty="0">
                <a:solidFill>
                  <a:srgbClr val="C4791C"/>
                </a:solidFill>
                <a:latin typeface="Cagliostro"/>
                <a:ea typeface="Cagliostro"/>
                <a:cs typeface="Cagliostro"/>
                <a:sym typeface="Cagliostro"/>
              </a:rPr>
              <a:t>, a </a:t>
            </a:r>
            <a:r>
              <a:rPr lang="ar-SA" sz="4000" u="none" dirty="0" err="1">
                <a:solidFill>
                  <a:srgbClr val="C4791C"/>
                </a:solidFill>
                <a:latin typeface="Cagliostro"/>
                <a:ea typeface="Cagliostro"/>
                <a:cs typeface="Cagliostro"/>
                <a:sym typeface="Cagliostro"/>
              </a:rPr>
              <a:t>barcode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for</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tracking</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and</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expiration</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date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of</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the</a:t>
            </a:r>
            <a:r>
              <a:rPr lang="ar-SA" sz="4000" u="none" dirty="0">
                <a:solidFill>
                  <a:srgbClr val="C4791C"/>
                </a:solidFill>
                <a:latin typeface="Cagliostro"/>
                <a:ea typeface="Cagliostro"/>
                <a:cs typeface="Cagliostro"/>
                <a:sym typeface="Cagliostro"/>
              </a:rPr>
              <a:t> </a:t>
            </a:r>
            <a:r>
              <a:rPr lang="ar-SA" sz="4000" u="none" dirty="0" err="1">
                <a:solidFill>
                  <a:srgbClr val="C4791C"/>
                </a:solidFill>
                <a:latin typeface="Cagliostro"/>
                <a:ea typeface="Cagliostro"/>
                <a:cs typeface="Cagliostro"/>
                <a:sym typeface="Cagliostro"/>
              </a:rPr>
              <a:t>product</a:t>
            </a:r>
            <a:r>
              <a:rPr lang="ar-SA" sz="4000" u="none" dirty="0">
                <a:solidFill>
                  <a:srgbClr val="C4791C"/>
                </a:solidFill>
                <a:latin typeface="Cagliostro"/>
                <a:ea typeface="Cagliostro"/>
                <a:cs typeface="Cagliostro"/>
                <a:sym typeface="Cagliostro"/>
              </a:rPr>
              <a:t>. </a:t>
            </a:r>
            <a:endParaRPr lang="en-US" sz="4000" u="none" dirty="0">
              <a:solidFill>
                <a:srgbClr val="C4791C"/>
              </a:solidFill>
              <a:latin typeface="Cagliostro"/>
              <a:ea typeface="Cagliostro"/>
              <a:cs typeface="Cagliostro"/>
              <a:sym typeface="Cagliostro"/>
            </a:endParaRPr>
          </a:p>
        </p:txBody>
      </p:sp>
      <p:pic>
        <p:nvPicPr>
          <p:cNvPr id="16" name="Picture 15">
            <a:extLst>
              <a:ext uri="{FF2B5EF4-FFF2-40B4-BE49-F238E27FC236}">
                <a16:creationId xmlns:a16="http://schemas.microsoft.com/office/drawing/2014/main" id="{B900E375-6612-32B1-5DFF-B21BD7CFE82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07763" y="6193992"/>
            <a:ext cx="7356700" cy="3103846"/>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864</TotalTime>
  <Words>558</Words>
  <Application>Microsoft Office PowerPoint</Application>
  <PresentationFormat>مخصص</PresentationFormat>
  <Paragraphs>41</Paragraphs>
  <Slides>12</Slides>
  <Notes>0</Notes>
  <HiddenSlides>0</HiddenSlides>
  <MMClips>1</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12</vt:i4>
      </vt:variant>
    </vt:vector>
  </HeadingPairs>
  <TitlesOfParts>
    <vt:vector size="17" baseType="lpstr">
      <vt:lpstr>Arial</vt:lpstr>
      <vt:lpstr>Cinzel Decorative Bold</vt:lpstr>
      <vt:lpstr>Calibri</vt:lpstr>
      <vt:lpstr>Cagliostro</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Aesthetic Thesis Defense Presentation</dc:title>
  <cp:lastModifiedBy>DIANA QWARIQ</cp:lastModifiedBy>
  <cp:revision>6</cp:revision>
  <dcterms:created xsi:type="dcterms:W3CDTF">2006-08-16T00:00:00Z</dcterms:created>
  <dcterms:modified xsi:type="dcterms:W3CDTF">2024-09-10T05:25:36Z</dcterms:modified>
  <dc:identifier>DAGQGAqhCmc</dc:identifier>
</cp:coreProperties>
</file>