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1" r:id="rId4"/>
    <p:sldId id="258" r:id="rId5"/>
    <p:sldId id="259" r:id="rId6"/>
    <p:sldId id="261" r:id="rId7"/>
    <p:sldId id="262" r:id="rId8"/>
    <p:sldId id="274" r:id="rId9"/>
    <p:sldId id="275" r:id="rId10"/>
    <p:sldId id="276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2" r:id="rId19"/>
    <p:sldId id="270" r:id="rId20"/>
    <p:sldId id="273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FF9999"/>
    <a:srgbClr val="422C16"/>
    <a:srgbClr val="0C788E"/>
    <a:srgbClr val="025198"/>
    <a:srgbClr val="000099"/>
    <a:srgbClr val="1C1C1C"/>
    <a:srgbClr val="996633"/>
    <a:srgbClr val="36000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21807" autoAdjust="0"/>
    <p:restoredTop sz="94709" autoAdjust="0"/>
  </p:normalViewPr>
  <p:slideViewPr>
    <p:cSldViewPr>
      <p:cViewPr varScale="1">
        <p:scale>
          <a:sx n="74" d="100"/>
          <a:sy n="74" d="100"/>
        </p:scale>
        <p:origin x="-2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0" y="6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ariq\project%20graduation%2019%20oct\project%20graduation%202\weeks\week%2011\Final%20chapter%20Four\&#1575;&#1604;&#1585;&#1587;&#1605;&#1575;&#1578;%20(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ariq\project%20graduation%2019%20oct\project%20graduation%202\weeks\week%2011\Final%20chapter%20Four\&#1575;&#1604;&#1585;&#1587;&#1605;&#1575;&#1578;%20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ariq\project%20graduation%2019%20oct\project%20graduation%202\weeks\week%2011\Final%20chapter%20Four\&#1575;&#1604;&#1585;&#1587;&#1605;&#1575;&#1578;%20(1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ariq\project%20graduation%2019%20oct\project%20graduation%202\weeks\week%2011\Final%20chapter%20Four\&#1575;&#1604;&#1585;&#1587;&#1605;&#1575;&#1578;%20(1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ariq\project%20graduation%2019%20oct\project%20graduation%202\weeks\week%2011\Final%20chapter%20Four\&#1575;&#1604;&#1585;&#1587;&#1605;&#1575;&#1578;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Sheet1!$C$1</c:f>
              <c:strCache>
                <c:ptCount val="1"/>
                <c:pt idx="0">
                  <c:v>Questionnaire were responded </c:v>
                </c:pt>
              </c:strCache>
            </c:strRef>
          </c:tx>
          <c:explosion val="3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showPercent val="1"/>
          </c:dLbls>
          <c:cat>
            <c:strRef>
              <c:f>Sheet1!$A$2:$A$4</c:f>
              <c:strCache>
                <c:ptCount val="3"/>
                <c:pt idx="0">
                  <c:v>Nablus </c:v>
                </c:pt>
                <c:pt idx="1">
                  <c:v>Tulkarem </c:v>
                </c:pt>
                <c:pt idx="2">
                  <c:v>Ramallah 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25</c:v>
                </c:pt>
                <c:pt idx="1">
                  <c:v>15</c:v>
                </c:pt>
                <c:pt idx="2">
                  <c:v>17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 rtl="0">
            <a:defRPr/>
          </a:pPr>
          <a:endParaRPr lang="en-US"/>
        </a:p>
      </c:txPr>
    </c:legend>
    <c:plotVisOnly val="1"/>
  </c:chart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pieChart>
        <c:varyColors val="1"/>
        <c:ser>
          <c:idx val="1"/>
          <c:order val="1"/>
          <c:tx>
            <c:strRef>
              <c:f>'تكلفة المشروع'!$F$7:$H$7</c:f>
              <c:strCache>
                <c:ptCount val="1"/>
                <c:pt idx="0">
                  <c:v>75.4% 5.3% 19.3%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showPercent val="1"/>
          </c:dLbls>
          <c:cat>
            <c:strRef>
              <c:f>'تكلفة المشروع'!$F$5:$H$5</c:f>
              <c:strCache>
                <c:ptCount val="3"/>
                <c:pt idx="0">
                  <c:v>Increase</c:v>
                </c:pt>
                <c:pt idx="1">
                  <c:v>Decrease</c:v>
                </c:pt>
                <c:pt idx="2">
                  <c:v>Remain as it is                         </c:v>
                </c:pt>
              </c:strCache>
            </c:strRef>
          </c:cat>
          <c:val>
            <c:numRef>
              <c:f>'تكلفة المشروع'!$F$7:$H$7</c:f>
              <c:numCache>
                <c:formatCode>0.0%</c:formatCode>
                <c:ptCount val="3"/>
                <c:pt idx="0">
                  <c:v>0.75438596491228049</c:v>
                </c:pt>
                <c:pt idx="1">
                  <c:v>5.2631578947368432E-2</c:v>
                </c:pt>
                <c:pt idx="2">
                  <c:v>0.19298245614035095</c:v>
                </c:pt>
              </c:numCache>
            </c:numRef>
          </c:val>
        </c:ser>
        <c:ser>
          <c:idx val="0"/>
          <c:order val="0"/>
          <c:tx>
            <c:strRef>
              <c:f>'تكلفة المشروع'!$F$7:$H$7</c:f>
              <c:strCache>
                <c:ptCount val="1"/>
                <c:pt idx="0">
                  <c:v>75.4% 5.3% 19.3%</c:v>
                </c:pt>
              </c:strCache>
            </c:strRef>
          </c:tx>
          <c:dLbls>
            <c:showPercent val="1"/>
          </c:dLbls>
          <c:cat>
            <c:strRef>
              <c:f>'تكلفة المشروع'!$F$5:$H$5</c:f>
              <c:strCache>
                <c:ptCount val="3"/>
                <c:pt idx="0">
                  <c:v>Increase</c:v>
                </c:pt>
                <c:pt idx="1">
                  <c:v>Decrease</c:v>
                </c:pt>
                <c:pt idx="2">
                  <c:v>Remain as it is                         </c:v>
                </c:pt>
              </c:strCache>
            </c:strRef>
          </c:cat>
          <c:val>
            <c:numRef>
              <c:f>'تكلفة المشروع'!$F$7:$H$7</c:f>
              <c:numCache>
                <c:formatCode>0.0%</c:formatCode>
                <c:ptCount val="3"/>
                <c:pt idx="0">
                  <c:v>0.75438596491228049</c:v>
                </c:pt>
                <c:pt idx="1">
                  <c:v>5.2631578947368432E-2</c:v>
                </c:pt>
                <c:pt idx="2">
                  <c:v>0.19298245614035095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 rtl="0">
            <a:defRPr/>
          </a:pPr>
          <a:endParaRPr lang="en-US"/>
        </a:p>
      </c:txPr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Lbls>
            <c:showPercent val="1"/>
          </c:dLbls>
          <c:cat>
            <c:strRef>
              <c:f>'نسبة الزيادة'!$G$5:$J$5</c:f>
              <c:strCache>
                <c:ptCount val="4"/>
                <c:pt idx="0">
                  <c:v>10%-20%</c:v>
                </c:pt>
                <c:pt idx="1">
                  <c:v>20%-30%</c:v>
                </c:pt>
                <c:pt idx="2">
                  <c:v>30%-50%</c:v>
                </c:pt>
                <c:pt idx="3">
                  <c:v>more than 50%</c:v>
                </c:pt>
              </c:strCache>
            </c:strRef>
          </c:cat>
          <c:val>
            <c:numRef>
              <c:f>'نسبة الزيادة'!$G$6:$J$6</c:f>
              <c:numCache>
                <c:formatCode>General</c:formatCode>
                <c:ptCount val="4"/>
                <c:pt idx="0">
                  <c:v>31</c:v>
                </c:pt>
                <c:pt idx="1">
                  <c:v>11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dLbls>
            <c:showPercent val="1"/>
          </c:dLbls>
          <c:cat>
            <c:strRef>
              <c:f>'نسبة الزيادة'!$G$5:$J$5</c:f>
              <c:strCache>
                <c:ptCount val="4"/>
                <c:pt idx="0">
                  <c:v>10%-20%</c:v>
                </c:pt>
                <c:pt idx="1">
                  <c:v>20%-30%</c:v>
                </c:pt>
                <c:pt idx="2">
                  <c:v>30%-50%</c:v>
                </c:pt>
                <c:pt idx="3">
                  <c:v>more than 50%</c:v>
                </c:pt>
              </c:strCache>
            </c:strRef>
          </c:cat>
          <c:val>
            <c:numRef>
              <c:f>'نسبة الزيادة'!$G$7:$J$7</c:f>
              <c:numCache>
                <c:formatCode>0.0%</c:formatCode>
                <c:ptCount val="4"/>
                <c:pt idx="0">
                  <c:v>0.72093023255814004</c:v>
                </c:pt>
                <c:pt idx="1">
                  <c:v>0.2558139534883721</c:v>
                </c:pt>
                <c:pt idx="2">
                  <c:v>2.3255813953488372E-2</c:v>
                </c:pt>
                <c:pt idx="3">
                  <c:v>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0070C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showPercent val="1"/>
          </c:dLbls>
          <c:cat>
            <c:strRef>
              <c:f>الانتاجية!$F$5:$H$5</c:f>
              <c:strCache>
                <c:ptCount val="3"/>
                <c:pt idx="0">
                  <c:v>Incease</c:v>
                </c:pt>
                <c:pt idx="1">
                  <c:v>Decrease</c:v>
                </c:pt>
                <c:pt idx="2">
                  <c:v>Remain as it is                         </c:v>
                </c:pt>
              </c:strCache>
            </c:strRef>
          </c:cat>
          <c:val>
            <c:numRef>
              <c:f>الانتاجية!$F$6:$H$6</c:f>
              <c:numCache>
                <c:formatCode>General</c:formatCode>
                <c:ptCount val="3"/>
                <c:pt idx="0">
                  <c:v>14</c:v>
                </c:pt>
                <c:pt idx="1">
                  <c:v>25</c:v>
                </c:pt>
                <c:pt idx="2">
                  <c:v>18</c:v>
                </c:pt>
              </c:numCache>
            </c:numRef>
          </c:val>
        </c:ser>
        <c:ser>
          <c:idx val="1"/>
          <c:order val="1"/>
          <c:dLbls>
            <c:showPercent val="1"/>
          </c:dLbls>
          <c:cat>
            <c:strRef>
              <c:f>الانتاجية!$F$5:$H$5</c:f>
              <c:strCache>
                <c:ptCount val="3"/>
                <c:pt idx="0">
                  <c:v>Incease</c:v>
                </c:pt>
                <c:pt idx="1">
                  <c:v>Decrease</c:v>
                </c:pt>
                <c:pt idx="2">
                  <c:v>Remain as it is                         </c:v>
                </c:pt>
              </c:strCache>
            </c:strRef>
          </c:cat>
          <c:val>
            <c:numRef>
              <c:f>الانتاجية!$F$7:$H$7</c:f>
              <c:numCache>
                <c:formatCode>0.0%</c:formatCode>
                <c:ptCount val="3"/>
                <c:pt idx="0">
                  <c:v>0.24561403508771934</c:v>
                </c:pt>
                <c:pt idx="1">
                  <c:v>0.43859649122807037</c:v>
                </c:pt>
                <c:pt idx="2">
                  <c:v>0.31578947368421073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0070C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showPercent val="1"/>
          </c:dLbls>
          <c:cat>
            <c:strRef>
              <c:f>الجودة!$F$5:$H$5</c:f>
              <c:strCache>
                <c:ptCount val="3"/>
                <c:pt idx="0">
                  <c:v>Increase</c:v>
                </c:pt>
                <c:pt idx="1">
                  <c:v>Decrease</c:v>
                </c:pt>
                <c:pt idx="2">
                  <c:v>Remain as it is</c:v>
                </c:pt>
              </c:strCache>
            </c:strRef>
          </c:cat>
          <c:val>
            <c:numRef>
              <c:f>الجودة!$F$7:$H$7</c:f>
              <c:numCache>
                <c:formatCode>0.0%</c:formatCode>
                <c:ptCount val="3"/>
                <c:pt idx="0">
                  <c:v>0.10526315789473686</c:v>
                </c:pt>
                <c:pt idx="1">
                  <c:v>0.49122807017543868</c:v>
                </c:pt>
                <c:pt idx="2">
                  <c:v>0.40350877192982487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Lbls>
            <c:dLblPos val="ctr"/>
            <c:showVal val="1"/>
          </c:dLbls>
          <c:cat>
            <c:strRef>
              <c:f>'نسبة الزيادة على المقاول'!$F$5:$H$5</c:f>
              <c:strCache>
                <c:ptCount val="3"/>
                <c:pt idx="0">
                  <c:v>(1%-5%) of contact cost</c:v>
                </c:pt>
                <c:pt idx="1">
                  <c:v>(6%-10%)  of contact cost</c:v>
                </c:pt>
                <c:pt idx="2">
                  <c:v>(11%-15%)   of contact cost</c:v>
                </c:pt>
              </c:strCache>
            </c:strRef>
          </c:cat>
          <c:val>
            <c:numRef>
              <c:f>'نسبة الزيادة على المقاول'!$F$7:$H$7</c:f>
              <c:numCache>
                <c:formatCode>0.0%</c:formatCode>
                <c:ptCount val="3"/>
                <c:pt idx="0">
                  <c:v>0.45614035087719285</c:v>
                </c:pt>
                <c:pt idx="1">
                  <c:v>0.47368421052631576</c:v>
                </c:pt>
                <c:pt idx="2">
                  <c:v>7.0175438596491224E-2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AAD92-FD48-4472-B593-EA06B452D66E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B98A5-C996-4EA3-84F9-9752F350B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0B98A5-C996-4EA3-84F9-9752F350BC5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0B98A5-C996-4EA3-84F9-9752F350BC5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92B1D-364C-4F1C-8A22-15409F8983C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9BDE6-F809-45FE-B9D2-EB38FA4E0CF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1B5B8-A68D-4CE0-89C4-15B2CB4DFB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F7A22-922B-44A8-9C18-6BC5769F980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34AAB-EDE6-4716-9756-8C9531FF291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D1B64-62AC-4D4F-B464-A3D9CDBF887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64250-CD1C-4DDC-AD79-3860470B8CF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B7D35-B616-4683-8571-9D2A902AB76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B5BE8-1CE1-4CD1-8837-332B4647492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72C44-496D-4BD6-9651-B1B314B38AD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235D0-F563-4B05-A531-B766C6F682D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6DB82E-3BD7-46E3-9F4C-7F36D437133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8" name="Rectangle 90"/>
          <p:cNvSpPr>
            <a:spLocks noGrp="1" noChangeArrowheads="1"/>
          </p:cNvSpPr>
          <p:nvPr>
            <p:ph type="ctrTitle"/>
          </p:nvPr>
        </p:nvSpPr>
        <p:spPr>
          <a:xfrm>
            <a:off x="785786" y="2714620"/>
            <a:ext cx="8104216" cy="800092"/>
          </a:xfrm>
        </p:spPr>
        <p:txBody>
          <a:bodyPr/>
          <a:lstStyle/>
          <a:p>
            <a:r>
              <a:rPr lang="es-UY" sz="3200" b="1" dirty="0" smtClean="0">
                <a:solidFill>
                  <a:srgbClr val="36000A"/>
                </a:solidFill>
                <a:latin typeface="Times New Roman" pitchFamily="18" charset="0"/>
                <a:cs typeface="Times New Roman" pitchFamily="18" charset="0"/>
              </a:rPr>
              <a:t>Delay In </a:t>
            </a:r>
            <a:r>
              <a:rPr lang="es-UY" sz="3200" b="1" dirty="0" smtClean="0">
                <a:solidFill>
                  <a:srgbClr val="36000A"/>
                </a:solidFill>
                <a:latin typeface="Times New Roman" pitchFamily="18" charset="0"/>
                <a:cs typeface="Times New Roman" pitchFamily="18" charset="0"/>
              </a:rPr>
              <a:t>Construction </a:t>
            </a:r>
            <a:r>
              <a:rPr lang="es-UY" sz="3200" b="1" dirty="0" smtClean="0">
                <a:solidFill>
                  <a:srgbClr val="36000A"/>
                </a:solidFill>
                <a:latin typeface="Times New Roman" pitchFamily="18" charset="0"/>
                <a:cs typeface="Times New Roman" pitchFamily="18" charset="0"/>
              </a:rPr>
              <a:t>Project In West Bank</a:t>
            </a:r>
            <a:endParaRPr lang="es-ES" sz="3200" b="1" dirty="0">
              <a:solidFill>
                <a:srgbClr val="36000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8" name="Rectangle 110"/>
          <p:cNvSpPr>
            <a:spLocks noGrp="1" noChangeArrowheads="1"/>
          </p:cNvSpPr>
          <p:nvPr>
            <p:ph type="subTitle" idx="1"/>
          </p:nvPr>
        </p:nvSpPr>
        <p:spPr>
          <a:xfrm>
            <a:off x="0" y="3643314"/>
            <a:ext cx="4713288" cy="2293947"/>
          </a:xfrm>
        </p:spPr>
        <p:txBody>
          <a:bodyPr/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Prepared By: </a:t>
            </a:r>
          </a:p>
          <a:p>
            <a:r>
              <a:rPr lang="en-US" sz="2800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Mohammad </a:t>
            </a:r>
            <a:r>
              <a:rPr lang="en-US" sz="2800" dirty="0" err="1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Jaroshi</a:t>
            </a:r>
            <a:endParaRPr lang="en-US" sz="2800" dirty="0" smtClean="0">
              <a:ln w="10541" cmpd="sng">
                <a:solidFill>
                  <a:schemeClr val="tx1"/>
                </a:solidFill>
                <a:prstDash val="solid"/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Murad</a:t>
            </a:r>
            <a:r>
              <a:rPr lang="en-US" sz="2800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Abdo</a:t>
            </a:r>
            <a:endParaRPr lang="en-US" sz="2800" dirty="0" smtClean="0">
              <a:ln w="10541" cmpd="sng">
                <a:solidFill>
                  <a:schemeClr val="tx1"/>
                </a:solidFill>
                <a:prstDash val="solid"/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Tariq Iraqi</a:t>
            </a:r>
            <a:endParaRPr lang="en-US" sz="2800" dirty="0">
              <a:ln w="10541" cmpd="sng">
                <a:solidFill>
                  <a:schemeClr val="tx1"/>
                </a:solidFill>
                <a:prstDash val="solid"/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0" y="3571876"/>
            <a:ext cx="4572000" cy="126188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Supervised by:</a:t>
            </a:r>
            <a: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Mr. Mohammad Abu </a:t>
            </a:r>
            <a:r>
              <a:rPr lang="en-US" sz="24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Neamah</a:t>
            </a:r>
            <a:endParaRPr lang="en-US" sz="24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osama\Desktop\construc_over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7214" y="357166"/>
            <a:ext cx="3429000" cy="2209800"/>
          </a:xfrm>
          <a:prstGeom prst="rect">
            <a:avLst/>
          </a:prstGeom>
          <a:noFill/>
        </p:spPr>
      </p:pic>
      <p:pic>
        <p:nvPicPr>
          <p:cNvPr id="6" name="Picture 5" descr="C:\Users\osama\Desktop\2096997304_8455d96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57166"/>
            <a:ext cx="3352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Owner delay in freeing the contractor financial payments.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Poor site management.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Back of follow up for the project schedule and absence of continuous tracking.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Insufficient number of staffs (contractor).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Inadequate contractor experience.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Data analysis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most important factors that cause time overrun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Consultant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point view  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500034" y="571480"/>
            <a:ext cx="821537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Owner delay in freeing the contractor financial payments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Poor site management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Strikes,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occupation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attacks and borders closures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Major disputes and negotiations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Insufficient number of staffs (contractor)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Poor economic conditions (currency, inflation rate)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Back of follow up for the project schedule and absence of continuous tracking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Delay of material delivery to site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Suspension of work by owner or contractor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Inadequate contractor experience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Data analysis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most important factors that cause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time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overrun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All respondents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point view  </a:t>
            </a:r>
            <a:endParaRPr lang="en-US" sz="2400" dirty="0"/>
          </a:p>
        </p:txBody>
      </p:sp>
      <p:cxnSp>
        <p:nvCxnSpPr>
          <p:cNvPr id="9" name="Straight Connector 8"/>
          <p:cNvCxnSpPr/>
          <p:nvPr/>
        </p:nvCxnSpPr>
        <p:spPr>
          <a:xfrm rot="10800000">
            <a:off x="500034" y="571480"/>
            <a:ext cx="821537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Inability of the contractor to be adopted properly with the project environmental.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Low communication of donors to compensate any bad result that may come from the economic political situation.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Influenced by the total cost of the project due to delays.</a:t>
            </a:r>
          </a:p>
          <a:p>
            <a:pPr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Fluctuations in the cost of building materials.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Lack of cost planning /monitoring during pre-and post 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contract stages.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Data analysis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most important factors that cause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cost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overrun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All respondents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point view  </a:t>
            </a:r>
            <a:endParaRPr lang="en-US" sz="2400" dirty="0"/>
          </a:p>
        </p:txBody>
      </p:sp>
      <p:cxnSp>
        <p:nvCxnSpPr>
          <p:cNvPr id="7" name="Straight Connector 6"/>
          <p:cNvCxnSpPr/>
          <p:nvPr/>
        </p:nvCxnSpPr>
        <p:spPr>
          <a:xfrm rot="10800000">
            <a:off x="500034" y="571480"/>
            <a:ext cx="821537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Data analysis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Additional cost of delayed project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es-E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 rot="10800000">
            <a:off x="428596" y="785794"/>
            <a:ext cx="821537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417638"/>
          </a:xfrm>
        </p:spPr>
        <p:txBody>
          <a:bodyPr/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analysis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percentage of increasing cost of delayed project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5953146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13</a:t>
            </a:r>
            <a:endParaRPr lang="es-E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Straight Connector 9"/>
          <p:cNvCxnSpPr/>
          <p:nvPr/>
        </p:nvCxnSpPr>
        <p:spPr>
          <a:xfrm flipH="1">
            <a:off x="428596" y="857232"/>
            <a:ext cx="8229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analysis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Productivity rate of labors when the project delay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es-E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Connector 7"/>
          <p:cNvCxnSpPr>
            <a:stCxn id="2" idx="3"/>
            <a:endCxn id="2" idx="1"/>
          </p:cNvCxnSpPr>
          <p:nvPr/>
        </p:nvCxnSpPr>
        <p:spPr>
          <a:xfrm flipH="1">
            <a:off x="457200" y="846138"/>
            <a:ext cx="8229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analysis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Quality of work in delayed project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15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>
            <a:stCxn id="2" idx="3"/>
            <a:endCxn id="2" idx="1"/>
          </p:cNvCxnSpPr>
          <p:nvPr/>
        </p:nvCxnSpPr>
        <p:spPr>
          <a:xfrm flipH="1">
            <a:off x="457200" y="846138"/>
            <a:ext cx="8229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analysis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additional costs of the contract value paid by the Contractor as a percentage of delayed projects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072206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es-E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400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/>
          <p:cNvCxnSpPr/>
          <p:nvPr/>
        </p:nvCxnSpPr>
        <p:spPr>
          <a:xfrm rot="10800000">
            <a:off x="500034" y="571452"/>
            <a:ext cx="8215370" cy="16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time overrun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cause almost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owner and contractor in addition to the external factors  because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Owner delay in freeing the contractor financial payments is related to owner.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Insufficient number of staffs (contractor) is related to contractor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Strikes,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occupations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attacks and borders closures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related to external factors.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cost overrun is a normal result of  the delay 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cost of the project will be increased  if the project is delayed 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quality of the project  will  be reduced  in delayed project.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productivity of the workers will be reduced due to delay of current project.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17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Recommendation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Owner  should  pay progress payment to the contractor on time 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The owner  must take enough time to think about the shape and design of the construction.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Owners are recommended to have technical staff  who is able to manage the different stages.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Contractors are recommended to be aware on the  construction materials.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Contractors are advised to establish stores construction materials required.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Contractors are recommended to qualified and quantified  technical staff with the appropriate experience.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Contractors are recommended to prepare the way for the statement and the schedule for the project.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Designer are recommended to develop the way of showing </a:t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the Architectural Design from two  dimension to three dimension. </a:t>
            </a:r>
          </a:p>
          <a:p>
            <a:pPr>
              <a:buNone/>
            </a:pPr>
            <a:endParaRPr lang="en-US" sz="1800" dirty="0" smtClean="0"/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es-E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Outline: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857232"/>
            <a:ext cx="8229600" cy="5214974"/>
          </a:xfrm>
        </p:spPr>
        <p:txBody>
          <a:bodyPr/>
          <a:lstStyle/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Background.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Research objective &amp; methods.</a:t>
            </a: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Important factors that cause time and cost overrun.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Discussions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on effects of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delay on participants of project.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Conclusion.</a:t>
            </a: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Recommendations.</a:t>
            </a: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hank-Yo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4786322"/>
            <a:ext cx="8229600" cy="1143000"/>
          </a:xfrm>
        </p:spPr>
        <p:txBody>
          <a:bodyPr/>
          <a:lstStyle/>
          <a:p>
            <a:r>
              <a:rPr lang="en-US" sz="2000" dirty="0" smtClean="0">
                <a:latin typeface="Comic Sans MS" pitchFamily="66" charset="0"/>
              </a:rPr>
              <a:t>Presentation date:</a:t>
            </a:r>
            <a:br>
              <a:rPr lang="en-US" sz="2000" dirty="0" smtClean="0">
                <a:latin typeface="Comic Sans MS" pitchFamily="66" charset="0"/>
              </a:rPr>
            </a:br>
            <a:r>
              <a:rPr lang="en-US" sz="2000" dirty="0" smtClean="0">
                <a:latin typeface="Comic Sans MS" pitchFamily="66" charset="0"/>
              </a:rPr>
              <a:t> 19/12/2013.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Background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000108"/>
            <a:ext cx="8715436" cy="4983179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 problem in construction is delay.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Construction contract = contract duration ( specified period of time) = contractor must comply to achieve substantial completion within this time.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 unexpected reasons contractor fails to complete the project within the contract period.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Owner will claim liquidated damages and obtain contractual release  extension of  time.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Delay analysis based on responsibilities : delay excusable (compensable &amp; non compensable ) and inexcusable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Project delay result from computing activity delay.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Traditional delay analysis method based always on CPM analysis on other words any delay on critical path delay the project completion.</a:t>
            </a:r>
          </a:p>
          <a:p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Objectives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857232"/>
            <a:ext cx="8858280" cy="4143404"/>
          </a:xfrm>
        </p:spPr>
        <p:txBody>
          <a:bodyPr/>
          <a:lstStyle/>
          <a:p>
            <a:pPr>
              <a:buNone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objective of this research are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Determining  the  level  and  causes  of  delays  in  construction projects.</a:t>
            </a:r>
          </a:p>
          <a:p>
            <a:pPr lvl="0"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Explore  the  relationship  between  the  delayed  projects  and participants  of  implementing  the  project.</a:t>
            </a:r>
          </a:p>
          <a:p>
            <a:pPr lvl="0"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Study  the  effect  of  delay  on  the  projects  in  general  and effect  in  contractor  and  owner.</a:t>
            </a:r>
          </a:p>
          <a:p>
            <a:pPr lvl="0" algn="just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Determine  the  relationship  between  the  project  delay  and its  type  and  size.</a:t>
            </a:r>
          </a:p>
          <a:p>
            <a:pPr lvl="0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Search  for  solution  and  how  to  minimize  the  causes of delay.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2" name="AutoShape 8"/>
          <p:cNvCxnSpPr>
            <a:cxnSpLocks noChangeShapeType="1"/>
            <a:endCxn id="1046" idx="1"/>
          </p:cNvCxnSpPr>
          <p:nvPr/>
        </p:nvCxnSpPr>
        <p:spPr bwMode="auto">
          <a:xfrm>
            <a:off x="2781295" y="1876407"/>
            <a:ext cx="1019175" cy="34052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857620" y="857232"/>
            <a:ext cx="1285884" cy="28575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Topic Selection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215074" y="2000240"/>
            <a:ext cx="1427189" cy="26194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Establish Objective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6215074" y="1428736"/>
            <a:ext cx="1427189" cy="32861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Define the problem</a:t>
            </a: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7" name="AutoShape 13"/>
          <p:cNvCxnSpPr>
            <a:cxnSpLocks noChangeShapeType="1"/>
          </p:cNvCxnSpPr>
          <p:nvPr/>
        </p:nvCxnSpPr>
        <p:spPr bwMode="auto">
          <a:xfrm>
            <a:off x="4419595" y="1142982"/>
            <a:ext cx="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8" name="AutoShape 14"/>
          <p:cNvCxnSpPr>
            <a:cxnSpLocks noChangeShapeType="1"/>
          </p:cNvCxnSpPr>
          <p:nvPr/>
        </p:nvCxnSpPr>
        <p:spPr bwMode="auto">
          <a:xfrm>
            <a:off x="6877045" y="1743057"/>
            <a:ext cx="0" cy="2095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9" name="AutoShape 15"/>
          <p:cNvCxnSpPr>
            <a:cxnSpLocks noChangeShapeType="1"/>
          </p:cNvCxnSpPr>
          <p:nvPr/>
        </p:nvCxnSpPr>
        <p:spPr bwMode="auto">
          <a:xfrm flipV="1">
            <a:off x="2781295" y="1257282"/>
            <a:ext cx="1638300" cy="200025"/>
          </a:xfrm>
          <a:prstGeom prst="bentConnector3">
            <a:avLst>
              <a:gd name="adj1" fmla="val -5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040" name="AutoShape 16"/>
          <p:cNvCxnSpPr>
            <a:cxnSpLocks noChangeShapeType="1"/>
          </p:cNvCxnSpPr>
          <p:nvPr/>
        </p:nvCxnSpPr>
        <p:spPr bwMode="auto">
          <a:xfrm>
            <a:off x="4419595" y="2962257"/>
            <a:ext cx="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41" name="AutoShape 17"/>
          <p:cNvCxnSpPr>
            <a:cxnSpLocks noChangeShapeType="1"/>
          </p:cNvCxnSpPr>
          <p:nvPr/>
        </p:nvCxnSpPr>
        <p:spPr bwMode="auto">
          <a:xfrm>
            <a:off x="4419595" y="4419582"/>
            <a:ext cx="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42" name="AutoShape 18"/>
          <p:cNvCxnSpPr>
            <a:cxnSpLocks noChangeShapeType="1"/>
          </p:cNvCxnSpPr>
          <p:nvPr/>
        </p:nvCxnSpPr>
        <p:spPr bwMode="auto">
          <a:xfrm>
            <a:off x="4419595" y="5219682"/>
            <a:ext cx="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3857620" y="1457307"/>
            <a:ext cx="1285884" cy="25718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Project Proposal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2357422" y="1457307"/>
            <a:ext cx="1143007" cy="40005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Develop Research Plan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6" name="Rectangle 2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800470" y="2076432"/>
            <a:ext cx="1343034" cy="28099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Literature Review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3857620" y="2676507"/>
            <a:ext cx="1285884" cy="25242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Field Surveying</a:t>
            </a: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Rectangle 2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625845" y="3286107"/>
            <a:ext cx="1660535" cy="35720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Questionnaire Design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Rectangle 2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857620" y="3933807"/>
            <a:ext cx="1095375" cy="485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Conducting Survey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Rectangl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57620" y="4733907"/>
            <a:ext cx="1095375" cy="485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Result  and   Data Analysis</a:t>
            </a: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3625845" y="5534007"/>
            <a:ext cx="1495425" cy="4476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Conclusion and Recommendation</a:t>
            </a: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1581145" y="3638532"/>
            <a:ext cx="1204905" cy="50484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rPr>
              <a:t>Piloting (expert was invited)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8596" y="142852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Methodology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AutoShape 16"/>
          <p:cNvCxnSpPr>
            <a:cxnSpLocks noChangeShapeType="1"/>
          </p:cNvCxnSpPr>
          <p:nvPr/>
        </p:nvCxnSpPr>
        <p:spPr bwMode="auto">
          <a:xfrm>
            <a:off x="4429124" y="3643314"/>
            <a:ext cx="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8" name="Rectangle 37"/>
          <p:cNvSpPr/>
          <p:nvPr/>
        </p:nvSpPr>
        <p:spPr>
          <a:xfrm>
            <a:off x="6072198" y="1000108"/>
            <a:ext cx="1928826" cy="164307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6" name="AutoShape 32"/>
          <p:cNvCxnSpPr>
            <a:cxnSpLocks noChangeShapeType="1"/>
            <a:stCxn id="38" idx="1"/>
          </p:cNvCxnSpPr>
          <p:nvPr/>
        </p:nvCxnSpPr>
        <p:spPr bwMode="auto">
          <a:xfrm rot="10800000">
            <a:off x="5143504" y="1571615"/>
            <a:ext cx="928694" cy="25003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0" name="AutoShape 32"/>
          <p:cNvCxnSpPr>
            <a:cxnSpLocks noChangeShapeType="1"/>
            <a:stCxn id="1054" idx="0"/>
            <a:endCxn id="1048" idx="1"/>
          </p:cNvCxnSpPr>
          <p:nvPr/>
        </p:nvCxnSpPr>
        <p:spPr bwMode="auto">
          <a:xfrm rot="5400000" flipH="1" flipV="1">
            <a:off x="2817811" y="2830499"/>
            <a:ext cx="173821" cy="1442247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3" name="AutoShape 16"/>
          <p:cNvCxnSpPr>
            <a:cxnSpLocks noChangeShapeType="1"/>
          </p:cNvCxnSpPr>
          <p:nvPr/>
        </p:nvCxnSpPr>
        <p:spPr bwMode="auto">
          <a:xfrm>
            <a:off x="4429124" y="2357430"/>
            <a:ext cx="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5" name="AutoShape 16"/>
          <p:cNvCxnSpPr>
            <a:cxnSpLocks noChangeShapeType="1"/>
          </p:cNvCxnSpPr>
          <p:nvPr/>
        </p:nvCxnSpPr>
        <p:spPr bwMode="auto">
          <a:xfrm rot="5400000">
            <a:off x="4272755" y="1870857"/>
            <a:ext cx="314325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3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4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" grpId="3" animBg="1"/>
      <p:bldP spid="1035" grpId="0" animBg="1"/>
      <p:bldP spid="1036" grpId="0" animBg="1"/>
      <p:bldP spid="1044" grpId="0" animBg="1"/>
      <p:bldP spid="1044" grpId="1" animBg="1"/>
      <p:bldP spid="1045" grpId="0" animBg="1"/>
      <p:bldP spid="1046" grpId="0" animBg="1"/>
      <p:bldP spid="1047" grpId="0" animBg="1"/>
      <p:bldP spid="1048" grpId="0" animBg="1"/>
      <p:bldP spid="1049" grpId="0" animBg="1"/>
      <p:bldP spid="1050" grpId="0" animBg="1"/>
      <p:bldP spid="1051" grpId="0" animBg="1"/>
      <p:bldP spid="1054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questionnaire consists  of  four  parts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 lvl="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General information about the respondent .</a:t>
            </a:r>
          </a:p>
          <a:p>
            <a:pPr lvl="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Factors that affect the increase in the duration of the engineering projects.</a:t>
            </a:r>
          </a:p>
          <a:p>
            <a:pPr lvl="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Factors that affect the increase in the cost of engineering projects.</a:t>
            </a:r>
          </a:p>
          <a:p>
            <a:pPr lvl="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effects of the delay on the project as a whole and on the participants of the project .</a:t>
            </a: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 Analysis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Questionnaire survey  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4283" y="1500174"/>
          <a:ext cx="5000659" cy="2500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1"/>
                <a:gridCol w="1714512"/>
                <a:gridCol w="1928826"/>
              </a:tblGrid>
              <a:tr h="129156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City name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Questionnaire were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sent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Questionnaire were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responded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92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Nablus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92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Tulkarem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92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Ramallah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4700584" y="1428736"/>
          <a:ext cx="4443416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Straight Connector 11"/>
          <p:cNvCxnSpPr>
            <a:stCxn id="2" idx="3"/>
            <a:endCxn id="2" idx="1"/>
          </p:cNvCxnSpPr>
          <p:nvPr/>
        </p:nvCxnSpPr>
        <p:spPr>
          <a:xfrm flipH="1">
            <a:off x="457200" y="846138"/>
            <a:ext cx="8229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1143000"/>
          </a:xfrm>
        </p:spPr>
        <p:txBody>
          <a:bodyPr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Data analysis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most important factors that cause time overrun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Contractor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point view 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Owner delay in freeing the contractor financial payments.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Slow permits by Government  agencies 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Poor site conditions(location, ground).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Poor economic conditions (currency, inflation rate).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Unrealistic contract durations imposed by owner.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10800000">
            <a:off x="500034" y="571480"/>
            <a:ext cx="821537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Major disputes and negotiations.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Insufficient number of staffs (contractor).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Poor site conditions(location, ground).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Slow information flow between project team members.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Spend some time to find sub-contractors company.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000768"/>
            <a:ext cx="2133600" cy="476250"/>
          </a:xfrm>
        </p:spPr>
        <p:txBody>
          <a:bodyPr/>
          <a:lstStyle/>
          <a:p>
            <a:r>
              <a:rPr lang="es-ES" sz="1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es-E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Data analysis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most important factors that cause time overrun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Owner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point view  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500034" y="571480"/>
            <a:ext cx="821537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4521</TotalTime>
  <Words>765</Words>
  <Application>Microsoft Office PowerPoint</Application>
  <PresentationFormat>On-screen Show (4:3)</PresentationFormat>
  <Paragraphs>143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Diseño predeterminado</vt:lpstr>
      <vt:lpstr>Delay In Construction Project In West Bank</vt:lpstr>
      <vt:lpstr>Outline:</vt:lpstr>
      <vt:lpstr>Background</vt:lpstr>
      <vt:lpstr>The Objectives</vt:lpstr>
      <vt:lpstr>Slide 5</vt:lpstr>
      <vt:lpstr>The questionnaire consists  of  four  parts :</vt:lpstr>
      <vt:lpstr>Data Analysis Questionnaire survey  </vt:lpstr>
      <vt:lpstr>Data analysis  The most important factors that cause time overrun  from Contractor point view  </vt:lpstr>
      <vt:lpstr>Data analysis  The most important factors that cause time overrun  from Owner point view  </vt:lpstr>
      <vt:lpstr>Data analysis  The most important factors that cause time overrun  from Consultant point view  </vt:lpstr>
      <vt:lpstr>Data analysis  The most important factors that cause time overrun  from All respondents point view  </vt:lpstr>
      <vt:lpstr>Data analysis  The most important factors that cause cost overrun  from All respondents point view  </vt:lpstr>
      <vt:lpstr>Data analysis Additional cost of delayed project</vt:lpstr>
      <vt:lpstr>  Data analysis  The percentage of increasing cost of delayed project </vt:lpstr>
      <vt:lpstr>Data analysis Productivity rate of labors when the project delay</vt:lpstr>
      <vt:lpstr>Data analysis Quality of work in delayed project</vt:lpstr>
      <vt:lpstr>Data analysis The additional costs of the contract value paid by the Contractor as a percentage of delayed projects</vt:lpstr>
      <vt:lpstr>Conclusions</vt:lpstr>
      <vt:lpstr>Recommendation</vt:lpstr>
      <vt:lpstr>Presentation date:  19/12/2013.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Master</cp:lastModifiedBy>
  <cp:revision>645</cp:revision>
  <dcterms:created xsi:type="dcterms:W3CDTF">2010-05-23T14:28:12Z</dcterms:created>
  <dcterms:modified xsi:type="dcterms:W3CDTF">2013-12-18T15:18:06Z</dcterms:modified>
</cp:coreProperties>
</file>