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66" r:id="rId3"/>
    <p:sldId id="267" r:id="rId4"/>
    <p:sldId id="268" r:id="rId5"/>
    <p:sldId id="269" r:id="rId6"/>
    <p:sldId id="259" r:id="rId7"/>
    <p:sldId id="258" r:id="rId8"/>
    <p:sldId id="262" r:id="rId9"/>
    <p:sldId id="282" r:id="rId10"/>
    <p:sldId id="270" r:id="rId11"/>
    <p:sldId id="271" r:id="rId12"/>
    <p:sldId id="273" r:id="rId13"/>
    <p:sldId id="274" r:id="rId14"/>
    <p:sldId id="275" r:id="rId15"/>
    <p:sldId id="276" r:id="rId16"/>
    <p:sldId id="283" r:id="rId17"/>
    <p:sldId id="284" r:id="rId18"/>
    <p:sldId id="285" r:id="rId19"/>
    <p:sldId id="277" r:id="rId20"/>
    <p:sldId id="278" r:id="rId21"/>
    <p:sldId id="281" r:id="rId22"/>
    <p:sldId id="280" r:id="rId23"/>
    <p:sldId id="265" r:id="rId24"/>
  </p:sldIdLst>
  <p:sldSz cx="14630400" cy="8229600"/>
  <p:notesSz cx="8229600" cy="146304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81" d="100"/>
          <a:sy n="81" d="100"/>
        </p:scale>
        <p:origin x="101" y="115"/>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0960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2436378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32905577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4038659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42465075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3317657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25730191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24565477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31953139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441438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3106416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2045421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22438675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25713725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20925413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972157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834798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236055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41135396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jp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4.jp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5.jp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8.jpg"/></Relationships>
</file>

<file path=ppt/slides/_rels/slide21.xml.rels><?xml version="1.0" encoding="UTF-8" standalone="yes"?>
<Relationships xmlns="http://schemas.openxmlformats.org/package/2006/relationships"><Relationship Id="rId8" Type="http://schemas.openxmlformats.org/officeDocument/2006/relationships/image" Target="../media/image30.png"/><Relationship Id="rId3" Type="http://schemas.microsoft.com/office/2007/relationships/media" Target="../media/media2.mp4"/><Relationship Id="rId7" Type="http://schemas.openxmlformats.org/officeDocument/2006/relationships/image" Target="../media/image29.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notesSlide" Target="../notesSlides/notesSlide21.xml"/><Relationship Id="rId5" Type="http://schemas.openxmlformats.org/officeDocument/2006/relationships/slideLayout" Target="../slideLayouts/slideLayout1.xml"/><Relationship Id="rId4" Type="http://schemas.openxmlformats.org/officeDocument/2006/relationships/video" Target="../media/media2.mp4"/></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2271861" y="0"/>
            <a:ext cx="17430162" cy="8229600"/>
          </a:xfrm>
          <a:prstGeom prst="rect">
            <a:avLst/>
          </a:prstGeom>
          <a:solidFill>
            <a:srgbClr val="FFFDFA"/>
          </a:solidFill>
          <a:ln/>
        </p:spPr>
      </p:sp>
      <p:sp>
        <p:nvSpPr>
          <p:cNvPr id="5" name="Text 1"/>
          <p:cNvSpPr/>
          <p:nvPr/>
        </p:nvSpPr>
        <p:spPr>
          <a:xfrm>
            <a:off x="0" y="963329"/>
            <a:ext cx="8804635" cy="3182579"/>
          </a:xfrm>
          <a:prstGeom prst="rect">
            <a:avLst/>
          </a:prstGeom>
          <a:noFill/>
          <a:ln/>
        </p:spPr>
        <p:txBody>
          <a:bodyPr wrap="square" rtlCol="0" anchor="t"/>
          <a:lstStyle/>
          <a:p>
            <a:pPr>
              <a:lnSpc>
                <a:spcPts val="7085"/>
              </a:lnSpc>
            </a:pPr>
            <a:r>
              <a:rPr lang="en-US" sz="6000" b="1" dirty="0">
                <a:latin typeface="Segoe UI" panose="020B0502040204020203" pitchFamily="34" charset="0"/>
                <a:ea typeface="Segoe UI Black" panose="020B0A02040204020203" pitchFamily="34" charset="0"/>
                <a:cs typeface="Segoe UI" panose="020B0502040204020203" pitchFamily="34" charset="0"/>
              </a:rPr>
              <a:t>Real Time Adaptive Active </a:t>
            </a:r>
            <a:r>
              <a:rPr lang="en-US" sz="6000" b="1" dirty="0" smtClean="0">
                <a:latin typeface="Segoe UI" panose="020B0502040204020203" pitchFamily="34" charset="0"/>
                <a:ea typeface="Segoe UI Black" panose="020B0A02040204020203" pitchFamily="34" charset="0"/>
                <a:cs typeface="Segoe UI" panose="020B0502040204020203" pitchFamily="34" charset="0"/>
              </a:rPr>
              <a:t>Noise Cancellation</a:t>
            </a:r>
            <a:endParaRPr lang="en-US" sz="6000" dirty="0">
              <a:latin typeface="Segoe UI" panose="020B0502040204020203" pitchFamily="34" charset="0"/>
              <a:ea typeface="Segoe UI Black" panose="020B0A02040204020203" pitchFamily="34" charset="0"/>
              <a:cs typeface="Segoe UI" panose="020B0502040204020203" pitchFamily="34" charset="0"/>
            </a:endParaRPr>
          </a:p>
          <a:p>
            <a:pPr marL="0" indent="0">
              <a:lnSpc>
                <a:spcPts val="7085"/>
              </a:lnSpc>
              <a:buNone/>
            </a:pPr>
            <a:endParaRPr lang="en-US" sz="5668" dirty="0"/>
          </a:p>
        </p:txBody>
      </p:sp>
      <p:sp>
        <p:nvSpPr>
          <p:cNvPr id="6" name="Text 2"/>
          <p:cNvSpPr/>
          <p:nvPr/>
        </p:nvSpPr>
        <p:spPr>
          <a:xfrm>
            <a:off x="282157" y="4813815"/>
            <a:ext cx="7683579" cy="1334929"/>
          </a:xfrm>
          <a:prstGeom prst="rect">
            <a:avLst/>
          </a:prstGeom>
          <a:noFill/>
          <a:ln/>
        </p:spPr>
        <p:txBody>
          <a:bodyPr wrap="square" rtlCol="0" anchor="t"/>
          <a:lstStyle/>
          <a:p>
            <a:r>
              <a:rPr lang="en-US" sz="2400" dirty="0">
                <a:latin typeface="Segoe UI" panose="020B0502040204020203" pitchFamily="34" charset="0"/>
                <a:cs typeface="Segoe UI" panose="020B0502040204020203" pitchFamily="34" charset="0"/>
              </a:rPr>
              <a:t>Prepared by:</a:t>
            </a:r>
          </a:p>
          <a:p>
            <a:r>
              <a:rPr lang="en-US" sz="2400" dirty="0">
                <a:latin typeface="Segoe UI" panose="020B0502040204020203" pitchFamily="34" charset="0"/>
                <a:cs typeface="Segoe UI" panose="020B0502040204020203" pitchFamily="34" charset="0"/>
              </a:rPr>
              <a:t> </a:t>
            </a:r>
          </a:p>
          <a:p>
            <a:r>
              <a:rPr lang="en-US" sz="2400" dirty="0">
                <a:latin typeface="Segoe UI" panose="020B0502040204020203" pitchFamily="34" charset="0"/>
                <a:cs typeface="Segoe UI" panose="020B0502040204020203" pitchFamily="34" charset="0"/>
              </a:rPr>
              <a:t>Hind AL Haj (11925021)</a:t>
            </a:r>
          </a:p>
          <a:p>
            <a:r>
              <a:rPr lang="en-US" sz="2400" dirty="0" err="1">
                <a:latin typeface="Segoe UI" panose="020B0502040204020203" pitchFamily="34" charset="0"/>
                <a:cs typeface="Segoe UI" panose="020B0502040204020203" pitchFamily="34" charset="0"/>
              </a:rPr>
              <a:t>Elham</a:t>
            </a:r>
            <a:r>
              <a:rPr lang="en-US" sz="2400" dirty="0">
                <a:latin typeface="Segoe UI" panose="020B0502040204020203" pitchFamily="34" charset="0"/>
                <a:cs typeface="Segoe UI" panose="020B0502040204020203" pitchFamily="34" charset="0"/>
              </a:rPr>
              <a:t> </a:t>
            </a:r>
            <a:r>
              <a:rPr lang="en-US" sz="2400" dirty="0" err="1">
                <a:latin typeface="Segoe UI" panose="020B0502040204020203" pitchFamily="34" charset="0"/>
                <a:cs typeface="Segoe UI" panose="020B0502040204020203" pitchFamily="34" charset="0"/>
              </a:rPr>
              <a:t>Alhasan</a:t>
            </a:r>
            <a:r>
              <a:rPr lang="en-US" sz="2400" dirty="0">
                <a:latin typeface="Segoe UI" panose="020B0502040204020203" pitchFamily="34" charset="0"/>
                <a:cs typeface="Segoe UI" panose="020B0502040204020203" pitchFamily="34" charset="0"/>
              </a:rPr>
              <a:t> (11610504)</a:t>
            </a:r>
          </a:p>
          <a:p>
            <a:r>
              <a:rPr lang="en-US" sz="2400" dirty="0" err="1">
                <a:latin typeface="Segoe UI" panose="020B0502040204020203" pitchFamily="34" charset="0"/>
                <a:cs typeface="Segoe UI" panose="020B0502040204020203" pitchFamily="34" charset="0"/>
              </a:rPr>
              <a:t>Ru’a</a:t>
            </a:r>
            <a:r>
              <a:rPr lang="en-US" sz="2400" dirty="0">
                <a:latin typeface="Segoe UI" panose="020B0502040204020203" pitchFamily="34" charset="0"/>
                <a:cs typeface="Segoe UI" panose="020B0502040204020203" pitchFamily="34" charset="0"/>
              </a:rPr>
              <a:t> </a:t>
            </a:r>
            <a:r>
              <a:rPr lang="en-US" sz="2400" dirty="0" err="1">
                <a:latin typeface="Segoe UI" panose="020B0502040204020203" pitchFamily="34" charset="0"/>
                <a:cs typeface="Segoe UI" panose="020B0502040204020203" pitchFamily="34" charset="0"/>
              </a:rPr>
              <a:t>Khamous</a:t>
            </a:r>
            <a:r>
              <a:rPr lang="en-US" sz="2400" dirty="0">
                <a:latin typeface="Segoe UI" panose="020B0502040204020203" pitchFamily="34" charset="0"/>
                <a:cs typeface="Segoe UI" panose="020B0502040204020203" pitchFamily="34" charset="0"/>
              </a:rPr>
              <a:t> (11611104)</a:t>
            </a:r>
          </a:p>
          <a:p>
            <a:pPr>
              <a:lnSpc>
                <a:spcPts val="3040"/>
              </a:lnSpc>
            </a:pPr>
            <a:endParaRPr lang="en-US" sz="1600" dirty="0"/>
          </a:p>
        </p:txBody>
      </p:sp>
      <p:sp>
        <p:nvSpPr>
          <p:cNvPr id="7" name="Shape 3"/>
          <p:cNvSpPr/>
          <p:nvPr/>
        </p:nvSpPr>
        <p:spPr>
          <a:xfrm>
            <a:off x="730210" y="6688574"/>
            <a:ext cx="333732" cy="333732"/>
          </a:xfrm>
          <a:prstGeom prst="roundRect">
            <a:avLst>
              <a:gd name="adj" fmla="val 27396491"/>
            </a:avLst>
          </a:prstGeom>
          <a:noFill/>
          <a:ln w="7620">
            <a:solidFill>
              <a:srgbClr val="FFFFFF"/>
            </a:solidFill>
            <a:prstDash val="solid"/>
          </a:ln>
        </p:spPr>
      </p:sp>
      <p:pic>
        <p:nvPicPr>
          <p:cNvPr id="11" name="Picture 10"/>
          <p:cNvPicPr>
            <a:picLocks noChangeAspect="1"/>
          </p:cNvPicPr>
          <p:nvPr/>
        </p:nvPicPr>
        <p:blipFill>
          <a:blip r:embed="rId4"/>
          <a:stretch>
            <a:fillRect/>
          </a:stretch>
        </p:blipFill>
        <p:spPr>
          <a:xfrm>
            <a:off x="4569451" y="7022306"/>
            <a:ext cx="5133277" cy="653027"/>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02514" y="536273"/>
            <a:ext cx="3258582" cy="357852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79854" y="4942957"/>
            <a:ext cx="3566714" cy="334505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1128033" y="0"/>
            <a:ext cx="17430162" cy="8229600"/>
          </a:xfrm>
          <a:prstGeom prst="rect">
            <a:avLst/>
          </a:prstGeom>
          <a:solidFill>
            <a:srgbClr val="FFFDFA"/>
          </a:solidFill>
          <a:ln/>
        </p:spPr>
      </p:sp>
      <p:sp>
        <p:nvSpPr>
          <p:cNvPr id="5" name="Text 1"/>
          <p:cNvSpPr/>
          <p:nvPr/>
        </p:nvSpPr>
        <p:spPr>
          <a:xfrm>
            <a:off x="776857" y="527131"/>
            <a:ext cx="13620382" cy="1052121"/>
          </a:xfrm>
          <a:prstGeom prst="rect">
            <a:avLst/>
          </a:prstGeom>
          <a:noFill/>
          <a:ln/>
        </p:spPr>
        <p:txBody>
          <a:bodyPr wrap="square" rtlCol="0" anchor="t"/>
          <a:lstStyle/>
          <a:p>
            <a:r>
              <a:rPr lang="en-US" sz="6000" b="1" dirty="0">
                <a:latin typeface="Times New Roman" panose="02020603050405020304" pitchFamily="18" charset="0"/>
                <a:cs typeface="Times New Roman" panose="02020603050405020304" pitchFamily="18" charset="0"/>
              </a:rPr>
              <a:t>Block Diagram of Analogue ANC circuit </a:t>
            </a:r>
          </a:p>
          <a:p>
            <a:pPr>
              <a:lnSpc>
                <a:spcPts val="7085"/>
              </a:lnSpc>
            </a:pPr>
            <a:r>
              <a:rPr lang="en-US" sz="6000" noProof="1">
                <a:latin typeface="Times New Roman" panose="02020603050405020304" pitchFamily="18" charset="0"/>
                <a:cs typeface="Times New Roman" panose="02020603050405020304" pitchFamily="18" charset="0"/>
              </a:rPr>
              <a:t/>
            </a:r>
            <a:br>
              <a:rPr lang="en-US" sz="6000" noProof="1">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pPr marL="0" indent="0">
              <a:lnSpc>
                <a:spcPts val="7085"/>
              </a:lnSpc>
              <a:buNone/>
            </a:pPr>
            <a:endParaRPr lang="en-US" sz="5668" dirty="0"/>
          </a:p>
        </p:txBody>
      </p:sp>
      <p:sp>
        <p:nvSpPr>
          <p:cNvPr id="6" name="Text 2"/>
          <p:cNvSpPr/>
          <p:nvPr/>
        </p:nvSpPr>
        <p:spPr>
          <a:xfrm>
            <a:off x="-1815378" y="1343787"/>
            <a:ext cx="14493410" cy="6490957"/>
          </a:xfrm>
          <a:prstGeom prst="rect">
            <a:avLst/>
          </a:prstGeom>
          <a:noFill/>
          <a:ln/>
        </p:spPr>
        <p:txBody>
          <a:bodyPr wrap="square" rtlCol="0" anchor="t"/>
          <a:lstStyle/>
          <a:p>
            <a:endParaRPr lang="en-US" sz="3600" dirty="0" smtClean="0">
              <a:latin typeface="Segoe UI" panose="020B0502040204020203" pitchFamily="34" charset="0"/>
              <a:cs typeface="Segoe UI" panose="020B0502040204020203" pitchFamily="34" charset="0"/>
            </a:endParaRPr>
          </a:p>
          <a:p>
            <a:pPr>
              <a:lnSpc>
                <a:spcPts val="3040"/>
              </a:lnSpc>
            </a:pPr>
            <a:endParaRPr lang="en-US" sz="1600" dirty="0"/>
          </a:p>
          <a:p>
            <a:endParaRPr lang="en-US" sz="1600"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5294" y="1814718"/>
            <a:ext cx="12650771" cy="58318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434181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2499632" y="0"/>
            <a:ext cx="17430162" cy="8229600"/>
          </a:xfrm>
          <a:prstGeom prst="rect">
            <a:avLst/>
          </a:prstGeom>
          <a:solidFill>
            <a:srgbClr val="FFFDFA"/>
          </a:solidFill>
          <a:ln/>
        </p:spPr>
      </p:sp>
      <p:sp>
        <p:nvSpPr>
          <p:cNvPr id="5" name="Text 1"/>
          <p:cNvSpPr/>
          <p:nvPr/>
        </p:nvSpPr>
        <p:spPr>
          <a:xfrm>
            <a:off x="1049116" y="342890"/>
            <a:ext cx="6465820" cy="744503"/>
          </a:xfrm>
          <a:prstGeom prst="rect">
            <a:avLst/>
          </a:prstGeom>
          <a:noFill/>
          <a:ln/>
        </p:spPr>
        <p:txBody>
          <a:bodyPr wrap="square" rtlCol="0" anchor="t"/>
          <a:lstStyle/>
          <a:p>
            <a:r>
              <a:rPr lang="en-US" sz="3600" b="1" dirty="0">
                <a:latin typeface="Times New Roman" panose="02020603050405020304" pitchFamily="18" charset="0"/>
                <a:cs typeface="Times New Roman" panose="02020603050405020304" pitchFamily="18" charset="0"/>
              </a:rPr>
              <a:t>Breadboard Circuit for test </a:t>
            </a:r>
          </a:p>
          <a:p>
            <a:pPr>
              <a:lnSpc>
                <a:spcPts val="7085"/>
              </a:lnSpc>
            </a:pPr>
            <a:r>
              <a:rPr lang="en-US" sz="6000" noProof="1">
                <a:latin typeface="Times New Roman" panose="02020603050405020304" pitchFamily="18" charset="0"/>
                <a:cs typeface="Times New Roman" panose="02020603050405020304" pitchFamily="18" charset="0"/>
              </a:rPr>
              <a:t/>
            </a:r>
            <a:br>
              <a:rPr lang="en-US" sz="6000" noProof="1">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pPr marL="0" indent="0">
              <a:lnSpc>
                <a:spcPts val="7085"/>
              </a:lnSpc>
              <a:buNone/>
            </a:pPr>
            <a:endParaRPr lang="en-US" sz="5668" dirty="0"/>
          </a:p>
        </p:txBody>
      </p:sp>
      <p:sp>
        <p:nvSpPr>
          <p:cNvPr id="6" name="Text 2"/>
          <p:cNvSpPr/>
          <p:nvPr/>
        </p:nvSpPr>
        <p:spPr>
          <a:xfrm>
            <a:off x="-1815378" y="1343787"/>
            <a:ext cx="14493410" cy="6490957"/>
          </a:xfrm>
          <a:prstGeom prst="rect">
            <a:avLst/>
          </a:prstGeom>
          <a:noFill/>
          <a:ln/>
        </p:spPr>
        <p:txBody>
          <a:bodyPr wrap="square" rtlCol="0" anchor="t"/>
          <a:lstStyle/>
          <a:p>
            <a:endParaRPr lang="en-US" sz="3600" dirty="0" smtClean="0">
              <a:latin typeface="Segoe UI" panose="020B0502040204020203" pitchFamily="34" charset="0"/>
              <a:cs typeface="Segoe UI" panose="020B0502040204020203" pitchFamily="34" charset="0"/>
            </a:endParaRPr>
          </a:p>
          <a:p>
            <a:pPr>
              <a:lnSpc>
                <a:spcPts val="3040"/>
              </a:lnSpc>
            </a:pPr>
            <a:endParaRPr lang="en-US" sz="1600" dirty="0"/>
          </a:p>
          <a:p>
            <a:endParaRPr lang="en-US" sz="1600"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2888" y="1268373"/>
            <a:ext cx="6274475" cy="62944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5052" y="1343787"/>
            <a:ext cx="6426077" cy="62919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extBox 9"/>
          <p:cNvSpPr txBox="1"/>
          <p:nvPr/>
        </p:nvSpPr>
        <p:spPr>
          <a:xfrm>
            <a:off x="8335248" y="377280"/>
            <a:ext cx="6745347" cy="646331"/>
          </a:xfrm>
          <a:prstGeom prst="rect">
            <a:avLst/>
          </a:prstGeom>
          <a:noFill/>
        </p:spPr>
        <p:txBody>
          <a:bodyPr wrap="square" rtlCol="0">
            <a:spAutoFit/>
          </a:bodyPr>
          <a:lstStyle/>
          <a:p>
            <a:r>
              <a:rPr lang="en-US" sz="3600" b="1" dirty="0">
                <a:latin typeface="Times New Roman" panose="02020603050405020304" pitchFamily="18" charset="0"/>
                <a:cs typeface="Times New Roman" panose="02020603050405020304" pitchFamily="18" charset="0"/>
              </a:rPr>
              <a:t>PCB board Circuit for results </a:t>
            </a:r>
          </a:p>
        </p:txBody>
      </p:sp>
    </p:spTree>
    <p:extLst>
      <p:ext uri="{BB962C8B-B14F-4D97-AF65-F5344CB8AC3E}">
        <p14:creationId xmlns:p14="http://schemas.microsoft.com/office/powerpoint/2010/main" val="28500147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1815378" y="0"/>
            <a:ext cx="17430162" cy="8958648"/>
          </a:xfrm>
          <a:prstGeom prst="rect">
            <a:avLst/>
          </a:prstGeom>
          <a:solidFill>
            <a:srgbClr val="FFFDFA"/>
          </a:solidFill>
          <a:ln/>
        </p:spPr>
        <p:txBody>
          <a:bodyPr/>
          <a:lstStyle/>
          <a:p>
            <a:r>
              <a:rPr lang="en-US" dirty="0" smtClean="0"/>
              <a:t> </a:t>
            </a:r>
            <a:endParaRPr lang="en-US" dirty="0"/>
          </a:p>
        </p:txBody>
      </p:sp>
      <p:sp>
        <p:nvSpPr>
          <p:cNvPr id="5" name="Text 1"/>
          <p:cNvSpPr/>
          <p:nvPr/>
        </p:nvSpPr>
        <p:spPr>
          <a:xfrm>
            <a:off x="706214" y="5275306"/>
            <a:ext cx="4099473" cy="1627525"/>
          </a:xfrm>
          <a:prstGeom prst="rect">
            <a:avLst/>
          </a:prstGeom>
          <a:noFill/>
          <a:ln/>
        </p:spPr>
        <p:txBody>
          <a:bodyPr wrap="square" rtlCol="0" anchor="t"/>
          <a:lstStyle/>
          <a:p>
            <a:r>
              <a:rPr lang="en-US" b="1" dirty="0">
                <a:latin typeface="Segoe UI" panose="020B0502040204020203" pitchFamily="34" charset="0"/>
                <a:ea typeface="Calibri" panose="020F0502020204030204" pitchFamily="34" charset="0"/>
                <a:cs typeface="Segoe UI" panose="020B0502040204020203" pitchFamily="34" charset="0"/>
              </a:rPr>
              <a:t>Left-Side Output Stage 1 (channel 1: output after amplification; channel 2: input signal)</a:t>
            </a:r>
            <a:endParaRPr lang="en-US" b="1" dirty="0">
              <a:latin typeface="Segoe UI" panose="020B0502040204020203" pitchFamily="34" charset="0"/>
              <a:cs typeface="Segoe UI" panose="020B0502040204020203" pitchFamily="34" charset="0"/>
            </a:endParaRPr>
          </a:p>
          <a:p>
            <a:pPr>
              <a:lnSpc>
                <a:spcPts val="7085"/>
              </a:lnSpc>
            </a:pPr>
            <a:r>
              <a:rPr lang="en-US" sz="6000" noProof="1">
                <a:latin typeface="Times New Roman" panose="02020603050405020304" pitchFamily="18" charset="0"/>
                <a:cs typeface="Times New Roman" panose="02020603050405020304" pitchFamily="18" charset="0"/>
              </a:rPr>
              <a:t/>
            </a:r>
            <a:br>
              <a:rPr lang="en-US" sz="6000" noProof="1">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pPr marL="0" indent="0">
              <a:lnSpc>
                <a:spcPts val="7085"/>
              </a:lnSpc>
              <a:buNone/>
            </a:pPr>
            <a:endParaRPr lang="en-US" sz="5668" dirty="0"/>
          </a:p>
        </p:txBody>
      </p:sp>
      <p:sp>
        <p:nvSpPr>
          <p:cNvPr id="6" name="Text 2"/>
          <p:cNvSpPr/>
          <p:nvPr/>
        </p:nvSpPr>
        <p:spPr>
          <a:xfrm>
            <a:off x="-1815378" y="1343787"/>
            <a:ext cx="14493410" cy="6490957"/>
          </a:xfrm>
          <a:prstGeom prst="rect">
            <a:avLst/>
          </a:prstGeom>
          <a:noFill/>
          <a:ln/>
        </p:spPr>
        <p:txBody>
          <a:bodyPr wrap="square" rtlCol="0" anchor="t"/>
          <a:lstStyle/>
          <a:p>
            <a:endParaRPr lang="en-US" sz="3600" dirty="0" smtClean="0">
              <a:latin typeface="Segoe UI" panose="020B0502040204020203" pitchFamily="34" charset="0"/>
              <a:cs typeface="Segoe UI" panose="020B0502040204020203" pitchFamily="34" charset="0"/>
            </a:endParaRPr>
          </a:p>
          <a:p>
            <a:pPr>
              <a:lnSpc>
                <a:spcPts val="3040"/>
              </a:lnSpc>
            </a:pPr>
            <a:endParaRPr lang="en-US" sz="1600" dirty="0"/>
          </a:p>
          <a:p>
            <a:endParaRPr lang="en-US" sz="1600"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5740" y="738005"/>
            <a:ext cx="4800422" cy="38512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53460" y="4838118"/>
            <a:ext cx="4899543" cy="34129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60593" y="827647"/>
            <a:ext cx="5035788" cy="38648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Text 1"/>
          <p:cNvSpPr/>
          <p:nvPr/>
        </p:nvSpPr>
        <p:spPr>
          <a:xfrm>
            <a:off x="5603935" y="3424624"/>
            <a:ext cx="4407294" cy="1627525"/>
          </a:xfrm>
          <a:prstGeom prst="rect">
            <a:avLst/>
          </a:prstGeom>
          <a:noFill/>
          <a:ln/>
        </p:spPr>
        <p:txBody>
          <a:bodyPr wrap="square" rtlCol="0" anchor="t"/>
          <a:lstStyle/>
          <a:p>
            <a:pPr>
              <a:lnSpc>
                <a:spcPct val="107000"/>
              </a:lnSpc>
              <a:spcAft>
                <a:spcPts val="800"/>
              </a:spcAft>
            </a:pPr>
            <a:r>
              <a:rPr lang="en-US" b="1" dirty="0">
                <a:latin typeface="Segoe UI" panose="020B0502040204020203" pitchFamily="34" charset="0"/>
                <a:ea typeface="Calibri" panose="020F0502020204030204" pitchFamily="34" charset="0"/>
                <a:cs typeface="Segoe UI" panose="020B0502040204020203" pitchFamily="34" charset="0"/>
              </a:rPr>
              <a:t>Left-Side Output Stage 2 </a:t>
            </a:r>
            <a:endParaRPr lang="en-US" b="1" dirty="0" smtClean="0">
              <a:latin typeface="Segoe UI" panose="020B0502040204020203" pitchFamily="34" charset="0"/>
              <a:ea typeface="Calibri" panose="020F0502020204030204" pitchFamily="34" charset="0"/>
              <a:cs typeface="Segoe UI" panose="020B0502040204020203" pitchFamily="34" charset="0"/>
            </a:endParaRPr>
          </a:p>
          <a:p>
            <a:pPr>
              <a:lnSpc>
                <a:spcPct val="107000"/>
              </a:lnSpc>
              <a:spcAft>
                <a:spcPts val="800"/>
              </a:spcAft>
            </a:pPr>
            <a:r>
              <a:rPr lang="en-US" b="1" dirty="0" smtClean="0">
                <a:latin typeface="Segoe UI" panose="020B0502040204020203" pitchFamily="34" charset="0"/>
                <a:ea typeface="Calibri" panose="020F0502020204030204" pitchFamily="34" charset="0"/>
                <a:cs typeface="Segoe UI" panose="020B0502040204020203" pitchFamily="34" charset="0"/>
              </a:rPr>
              <a:t>(</a:t>
            </a:r>
            <a:r>
              <a:rPr lang="en-US" b="1" dirty="0">
                <a:latin typeface="Segoe UI" panose="020B0502040204020203" pitchFamily="34" charset="0"/>
                <a:ea typeface="Calibri" panose="020F0502020204030204" pitchFamily="34" charset="0"/>
                <a:cs typeface="Segoe UI" panose="020B0502040204020203" pitchFamily="34" charset="0"/>
              </a:rPr>
              <a:t>channel 1: output after inversion; channel 2: input signal)</a:t>
            </a:r>
            <a:endParaRPr lang="en-US" b="1" dirty="0">
              <a:latin typeface="Segoe UI" panose="020B0502040204020203" pitchFamily="34" charset="0"/>
              <a:ea typeface="Times New Roman" panose="02020603050405020304" pitchFamily="18" charset="0"/>
              <a:cs typeface="Segoe UI" panose="020B0502040204020203" pitchFamily="34" charset="0"/>
            </a:endParaRPr>
          </a:p>
          <a:p>
            <a:pPr marL="0" indent="0">
              <a:lnSpc>
                <a:spcPts val="7085"/>
              </a:lnSpc>
              <a:buNone/>
            </a:pPr>
            <a:endParaRPr lang="en-US" sz="5668" dirty="0"/>
          </a:p>
        </p:txBody>
      </p:sp>
      <p:sp>
        <p:nvSpPr>
          <p:cNvPr id="12" name="Text 1"/>
          <p:cNvSpPr/>
          <p:nvPr/>
        </p:nvSpPr>
        <p:spPr>
          <a:xfrm>
            <a:off x="10296321" y="5404194"/>
            <a:ext cx="4190760" cy="1627525"/>
          </a:xfrm>
          <a:prstGeom prst="rect">
            <a:avLst/>
          </a:prstGeom>
          <a:noFill/>
          <a:ln/>
        </p:spPr>
        <p:txBody>
          <a:bodyPr wrap="square" rtlCol="0" anchor="t"/>
          <a:lstStyle/>
          <a:p>
            <a:pPr algn="ctr">
              <a:lnSpc>
                <a:spcPct val="107000"/>
              </a:lnSpc>
              <a:spcAft>
                <a:spcPts val="800"/>
              </a:spcAft>
            </a:pPr>
            <a:r>
              <a:rPr lang="en-US" b="1" dirty="0">
                <a:latin typeface="Segoe UI" panose="020B0502040204020203" pitchFamily="34" charset="0"/>
                <a:ea typeface="Calibri" panose="020F0502020204030204" pitchFamily="34" charset="0"/>
                <a:cs typeface="Segoe UI" panose="020B0502040204020203" pitchFamily="34" charset="0"/>
              </a:rPr>
              <a:t>Left-side Output Stage 3 (channel 1: output after noise signal (white noise) summed</a:t>
            </a:r>
            <a:endParaRPr lang="en-US" b="1" dirty="0">
              <a:latin typeface="Segoe UI" panose="020B0502040204020203" pitchFamily="34" charset="0"/>
              <a:ea typeface="Times New Roman" panose="02020603050405020304" pitchFamily="18" charset="0"/>
              <a:cs typeface="Segoe UI" panose="020B0502040204020203" pitchFamily="34" charset="0"/>
            </a:endParaRPr>
          </a:p>
          <a:p>
            <a:pPr>
              <a:lnSpc>
                <a:spcPts val="7085"/>
              </a:lnSpc>
            </a:pPr>
            <a:r>
              <a:rPr lang="en-US" sz="6000" noProof="1">
                <a:latin typeface="Times New Roman" panose="02020603050405020304" pitchFamily="18" charset="0"/>
                <a:cs typeface="Times New Roman" panose="02020603050405020304" pitchFamily="18" charset="0"/>
              </a:rPr>
              <a:t/>
            </a:r>
            <a:br>
              <a:rPr lang="en-US" sz="6000" noProof="1">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pPr marL="0" indent="0">
              <a:lnSpc>
                <a:spcPts val="7085"/>
              </a:lnSpc>
              <a:buNone/>
            </a:pPr>
            <a:endParaRPr lang="en-US" sz="5668" dirty="0"/>
          </a:p>
        </p:txBody>
      </p:sp>
    </p:spTree>
    <p:extLst>
      <p:ext uri="{BB962C8B-B14F-4D97-AF65-F5344CB8AC3E}">
        <p14:creationId xmlns:p14="http://schemas.microsoft.com/office/powerpoint/2010/main" val="24530723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2499632" y="0"/>
            <a:ext cx="17430162" cy="8229600"/>
          </a:xfrm>
          <a:prstGeom prst="rect">
            <a:avLst/>
          </a:prstGeom>
          <a:solidFill>
            <a:srgbClr val="FFFDFA"/>
          </a:solidFill>
          <a:ln/>
        </p:spPr>
      </p:sp>
      <p:sp>
        <p:nvSpPr>
          <p:cNvPr id="5" name="Text 1"/>
          <p:cNvSpPr/>
          <p:nvPr/>
        </p:nvSpPr>
        <p:spPr>
          <a:xfrm>
            <a:off x="3002691" y="165611"/>
            <a:ext cx="7628679" cy="744503"/>
          </a:xfrm>
          <a:prstGeom prst="rect">
            <a:avLst/>
          </a:prstGeom>
          <a:noFill/>
          <a:ln/>
        </p:spPr>
        <p:txBody>
          <a:bodyPr wrap="square" rtlCol="0" anchor="t"/>
          <a:lstStyle/>
          <a:p>
            <a:r>
              <a:rPr lang="en-US" sz="3600" b="1" dirty="0">
                <a:latin typeface="Times New Roman" panose="02020603050405020304" pitchFamily="18" charset="0"/>
                <a:cs typeface="Times New Roman" panose="02020603050405020304" pitchFamily="18" charset="0"/>
              </a:rPr>
              <a:t>Digital ANC Hardware setup</a:t>
            </a:r>
          </a:p>
          <a:p>
            <a:pPr>
              <a:lnSpc>
                <a:spcPts val="7085"/>
              </a:lnSpc>
            </a:pPr>
            <a:r>
              <a:rPr lang="en-US" sz="6000" noProof="1">
                <a:latin typeface="Times New Roman" panose="02020603050405020304" pitchFamily="18" charset="0"/>
                <a:cs typeface="Times New Roman" panose="02020603050405020304" pitchFamily="18" charset="0"/>
              </a:rPr>
              <a:t/>
            </a:r>
            <a:br>
              <a:rPr lang="en-US" sz="6000" noProof="1">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pPr marL="0" indent="0">
              <a:lnSpc>
                <a:spcPts val="7085"/>
              </a:lnSpc>
              <a:buNone/>
            </a:pPr>
            <a:endParaRPr lang="en-US" sz="5668" dirty="0"/>
          </a:p>
        </p:txBody>
      </p:sp>
      <p:sp>
        <p:nvSpPr>
          <p:cNvPr id="6" name="Text 2"/>
          <p:cNvSpPr/>
          <p:nvPr/>
        </p:nvSpPr>
        <p:spPr>
          <a:xfrm>
            <a:off x="-1815378" y="1343787"/>
            <a:ext cx="14493410" cy="6490957"/>
          </a:xfrm>
          <a:prstGeom prst="rect">
            <a:avLst/>
          </a:prstGeom>
          <a:noFill/>
          <a:ln/>
        </p:spPr>
        <p:txBody>
          <a:bodyPr wrap="square" rtlCol="0" anchor="t"/>
          <a:lstStyle/>
          <a:p>
            <a:endParaRPr lang="en-US" sz="3600" dirty="0" smtClean="0">
              <a:latin typeface="Segoe UI" panose="020B0502040204020203" pitchFamily="34" charset="0"/>
              <a:cs typeface="Segoe UI" panose="020B0502040204020203" pitchFamily="34" charset="0"/>
            </a:endParaRPr>
          </a:p>
          <a:p>
            <a:pPr>
              <a:lnSpc>
                <a:spcPts val="3040"/>
              </a:lnSpc>
            </a:pPr>
            <a:endParaRPr lang="en-US" sz="1600" dirty="0"/>
          </a:p>
          <a:p>
            <a:endParaRPr lang="en-US" sz="1600" dirty="0"/>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984" y="1075727"/>
            <a:ext cx="13592432" cy="6759017"/>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13755973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2499632" y="0"/>
            <a:ext cx="17430162" cy="8229600"/>
          </a:xfrm>
          <a:prstGeom prst="rect">
            <a:avLst/>
          </a:prstGeom>
          <a:solidFill>
            <a:srgbClr val="FFFDFA"/>
          </a:solidFill>
          <a:ln/>
        </p:spPr>
      </p:sp>
      <p:sp>
        <p:nvSpPr>
          <p:cNvPr id="5" name="Text 1"/>
          <p:cNvSpPr/>
          <p:nvPr/>
        </p:nvSpPr>
        <p:spPr>
          <a:xfrm>
            <a:off x="2815060" y="928034"/>
            <a:ext cx="7628679" cy="744503"/>
          </a:xfrm>
          <a:prstGeom prst="rect">
            <a:avLst/>
          </a:prstGeom>
          <a:noFill/>
          <a:ln/>
        </p:spPr>
        <p:txBody>
          <a:bodyPr wrap="square" rtlCol="0" anchor="t"/>
          <a:lstStyle/>
          <a:p>
            <a:r>
              <a:rPr lang="en-GB" sz="3600" b="1" dirty="0">
                <a:latin typeface="Times New Roman" panose="02020603050405020304" pitchFamily="18" charset="0"/>
                <a:cs typeface="Times New Roman" panose="02020603050405020304" pitchFamily="18" charset="0"/>
              </a:rPr>
              <a:t>Digital ANC Circuit Block Diagram  </a:t>
            </a:r>
            <a:endParaRPr lang="en-US" sz="3600" b="1" dirty="0">
              <a:latin typeface="Times New Roman" panose="02020603050405020304" pitchFamily="18" charset="0"/>
              <a:cs typeface="Times New Roman" panose="02020603050405020304" pitchFamily="18" charset="0"/>
            </a:endParaRPr>
          </a:p>
          <a:p>
            <a:pPr>
              <a:lnSpc>
                <a:spcPts val="7085"/>
              </a:lnSpc>
            </a:pPr>
            <a:r>
              <a:rPr lang="en-US" sz="6000" noProof="1">
                <a:latin typeface="Times New Roman" panose="02020603050405020304" pitchFamily="18" charset="0"/>
                <a:cs typeface="Times New Roman" panose="02020603050405020304" pitchFamily="18" charset="0"/>
              </a:rPr>
              <a:t/>
            </a:r>
            <a:br>
              <a:rPr lang="en-US" sz="6000" noProof="1">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pPr marL="0" indent="0">
              <a:lnSpc>
                <a:spcPts val="7085"/>
              </a:lnSpc>
              <a:buNone/>
            </a:pPr>
            <a:endParaRPr lang="en-US" sz="5668" dirty="0"/>
          </a:p>
        </p:txBody>
      </p:sp>
      <p:sp>
        <p:nvSpPr>
          <p:cNvPr id="6" name="Text 2"/>
          <p:cNvSpPr/>
          <p:nvPr/>
        </p:nvSpPr>
        <p:spPr>
          <a:xfrm>
            <a:off x="-1815378" y="1343787"/>
            <a:ext cx="14493410" cy="6490957"/>
          </a:xfrm>
          <a:prstGeom prst="rect">
            <a:avLst/>
          </a:prstGeom>
          <a:noFill/>
          <a:ln/>
        </p:spPr>
        <p:txBody>
          <a:bodyPr wrap="square" rtlCol="0" anchor="t"/>
          <a:lstStyle/>
          <a:p>
            <a:endParaRPr lang="en-US" sz="3600" dirty="0" smtClean="0">
              <a:latin typeface="Segoe UI" panose="020B0502040204020203" pitchFamily="34" charset="0"/>
              <a:cs typeface="Segoe UI" panose="020B0502040204020203" pitchFamily="34" charset="0"/>
            </a:endParaRPr>
          </a:p>
          <a:p>
            <a:pPr>
              <a:lnSpc>
                <a:spcPts val="3040"/>
              </a:lnSpc>
            </a:pPr>
            <a:endParaRPr lang="en-US" sz="1600" dirty="0"/>
          </a:p>
          <a:p>
            <a:endParaRPr lang="en-US" sz="1600"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8606" y="2147797"/>
            <a:ext cx="10861589" cy="4308428"/>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4319456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1815378" y="0"/>
            <a:ext cx="17430162" cy="8229600"/>
          </a:xfrm>
          <a:prstGeom prst="rect">
            <a:avLst/>
          </a:prstGeom>
          <a:solidFill>
            <a:srgbClr val="FFFDFA"/>
          </a:solidFill>
          <a:ln/>
        </p:spPr>
      </p:sp>
      <p:sp>
        <p:nvSpPr>
          <p:cNvPr id="5" name="Text 1"/>
          <p:cNvSpPr/>
          <p:nvPr/>
        </p:nvSpPr>
        <p:spPr>
          <a:xfrm>
            <a:off x="177151" y="562676"/>
            <a:ext cx="12500881" cy="744503"/>
          </a:xfrm>
          <a:prstGeom prst="rect">
            <a:avLst/>
          </a:prstGeom>
          <a:noFill/>
          <a:ln/>
        </p:spPr>
        <p:txBody>
          <a:bodyPr wrap="square" rtlCol="0" anchor="t"/>
          <a:lstStyle/>
          <a:p>
            <a:r>
              <a:rPr lang="en-US" sz="3600" b="1" dirty="0">
                <a:latin typeface="Times New Roman" panose="02020603050405020304" pitchFamily="18" charset="0"/>
                <a:cs typeface="Times New Roman" panose="02020603050405020304" pitchFamily="18" charset="0"/>
              </a:rPr>
              <a:t>Digital ANC Hardware setup Components </a:t>
            </a:r>
          </a:p>
          <a:p>
            <a:pPr>
              <a:lnSpc>
                <a:spcPts val="7085"/>
              </a:lnSpc>
            </a:pPr>
            <a:r>
              <a:rPr lang="en-US" sz="6000" noProof="1">
                <a:latin typeface="Times New Roman" panose="02020603050405020304" pitchFamily="18" charset="0"/>
                <a:cs typeface="Times New Roman" panose="02020603050405020304" pitchFamily="18" charset="0"/>
              </a:rPr>
              <a:t/>
            </a:r>
            <a:br>
              <a:rPr lang="en-US" sz="6000" noProof="1">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pPr marL="0" indent="0">
              <a:lnSpc>
                <a:spcPts val="7085"/>
              </a:lnSpc>
              <a:buNone/>
            </a:pPr>
            <a:endParaRPr lang="en-US" sz="5668" dirty="0"/>
          </a:p>
        </p:txBody>
      </p:sp>
      <p:sp>
        <p:nvSpPr>
          <p:cNvPr id="6" name="Text 2"/>
          <p:cNvSpPr/>
          <p:nvPr/>
        </p:nvSpPr>
        <p:spPr>
          <a:xfrm>
            <a:off x="-1815378" y="1343787"/>
            <a:ext cx="14493410" cy="6490957"/>
          </a:xfrm>
          <a:prstGeom prst="rect">
            <a:avLst/>
          </a:prstGeom>
          <a:noFill/>
          <a:ln/>
        </p:spPr>
        <p:txBody>
          <a:bodyPr wrap="square" rtlCol="0" anchor="t"/>
          <a:lstStyle/>
          <a:p>
            <a:endParaRPr lang="en-US" sz="3600" dirty="0" smtClean="0">
              <a:latin typeface="Segoe UI" panose="020B0502040204020203" pitchFamily="34" charset="0"/>
              <a:cs typeface="Segoe UI" panose="020B0502040204020203" pitchFamily="34" charset="0"/>
            </a:endParaRPr>
          </a:p>
          <a:p>
            <a:pPr>
              <a:lnSpc>
                <a:spcPts val="3040"/>
              </a:lnSpc>
            </a:pPr>
            <a:endParaRPr lang="en-US" sz="1600" dirty="0"/>
          </a:p>
          <a:p>
            <a:endParaRPr lang="en-US" sz="1600" dirty="0"/>
          </a:p>
        </p:txBody>
      </p:sp>
      <p:sp>
        <p:nvSpPr>
          <p:cNvPr id="4" name="Rectangle 3"/>
          <p:cNvSpPr/>
          <p:nvPr/>
        </p:nvSpPr>
        <p:spPr>
          <a:xfrm>
            <a:off x="94268" y="1637930"/>
            <a:ext cx="7107636" cy="5493812"/>
          </a:xfrm>
          <a:prstGeom prst="rect">
            <a:avLst/>
          </a:prstGeom>
        </p:spPr>
        <p:txBody>
          <a:bodyPr wrap="square">
            <a:spAutoFit/>
          </a:bodyPr>
          <a:lstStyle/>
          <a:p>
            <a:pPr marL="285750" indent="-285750" algn="just">
              <a:lnSpc>
                <a:spcPct val="150000"/>
              </a:lnSpc>
              <a:buFont typeface="Arial" panose="020B0604020202020204" pitchFamily="34" charset="0"/>
              <a:buChar char="•"/>
            </a:pPr>
            <a:r>
              <a:rPr lang="en-US" sz="2400" b="1" dirty="0">
                <a:latin typeface="Segoe UI" panose="020B0502040204020203" pitchFamily="34" charset="0"/>
                <a:cs typeface="Segoe UI" panose="020B0502040204020203" pitchFamily="34" charset="0"/>
              </a:rPr>
              <a:t>TMS320C6713-based DSK board: </a:t>
            </a:r>
            <a:r>
              <a:rPr lang="en-US" sz="2400" dirty="0">
                <a:latin typeface="Segoe UI" panose="020B0502040204020203" pitchFamily="34" charset="0"/>
                <a:cs typeface="Segoe UI" panose="020B0502040204020203" pitchFamily="34" charset="0"/>
              </a:rPr>
              <a:t> serves as a powerful tool for developing and implementing real-time active digital noise cancellation systems, leveraging its high-performance DSP capabilities, flexible I/O interfaces, and robust development tools.</a:t>
            </a:r>
          </a:p>
          <a:p>
            <a:pPr algn="just">
              <a:lnSpc>
                <a:spcPct val="150000"/>
              </a:lnSpc>
            </a:pPr>
            <a:endParaRPr lang="en-US" sz="2400" dirty="0">
              <a:latin typeface="Segoe UI" panose="020B0502040204020203" pitchFamily="34" charset="0"/>
              <a:cs typeface="Segoe UI" panose="020B0502040204020203" pitchFamily="34" charset="0"/>
            </a:endParaRPr>
          </a:p>
          <a:p>
            <a:pPr marL="285750" indent="-285750" algn="just">
              <a:lnSpc>
                <a:spcPct val="150000"/>
              </a:lnSpc>
              <a:buFont typeface="Arial" panose="020B0604020202020204" pitchFamily="34" charset="0"/>
              <a:buChar char="•"/>
            </a:pPr>
            <a:r>
              <a:rPr lang="en-US" sz="2400" b="1" dirty="0">
                <a:latin typeface="Segoe UI" panose="020B0502040204020203" pitchFamily="34" charset="0"/>
                <a:cs typeface="Segoe UI" panose="020B0502040204020203" pitchFamily="34" charset="0"/>
              </a:rPr>
              <a:t>Microphone:</a:t>
            </a:r>
            <a:r>
              <a:rPr lang="en-US" sz="2400" dirty="0">
                <a:latin typeface="Segoe UI" panose="020B0502040204020203" pitchFamily="34" charset="0"/>
                <a:cs typeface="Segoe UI" panose="020B0502040204020203" pitchFamily="34" charset="0"/>
              </a:rPr>
              <a:t> responsible for capturing real-time noise signals</a:t>
            </a:r>
            <a:r>
              <a:rPr lang="ar-JO" sz="2400" dirty="0">
                <a:latin typeface="Segoe UI" panose="020B0502040204020203" pitchFamily="34" charset="0"/>
                <a:cs typeface="Segoe UI" panose="020B0502040204020203" pitchFamily="34" charset="0"/>
              </a:rPr>
              <a:t>.</a:t>
            </a:r>
            <a:endParaRPr lang="en-US" sz="2400" dirty="0">
              <a:latin typeface="Segoe UI" panose="020B0502040204020203" pitchFamily="34" charset="0"/>
              <a:cs typeface="Segoe UI" panose="020B0502040204020203" pitchFamily="34" charset="0"/>
            </a:endParaRPr>
          </a:p>
          <a:p>
            <a:pPr algn="just">
              <a:lnSpc>
                <a:spcPct val="150000"/>
              </a:lnSpc>
            </a:pPr>
            <a:endParaRPr lang="ar-JO" dirty="0"/>
          </a:p>
        </p:txBody>
      </p:sp>
      <p:sp>
        <p:nvSpPr>
          <p:cNvPr id="8" name="Rectangle 7"/>
          <p:cNvSpPr/>
          <p:nvPr/>
        </p:nvSpPr>
        <p:spPr>
          <a:xfrm>
            <a:off x="7428496" y="1786846"/>
            <a:ext cx="6951618" cy="4385816"/>
          </a:xfrm>
          <a:prstGeom prst="rect">
            <a:avLst/>
          </a:prstGeom>
        </p:spPr>
        <p:txBody>
          <a:bodyPr wrap="square">
            <a:spAutoFit/>
          </a:bodyPr>
          <a:lstStyle/>
          <a:p>
            <a:pPr marL="285750" indent="-285750" algn="just">
              <a:lnSpc>
                <a:spcPct val="150000"/>
              </a:lnSpc>
              <a:buFont typeface="Arial" panose="020B0604020202020204" pitchFamily="34" charset="0"/>
              <a:buChar char="•"/>
            </a:pPr>
            <a:r>
              <a:rPr lang="en-US" sz="2400" b="1" dirty="0">
                <a:latin typeface="Segoe UI" panose="020B0502040204020203" pitchFamily="34" charset="0"/>
                <a:cs typeface="Segoe UI" panose="020B0502040204020203" pitchFamily="34" charset="0"/>
              </a:rPr>
              <a:t>Speaker: </a:t>
            </a:r>
            <a:r>
              <a:rPr lang="en-US" sz="2400" dirty="0">
                <a:latin typeface="Segoe UI" panose="020B0502040204020203" pitchFamily="34" charset="0"/>
                <a:cs typeface="Segoe UI" panose="020B0502040204020203" pitchFamily="34" charset="0"/>
              </a:rPr>
              <a:t>playing the anti-noise signals generated by the DSP in an ANC system.</a:t>
            </a:r>
          </a:p>
          <a:p>
            <a:pPr algn="just">
              <a:lnSpc>
                <a:spcPct val="150000"/>
              </a:lnSpc>
            </a:pPr>
            <a:endParaRPr lang="en-US" sz="2400" dirty="0">
              <a:latin typeface="Segoe UI" panose="020B0502040204020203" pitchFamily="34" charset="0"/>
              <a:cs typeface="Segoe UI" panose="020B0502040204020203" pitchFamily="34" charset="0"/>
            </a:endParaRPr>
          </a:p>
          <a:p>
            <a:pPr marL="285750" indent="-285750" algn="just">
              <a:lnSpc>
                <a:spcPct val="150000"/>
              </a:lnSpc>
              <a:buFont typeface="Arial" panose="020B0604020202020204" pitchFamily="34" charset="0"/>
              <a:buChar char="•"/>
            </a:pPr>
            <a:r>
              <a:rPr lang="en-US" sz="2400" b="1" dirty="0">
                <a:latin typeface="Segoe UI" panose="020B0502040204020203" pitchFamily="34" charset="0"/>
                <a:cs typeface="Segoe UI" panose="020B0502040204020203" pitchFamily="34" charset="0"/>
              </a:rPr>
              <a:t>Code Composer Studio: </a:t>
            </a:r>
            <a:r>
              <a:rPr lang="en-US" sz="2400" dirty="0">
                <a:latin typeface="Segoe UI" panose="020B0502040204020203" pitchFamily="34" charset="0"/>
                <a:cs typeface="Segoe UI" panose="020B0502040204020203" pitchFamily="34" charset="0"/>
              </a:rPr>
              <a:t>to program the DSK kit to perform a certain signal-processing task.</a:t>
            </a:r>
          </a:p>
          <a:p>
            <a:pPr algn="just">
              <a:lnSpc>
                <a:spcPct val="150000"/>
              </a:lnSpc>
            </a:pPr>
            <a:endParaRPr lang="en-US" sz="2400" dirty="0">
              <a:latin typeface="Segoe UI" panose="020B0502040204020203" pitchFamily="34" charset="0"/>
              <a:cs typeface="Segoe UI" panose="020B0502040204020203" pitchFamily="34" charset="0"/>
            </a:endParaRPr>
          </a:p>
          <a:p>
            <a:pPr marL="285750" indent="-285750" algn="just">
              <a:lnSpc>
                <a:spcPct val="150000"/>
              </a:lnSpc>
              <a:buFont typeface="Arial" panose="020B0604020202020204" pitchFamily="34" charset="0"/>
              <a:buChar char="•"/>
            </a:pPr>
            <a:r>
              <a:rPr lang="en-US" sz="2400" b="1" dirty="0">
                <a:latin typeface="Segoe UI" panose="020B0502040204020203" pitchFamily="34" charset="0"/>
                <a:cs typeface="Segoe UI" panose="020B0502040204020203" pitchFamily="34" charset="0"/>
              </a:rPr>
              <a:t>PC: </a:t>
            </a:r>
            <a:r>
              <a:rPr lang="en-US" sz="2400" dirty="0">
                <a:latin typeface="Segoe UI" panose="020B0502040204020203" pitchFamily="34" charset="0"/>
                <a:cs typeface="Segoe UI" panose="020B0502040204020203" pitchFamily="34" charset="0"/>
              </a:rPr>
              <a:t>To insert a test input .</a:t>
            </a:r>
          </a:p>
          <a:p>
            <a:pPr algn="just">
              <a:lnSpc>
                <a:spcPct val="150000"/>
              </a:lnSpc>
            </a:pPr>
            <a:endParaRPr lang="ar-JO" dirty="0"/>
          </a:p>
        </p:txBody>
      </p:sp>
    </p:spTree>
    <p:extLst>
      <p:ext uri="{BB962C8B-B14F-4D97-AF65-F5344CB8AC3E}">
        <p14:creationId xmlns:p14="http://schemas.microsoft.com/office/powerpoint/2010/main" val="34500232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608747" y="-16420"/>
            <a:ext cx="17430162" cy="8229600"/>
          </a:xfrm>
          <a:prstGeom prst="rect">
            <a:avLst/>
          </a:prstGeom>
          <a:solidFill>
            <a:srgbClr val="FFFDFA"/>
          </a:solidFill>
          <a:ln/>
        </p:spPr>
      </p:sp>
      <p:sp>
        <p:nvSpPr>
          <p:cNvPr id="6" name="Text 2"/>
          <p:cNvSpPr/>
          <p:nvPr/>
        </p:nvSpPr>
        <p:spPr>
          <a:xfrm>
            <a:off x="-1815378" y="1343787"/>
            <a:ext cx="14493410" cy="6490957"/>
          </a:xfrm>
          <a:prstGeom prst="rect">
            <a:avLst/>
          </a:prstGeom>
          <a:noFill/>
          <a:ln/>
        </p:spPr>
        <p:txBody>
          <a:bodyPr wrap="square" rtlCol="0" anchor="t"/>
          <a:lstStyle/>
          <a:p>
            <a:endParaRPr lang="en-US" sz="3600" dirty="0" smtClean="0">
              <a:latin typeface="Segoe UI" panose="020B0502040204020203" pitchFamily="34" charset="0"/>
              <a:cs typeface="Segoe UI" panose="020B0502040204020203" pitchFamily="34" charset="0"/>
            </a:endParaRPr>
          </a:p>
          <a:p>
            <a:pPr>
              <a:lnSpc>
                <a:spcPts val="3040"/>
              </a:lnSpc>
            </a:pPr>
            <a:endParaRPr lang="en-US" sz="1600" dirty="0"/>
          </a:p>
          <a:p>
            <a:endParaRPr lang="en-US" sz="1600" dirty="0"/>
          </a:p>
        </p:txBody>
      </p:sp>
      <p:sp>
        <p:nvSpPr>
          <p:cNvPr id="7" name="TextBox 6"/>
          <p:cNvSpPr txBox="1"/>
          <p:nvPr/>
        </p:nvSpPr>
        <p:spPr>
          <a:xfrm flipH="1">
            <a:off x="794119" y="742592"/>
            <a:ext cx="6589000" cy="584775"/>
          </a:xfrm>
          <a:prstGeom prst="rect">
            <a:avLst/>
          </a:prstGeom>
          <a:noFill/>
        </p:spPr>
        <p:txBody>
          <a:bodyPr wrap="square" rtlCol="0">
            <a:spAutoFit/>
          </a:bodyPr>
          <a:lstStyle/>
          <a:p>
            <a:r>
              <a:rPr lang="en-US" sz="3200" b="1" dirty="0">
                <a:latin typeface="Times New Roman" panose="02020603050405020304" pitchFamily="18" charset="0"/>
                <a:cs typeface="Times New Roman" panose="02020603050405020304" pitchFamily="18" charset="0"/>
              </a:rPr>
              <a:t>TMS320C6713-based DSK board</a:t>
            </a:r>
            <a:endParaRPr lang="en-US" sz="3200" dirty="0">
              <a:latin typeface="Times New Roman" panose="02020603050405020304" pitchFamily="18" charset="0"/>
              <a:cs typeface="Times New Roman" panose="02020603050405020304" pitchFamily="18" charset="0"/>
            </a:endParaRPr>
          </a:p>
        </p:txBody>
      </p:sp>
      <p:sp>
        <p:nvSpPr>
          <p:cNvPr id="9" name="TextBox 8"/>
          <p:cNvSpPr txBox="1"/>
          <p:nvPr/>
        </p:nvSpPr>
        <p:spPr>
          <a:xfrm flipH="1">
            <a:off x="492156" y="1669050"/>
            <a:ext cx="7184421" cy="3970318"/>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400" dirty="0">
                <a:latin typeface="Segoe UI" panose="020B0502040204020203" pitchFamily="34" charset="0"/>
                <a:cs typeface="Segoe UI" panose="020B0502040204020203" pitchFamily="34" charset="0"/>
              </a:rPr>
              <a:t>DSK is a complete DSP system with the necessary hardware and software support tools</a:t>
            </a:r>
            <a:r>
              <a:rPr lang="en-US" sz="2400" dirty="0" smtClean="0">
                <a:latin typeface="Segoe UI" panose="020B0502040204020203" pitchFamily="34" charset="0"/>
                <a:cs typeface="Segoe UI" panose="020B0502040204020203" pitchFamily="34" charset="0"/>
              </a:rPr>
              <a:t>.</a:t>
            </a:r>
          </a:p>
          <a:p>
            <a:pPr algn="just">
              <a:lnSpc>
                <a:spcPct val="150000"/>
              </a:lnSpc>
            </a:pPr>
            <a:r>
              <a:rPr lang="en-US" sz="2400" dirty="0" smtClean="0">
                <a:latin typeface="Segoe UI" panose="020B0502040204020203" pitchFamily="34" charset="0"/>
                <a:cs typeface="Segoe UI" panose="020B0502040204020203" pitchFamily="34" charset="0"/>
              </a:rPr>
              <a:t>•  </a:t>
            </a:r>
            <a:r>
              <a:rPr lang="en-US" sz="2400" dirty="0">
                <a:latin typeface="Segoe UI" panose="020B0502040204020203" pitchFamily="34" charset="0"/>
                <a:cs typeface="Segoe UI" panose="020B0502040204020203" pitchFamily="34" charset="0"/>
              </a:rPr>
              <a:t>It consists of: C6713 DSP, 32-bit stereo codec (AIC23) for input and output, 16MB SDRAM, 256KB flash memory, 4 input/output (Line in, mic in , line out, Headphone) , 4 dip switches and 4 leds</a:t>
            </a:r>
            <a:r>
              <a:rPr lang="en-US" sz="2400" dirty="0" smtClean="0">
                <a:latin typeface="Segoe UI" panose="020B0502040204020203" pitchFamily="34" charset="0"/>
                <a:cs typeface="Segoe UI" panose="020B0502040204020203" pitchFamily="34" charset="0"/>
              </a:rPr>
              <a:t>.</a:t>
            </a:r>
          </a:p>
          <a:p>
            <a:pPr algn="just">
              <a:lnSpc>
                <a:spcPct val="150000"/>
              </a:lnSpc>
            </a:pPr>
            <a:r>
              <a:rPr lang="en-US" sz="2400" dirty="0" smtClean="0">
                <a:latin typeface="Segoe UI" panose="020B0502040204020203" pitchFamily="34" charset="0"/>
                <a:cs typeface="Segoe UI" panose="020B0502040204020203" pitchFamily="34" charset="0"/>
              </a:rPr>
              <a:t>•  DSK </a:t>
            </a:r>
            <a:r>
              <a:rPr lang="en-US" sz="2400" dirty="0">
                <a:latin typeface="Segoe UI" panose="020B0502040204020203" pitchFamily="34" charset="0"/>
                <a:cs typeface="Segoe UI" panose="020B0502040204020203" pitchFamily="34" charset="0"/>
              </a:rPr>
              <a:t>operates at 225MHz.</a:t>
            </a: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76577" y="1046083"/>
            <a:ext cx="7178662" cy="5159187"/>
          </a:xfrm>
          <a:prstGeom prst="rect">
            <a:avLst/>
          </a:prstGeom>
        </p:spPr>
      </p:pic>
    </p:spTree>
    <p:extLst>
      <p:ext uri="{BB962C8B-B14F-4D97-AF65-F5344CB8AC3E}">
        <p14:creationId xmlns:p14="http://schemas.microsoft.com/office/powerpoint/2010/main" val="31811936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608747" y="-16420"/>
            <a:ext cx="17430162" cy="8229600"/>
          </a:xfrm>
          <a:prstGeom prst="rect">
            <a:avLst/>
          </a:prstGeom>
          <a:solidFill>
            <a:srgbClr val="FFFDFA"/>
          </a:solidFill>
          <a:ln/>
        </p:spPr>
      </p:sp>
      <p:sp>
        <p:nvSpPr>
          <p:cNvPr id="6" name="Text 2"/>
          <p:cNvSpPr/>
          <p:nvPr/>
        </p:nvSpPr>
        <p:spPr>
          <a:xfrm>
            <a:off x="-1815378" y="1343787"/>
            <a:ext cx="14493410" cy="6490957"/>
          </a:xfrm>
          <a:prstGeom prst="rect">
            <a:avLst/>
          </a:prstGeom>
          <a:noFill/>
          <a:ln/>
        </p:spPr>
        <p:txBody>
          <a:bodyPr wrap="square" rtlCol="0" anchor="t"/>
          <a:lstStyle/>
          <a:p>
            <a:endParaRPr lang="en-US" sz="3600" dirty="0" smtClean="0">
              <a:latin typeface="Segoe UI" panose="020B0502040204020203" pitchFamily="34" charset="0"/>
              <a:cs typeface="Segoe UI" panose="020B0502040204020203" pitchFamily="34" charset="0"/>
            </a:endParaRPr>
          </a:p>
          <a:p>
            <a:pPr>
              <a:lnSpc>
                <a:spcPts val="3040"/>
              </a:lnSpc>
            </a:pPr>
            <a:endParaRPr lang="en-US" sz="1600" dirty="0"/>
          </a:p>
          <a:p>
            <a:endParaRPr lang="en-US" sz="1600" dirty="0"/>
          </a:p>
        </p:txBody>
      </p:sp>
      <p:sp>
        <p:nvSpPr>
          <p:cNvPr id="7" name="TextBox 6"/>
          <p:cNvSpPr txBox="1"/>
          <p:nvPr/>
        </p:nvSpPr>
        <p:spPr>
          <a:xfrm flipH="1">
            <a:off x="794119" y="742592"/>
            <a:ext cx="6589000" cy="584775"/>
          </a:xfrm>
          <a:prstGeom prst="rect">
            <a:avLst/>
          </a:prstGeom>
          <a:noFill/>
        </p:spPr>
        <p:txBody>
          <a:bodyPr wrap="square" rtlCol="0">
            <a:spAutoFit/>
          </a:bodyPr>
          <a:lstStyle/>
          <a:p>
            <a:r>
              <a:rPr lang="en-US" sz="3200" b="1" dirty="0">
                <a:latin typeface="Times New Roman" panose="02020603050405020304" pitchFamily="18" charset="0"/>
                <a:cs typeface="Times New Roman" panose="02020603050405020304" pitchFamily="18" charset="0"/>
              </a:rPr>
              <a:t>TMS320C6713-based DSK board</a:t>
            </a:r>
            <a:endParaRPr lang="en-US" sz="3200" dirty="0">
              <a:latin typeface="Times New Roman" panose="02020603050405020304" pitchFamily="18" charset="0"/>
              <a:cs typeface="Times New Roman" panose="02020603050405020304" pitchFamily="18" charset="0"/>
            </a:endParaRPr>
          </a:p>
        </p:txBody>
      </p:sp>
      <p:sp>
        <p:nvSpPr>
          <p:cNvPr id="9" name="TextBox 8"/>
          <p:cNvSpPr txBox="1"/>
          <p:nvPr/>
        </p:nvSpPr>
        <p:spPr>
          <a:xfrm flipH="1">
            <a:off x="492156" y="1669050"/>
            <a:ext cx="7184421" cy="6126614"/>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400" dirty="0"/>
              <a:t>Uses sigma-delta technology that provides ADC and DAC</a:t>
            </a:r>
            <a:r>
              <a:rPr lang="en-US" sz="2400" dirty="0" smtClean="0"/>
              <a:t>.</a:t>
            </a:r>
          </a:p>
          <a:p>
            <a:pPr marL="342900" indent="-342900" algn="just">
              <a:lnSpc>
                <a:spcPct val="150000"/>
              </a:lnSpc>
              <a:buFont typeface="Arial" panose="020B0604020202020204" pitchFamily="34" charset="0"/>
              <a:buChar char="•"/>
            </a:pPr>
            <a:r>
              <a:rPr lang="en-US" sz="2400" dirty="0"/>
              <a:t>Can be set to variable sample rates (8,16, 32, 44.1, 48, 96 KHz</a:t>
            </a:r>
            <a:r>
              <a:rPr lang="en-US" sz="2400" dirty="0" smtClean="0"/>
              <a:t>)</a:t>
            </a:r>
          </a:p>
          <a:p>
            <a:pPr marL="342900" indent="-342900" algn="just">
              <a:lnSpc>
                <a:spcPct val="150000"/>
              </a:lnSpc>
              <a:buFont typeface="Arial" panose="020B0604020202020204" pitchFamily="34" charset="0"/>
              <a:buChar char="•"/>
            </a:pPr>
            <a:r>
              <a:rPr lang="en-US" sz="2400" dirty="0"/>
              <a:t>Is connected to 12MHz system clock. </a:t>
            </a:r>
            <a:endParaRPr lang="en-US" sz="2400" dirty="0" smtClean="0"/>
          </a:p>
          <a:p>
            <a:pPr marL="342900" indent="-342900" algn="just">
              <a:lnSpc>
                <a:spcPct val="150000"/>
              </a:lnSpc>
              <a:buFont typeface="Arial" panose="020B0604020202020204" pitchFamily="34" charset="0"/>
              <a:buChar char="•"/>
            </a:pPr>
            <a:r>
              <a:rPr lang="en-US" sz="2400" dirty="0" smtClean="0"/>
              <a:t> </a:t>
            </a:r>
            <a:r>
              <a:rPr lang="en-US" sz="2400" dirty="0"/>
              <a:t>The ADC circuitry on the codec converts the input analog signal to a digital representation to be processed by the DSP. The maximum level of the input signal to be converted is determined by the specific ADC circuitry on the codec, which is 6Vp-p with the onboard codec.</a:t>
            </a:r>
            <a:endParaRPr lang="en-US" sz="2400" dirty="0">
              <a:latin typeface="Segoe UI" panose="020B0502040204020203" pitchFamily="34" charset="0"/>
              <a:cs typeface="Segoe UI" panose="020B0502040204020203" pitchFamily="34" charset="0"/>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76577" y="1046083"/>
            <a:ext cx="7178662" cy="5159187"/>
          </a:xfrm>
          <a:prstGeom prst="rect">
            <a:avLst/>
          </a:prstGeom>
        </p:spPr>
      </p:pic>
    </p:spTree>
    <p:extLst>
      <p:ext uri="{BB962C8B-B14F-4D97-AF65-F5344CB8AC3E}">
        <p14:creationId xmlns:p14="http://schemas.microsoft.com/office/powerpoint/2010/main" val="24802805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608747" y="-16420"/>
            <a:ext cx="17430162" cy="8229600"/>
          </a:xfrm>
          <a:prstGeom prst="rect">
            <a:avLst/>
          </a:prstGeom>
          <a:solidFill>
            <a:srgbClr val="FFFDFA"/>
          </a:solidFill>
          <a:ln/>
        </p:spPr>
      </p:sp>
      <p:sp>
        <p:nvSpPr>
          <p:cNvPr id="6" name="Text 2"/>
          <p:cNvSpPr/>
          <p:nvPr/>
        </p:nvSpPr>
        <p:spPr>
          <a:xfrm>
            <a:off x="-1815378" y="1343787"/>
            <a:ext cx="14493410" cy="6490957"/>
          </a:xfrm>
          <a:prstGeom prst="rect">
            <a:avLst/>
          </a:prstGeom>
          <a:noFill/>
          <a:ln/>
        </p:spPr>
        <p:txBody>
          <a:bodyPr wrap="square" rtlCol="0" anchor="t"/>
          <a:lstStyle/>
          <a:p>
            <a:endParaRPr lang="en-US" sz="3600" dirty="0" smtClean="0">
              <a:latin typeface="Segoe UI" panose="020B0502040204020203" pitchFamily="34" charset="0"/>
              <a:cs typeface="Segoe UI" panose="020B0502040204020203" pitchFamily="34" charset="0"/>
            </a:endParaRPr>
          </a:p>
          <a:p>
            <a:pPr>
              <a:lnSpc>
                <a:spcPts val="3040"/>
              </a:lnSpc>
            </a:pPr>
            <a:endParaRPr lang="en-US" sz="1600" dirty="0"/>
          </a:p>
          <a:p>
            <a:endParaRPr lang="en-US" sz="1600" dirty="0"/>
          </a:p>
        </p:txBody>
      </p:sp>
      <p:sp>
        <p:nvSpPr>
          <p:cNvPr id="7" name="TextBox 6"/>
          <p:cNvSpPr txBox="1"/>
          <p:nvPr/>
        </p:nvSpPr>
        <p:spPr>
          <a:xfrm flipH="1">
            <a:off x="484262" y="750802"/>
            <a:ext cx="6589000" cy="584775"/>
          </a:xfrm>
          <a:prstGeom prst="rect">
            <a:avLst/>
          </a:prstGeom>
          <a:noFill/>
        </p:spPr>
        <p:txBody>
          <a:bodyPr wrap="square" rtlCol="0">
            <a:spAutoFit/>
          </a:bodyPr>
          <a:lstStyle/>
          <a:p>
            <a:r>
              <a:rPr lang="en-US" sz="3200" b="1">
                <a:latin typeface="Times New Roman" panose="02020603050405020304" pitchFamily="18" charset="0"/>
                <a:cs typeface="Times New Roman" panose="02020603050405020304" pitchFamily="18" charset="0"/>
              </a:rPr>
              <a:t>TMS320C6713-based DSK board</a:t>
            </a:r>
            <a:endParaRPr lang="en-US" sz="3200" dirty="0">
              <a:latin typeface="Times New Roman" panose="02020603050405020304" pitchFamily="18" charset="0"/>
              <a:cs typeface="Times New Roman" panose="02020603050405020304" pitchFamily="18" charset="0"/>
            </a:endParaRPr>
          </a:p>
        </p:txBody>
      </p:sp>
      <p:sp>
        <p:nvSpPr>
          <p:cNvPr id="9" name="TextBox 8"/>
          <p:cNvSpPr txBox="1"/>
          <p:nvPr/>
        </p:nvSpPr>
        <p:spPr>
          <a:xfrm flipH="1">
            <a:off x="492156" y="1669050"/>
            <a:ext cx="7184421" cy="3416320"/>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400" dirty="0"/>
              <a:t>Along the output path is a DAC, which performs the reverse operation of the ADC. </a:t>
            </a:r>
            <a:endParaRPr lang="en-US" sz="2400" dirty="0" smtClean="0"/>
          </a:p>
          <a:p>
            <a:pPr marL="342900" indent="-342900" algn="just">
              <a:lnSpc>
                <a:spcPct val="150000"/>
              </a:lnSpc>
              <a:buFont typeface="Arial" panose="020B0604020202020204" pitchFamily="34" charset="0"/>
              <a:buChar char="•"/>
            </a:pPr>
            <a:r>
              <a:rPr lang="en-US" sz="2400" dirty="0" smtClean="0"/>
              <a:t> </a:t>
            </a:r>
            <a:r>
              <a:rPr lang="en-US" sz="2400" dirty="0"/>
              <a:t>An anti-aliasing filter at the input with cut off frequency of </a:t>
            </a:r>
            <a:r>
              <a:rPr lang="en-US" sz="2400" dirty="0" err="1"/>
              <a:t>fs</a:t>
            </a:r>
            <a:r>
              <a:rPr lang="en-US" sz="2400" dirty="0"/>
              <a:t>/2. </a:t>
            </a:r>
            <a:endParaRPr lang="en-US" sz="2400" dirty="0" smtClean="0"/>
          </a:p>
          <a:p>
            <a:pPr marL="342900" indent="-342900" algn="just">
              <a:lnSpc>
                <a:spcPct val="150000"/>
              </a:lnSpc>
              <a:buFont typeface="Arial" panose="020B0604020202020204" pitchFamily="34" charset="0"/>
              <a:buChar char="•"/>
            </a:pPr>
            <a:r>
              <a:rPr lang="en-US" sz="2400" dirty="0" smtClean="0"/>
              <a:t> </a:t>
            </a:r>
            <a:r>
              <a:rPr lang="en-US" sz="2400" dirty="0"/>
              <a:t>A reconstruction </a:t>
            </a:r>
            <a:r>
              <a:rPr lang="en-US" sz="2400" dirty="0" smtClean="0"/>
              <a:t>low pass </a:t>
            </a:r>
            <a:r>
              <a:rPr lang="en-US" sz="2400" dirty="0"/>
              <a:t>filter to smooth the signal at the output with cut off frequency of </a:t>
            </a:r>
            <a:r>
              <a:rPr lang="en-US" sz="2400" dirty="0" err="1"/>
              <a:t>fs</a:t>
            </a:r>
            <a:r>
              <a:rPr lang="en-US" sz="2400" dirty="0"/>
              <a:t>/2. </a:t>
            </a:r>
            <a:endParaRPr lang="en-US" sz="2400" dirty="0">
              <a:latin typeface="Segoe UI" panose="020B0502040204020203" pitchFamily="34" charset="0"/>
              <a:cs typeface="Segoe UI" panose="020B0502040204020203" pitchFamily="34" charset="0"/>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76577" y="1046083"/>
            <a:ext cx="7178662" cy="5159187"/>
          </a:xfrm>
          <a:prstGeom prst="rect">
            <a:avLst/>
          </a:prstGeom>
        </p:spPr>
      </p:pic>
    </p:spTree>
    <p:extLst>
      <p:ext uri="{BB962C8B-B14F-4D97-AF65-F5344CB8AC3E}">
        <p14:creationId xmlns:p14="http://schemas.microsoft.com/office/powerpoint/2010/main" val="31624722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87877" y="0"/>
            <a:ext cx="14630400" cy="8229600"/>
          </a:xfrm>
          <a:prstGeom prst="rect">
            <a:avLst/>
          </a:prstGeom>
        </p:spPr>
      </p:pic>
      <p:sp>
        <p:nvSpPr>
          <p:cNvPr id="3" name="Shape 0"/>
          <p:cNvSpPr/>
          <p:nvPr/>
        </p:nvSpPr>
        <p:spPr>
          <a:xfrm>
            <a:off x="-1333891" y="-131410"/>
            <a:ext cx="18091734" cy="10107747"/>
          </a:xfrm>
          <a:prstGeom prst="rect">
            <a:avLst/>
          </a:prstGeom>
          <a:solidFill>
            <a:srgbClr val="FFFDFA"/>
          </a:solidFill>
          <a:ln/>
        </p:spPr>
      </p:sp>
      <p:sp>
        <p:nvSpPr>
          <p:cNvPr id="5" name="Text 1"/>
          <p:cNvSpPr/>
          <p:nvPr/>
        </p:nvSpPr>
        <p:spPr>
          <a:xfrm>
            <a:off x="433424" y="1107639"/>
            <a:ext cx="7628679" cy="744503"/>
          </a:xfrm>
          <a:prstGeom prst="rect">
            <a:avLst/>
          </a:prstGeom>
          <a:noFill/>
          <a:ln/>
        </p:spPr>
        <p:txBody>
          <a:bodyPr wrap="square" rtlCol="0" anchor="t"/>
          <a:lstStyle/>
          <a:p>
            <a:r>
              <a:rPr lang="en-GB" sz="3600" b="1" dirty="0">
                <a:latin typeface="Times New Roman" panose="02020603050405020304" pitchFamily="18" charset="0"/>
                <a:cs typeface="Times New Roman" panose="02020603050405020304" pitchFamily="18" charset="0"/>
              </a:rPr>
              <a:t>Adaptive Filter Block Diagram</a:t>
            </a:r>
            <a:endParaRPr lang="en-US" sz="3600" b="1" dirty="0">
              <a:latin typeface="Times New Roman" panose="02020603050405020304" pitchFamily="18" charset="0"/>
              <a:cs typeface="Times New Roman" panose="02020603050405020304" pitchFamily="18" charset="0"/>
            </a:endParaRPr>
          </a:p>
        </p:txBody>
      </p:sp>
      <p:sp>
        <p:nvSpPr>
          <p:cNvPr id="6" name="Text 2"/>
          <p:cNvSpPr/>
          <p:nvPr/>
        </p:nvSpPr>
        <p:spPr>
          <a:xfrm>
            <a:off x="-1815378" y="1343787"/>
            <a:ext cx="14493410" cy="6490957"/>
          </a:xfrm>
          <a:prstGeom prst="rect">
            <a:avLst/>
          </a:prstGeom>
          <a:noFill/>
          <a:ln/>
        </p:spPr>
        <p:txBody>
          <a:bodyPr wrap="square" rtlCol="0" anchor="t"/>
          <a:lstStyle/>
          <a:p>
            <a:endParaRPr lang="en-US" sz="3600" dirty="0" smtClean="0">
              <a:latin typeface="Segoe UI" panose="020B0502040204020203" pitchFamily="34" charset="0"/>
              <a:cs typeface="Segoe UI" panose="020B0502040204020203" pitchFamily="34" charset="0"/>
            </a:endParaRPr>
          </a:p>
          <a:p>
            <a:pPr>
              <a:lnSpc>
                <a:spcPts val="3040"/>
              </a:lnSpc>
            </a:pPr>
            <a:endParaRPr lang="en-US" sz="1600" dirty="0"/>
          </a:p>
          <a:p>
            <a:endParaRPr lang="en-US" sz="1600" dirty="0"/>
          </a:p>
        </p:txBody>
      </p:sp>
      <p:sp>
        <p:nvSpPr>
          <p:cNvPr id="8" name="Text 1"/>
          <p:cNvSpPr/>
          <p:nvPr/>
        </p:nvSpPr>
        <p:spPr>
          <a:xfrm>
            <a:off x="304419" y="134638"/>
            <a:ext cx="7628679" cy="744503"/>
          </a:xfrm>
          <a:prstGeom prst="rect">
            <a:avLst/>
          </a:prstGeom>
          <a:noFill/>
          <a:ln/>
        </p:spPr>
        <p:txBody>
          <a:bodyPr wrap="square" rtlCol="0" anchor="t"/>
          <a:lstStyle/>
          <a:p>
            <a:r>
              <a:rPr lang="en-GB" sz="3600" b="1" dirty="0">
                <a:latin typeface="Times New Roman" panose="02020603050405020304" pitchFamily="18" charset="0"/>
                <a:cs typeface="Times New Roman" panose="02020603050405020304" pitchFamily="18" charset="0"/>
              </a:rPr>
              <a:t>Adaptive Filter &amp; LMS </a:t>
            </a:r>
            <a:r>
              <a:rPr lang="en-GB" sz="3600" b="1" dirty="0" smtClean="0">
                <a:latin typeface="Times New Roman" panose="02020603050405020304" pitchFamily="18" charset="0"/>
                <a:cs typeface="Times New Roman" panose="02020603050405020304" pitchFamily="18" charset="0"/>
              </a:rPr>
              <a:t>Algorithm</a:t>
            </a:r>
            <a:endParaRPr lang="en-US" sz="5668"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510" y="2385861"/>
            <a:ext cx="6952698" cy="44068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ext 1"/>
          <p:cNvSpPr/>
          <p:nvPr/>
        </p:nvSpPr>
        <p:spPr>
          <a:xfrm>
            <a:off x="7933098" y="92914"/>
            <a:ext cx="7628679" cy="744503"/>
          </a:xfrm>
          <a:prstGeom prst="rect">
            <a:avLst/>
          </a:prstGeom>
          <a:noFill/>
          <a:ln/>
        </p:spPr>
        <p:txBody>
          <a:bodyPr wrap="square" rtlCol="0" anchor="t"/>
          <a:lstStyle/>
          <a:p>
            <a:r>
              <a:rPr lang="en-GB" sz="3600" b="1" dirty="0">
                <a:latin typeface="Times New Roman" panose="02020603050405020304" pitchFamily="18" charset="0"/>
                <a:cs typeface="Times New Roman" panose="02020603050405020304" pitchFamily="18" charset="0"/>
              </a:rPr>
              <a:t>LMS Algorithm </a:t>
            </a:r>
            <a:endParaRPr lang="en-US" sz="3600" b="1" dirty="0">
              <a:latin typeface="Times New Roman" panose="02020603050405020304" pitchFamily="18" charset="0"/>
              <a:cs typeface="Times New Roman" panose="02020603050405020304" pitchFamily="18" charset="0"/>
            </a:endParaRPr>
          </a:p>
          <a:p>
            <a:r>
              <a:rPr lang="en-US" sz="6000" noProof="1">
                <a:latin typeface="Times New Roman" panose="02020603050405020304" pitchFamily="18" charset="0"/>
                <a:cs typeface="Times New Roman" panose="02020603050405020304" pitchFamily="18" charset="0"/>
              </a:rPr>
              <a:t/>
            </a:r>
            <a:br>
              <a:rPr lang="en-US" sz="6000" noProof="1">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pPr marL="0" indent="0">
              <a:lnSpc>
                <a:spcPts val="7085"/>
              </a:lnSpc>
              <a:buNone/>
            </a:pPr>
            <a:endParaRPr lang="en-US" sz="5668" dirty="0"/>
          </a:p>
        </p:txBody>
      </p:sp>
      <p:sp>
        <p:nvSpPr>
          <p:cNvPr id="11" name="Text 1"/>
          <p:cNvSpPr/>
          <p:nvPr/>
        </p:nvSpPr>
        <p:spPr>
          <a:xfrm>
            <a:off x="7638616" y="1944537"/>
            <a:ext cx="6696276" cy="6285063"/>
          </a:xfrm>
          <a:prstGeom prst="rect">
            <a:avLst/>
          </a:prstGeom>
          <a:noFill/>
          <a:ln/>
        </p:spPr>
        <p:txBody>
          <a:bodyPr wrap="square" rtlCol="0" anchor="t"/>
          <a:lstStyle/>
          <a:p>
            <a:pPr marL="285750" indent="-285750" algn="just">
              <a:lnSpc>
                <a:spcPct val="150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Least mean squares (LMS) algorithms are a class of adaptive filter used to mimic a desired filter by finding the filter coefficients that relate to producing the least mean square of the error signal (difference between the desired and the actual signal).</a:t>
            </a:r>
          </a:p>
          <a:p>
            <a:pPr marL="285750" indent="-285750" algn="just">
              <a:lnSpc>
                <a:spcPct val="150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The basic idea behind LMS filter is to approach the optimum filter weights by updating the filter weights in a manner to converge error.</a:t>
            </a:r>
          </a:p>
          <a:p>
            <a:pPr marL="285750" indent="-285750" algn="just">
              <a:lnSpc>
                <a:spcPct val="150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The algorithm starts by assuming small weights (zero in most cases) and, at each step, by finding the gradient of the mean square error, the weights are updated.</a:t>
            </a:r>
          </a:p>
          <a:p>
            <a:r>
              <a:rPr lang="en-US" sz="6000" noProof="1">
                <a:latin typeface="Times New Roman" panose="02020603050405020304" pitchFamily="18" charset="0"/>
                <a:cs typeface="Times New Roman" panose="02020603050405020304" pitchFamily="18" charset="0"/>
              </a:rPr>
              <a:t/>
            </a:r>
            <a:br>
              <a:rPr lang="en-US" sz="6000" noProof="1">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pPr marL="0" indent="0">
              <a:lnSpc>
                <a:spcPts val="7085"/>
              </a:lnSpc>
              <a:buNone/>
            </a:pPr>
            <a:endParaRPr lang="en-US" sz="5668" dirty="0"/>
          </a:p>
        </p:txBody>
      </p:sp>
    </p:spTree>
    <p:extLst>
      <p:ext uri="{BB962C8B-B14F-4D97-AF65-F5344CB8AC3E}">
        <p14:creationId xmlns:p14="http://schemas.microsoft.com/office/powerpoint/2010/main" val="36494399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1999427" y="0"/>
            <a:ext cx="17430162" cy="8229600"/>
          </a:xfrm>
          <a:prstGeom prst="rect">
            <a:avLst/>
          </a:prstGeom>
          <a:solidFill>
            <a:srgbClr val="FFFDFA"/>
          </a:solidFill>
          <a:ln/>
        </p:spPr>
      </p:sp>
      <p:sp>
        <p:nvSpPr>
          <p:cNvPr id="5" name="Text 1"/>
          <p:cNvSpPr/>
          <p:nvPr/>
        </p:nvSpPr>
        <p:spPr>
          <a:xfrm>
            <a:off x="1192821" y="438473"/>
            <a:ext cx="3337089" cy="1052121"/>
          </a:xfrm>
          <a:prstGeom prst="rect">
            <a:avLst/>
          </a:prstGeom>
          <a:noFill/>
          <a:ln/>
        </p:spPr>
        <p:txBody>
          <a:bodyPr wrap="square" rtlCol="0" anchor="t"/>
          <a:lstStyle/>
          <a:p>
            <a:pPr>
              <a:lnSpc>
                <a:spcPts val="7085"/>
              </a:lnSpc>
            </a:pPr>
            <a:r>
              <a:rPr lang="en-US" sz="6000" noProof="1">
                <a:latin typeface="Times New Roman" panose="02020603050405020304" pitchFamily="18" charset="0"/>
                <a:cs typeface="Times New Roman" panose="02020603050405020304" pitchFamily="18" charset="0"/>
              </a:rPr>
              <a:t>Abstract</a:t>
            </a:r>
            <a:br>
              <a:rPr lang="en-US" sz="6000" noProof="1">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pPr marL="0" indent="0">
              <a:lnSpc>
                <a:spcPts val="7085"/>
              </a:lnSpc>
              <a:buNone/>
            </a:pPr>
            <a:endParaRPr lang="en-US" sz="5668" dirty="0"/>
          </a:p>
        </p:txBody>
      </p:sp>
      <p:sp>
        <p:nvSpPr>
          <p:cNvPr id="6" name="Text 2"/>
          <p:cNvSpPr/>
          <p:nvPr/>
        </p:nvSpPr>
        <p:spPr>
          <a:xfrm>
            <a:off x="1192821" y="1424384"/>
            <a:ext cx="8493551" cy="5985086"/>
          </a:xfrm>
          <a:prstGeom prst="rect">
            <a:avLst/>
          </a:prstGeom>
          <a:noFill/>
          <a:ln/>
        </p:spPr>
        <p:txBody>
          <a:bodyPr wrap="square" rtlCol="0" anchor="t"/>
          <a:lstStyle/>
          <a:p>
            <a:endParaRPr lang="en-US" sz="2000" dirty="0" smtClean="0">
              <a:latin typeface="Segoe UI" panose="020B0502040204020203" pitchFamily="34" charset="0"/>
              <a:cs typeface="Segoe UI" panose="020B0502040204020203" pitchFamily="34" charset="0"/>
            </a:endParaRPr>
          </a:p>
          <a:p>
            <a:pPr lvl="0" algn="just">
              <a:lnSpc>
                <a:spcPct val="150000"/>
              </a:lnSpc>
              <a:spcBef>
                <a:spcPts val="1000"/>
              </a:spcBef>
            </a:pPr>
            <a:r>
              <a:rPr lang="en-US" sz="2000" noProof="1">
                <a:latin typeface="Segoe UI" panose="020B0502040204020203" pitchFamily="34" charset="0"/>
                <a:cs typeface="Segoe UI" panose="020B0502040204020203" pitchFamily="34" charset="0"/>
              </a:rPr>
              <a:t>Real-Time Adaptive Active Noise Cancellation (ANC) is an important project related to its potential to significantly improve the quality of life and enhance different industries by addressing the issue of unwanted background noise.</a:t>
            </a:r>
          </a:p>
          <a:p>
            <a:pPr lvl="0" algn="just">
              <a:lnSpc>
                <a:spcPct val="150000"/>
              </a:lnSpc>
              <a:spcBef>
                <a:spcPts val="1000"/>
              </a:spcBef>
            </a:pPr>
            <a:r>
              <a:rPr lang="en-US" sz="2000" noProof="1">
                <a:latin typeface="Segoe UI" panose="020B0502040204020203" pitchFamily="34" charset="0"/>
                <a:cs typeface="Segoe UI" panose="020B0502040204020203" pitchFamily="34" charset="0"/>
              </a:rPr>
              <a:t>Real-Time Adaptive Active Noise Cancellation holds immense significance. Its potential impact on quality of life and the way we experience sound underscores its importance in modern society.</a:t>
            </a:r>
          </a:p>
          <a:p>
            <a:pPr lvl="0" algn="just">
              <a:lnSpc>
                <a:spcPct val="150000"/>
              </a:lnSpc>
              <a:spcBef>
                <a:spcPts val="1000"/>
              </a:spcBef>
            </a:pPr>
            <a:r>
              <a:rPr lang="en-US" sz="2000" noProof="1">
                <a:latin typeface="Segoe UI" panose="020B0502040204020203" pitchFamily="34" charset="0"/>
                <a:cs typeface="Segoe UI" panose="020B0502040204020203" pitchFamily="34" charset="0"/>
              </a:rPr>
              <a:t>The main objectives of a Real-Time Adaptive Active Noise Cancellation (ANC) project are to develop a sophisticated technology that can effectively reduce or eliminate unwanted background noise in real-time, enhancing the quality of audio experiences and improving various aspects of daily life. </a:t>
            </a:r>
          </a:p>
          <a:p>
            <a:pPr>
              <a:lnSpc>
                <a:spcPts val="3040"/>
              </a:lnSpc>
            </a:pPr>
            <a:endParaRPr lang="en-US" sz="1600" dirty="0"/>
          </a:p>
          <a:p>
            <a:endParaRPr lang="en-US" sz="160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97971" y="176646"/>
            <a:ext cx="4198474" cy="723282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2758588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2194832" y="0"/>
            <a:ext cx="17430162" cy="8229600"/>
          </a:xfrm>
          <a:prstGeom prst="rect">
            <a:avLst/>
          </a:prstGeom>
          <a:solidFill>
            <a:srgbClr val="FFFDFA"/>
          </a:solidFill>
          <a:ln/>
        </p:spPr>
      </p:sp>
      <p:sp>
        <p:nvSpPr>
          <p:cNvPr id="5" name="Text 1"/>
          <p:cNvSpPr/>
          <p:nvPr/>
        </p:nvSpPr>
        <p:spPr>
          <a:xfrm>
            <a:off x="805996" y="201643"/>
            <a:ext cx="7628679" cy="581308"/>
          </a:xfrm>
          <a:prstGeom prst="rect">
            <a:avLst/>
          </a:prstGeom>
          <a:noFill/>
          <a:ln/>
        </p:spPr>
        <p:txBody>
          <a:bodyPr wrap="square" rtlCol="0" anchor="t"/>
          <a:lstStyle/>
          <a:p>
            <a:r>
              <a:rPr lang="en-US" sz="3600" b="1" dirty="0">
                <a:latin typeface="Times New Roman" panose="02020603050405020304" pitchFamily="18" charset="0"/>
                <a:cs typeface="Times New Roman" panose="02020603050405020304" pitchFamily="18" charset="0"/>
              </a:rPr>
              <a:t>The Code Flowchart </a:t>
            </a:r>
          </a:p>
          <a:p>
            <a:r>
              <a:rPr lang="en-GB" sz="3600" b="1" dirty="0" smtClean="0">
                <a:latin typeface="Times New Roman" panose="02020603050405020304" pitchFamily="18" charset="0"/>
                <a:cs typeface="Times New Roman" panose="02020603050405020304" pitchFamily="18" charset="0"/>
              </a:rPr>
              <a:t>  </a:t>
            </a:r>
            <a:endParaRPr lang="en-US" sz="3600" b="1" dirty="0">
              <a:latin typeface="Times New Roman" panose="02020603050405020304" pitchFamily="18" charset="0"/>
              <a:cs typeface="Times New Roman" panose="02020603050405020304" pitchFamily="18" charset="0"/>
            </a:endParaRPr>
          </a:p>
          <a:p>
            <a:pPr>
              <a:lnSpc>
                <a:spcPts val="7085"/>
              </a:lnSpc>
            </a:pPr>
            <a:r>
              <a:rPr lang="en-US" sz="6000" noProof="1">
                <a:latin typeface="Times New Roman" panose="02020603050405020304" pitchFamily="18" charset="0"/>
                <a:cs typeface="Times New Roman" panose="02020603050405020304" pitchFamily="18" charset="0"/>
              </a:rPr>
              <a:t/>
            </a:r>
            <a:br>
              <a:rPr lang="en-US" sz="6000" noProof="1">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pPr marL="0" indent="0">
              <a:lnSpc>
                <a:spcPts val="7085"/>
              </a:lnSpc>
              <a:buNone/>
            </a:pPr>
            <a:endParaRPr lang="en-US" sz="5668" dirty="0"/>
          </a:p>
        </p:txBody>
      </p:sp>
      <p:sp>
        <p:nvSpPr>
          <p:cNvPr id="6" name="Text 2"/>
          <p:cNvSpPr/>
          <p:nvPr/>
        </p:nvSpPr>
        <p:spPr>
          <a:xfrm>
            <a:off x="-1815378" y="1343787"/>
            <a:ext cx="14493410" cy="6490957"/>
          </a:xfrm>
          <a:prstGeom prst="rect">
            <a:avLst/>
          </a:prstGeom>
          <a:noFill/>
          <a:ln/>
        </p:spPr>
        <p:txBody>
          <a:bodyPr wrap="square" rtlCol="0" anchor="t"/>
          <a:lstStyle/>
          <a:p>
            <a:endParaRPr lang="en-US" sz="3600" dirty="0" smtClean="0">
              <a:latin typeface="Segoe UI" panose="020B0502040204020203" pitchFamily="34" charset="0"/>
              <a:cs typeface="Segoe UI" panose="020B0502040204020203" pitchFamily="34" charset="0"/>
            </a:endParaRPr>
          </a:p>
          <a:p>
            <a:pPr>
              <a:lnSpc>
                <a:spcPts val="3040"/>
              </a:lnSpc>
            </a:pPr>
            <a:endParaRPr lang="en-US" sz="1600" dirty="0"/>
          </a:p>
          <a:p>
            <a:endParaRPr lang="en-US" sz="1600" dirty="0"/>
          </a:p>
        </p:txBody>
      </p:sp>
      <p:sp>
        <p:nvSpPr>
          <p:cNvPr id="8" name="Text 1"/>
          <p:cNvSpPr/>
          <p:nvPr/>
        </p:nvSpPr>
        <p:spPr>
          <a:xfrm>
            <a:off x="301658" y="1093509"/>
            <a:ext cx="7048711" cy="5920033"/>
          </a:xfrm>
          <a:prstGeom prst="rect">
            <a:avLst/>
          </a:prstGeom>
          <a:noFill/>
          <a:ln/>
        </p:spPr>
        <p:txBody>
          <a:bodyPr wrap="square" rtlCol="0" anchor="t"/>
          <a:lstStyle/>
          <a:p>
            <a:pPr marL="342900" indent="-342900" algn="just">
              <a:lnSpc>
                <a:spcPct val="150000"/>
              </a:lnSpc>
              <a:buFont typeface="Arial" panose="020B0604020202020204" pitchFamily="34" charset="0"/>
              <a:buChar char="•"/>
            </a:pPr>
            <a:r>
              <a:rPr lang="en-US" sz="2000" dirty="0">
                <a:cs typeface="Times New Roman" panose="02020603050405020304" pitchFamily="18" charset="0"/>
              </a:rPr>
              <a:t>I</a:t>
            </a:r>
            <a:r>
              <a:rPr lang="en-US" dirty="0">
                <a:cs typeface="Times New Roman" panose="02020603050405020304" pitchFamily="18" charset="0"/>
              </a:rPr>
              <a:t>nclude Headers: "DSK6713_AIC23.h", "</a:t>
            </a:r>
            <a:r>
              <a:rPr lang="en-US" dirty="0" err="1">
                <a:cs typeface="Times New Roman" panose="02020603050405020304" pitchFamily="18" charset="0"/>
              </a:rPr>
              <a:t>refnoise.h</a:t>
            </a:r>
            <a:r>
              <a:rPr lang="en-US" dirty="0">
                <a:cs typeface="Times New Roman" panose="02020603050405020304" pitchFamily="18" charset="0"/>
              </a:rPr>
              <a:t>", "</a:t>
            </a:r>
            <a:r>
              <a:rPr lang="en-US" dirty="0" err="1">
                <a:cs typeface="Times New Roman" panose="02020603050405020304" pitchFamily="18" charset="0"/>
              </a:rPr>
              <a:t>addnoise.h</a:t>
            </a:r>
            <a:r>
              <a:rPr lang="en-US" dirty="0">
                <a:cs typeface="Times New Roman" panose="02020603050405020304" pitchFamily="18" charset="0"/>
              </a:rPr>
              <a:t>".</a:t>
            </a:r>
          </a:p>
          <a:p>
            <a:pPr marL="342900" indent="-342900" algn="just">
              <a:lnSpc>
                <a:spcPct val="150000"/>
              </a:lnSpc>
              <a:buFont typeface="Arial" panose="020B0604020202020204" pitchFamily="34" charset="0"/>
              <a:buChar char="•"/>
            </a:pPr>
            <a:r>
              <a:rPr lang="en-US" dirty="0">
                <a:cs typeface="Times New Roman" panose="02020603050405020304" pitchFamily="18" charset="0"/>
              </a:rPr>
              <a:t> Define Constants: Uint32 </a:t>
            </a:r>
            <a:r>
              <a:rPr lang="en-US" dirty="0" err="1">
                <a:cs typeface="Times New Roman" panose="02020603050405020304" pitchFamily="18" charset="0"/>
              </a:rPr>
              <a:t>fs</a:t>
            </a:r>
            <a:r>
              <a:rPr lang="en-US" dirty="0">
                <a:cs typeface="Times New Roman" panose="02020603050405020304" pitchFamily="18" charset="0"/>
              </a:rPr>
              <a:t>= DSK6713_AIC23_FREQ_8KHZ, beta 1E-12, N 30, NS 128. </a:t>
            </a:r>
          </a:p>
          <a:p>
            <a:pPr marL="342900" indent="-342900" algn="just">
              <a:lnSpc>
                <a:spcPct val="150000"/>
              </a:lnSpc>
              <a:buFont typeface="Arial" panose="020B0604020202020204" pitchFamily="34" charset="0"/>
              <a:buChar char="•"/>
            </a:pPr>
            <a:r>
              <a:rPr lang="en-US" dirty="0">
                <a:cs typeface="Times New Roman" panose="02020603050405020304" pitchFamily="18" charset="0"/>
              </a:rPr>
              <a:t>Declare Variables: Variables like float w[N];, float delay[N];, short output;, etc. </a:t>
            </a:r>
          </a:p>
          <a:p>
            <a:pPr marL="342900" indent="-342900" algn="just">
              <a:lnSpc>
                <a:spcPct val="150000"/>
              </a:lnSpc>
              <a:buFont typeface="Arial" panose="020B0604020202020204" pitchFamily="34" charset="0"/>
              <a:buChar char="•"/>
            </a:pPr>
            <a:r>
              <a:rPr lang="en-US" dirty="0">
                <a:cs typeface="Times New Roman" panose="02020603050405020304" pitchFamily="18" charset="0"/>
              </a:rPr>
              <a:t>Initialize Buffers: Initialize w and delay arrays. </a:t>
            </a:r>
          </a:p>
          <a:p>
            <a:pPr marL="342900" indent="-342900" algn="just">
              <a:lnSpc>
                <a:spcPct val="150000"/>
              </a:lnSpc>
              <a:buFont typeface="Arial" panose="020B0604020202020204" pitchFamily="34" charset="0"/>
              <a:buChar char="•"/>
            </a:pPr>
            <a:r>
              <a:rPr lang="en-US" dirty="0">
                <a:cs typeface="Times New Roman" panose="02020603050405020304" pitchFamily="18" charset="0"/>
              </a:rPr>
              <a:t>Initialize DSK and Components: </a:t>
            </a:r>
            <a:r>
              <a:rPr lang="en-US" dirty="0" err="1">
                <a:cs typeface="Times New Roman" panose="02020603050405020304" pitchFamily="18" charset="0"/>
              </a:rPr>
              <a:t>comm_intr</a:t>
            </a:r>
            <a:r>
              <a:rPr lang="en-US" dirty="0">
                <a:cs typeface="Times New Roman" panose="02020603050405020304" pitchFamily="18" charset="0"/>
              </a:rPr>
              <a:t>();. </a:t>
            </a:r>
          </a:p>
          <a:p>
            <a:pPr marL="342900" indent="-342900" algn="just">
              <a:lnSpc>
                <a:spcPct val="150000"/>
              </a:lnSpc>
              <a:buFont typeface="Arial" panose="020B0604020202020204" pitchFamily="34" charset="0"/>
              <a:buChar char="•"/>
            </a:pPr>
            <a:r>
              <a:rPr lang="en-US" dirty="0">
                <a:cs typeface="Times New Roman" panose="02020603050405020304" pitchFamily="18" charset="0"/>
              </a:rPr>
              <a:t>Enter Infinite Loop: while(1);. </a:t>
            </a:r>
          </a:p>
          <a:p>
            <a:pPr marL="342900" indent="-342900" algn="just">
              <a:lnSpc>
                <a:spcPct val="150000"/>
              </a:lnSpc>
              <a:buFont typeface="Arial" panose="020B0604020202020204" pitchFamily="34" charset="0"/>
              <a:buChar char="•"/>
            </a:pPr>
            <a:r>
              <a:rPr lang="en-US" dirty="0">
                <a:cs typeface="Times New Roman" panose="02020603050405020304" pitchFamily="18" charset="0"/>
              </a:rPr>
              <a:t>Interrupt Service Routine (ISR): Handles the core processing logic. </a:t>
            </a:r>
          </a:p>
          <a:p>
            <a:pPr marL="342900" indent="-342900" algn="just">
              <a:lnSpc>
                <a:spcPct val="150000"/>
              </a:lnSpc>
              <a:buFont typeface="Arial" panose="020B0604020202020204" pitchFamily="34" charset="0"/>
              <a:buChar char="•"/>
            </a:pPr>
            <a:r>
              <a:rPr lang="en-US" dirty="0">
                <a:cs typeface="Times New Roman" panose="02020603050405020304" pitchFamily="18" charset="0"/>
              </a:rPr>
              <a:t>Read Input Sample: Read the input sample and add noise (input = </a:t>
            </a:r>
            <a:r>
              <a:rPr lang="en-US" dirty="0" err="1">
                <a:cs typeface="Times New Roman" panose="02020603050405020304" pitchFamily="18" charset="0"/>
              </a:rPr>
              <a:t>input_sample</a:t>
            </a:r>
            <a:r>
              <a:rPr lang="en-US" dirty="0">
                <a:cs typeface="Times New Roman" panose="02020603050405020304" pitchFamily="18" charset="0"/>
              </a:rPr>
              <a:t>() + </a:t>
            </a:r>
            <a:r>
              <a:rPr lang="en-US" dirty="0" err="1">
                <a:cs typeface="Times New Roman" panose="02020603050405020304" pitchFamily="18" charset="0"/>
              </a:rPr>
              <a:t>addd</a:t>
            </a:r>
            <a:r>
              <a:rPr lang="en-US" dirty="0">
                <a:cs typeface="Times New Roman" panose="02020603050405020304" pitchFamily="18" charset="0"/>
              </a:rPr>
              <a:t>[</a:t>
            </a:r>
            <a:r>
              <a:rPr lang="en-US" dirty="0" err="1">
                <a:cs typeface="Times New Roman" panose="02020603050405020304" pitchFamily="18" charset="0"/>
              </a:rPr>
              <a:t>buffercount</a:t>
            </a:r>
            <a:r>
              <a:rPr lang="en-US" dirty="0">
                <a:cs typeface="Times New Roman" panose="02020603050405020304" pitchFamily="18" charset="0"/>
              </a:rPr>
              <a:t>] * 10;). </a:t>
            </a:r>
          </a:p>
          <a:p>
            <a:pPr marL="342900" indent="-342900" algn="just">
              <a:lnSpc>
                <a:spcPct val="150000"/>
              </a:lnSpc>
              <a:buFont typeface="Arial" panose="020B0604020202020204" pitchFamily="34" charset="0"/>
              <a:buChar char="•"/>
            </a:pPr>
            <a:r>
              <a:rPr lang="en-US" dirty="0">
                <a:cs typeface="Times New Roman" panose="02020603050405020304" pitchFamily="18" charset="0"/>
              </a:rPr>
              <a:t>Update Weights and Delays: Update the weights and delay samples.</a:t>
            </a:r>
          </a:p>
          <a:p>
            <a:pPr marL="342900" indent="-342900" algn="just">
              <a:lnSpc>
                <a:spcPct val="150000"/>
              </a:lnSpc>
              <a:buFont typeface="Arial" panose="020B0604020202020204" pitchFamily="34" charset="0"/>
              <a:buChar char="•"/>
            </a:pPr>
            <a:r>
              <a:rPr lang="en-US" dirty="0">
                <a:cs typeface="Times New Roman" panose="02020603050405020304" pitchFamily="18" charset="0"/>
              </a:rPr>
              <a:t> Compute Output Based on </a:t>
            </a:r>
            <a:r>
              <a:rPr lang="en-US" dirty="0" err="1">
                <a:cs typeface="Times New Roman" panose="02020603050405020304" pitchFamily="18" charset="0"/>
              </a:rPr>
              <a:t>out_type</a:t>
            </a:r>
            <a:r>
              <a:rPr lang="en-US" dirty="0">
                <a:cs typeface="Times New Roman" panose="02020603050405020304" pitchFamily="18" charset="0"/>
              </a:rPr>
              <a:t>: Determines the output type.</a:t>
            </a:r>
          </a:p>
          <a:p>
            <a:pPr marL="342900" indent="-342900" algn="just">
              <a:lnSpc>
                <a:spcPct val="150000"/>
              </a:lnSpc>
              <a:buFont typeface="Arial" panose="020B0604020202020204" pitchFamily="34" charset="0"/>
              <a:buChar char="•"/>
            </a:pPr>
            <a:r>
              <a:rPr lang="en-US" dirty="0">
                <a:cs typeface="Times New Roman" panose="02020603050405020304" pitchFamily="18" charset="0"/>
              </a:rPr>
              <a:t> Output Based on Computed Value: Output the final computed value.</a:t>
            </a:r>
          </a:p>
          <a:p>
            <a:r>
              <a:rPr lang="en-US" sz="6000" noProof="1">
                <a:latin typeface="Times New Roman" panose="02020603050405020304" pitchFamily="18" charset="0"/>
                <a:cs typeface="Times New Roman" panose="02020603050405020304" pitchFamily="18" charset="0"/>
              </a:rPr>
              <a:t/>
            </a:r>
            <a:br>
              <a:rPr lang="en-US" sz="6000" noProof="1">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pPr marL="0" indent="0">
              <a:lnSpc>
                <a:spcPts val="7085"/>
              </a:lnSpc>
              <a:buNone/>
            </a:pPr>
            <a:endParaRPr lang="en-US" sz="5668"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14968" y="348791"/>
            <a:ext cx="6778442" cy="74094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2132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1"/>
          <p:cNvSpPr/>
          <p:nvPr/>
        </p:nvSpPr>
        <p:spPr>
          <a:xfrm>
            <a:off x="844510" y="663536"/>
            <a:ext cx="7454979" cy="1410362"/>
          </a:xfrm>
          <a:prstGeom prst="rect">
            <a:avLst/>
          </a:prstGeom>
          <a:noFill/>
          <a:ln/>
        </p:spPr>
        <p:txBody>
          <a:bodyPr wrap="square" rtlCol="0" anchor="t"/>
          <a:lstStyle/>
          <a:p>
            <a:pPr marL="0" indent="0">
              <a:lnSpc>
                <a:spcPts val="7712"/>
              </a:lnSpc>
              <a:buNone/>
            </a:pPr>
            <a:endParaRPr lang="en-US" sz="6170" dirty="0"/>
          </a:p>
        </p:txBody>
      </p:sp>
      <p:sp>
        <p:nvSpPr>
          <p:cNvPr id="6" name="Text 2"/>
          <p:cNvSpPr/>
          <p:nvPr/>
        </p:nvSpPr>
        <p:spPr>
          <a:xfrm>
            <a:off x="5765301" y="3554082"/>
            <a:ext cx="8054393" cy="4087762"/>
          </a:xfrm>
          <a:prstGeom prst="rect">
            <a:avLst/>
          </a:prstGeom>
          <a:noFill/>
          <a:ln/>
        </p:spPr>
        <p:txBody>
          <a:bodyPr wrap="square" rtlCol="0" anchor="t"/>
          <a:lstStyle/>
          <a:p>
            <a:pPr marL="0" indent="0">
              <a:lnSpc>
                <a:spcPts val="3040"/>
              </a:lnSpc>
              <a:buNone/>
            </a:pPr>
            <a:endParaRPr lang="en-US" sz="1900" dirty="0"/>
          </a:p>
        </p:txBody>
      </p:sp>
      <p:sp>
        <p:nvSpPr>
          <p:cNvPr id="11" name="Title 2">
            <a:extLst>
              <a:ext uri="{FF2B5EF4-FFF2-40B4-BE49-F238E27FC236}">
                <a16:creationId xmlns="" xmlns:a16="http://schemas.microsoft.com/office/drawing/2014/main" id="{7A663105-4B92-4F24-9DF6-58BB116E29FA}"/>
              </a:ext>
            </a:extLst>
          </p:cNvPr>
          <p:cNvSpPr txBox="1">
            <a:spLocks/>
          </p:cNvSpPr>
          <p:nvPr/>
        </p:nvSpPr>
        <p:spPr bwMode="gray">
          <a:xfrm>
            <a:off x="6142373" y="2147819"/>
            <a:ext cx="3388928" cy="1892411"/>
          </a:xfrm>
          <a:prstGeom prst="rect">
            <a:avLst/>
          </a:prstGeom>
        </p:spPr>
        <p:txBody>
          <a:bodyPr vert="horz" lIns="0" tIns="0" rIns="0" bIns="0" rtlCol="0" anchor="b">
            <a:noAutofit/>
          </a:bodyPr>
          <a:lstStyle>
            <a:lvl1pPr algn="r" defTabSz="914400" rtl="0" eaLnBrk="1" latinLnBrk="0" hangingPunct="1">
              <a:lnSpc>
                <a:spcPct val="90000"/>
              </a:lnSpc>
              <a:spcBef>
                <a:spcPct val="0"/>
              </a:spcBef>
              <a:buNone/>
              <a:defRPr lang="en-ZA" sz="4500" b="1" kern="1200" spc="-150">
                <a:solidFill>
                  <a:schemeClr val="bg1"/>
                </a:solidFill>
                <a:latin typeface="+mj-lt"/>
                <a:ea typeface="+mj-ea"/>
                <a:cs typeface="+mj-cs"/>
              </a:defRPr>
            </a:lvl1pPr>
          </a:lstStyle>
          <a:p>
            <a:pPr algn="ctr"/>
            <a:r>
              <a:rPr lang="en-US" b="0" noProof="1" smtClean="0">
                <a:latin typeface="Times New Roman" panose="02020603050405020304" pitchFamily="18" charset="0"/>
                <a:cs typeface="Times New Roman" panose="02020603050405020304" pitchFamily="18" charset="0"/>
              </a:rPr>
              <a:t/>
            </a:r>
            <a:br>
              <a:rPr lang="en-US" b="0" noProof="1" smtClean="0">
                <a:latin typeface="Times New Roman" panose="02020603050405020304" pitchFamily="18" charset="0"/>
                <a:cs typeface="Times New Roman" panose="02020603050405020304" pitchFamily="18" charset="0"/>
              </a:rPr>
            </a:br>
            <a:endParaRPr lang="en-US" b="0" dirty="0">
              <a:latin typeface="Times New Roman" panose="02020603050405020304" pitchFamily="18" charset="0"/>
              <a:cs typeface="Times New Roman" panose="02020603050405020304" pitchFamily="18" charset="0"/>
            </a:endParaRPr>
          </a:p>
        </p:txBody>
      </p:sp>
      <p:sp>
        <p:nvSpPr>
          <p:cNvPr id="13" name="Shape 1"/>
          <p:cNvSpPr/>
          <p:nvPr/>
        </p:nvSpPr>
        <p:spPr>
          <a:xfrm>
            <a:off x="105508" y="177476"/>
            <a:ext cx="14524892" cy="7725508"/>
          </a:xfrm>
          <a:prstGeom prst="roundRect">
            <a:avLst>
              <a:gd name="adj" fmla="val 6999"/>
            </a:avLst>
          </a:prstGeom>
          <a:ln/>
        </p:spPr>
        <p:style>
          <a:lnRef idx="2">
            <a:schemeClr val="dk1"/>
          </a:lnRef>
          <a:fillRef idx="1">
            <a:schemeClr val="lt1"/>
          </a:fillRef>
          <a:effectRef idx="0">
            <a:schemeClr val="dk1"/>
          </a:effectRef>
          <a:fontRef idx="minor">
            <a:schemeClr val="dk1"/>
          </a:fontRef>
        </p:style>
      </p:sp>
      <p:pic>
        <p:nvPicPr>
          <p:cNvPr id="14" name="449417731_7747069565402928_188938821211575652_n">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396658" y="3171755"/>
            <a:ext cx="5726130" cy="3384346"/>
          </a:xfrm>
          <a:prstGeom prst="rect">
            <a:avLst/>
          </a:prstGeom>
        </p:spPr>
      </p:pic>
      <p:sp>
        <p:nvSpPr>
          <p:cNvPr id="15" name="TextBox 14"/>
          <p:cNvSpPr txBox="1"/>
          <p:nvPr/>
        </p:nvSpPr>
        <p:spPr>
          <a:xfrm>
            <a:off x="1200644" y="2084227"/>
            <a:ext cx="3205537"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First Demo (PC input) </a:t>
            </a:r>
            <a:endParaRPr lang="en-US" sz="2400" b="1" dirty="0">
              <a:latin typeface="Times New Roman" panose="02020603050405020304" pitchFamily="18" charset="0"/>
              <a:cs typeface="Times New Roman" panose="02020603050405020304" pitchFamily="18" charset="0"/>
            </a:endParaRPr>
          </a:p>
        </p:txBody>
      </p:sp>
      <p:sp>
        <p:nvSpPr>
          <p:cNvPr id="16" name="TextBox 15"/>
          <p:cNvSpPr txBox="1"/>
          <p:nvPr/>
        </p:nvSpPr>
        <p:spPr>
          <a:xfrm flipH="1">
            <a:off x="8491993" y="2153294"/>
            <a:ext cx="4982965"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Second Demo (Microphone input)</a:t>
            </a:r>
            <a:endParaRPr lang="en-US" sz="2400" b="1" dirty="0">
              <a:latin typeface="Times New Roman" panose="02020603050405020304" pitchFamily="18" charset="0"/>
              <a:cs typeface="Times New Roman" panose="02020603050405020304" pitchFamily="18" charset="0"/>
            </a:endParaRPr>
          </a:p>
        </p:txBody>
      </p:sp>
      <p:pic>
        <p:nvPicPr>
          <p:cNvPr id="17" name="448734780_7710061872415387_7691476628049101852_n">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8"/>
          <a:stretch>
            <a:fillRect/>
          </a:stretch>
        </p:blipFill>
        <p:spPr>
          <a:xfrm>
            <a:off x="8174360" y="3171755"/>
            <a:ext cx="5814409" cy="3384346"/>
          </a:xfrm>
          <a:prstGeom prst="rect">
            <a:avLst/>
          </a:prstGeom>
        </p:spPr>
      </p:pic>
    </p:spTree>
    <p:extLst>
      <p:ext uri="{BB962C8B-B14F-4D97-AF65-F5344CB8AC3E}">
        <p14:creationId xmlns:p14="http://schemas.microsoft.com/office/powerpoint/2010/main" val="223998180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4"/>
                                        </p:tgtEl>
                                      </p:cBhvr>
                                    </p:cmd>
                                  </p:childTnLst>
                                </p:cTn>
                              </p:par>
                            </p:childTnLst>
                          </p:cTn>
                        </p:par>
                      </p:childTnLst>
                    </p:cTn>
                  </p:par>
                </p:childTnLst>
              </p:cTn>
              <p:nextCondLst>
                <p:cond evt="onClick" delay="0">
                  <p:tgtEl>
                    <p:spTgt spid="14"/>
                  </p:tgtEl>
                </p:cond>
              </p:nextCondLst>
            </p:seq>
            <p:video>
              <p:cMediaNode vol="80000">
                <p:cTn id="7" fill="hold" display="0">
                  <p:stCondLst>
                    <p:cond delay="indefinite"/>
                  </p:stCondLst>
                </p:cTn>
                <p:tgtEl>
                  <p:spTgt spid="14"/>
                </p:tgtEl>
              </p:cMediaNode>
            </p:video>
            <p:seq concurrent="1" nextAc="seek">
              <p:cTn id="8" restart="whenNotActive" fill="hold" evtFilter="cancelBubble" nodeType="interactiveSeq">
                <p:stCondLst>
                  <p:cond evt="onClick" delay="0">
                    <p:tgtEl>
                      <p:spTgt spid="1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7"/>
                                        </p:tgtEl>
                                      </p:cBhvr>
                                    </p:cmd>
                                  </p:childTnLst>
                                </p:cTn>
                              </p:par>
                            </p:childTnLst>
                          </p:cTn>
                        </p:par>
                      </p:childTnLst>
                    </p:cTn>
                  </p:par>
                </p:childTnLst>
              </p:cTn>
              <p:nextCondLst>
                <p:cond evt="onClick" delay="0">
                  <p:tgtEl>
                    <p:spTgt spid="17"/>
                  </p:tgtEl>
                </p:cond>
              </p:nextCondLst>
            </p:seq>
            <p:video>
              <p:cMediaNode vol="80000">
                <p:cTn id="13" fill="hold" display="0">
                  <p:stCondLst>
                    <p:cond delay="indefinite"/>
                  </p:stCondLst>
                </p:cTn>
                <p:tgtEl>
                  <p:spTgt spid="17"/>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75414"/>
            <a:ext cx="14630400" cy="8229600"/>
          </a:xfrm>
          <a:prstGeom prst="rect">
            <a:avLst/>
          </a:prstGeom>
        </p:spPr>
      </p:pic>
      <p:sp>
        <p:nvSpPr>
          <p:cNvPr id="3" name="Shape 0"/>
          <p:cNvSpPr/>
          <p:nvPr/>
        </p:nvSpPr>
        <p:spPr>
          <a:xfrm>
            <a:off x="0" y="-75414"/>
            <a:ext cx="14630400" cy="8305014"/>
          </a:xfrm>
          <a:prstGeom prst="rect">
            <a:avLst/>
          </a:prstGeom>
          <a:ln/>
        </p:spPr>
        <p:style>
          <a:lnRef idx="2">
            <a:schemeClr val="dk1"/>
          </a:lnRef>
          <a:fillRef idx="1">
            <a:schemeClr val="lt1"/>
          </a:fillRef>
          <a:effectRef idx="0">
            <a:schemeClr val="dk1"/>
          </a:effectRef>
          <a:fontRef idx="minor">
            <a:schemeClr val="dk1"/>
          </a:fontRef>
        </p:style>
      </p:sp>
      <p:sp>
        <p:nvSpPr>
          <p:cNvPr id="5" name="Shape 1"/>
          <p:cNvSpPr/>
          <p:nvPr/>
        </p:nvSpPr>
        <p:spPr>
          <a:xfrm>
            <a:off x="14824" y="-75414"/>
            <a:ext cx="14630400" cy="8354864"/>
          </a:xfrm>
          <a:prstGeom prst="roundRect">
            <a:avLst>
              <a:gd name="adj" fmla="val 6999"/>
            </a:avLst>
          </a:prstGeom>
          <a:ln/>
        </p:spPr>
        <p:style>
          <a:lnRef idx="2">
            <a:schemeClr val="dk1"/>
          </a:lnRef>
          <a:fillRef idx="1">
            <a:schemeClr val="lt1"/>
          </a:fillRef>
          <a:effectRef idx="0">
            <a:schemeClr val="dk1"/>
          </a:effectRef>
          <a:fontRef idx="minor">
            <a:schemeClr val="dk1"/>
          </a:fontRef>
        </p:style>
      </p:sp>
      <p:sp>
        <p:nvSpPr>
          <p:cNvPr id="6" name="Text 2"/>
          <p:cNvSpPr/>
          <p:nvPr/>
        </p:nvSpPr>
        <p:spPr>
          <a:xfrm>
            <a:off x="1145858" y="661392"/>
            <a:ext cx="9730859" cy="705803"/>
          </a:xfrm>
          <a:prstGeom prst="rect">
            <a:avLst/>
          </a:prstGeom>
          <a:noFill/>
          <a:ln/>
        </p:spPr>
        <p:txBody>
          <a:bodyPr wrap="none" rtlCol="0" anchor="t"/>
          <a:lstStyle/>
          <a:p>
            <a:pPr marL="0" indent="0">
              <a:lnSpc>
                <a:spcPts val="5558"/>
              </a:lnSpc>
              <a:buNone/>
            </a:pPr>
            <a:endParaRPr lang="en-US" sz="4446" dirty="0"/>
          </a:p>
        </p:txBody>
      </p:sp>
      <p:sp>
        <p:nvSpPr>
          <p:cNvPr id="7" name="Shape 3"/>
          <p:cNvSpPr/>
          <p:nvPr/>
        </p:nvSpPr>
        <p:spPr>
          <a:xfrm>
            <a:off x="1145858" y="4839653"/>
            <a:ext cx="12338685" cy="29885"/>
          </a:xfrm>
          <a:prstGeom prst="rect">
            <a:avLst/>
          </a:prstGeom>
          <a:solidFill>
            <a:srgbClr val="262654"/>
          </a:solidFill>
          <a:ln/>
        </p:spPr>
      </p:sp>
      <p:sp>
        <p:nvSpPr>
          <p:cNvPr id="8" name="Shape 4"/>
          <p:cNvSpPr/>
          <p:nvPr/>
        </p:nvSpPr>
        <p:spPr>
          <a:xfrm>
            <a:off x="4155579" y="3999726"/>
            <a:ext cx="29885" cy="839986"/>
          </a:xfrm>
          <a:prstGeom prst="rect">
            <a:avLst/>
          </a:prstGeom>
          <a:solidFill>
            <a:srgbClr val="F2B42D"/>
          </a:solidFill>
          <a:ln/>
        </p:spPr>
      </p:sp>
      <p:sp>
        <p:nvSpPr>
          <p:cNvPr id="9" name="Shape 5"/>
          <p:cNvSpPr/>
          <p:nvPr/>
        </p:nvSpPr>
        <p:spPr>
          <a:xfrm>
            <a:off x="3885605" y="4569619"/>
            <a:ext cx="539948" cy="539948"/>
          </a:xfrm>
          <a:prstGeom prst="roundRect">
            <a:avLst>
              <a:gd name="adj" fmla="val 80007"/>
            </a:avLst>
          </a:prstGeom>
          <a:solidFill>
            <a:srgbClr val="00002E"/>
          </a:solidFill>
          <a:ln w="22860">
            <a:solidFill>
              <a:srgbClr val="FFFFFF"/>
            </a:solidFill>
            <a:prstDash val="solid"/>
          </a:ln>
        </p:spPr>
      </p:sp>
      <p:sp>
        <p:nvSpPr>
          <p:cNvPr id="10" name="Text 6"/>
          <p:cNvSpPr/>
          <p:nvPr/>
        </p:nvSpPr>
        <p:spPr>
          <a:xfrm>
            <a:off x="4068842" y="4670167"/>
            <a:ext cx="203359" cy="338852"/>
          </a:xfrm>
          <a:prstGeom prst="rect">
            <a:avLst/>
          </a:prstGeom>
          <a:noFill/>
          <a:ln/>
        </p:spPr>
        <p:txBody>
          <a:bodyPr wrap="none" rtlCol="0" anchor="t"/>
          <a:lstStyle/>
          <a:p>
            <a:pPr marL="0" indent="0" algn="ctr">
              <a:lnSpc>
                <a:spcPts val="2668"/>
              </a:lnSpc>
              <a:buNone/>
            </a:pPr>
            <a:r>
              <a:rPr lang="en-US" sz="2668" b="1" dirty="0">
                <a:solidFill>
                  <a:srgbClr val="F2B42D"/>
                </a:solidFill>
                <a:latin typeface="Nunito" pitchFamily="34" charset="0"/>
                <a:ea typeface="Nunito" pitchFamily="34" charset="-122"/>
                <a:cs typeface="Nunito" pitchFamily="34" charset="-120"/>
              </a:rPr>
              <a:t>1</a:t>
            </a:r>
            <a:endParaRPr lang="en-US" sz="2668" dirty="0"/>
          </a:p>
        </p:txBody>
      </p:sp>
      <p:sp>
        <p:nvSpPr>
          <p:cNvPr id="11" name="Text 7"/>
          <p:cNvSpPr/>
          <p:nvPr/>
        </p:nvSpPr>
        <p:spPr>
          <a:xfrm>
            <a:off x="2488883" y="2420045"/>
            <a:ext cx="2823448" cy="352782"/>
          </a:xfrm>
          <a:prstGeom prst="rect">
            <a:avLst/>
          </a:prstGeom>
          <a:noFill/>
          <a:ln/>
        </p:spPr>
        <p:txBody>
          <a:bodyPr wrap="none" rtlCol="0" anchor="t"/>
          <a:lstStyle/>
          <a:p>
            <a:pPr>
              <a:lnSpc>
                <a:spcPts val="2648"/>
              </a:lnSpc>
            </a:pPr>
            <a:r>
              <a:rPr lang="en-US" sz="2400" b="1" dirty="0">
                <a:solidFill>
                  <a:srgbClr val="F2B42D"/>
                </a:solidFill>
                <a:latin typeface="Times New Roman" panose="02020603050405020304" pitchFamily="18" charset="0"/>
                <a:ea typeface="Nunito" pitchFamily="34" charset="-122"/>
                <a:cs typeface="Times New Roman" panose="02020603050405020304" pitchFamily="18" charset="0"/>
              </a:rPr>
              <a:t>Home Electronics</a:t>
            </a:r>
            <a:endParaRPr lang="en-US" sz="2400" dirty="0">
              <a:latin typeface="Times New Roman" panose="02020603050405020304" pitchFamily="18" charset="0"/>
              <a:cs typeface="Times New Roman" panose="02020603050405020304" pitchFamily="18" charset="0"/>
            </a:endParaRPr>
          </a:p>
        </p:txBody>
      </p:sp>
      <p:sp>
        <p:nvSpPr>
          <p:cNvPr id="12" name="Text 8"/>
          <p:cNvSpPr/>
          <p:nvPr/>
        </p:nvSpPr>
        <p:spPr>
          <a:xfrm>
            <a:off x="1385768" y="2815882"/>
            <a:ext cx="5569506" cy="1053793"/>
          </a:xfrm>
          <a:prstGeom prst="rect">
            <a:avLst/>
          </a:prstGeom>
          <a:noFill/>
          <a:ln/>
        </p:spPr>
        <p:txBody>
          <a:bodyPr wrap="square" rtlCol="0" anchor="t"/>
          <a:lstStyle/>
          <a:p>
            <a:pPr algn="ctr">
              <a:lnSpc>
                <a:spcPct val="150000"/>
              </a:lnSpc>
            </a:pPr>
            <a:r>
              <a:rPr lang="en-US" sz="2400" dirty="0">
                <a:ea typeface="PT Sans" pitchFamily="34" charset="-122"/>
                <a:cs typeface="PT Sans" pitchFamily="34" charset="-120"/>
              </a:rPr>
              <a:t>Noise cancellation in smart speakers, TVs, and </a:t>
            </a:r>
            <a:r>
              <a:rPr lang="en-US" sz="2400" dirty="0" smtClean="0">
                <a:ea typeface="PT Sans" pitchFamily="34" charset="-122"/>
                <a:cs typeface="PT Sans" pitchFamily="34" charset="-120"/>
              </a:rPr>
              <a:t>headphones.</a:t>
            </a:r>
            <a:endParaRPr lang="en-US" sz="2400" dirty="0"/>
          </a:p>
        </p:txBody>
      </p:sp>
      <p:sp>
        <p:nvSpPr>
          <p:cNvPr id="13" name="Shape 9"/>
          <p:cNvSpPr/>
          <p:nvPr/>
        </p:nvSpPr>
        <p:spPr>
          <a:xfrm>
            <a:off x="7300139" y="4839593"/>
            <a:ext cx="29885" cy="839986"/>
          </a:xfrm>
          <a:prstGeom prst="rect">
            <a:avLst/>
          </a:prstGeom>
          <a:solidFill>
            <a:srgbClr val="D7425E"/>
          </a:solidFill>
          <a:ln/>
        </p:spPr>
      </p:sp>
      <p:sp>
        <p:nvSpPr>
          <p:cNvPr id="14" name="Shape 10"/>
          <p:cNvSpPr/>
          <p:nvPr/>
        </p:nvSpPr>
        <p:spPr>
          <a:xfrm>
            <a:off x="7045166" y="4569678"/>
            <a:ext cx="539948" cy="539948"/>
          </a:xfrm>
          <a:prstGeom prst="roundRect">
            <a:avLst>
              <a:gd name="adj" fmla="val 80007"/>
            </a:avLst>
          </a:prstGeom>
          <a:solidFill>
            <a:srgbClr val="00002E"/>
          </a:solidFill>
          <a:ln w="22860">
            <a:solidFill>
              <a:srgbClr val="FFFFFF"/>
            </a:solidFill>
            <a:prstDash val="solid"/>
          </a:ln>
        </p:spPr>
      </p:sp>
      <p:sp>
        <p:nvSpPr>
          <p:cNvPr id="15" name="Text 11"/>
          <p:cNvSpPr/>
          <p:nvPr/>
        </p:nvSpPr>
        <p:spPr>
          <a:xfrm>
            <a:off x="7213402" y="4670167"/>
            <a:ext cx="203359" cy="338852"/>
          </a:xfrm>
          <a:prstGeom prst="rect">
            <a:avLst/>
          </a:prstGeom>
          <a:noFill/>
          <a:ln/>
        </p:spPr>
        <p:txBody>
          <a:bodyPr wrap="none" rtlCol="0" anchor="t"/>
          <a:lstStyle/>
          <a:p>
            <a:pPr marL="0" indent="0" algn="ctr">
              <a:lnSpc>
                <a:spcPts val="2668"/>
              </a:lnSpc>
              <a:buNone/>
            </a:pPr>
            <a:r>
              <a:rPr lang="en-US" sz="2668" b="1" dirty="0">
                <a:solidFill>
                  <a:srgbClr val="D7425E"/>
                </a:solidFill>
                <a:latin typeface="Nunito" pitchFamily="34" charset="0"/>
                <a:ea typeface="Nunito" pitchFamily="34" charset="-122"/>
                <a:cs typeface="Nunito" pitchFamily="34" charset="-120"/>
              </a:rPr>
              <a:t>2</a:t>
            </a:r>
            <a:endParaRPr lang="en-US" sz="2668" dirty="0"/>
          </a:p>
        </p:txBody>
      </p:sp>
      <p:sp>
        <p:nvSpPr>
          <p:cNvPr id="16" name="Text 12"/>
          <p:cNvSpPr/>
          <p:nvPr/>
        </p:nvSpPr>
        <p:spPr>
          <a:xfrm>
            <a:off x="5888415" y="5794834"/>
            <a:ext cx="2823448" cy="352782"/>
          </a:xfrm>
          <a:prstGeom prst="rect">
            <a:avLst/>
          </a:prstGeom>
          <a:noFill/>
          <a:ln/>
        </p:spPr>
        <p:txBody>
          <a:bodyPr wrap="none" rtlCol="0" anchor="t"/>
          <a:lstStyle/>
          <a:p>
            <a:pPr algn="ctr">
              <a:lnSpc>
                <a:spcPts val="2779"/>
              </a:lnSpc>
            </a:pPr>
            <a:r>
              <a:rPr lang="en-GB" sz="2400" b="1" dirty="0" smtClean="0">
                <a:solidFill>
                  <a:srgbClr val="DD785E"/>
                </a:solidFill>
                <a:latin typeface="Times New Roman" panose="02020603050405020304" pitchFamily="18" charset="0"/>
                <a:ea typeface="Nunito" pitchFamily="34" charset="-122"/>
                <a:cs typeface="Times New Roman" panose="02020603050405020304" pitchFamily="18" charset="0"/>
              </a:rPr>
              <a:t>Industrial Settings</a:t>
            </a:r>
            <a:endParaRPr lang="en-US" sz="2400" b="1" dirty="0">
              <a:solidFill>
                <a:srgbClr val="DD785E"/>
              </a:solidFill>
              <a:latin typeface="Times New Roman" panose="02020603050405020304" pitchFamily="18" charset="0"/>
              <a:ea typeface="Nunito" pitchFamily="34" charset="-122"/>
              <a:cs typeface="Times New Roman" panose="02020603050405020304" pitchFamily="18" charset="0"/>
            </a:endParaRPr>
          </a:p>
        </p:txBody>
      </p:sp>
      <p:sp>
        <p:nvSpPr>
          <p:cNvPr id="17" name="Text 13"/>
          <p:cNvSpPr/>
          <p:nvPr/>
        </p:nvSpPr>
        <p:spPr>
          <a:xfrm>
            <a:off x="5111323" y="6240920"/>
            <a:ext cx="4947581" cy="1224224"/>
          </a:xfrm>
          <a:prstGeom prst="rect">
            <a:avLst/>
          </a:prstGeom>
          <a:noFill/>
          <a:ln/>
        </p:spPr>
        <p:txBody>
          <a:bodyPr wrap="square" rtlCol="0" anchor="t"/>
          <a:lstStyle/>
          <a:p>
            <a:pPr algn="ctr">
              <a:lnSpc>
                <a:spcPct val="150000"/>
              </a:lnSpc>
            </a:pPr>
            <a:r>
              <a:rPr lang="en-US" sz="2400" dirty="0">
                <a:ea typeface="PT Sans" pitchFamily="34" charset="-122"/>
                <a:cs typeface="PT Sans" pitchFamily="34" charset="-120"/>
              </a:rPr>
              <a:t>Reducing machinery noise in factories and </a:t>
            </a:r>
            <a:r>
              <a:rPr lang="en-US" sz="2400" dirty="0" smtClean="0">
                <a:ea typeface="PT Sans" pitchFamily="34" charset="-122"/>
                <a:cs typeface="PT Sans" pitchFamily="34" charset="-120"/>
              </a:rPr>
              <a:t>workshops.</a:t>
            </a:r>
            <a:endParaRPr lang="en-US" sz="2400" dirty="0">
              <a:ea typeface="PT Sans" pitchFamily="34" charset="-122"/>
              <a:cs typeface="PT Sans" pitchFamily="34" charset="-120"/>
            </a:endParaRPr>
          </a:p>
        </p:txBody>
      </p:sp>
      <p:sp>
        <p:nvSpPr>
          <p:cNvPr id="18" name="Shape 14"/>
          <p:cNvSpPr/>
          <p:nvPr/>
        </p:nvSpPr>
        <p:spPr>
          <a:xfrm>
            <a:off x="10444817" y="3999726"/>
            <a:ext cx="29885" cy="839986"/>
          </a:xfrm>
          <a:prstGeom prst="rect">
            <a:avLst/>
          </a:prstGeom>
          <a:solidFill>
            <a:srgbClr val="DD785E"/>
          </a:solidFill>
          <a:ln/>
        </p:spPr>
      </p:sp>
      <p:sp>
        <p:nvSpPr>
          <p:cNvPr id="19" name="Shape 15"/>
          <p:cNvSpPr/>
          <p:nvPr/>
        </p:nvSpPr>
        <p:spPr>
          <a:xfrm>
            <a:off x="10189845" y="4569678"/>
            <a:ext cx="539948" cy="539948"/>
          </a:xfrm>
          <a:prstGeom prst="roundRect">
            <a:avLst>
              <a:gd name="adj" fmla="val 80007"/>
            </a:avLst>
          </a:prstGeom>
          <a:solidFill>
            <a:srgbClr val="00002E"/>
          </a:solidFill>
          <a:ln w="22860">
            <a:solidFill>
              <a:srgbClr val="FFFFFF"/>
            </a:solidFill>
            <a:prstDash val="solid"/>
          </a:ln>
        </p:spPr>
      </p:sp>
      <p:sp>
        <p:nvSpPr>
          <p:cNvPr id="20" name="Text 16"/>
          <p:cNvSpPr/>
          <p:nvPr/>
        </p:nvSpPr>
        <p:spPr>
          <a:xfrm>
            <a:off x="10358080" y="4670167"/>
            <a:ext cx="203359" cy="338852"/>
          </a:xfrm>
          <a:prstGeom prst="rect">
            <a:avLst/>
          </a:prstGeom>
          <a:noFill/>
          <a:ln/>
        </p:spPr>
        <p:txBody>
          <a:bodyPr wrap="none" rtlCol="0" anchor="t"/>
          <a:lstStyle/>
          <a:p>
            <a:pPr marL="0" indent="0" algn="ctr">
              <a:lnSpc>
                <a:spcPts val="2668"/>
              </a:lnSpc>
              <a:buNone/>
            </a:pPr>
            <a:r>
              <a:rPr lang="en-US" sz="2668" b="1" dirty="0">
                <a:solidFill>
                  <a:srgbClr val="DD785E"/>
                </a:solidFill>
                <a:latin typeface="Nunito" pitchFamily="34" charset="0"/>
                <a:ea typeface="Nunito" pitchFamily="34" charset="-122"/>
                <a:cs typeface="Nunito" pitchFamily="34" charset="-120"/>
              </a:rPr>
              <a:t>3</a:t>
            </a:r>
            <a:endParaRPr lang="en-US" sz="2668" dirty="0"/>
          </a:p>
        </p:txBody>
      </p:sp>
      <p:sp>
        <p:nvSpPr>
          <p:cNvPr id="21" name="Text 17"/>
          <p:cNvSpPr/>
          <p:nvPr/>
        </p:nvSpPr>
        <p:spPr>
          <a:xfrm>
            <a:off x="9033093" y="2529287"/>
            <a:ext cx="2823448" cy="352782"/>
          </a:xfrm>
          <a:prstGeom prst="rect">
            <a:avLst/>
          </a:prstGeom>
          <a:noFill/>
          <a:ln/>
        </p:spPr>
        <p:txBody>
          <a:bodyPr wrap="none" rtlCol="0" anchor="t"/>
          <a:lstStyle/>
          <a:p>
            <a:pPr marL="0" indent="0" algn="ctr">
              <a:lnSpc>
                <a:spcPts val="2779"/>
              </a:lnSpc>
              <a:buNone/>
            </a:pPr>
            <a:r>
              <a:rPr lang="en-GB" sz="2400" b="1" dirty="0" smtClean="0">
                <a:solidFill>
                  <a:srgbClr val="DD785E"/>
                </a:solidFill>
                <a:latin typeface="Times New Roman" panose="02020603050405020304" pitchFamily="18" charset="0"/>
                <a:ea typeface="Nunito" pitchFamily="34" charset="-122"/>
                <a:cs typeface="Times New Roman" panose="02020603050405020304" pitchFamily="18" charset="0"/>
              </a:rPr>
              <a:t>Transportation</a:t>
            </a:r>
            <a:endParaRPr lang="en-US" sz="2400" b="1" dirty="0">
              <a:latin typeface="Times New Roman" panose="02020603050405020304" pitchFamily="18" charset="0"/>
              <a:cs typeface="Times New Roman" panose="02020603050405020304" pitchFamily="18" charset="0"/>
            </a:endParaRPr>
          </a:p>
        </p:txBody>
      </p:sp>
      <p:sp>
        <p:nvSpPr>
          <p:cNvPr id="22" name="Text 18"/>
          <p:cNvSpPr/>
          <p:nvPr/>
        </p:nvSpPr>
        <p:spPr>
          <a:xfrm>
            <a:off x="7660004" y="2916771"/>
            <a:ext cx="5569625" cy="1045248"/>
          </a:xfrm>
          <a:prstGeom prst="rect">
            <a:avLst/>
          </a:prstGeom>
          <a:noFill/>
          <a:ln/>
        </p:spPr>
        <p:txBody>
          <a:bodyPr wrap="square" rtlCol="0" anchor="t"/>
          <a:lstStyle/>
          <a:p>
            <a:pPr algn="ctr">
              <a:lnSpc>
                <a:spcPct val="150000"/>
              </a:lnSpc>
            </a:pPr>
            <a:r>
              <a:rPr lang="en-US" sz="2400" dirty="0">
                <a:ea typeface="PT Sans" pitchFamily="34" charset="-122"/>
                <a:cs typeface="PT Sans" pitchFamily="34" charset="-120"/>
              </a:rPr>
              <a:t>Quieter rides in vehicles, trains, and </a:t>
            </a:r>
            <a:r>
              <a:rPr lang="en-US" sz="2400" dirty="0" smtClean="0">
                <a:ea typeface="PT Sans" pitchFamily="34" charset="-122"/>
                <a:cs typeface="PT Sans" pitchFamily="34" charset="-120"/>
              </a:rPr>
              <a:t>airplanes.</a:t>
            </a:r>
            <a:endParaRPr lang="en-US" sz="2400" dirty="0">
              <a:ea typeface="PT Sans" pitchFamily="34" charset="-122"/>
              <a:cs typeface="PT Sans" pitchFamily="34" charset="-120"/>
            </a:endParaRPr>
          </a:p>
        </p:txBody>
      </p:sp>
      <p:sp>
        <p:nvSpPr>
          <p:cNvPr id="25" name="Text 1"/>
          <p:cNvSpPr/>
          <p:nvPr/>
        </p:nvSpPr>
        <p:spPr>
          <a:xfrm>
            <a:off x="38380" y="456256"/>
            <a:ext cx="7378381" cy="672465"/>
          </a:xfrm>
          <a:prstGeom prst="rect">
            <a:avLst/>
          </a:prstGeom>
          <a:noFill/>
          <a:ln/>
        </p:spPr>
        <p:txBody>
          <a:bodyPr wrap="none" rtlCol="0" anchor="t"/>
          <a:lstStyle/>
          <a:p>
            <a:pPr marL="0" indent="0" algn="ctr">
              <a:lnSpc>
                <a:spcPts val="5296"/>
              </a:lnSpc>
              <a:buNone/>
            </a:pPr>
            <a:r>
              <a:rPr lang="en-US" sz="4237" b="1" dirty="0">
                <a:latin typeface="Times New Roman" panose="02020603050405020304" pitchFamily="18" charset="0"/>
                <a:ea typeface="Nunito" pitchFamily="34" charset="-122"/>
                <a:cs typeface="Times New Roman" panose="02020603050405020304" pitchFamily="18" charset="0"/>
              </a:rPr>
              <a:t>Applications and Use Cases</a:t>
            </a:r>
            <a:endParaRPr lang="en-US" sz="4237"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99157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DFA"/>
          </a:solidFill>
          <a:ln/>
        </p:spPr>
      </p:sp>
      <p:sp>
        <p:nvSpPr>
          <p:cNvPr id="5" name="Text 1"/>
          <p:cNvSpPr/>
          <p:nvPr/>
        </p:nvSpPr>
        <p:spPr>
          <a:xfrm>
            <a:off x="864037" y="468116"/>
            <a:ext cx="7415927" cy="1582185"/>
          </a:xfrm>
          <a:prstGeom prst="rect">
            <a:avLst/>
          </a:prstGeom>
          <a:noFill/>
          <a:ln/>
        </p:spPr>
        <p:txBody>
          <a:bodyPr wrap="square" rtlCol="0" anchor="t"/>
          <a:lstStyle/>
          <a:p>
            <a:pPr marL="0" indent="0">
              <a:lnSpc>
                <a:spcPts val="8384"/>
              </a:lnSpc>
              <a:buNone/>
            </a:pPr>
            <a:r>
              <a:rPr lang="en-US" sz="6707" dirty="0" smtClean="0"/>
              <a:t>Conclusion</a:t>
            </a:r>
            <a:endParaRPr lang="en-US" sz="6707" dirty="0"/>
          </a:p>
        </p:txBody>
      </p:sp>
      <p:sp>
        <p:nvSpPr>
          <p:cNvPr id="6" name="Text 2"/>
          <p:cNvSpPr/>
          <p:nvPr/>
        </p:nvSpPr>
        <p:spPr>
          <a:xfrm>
            <a:off x="723359" y="1760177"/>
            <a:ext cx="13438118" cy="5848945"/>
          </a:xfrm>
          <a:prstGeom prst="rect">
            <a:avLst/>
          </a:prstGeom>
          <a:noFill/>
          <a:ln/>
        </p:spPr>
        <p:txBody>
          <a:bodyPr wrap="square" rtlCol="0" anchor="t"/>
          <a:lstStyle/>
          <a:p>
            <a:pPr>
              <a:lnSpc>
                <a:spcPct val="150000"/>
              </a:lnSpc>
            </a:pPr>
            <a:r>
              <a:rPr lang="en-US" sz="2400" dirty="0">
                <a:latin typeface="Segoe UI" panose="020B0502040204020203" pitchFamily="34" charset="0"/>
                <a:cs typeface="Segoe UI" panose="020B0502040204020203" pitchFamily="34" charset="0"/>
              </a:rPr>
              <a:t>Real Time Adaptive Active Noise Cancellation (ANC) represents a significant leap forward in audio technology, providing superior noise reduction by continuously adapting to environmental changes. This advanced technology enhances user experience across various settings, from consumer electronics to automotive and industrial applications. By leveraging real-time data and sophisticated algorithms, adaptive ANC offers unparalleled noise management, ensuring comfort and clarity in dynamic noise conditions. As the technology evolves, its integration into everyday devices will continue to improve, promising even more refined and efficient noise cancellation solutions for a wide range of users.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2238417" y="0"/>
            <a:ext cx="17430162" cy="8229600"/>
          </a:xfrm>
          <a:prstGeom prst="rect">
            <a:avLst/>
          </a:prstGeom>
          <a:solidFill>
            <a:srgbClr val="FFFDFA"/>
          </a:solidFill>
          <a:ln/>
        </p:spPr>
      </p:sp>
      <p:sp>
        <p:nvSpPr>
          <p:cNvPr id="5" name="Text 1"/>
          <p:cNvSpPr/>
          <p:nvPr/>
        </p:nvSpPr>
        <p:spPr>
          <a:xfrm>
            <a:off x="1481839" y="1218541"/>
            <a:ext cx="3337089" cy="1052121"/>
          </a:xfrm>
          <a:prstGeom prst="rect">
            <a:avLst/>
          </a:prstGeom>
          <a:noFill/>
          <a:ln/>
        </p:spPr>
        <p:txBody>
          <a:bodyPr wrap="square" rtlCol="0" anchor="t"/>
          <a:lstStyle/>
          <a:p>
            <a:pPr>
              <a:lnSpc>
                <a:spcPts val="7085"/>
              </a:lnSpc>
            </a:pPr>
            <a:r>
              <a:rPr lang="en-US" sz="6000" noProof="1" smtClean="0">
                <a:latin typeface="Times New Roman" panose="02020603050405020304" pitchFamily="18" charset="0"/>
                <a:cs typeface="Times New Roman" panose="02020603050405020304" pitchFamily="18" charset="0"/>
              </a:rPr>
              <a:t>Goal </a:t>
            </a:r>
            <a:r>
              <a:rPr lang="en-US" sz="6000" noProof="1">
                <a:latin typeface="Times New Roman" panose="02020603050405020304" pitchFamily="18" charset="0"/>
                <a:cs typeface="Times New Roman" panose="02020603050405020304" pitchFamily="18" charset="0"/>
              </a:rPr>
              <a:t/>
            </a:r>
            <a:br>
              <a:rPr lang="en-US" sz="6000" noProof="1">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pPr marL="0" indent="0">
              <a:lnSpc>
                <a:spcPts val="7085"/>
              </a:lnSpc>
              <a:buNone/>
            </a:pPr>
            <a:endParaRPr lang="en-US" sz="5668" dirty="0"/>
          </a:p>
        </p:txBody>
      </p:sp>
      <p:sp>
        <p:nvSpPr>
          <p:cNvPr id="6" name="Text 2"/>
          <p:cNvSpPr/>
          <p:nvPr/>
        </p:nvSpPr>
        <p:spPr>
          <a:xfrm>
            <a:off x="1078651" y="1343787"/>
            <a:ext cx="9099405" cy="1170813"/>
          </a:xfrm>
          <a:prstGeom prst="rect">
            <a:avLst/>
          </a:prstGeom>
          <a:noFill/>
          <a:ln/>
        </p:spPr>
        <p:txBody>
          <a:bodyPr wrap="square" rtlCol="0" anchor="t"/>
          <a:lstStyle/>
          <a:p>
            <a:pPr>
              <a:lnSpc>
                <a:spcPct val="200000"/>
              </a:lnSpc>
            </a:pPr>
            <a:endParaRPr lang="en-US" sz="3600" dirty="0" smtClean="0">
              <a:latin typeface="Segoe UI" panose="020B0502040204020203" pitchFamily="34" charset="0"/>
              <a:cs typeface="Segoe UI" panose="020B0502040204020203" pitchFamily="34" charset="0"/>
            </a:endParaRPr>
          </a:p>
          <a:p>
            <a:pPr>
              <a:lnSpc>
                <a:spcPct val="200000"/>
              </a:lnSpc>
            </a:pPr>
            <a:r>
              <a:rPr lang="en-US" sz="3600" dirty="0">
                <a:latin typeface="Segoe UI" panose="020B0502040204020203" pitchFamily="34" charset="0"/>
                <a:cs typeface="Segoe UI" panose="020B0502040204020203" pitchFamily="34" charset="0"/>
              </a:rPr>
              <a:t>• The goal of the project is to design and implement </a:t>
            </a:r>
            <a:r>
              <a:rPr lang="en-US" sz="3600" dirty="0" smtClean="0">
                <a:latin typeface="Segoe UI" panose="020B0502040204020203" pitchFamily="34" charset="0"/>
                <a:cs typeface="Segoe UI" panose="020B0502040204020203" pitchFamily="34" charset="0"/>
              </a:rPr>
              <a:t>an </a:t>
            </a:r>
            <a:r>
              <a:rPr lang="en-US" sz="3600" dirty="0">
                <a:latin typeface="Segoe UI" panose="020B0502040204020203" pitchFamily="34" charset="0"/>
                <a:cs typeface="Segoe UI" panose="020B0502040204020203" pitchFamily="34" charset="0"/>
              </a:rPr>
              <a:t>noise cancellation system using an adaptive filter.</a:t>
            </a:r>
            <a:endParaRPr lang="en-US" sz="3600" noProof="1">
              <a:latin typeface="Segoe UI" panose="020B0502040204020203" pitchFamily="34" charset="0"/>
              <a:cs typeface="Segoe UI" panose="020B0502040204020203" pitchFamily="34" charset="0"/>
            </a:endParaRPr>
          </a:p>
          <a:p>
            <a:pPr>
              <a:lnSpc>
                <a:spcPts val="3040"/>
              </a:lnSpc>
            </a:pPr>
            <a:endParaRPr lang="en-US" sz="1600" dirty="0"/>
          </a:p>
          <a:p>
            <a:endParaRPr lang="en-US" sz="1600" dirty="0"/>
          </a:p>
        </p:txBody>
      </p:sp>
    </p:spTree>
    <p:extLst>
      <p:ext uri="{BB962C8B-B14F-4D97-AF65-F5344CB8AC3E}">
        <p14:creationId xmlns:p14="http://schemas.microsoft.com/office/powerpoint/2010/main" val="3748961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1905909" y="-35287"/>
            <a:ext cx="17430162" cy="8229600"/>
          </a:xfrm>
          <a:prstGeom prst="rect">
            <a:avLst/>
          </a:prstGeom>
          <a:solidFill>
            <a:srgbClr val="FFFDFA"/>
          </a:solidFill>
          <a:ln/>
        </p:spPr>
      </p:sp>
      <p:sp>
        <p:nvSpPr>
          <p:cNvPr id="5" name="Text 1"/>
          <p:cNvSpPr/>
          <p:nvPr/>
        </p:nvSpPr>
        <p:spPr>
          <a:xfrm>
            <a:off x="1176225" y="421913"/>
            <a:ext cx="5337705" cy="1052121"/>
          </a:xfrm>
          <a:prstGeom prst="rect">
            <a:avLst/>
          </a:prstGeom>
          <a:noFill/>
          <a:ln/>
        </p:spPr>
        <p:txBody>
          <a:bodyPr wrap="square" rtlCol="0" anchor="t"/>
          <a:lstStyle/>
          <a:p>
            <a:pPr>
              <a:lnSpc>
                <a:spcPts val="7085"/>
              </a:lnSpc>
            </a:pPr>
            <a:r>
              <a:rPr lang="en-US" sz="6000" b="1" dirty="0">
                <a:latin typeface="Segoe UI" panose="020B0502040204020203" pitchFamily="34" charset="0"/>
                <a:cs typeface="Segoe UI" panose="020B0502040204020203" pitchFamily="34" charset="0"/>
              </a:rPr>
              <a:t>The problem</a:t>
            </a:r>
          </a:p>
          <a:p>
            <a:pPr>
              <a:lnSpc>
                <a:spcPts val="7085"/>
              </a:lnSpc>
            </a:pPr>
            <a:r>
              <a:rPr lang="en-US" sz="6000" noProof="1">
                <a:latin typeface="Times New Roman" panose="02020603050405020304" pitchFamily="18" charset="0"/>
                <a:cs typeface="Times New Roman" panose="02020603050405020304" pitchFamily="18" charset="0"/>
              </a:rPr>
              <a:t/>
            </a:r>
            <a:br>
              <a:rPr lang="en-US" sz="6000" noProof="1">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pPr marL="0" indent="0">
              <a:lnSpc>
                <a:spcPts val="7085"/>
              </a:lnSpc>
              <a:buNone/>
            </a:pPr>
            <a:endParaRPr lang="en-US" sz="5668" dirty="0"/>
          </a:p>
        </p:txBody>
      </p:sp>
      <p:sp>
        <p:nvSpPr>
          <p:cNvPr id="6" name="Text 2"/>
          <p:cNvSpPr/>
          <p:nvPr/>
        </p:nvSpPr>
        <p:spPr>
          <a:xfrm>
            <a:off x="395927" y="1377248"/>
            <a:ext cx="8729220" cy="6423900"/>
          </a:xfrm>
          <a:prstGeom prst="rect">
            <a:avLst/>
          </a:prstGeom>
          <a:noFill/>
          <a:ln/>
        </p:spPr>
        <p:txBody>
          <a:bodyPr wrap="square" rtlCol="0" anchor="t"/>
          <a:lstStyle/>
          <a:p>
            <a:endParaRPr lang="en-US" sz="2000" dirty="0" smtClean="0">
              <a:latin typeface="Segoe UI" panose="020B0502040204020203" pitchFamily="34" charset="0"/>
              <a:cs typeface="Segoe UI" panose="020B0502040204020203" pitchFamily="34" charset="0"/>
            </a:endParaRPr>
          </a:p>
          <a:p>
            <a:pPr algn="just">
              <a:lnSpc>
                <a:spcPct val="150000"/>
              </a:lnSpc>
            </a:pPr>
            <a:r>
              <a:rPr lang="en-US" sz="2400" dirty="0">
                <a:latin typeface="Segoe UI" panose="020B0502040204020203" pitchFamily="34" charset="0"/>
                <a:cs typeface="Segoe UI" panose="020B0502040204020203" pitchFamily="34" charset="0"/>
              </a:rPr>
              <a:t>Interest in noise pollution has increased, as the number of tools needed to combat the problem. In noise control, we can determine between two methods: passive and active. Until now, the method used has mainly been passive, where sound blocked and variable absorption materials are used to prevent sound transmission or resurface spaces to change their response.</a:t>
            </a:r>
            <a:r>
              <a:rPr lang="en-US" sz="2400" noProof="1">
                <a:latin typeface="Segoe UI" panose="020B0502040204020203" pitchFamily="34" charset="0"/>
                <a:cs typeface="Segoe UI" panose="020B0502040204020203" pitchFamily="34" charset="0"/>
              </a:rPr>
              <a:t>Nowadays, ANC have increased the importance of this type of solution , especially for lower audio frequencies (20Hz-160Hz) Where Passeve method have more difficulties.</a:t>
            </a:r>
          </a:p>
          <a:p>
            <a:pPr>
              <a:lnSpc>
                <a:spcPts val="3040"/>
              </a:lnSpc>
            </a:pPr>
            <a:endParaRPr lang="en-US" sz="1600" dirty="0"/>
          </a:p>
          <a:p>
            <a:endParaRPr lang="en-US" sz="1600" dirty="0"/>
          </a:p>
        </p:txBody>
      </p:sp>
      <p:pic>
        <p:nvPicPr>
          <p:cNvPr id="7" name="Picture Placeholder 5"/>
          <p:cNvPicPr>
            <a:picLocks noChangeAspect="1"/>
          </p:cNvPicPr>
          <p:nvPr/>
        </p:nvPicPr>
        <p:blipFill rotWithShape="1">
          <a:blip r:embed="rId4">
            <a:extLst>
              <a:ext uri="{28A0092B-C50C-407E-A947-70E740481C1C}">
                <a14:useLocalDpi xmlns:a14="http://schemas.microsoft.com/office/drawing/2010/main" val="0"/>
              </a:ext>
            </a:extLst>
          </a:blip>
          <a:srcRect l="-228" t="1" r="-329" b="-4388"/>
          <a:stretch/>
        </p:blipFill>
        <p:spPr>
          <a:xfrm>
            <a:off x="9712945" y="776395"/>
            <a:ext cx="4917455" cy="678534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502842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2117782" y="0"/>
            <a:ext cx="17430162" cy="8229600"/>
          </a:xfrm>
          <a:prstGeom prst="rect">
            <a:avLst/>
          </a:prstGeom>
          <a:solidFill>
            <a:srgbClr val="FFFDFA"/>
          </a:solidFill>
          <a:ln/>
        </p:spPr>
      </p:sp>
      <p:sp>
        <p:nvSpPr>
          <p:cNvPr id="5" name="Text 1"/>
          <p:cNvSpPr/>
          <p:nvPr/>
        </p:nvSpPr>
        <p:spPr>
          <a:xfrm>
            <a:off x="1060845" y="421913"/>
            <a:ext cx="9049287" cy="1052121"/>
          </a:xfrm>
          <a:prstGeom prst="rect">
            <a:avLst/>
          </a:prstGeom>
          <a:noFill/>
          <a:ln/>
        </p:spPr>
        <p:txBody>
          <a:bodyPr wrap="square" rtlCol="0" anchor="t"/>
          <a:lstStyle/>
          <a:p>
            <a:pPr>
              <a:lnSpc>
                <a:spcPts val="7085"/>
              </a:lnSpc>
            </a:pPr>
            <a:r>
              <a:rPr lang="en-US" sz="6000" b="1" dirty="0">
                <a:latin typeface="Times New Roman" pitchFamily="18" charset="0"/>
                <a:cs typeface="Times New Roman" pitchFamily="18" charset="0"/>
              </a:rPr>
              <a:t>Active Noise Cancellation</a:t>
            </a:r>
          </a:p>
          <a:p>
            <a:pPr>
              <a:lnSpc>
                <a:spcPts val="7085"/>
              </a:lnSpc>
            </a:pPr>
            <a:r>
              <a:rPr lang="en-US" sz="6000" noProof="1">
                <a:latin typeface="Times New Roman" panose="02020603050405020304" pitchFamily="18" charset="0"/>
                <a:cs typeface="Times New Roman" panose="02020603050405020304" pitchFamily="18" charset="0"/>
              </a:rPr>
              <a:t/>
            </a:r>
            <a:br>
              <a:rPr lang="en-US" sz="6000" noProof="1">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pPr marL="0" indent="0">
              <a:lnSpc>
                <a:spcPts val="7085"/>
              </a:lnSpc>
              <a:buNone/>
            </a:pPr>
            <a:endParaRPr lang="en-US" sz="5668" dirty="0"/>
          </a:p>
        </p:txBody>
      </p:sp>
      <p:sp>
        <p:nvSpPr>
          <p:cNvPr id="6" name="Text 2"/>
          <p:cNvSpPr/>
          <p:nvPr/>
        </p:nvSpPr>
        <p:spPr>
          <a:xfrm>
            <a:off x="805274" y="1343787"/>
            <a:ext cx="10915672" cy="6490957"/>
          </a:xfrm>
          <a:prstGeom prst="rect">
            <a:avLst/>
          </a:prstGeom>
          <a:noFill/>
          <a:ln/>
        </p:spPr>
        <p:txBody>
          <a:bodyPr wrap="square" rtlCol="0" anchor="t"/>
          <a:lstStyle/>
          <a:p>
            <a:endParaRPr lang="en-US" sz="3600" dirty="0" smtClean="0">
              <a:latin typeface="Segoe UI" panose="020B0502040204020203" pitchFamily="34" charset="0"/>
              <a:cs typeface="Segoe UI" panose="020B0502040204020203" pitchFamily="34" charset="0"/>
            </a:endParaRPr>
          </a:p>
          <a:p>
            <a:pPr marL="571500" indent="-571500" algn="just">
              <a:lnSpc>
                <a:spcPct val="150000"/>
              </a:lnSpc>
              <a:buFont typeface="Arial" panose="020B0604020202020204" pitchFamily="34" charset="0"/>
              <a:buChar char="•"/>
            </a:pPr>
            <a:r>
              <a:rPr lang="en-US" sz="3600" dirty="0">
                <a:latin typeface="Segoe UI" panose="020B0502040204020203" pitchFamily="34" charset="0"/>
                <a:cs typeface="Segoe UI" panose="020B0502040204020203" pitchFamily="34" charset="0"/>
              </a:rPr>
              <a:t>ANC is the process of using a microphone to monitor environmental noise and creating anti-noise.</a:t>
            </a:r>
          </a:p>
          <a:p>
            <a:pPr marL="571500" indent="-571500" algn="just">
              <a:lnSpc>
                <a:spcPct val="150000"/>
              </a:lnSpc>
              <a:buFont typeface="Arial" panose="020B0604020202020204" pitchFamily="34" charset="0"/>
              <a:buChar char="•"/>
            </a:pPr>
            <a:r>
              <a:rPr lang="en-US" sz="3600" dirty="0">
                <a:latin typeface="Segoe UI" panose="020B0502040204020203" pitchFamily="34" charset="0"/>
                <a:cs typeface="Segoe UI" panose="020B0502040204020203" pitchFamily="34" charset="0"/>
              </a:rPr>
              <a:t>Anti-noise is then superimposed with audio playback to cancel noise entering the user's ear </a:t>
            </a:r>
          </a:p>
          <a:p>
            <a:pPr marL="571500" indent="-571500" algn="just">
              <a:lnSpc>
                <a:spcPct val="150000"/>
              </a:lnSpc>
              <a:buFont typeface="Arial" panose="020B0604020202020204" pitchFamily="34" charset="0"/>
              <a:buChar char="•"/>
            </a:pPr>
            <a:r>
              <a:rPr lang="en-US" sz="3600" dirty="0">
                <a:latin typeface="Segoe UI" panose="020B0502040204020203" pitchFamily="34" charset="0"/>
                <a:cs typeface="Segoe UI" panose="020B0502040204020203" pitchFamily="34" charset="0"/>
              </a:rPr>
              <a:t>Active noise cancellation can be achieved with digital filters</a:t>
            </a:r>
            <a:r>
              <a:rPr lang="en-US" sz="3600" noProof="1">
                <a:latin typeface="Segoe UI" panose="020B0502040204020203" pitchFamily="34" charset="0"/>
                <a:cs typeface="Segoe UI" panose="020B0502040204020203" pitchFamily="34" charset="0"/>
              </a:rPr>
              <a:t> .</a:t>
            </a:r>
          </a:p>
          <a:p>
            <a:pPr>
              <a:lnSpc>
                <a:spcPts val="3040"/>
              </a:lnSpc>
            </a:pPr>
            <a:endParaRPr lang="en-US" sz="1600" dirty="0"/>
          </a:p>
          <a:p>
            <a:endParaRPr lang="en-US" sz="1600" dirty="0"/>
          </a:p>
        </p:txBody>
      </p:sp>
    </p:spTree>
    <p:extLst>
      <p:ext uri="{BB962C8B-B14F-4D97-AF65-F5344CB8AC3E}">
        <p14:creationId xmlns:p14="http://schemas.microsoft.com/office/powerpoint/2010/main" val="31075369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142042" y="-1550"/>
            <a:ext cx="14630400" cy="8229600"/>
          </a:xfrm>
          <a:prstGeom prst="rect">
            <a:avLst/>
          </a:prstGeom>
        </p:spPr>
      </p:pic>
      <p:sp>
        <p:nvSpPr>
          <p:cNvPr id="3" name="Shape 0"/>
          <p:cNvSpPr/>
          <p:nvPr/>
        </p:nvSpPr>
        <p:spPr>
          <a:xfrm>
            <a:off x="-662136" y="-161429"/>
            <a:ext cx="15468188" cy="8229600"/>
          </a:xfrm>
          <a:prstGeom prst="rect">
            <a:avLst/>
          </a:prstGeom>
          <a:solidFill>
            <a:srgbClr val="FFFDFA"/>
          </a:solidFill>
          <a:ln/>
        </p:spPr>
      </p:sp>
      <p:sp>
        <p:nvSpPr>
          <p:cNvPr id="4" name="Text 1"/>
          <p:cNvSpPr/>
          <p:nvPr/>
        </p:nvSpPr>
        <p:spPr>
          <a:xfrm>
            <a:off x="1240006" y="153670"/>
            <a:ext cx="7744420" cy="631150"/>
          </a:xfrm>
          <a:prstGeom prst="rect">
            <a:avLst/>
          </a:prstGeom>
          <a:noFill/>
          <a:ln/>
        </p:spPr>
        <p:txBody>
          <a:bodyPr wrap="none" rtlCol="0" anchor="t"/>
          <a:lstStyle/>
          <a:p>
            <a:pPr marL="0" indent="0">
              <a:lnSpc>
                <a:spcPts val="4970"/>
              </a:lnSpc>
              <a:buNone/>
            </a:pPr>
            <a:r>
              <a:rPr lang="en-US" sz="3976" dirty="0">
                <a:solidFill>
                  <a:srgbClr val="5C4E3D"/>
                </a:solidFill>
                <a:latin typeface="Libre Baskerville" pitchFamily="34" charset="0"/>
                <a:ea typeface="Libre Baskerville" pitchFamily="34" charset="-122"/>
                <a:cs typeface="Libre Baskerville" pitchFamily="34" charset="-120"/>
              </a:rPr>
              <a:t>Adaptive Filtering Techniques</a:t>
            </a:r>
            <a:endParaRPr lang="en-US" sz="3976" dirty="0"/>
          </a:p>
        </p:txBody>
      </p:sp>
      <p:pic>
        <p:nvPicPr>
          <p:cNvPr id="5" name="Image 1" descr="preencoded.png"/>
          <p:cNvPicPr>
            <a:picLocks noChangeAspect="1"/>
          </p:cNvPicPr>
          <p:nvPr/>
        </p:nvPicPr>
        <p:blipFill>
          <a:blip r:embed="rId4"/>
          <a:stretch>
            <a:fillRect/>
          </a:stretch>
        </p:blipFill>
        <p:spPr>
          <a:xfrm>
            <a:off x="1766618" y="2429937"/>
            <a:ext cx="1784272" cy="1457430"/>
          </a:xfrm>
          <a:prstGeom prst="rect">
            <a:avLst/>
          </a:prstGeom>
        </p:spPr>
      </p:pic>
      <p:sp>
        <p:nvSpPr>
          <p:cNvPr id="6" name="Text 2"/>
          <p:cNvSpPr/>
          <p:nvPr/>
        </p:nvSpPr>
        <p:spPr>
          <a:xfrm>
            <a:off x="2482384" y="3053201"/>
            <a:ext cx="112633" cy="403979"/>
          </a:xfrm>
          <a:prstGeom prst="rect">
            <a:avLst/>
          </a:prstGeom>
          <a:noFill/>
          <a:ln/>
        </p:spPr>
        <p:txBody>
          <a:bodyPr wrap="none" rtlCol="0" anchor="t"/>
          <a:lstStyle/>
          <a:p>
            <a:pPr marL="0" indent="0" algn="ctr">
              <a:lnSpc>
                <a:spcPts val="3181"/>
              </a:lnSpc>
              <a:buNone/>
            </a:pPr>
            <a:r>
              <a:rPr lang="en-US" sz="1988" dirty="0">
                <a:solidFill>
                  <a:srgbClr val="454240"/>
                </a:solidFill>
                <a:latin typeface="Libre Baskerville" pitchFamily="34" charset="0"/>
                <a:ea typeface="Libre Baskerville" pitchFamily="34" charset="-122"/>
                <a:cs typeface="Libre Baskerville" pitchFamily="34" charset="-120"/>
              </a:rPr>
              <a:t>1</a:t>
            </a:r>
            <a:endParaRPr lang="en-US" sz="1988" dirty="0"/>
          </a:p>
        </p:txBody>
      </p:sp>
      <p:sp>
        <p:nvSpPr>
          <p:cNvPr id="7" name="Text 3"/>
          <p:cNvSpPr/>
          <p:nvPr/>
        </p:nvSpPr>
        <p:spPr>
          <a:xfrm>
            <a:off x="390755" y="2605619"/>
            <a:ext cx="2524958" cy="315635"/>
          </a:xfrm>
          <a:prstGeom prst="rect">
            <a:avLst/>
          </a:prstGeom>
          <a:noFill/>
          <a:ln/>
        </p:spPr>
        <p:txBody>
          <a:bodyPr wrap="none" rtlCol="0" anchor="t"/>
          <a:lstStyle/>
          <a:p>
            <a:pPr marL="0" indent="0" algn="l">
              <a:lnSpc>
                <a:spcPts val="2485"/>
              </a:lnSpc>
              <a:buNone/>
            </a:pPr>
            <a:r>
              <a:rPr lang="en-US" sz="1988" dirty="0">
                <a:solidFill>
                  <a:srgbClr val="454240"/>
                </a:solidFill>
                <a:latin typeface="Libre Baskerville" pitchFamily="34" charset="0"/>
                <a:ea typeface="Libre Baskerville" pitchFamily="34" charset="-122"/>
                <a:cs typeface="Libre Baskerville" pitchFamily="34" charset="-120"/>
              </a:rPr>
              <a:t>Feedforward</a:t>
            </a:r>
            <a:endParaRPr lang="en-US" sz="1988" dirty="0"/>
          </a:p>
        </p:txBody>
      </p:sp>
      <p:sp>
        <p:nvSpPr>
          <p:cNvPr id="8" name="Text 4"/>
          <p:cNvSpPr/>
          <p:nvPr/>
        </p:nvSpPr>
        <p:spPr>
          <a:xfrm>
            <a:off x="3668751" y="1133346"/>
            <a:ext cx="10465867" cy="1818012"/>
          </a:xfrm>
          <a:prstGeom prst="rect">
            <a:avLst/>
          </a:prstGeom>
          <a:noFill/>
          <a:ln/>
        </p:spPr>
        <p:txBody>
          <a:bodyPr wrap="none" rtlCol="0" anchor="t"/>
          <a:lstStyle/>
          <a:p>
            <a:pPr algn="just">
              <a:lnSpc>
                <a:spcPct val="150000"/>
              </a:lnSpc>
            </a:pPr>
            <a:r>
              <a:rPr lang="en-US" sz="2000" dirty="0">
                <a:latin typeface="Segoe UI" panose="020B0502040204020203" pitchFamily="34" charset="0"/>
                <a:cs typeface="Segoe UI" panose="020B0502040204020203" pitchFamily="34" charset="0"/>
              </a:rPr>
              <a:t>The simplest type of active noise cancellation. </a:t>
            </a:r>
            <a:endParaRPr lang="en-US" sz="2000" dirty="0" smtClean="0">
              <a:latin typeface="Segoe UI" panose="020B0502040204020203" pitchFamily="34" charset="0"/>
              <a:cs typeface="Segoe UI" panose="020B0502040204020203" pitchFamily="34" charset="0"/>
            </a:endParaRPr>
          </a:p>
          <a:p>
            <a:pPr algn="just">
              <a:lnSpc>
                <a:spcPct val="150000"/>
              </a:lnSpc>
            </a:pPr>
            <a:r>
              <a:rPr lang="en-US" sz="2000" dirty="0" smtClean="0">
                <a:latin typeface="Segoe UI" panose="020B0502040204020203" pitchFamily="34" charset="0"/>
                <a:cs typeface="Segoe UI" panose="020B0502040204020203" pitchFamily="34" charset="0"/>
              </a:rPr>
              <a:t>the </a:t>
            </a:r>
            <a:r>
              <a:rPr lang="en-US" sz="2000" dirty="0">
                <a:latin typeface="Segoe UI" panose="020B0502040204020203" pitchFamily="34" charset="0"/>
                <a:cs typeface="Segoe UI" panose="020B0502040204020203" pitchFamily="34" charset="0"/>
              </a:rPr>
              <a:t>noise-capturing microphones are placed on the </a:t>
            </a:r>
            <a:r>
              <a:rPr lang="en-US" sz="2000" dirty="0" smtClean="0">
                <a:latin typeface="Segoe UI" panose="020B0502040204020203" pitchFamily="34" charset="0"/>
                <a:cs typeface="Segoe UI" panose="020B0502040204020203" pitchFamily="34" charset="0"/>
              </a:rPr>
              <a:t>outside of </a:t>
            </a:r>
            <a:r>
              <a:rPr lang="en-US" sz="2000" dirty="0">
                <a:latin typeface="Segoe UI" panose="020B0502040204020203" pitchFamily="34" charset="0"/>
                <a:cs typeface="Segoe UI" panose="020B0502040204020203" pitchFamily="34" charset="0"/>
              </a:rPr>
              <a:t>the headphones. </a:t>
            </a:r>
            <a:endParaRPr lang="en-US" sz="2000" dirty="0" smtClean="0">
              <a:latin typeface="Segoe UI" panose="020B0502040204020203" pitchFamily="34" charset="0"/>
              <a:cs typeface="Segoe UI" panose="020B0502040204020203" pitchFamily="34" charset="0"/>
            </a:endParaRPr>
          </a:p>
          <a:p>
            <a:pPr algn="just">
              <a:lnSpc>
                <a:spcPct val="150000"/>
              </a:lnSpc>
            </a:pPr>
            <a:r>
              <a:rPr lang="en-US" sz="2000" dirty="0" smtClean="0">
                <a:latin typeface="Segoe UI" panose="020B0502040204020203" pitchFamily="34" charset="0"/>
                <a:cs typeface="Segoe UI" panose="020B0502040204020203" pitchFamily="34" charset="0"/>
              </a:rPr>
              <a:t>This </a:t>
            </a:r>
            <a:r>
              <a:rPr lang="en-US" sz="2000" dirty="0">
                <a:latin typeface="Segoe UI" panose="020B0502040204020203" pitchFamily="34" charset="0"/>
                <a:cs typeface="Segoe UI" panose="020B0502040204020203" pitchFamily="34" charset="0"/>
              </a:rPr>
              <a:t>is pretty handy for ANC </a:t>
            </a:r>
            <a:r>
              <a:rPr lang="en-US" sz="2000" dirty="0" smtClean="0">
                <a:latin typeface="Segoe UI" panose="020B0502040204020203" pitchFamily="34" charset="0"/>
                <a:cs typeface="Segoe UI" panose="020B0502040204020203" pitchFamily="34" charset="0"/>
              </a:rPr>
              <a:t>ear buds, </a:t>
            </a:r>
          </a:p>
          <a:p>
            <a:pPr algn="just">
              <a:lnSpc>
                <a:spcPct val="150000"/>
              </a:lnSpc>
            </a:pPr>
            <a:r>
              <a:rPr lang="en-US" sz="2000" dirty="0" smtClean="0">
                <a:latin typeface="Segoe UI" panose="020B0502040204020203" pitchFamily="34" charset="0"/>
                <a:cs typeface="Segoe UI" panose="020B0502040204020203" pitchFamily="34" charset="0"/>
              </a:rPr>
              <a:t>where </a:t>
            </a:r>
            <a:r>
              <a:rPr lang="en-US" sz="2000" dirty="0">
                <a:latin typeface="Segoe UI" panose="020B0502040204020203" pitchFamily="34" charset="0"/>
                <a:cs typeface="Segoe UI" panose="020B0502040204020203" pitchFamily="34" charset="0"/>
              </a:rPr>
              <a:t>there is limited real estate for a mic inside the wearer's </a:t>
            </a:r>
            <a:r>
              <a:rPr lang="en-US" sz="2000" dirty="0" smtClean="0">
                <a:latin typeface="Segoe UI" panose="020B0502040204020203" pitchFamily="34" charset="0"/>
                <a:cs typeface="Segoe UI" panose="020B0502040204020203" pitchFamily="34" charset="0"/>
              </a:rPr>
              <a:t>ear.</a:t>
            </a:r>
            <a:endParaRPr lang="en-US" sz="2000" dirty="0">
              <a:latin typeface="Segoe UI" panose="020B0502040204020203" pitchFamily="34" charset="0"/>
              <a:cs typeface="Segoe UI" panose="020B0502040204020203" pitchFamily="34" charset="0"/>
            </a:endParaRPr>
          </a:p>
        </p:txBody>
      </p:sp>
      <p:sp>
        <p:nvSpPr>
          <p:cNvPr id="9" name="Shape 5"/>
          <p:cNvSpPr/>
          <p:nvPr/>
        </p:nvSpPr>
        <p:spPr>
          <a:xfrm flipV="1">
            <a:off x="3668751" y="3101012"/>
            <a:ext cx="10649415" cy="45719"/>
          </a:xfrm>
          <a:prstGeom prst="roundRect">
            <a:avLst>
              <a:gd name="adj" fmla="val 450422"/>
            </a:avLst>
          </a:prstGeom>
          <a:solidFill>
            <a:srgbClr val="DDD3BA"/>
          </a:solidFill>
          <a:ln/>
        </p:spPr>
      </p:sp>
      <p:pic>
        <p:nvPicPr>
          <p:cNvPr id="10" name="Image 2" descr="preencoded.png"/>
          <p:cNvPicPr>
            <a:picLocks noChangeAspect="1"/>
          </p:cNvPicPr>
          <p:nvPr/>
        </p:nvPicPr>
        <p:blipFill>
          <a:blip r:embed="rId5"/>
          <a:stretch>
            <a:fillRect/>
          </a:stretch>
        </p:blipFill>
        <p:spPr>
          <a:xfrm>
            <a:off x="941953" y="3928490"/>
            <a:ext cx="3450093" cy="1409054"/>
          </a:xfrm>
          <a:prstGeom prst="rect">
            <a:avLst/>
          </a:prstGeom>
        </p:spPr>
      </p:pic>
      <p:sp>
        <p:nvSpPr>
          <p:cNvPr id="11" name="Text 6"/>
          <p:cNvSpPr/>
          <p:nvPr/>
        </p:nvSpPr>
        <p:spPr>
          <a:xfrm>
            <a:off x="2439521" y="4246158"/>
            <a:ext cx="155496" cy="403979"/>
          </a:xfrm>
          <a:prstGeom prst="rect">
            <a:avLst/>
          </a:prstGeom>
          <a:noFill/>
          <a:ln/>
        </p:spPr>
        <p:txBody>
          <a:bodyPr wrap="none" rtlCol="0" anchor="t"/>
          <a:lstStyle/>
          <a:p>
            <a:pPr marL="0" indent="0" algn="ctr">
              <a:lnSpc>
                <a:spcPts val="3181"/>
              </a:lnSpc>
              <a:buNone/>
            </a:pPr>
            <a:r>
              <a:rPr lang="en-US" sz="1988" dirty="0">
                <a:solidFill>
                  <a:srgbClr val="454240"/>
                </a:solidFill>
                <a:latin typeface="Libre Baskerville" pitchFamily="34" charset="0"/>
                <a:ea typeface="Libre Baskerville" pitchFamily="34" charset="-122"/>
                <a:cs typeface="Libre Baskerville" pitchFamily="34" charset="-120"/>
              </a:rPr>
              <a:t>2</a:t>
            </a:r>
            <a:endParaRPr lang="en-US" sz="1988" dirty="0"/>
          </a:p>
        </p:txBody>
      </p:sp>
      <p:sp>
        <p:nvSpPr>
          <p:cNvPr id="12" name="Text 7"/>
          <p:cNvSpPr/>
          <p:nvPr/>
        </p:nvSpPr>
        <p:spPr>
          <a:xfrm>
            <a:off x="234390" y="3882762"/>
            <a:ext cx="2524958" cy="315635"/>
          </a:xfrm>
          <a:prstGeom prst="rect">
            <a:avLst/>
          </a:prstGeom>
          <a:noFill/>
          <a:ln/>
        </p:spPr>
        <p:txBody>
          <a:bodyPr wrap="none" rtlCol="0" anchor="t"/>
          <a:lstStyle/>
          <a:p>
            <a:pPr marL="0" indent="0" algn="l">
              <a:lnSpc>
                <a:spcPts val="2485"/>
              </a:lnSpc>
              <a:buNone/>
            </a:pPr>
            <a:r>
              <a:rPr lang="en-US" sz="1988" dirty="0">
                <a:solidFill>
                  <a:srgbClr val="454240"/>
                </a:solidFill>
                <a:latin typeface="Libre Baskerville" pitchFamily="34" charset="0"/>
                <a:ea typeface="Libre Baskerville" pitchFamily="34" charset="-122"/>
                <a:cs typeface="Libre Baskerville" pitchFamily="34" charset="-120"/>
              </a:rPr>
              <a:t>Feedback</a:t>
            </a:r>
            <a:endParaRPr lang="en-US" sz="1988" dirty="0"/>
          </a:p>
        </p:txBody>
      </p:sp>
      <p:sp>
        <p:nvSpPr>
          <p:cNvPr id="13" name="Text 8"/>
          <p:cNvSpPr/>
          <p:nvPr/>
        </p:nvSpPr>
        <p:spPr>
          <a:xfrm>
            <a:off x="4660138" y="3229337"/>
            <a:ext cx="10861680" cy="1797067"/>
          </a:xfrm>
          <a:prstGeom prst="rect">
            <a:avLst/>
          </a:prstGeom>
          <a:noFill/>
          <a:ln/>
        </p:spPr>
        <p:txBody>
          <a:bodyPr wrap="none" rtlCol="0" anchor="t"/>
          <a:lstStyle/>
          <a:p>
            <a:pPr algn="just">
              <a:lnSpc>
                <a:spcPct val="150000"/>
              </a:lnSpc>
            </a:pPr>
            <a:r>
              <a:rPr lang="en-US" sz="2000" dirty="0">
                <a:latin typeface="Segoe UI" panose="020B0502040204020203" pitchFamily="34" charset="0"/>
                <a:cs typeface="Segoe UI" panose="020B0502040204020203" pitchFamily="34" charset="0"/>
              </a:rPr>
              <a:t>uses microphones placed inside the </a:t>
            </a:r>
            <a:r>
              <a:rPr lang="en-US" sz="2000" dirty="0" smtClean="0">
                <a:latin typeface="Segoe UI" panose="020B0502040204020203" pitchFamily="34" charset="0"/>
                <a:cs typeface="Segoe UI" panose="020B0502040204020203" pitchFamily="34" charset="0"/>
              </a:rPr>
              <a:t>ear cup to</a:t>
            </a:r>
          </a:p>
          <a:p>
            <a:pPr algn="just">
              <a:lnSpc>
                <a:spcPct val="150000"/>
              </a:lnSpc>
            </a:pPr>
            <a:r>
              <a:rPr lang="en-US" sz="2000" dirty="0" smtClean="0">
                <a:latin typeface="Segoe UI" panose="020B0502040204020203" pitchFamily="34" charset="0"/>
                <a:cs typeface="Segoe UI" panose="020B0502040204020203" pitchFamily="34" charset="0"/>
              </a:rPr>
              <a:t> </a:t>
            </a:r>
            <a:r>
              <a:rPr lang="en-US" sz="2000" dirty="0">
                <a:latin typeface="Segoe UI" panose="020B0502040204020203" pitchFamily="34" charset="0"/>
                <a:cs typeface="Segoe UI" panose="020B0502040204020203" pitchFamily="34" charset="0"/>
              </a:rPr>
              <a:t>pick up </a:t>
            </a:r>
            <a:r>
              <a:rPr lang="en-US" sz="2000" dirty="0" smtClean="0">
                <a:latin typeface="Segoe UI" panose="020B0502040204020203" pitchFamily="34" charset="0"/>
                <a:cs typeface="Segoe UI" panose="020B0502040204020203" pitchFamily="34" charset="0"/>
              </a:rPr>
              <a:t>the sound </a:t>
            </a:r>
            <a:r>
              <a:rPr lang="en-US" sz="2000" dirty="0">
                <a:latin typeface="Segoe UI" panose="020B0502040204020203" pitchFamily="34" charset="0"/>
                <a:cs typeface="Segoe UI" panose="020B0502040204020203" pitchFamily="34" charset="0"/>
              </a:rPr>
              <a:t>that reaches the listener's ear</a:t>
            </a:r>
            <a:r>
              <a:rPr lang="en-US" sz="2000" dirty="0" smtClean="0">
                <a:latin typeface="Segoe UI" panose="020B0502040204020203" pitchFamily="34" charset="0"/>
                <a:cs typeface="Segoe UI" panose="020B0502040204020203" pitchFamily="34" charset="0"/>
              </a:rPr>
              <a:t>.</a:t>
            </a:r>
          </a:p>
          <a:p>
            <a:pPr algn="just">
              <a:lnSpc>
                <a:spcPct val="150000"/>
              </a:lnSpc>
            </a:pPr>
            <a:r>
              <a:rPr lang="en-US" sz="2000" dirty="0" smtClean="0">
                <a:latin typeface="Segoe UI" panose="020B0502040204020203" pitchFamily="34" charset="0"/>
                <a:cs typeface="Segoe UI" panose="020B0502040204020203" pitchFamily="34" charset="0"/>
              </a:rPr>
              <a:t> </a:t>
            </a:r>
            <a:r>
              <a:rPr lang="en-US" sz="2000" dirty="0">
                <a:latin typeface="Segoe UI" panose="020B0502040204020203" pitchFamily="34" charset="0"/>
                <a:cs typeface="Segoe UI" panose="020B0502040204020203" pitchFamily="34" charset="0"/>
              </a:rPr>
              <a:t>With the mic place inside the </a:t>
            </a:r>
            <a:r>
              <a:rPr lang="en-US" sz="2000" dirty="0" smtClean="0">
                <a:latin typeface="Segoe UI" panose="020B0502040204020203" pitchFamily="34" charset="0"/>
                <a:cs typeface="Segoe UI" panose="020B0502040204020203" pitchFamily="34" charset="0"/>
              </a:rPr>
              <a:t>ear cup </a:t>
            </a:r>
            <a:r>
              <a:rPr lang="en-US" sz="2000" dirty="0">
                <a:latin typeface="Segoe UI" panose="020B0502040204020203" pitchFamily="34" charset="0"/>
                <a:cs typeface="Segoe UI" panose="020B0502040204020203" pitchFamily="34" charset="0"/>
              </a:rPr>
              <a:t>and in front of  </a:t>
            </a:r>
            <a:r>
              <a:rPr lang="en-US" sz="2000" dirty="0" smtClean="0">
                <a:latin typeface="Segoe UI" panose="020B0502040204020203" pitchFamily="34" charset="0"/>
                <a:cs typeface="Segoe UI" panose="020B0502040204020203" pitchFamily="34" charset="0"/>
              </a:rPr>
              <a:t>the speaker</a:t>
            </a:r>
          </a:p>
          <a:p>
            <a:pPr algn="just">
              <a:lnSpc>
                <a:spcPct val="150000"/>
              </a:lnSpc>
            </a:pPr>
            <a:r>
              <a:rPr lang="en-US" sz="2000" dirty="0" smtClean="0">
                <a:latin typeface="Segoe UI" panose="020B0502040204020203" pitchFamily="34" charset="0"/>
                <a:cs typeface="Segoe UI" panose="020B0502040204020203" pitchFamily="34" charset="0"/>
              </a:rPr>
              <a:t> it </a:t>
            </a:r>
            <a:r>
              <a:rPr lang="en-US" sz="2000" dirty="0">
                <a:latin typeface="Segoe UI" panose="020B0502040204020203" pitchFamily="34" charset="0"/>
                <a:cs typeface="Segoe UI" panose="020B0502040204020203" pitchFamily="34" charset="0"/>
              </a:rPr>
              <a:t>gets to hear the resulting signal in exactly the same way </a:t>
            </a:r>
            <a:r>
              <a:rPr lang="en-US" sz="2000" dirty="0">
                <a:solidFill>
                  <a:schemeClr val="bg1"/>
                </a:solidFill>
                <a:latin typeface="Segoe UI" panose="020B0502040204020203" pitchFamily="34" charset="0"/>
                <a:cs typeface="Segoe UI" panose="020B0502040204020203" pitchFamily="34" charset="0"/>
              </a:rPr>
              <a:t>the </a:t>
            </a:r>
            <a:r>
              <a:rPr lang="en-US" sz="1600" dirty="0">
                <a:solidFill>
                  <a:schemeClr val="bg1"/>
                </a:solidFill>
                <a:latin typeface="Times New Roman" pitchFamily="18" charset="0"/>
                <a:cs typeface="Times New Roman" pitchFamily="18" charset="0"/>
              </a:rPr>
              <a:t>listener does.</a:t>
            </a:r>
          </a:p>
        </p:txBody>
      </p:sp>
      <p:sp>
        <p:nvSpPr>
          <p:cNvPr id="14" name="Shape 9"/>
          <p:cNvSpPr/>
          <p:nvPr/>
        </p:nvSpPr>
        <p:spPr>
          <a:xfrm flipV="1">
            <a:off x="4488666" y="5251096"/>
            <a:ext cx="9829499" cy="45719"/>
          </a:xfrm>
          <a:prstGeom prst="roundRect">
            <a:avLst>
              <a:gd name="adj" fmla="val 450422"/>
            </a:avLst>
          </a:prstGeom>
          <a:solidFill>
            <a:srgbClr val="DDD3BA"/>
          </a:solidFill>
          <a:ln/>
        </p:spPr>
      </p:sp>
      <p:pic>
        <p:nvPicPr>
          <p:cNvPr id="15" name="Image 3" descr="preencoded.png"/>
          <p:cNvPicPr>
            <a:picLocks noChangeAspect="1"/>
          </p:cNvPicPr>
          <p:nvPr/>
        </p:nvPicPr>
        <p:blipFill>
          <a:blip r:embed="rId6"/>
          <a:stretch>
            <a:fillRect/>
          </a:stretch>
        </p:blipFill>
        <p:spPr>
          <a:xfrm>
            <a:off x="130916" y="5410982"/>
            <a:ext cx="5159253" cy="1487091"/>
          </a:xfrm>
          <a:prstGeom prst="rect">
            <a:avLst/>
          </a:prstGeom>
        </p:spPr>
      </p:pic>
      <p:sp>
        <p:nvSpPr>
          <p:cNvPr id="16" name="Text 10"/>
          <p:cNvSpPr/>
          <p:nvPr/>
        </p:nvSpPr>
        <p:spPr>
          <a:xfrm>
            <a:off x="2443103" y="5818811"/>
            <a:ext cx="155496" cy="403979"/>
          </a:xfrm>
          <a:prstGeom prst="rect">
            <a:avLst/>
          </a:prstGeom>
          <a:noFill/>
          <a:ln/>
        </p:spPr>
        <p:txBody>
          <a:bodyPr wrap="none" rtlCol="0" anchor="t"/>
          <a:lstStyle/>
          <a:p>
            <a:pPr marL="0" indent="0" algn="ctr">
              <a:lnSpc>
                <a:spcPts val="3181"/>
              </a:lnSpc>
              <a:buNone/>
            </a:pPr>
            <a:r>
              <a:rPr lang="en-US" sz="1988" dirty="0">
                <a:solidFill>
                  <a:srgbClr val="454240"/>
                </a:solidFill>
                <a:latin typeface="Libre Baskerville" pitchFamily="34" charset="0"/>
                <a:ea typeface="Libre Baskerville" pitchFamily="34" charset="-122"/>
                <a:cs typeface="Libre Baskerville" pitchFamily="34" charset="-120"/>
              </a:rPr>
              <a:t>3</a:t>
            </a:r>
            <a:endParaRPr lang="en-US" sz="1988" dirty="0"/>
          </a:p>
        </p:txBody>
      </p:sp>
      <p:sp>
        <p:nvSpPr>
          <p:cNvPr id="17" name="Text 11"/>
          <p:cNvSpPr/>
          <p:nvPr/>
        </p:nvSpPr>
        <p:spPr>
          <a:xfrm>
            <a:off x="13742" y="5160278"/>
            <a:ext cx="2524958" cy="315635"/>
          </a:xfrm>
          <a:prstGeom prst="rect">
            <a:avLst/>
          </a:prstGeom>
          <a:noFill/>
          <a:ln/>
        </p:spPr>
        <p:txBody>
          <a:bodyPr wrap="none" rtlCol="0" anchor="t"/>
          <a:lstStyle/>
          <a:p>
            <a:pPr marL="0" indent="0" algn="l">
              <a:lnSpc>
                <a:spcPts val="2485"/>
              </a:lnSpc>
              <a:buNone/>
            </a:pPr>
            <a:r>
              <a:rPr lang="en-US" sz="1988" dirty="0">
                <a:solidFill>
                  <a:srgbClr val="454240"/>
                </a:solidFill>
                <a:latin typeface="Libre Baskerville" pitchFamily="34" charset="0"/>
                <a:ea typeface="Libre Baskerville" pitchFamily="34" charset="-122"/>
                <a:cs typeface="Libre Baskerville" pitchFamily="34" charset="-120"/>
              </a:rPr>
              <a:t>Hybrid</a:t>
            </a:r>
            <a:endParaRPr lang="en-US" sz="1988" dirty="0"/>
          </a:p>
        </p:txBody>
      </p:sp>
      <p:sp>
        <p:nvSpPr>
          <p:cNvPr id="18" name="Text 12"/>
          <p:cNvSpPr/>
          <p:nvPr/>
        </p:nvSpPr>
        <p:spPr>
          <a:xfrm>
            <a:off x="5301295" y="5313040"/>
            <a:ext cx="9206771" cy="2608566"/>
          </a:xfrm>
          <a:prstGeom prst="rect">
            <a:avLst/>
          </a:prstGeom>
          <a:noFill/>
          <a:ln/>
        </p:spPr>
        <p:txBody>
          <a:bodyPr wrap="square" rtlCol="0" anchor="t"/>
          <a:lstStyle/>
          <a:p>
            <a:pPr algn="just">
              <a:lnSpc>
                <a:spcPct val="150000"/>
              </a:lnSpc>
            </a:pPr>
            <a:r>
              <a:rPr lang="en-US" sz="2000" dirty="0">
                <a:latin typeface="Segoe UI" panose="020B0502040204020203" pitchFamily="34" charset="0"/>
                <a:cs typeface="Segoe UI" panose="020B0502040204020203" pitchFamily="34" charset="0"/>
              </a:rPr>
              <a:t>by using both external and internal microphones, hybrid ANC is capable of canceling out a wider range of frequencies, providing a more immersive noise-canceling experience. With hybrid ANC, the external microphones capture ambient noise, while the internal microphones pick up the sound that reaches the listener's ears.</a:t>
            </a:r>
          </a:p>
          <a:p>
            <a:pPr marL="0" indent="0" algn="l">
              <a:lnSpc>
                <a:spcPts val="2545"/>
              </a:lnSpc>
              <a:buNone/>
            </a:pPr>
            <a:endParaRPr lang="en-US" sz="1591" dirty="0"/>
          </a:p>
        </p:txBody>
      </p:sp>
      <p:sp>
        <p:nvSpPr>
          <p:cNvPr id="19" name="Text 13"/>
          <p:cNvSpPr/>
          <p:nvPr/>
        </p:nvSpPr>
        <p:spPr>
          <a:xfrm>
            <a:off x="1798082" y="6380559"/>
            <a:ext cx="11034117" cy="1293019"/>
          </a:xfrm>
          <a:prstGeom prst="rect">
            <a:avLst/>
          </a:prstGeom>
          <a:noFill/>
          <a:ln/>
        </p:spPr>
        <p:txBody>
          <a:bodyPr wrap="square" rtlCol="0" anchor="t"/>
          <a:lstStyle/>
          <a:p>
            <a:pPr marL="0" indent="0">
              <a:lnSpc>
                <a:spcPts val="2545"/>
              </a:lnSpc>
              <a:buNone/>
            </a:pPr>
            <a:endParaRPr lang="en-US" sz="159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DFA"/>
          </a:solidFill>
          <a:ln/>
        </p:spPr>
      </p:sp>
      <p:pic>
        <p:nvPicPr>
          <p:cNvPr id="4" name="Image 1" descr="preencoded.png"/>
          <p:cNvPicPr>
            <a:picLocks noChangeAspect="1"/>
          </p:cNvPicPr>
          <p:nvPr/>
        </p:nvPicPr>
        <p:blipFill>
          <a:blip r:embed="rId4"/>
          <a:stretch>
            <a:fillRect/>
          </a:stretch>
        </p:blipFill>
        <p:spPr>
          <a:xfrm>
            <a:off x="0" y="0"/>
            <a:ext cx="14630400" cy="8229600"/>
          </a:xfrm>
          <a:prstGeom prst="rect">
            <a:avLst/>
          </a:prstGeom>
        </p:spPr>
      </p:pic>
      <p:sp>
        <p:nvSpPr>
          <p:cNvPr id="5" name="Shape 1"/>
          <p:cNvSpPr/>
          <p:nvPr/>
        </p:nvSpPr>
        <p:spPr>
          <a:xfrm>
            <a:off x="0" y="-64599"/>
            <a:ext cx="14630400" cy="8229600"/>
          </a:xfrm>
          <a:prstGeom prst="roundRect">
            <a:avLst>
              <a:gd name="adj" fmla="val 2700"/>
            </a:avLst>
          </a:prstGeom>
          <a:solidFill>
            <a:srgbClr val="FFFDFA">
              <a:alpha val="85000"/>
            </a:srgbClr>
          </a:solidFill>
          <a:ln/>
        </p:spPr>
      </p:sp>
      <p:sp>
        <p:nvSpPr>
          <p:cNvPr id="6" name="Text 2"/>
          <p:cNvSpPr/>
          <p:nvPr/>
        </p:nvSpPr>
        <p:spPr>
          <a:xfrm>
            <a:off x="864037" y="1207650"/>
            <a:ext cx="12193905" cy="771525"/>
          </a:xfrm>
          <a:prstGeom prst="rect">
            <a:avLst/>
          </a:prstGeom>
          <a:noFill/>
          <a:ln/>
        </p:spPr>
        <p:txBody>
          <a:bodyPr wrap="none" rtlCol="0" anchor="t"/>
          <a:lstStyle/>
          <a:p>
            <a:pPr>
              <a:lnSpc>
                <a:spcPts val="6075"/>
              </a:lnSpc>
            </a:pPr>
            <a:r>
              <a:rPr lang="en-US" sz="5400" b="1" dirty="0">
                <a:latin typeface="Times New Roman" panose="02020603050405020304" pitchFamily="18" charset="0"/>
                <a:ea typeface="Nunito" pitchFamily="34" charset="-122"/>
                <a:cs typeface="Times New Roman" panose="02020603050405020304" pitchFamily="18" charset="0"/>
              </a:rPr>
              <a:t>Types of Active Noise Cancellation</a:t>
            </a:r>
            <a:endParaRPr lang="en-US" sz="5400" dirty="0">
              <a:latin typeface="Times New Roman" panose="02020603050405020304" pitchFamily="18" charset="0"/>
              <a:cs typeface="Times New Roman" panose="02020603050405020304" pitchFamily="18" charset="0"/>
            </a:endParaRPr>
          </a:p>
          <a:p>
            <a:pPr marL="0" indent="0">
              <a:lnSpc>
                <a:spcPts val="6075"/>
              </a:lnSpc>
              <a:buNone/>
            </a:pPr>
            <a:endParaRPr lang="en-US" sz="4860" dirty="0"/>
          </a:p>
        </p:txBody>
      </p:sp>
      <p:pic>
        <p:nvPicPr>
          <p:cNvPr id="7" name="Image 2" descr="preencoded.png"/>
          <p:cNvPicPr>
            <a:picLocks noChangeAspect="1"/>
          </p:cNvPicPr>
          <p:nvPr/>
        </p:nvPicPr>
        <p:blipFill>
          <a:blip r:embed="rId5"/>
          <a:stretch>
            <a:fillRect/>
          </a:stretch>
        </p:blipFill>
        <p:spPr>
          <a:xfrm>
            <a:off x="864037" y="2431256"/>
            <a:ext cx="4300776" cy="987504"/>
          </a:xfrm>
          <a:prstGeom prst="rect">
            <a:avLst/>
          </a:prstGeom>
        </p:spPr>
      </p:pic>
      <p:sp>
        <p:nvSpPr>
          <p:cNvPr id="8" name="Text 3"/>
          <p:cNvSpPr/>
          <p:nvPr/>
        </p:nvSpPr>
        <p:spPr>
          <a:xfrm>
            <a:off x="597896" y="3789045"/>
            <a:ext cx="3552468" cy="385763"/>
          </a:xfrm>
          <a:prstGeom prst="rect">
            <a:avLst/>
          </a:prstGeom>
          <a:noFill/>
          <a:ln/>
        </p:spPr>
        <p:txBody>
          <a:bodyPr wrap="none" rtlCol="0" anchor="t"/>
          <a:lstStyle/>
          <a:p>
            <a:pPr>
              <a:lnSpc>
                <a:spcPts val="2859"/>
              </a:lnSpc>
            </a:pPr>
            <a:r>
              <a:rPr lang="en-US" sz="2800" b="1" dirty="0">
                <a:latin typeface="Times New Roman" panose="02020603050405020304" pitchFamily="18" charset="0"/>
                <a:ea typeface="Nunito" pitchFamily="34" charset="-122"/>
                <a:cs typeface="Times New Roman" panose="02020603050405020304" pitchFamily="18" charset="0"/>
              </a:rPr>
              <a:t>Analogue Active Noise Cancellation</a:t>
            </a:r>
            <a:endParaRPr lang="en-US" sz="2800" dirty="0">
              <a:latin typeface="Times New Roman" panose="02020603050405020304" pitchFamily="18" charset="0"/>
              <a:cs typeface="Times New Roman" panose="02020603050405020304" pitchFamily="18" charset="0"/>
            </a:endParaRPr>
          </a:p>
        </p:txBody>
      </p:sp>
      <p:sp>
        <p:nvSpPr>
          <p:cNvPr id="9" name="Text 4"/>
          <p:cNvSpPr/>
          <p:nvPr/>
        </p:nvSpPr>
        <p:spPr>
          <a:xfrm>
            <a:off x="864037" y="4530190"/>
            <a:ext cx="5068412" cy="2884884"/>
          </a:xfrm>
          <a:prstGeom prst="rect">
            <a:avLst/>
          </a:prstGeom>
          <a:noFill/>
          <a:ln/>
        </p:spPr>
        <p:txBody>
          <a:bodyPr wrap="square" rtlCol="0" anchor="t"/>
          <a:lstStyle/>
          <a:p>
            <a:pPr>
              <a:lnSpc>
                <a:spcPct val="150000"/>
              </a:lnSpc>
            </a:pPr>
            <a:r>
              <a:rPr lang="en-US" sz="2400" dirty="0">
                <a:latin typeface="Segoe UI" panose="020B0502040204020203" pitchFamily="34" charset="0"/>
                <a:cs typeface="Segoe UI" panose="020B0502040204020203" pitchFamily="34" charset="0"/>
              </a:rPr>
              <a:t>Analogue active noise cancellation uses analogue electronic circuits to create the anti-noise signal</a:t>
            </a:r>
          </a:p>
        </p:txBody>
      </p:sp>
      <p:pic>
        <p:nvPicPr>
          <p:cNvPr id="10" name="Image 3" descr="preencoded.png"/>
          <p:cNvPicPr>
            <a:picLocks noChangeAspect="1"/>
          </p:cNvPicPr>
          <p:nvPr/>
        </p:nvPicPr>
        <p:blipFill>
          <a:blip r:embed="rId6"/>
          <a:stretch>
            <a:fillRect/>
          </a:stretch>
        </p:blipFill>
        <p:spPr>
          <a:xfrm>
            <a:off x="9281469" y="2431256"/>
            <a:ext cx="4300776" cy="987504"/>
          </a:xfrm>
          <a:prstGeom prst="rect">
            <a:avLst/>
          </a:prstGeom>
        </p:spPr>
      </p:pic>
      <p:sp>
        <p:nvSpPr>
          <p:cNvPr id="11" name="Text 5"/>
          <p:cNvSpPr/>
          <p:nvPr/>
        </p:nvSpPr>
        <p:spPr>
          <a:xfrm>
            <a:off x="9080380" y="3918015"/>
            <a:ext cx="3285768" cy="385763"/>
          </a:xfrm>
          <a:prstGeom prst="rect">
            <a:avLst/>
          </a:prstGeom>
          <a:noFill/>
          <a:ln/>
        </p:spPr>
        <p:txBody>
          <a:bodyPr wrap="none" rtlCol="0" anchor="t"/>
          <a:lstStyle/>
          <a:p>
            <a:pPr>
              <a:lnSpc>
                <a:spcPts val="2859"/>
              </a:lnSpc>
            </a:pPr>
            <a:r>
              <a:rPr lang="en-US" sz="2800" b="1" dirty="0">
                <a:latin typeface="Times New Roman" panose="02020603050405020304" pitchFamily="18" charset="0"/>
                <a:ea typeface="Nunito" pitchFamily="34" charset="-122"/>
                <a:cs typeface="Times New Roman" panose="02020603050405020304" pitchFamily="18" charset="0"/>
              </a:rPr>
              <a:t>Digital Active Noise Cancellation </a:t>
            </a:r>
          </a:p>
        </p:txBody>
      </p:sp>
      <p:sp>
        <p:nvSpPr>
          <p:cNvPr id="12" name="Text 6"/>
          <p:cNvSpPr/>
          <p:nvPr/>
        </p:nvSpPr>
        <p:spPr>
          <a:xfrm>
            <a:off x="8965580" y="4530190"/>
            <a:ext cx="4553967" cy="2370296"/>
          </a:xfrm>
          <a:prstGeom prst="rect">
            <a:avLst/>
          </a:prstGeom>
          <a:noFill/>
          <a:ln/>
        </p:spPr>
        <p:txBody>
          <a:bodyPr wrap="square" rtlCol="0" anchor="t"/>
          <a:lstStyle/>
          <a:p>
            <a:pPr algn="just">
              <a:lnSpc>
                <a:spcPct val="150000"/>
              </a:lnSpc>
            </a:pPr>
            <a:r>
              <a:rPr lang="en-US" sz="2400" dirty="0">
                <a:latin typeface="Segoe UI" panose="020B0502040204020203" pitchFamily="34" charset="0"/>
                <a:cs typeface="Segoe UI" panose="020B0502040204020203" pitchFamily="34" charset="0"/>
              </a:rPr>
              <a:t>Digital active noise cancellation uses digital signal processing (DSP) algorithms to create the anti-noise signal.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DFA"/>
          </a:solidFill>
          <a:ln/>
        </p:spPr>
      </p:sp>
      <p:pic>
        <p:nvPicPr>
          <p:cNvPr id="4" name="Image 1" descr="preencoded.png"/>
          <p:cNvPicPr>
            <a:picLocks noChangeAspect="1"/>
          </p:cNvPicPr>
          <p:nvPr/>
        </p:nvPicPr>
        <p:blipFill>
          <a:blip r:embed="rId4"/>
          <a:stretch>
            <a:fillRect/>
          </a:stretch>
        </p:blipFill>
        <p:spPr>
          <a:xfrm>
            <a:off x="0" y="0"/>
            <a:ext cx="14630400" cy="8229600"/>
          </a:xfrm>
          <a:prstGeom prst="rect">
            <a:avLst/>
          </a:prstGeom>
        </p:spPr>
      </p:pic>
      <p:sp>
        <p:nvSpPr>
          <p:cNvPr id="5" name="Shape 1"/>
          <p:cNvSpPr/>
          <p:nvPr/>
        </p:nvSpPr>
        <p:spPr>
          <a:xfrm>
            <a:off x="-31369" y="22443"/>
            <a:ext cx="14630400" cy="8229600"/>
          </a:xfrm>
          <a:prstGeom prst="roundRect">
            <a:avLst>
              <a:gd name="adj" fmla="val 2637"/>
            </a:avLst>
          </a:prstGeom>
          <a:solidFill>
            <a:srgbClr val="FFFDFA">
              <a:alpha val="85000"/>
            </a:srgbClr>
          </a:solidFill>
          <a:ln/>
        </p:spPr>
      </p:sp>
      <p:sp>
        <p:nvSpPr>
          <p:cNvPr id="6" name="Text 2"/>
          <p:cNvSpPr/>
          <p:nvPr/>
        </p:nvSpPr>
        <p:spPr>
          <a:xfrm>
            <a:off x="377233" y="186973"/>
            <a:ext cx="13875933" cy="753308"/>
          </a:xfrm>
          <a:prstGeom prst="rect">
            <a:avLst/>
          </a:prstGeom>
          <a:noFill/>
          <a:ln/>
        </p:spPr>
        <p:txBody>
          <a:bodyPr wrap="none" rtlCol="0" anchor="t"/>
          <a:lstStyle/>
          <a:p>
            <a:pPr>
              <a:lnSpc>
                <a:spcPts val="5074"/>
              </a:lnSpc>
            </a:pPr>
            <a:r>
              <a:rPr lang="en-US" sz="4800" b="1" dirty="0">
                <a:latin typeface="Times New Roman" panose="02020603050405020304" pitchFamily="18" charset="0"/>
                <a:cs typeface="Times New Roman" panose="02020603050405020304" pitchFamily="18" charset="0"/>
              </a:rPr>
              <a:t>Analogue circuit is composed of three separate stages</a:t>
            </a:r>
            <a:endParaRPr lang="en-US" sz="4800" b="1" dirty="0"/>
          </a:p>
        </p:txBody>
      </p:sp>
      <p:pic>
        <p:nvPicPr>
          <p:cNvPr id="7" name="Image 2" descr="preencoded.png"/>
          <p:cNvPicPr>
            <a:picLocks noChangeAspect="1"/>
          </p:cNvPicPr>
          <p:nvPr/>
        </p:nvPicPr>
        <p:blipFill>
          <a:blip r:embed="rId5"/>
          <a:stretch>
            <a:fillRect/>
          </a:stretch>
        </p:blipFill>
        <p:spPr>
          <a:xfrm>
            <a:off x="804882" y="1328156"/>
            <a:ext cx="1205389" cy="1928574"/>
          </a:xfrm>
          <a:prstGeom prst="rect">
            <a:avLst/>
          </a:prstGeom>
        </p:spPr>
      </p:pic>
      <p:sp>
        <p:nvSpPr>
          <p:cNvPr id="8" name="Text 3"/>
          <p:cNvSpPr/>
          <p:nvPr/>
        </p:nvSpPr>
        <p:spPr>
          <a:xfrm>
            <a:off x="2200869" y="1247038"/>
            <a:ext cx="5673977" cy="729620"/>
          </a:xfrm>
          <a:prstGeom prst="rect">
            <a:avLst/>
          </a:prstGeom>
          <a:noFill/>
          <a:ln/>
        </p:spPr>
        <p:txBody>
          <a:bodyPr wrap="none" rtlCol="0" anchor="t"/>
          <a:lstStyle/>
          <a:p>
            <a:pPr>
              <a:lnSpc>
                <a:spcPts val="2966"/>
              </a:lnSpc>
            </a:pPr>
            <a:r>
              <a:rPr lang="en-US" sz="2800" b="1" dirty="0">
                <a:latin typeface="Times New Roman" panose="02020603050405020304" pitchFamily="18" charset="0"/>
                <a:cs typeface="Times New Roman" panose="02020603050405020304" pitchFamily="18" charset="0"/>
              </a:rPr>
              <a:t>Stage 1 : non-inverting amplifier</a:t>
            </a:r>
            <a:endParaRPr lang="en-US" sz="2800" dirty="0"/>
          </a:p>
        </p:txBody>
      </p:sp>
      <p:sp>
        <p:nvSpPr>
          <p:cNvPr id="9" name="Text 4"/>
          <p:cNvSpPr/>
          <p:nvPr/>
        </p:nvSpPr>
        <p:spPr>
          <a:xfrm>
            <a:off x="2206975" y="1775798"/>
            <a:ext cx="11376065" cy="1753809"/>
          </a:xfrm>
          <a:prstGeom prst="rect">
            <a:avLst/>
          </a:prstGeom>
          <a:noFill/>
          <a:ln/>
        </p:spPr>
        <p:txBody>
          <a:bodyPr wrap="square" rtlCol="0" anchor="t"/>
          <a:lstStyle/>
          <a:p>
            <a:pPr>
              <a:lnSpc>
                <a:spcPct val="150000"/>
              </a:lnSpc>
            </a:pPr>
            <a:r>
              <a:rPr lang="en-US" sz="2400" dirty="0">
                <a:latin typeface="Segoe UI" panose="020B0502040204020203" pitchFamily="34" charset="0"/>
                <a:cs typeface="Segoe UI" panose="020B0502040204020203" pitchFamily="34" charset="0"/>
              </a:rPr>
              <a:t>This stage simply takes the input from the audio jack and amplifies the signal.</a:t>
            </a:r>
          </a:p>
          <a:p>
            <a:pPr>
              <a:lnSpc>
                <a:spcPct val="150000"/>
              </a:lnSpc>
            </a:pPr>
            <a:r>
              <a:rPr lang="en-US" sz="2400" dirty="0">
                <a:latin typeface="Segoe UI" panose="020B0502040204020203" pitchFamily="34" charset="0"/>
                <a:cs typeface="Segoe UI" panose="020B0502040204020203" pitchFamily="34" charset="0"/>
              </a:rPr>
              <a:t> Amplifying this signal is crucial since the microphone produces a smaller signal that is difficult to work </a:t>
            </a:r>
            <a:r>
              <a:rPr lang="en-US" sz="2400" dirty="0" smtClean="0">
                <a:latin typeface="Segoe UI" panose="020B0502040204020203" pitchFamily="34" charset="0"/>
                <a:cs typeface="Segoe UI" panose="020B0502040204020203" pitchFamily="34" charset="0"/>
              </a:rPr>
              <a:t>with.</a:t>
            </a:r>
            <a:r>
              <a:rPr lang="en-US" sz="2400" dirty="0" smtClean="0">
                <a:solidFill>
                  <a:schemeClr val="bg1"/>
                </a:solidFill>
                <a:latin typeface="Segoe UI" panose="020B0502040204020203" pitchFamily="34" charset="0"/>
                <a:cs typeface="Segoe UI" panose="020B0502040204020203" pitchFamily="34" charset="0"/>
              </a:rPr>
              <a:t>.</a:t>
            </a:r>
            <a:endParaRPr lang="en-US" sz="2400" dirty="0">
              <a:solidFill>
                <a:schemeClr val="bg1"/>
              </a:solidFill>
              <a:latin typeface="Segoe UI" panose="020B0502040204020203" pitchFamily="34" charset="0"/>
              <a:cs typeface="Segoe UI" panose="020B0502040204020203" pitchFamily="34" charset="0"/>
            </a:endParaRPr>
          </a:p>
        </p:txBody>
      </p:sp>
      <p:pic>
        <p:nvPicPr>
          <p:cNvPr id="10" name="Image 3" descr="preencoded.png"/>
          <p:cNvPicPr>
            <a:picLocks noChangeAspect="1"/>
          </p:cNvPicPr>
          <p:nvPr/>
        </p:nvPicPr>
        <p:blipFill>
          <a:blip r:embed="rId6"/>
          <a:stretch>
            <a:fillRect/>
          </a:stretch>
        </p:blipFill>
        <p:spPr>
          <a:xfrm>
            <a:off x="843677" y="3707963"/>
            <a:ext cx="1205389" cy="1928574"/>
          </a:xfrm>
          <a:prstGeom prst="rect">
            <a:avLst/>
          </a:prstGeom>
        </p:spPr>
      </p:pic>
      <p:sp>
        <p:nvSpPr>
          <p:cNvPr id="11" name="Text 5"/>
          <p:cNvSpPr/>
          <p:nvPr/>
        </p:nvSpPr>
        <p:spPr>
          <a:xfrm>
            <a:off x="2190556" y="3760648"/>
            <a:ext cx="5464188" cy="376595"/>
          </a:xfrm>
          <a:prstGeom prst="rect">
            <a:avLst/>
          </a:prstGeom>
          <a:noFill/>
          <a:ln/>
        </p:spPr>
        <p:txBody>
          <a:bodyPr wrap="none" rtlCol="0" anchor="t"/>
          <a:lstStyle/>
          <a:p>
            <a:r>
              <a:rPr lang="en-US" sz="2800" b="1" dirty="0">
                <a:latin typeface="Times New Roman" panose="02020603050405020304" pitchFamily="18" charset="0"/>
                <a:cs typeface="Times New Roman" panose="02020603050405020304" pitchFamily="18" charset="0"/>
              </a:rPr>
              <a:t>Stage 2 : phase inverting configuration </a:t>
            </a:r>
          </a:p>
        </p:txBody>
      </p:sp>
      <p:sp>
        <p:nvSpPr>
          <p:cNvPr id="12" name="Text 6"/>
          <p:cNvSpPr/>
          <p:nvPr/>
        </p:nvSpPr>
        <p:spPr>
          <a:xfrm>
            <a:off x="2186813" y="4267845"/>
            <a:ext cx="11376065" cy="1700691"/>
          </a:xfrm>
          <a:prstGeom prst="rect">
            <a:avLst/>
          </a:prstGeom>
          <a:noFill/>
          <a:ln/>
        </p:spPr>
        <p:txBody>
          <a:bodyPr wrap="square" rtlCol="0" anchor="t"/>
          <a:lstStyle/>
          <a:p>
            <a:pPr>
              <a:lnSpc>
                <a:spcPct val="150000"/>
              </a:lnSpc>
            </a:pPr>
            <a:r>
              <a:rPr lang="en-US" sz="2400" dirty="0">
                <a:latin typeface="Segoe UI" panose="020B0502040204020203" pitchFamily="34" charset="0"/>
                <a:cs typeface="Segoe UI" panose="020B0502040204020203" pitchFamily="34" charset="0"/>
              </a:rPr>
              <a:t>This stage is supposed to invert the phase. </a:t>
            </a:r>
          </a:p>
          <a:p>
            <a:pPr>
              <a:lnSpc>
                <a:spcPct val="150000"/>
              </a:lnSpc>
            </a:pPr>
            <a:r>
              <a:rPr lang="en-US" sz="2400" dirty="0">
                <a:latin typeface="Segoe UI" panose="020B0502040204020203" pitchFamily="34" charset="0"/>
                <a:cs typeface="Segoe UI" panose="020B0502040204020203" pitchFamily="34" charset="0"/>
              </a:rPr>
              <a:t>so that the output added with the ambient sound from outside the headphones </a:t>
            </a:r>
            <a:r>
              <a:rPr lang="en-US" sz="2400" dirty="0" smtClean="0">
                <a:latin typeface="Segoe UI" panose="020B0502040204020203" pitchFamily="34" charset="0"/>
                <a:cs typeface="Segoe UI" panose="020B0502040204020203" pitchFamily="34" charset="0"/>
              </a:rPr>
              <a:t>deconstructive </a:t>
            </a:r>
            <a:r>
              <a:rPr lang="en-US" sz="2400" dirty="0">
                <a:latin typeface="Segoe UI" panose="020B0502040204020203" pitchFamily="34" charset="0"/>
                <a:cs typeface="Segoe UI" panose="020B0502040204020203" pitchFamily="34" charset="0"/>
              </a:rPr>
              <a:t>interferes</a:t>
            </a:r>
            <a:r>
              <a:rPr lang="en-US" sz="2000" dirty="0">
                <a:cs typeface="Times New Roman" pitchFamily="18" charset="0"/>
              </a:rPr>
              <a:t>.</a:t>
            </a:r>
          </a:p>
        </p:txBody>
      </p:sp>
      <p:pic>
        <p:nvPicPr>
          <p:cNvPr id="13" name="Image 4" descr="preencoded.png"/>
          <p:cNvPicPr>
            <a:picLocks noChangeAspect="1"/>
          </p:cNvPicPr>
          <p:nvPr/>
        </p:nvPicPr>
        <p:blipFill>
          <a:blip r:embed="rId7"/>
          <a:stretch>
            <a:fillRect/>
          </a:stretch>
        </p:blipFill>
        <p:spPr>
          <a:xfrm>
            <a:off x="843676" y="6065817"/>
            <a:ext cx="1205389" cy="1928574"/>
          </a:xfrm>
          <a:prstGeom prst="rect">
            <a:avLst/>
          </a:prstGeom>
        </p:spPr>
      </p:pic>
      <p:sp>
        <p:nvSpPr>
          <p:cNvPr id="14" name="Text 7"/>
          <p:cNvSpPr/>
          <p:nvPr/>
        </p:nvSpPr>
        <p:spPr>
          <a:xfrm>
            <a:off x="2359374" y="6069886"/>
            <a:ext cx="6583903" cy="376595"/>
          </a:xfrm>
          <a:prstGeom prst="rect">
            <a:avLst/>
          </a:prstGeom>
          <a:noFill/>
          <a:ln/>
        </p:spPr>
        <p:txBody>
          <a:bodyPr wrap="none" rtlCol="0" anchor="t"/>
          <a:lstStyle/>
          <a:p>
            <a:r>
              <a:rPr lang="en-US" sz="2800" b="1" dirty="0">
                <a:latin typeface="Times New Roman" panose="02020603050405020304" pitchFamily="18" charset="0"/>
                <a:cs typeface="Times New Roman" panose="02020603050405020304" pitchFamily="18" charset="0"/>
              </a:rPr>
              <a:t>Stage </a:t>
            </a:r>
            <a:r>
              <a:rPr lang="en-US" sz="2800" b="1" dirty="0" smtClean="0">
                <a:latin typeface="Times New Roman" panose="02020603050405020304" pitchFamily="18" charset="0"/>
                <a:cs typeface="Times New Roman" panose="02020603050405020304" pitchFamily="18" charset="0"/>
              </a:rPr>
              <a:t>3: summing</a:t>
            </a:r>
            <a:r>
              <a:rPr lang="en-US" sz="2800" b="1" dirty="0">
                <a:latin typeface="Times New Roman" panose="02020603050405020304" pitchFamily="18" charset="0"/>
                <a:cs typeface="Times New Roman" panose="02020603050405020304" pitchFamily="18" charset="0"/>
              </a:rPr>
              <a:t>, non-inverting, amplifying stage</a:t>
            </a:r>
          </a:p>
        </p:txBody>
      </p:sp>
      <p:sp>
        <p:nvSpPr>
          <p:cNvPr id="15" name="Text 8"/>
          <p:cNvSpPr/>
          <p:nvPr/>
        </p:nvSpPr>
        <p:spPr>
          <a:xfrm>
            <a:off x="2359375" y="6530346"/>
            <a:ext cx="11376065" cy="1699253"/>
          </a:xfrm>
          <a:prstGeom prst="rect">
            <a:avLst/>
          </a:prstGeom>
          <a:noFill/>
          <a:ln/>
        </p:spPr>
        <p:txBody>
          <a:bodyPr wrap="square" rtlCol="0" anchor="t"/>
          <a:lstStyle/>
          <a:p>
            <a:pPr>
              <a:lnSpc>
                <a:spcPct val="150000"/>
              </a:lnSpc>
            </a:pPr>
            <a:r>
              <a:rPr lang="en-US" sz="2400" dirty="0">
                <a:cs typeface="Times New Roman" pitchFamily="18" charset="0"/>
              </a:rPr>
              <a:t>Modified noise from the second stage and the  sound will be added together and sent to the output . This allows the user to hear their sound while the ambient noise is still being cancelled by deconstructive interference.</a:t>
            </a:r>
          </a:p>
        </p:txBody>
      </p:sp>
      <p:sp>
        <p:nvSpPr>
          <p:cNvPr id="17" name="Shape 5"/>
          <p:cNvSpPr/>
          <p:nvPr/>
        </p:nvSpPr>
        <p:spPr>
          <a:xfrm flipV="1">
            <a:off x="2206975" y="3693558"/>
            <a:ext cx="10649415" cy="45719"/>
          </a:xfrm>
          <a:prstGeom prst="roundRect">
            <a:avLst>
              <a:gd name="adj" fmla="val 450422"/>
            </a:avLst>
          </a:prstGeom>
          <a:solidFill>
            <a:srgbClr val="DDD3BA"/>
          </a:solidFill>
          <a:ln/>
        </p:spPr>
      </p:sp>
      <p:sp>
        <p:nvSpPr>
          <p:cNvPr id="19" name="Shape 5"/>
          <p:cNvSpPr/>
          <p:nvPr/>
        </p:nvSpPr>
        <p:spPr>
          <a:xfrm flipV="1">
            <a:off x="2359375" y="6020098"/>
            <a:ext cx="10649415" cy="45719"/>
          </a:xfrm>
          <a:prstGeom prst="roundRect">
            <a:avLst>
              <a:gd name="adj" fmla="val 450422"/>
            </a:avLst>
          </a:prstGeom>
          <a:solidFill>
            <a:srgbClr val="DDD3BA"/>
          </a:solidFill>
          <a:ln/>
        </p:spPr>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1128033" y="0"/>
            <a:ext cx="17430162" cy="8229600"/>
          </a:xfrm>
          <a:prstGeom prst="rect">
            <a:avLst/>
          </a:prstGeom>
          <a:solidFill>
            <a:srgbClr val="FFFDFA"/>
          </a:solidFill>
          <a:ln/>
        </p:spPr>
      </p:sp>
      <p:sp>
        <p:nvSpPr>
          <p:cNvPr id="5" name="Text 1"/>
          <p:cNvSpPr/>
          <p:nvPr/>
        </p:nvSpPr>
        <p:spPr>
          <a:xfrm>
            <a:off x="3517612" y="522634"/>
            <a:ext cx="13620382" cy="1052121"/>
          </a:xfrm>
          <a:prstGeom prst="rect">
            <a:avLst/>
          </a:prstGeom>
          <a:noFill/>
          <a:ln/>
        </p:spPr>
        <p:txBody>
          <a:bodyPr wrap="square" rtlCol="0" anchor="t"/>
          <a:lstStyle/>
          <a:p>
            <a:r>
              <a:rPr lang="en-US" sz="6000" b="1" dirty="0" smtClean="0">
                <a:latin typeface="Times New Roman" panose="02020603050405020304" pitchFamily="18" charset="0"/>
                <a:cs typeface="Times New Roman" panose="02020603050405020304" pitchFamily="18" charset="0"/>
              </a:rPr>
              <a:t>Analogue </a:t>
            </a:r>
            <a:r>
              <a:rPr lang="en-US" sz="6000" b="1" dirty="0">
                <a:latin typeface="Times New Roman" panose="02020603050405020304" pitchFamily="18" charset="0"/>
                <a:cs typeface="Times New Roman" panose="02020603050405020304" pitchFamily="18" charset="0"/>
              </a:rPr>
              <a:t>ANC circuit </a:t>
            </a:r>
          </a:p>
          <a:p>
            <a:pPr>
              <a:lnSpc>
                <a:spcPts val="7085"/>
              </a:lnSpc>
            </a:pPr>
            <a:r>
              <a:rPr lang="en-US" sz="6000" noProof="1">
                <a:latin typeface="Times New Roman" panose="02020603050405020304" pitchFamily="18" charset="0"/>
                <a:cs typeface="Times New Roman" panose="02020603050405020304" pitchFamily="18" charset="0"/>
              </a:rPr>
              <a:t/>
            </a:r>
            <a:br>
              <a:rPr lang="en-US" sz="6000" noProof="1">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pPr marL="0" indent="0">
              <a:lnSpc>
                <a:spcPts val="7085"/>
              </a:lnSpc>
              <a:buNone/>
            </a:pPr>
            <a:endParaRPr lang="en-US" sz="5668" dirty="0"/>
          </a:p>
        </p:txBody>
      </p:sp>
      <p:sp>
        <p:nvSpPr>
          <p:cNvPr id="6" name="Text 2"/>
          <p:cNvSpPr/>
          <p:nvPr/>
        </p:nvSpPr>
        <p:spPr>
          <a:xfrm>
            <a:off x="-1815378" y="1343787"/>
            <a:ext cx="14493410" cy="6490957"/>
          </a:xfrm>
          <a:prstGeom prst="rect">
            <a:avLst/>
          </a:prstGeom>
          <a:noFill/>
          <a:ln/>
        </p:spPr>
        <p:txBody>
          <a:bodyPr wrap="square" rtlCol="0" anchor="t"/>
          <a:lstStyle/>
          <a:p>
            <a:endParaRPr lang="en-US" sz="3600" dirty="0" smtClean="0">
              <a:latin typeface="Segoe UI" panose="020B0502040204020203" pitchFamily="34" charset="0"/>
              <a:cs typeface="Segoe UI" panose="020B0502040204020203" pitchFamily="34" charset="0"/>
            </a:endParaRPr>
          </a:p>
          <a:p>
            <a:pPr>
              <a:lnSpc>
                <a:spcPts val="3040"/>
              </a:lnSpc>
            </a:pPr>
            <a:endParaRPr lang="en-US" sz="1600" dirty="0"/>
          </a:p>
          <a:p>
            <a:endParaRPr lang="en-US" sz="1600"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7987" y="1765102"/>
            <a:ext cx="8734425" cy="56483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060587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TotalTime>
  <Words>1429</Words>
  <Application>Microsoft Office PowerPoint</Application>
  <PresentationFormat>Custom</PresentationFormat>
  <Paragraphs>168</Paragraphs>
  <Slides>23</Slides>
  <Notes>23</Notes>
  <HiddenSlides>0</HiddenSlides>
  <MMClips>2</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Calibri</vt:lpstr>
      <vt:lpstr>Libre Baskerville</vt:lpstr>
      <vt:lpstr>Nunito</vt:lpstr>
      <vt:lpstr>PT Sans</vt:lpstr>
      <vt:lpstr>Segoe UI</vt:lpstr>
      <vt:lpstr>Segoe UI Black</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PptxGenJS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Microsoft account</cp:lastModifiedBy>
  <cp:revision>28</cp:revision>
  <dcterms:created xsi:type="dcterms:W3CDTF">2024-06-28T16:29:35Z</dcterms:created>
  <dcterms:modified xsi:type="dcterms:W3CDTF">2024-06-29T19:07:00Z</dcterms:modified>
</cp:coreProperties>
</file>