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charts/chart17.xml" ContentType="application/vnd.openxmlformats-officedocument.drawingml.char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charts/chart7.xml" ContentType="application/vnd.openxmlformats-officedocument.drawingml.chart+xml"/>
  <Override PartName="/ppt/charts/chart20.xml" ContentType="application/vnd.openxmlformats-officedocument.drawingml.chart+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charts/chart18.xml" ContentType="application/vnd.openxmlformats-officedocument.drawingml.char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charts/chart16.xml" ContentType="application/vnd.openxmlformats-officedocument.drawingml.char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charts/chart14.xml" ContentType="application/vnd.openxmlformats-officedocument.drawingml.char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charts/chart21.xml" ContentType="application/vnd.openxmlformats-officedocument.drawingml.chart+xml"/>
  <Override PartName="/ppt/slideLayouts/slideLayout10.xml" ContentType="application/vnd.openxmlformats-officedocument.presentationml.slideLayout+xml"/>
  <Default Extension="vml" ContentType="application/vnd.openxmlformats-officedocument.vmlDrawing"/>
  <Override PartName="/ppt/charts/chart6.xml" ContentType="application/vnd.openxmlformats-officedocument.drawingml.chart+xml"/>
  <Override PartName="/ppt/charts/chart10.xml" ContentType="application/vnd.openxmlformats-officedocument.drawingml.chart+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charts/chart19.xml" ContentType="application/vnd.openxmlformats-officedocument.drawingml.char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charts/chart15.xml" ContentType="application/vnd.openxmlformats-officedocument.drawingml.char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22.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80"/>
  </p:notesMasterIdLst>
  <p:sldIdLst>
    <p:sldId id="256" r:id="rId2"/>
    <p:sldId id="337" r:id="rId3"/>
    <p:sldId id="258" r:id="rId4"/>
    <p:sldId id="349" r:id="rId5"/>
    <p:sldId id="259" r:id="rId6"/>
    <p:sldId id="260" r:id="rId7"/>
    <p:sldId id="261" r:id="rId8"/>
    <p:sldId id="262" r:id="rId9"/>
    <p:sldId id="263" r:id="rId10"/>
    <p:sldId id="265" r:id="rId11"/>
    <p:sldId id="348" r:id="rId12"/>
    <p:sldId id="266" r:id="rId13"/>
    <p:sldId id="267" r:id="rId14"/>
    <p:sldId id="350" r:id="rId15"/>
    <p:sldId id="351" r:id="rId16"/>
    <p:sldId id="270" r:id="rId17"/>
    <p:sldId id="271" r:id="rId18"/>
    <p:sldId id="292" r:id="rId19"/>
    <p:sldId id="293" r:id="rId20"/>
    <p:sldId id="294" r:id="rId21"/>
    <p:sldId id="295" r:id="rId22"/>
    <p:sldId id="296" r:id="rId23"/>
    <p:sldId id="297" r:id="rId24"/>
    <p:sldId id="298" r:id="rId25"/>
    <p:sldId id="299" r:id="rId26"/>
    <p:sldId id="300" r:id="rId27"/>
    <p:sldId id="307" r:id="rId28"/>
    <p:sldId id="309" r:id="rId29"/>
    <p:sldId id="310" r:id="rId30"/>
    <p:sldId id="311" r:id="rId31"/>
    <p:sldId id="312" r:id="rId32"/>
    <p:sldId id="313" r:id="rId33"/>
    <p:sldId id="314" r:id="rId34"/>
    <p:sldId id="315" r:id="rId35"/>
    <p:sldId id="274" r:id="rId36"/>
    <p:sldId id="316" r:id="rId37"/>
    <p:sldId id="317" r:id="rId38"/>
    <p:sldId id="318" r:id="rId39"/>
    <p:sldId id="276" r:id="rId40"/>
    <p:sldId id="291" r:id="rId41"/>
    <p:sldId id="323" r:id="rId42"/>
    <p:sldId id="324" r:id="rId43"/>
    <p:sldId id="319" r:id="rId44"/>
    <p:sldId id="320" r:id="rId45"/>
    <p:sldId id="272" r:id="rId46"/>
    <p:sldId id="325" r:id="rId47"/>
    <p:sldId id="321" r:id="rId48"/>
    <p:sldId id="277" r:id="rId49"/>
    <p:sldId id="322" r:id="rId50"/>
    <p:sldId id="273" r:id="rId51"/>
    <p:sldId id="329" r:id="rId52"/>
    <p:sldId id="275" r:id="rId53"/>
    <p:sldId id="338" r:id="rId54"/>
    <p:sldId id="339" r:id="rId55"/>
    <p:sldId id="340" r:id="rId56"/>
    <p:sldId id="341" r:id="rId57"/>
    <p:sldId id="342" r:id="rId58"/>
    <p:sldId id="343" r:id="rId59"/>
    <p:sldId id="344" r:id="rId60"/>
    <p:sldId id="345" r:id="rId61"/>
    <p:sldId id="346" r:id="rId62"/>
    <p:sldId id="347" r:id="rId63"/>
    <p:sldId id="279" r:id="rId64"/>
    <p:sldId id="280" r:id="rId65"/>
    <p:sldId id="281" r:id="rId66"/>
    <p:sldId id="282" r:id="rId67"/>
    <p:sldId id="283" r:id="rId68"/>
    <p:sldId id="284" r:id="rId69"/>
    <p:sldId id="278" r:id="rId70"/>
    <p:sldId id="285" r:id="rId71"/>
    <p:sldId id="286" r:id="rId72"/>
    <p:sldId id="287" r:id="rId73"/>
    <p:sldId id="288" r:id="rId74"/>
    <p:sldId id="289" r:id="rId75"/>
    <p:sldId id="290" r:id="rId76"/>
    <p:sldId id="352" r:id="rId77"/>
    <p:sldId id="353" r:id="rId78"/>
    <p:sldId id="354" r:id="rId7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AEB7"/>
    <a:srgbClr val="F698A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588" autoAdjust="0"/>
    <p:restoredTop sz="97670" autoAdjust="0"/>
  </p:normalViewPr>
  <p:slideViewPr>
    <p:cSldViewPr>
      <p:cViewPr>
        <p:scale>
          <a:sx n="66" d="100"/>
          <a:sy n="66" d="100"/>
        </p:scale>
        <p:origin x="-1188" y="-13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1" Type="http://schemas.openxmlformats.org/officeDocument/2006/relationships/oleObject" Target="file:///G:\&#1575;&#1587;&#1578;&#1576;&#1575;&#1606;&#1607;.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G:\&#1575;&#1587;&#1578;&#1576;&#1575;&#1606;&#1607;.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G:\&#1575;&#1587;&#1578;&#1576;&#1575;&#1606;&#1607;.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G:\&#1575;&#1587;&#1578;&#1576;&#1575;&#1606;&#1607;.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G:\&#1575;&#1587;&#1578;&#1576;&#1575;&#1606;&#1607;.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G:\&#1575;&#1587;&#1578;&#1576;&#1575;&#1606;&#1607;.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G:\&#1575;&#1587;&#1578;&#1576;&#1575;&#1606;&#1607;.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G:\&#1575;&#1587;&#1578;&#1576;&#1575;&#1606;&#1607;.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G:\&#1575;&#1587;&#1578;&#1576;&#1575;&#1606;&#1607;.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G:\&#1575;&#1587;&#1578;&#1576;&#1575;&#1606;&#1607;.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G:\&#1575;&#1587;&#1578;&#1576;&#1575;&#1606;&#160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G:\&#1575;&#1587;&#1578;&#1576;&#1575;&#1606;&#1607;.xlsx" TargetMode="External"/></Relationships>
</file>

<file path=ppt/charts/_rels/chart20.xml.rels><?xml version="1.0" encoding="UTF-8" standalone="yes"?>
<Relationships xmlns="http://schemas.openxmlformats.org/package/2006/relationships"><Relationship Id="rId1" Type="http://schemas.openxmlformats.org/officeDocument/2006/relationships/oleObject" Target="file:///G:\&#1575;&#1587;&#1578;&#1576;&#1575;&#1606;&#1607;.xlsx"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file:///G:\&#1575;&#1587;&#1578;&#1576;&#1575;&#1606;&#1607;.xlsx"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file:///G:\&#1575;&#1587;&#1578;&#1576;&#1575;&#1606;&#160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G:\&#1575;&#1587;&#1578;&#1576;&#1575;&#1606;&#1607;.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G:\&#1575;&#1587;&#1578;&#1576;&#1575;&#1606;&#1607;.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G:\&#1575;&#1587;&#1578;&#1576;&#1575;&#1606;&#1607;.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G:\&#1575;&#1587;&#1578;&#1576;&#1575;&#1606;&#1607;.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G:\&#1575;&#1587;&#1578;&#1576;&#1575;&#1606;&#1607;.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G:\&#1575;&#1587;&#1578;&#1576;&#1575;&#1606;&#1607;.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G:\&#1575;&#1587;&#1578;&#1576;&#1575;&#1606;&#160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ar-SA"/>
  <c:style val="4"/>
  <c:chart>
    <c:autoTitleDeleted val="1"/>
    <c:plotArea>
      <c:layout>
        <c:manualLayout>
          <c:layoutTarget val="inner"/>
          <c:xMode val="edge"/>
          <c:yMode val="edge"/>
          <c:x val="7.9620826138736472E-2"/>
          <c:y val="3.4565210143691204E-2"/>
          <c:w val="0.87643390090612949"/>
          <c:h val="0.79490251278159263"/>
        </c:manualLayout>
      </c:layout>
      <c:barChart>
        <c:barDir val="col"/>
        <c:grouping val="clustered"/>
        <c:ser>
          <c:idx val="0"/>
          <c:order val="0"/>
          <c:tx>
            <c:strRef>
              <c:f>Sheet2!$E$1</c:f>
              <c:strCache>
                <c:ptCount val="1"/>
                <c:pt idx="0">
                  <c:v>سيء</c:v>
                </c:pt>
              </c:strCache>
            </c:strRef>
          </c:tx>
          <c:cat>
            <c:strRef>
              <c:f>Sheet2!$D$2:$D$12</c:f>
              <c:strCache>
                <c:ptCount val="11"/>
                <c:pt idx="0">
                  <c:v>خدمات نقل الامتعه والاستقبال</c:v>
                </c:pt>
                <c:pt idx="1">
                  <c:v>خدمات داخل الغرف</c:v>
                </c:pt>
                <c:pt idx="2">
                  <c:v>نظافة وترتيب الغرف</c:v>
                </c:pt>
                <c:pt idx="3">
                  <c:v>الهدوء وعدم وجود ضجيج</c:v>
                </c:pt>
                <c:pt idx="4">
                  <c:v>اطلالة الغرف</c:v>
                </c:pt>
                <c:pt idx="5">
                  <c:v>خدمات الاستعلامات والضيافة</c:v>
                </c:pt>
                <c:pt idx="6">
                  <c:v>جودة الطعام والشراب المقدم</c:v>
                </c:pt>
                <c:pt idx="7">
                  <c:v>سلوك العاملين ومدى تعاونهم</c:v>
                </c:pt>
                <c:pt idx="8">
                  <c:v>سرعة الاستجابة لتلبية طلبات الزبائن</c:v>
                </c:pt>
                <c:pt idx="9">
                  <c:v>ملائمة الاسعار</c:v>
                </c:pt>
                <c:pt idx="10">
                  <c:v>اجراءات المغادرة</c:v>
                </c:pt>
              </c:strCache>
            </c:strRef>
          </c:cat>
          <c:val>
            <c:numRef>
              <c:f>Sheet2!$E$2:$E$12</c:f>
              <c:numCache>
                <c:formatCode>General</c:formatCode>
                <c:ptCount val="11"/>
                <c:pt idx="0">
                  <c:v>4</c:v>
                </c:pt>
                <c:pt idx="1">
                  <c:v>1</c:v>
                </c:pt>
                <c:pt idx="2">
                  <c:v>0</c:v>
                </c:pt>
                <c:pt idx="3">
                  <c:v>1</c:v>
                </c:pt>
                <c:pt idx="4">
                  <c:v>1</c:v>
                </c:pt>
                <c:pt idx="5">
                  <c:v>0</c:v>
                </c:pt>
                <c:pt idx="6">
                  <c:v>2</c:v>
                </c:pt>
                <c:pt idx="7">
                  <c:v>1</c:v>
                </c:pt>
                <c:pt idx="8">
                  <c:v>3</c:v>
                </c:pt>
                <c:pt idx="9">
                  <c:v>7</c:v>
                </c:pt>
                <c:pt idx="10">
                  <c:v>3</c:v>
                </c:pt>
              </c:numCache>
            </c:numRef>
          </c:val>
        </c:ser>
        <c:axId val="72108288"/>
        <c:axId val="72118272"/>
      </c:barChart>
      <c:catAx>
        <c:axId val="72108288"/>
        <c:scaling>
          <c:orientation val="maxMin"/>
        </c:scaling>
        <c:axPos val="b"/>
        <c:tickLblPos val="nextTo"/>
        <c:crossAx val="72118272"/>
        <c:crosses val="autoZero"/>
        <c:auto val="1"/>
        <c:lblAlgn val="ctr"/>
        <c:lblOffset val="100"/>
      </c:catAx>
      <c:valAx>
        <c:axId val="72118272"/>
        <c:scaling>
          <c:orientation val="minMax"/>
        </c:scaling>
        <c:axPos val="r"/>
        <c:majorGridlines/>
        <c:numFmt formatCode="General" sourceLinked="1"/>
        <c:tickLblPos val="nextTo"/>
        <c:crossAx val="72108288"/>
        <c:crosses val="autoZero"/>
        <c:crossBetween val="between"/>
      </c:valAx>
    </c:plotArea>
    <c:legend>
      <c:legendPos val="l"/>
      <c:layout>
        <c:manualLayout>
          <c:xMode val="edge"/>
          <c:yMode val="edge"/>
          <c:x val="9.8898668579919333E-3"/>
          <c:y val="0.47468821806395461"/>
          <c:w val="9.1159004139727065E-2"/>
          <c:h val="0.14300725845276493"/>
        </c:manualLayout>
      </c:layout>
    </c:legend>
    <c:plotVisOnly val="1"/>
  </c:chart>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barChart>
        <c:barDir val="col"/>
        <c:grouping val="clustered"/>
        <c:ser>
          <c:idx val="0"/>
          <c:order val="0"/>
          <c:tx>
            <c:strRef>
              <c:f>Sheet1!$H$24</c:f>
              <c:strCache>
                <c:ptCount val="1"/>
                <c:pt idx="0">
                  <c:v>سلوك العاملين ومدى تعاونهم</c:v>
                </c:pt>
              </c:strCache>
            </c:strRef>
          </c:tx>
          <c:cat>
            <c:strRef>
              <c:f>Sheet1!$I$23:$M$23</c:f>
              <c:strCache>
                <c:ptCount val="5"/>
                <c:pt idx="0">
                  <c:v>سيء جدا</c:v>
                </c:pt>
                <c:pt idx="1">
                  <c:v>سيء</c:v>
                </c:pt>
                <c:pt idx="2">
                  <c:v>جيد</c:v>
                </c:pt>
                <c:pt idx="3">
                  <c:v>جيد جدا</c:v>
                </c:pt>
                <c:pt idx="4">
                  <c:v>ممتاز</c:v>
                </c:pt>
              </c:strCache>
            </c:strRef>
          </c:cat>
          <c:val>
            <c:numRef>
              <c:f>Sheet1!$I$24:$M$24</c:f>
              <c:numCache>
                <c:formatCode>General</c:formatCode>
                <c:ptCount val="5"/>
                <c:pt idx="0">
                  <c:v>0</c:v>
                </c:pt>
                <c:pt idx="1">
                  <c:v>1</c:v>
                </c:pt>
                <c:pt idx="2">
                  <c:v>14</c:v>
                </c:pt>
                <c:pt idx="3">
                  <c:v>20</c:v>
                </c:pt>
                <c:pt idx="4">
                  <c:v>11</c:v>
                </c:pt>
              </c:numCache>
            </c:numRef>
          </c:val>
        </c:ser>
        <c:axId val="79405824"/>
        <c:axId val="79407360"/>
      </c:barChart>
      <c:catAx>
        <c:axId val="79405824"/>
        <c:scaling>
          <c:orientation val="maxMin"/>
        </c:scaling>
        <c:axPos val="b"/>
        <c:tickLblPos val="nextTo"/>
        <c:crossAx val="79407360"/>
        <c:crosses val="autoZero"/>
        <c:auto val="1"/>
        <c:lblAlgn val="ctr"/>
        <c:lblOffset val="100"/>
      </c:catAx>
      <c:valAx>
        <c:axId val="79407360"/>
        <c:scaling>
          <c:orientation val="minMax"/>
        </c:scaling>
        <c:axPos val="r"/>
        <c:majorGridlines/>
        <c:numFmt formatCode="General" sourceLinked="1"/>
        <c:tickLblPos val="nextTo"/>
        <c:crossAx val="79405824"/>
        <c:crosses val="autoZero"/>
        <c:crossBetween val="between"/>
      </c:valAx>
    </c:plotArea>
    <c:legend>
      <c:legendPos val="l"/>
    </c:legend>
    <c:plotVisOnly val="1"/>
  </c:chart>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barChart>
        <c:barDir val="col"/>
        <c:grouping val="clustered"/>
        <c:ser>
          <c:idx val="0"/>
          <c:order val="0"/>
          <c:tx>
            <c:strRef>
              <c:f>Sheet1!$H$33</c:f>
              <c:strCache>
                <c:ptCount val="1"/>
                <c:pt idx="0">
                  <c:v>اجراءات المغادرة</c:v>
                </c:pt>
              </c:strCache>
            </c:strRef>
          </c:tx>
          <c:cat>
            <c:strRef>
              <c:f>Sheet1!$I$32:$M$32</c:f>
              <c:strCache>
                <c:ptCount val="5"/>
                <c:pt idx="0">
                  <c:v>سيء جدا</c:v>
                </c:pt>
                <c:pt idx="1">
                  <c:v>سيء</c:v>
                </c:pt>
                <c:pt idx="2">
                  <c:v>جيد</c:v>
                </c:pt>
                <c:pt idx="3">
                  <c:v>جيد جدا</c:v>
                </c:pt>
                <c:pt idx="4">
                  <c:v>ممتاز</c:v>
                </c:pt>
              </c:strCache>
            </c:strRef>
          </c:cat>
          <c:val>
            <c:numRef>
              <c:f>Sheet1!$I$33:$M$33</c:f>
              <c:numCache>
                <c:formatCode>General</c:formatCode>
                <c:ptCount val="5"/>
                <c:pt idx="0">
                  <c:v>0</c:v>
                </c:pt>
                <c:pt idx="1">
                  <c:v>3</c:v>
                </c:pt>
                <c:pt idx="2">
                  <c:v>20</c:v>
                </c:pt>
                <c:pt idx="3">
                  <c:v>16</c:v>
                </c:pt>
                <c:pt idx="4">
                  <c:v>7</c:v>
                </c:pt>
              </c:numCache>
            </c:numRef>
          </c:val>
        </c:ser>
        <c:axId val="72226304"/>
        <c:axId val="72227840"/>
      </c:barChart>
      <c:catAx>
        <c:axId val="72226304"/>
        <c:scaling>
          <c:orientation val="maxMin"/>
        </c:scaling>
        <c:axPos val="b"/>
        <c:tickLblPos val="nextTo"/>
        <c:crossAx val="72227840"/>
        <c:crosses val="autoZero"/>
        <c:auto val="1"/>
        <c:lblAlgn val="ctr"/>
        <c:lblOffset val="100"/>
      </c:catAx>
      <c:valAx>
        <c:axId val="72227840"/>
        <c:scaling>
          <c:orientation val="minMax"/>
        </c:scaling>
        <c:axPos val="r"/>
        <c:majorGridlines/>
        <c:numFmt formatCode="General" sourceLinked="1"/>
        <c:tickLblPos val="nextTo"/>
        <c:crossAx val="72226304"/>
        <c:crosses val="autoZero"/>
        <c:crossBetween val="between"/>
      </c:valAx>
    </c:plotArea>
    <c:legend>
      <c:legendPos val="l"/>
    </c:legend>
    <c:plotVisOnly val="1"/>
  </c:chart>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a:defRPr/>
            </a:pPr>
            <a:r>
              <a:rPr lang="ar-SA"/>
              <a:t>إطلالة الغرف</a:t>
            </a:r>
          </a:p>
        </c:rich>
      </c:tx>
      <c:layout>
        <c:manualLayout>
          <c:xMode val="edge"/>
          <c:yMode val="edge"/>
          <c:x val="0.30151671181834538"/>
          <c:y val="4.2328042328042333E-2"/>
        </c:manualLayout>
      </c:layout>
    </c:title>
    <c:plotArea>
      <c:layout>
        <c:manualLayout>
          <c:layoutTarget val="inner"/>
          <c:xMode val="edge"/>
          <c:yMode val="edge"/>
          <c:x val="0.35523276422130401"/>
          <c:y val="0.18074205840549135"/>
          <c:w val="0.49016439281723573"/>
          <c:h val="0.61300581613345406"/>
        </c:manualLayout>
      </c:layout>
      <c:barChart>
        <c:barDir val="col"/>
        <c:grouping val="clustered"/>
        <c:ser>
          <c:idx val="0"/>
          <c:order val="0"/>
          <c:tx>
            <c:strRef>
              <c:f>Sheet4!$K$3</c:f>
              <c:strCache>
                <c:ptCount val="1"/>
                <c:pt idx="0">
                  <c:v>الهدوء وعدم وجود ضجيج</c:v>
                </c:pt>
              </c:strCache>
            </c:strRef>
          </c:tx>
          <c:cat>
            <c:strRef>
              <c:f>Sheet4!$K$4:$V$4</c:f>
              <c:strCache>
                <c:ptCount val="12"/>
                <c:pt idx="0">
                  <c:v>كانون ثاني</c:v>
                </c:pt>
                <c:pt idx="1">
                  <c:v>شباط</c:v>
                </c:pt>
                <c:pt idx="2">
                  <c:v>اذار</c:v>
                </c:pt>
                <c:pt idx="3">
                  <c:v>نيسان</c:v>
                </c:pt>
                <c:pt idx="4">
                  <c:v>ايار</c:v>
                </c:pt>
                <c:pt idx="5">
                  <c:v>حزيران</c:v>
                </c:pt>
                <c:pt idx="6">
                  <c:v>تموز</c:v>
                </c:pt>
                <c:pt idx="7">
                  <c:v>اب</c:v>
                </c:pt>
                <c:pt idx="8">
                  <c:v>ايلول</c:v>
                </c:pt>
                <c:pt idx="9">
                  <c:v>تشرين اول</c:v>
                </c:pt>
                <c:pt idx="10">
                  <c:v>تشرين ثاني</c:v>
                </c:pt>
                <c:pt idx="11">
                  <c:v>كانون اول</c:v>
                </c:pt>
              </c:strCache>
            </c:strRef>
          </c:cat>
          <c:val>
            <c:numRef>
              <c:f>Sheet4!$K$5:$V$5</c:f>
              <c:numCache>
                <c:formatCode>General</c:formatCode>
                <c:ptCount val="12"/>
                <c:pt idx="0">
                  <c:v>95</c:v>
                </c:pt>
                <c:pt idx="1">
                  <c:v>88</c:v>
                </c:pt>
                <c:pt idx="2">
                  <c:v>85</c:v>
                </c:pt>
                <c:pt idx="3">
                  <c:v>70</c:v>
                </c:pt>
                <c:pt idx="4">
                  <c:v>75</c:v>
                </c:pt>
                <c:pt idx="5">
                  <c:v>60</c:v>
                </c:pt>
                <c:pt idx="6">
                  <c:v>54</c:v>
                </c:pt>
                <c:pt idx="7">
                  <c:v>52</c:v>
                </c:pt>
                <c:pt idx="8">
                  <c:v>30</c:v>
                </c:pt>
                <c:pt idx="9">
                  <c:v>25</c:v>
                </c:pt>
                <c:pt idx="10">
                  <c:v>22</c:v>
                </c:pt>
                <c:pt idx="11">
                  <c:v>15</c:v>
                </c:pt>
              </c:numCache>
            </c:numRef>
          </c:val>
        </c:ser>
        <c:axId val="72260224"/>
        <c:axId val="72274304"/>
      </c:barChart>
      <c:catAx>
        <c:axId val="72260224"/>
        <c:scaling>
          <c:orientation val="maxMin"/>
        </c:scaling>
        <c:axPos val="b"/>
        <c:tickLblPos val="nextTo"/>
        <c:crossAx val="72274304"/>
        <c:crosses val="autoZero"/>
        <c:auto val="1"/>
        <c:lblAlgn val="ctr"/>
        <c:lblOffset val="100"/>
      </c:catAx>
      <c:valAx>
        <c:axId val="72274304"/>
        <c:scaling>
          <c:orientation val="minMax"/>
        </c:scaling>
        <c:axPos val="r"/>
        <c:majorGridlines/>
        <c:title>
          <c:tx>
            <c:rich>
              <a:bodyPr rot="0" vert="horz"/>
              <a:lstStyle/>
              <a:p>
                <a:pPr>
                  <a:defRPr/>
                </a:pPr>
                <a:r>
                  <a:rPr lang="ar-SA" sz="1100"/>
                  <a:t>سيء</a:t>
                </a:r>
              </a:p>
            </c:rich>
          </c:tx>
          <c:layout>
            <c:manualLayout>
              <c:xMode val="edge"/>
              <c:yMode val="edge"/>
              <c:x val="0.91551155115511551"/>
              <c:y val="0.45701240833268097"/>
            </c:manualLayout>
          </c:layout>
        </c:title>
        <c:numFmt formatCode="General" sourceLinked="1"/>
        <c:tickLblPos val="nextTo"/>
        <c:crossAx val="72260224"/>
        <c:crosses val="autoZero"/>
        <c:crossBetween val="between"/>
      </c:valAx>
    </c:plotArea>
    <c:plotVisOnly val="1"/>
  </c:chart>
  <c:externalData r:id="rId1"/>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ar-SA"/>
  <c:chart>
    <c:title/>
    <c:plotArea>
      <c:layout>
        <c:manualLayout>
          <c:layoutTarget val="inner"/>
          <c:xMode val="edge"/>
          <c:yMode val="edge"/>
          <c:x val="0.35523276422130401"/>
          <c:y val="0.18074205840549135"/>
          <c:w val="0.49016439281723573"/>
          <c:h val="0.61300581613345406"/>
        </c:manualLayout>
      </c:layout>
      <c:barChart>
        <c:barDir val="col"/>
        <c:grouping val="clustered"/>
        <c:ser>
          <c:idx val="0"/>
          <c:order val="0"/>
          <c:tx>
            <c:strRef>
              <c:f>Sheet4!$K$3</c:f>
              <c:strCache>
                <c:ptCount val="1"/>
                <c:pt idx="0">
                  <c:v>الهدوء وعدم وجود ضجيج</c:v>
                </c:pt>
              </c:strCache>
            </c:strRef>
          </c:tx>
          <c:cat>
            <c:strRef>
              <c:f>Sheet4!$K$4:$V$4</c:f>
              <c:strCache>
                <c:ptCount val="12"/>
                <c:pt idx="0">
                  <c:v>كانون ثاني</c:v>
                </c:pt>
                <c:pt idx="1">
                  <c:v>شباط</c:v>
                </c:pt>
                <c:pt idx="2">
                  <c:v>اذار</c:v>
                </c:pt>
                <c:pt idx="3">
                  <c:v>نيسان</c:v>
                </c:pt>
                <c:pt idx="4">
                  <c:v>ايار</c:v>
                </c:pt>
                <c:pt idx="5">
                  <c:v>حزيران</c:v>
                </c:pt>
                <c:pt idx="6">
                  <c:v>تموز</c:v>
                </c:pt>
                <c:pt idx="7">
                  <c:v>اب</c:v>
                </c:pt>
                <c:pt idx="8">
                  <c:v>ايلول</c:v>
                </c:pt>
                <c:pt idx="9">
                  <c:v>تشرين اول</c:v>
                </c:pt>
                <c:pt idx="10">
                  <c:v>تشرين ثاني</c:v>
                </c:pt>
                <c:pt idx="11">
                  <c:v>كانون اول</c:v>
                </c:pt>
              </c:strCache>
            </c:strRef>
          </c:cat>
          <c:val>
            <c:numRef>
              <c:f>Sheet4!$K$5:$V$5</c:f>
              <c:numCache>
                <c:formatCode>General</c:formatCode>
                <c:ptCount val="12"/>
                <c:pt idx="0">
                  <c:v>95</c:v>
                </c:pt>
                <c:pt idx="1">
                  <c:v>88</c:v>
                </c:pt>
                <c:pt idx="2">
                  <c:v>85</c:v>
                </c:pt>
                <c:pt idx="3">
                  <c:v>70</c:v>
                </c:pt>
                <c:pt idx="4">
                  <c:v>75</c:v>
                </c:pt>
                <c:pt idx="5">
                  <c:v>60</c:v>
                </c:pt>
                <c:pt idx="6">
                  <c:v>54</c:v>
                </c:pt>
                <c:pt idx="7">
                  <c:v>52</c:v>
                </c:pt>
                <c:pt idx="8">
                  <c:v>30</c:v>
                </c:pt>
                <c:pt idx="9">
                  <c:v>25</c:v>
                </c:pt>
                <c:pt idx="10">
                  <c:v>22</c:v>
                </c:pt>
                <c:pt idx="11">
                  <c:v>15</c:v>
                </c:pt>
              </c:numCache>
            </c:numRef>
          </c:val>
        </c:ser>
        <c:axId val="79507456"/>
        <c:axId val="79508992"/>
      </c:barChart>
      <c:catAx>
        <c:axId val="79507456"/>
        <c:scaling>
          <c:orientation val="maxMin"/>
        </c:scaling>
        <c:axPos val="b"/>
        <c:tickLblPos val="nextTo"/>
        <c:crossAx val="79508992"/>
        <c:crosses val="autoZero"/>
        <c:auto val="1"/>
        <c:lblAlgn val="ctr"/>
        <c:lblOffset val="100"/>
      </c:catAx>
      <c:valAx>
        <c:axId val="79508992"/>
        <c:scaling>
          <c:orientation val="minMax"/>
        </c:scaling>
        <c:axPos val="r"/>
        <c:majorGridlines/>
        <c:title>
          <c:tx>
            <c:rich>
              <a:bodyPr rot="0" vert="horz"/>
              <a:lstStyle/>
              <a:p>
                <a:pPr>
                  <a:defRPr/>
                </a:pPr>
                <a:r>
                  <a:rPr lang="ar-SA" sz="1100"/>
                  <a:t>سيء</a:t>
                </a:r>
              </a:p>
            </c:rich>
          </c:tx>
          <c:layout>
            <c:manualLayout>
              <c:xMode val="edge"/>
              <c:yMode val="edge"/>
              <c:x val="0.91551155115511551"/>
              <c:y val="0.45701240833268097"/>
            </c:manualLayout>
          </c:layout>
        </c:title>
        <c:numFmt formatCode="General" sourceLinked="1"/>
        <c:tickLblPos val="nextTo"/>
        <c:crossAx val="79507456"/>
        <c:crosses val="autoZero"/>
        <c:crossBetween val="between"/>
      </c:valAx>
    </c:plotArea>
    <c:plotVisOnly val="1"/>
  </c:chart>
  <c:externalData r:id="rId1"/>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a:defRPr/>
            </a:pPr>
            <a:r>
              <a:rPr lang="ar-SA"/>
              <a:t>نظافة وترتيب الغرف</a:t>
            </a:r>
          </a:p>
        </c:rich>
      </c:tx>
    </c:title>
    <c:plotArea>
      <c:layout>
        <c:manualLayout>
          <c:layoutTarget val="inner"/>
          <c:xMode val="edge"/>
          <c:yMode val="edge"/>
          <c:x val="0.35523276422130401"/>
          <c:y val="0.18074205840549135"/>
          <c:w val="0.49016439281723573"/>
          <c:h val="0.61300581613345406"/>
        </c:manualLayout>
      </c:layout>
      <c:barChart>
        <c:barDir val="col"/>
        <c:grouping val="clustered"/>
        <c:ser>
          <c:idx val="0"/>
          <c:order val="0"/>
          <c:tx>
            <c:strRef>
              <c:f>Sheet4!$K$3</c:f>
              <c:strCache>
                <c:ptCount val="1"/>
                <c:pt idx="0">
                  <c:v>الهدوء وعدم وجود ضجيج</c:v>
                </c:pt>
              </c:strCache>
            </c:strRef>
          </c:tx>
          <c:cat>
            <c:strRef>
              <c:f>Sheet4!$K$4:$V$4</c:f>
              <c:strCache>
                <c:ptCount val="12"/>
                <c:pt idx="0">
                  <c:v>كانون ثاني</c:v>
                </c:pt>
                <c:pt idx="1">
                  <c:v>شباط</c:v>
                </c:pt>
                <c:pt idx="2">
                  <c:v>اذار</c:v>
                </c:pt>
                <c:pt idx="3">
                  <c:v>نيسان</c:v>
                </c:pt>
                <c:pt idx="4">
                  <c:v>ايار</c:v>
                </c:pt>
                <c:pt idx="5">
                  <c:v>حزيران</c:v>
                </c:pt>
                <c:pt idx="6">
                  <c:v>تموز</c:v>
                </c:pt>
                <c:pt idx="7">
                  <c:v>اب</c:v>
                </c:pt>
                <c:pt idx="8">
                  <c:v>ايلول</c:v>
                </c:pt>
                <c:pt idx="9">
                  <c:v>تشرين اول</c:v>
                </c:pt>
                <c:pt idx="10">
                  <c:v>تشرين ثاني</c:v>
                </c:pt>
                <c:pt idx="11">
                  <c:v>كانون اول</c:v>
                </c:pt>
              </c:strCache>
            </c:strRef>
          </c:cat>
          <c:val>
            <c:numRef>
              <c:f>Sheet4!$K$5:$V$5</c:f>
              <c:numCache>
                <c:formatCode>General</c:formatCode>
                <c:ptCount val="12"/>
                <c:pt idx="0">
                  <c:v>95</c:v>
                </c:pt>
                <c:pt idx="1">
                  <c:v>88</c:v>
                </c:pt>
                <c:pt idx="2">
                  <c:v>85</c:v>
                </c:pt>
                <c:pt idx="3">
                  <c:v>70</c:v>
                </c:pt>
                <c:pt idx="4">
                  <c:v>75</c:v>
                </c:pt>
                <c:pt idx="5">
                  <c:v>60</c:v>
                </c:pt>
                <c:pt idx="6">
                  <c:v>54</c:v>
                </c:pt>
                <c:pt idx="7">
                  <c:v>52</c:v>
                </c:pt>
                <c:pt idx="8">
                  <c:v>30</c:v>
                </c:pt>
                <c:pt idx="9">
                  <c:v>25</c:v>
                </c:pt>
                <c:pt idx="10">
                  <c:v>22</c:v>
                </c:pt>
                <c:pt idx="11">
                  <c:v>15</c:v>
                </c:pt>
              </c:numCache>
            </c:numRef>
          </c:val>
        </c:ser>
        <c:axId val="79533184"/>
        <c:axId val="79534720"/>
      </c:barChart>
      <c:catAx>
        <c:axId val="79533184"/>
        <c:scaling>
          <c:orientation val="maxMin"/>
        </c:scaling>
        <c:axPos val="b"/>
        <c:tickLblPos val="nextTo"/>
        <c:crossAx val="79534720"/>
        <c:crosses val="autoZero"/>
        <c:auto val="1"/>
        <c:lblAlgn val="ctr"/>
        <c:lblOffset val="100"/>
      </c:catAx>
      <c:valAx>
        <c:axId val="79534720"/>
        <c:scaling>
          <c:orientation val="minMax"/>
        </c:scaling>
        <c:axPos val="r"/>
        <c:majorGridlines/>
        <c:title>
          <c:tx>
            <c:rich>
              <a:bodyPr rot="0" vert="horz"/>
              <a:lstStyle/>
              <a:p>
                <a:pPr>
                  <a:defRPr/>
                </a:pPr>
                <a:r>
                  <a:rPr lang="ar-SA" sz="1100"/>
                  <a:t>سيء</a:t>
                </a:r>
              </a:p>
            </c:rich>
          </c:tx>
          <c:layout>
            <c:manualLayout>
              <c:xMode val="edge"/>
              <c:yMode val="edge"/>
              <c:x val="0.91551155115511551"/>
              <c:y val="0.45701240833268097"/>
            </c:manualLayout>
          </c:layout>
        </c:title>
        <c:numFmt formatCode="General" sourceLinked="1"/>
        <c:tickLblPos val="nextTo"/>
        <c:crossAx val="79533184"/>
        <c:crosses val="autoZero"/>
        <c:crossBetween val="between"/>
      </c:valAx>
    </c:plotArea>
    <c:plotVisOnly val="1"/>
  </c:chart>
  <c:externalData r:id="rId1"/>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a:defRPr/>
            </a:pPr>
            <a:r>
              <a:rPr lang="ar-SA"/>
              <a:t>خدمات</a:t>
            </a:r>
            <a:r>
              <a:rPr lang="ar-SA" baseline="0"/>
              <a:t> داخل الغرف</a:t>
            </a:r>
            <a:endParaRPr lang="ar-SA"/>
          </a:p>
        </c:rich>
      </c:tx>
    </c:title>
    <c:plotArea>
      <c:layout>
        <c:manualLayout>
          <c:layoutTarget val="inner"/>
          <c:xMode val="edge"/>
          <c:yMode val="edge"/>
          <c:x val="0.35523276422130401"/>
          <c:y val="0.18074205840549135"/>
          <c:w val="0.49016439281723573"/>
          <c:h val="0.61300581613345406"/>
        </c:manualLayout>
      </c:layout>
      <c:barChart>
        <c:barDir val="col"/>
        <c:grouping val="clustered"/>
        <c:ser>
          <c:idx val="0"/>
          <c:order val="0"/>
          <c:tx>
            <c:strRef>
              <c:f>Sheet4!$K$3</c:f>
              <c:strCache>
                <c:ptCount val="1"/>
                <c:pt idx="0">
                  <c:v>الهدوء وعدم وجود ضجيج</c:v>
                </c:pt>
              </c:strCache>
            </c:strRef>
          </c:tx>
          <c:cat>
            <c:strRef>
              <c:f>Sheet4!$K$4:$V$4</c:f>
              <c:strCache>
                <c:ptCount val="12"/>
                <c:pt idx="0">
                  <c:v>كانون ثاني</c:v>
                </c:pt>
                <c:pt idx="1">
                  <c:v>شباط</c:v>
                </c:pt>
                <c:pt idx="2">
                  <c:v>اذار</c:v>
                </c:pt>
                <c:pt idx="3">
                  <c:v>نيسان</c:v>
                </c:pt>
                <c:pt idx="4">
                  <c:v>ايار</c:v>
                </c:pt>
                <c:pt idx="5">
                  <c:v>حزيران</c:v>
                </c:pt>
                <c:pt idx="6">
                  <c:v>تموز</c:v>
                </c:pt>
                <c:pt idx="7">
                  <c:v>اب</c:v>
                </c:pt>
                <c:pt idx="8">
                  <c:v>ايلول</c:v>
                </c:pt>
                <c:pt idx="9">
                  <c:v>تشرين اول</c:v>
                </c:pt>
                <c:pt idx="10">
                  <c:v>تشرين ثاني</c:v>
                </c:pt>
                <c:pt idx="11">
                  <c:v>كانون اول</c:v>
                </c:pt>
              </c:strCache>
            </c:strRef>
          </c:cat>
          <c:val>
            <c:numRef>
              <c:f>Sheet4!$K$5:$V$5</c:f>
              <c:numCache>
                <c:formatCode>General</c:formatCode>
                <c:ptCount val="12"/>
                <c:pt idx="0">
                  <c:v>95</c:v>
                </c:pt>
                <c:pt idx="1">
                  <c:v>88</c:v>
                </c:pt>
                <c:pt idx="2">
                  <c:v>85</c:v>
                </c:pt>
                <c:pt idx="3">
                  <c:v>70</c:v>
                </c:pt>
                <c:pt idx="4">
                  <c:v>75</c:v>
                </c:pt>
                <c:pt idx="5">
                  <c:v>60</c:v>
                </c:pt>
                <c:pt idx="6">
                  <c:v>54</c:v>
                </c:pt>
                <c:pt idx="7">
                  <c:v>52</c:v>
                </c:pt>
                <c:pt idx="8">
                  <c:v>30</c:v>
                </c:pt>
                <c:pt idx="9">
                  <c:v>25</c:v>
                </c:pt>
                <c:pt idx="10">
                  <c:v>22</c:v>
                </c:pt>
                <c:pt idx="11">
                  <c:v>15</c:v>
                </c:pt>
              </c:numCache>
            </c:numRef>
          </c:val>
        </c:ser>
        <c:axId val="79554816"/>
        <c:axId val="79564800"/>
      </c:barChart>
      <c:catAx>
        <c:axId val="79554816"/>
        <c:scaling>
          <c:orientation val="maxMin"/>
        </c:scaling>
        <c:axPos val="b"/>
        <c:tickLblPos val="nextTo"/>
        <c:crossAx val="79564800"/>
        <c:crosses val="autoZero"/>
        <c:auto val="1"/>
        <c:lblAlgn val="ctr"/>
        <c:lblOffset val="100"/>
      </c:catAx>
      <c:valAx>
        <c:axId val="79564800"/>
        <c:scaling>
          <c:orientation val="minMax"/>
        </c:scaling>
        <c:axPos val="r"/>
        <c:majorGridlines/>
        <c:title>
          <c:tx>
            <c:rich>
              <a:bodyPr rot="0" vert="horz"/>
              <a:lstStyle/>
              <a:p>
                <a:pPr>
                  <a:defRPr/>
                </a:pPr>
                <a:r>
                  <a:rPr lang="ar-SA" sz="1100"/>
                  <a:t>سيء</a:t>
                </a:r>
              </a:p>
            </c:rich>
          </c:tx>
          <c:layout>
            <c:manualLayout>
              <c:xMode val="edge"/>
              <c:yMode val="edge"/>
              <c:x val="0.91551155115511551"/>
              <c:y val="0.45701240833268097"/>
            </c:manualLayout>
          </c:layout>
        </c:title>
        <c:numFmt formatCode="General" sourceLinked="1"/>
        <c:tickLblPos val="nextTo"/>
        <c:crossAx val="79554816"/>
        <c:crosses val="autoZero"/>
        <c:crossBetween val="between"/>
      </c:valAx>
    </c:plotArea>
    <c:plotVisOnly val="1"/>
  </c:chart>
  <c:externalData r:id="rId1"/>
</c:chartSpace>
</file>

<file path=ppt/charts/chart16.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a:defRPr/>
            </a:pPr>
            <a:r>
              <a:rPr lang="ar-SA"/>
              <a:t>خدمات الاستعلامات والضيافه</a:t>
            </a:r>
          </a:p>
        </c:rich>
      </c:tx>
    </c:title>
    <c:plotArea>
      <c:layout>
        <c:manualLayout>
          <c:layoutTarget val="inner"/>
          <c:xMode val="edge"/>
          <c:yMode val="edge"/>
          <c:x val="0.35523276422130401"/>
          <c:y val="0.1807420584054916"/>
          <c:w val="0.49016439281723601"/>
          <c:h val="0.61300581613345517"/>
        </c:manualLayout>
      </c:layout>
      <c:barChart>
        <c:barDir val="col"/>
        <c:grouping val="clustered"/>
        <c:ser>
          <c:idx val="0"/>
          <c:order val="0"/>
          <c:tx>
            <c:strRef>
              <c:f>Sheet4!$K$3</c:f>
              <c:strCache>
                <c:ptCount val="1"/>
                <c:pt idx="0">
                  <c:v>الهدوء وعدم وجود ضجيج</c:v>
                </c:pt>
              </c:strCache>
            </c:strRef>
          </c:tx>
          <c:cat>
            <c:strRef>
              <c:f>Sheet4!$K$4:$V$4</c:f>
              <c:strCache>
                <c:ptCount val="12"/>
                <c:pt idx="0">
                  <c:v>كانون ثاني</c:v>
                </c:pt>
                <c:pt idx="1">
                  <c:v>شباط</c:v>
                </c:pt>
                <c:pt idx="2">
                  <c:v>اذار</c:v>
                </c:pt>
                <c:pt idx="3">
                  <c:v>نيسان</c:v>
                </c:pt>
                <c:pt idx="4">
                  <c:v>ايار</c:v>
                </c:pt>
                <c:pt idx="5">
                  <c:v>حزيران</c:v>
                </c:pt>
                <c:pt idx="6">
                  <c:v>تموز</c:v>
                </c:pt>
                <c:pt idx="7">
                  <c:v>اب</c:v>
                </c:pt>
                <c:pt idx="8">
                  <c:v>ايلول</c:v>
                </c:pt>
                <c:pt idx="9">
                  <c:v>تشرين اول</c:v>
                </c:pt>
                <c:pt idx="10">
                  <c:v>تشرين ثاني</c:v>
                </c:pt>
                <c:pt idx="11">
                  <c:v>كانون اول</c:v>
                </c:pt>
              </c:strCache>
            </c:strRef>
          </c:cat>
          <c:val>
            <c:numRef>
              <c:f>Sheet4!$K$5:$V$5</c:f>
              <c:numCache>
                <c:formatCode>General</c:formatCode>
                <c:ptCount val="12"/>
                <c:pt idx="0">
                  <c:v>95</c:v>
                </c:pt>
                <c:pt idx="1">
                  <c:v>88</c:v>
                </c:pt>
                <c:pt idx="2">
                  <c:v>85</c:v>
                </c:pt>
                <c:pt idx="3">
                  <c:v>70</c:v>
                </c:pt>
                <c:pt idx="4">
                  <c:v>75</c:v>
                </c:pt>
                <c:pt idx="5">
                  <c:v>60</c:v>
                </c:pt>
                <c:pt idx="6">
                  <c:v>54</c:v>
                </c:pt>
                <c:pt idx="7">
                  <c:v>52</c:v>
                </c:pt>
                <c:pt idx="8">
                  <c:v>30</c:v>
                </c:pt>
                <c:pt idx="9">
                  <c:v>25</c:v>
                </c:pt>
                <c:pt idx="10">
                  <c:v>22</c:v>
                </c:pt>
                <c:pt idx="11">
                  <c:v>15</c:v>
                </c:pt>
              </c:numCache>
            </c:numRef>
          </c:val>
        </c:ser>
        <c:axId val="79593472"/>
        <c:axId val="79595008"/>
      </c:barChart>
      <c:catAx>
        <c:axId val="79593472"/>
        <c:scaling>
          <c:orientation val="maxMin"/>
        </c:scaling>
        <c:axPos val="b"/>
        <c:tickLblPos val="nextTo"/>
        <c:crossAx val="79595008"/>
        <c:crosses val="autoZero"/>
        <c:auto val="1"/>
        <c:lblAlgn val="ctr"/>
        <c:lblOffset val="100"/>
      </c:catAx>
      <c:valAx>
        <c:axId val="79595008"/>
        <c:scaling>
          <c:orientation val="minMax"/>
        </c:scaling>
        <c:axPos val="r"/>
        <c:majorGridlines/>
        <c:title>
          <c:tx>
            <c:rich>
              <a:bodyPr rot="0" vert="horz"/>
              <a:lstStyle/>
              <a:p>
                <a:pPr>
                  <a:defRPr/>
                </a:pPr>
                <a:r>
                  <a:rPr lang="ar-SA" sz="1100"/>
                  <a:t>سيء</a:t>
                </a:r>
              </a:p>
            </c:rich>
          </c:tx>
          <c:layout>
            <c:manualLayout>
              <c:xMode val="edge"/>
              <c:yMode val="edge"/>
              <c:x val="0.91551155115511551"/>
              <c:y val="0.45701240833268136"/>
            </c:manualLayout>
          </c:layout>
        </c:title>
        <c:numFmt formatCode="General" sourceLinked="1"/>
        <c:tickLblPos val="nextTo"/>
        <c:crossAx val="79593472"/>
        <c:crosses val="autoZero"/>
        <c:crossBetween val="between"/>
      </c:valAx>
    </c:plotArea>
    <c:plotVisOnly val="1"/>
  </c:chart>
  <c:externalData r:id="rId1"/>
</c:chartSpace>
</file>

<file path=ppt/charts/chart17.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a:defRPr/>
            </a:pPr>
            <a:r>
              <a:rPr lang="ar-SA"/>
              <a:t>جودة الطعام والشراب</a:t>
            </a:r>
          </a:p>
        </c:rich>
      </c:tx>
    </c:title>
    <c:plotArea>
      <c:layout>
        <c:manualLayout>
          <c:layoutTarget val="inner"/>
          <c:xMode val="edge"/>
          <c:yMode val="edge"/>
          <c:x val="0.35523276422130401"/>
          <c:y val="0.1807420584054916"/>
          <c:w val="0.49016439281723601"/>
          <c:h val="0.61300581613345517"/>
        </c:manualLayout>
      </c:layout>
      <c:barChart>
        <c:barDir val="col"/>
        <c:grouping val="clustered"/>
        <c:ser>
          <c:idx val="0"/>
          <c:order val="0"/>
          <c:tx>
            <c:strRef>
              <c:f>Sheet4!$K$3</c:f>
              <c:strCache>
                <c:ptCount val="1"/>
                <c:pt idx="0">
                  <c:v>الهدوء وعدم وجود ضجيج</c:v>
                </c:pt>
              </c:strCache>
            </c:strRef>
          </c:tx>
          <c:cat>
            <c:strRef>
              <c:f>Sheet4!$K$4:$V$4</c:f>
              <c:strCache>
                <c:ptCount val="12"/>
                <c:pt idx="0">
                  <c:v>كانون ثاني</c:v>
                </c:pt>
                <c:pt idx="1">
                  <c:v>شباط</c:v>
                </c:pt>
                <c:pt idx="2">
                  <c:v>اذار</c:v>
                </c:pt>
                <c:pt idx="3">
                  <c:v>نيسان</c:v>
                </c:pt>
                <c:pt idx="4">
                  <c:v>ايار</c:v>
                </c:pt>
                <c:pt idx="5">
                  <c:v>حزيران</c:v>
                </c:pt>
                <c:pt idx="6">
                  <c:v>تموز</c:v>
                </c:pt>
                <c:pt idx="7">
                  <c:v>اب</c:v>
                </c:pt>
                <c:pt idx="8">
                  <c:v>ايلول</c:v>
                </c:pt>
                <c:pt idx="9">
                  <c:v>تشرين اول</c:v>
                </c:pt>
                <c:pt idx="10">
                  <c:v>تشرين ثاني</c:v>
                </c:pt>
                <c:pt idx="11">
                  <c:v>كانون اول</c:v>
                </c:pt>
              </c:strCache>
            </c:strRef>
          </c:cat>
          <c:val>
            <c:numRef>
              <c:f>Sheet4!$K$5:$V$5</c:f>
              <c:numCache>
                <c:formatCode>General</c:formatCode>
                <c:ptCount val="12"/>
                <c:pt idx="0">
                  <c:v>95</c:v>
                </c:pt>
                <c:pt idx="1">
                  <c:v>88</c:v>
                </c:pt>
                <c:pt idx="2">
                  <c:v>85</c:v>
                </c:pt>
                <c:pt idx="3">
                  <c:v>70</c:v>
                </c:pt>
                <c:pt idx="4">
                  <c:v>75</c:v>
                </c:pt>
                <c:pt idx="5">
                  <c:v>60</c:v>
                </c:pt>
                <c:pt idx="6">
                  <c:v>54</c:v>
                </c:pt>
                <c:pt idx="7">
                  <c:v>52</c:v>
                </c:pt>
                <c:pt idx="8">
                  <c:v>30</c:v>
                </c:pt>
                <c:pt idx="9">
                  <c:v>25</c:v>
                </c:pt>
                <c:pt idx="10">
                  <c:v>22</c:v>
                </c:pt>
                <c:pt idx="11">
                  <c:v>15</c:v>
                </c:pt>
              </c:numCache>
            </c:numRef>
          </c:val>
        </c:ser>
        <c:axId val="79828096"/>
        <c:axId val="79829632"/>
      </c:barChart>
      <c:catAx>
        <c:axId val="79828096"/>
        <c:scaling>
          <c:orientation val="maxMin"/>
        </c:scaling>
        <c:axPos val="b"/>
        <c:tickLblPos val="nextTo"/>
        <c:crossAx val="79829632"/>
        <c:crosses val="autoZero"/>
        <c:auto val="1"/>
        <c:lblAlgn val="ctr"/>
        <c:lblOffset val="100"/>
      </c:catAx>
      <c:valAx>
        <c:axId val="79829632"/>
        <c:scaling>
          <c:orientation val="minMax"/>
        </c:scaling>
        <c:axPos val="r"/>
        <c:majorGridlines/>
        <c:title>
          <c:tx>
            <c:rich>
              <a:bodyPr rot="0" vert="horz"/>
              <a:lstStyle/>
              <a:p>
                <a:pPr>
                  <a:defRPr/>
                </a:pPr>
                <a:r>
                  <a:rPr lang="ar-SA" sz="1100"/>
                  <a:t>سيء</a:t>
                </a:r>
              </a:p>
            </c:rich>
          </c:tx>
          <c:layout>
            <c:manualLayout>
              <c:xMode val="edge"/>
              <c:yMode val="edge"/>
              <c:x val="0.91551155115511551"/>
              <c:y val="0.45701240833268136"/>
            </c:manualLayout>
          </c:layout>
        </c:title>
        <c:numFmt formatCode="General" sourceLinked="1"/>
        <c:tickLblPos val="nextTo"/>
        <c:crossAx val="79828096"/>
        <c:crosses val="autoZero"/>
        <c:crossBetween val="between"/>
      </c:valAx>
    </c:plotArea>
    <c:plotVisOnly val="1"/>
  </c:chart>
  <c:externalData r:id="rId1"/>
</c:chartSpace>
</file>

<file path=ppt/charts/chart18.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a:defRPr/>
            </a:pPr>
            <a:r>
              <a:rPr lang="ar-SA"/>
              <a:t>سلوك</a:t>
            </a:r>
            <a:r>
              <a:rPr lang="ar-SA" baseline="0"/>
              <a:t> العاملين ومدى تعاونهم</a:t>
            </a:r>
            <a:endParaRPr lang="ar-SA"/>
          </a:p>
        </c:rich>
      </c:tx>
    </c:title>
    <c:plotArea>
      <c:layout>
        <c:manualLayout>
          <c:layoutTarget val="inner"/>
          <c:xMode val="edge"/>
          <c:yMode val="edge"/>
          <c:x val="0.35523276422130401"/>
          <c:y val="0.18074205840549176"/>
          <c:w val="0.49016439281723612"/>
          <c:h val="0.61300581613345584"/>
        </c:manualLayout>
      </c:layout>
      <c:barChart>
        <c:barDir val="col"/>
        <c:grouping val="clustered"/>
        <c:ser>
          <c:idx val="0"/>
          <c:order val="0"/>
          <c:tx>
            <c:strRef>
              <c:f>Sheet4!$K$3</c:f>
              <c:strCache>
                <c:ptCount val="1"/>
                <c:pt idx="0">
                  <c:v>الهدوء وعدم وجود ضجيج</c:v>
                </c:pt>
              </c:strCache>
            </c:strRef>
          </c:tx>
          <c:cat>
            <c:strRef>
              <c:f>Sheet4!$K$4:$V$4</c:f>
              <c:strCache>
                <c:ptCount val="12"/>
                <c:pt idx="0">
                  <c:v>كانون ثاني</c:v>
                </c:pt>
                <c:pt idx="1">
                  <c:v>شباط</c:v>
                </c:pt>
                <c:pt idx="2">
                  <c:v>اذار</c:v>
                </c:pt>
                <c:pt idx="3">
                  <c:v>نيسان</c:v>
                </c:pt>
                <c:pt idx="4">
                  <c:v>ايار</c:v>
                </c:pt>
                <c:pt idx="5">
                  <c:v>حزيران</c:v>
                </c:pt>
                <c:pt idx="6">
                  <c:v>تموز</c:v>
                </c:pt>
                <c:pt idx="7">
                  <c:v>اب</c:v>
                </c:pt>
                <c:pt idx="8">
                  <c:v>ايلول</c:v>
                </c:pt>
                <c:pt idx="9">
                  <c:v>تشرين اول</c:v>
                </c:pt>
                <c:pt idx="10">
                  <c:v>تشرين ثاني</c:v>
                </c:pt>
                <c:pt idx="11">
                  <c:v>كانون اول</c:v>
                </c:pt>
              </c:strCache>
            </c:strRef>
          </c:cat>
          <c:val>
            <c:numRef>
              <c:f>Sheet4!$K$5:$V$5</c:f>
              <c:numCache>
                <c:formatCode>General</c:formatCode>
                <c:ptCount val="12"/>
                <c:pt idx="0">
                  <c:v>95</c:v>
                </c:pt>
                <c:pt idx="1">
                  <c:v>88</c:v>
                </c:pt>
                <c:pt idx="2">
                  <c:v>85</c:v>
                </c:pt>
                <c:pt idx="3">
                  <c:v>70</c:v>
                </c:pt>
                <c:pt idx="4">
                  <c:v>75</c:v>
                </c:pt>
                <c:pt idx="5">
                  <c:v>60</c:v>
                </c:pt>
                <c:pt idx="6">
                  <c:v>54</c:v>
                </c:pt>
                <c:pt idx="7">
                  <c:v>52</c:v>
                </c:pt>
                <c:pt idx="8">
                  <c:v>30</c:v>
                </c:pt>
                <c:pt idx="9">
                  <c:v>25</c:v>
                </c:pt>
                <c:pt idx="10">
                  <c:v>22</c:v>
                </c:pt>
                <c:pt idx="11">
                  <c:v>15</c:v>
                </c:pt>
              </c:numCache>
            </c:numRef>
          </c:val>
        </c:ser>
        <c:axId val="79841536"/>
        <c:axId val="79843328"/>
      </c:barChart>
      <c:catAx>
        <c:axId val="79841536"/>
        <c:scaling>
          <c:orientation val="maxMin"/>
        </c:scaling>
        <c:axPos val="b"/>
        <c:tickLblPos val="nextTo"/>
        <c:crossAx val="79843328"/>
        <c:crosses val="autoZero"/>
        <c:auto val="1"/>
        <c:lblAlgn val="ctr"/>
        <c:lblOffset val="100"/>
      </c:catAx>
      <c:valAx>
        <c:axId val="79843328"/>
        <c:scaling>
          <c:orientation val="minMax"/>
        </c:scaling>
        <c:axPos val="r"/>
        <c:majorGridlines/>
        <c:title>
          <c:tx>
            <c:rich>
              <a:bodyPr rot="0" vert="horz"/>
              <a:lstStyle/>
              <a:p>
                <a:pPr>
                  <a:defRPr/>
                </a:pPr>
                <a:r>
                  <a:rPr lang="ar-SA" sz="1100"/>
                  <a:t>سيء</a:t>
                </a:r>
              </a:p>
            </c:rich>
          </c:tx>
          <c:layout>
            <c:manualLayout>
              <c:xMode val="edge"/>
              <c:yMode val="edge"/>
              <c:x val="0.91551155115511551"/>
              <c:y val="0.45701240833268147"/>
            </c:manualLayout>
          </c:layout>
        </c:title>
        <c:numFmt formatCode="General" sourceLinked="1"/>
        <c:tickLblPos val="nextTo"/>
        <c:crossAx val="79841536"/>
        <c:crosses val="autoZero"/>
        <c:crossBetween val="between"/>
      </c:valAx>
    </c:plotArea>
    <c:plotVisOnly val="1"/>
  </c:chart>
  <c:externalData r:id="rId1"/>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a:defRPr/>
            </a:pPr>
            <a:r>
              <a:rPr lang="ar-SA"/>
              <a:t>خدمات</a:t>
            </a:r>
            <a:r>
              <a:rPr lang="ar-SA" baseline="0"/>
              <a:t> نقل الامتعه والاستقبال</a:t>
            </a:r>
            <a:endParaRPr lang="ar-SA"/>
          </a:p>
        </c:rich>
      </c:tx>
    </c:title>
    <c:plotArea>
      <c:layout>
        <c:manualLayout>
          <c:layoutTarget val="inner"/>
          <c:xMode val="edge"/>
          <c:yMode val="edge"/>
          <c:x val="0.35523276422130401"/>
          <c:y val="0.18074205840549148"/>
          <c:w val="0.49016439281723589"/>
          <c:h val="0.61300581613345473"/>
        </c:manualLayout>
      </c:layout>
      <c:barChart>
        <c:barDir val="col"/>
        <c:grouping val="clustered"/>
        <c:ser>
          <c:idx val="0"/>
          <c:order val="0"/>
          <c:tx>
            <c:strRef>
              <c:f>Sheet4!$K$3</c:f>
              <c:strCache>
                <c:ptCount val="1"/>
                <c:pt idx="0">
                  <c:v>الهدوء وعدم وجود ضجيج</c:v>
                </c:pt>
              </c:strCache>
            </c:strRef>
          </c:tx>
          <c:cat>
            <c:strRef>
              <c:f>Sheet4!$K$4:$V$4</c:f>
              <c:strCache>
                <c:ptCount val="12"/>
                <c:pt idx="0">
                  <c:v>كانون ثاني</c:v>
                </c:pt>
                <c:pt idx="1">
                  <c:v>شباط</c:v>
                </c:pt>
                <c:pt idx="2">
                  <c:v>اذار</c:v>
                </c:pt>
                <c:pt idx="3">
                  <c:v>نيسان</c:v>
                </c:pt>
                <c:pt idx="4">
                  <c:v>ايار</c:v>
                </c:pt>
                <c:pt idx="5">
                  <c:v>حزيران</c:v>
                </c:pt>
                <c:pt idx="6">
                  <c:v>تموز</c:v>
                </c:pt>
                <c:pt idx="7">
                  <c:v>اب</c:v>
                </c:pt>
                <c:pt idx="8">
                  <c:v>ايلول</c:v>
                </c:pt>
                <c:pt idx="9">
                  <c:v>تشرين اول</c:v>
                </c:pt>
                <c:pt idx="10">
                  <c:v>تشرين ثاني</c:v>
                </c:pt>
                <c:pt idx="11">
                  <c:v>كانون اول</c:v>
                </c:pt>
              </c:strCache>
            </c:strRef>
          </c:cat>
          <c:val>
            <c:numRef>
              <c:f>Sheet4!$K$5:$V$5</c:f>
              <c:numCache>
                <c:formatCode>General</c:formatCode>
                <c:ptCount val="12"/>
                <c:pt idx="0">
                  <c:v>95</c:v>
                </c:pt>
                <c:pt idx="1">
                  <c:v>88</c:v>
                </c:pt>
                <c:pt idx="2">
                  <c:v>85</c:v>
                </c:pt>
                <c:pt idx="3">
                  <c:v>70</c:v>
                </c:pt>
                <c:pt idx="4">
                  <c:v>75</c:v>
                </c:pt>
                <c:pt idx="5">
                  <c:v>60</c:v>
                </c:pt>
                <c:pt idx="6">
                  <c:v>54</c:v>
                </c:pt>
                <c:pt idx="7">
                  <c:v>52</c:v>
                </c:pt>
                <c:pt idx="8">
                  <c:v>30</c:v>
                </c:pt>
                <c:pt idx="9">
                  <c:v>25</c:v>
                </c:pt>
                <c:pt idx="10">
                  <c:v>22</c:v>
                </c:pt>
                <c:pt idx="11">
                  <c:v>15</c:v>
                </c:pt>
              </c:numCache>
            </c:numRef>
          </c:val>
        </c:ser>
        <c:axId val="79867264"/>
        <c:axId val="79877248"/>
      </c:barChart>
      <c:catAx>
        <c:axId val="79867264"/>
        <c:scaling>
          <c:orientation val="maxMin"/>
        </c:scaling>
        <c:axPos val="b"/>
        <c:tickLblPos val="nextTo"/>
        <c:crossAx val="79877248"/>
        <c:crosses val="autoZero"/>
        <c:auto val="1"/>
        <c:lblAlgn val="ctr"/>
        <c:lblOffset val="100"/>
      </c:catAx>
      <c:valAx>
        <c:axId val="79877248"/>
        <c:scaling>
          <c:orientation val="minMax"/>
        </c:scaling>
        <c:axPos val="r"/>
        <c:majorGridlines/>
        <c:title>
          <c:tx>
            <c:rich>
              <a:bodyPr rot="0" vert="horz"/>
              <a:lstStyle/>
              <a:p>
                <a:pPr>
                  <a:defRPr/>
                </a:pPr>
                <a:r>
                  <a:rPr lang="ar-SA" sz="1100"/>
                  <a:t>سيء</a:t>
                </a:r>
              </a:p>
            </c:rich>
          </c:tx>
          <c:layout>
            <c:manualLayout>
              <c:xMode val="edge"/>
              <c:yMode val="edge"/>
              <c:x val="0.91551155115511551"/>
              <c:y val="0.45701240833268114"/>
            </c:manualLayout>
          </c:layout>
        </c:title>
        <c:numFmt formatCode="General" sourceLinked="1"/>
        <c:tickLblPos val="nextTo"/>
        <c:crossAx val="79867264"/>
        <c:crosses val="autoZero"/>
        <c:crossBetween val="between"/>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barChart>
        <c:barDir val="col"/>
        <c:grouping val="clustered"/>
        <c:ser>
          <c:idx val="0"/>
          <c:order val="0"/>
          <c:tx>
            <c:strRef>
              <c:f>Sheet1!$H$3</c:f>
              <c:strCache>
                <c:ptCount val="1"/>
                <c:pt idx="0">
                  <c:v>خدمات نقل الامتعه والاستقبال</c:v>
                </c:pt>
              </c:strCache>
            </c:strRef>
          </c:tx>
          <c:cat>
            <c:strRef>
              <c:f>Sheet1!$I$2:$M$2</c:f>
              <c:strCache>
                <c:ptCount val="5"/>
                <c:pt idx="0">
                  <c:v>سيء جدا</c:v>
                </c:pt>
                <c:pt idx="1">
                  <c:v>سيء</c:v>
                </c:pt>
                <c:pt idx="2">
                  <c:v>جيد</c:v>
                </c:pt>
                <c:pt idx="3">
                  <c:v>جيد جدا</c:v>
                </c:pt>
                <c:pt idx="4">
                  <c:v>ممتاز</c:v>
                </c:pt>
              </c:strCache>
            </c:strRef>
          </c:cat>
          <c:val>
            <c:numRef>
              <c:f>Sheet1!$I$3:$M$3</c:f>
              <c:numCache>
                <c:formatCode>General</c:formatCode>
                <c:ptCount val="5"/>
                <c:pt idx="0">
                  <c:v>1</c:v>
                </c:pt>
                <c:pt idx="1">
                  <c:v>4</c:v>
                </c:pt>
                <c:pt idx="2">
                  <c:v>20</c:v>
                </c:pt>
                <c:pt idx="3">
                  <c:v>18</c:v>
                </c:pt>
                <c:pt idx="4">
                  <c:v>3</c:v>
                </c:pt>
              </c:numCache>
            </c:numRef>
          </c:val>
        </c:ser>
        <c:axId val="72124288"/>
        <c:axId val="72125824"/>
      </c:barChart>
      <c:catAx>
        <c:axId val="72124288"/>
        <c:scaling>
          <c:orientation val="maxMin"/>
        </c:scaling>
        <c:axPos val="b"/>
        <c:tickLblPos val="nextTo"/>
        <c:crossAx val="72125824"/>
        <c:crosses val="autoZero"/>
        <c:auto val="1"/>
        <c:lblAlgn val="ctr"/>
        <c:lblOffset val="100"/>
      </c:catAx>
      <c:valAx>
        <c:axId val="72125824"/>
        <c:scaling>
          <c:orientation val="minMax"/>
        </c:scaling>
        <c:axPos val="r"/>
        <c:majorGridlines/>
        <c:numFmt formatCode="General" sourceLinked="1"/>
        <c:tickLblPos val="nextTo"/>
        <c:crossAx val="72124288"/>
        <c:crosses val="autoZero"/>
        <c:crossBetween val="between"/>
      </c:valAx>
    </c:plotArea>
    <c:legend>
      <c:legendPos val="l"/>
    </c:legend>
    <c:plotVisOnly val="1"/>
  </c:chart>
  <c:externalData r:id="rId1"/>
</c:chartSpace>
</file>

<file path=ppt/charts/chart20.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a:defRPr/>
            </a:pPr>
            <a:r>
              <a:rPr lang="ar-SA"/>
              <a:t>ملائمة الاسعار</a:t>
            </a:r>
          </a:p>
        </c:rich>
      </c:tx>
    </c:title>
    <c:plotArea>
      <c:layout>
        <c:manualLayout>
          <c:layoutTarget val="inner"/>
          <c:xMode val="edge"/>
          <c:yMode val="edge"/>
          <c:x val="0.35523276422130401"/>
          <c:y val="0.1807420584054919"/>
          <c:w val="0.49016439281723623"/>
          <c:h val="0.61300581613345639"/>
        </c:manualLayout>
      </c:layout>
      <c:barChart>
        <c:barDir val="col"/>
        <c:grouping val="clustered"/>
        <c:ser>
          <c:idx val="0"/>
          <c:order val="0"/>
          <c:tx>
            <c:strRef>
              <c:f>Sheet4!$K$3</c:f>
              <c:strCache>
                <c:ptCount val="1"/>
                <c:pt idx="0">
                  <c:v>الهدوء وعدم وجود ضجيج</c:v>
                </c:pt>
              </c:strCache>
            </c:strRef>
          </c:tx>
          <c:cat>
            <c:strRef>
              <c:f>Sheet4!$K$4:$V$4</c:f>
              <c:strCache>
                <c:ptCount val="12"/>
                <c:pt idx="0">
                  <c:v>كانون ثاني</c:v>
                </c:pt>
                <c:pt idx="1">
                  <c:v>شباط</c:v>
                </c:pt>
                <c:pt idx="2">
                  <c:v>اذار</c:v>
                </c:pt>
                <c:pt idx="3">
                  <c:v>نيسان</c:v>
                </c:pt>
                <c:pt idx="4">
                  <c:v>ايار</c:v>
                </c:pt>
                <c:pt idx="5">
                  <c:v>حزيران</c:v>
                </c:pt>
                <c:pt idx="6">
                  <c:v>تموز</c:v>
                </c:pt>
                <c:pt idx="7">
                  <c:v>اب</c:v>
                </c:pt>
                <c:pt idx="8">
                  <c:v>ايلول</c:v>
                </c:pt>
                <c:pt idx="9">
                  <c:v>تشرين اول</c:v>
                </c:pt>
                <c:pt idx="10">
                  <c:v>تشرين ثاني</c:v>
                </c:pt>
                <c:pt idx="11">
                  <c:v>كانون اول</c:v>
                </c:pt>
              </c:strCache>
            </c:strRef>
          </c:cat>
          <c:val>
            <c:numRef>
              <c:f>Sheet4!$K$5:$V$5</c:f>
              <c:numCache>
                <c:formatCode>General</c:formatCode>
                <c:ptCount val="12"/>
                <c:pt idx="0">
                  <c:v>95</c:v>
                </c:pt>
                <c:pt idx="1">
                  <c:v>88</c:v>
                </c:pt>
                <c:pt idx="2">
                  <c:v>85</c:v>
                </c:pt>
                <c:pt idx="3">
                  <c:v>70</c:v>
                </c:pt>
                <c:pt idx="4">
                  <c:v>75</c:v>
                </c:pt>
                <c:pt idx="5">
                  <c:v>60</c:v>
                </c:pt>
                <c:pt idx="6">
                  <c:v>54</c:v>
                </c:pt>
                <c:pt idx="7">
                  <c:v>52</c:v>
                </c:pt>
                <c:pt idx="8">
                  <c:v>30</c:v>
                </c:pt>
                <c:pt idx="9">
                  <c:v>25</c:v>
                </c:pt>
                <c:pt idx="10">
                  <c:v>22</c:v>
                </c:pt>
                <c:pt idx="11">
                  <c:v>15</c:v>
                </c:pt>
              </c:numCache>
            </c:numRef>
          </c:val>
        </c:ser>
        <c:axId val="79443072"/>
        <c:axId val="79444608"/>
      </c:barChart>
      <c:catAx>
        <c:axId val="79443072"/>
        <c:scaling>
          <c:orientation val="maxMin"/>
        </c:scaling>
        <c:axPos val="b"/>
        <c:tickLblPos val="nextTo"/>
        <c:crossAx val="79444608"/>
        <c:crosses val="autoZero"/>
        <c:auto val="1"/>
        <c:lblAlgn val="ctr"/>
        <c:lblOffset val="100"/>
      </c:catAx>
      <c:valAx>
        <c:axId val="79444608"/>
        <c:scaling>
          <c:orientation val="minMax"/>
        </c:scaling>
        <c:axPos val="r"/>
        <c:majorGridlines/>
        <c:title>
          <c:tx>
            <c:rich>
              <a:bodyPr rot="0" vert="horz"/>
              <a:lstStyle/>
              <a:p>
                <a:pPr>
                  <a:defRPr/>
                </a:pPr>
                <a:r>
                  <a:rPr lang="ar-SA" sz="1100"/>
                  <a:t>سيء</a:t>
                </a:r>
              </a:p>
            </c:rich>
          </c:tx>
          <c:layout>
            <c:manualLayout>
              <c:xMode val="edge"/>
              <c:yMode val="edge"/>
              <c:x val="0.91551155115511551"/>
              <c:y val="0.45701240833268164"/>
            </c:manualLayout>
          </c:layout>
        </c:title>
        <c:numFmt formatCode="General" sourceLinked="1"/>
        <c:tickLblPos val="nextTo"/>
        <c:crossAx val="79443072"/>
        <c:crosses val="autoZero"/>
        <c:crossBetween val="between"/>
      </c:valAx>
    </c:plotArea>
    <c:plotVisOnly val="1"/>
  </c:chart>
  <c:externalData r:id="rId1"/>
</c:chartSpace>
</file>

<file path=ppt/charts/chart21.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a:defRPr/>
            </a:pPr>
            <a:r>
              <a:rPr lang="ar-SA"/>
              <a:t>اجراءات المغادرة</a:t>
            </a:r>
          </a:p>
        </c:rich>
      </c:tx>
    </c:title>
    <c:plotArea>
      <c:layout>
        <c:manualLayout>
          <c:layoutTarget val="inner"/>
          <c:xMode val="edge"/>
          <c:yMode val="edge"/>
          <c:x val="0.35523276422130401"/>
          <c:y val="0.1807420584054919"/>
          <c:w val="0.49016439281723623"/>
          <c:h val="0.61300581613345639"/>
        </c:manualLayout>
      </c:layout>
      <c:barChart>
        <c:barDir val="col"/>
        <c:grouping val="clustered"/>
        <c:ser>
          <c:idx val="0"/>
          <c:order val="0"/>
          <c:tx>
            <c:strRef>
              <c:f>Sheet4!$K$3</c:f>
              <c:strCache>
                <c:ptCount val="1"/>
                <c:pt idx="0">
                  <c:v>الهدوء وعدم وجود ضجيج</c:v>
                </c:pt>
              </c:strCache>
            </c:strRef>
          </c:tx>
          <c:cat>
            <c:strRef>
              <c:f>Sheet4!$K$4:$V$4</c:f>
              <c:strCache>
                <c:ptCount val="12"/>
                <c:pt idx="0">
                  <c:v>كانون ثاني</c:v>
                </c:pt>
                <c:pt idx="1">
                  <c:v>شباط</c:v>
                </c:pt>
                <c:pt idx="2">
                  <c:v>اذار</c:v>
                </c:pt>
                <c:pt idx="3">
                  <c:v>نيسان</c:v>
                </c:pt>
                <c:pt idx="4">
                  <c:v>ايار</c:v>
                </c:pt>
                <c:pt idx="5">
                  <c:v>حزيران</c:v>
                </c:pt>
                <c:pt idx="6">
                  <c:v>تموز</c:v>
                </c:pt>
                <c:pt idx="7">
                  <c:v>اب</c:v>
                </c:pt>
                <c:pt idx="8">
                  <c:v>ايلول</c:v>
                </c:pt>
                <c:pt idx="9">
                  <c:v>تشرين اول</c:v>
                </c:pt>
                <c:pt idx="10">
                  <c:v>تشرين ثاني</c:v>
                </c:pt>
                <c:pt idx="11">
                  <c:v>كانون اول</c:v>
                </c:pt>
              </c:strCache>
            </c:strRef>
          </c:cat>
          <c:val>
            <c:numRef>
              <c:f>Sheet4!$K$5:$V$5</c:f>
              <c:numCache>
                <c:formatCode>General</c:formatCode>
                <c:ptCount val="12"/>
                <c:pt idx="0">
                  <c:v>95</c:v>
                </c:pt>
                <c:pt idx="1">
                  <c:v>88</c:v>
                </c:pt>
                <c:pt idx="2">
                  <c:v>85</c:v>
                </c:pt>
                <c:pt idx="3">
                  <c:v>70</c:v>
                </c:pt>
                <c:pt idx="4">
                  <c:v>75</c:v>
                </c:pt>
                <c:pt idx="5">
                  <c:v>60</c:v>
                </c:pt>
                <c:pt idx="6">
                  <c:v>54</c:v>
                </c:pt>
                <c:pt idx="7">
                  <c:v>52</c:v>
                </c:pt>
                <c:pt idx="8">
                  <c:v>30</c:v>
                </c:pt>
                <c:pt idx="9">
                  <c:v>25</c:v>
                </c:pt>
                <c:pt idx="10">
                  <c:v>22</c:v>
                </c:pt>
                <c:pt idx="11">
                  <c:v>15</c:v>
                </c:pt>
              </c:numCache>
            </c:numRef>
          </c:val>
        </c:ser>
        <c:axId val="79472896"/>
        <c:axId val="79486976"/>
      </c:barChart>
      <c:catAx>
        <c:axId val="79472896"/>
        <c:scaling>
          <c:orientation val="maxMin"/>
        </c:scaling>
        <c:axPos val="b"/>
        <c:tickLblPos val="nextTo"/>
        <c:crossAx val="79486976"/>
        <c:crosses val="autoZero"/>
        <c:auto val="1"/>
        <c:lblAlgn val="ctr"/>
        <c:lblOffset val="100"/>
      </c:catAx>
      <c:valAx>
        <c:axId val="79486976"/>
        <c:scaling>
          <c:orientation val="minMax"/>
        </c:scaling>
        <c:axPos val="r"/>
        <c:majorGridlines/>
        <c:title>
          <c:tx>
            <c:rich>
              <a:bodyPr rot="0" vert="horz"/>
              <a:lstStyle/>
              <a:p>
                <a:pPr>
                  <a:defRPr/>
                </a:pPr>
                <a:r>
                  <a:rPr lang="ar-SA" sz="1100"/>
                  <a:t>سيء</a:t>
                </a:r>
              </a:p>
            </c:rich>
          </c:tx>
          <c:layout>
            <c:manualLayout>
              <c:xMode val="edge"/>
              <c:yMode val="edge"/>
              <c:x val="0.91551155115511551"/>
              <c:y val="0.45701240833268164"/>
            </c:manualLayout>
          </c:layout>
        </c:title>
        <c:numFmt formatCode="General" sourceLinked="1"/>
        <c:tickLblPos val="nextTo"/>
        <c:crossAx val="79472896"/>
        <c:crosses val="autoZero"/>
        <c:crossBetween val="between"/>
      </c:valAx>
    </c:plotArea>
    <c:plotVisOnly val="1"/>
  </c:chart>
  <c:externalData r:id="rId1"/>
</c:chartSpace>
</file>

<file path=ppt/charts/chart22.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a:defRPr/>
            </a:pPr>
            <a:r>
              <a:rPr lang="ar-SA"/>
              <a:t>سرعة</a:t>
            </a:r>
            <a:r>
              <a:rPr lang="ar-SA" baseline="0"/>
              <a:t> الإستجابة لتلبية طلبات الزبائن</a:t>
            </a:r>
            <a:endParaRPr lang="ar-SA"/>
          </a:p>
        </c:rich>
      </c:tx>
    </c:title>
    <c:plotArea>
      <c:layout>
        <c:manualLayout>
          <c:layoutTarget val="inner"/>
          <c:xMode val="edge"/>
          <c:yMode val="edge"/>
          <c:x val="0.35523276422130401"/>
          <c:y val="0.18074205840549201"/>
          <c:w val="0.49016439281723639"/>
          <c:h val="0.61300581613345695"/>
        </c:manualLayout>
      </c:layout>
      <c:barChart>
        <c:barDir val="col"/>
        <c:grouping val="clustered"/>
        <c:ser>
          <c:idx val="0"/>
          <c:order val="0"/>
          <c:tx>
            <c:strRef>
              <c:f>Sheet4!$K$3</c:f>
              <c:strCache>
                <c:ptCount val="1"/>
                <c:pt idx="0">
                  <c:v>الهدوء وعدم وجود ضجيج</c:v>
                </c:pt>
              </c:strCache>
            </c:strRef>
          </c:tx>
          <c:cat>
            <c:strRef>
              <c:f>Sheet4!$K$4:$V$4</c:f>
              <c:strCache>
                <c:ptCount val="12"/>
                <c:pt idx="0">
                  <c:v>كانون ثاني</c:v>
                </c:pt>
                <c:pt idx="1">
                  <c:v>شباط</c:v>
                </c:pt>
                <c:pt idx="2">
                  <c:v>اذار</c:v>
                </c:pt>
                <c:pt idx="3">
                  <c:v>نيسان</c:v>
                </c:pt>
                <c:pt idx="4">
                  <c:v>ايار</c:v>
                </c:pt>
                <c:pt idx="5">
                  <c:v>حزيران</c:v>
                </c:pt>
                <c:pt idx="6">
                  <c:v>تموز</c:v>
                </c:pt>
                <c:pt idx="7">
                  <c:v>اب</c:v>
                </c:pt>
                <c:pt idx="8">
                  <c:v>ايلول</c:v>
                </c:pt>
                <c:pt idx="9">
                  <c:v>تشرين اول</c:v>
                </c:pt>
                <c:pt idx="10">
                  <c:v>تشرين ثاني</c:v>
                </c:pt>
                <c:pt idx="11">
                  <c:v>كانون اول</c:v>
                </c:pt>
              </c:strCache>
            </c:strRef>
          </c:cat>
          <c:val>
            <c:numRef>
              <c:f>Sheet4!$K$5:$V$5</c:f>
              <c:numCache>
                <c:formatCode>General</c:formatCode>
                <c:ptCount val="12"/>
                <c:pt idx="0">
                  <c:v>95</c:v>
                </c:pt>
                <c:pt idx="1">
                  <c:v>88</c:v>
                </c:pt>
                <c:pt idx="2">
                  <c:v>85</c:v>
                </c:pt>
                <c:pt idx="3">
                  <c:v>70</c:v>
                </c:pt>
                <c:pt idx="4">
                  <c:v>75</c:v>
                </c:pt>
                <c:pt idx="5">
                  <c:v>60</c:v>
                </c:pt>
                <c:pt idx="6">
                  <c:v>54</c:v>
                </c:pt>
                <c:pt idx="7">
                  <c:v>52</c:v>
                </c:pt>
                <c:pt idx="8">
                  <c:v>30</c:v>
                </c:pt>
                <c:pt idx="9">
                  <c:v>25</c:v>
                </c:pt>
                <c:pt idx="10">
                  <c:v>22</c:v>
                </c:pt>
                <c:pt idx="11">
                  <c:v>15</c:v>
                </c:pt>
              </c:numCache>
            </c:numRef>
          </c:val>
        </c:ser>
        <c:axId val="79494528"/>
        <c:axId val="79914112"/>
      </c:barChart>
      <c:catAx>
        <c:axId val="79494528"/>
        <c:scaling>
          <c:orientation val="maxMin"/>
        </c:scaling>
        <c:axPos val="b"/>
        <c:tickLblPos val="nextTo"/>
        <c:crossAx val="79914112"/>
        <c:crosses val="autoZero"/>
        <c:auto val="1"/>
        <c:lblAlgn val="ctr"/>
        <c:lblOffset val="100"/>
      </c:catAx>
      <c:valAx>
        <c:axId val="79914112"/>
        <c:scaling>
          <c:orientation val="minMax"/>
        </c:scaling>
        <c:axPos val="r"/>
        <c:majorGridlines/>
        <c:title>
          <c:tx>
            <c:rich>
              <a:bodyPr rot="0" vert="horz"/>
              <a:lstStyle/>
              <a:p>
                <a:pPr>
                  <a:defRPr/>
                </a:pPr>
                <a:r>
                  <a:rPr lang="ar-SA" sz="1100"/>
                  <a:t>سيء</a:t>
                </a:r>
              </a:p>
            </c:rich>
          </c:tx>
          <c:layout>
            <c:manualLayout>
              <c:xMode val="edge"/>
              <c:yMode val="edge"/>
              <c:x val="0.91551155115511551"/>
              <c:y val="0.45701240833268186"/>
            </c:manualLayout>
          </c:layout>
        </c:title>
        <c:numFmt formatCode="General" sourceLinked="1"/>
        <c:tickLblPos val="nextTo"/>
        <c:crossAx val="79494528"/>
        <c:crosses val="autoZero"/>
        <c:crossBetween val="between"/>
      </c:valAx>
    </c:plotArea>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barChart>
        <c:barDir val="col"/>
        <c:grouping val="clustered"/>
        <c:ser>
          <c:idx val="0"/>
          <c:order val="0"/>
          <c:tx>
            <c:strRef>
              <c:f>Sheet1!$H$6</c:f>
              <c:strCache>
                <c:ptCount val="1"/>
                <c:pt idx="0">
                  <c:v>خدمات داخل الغرف</c:v>
                </c:pt>
              </c:strCache>
            </c:strRef>
          </c:tx>
          <c:cat>
            <c:strRef>
              <c:f>Sheet1!$I$5:$M$5</c:f>
              <c:strCache>
                <c:ptCount val="5"/>
                <c:pt idx="0">
                  <c:v>سيء جدا</c:v>
                </c:pt>
                <c:pt idx="1">
                  <c:v>سيء</c:v>
                </c:pt>
                <c:pt idx="2">
                  <c:v>جيد</c:v>
                </c:pt>
                <c:pt idx="3">
                  <c:v>جيد جدا</c:v>
                </c:pt>
                <c:pt idx="4">
                  <c:v>ممتاز</c:v>
                </c:pt>
              </c:strCache>
            </c:strRef>
          </c:cat>
          <c:val>
            <c:numRef>
              <c:f>Sheet1!$I$6:$M$6</c:f>
              <c:numCache>
                <c:formatCode>General</c:formatCode>
                <c:ptCount val="5"/>
                <c:pt idx="0">
                  <c:v>0</c:v>
                </c:pt>
                <c:pt idx="1">
                  <c:v>1</c:v>
                </c:pt>
                <c:pt idx="2">
                  <c:v>21</c:v>
                </c:pt>
                <c:pt idx="3">
                  <c:v>19</c:v>
                </c:pt>
                <c:pt idx="4">
                  <c:v>5</c:v>
                </c:pt>
              </c:numCache>
            </c:numRef>
          </c:val>
        </c:ser>
        <c:axId val="72419968"/>
        <c:axId val="72434048"/>
      </c:barChart>
      <c:catAx>
        <c:axId val="72419968"/>
        <c:scaling>
          <c:orientation val="maxMin"/>
        </c:scaling>
        <c:axPos val="b"/>
        <c:tickLblPos val="nextTo"/>
        <c:crossAx val="72434048"/>
        <c:crosses val="autoZero"/>
        <c:auto val="1"/>
        <c:lblAlgn val="ctr"/>
        <c:lblOffset val="100"/>
      </c:catAx>
      <c:valAx>
        <c:axId val="72434048"/>
        <c:scaling>
          <c:orientation val="minMax"/>
        </c:scaling>
        <c:axPos val="r"/>
        <c:majorGridlines/>
        <c:numFmt formatCode="General" sourceLinked="1"/>
        <c:tickLblPos val="nextTo"/>
        <c:crossAx val="72419968"/>
        <c:crosses val="autoZero"/>
        <c:crossBetween val="between"/>
      </c:valAx>
    </c:plotArea>
    <c:legend>
      <c:legendPos val="l"/>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barChart>
        <c:barDir val="col"/>
        <c:grouping val="clustered"/>
        <c:ser>
          <c:idx val="0"/>
          <c:order val="0"/>
          <c:tx>
            <c:strRef>
              <c:f>Sheet1!$H$18</c:f>
              <c:strCache>
                <c:ptCount val="1"/>
                <c:pt idx="0">
                  <c:v>خدمات الاستعلامات والضيافة</c:v>
                </c:pt>
              </c:strCache>
            </c:strRef>
          </c:tx>
          <c:cat>
            <c:strRef>
              <c:f>Sheet1!$I$17:$M$17</c:f>
              <c:strCache>
                <c:ptCount val="5"/>
                <c:pt idx="0">
                  <c:v>سيء جدا</c:v>
                </c:pt>
                <c:pt idx="1">
                  <c:v>سيء</c:v>
                </c:pt>
                <c:pt idx="2">
                  <c:v>جيد</c:v>
                </c:pt>
                <c:pt idx="3">
                  <c:v>جيد جدا</c:v>
                </c:pt>
                <c:pt idx="4">
                  <c:v>ممتاز</c:v>
                </c:pt>
              </c:strCache>
            </c:strRef>
          </c:cat>
          <c:val>
            <c:numRef>
              <c:f>Sheet1!$I$18:$M$18</c:f>
              <c:numCache>
                <c:formatCode>General</c:formatCode>
                <c:ptCount val="5"/>
                <c:pt idx="0">
                  <c:v>0</c:v>
                </c:pt>
                <c:pt idx="1">
                  <c:v>0</c:v>
                </c:pt>
                <c:pt idx="2">
                  <c:v>16</c:v>
                </c:pt>
                <c:pt idx="3">
                  <c:v>18</c:v>
                </c:pt>
                <c:pt idx="4">
                  <c:v>8</c:v>
                </c:pt>
              </c:numCache>
            </c:numRef>
          </c:val>
        </c:ser>
        <c:axId val="72441216"/>
        <c:axId val="72447104"/>
      </c:barChart>
      <c:catAx>
        <c:axId val="72441216"/>
        <c:scaling>
          <c:orientation val="maxMin"/>
        </c:scaling>
        <c:axPos val="b"/>
        <c:tickLblPos val="nextTo"/>
        <c:crossAx val="72447104"/>
        <c:crosses val="autoZero"/>
        <c:auto val="1"/>
        <c:lblAlgn val="ctr"/>
        <c:lblOffset val="100"/>
      </c:catAx>
      <c:valAx>
        <c:axId val="72447104"/>
        <c:scaling>
          <c:orientation val="minMax"/>
        </c:scaling>
        <c:axPos val="r"/>
        <c:majorGridlines/>
        <c:numFmt formatCode="General" sourceLinked="1"/>
        <c:tickLblPos val="nextTo"/>
        <c:crossAx val="72441216"/>
        <c:crosses val="autoZero"/>
        <c:crossBetween val="between"/>
      </c:valAx>
    </c:plotArea>
    <c:legend>
      <c:legendPos val="l"/>
    </c:legend>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barChart>
        <c:barDir val="col"/>
        <c:grouping val="clustered"/>
        <c:ser>
          <c:idx val="0"/>
          <c:order val="0"/>
          <c:tx>
            <c:strRef>
              <c:f>Sheet1!$H$15</c:f>
              <c:strCache>
                <c:ptCount val="1"/>
                <c:pt idx="0">
                  <c:v>اطلالة الغرف</c:v>
                </c:pt>
              </c:strCache>
            </c:strRef>
          </c:tx>
          <c:cat>
            <c:strRef>
              <c:f>Sheet1!$I$14:$M$14</c:f>
              <c:strCache>
                <c:ptCount val="5"/>
                <c:pt idx="0">
                  <c:v>سيء جدا</c:v>
                </c:pt>
                <c:pt idx="1">
                  <c:v>سيء</c:v>
                </c:pt>
                <c:pt idx="2">
                  <c:v>جيد</c:v>
                </c:pt>
                <c:pt idx="3">
                  <c:v>جيد جدا</c:v>
                </c:pt>
                <c:pt idx="4">
                  <c:v>ممتاز</c:v>
                </c:pt>
              </c:strCache>
            </c:strRef>
          </c:cat>
          <c:val>
            <c:numRef>
              <c:f>Sheet1!$I$15:$M$15</c:f>
              <c:numCache>
                <c:formatCode>General</c:formatCode>
                <c:ptCount val="5"/>
                <c:pt idx="0">
                  <c:v>0</c:v>
                </c:pt>
                <c:pt idx="1">
                  <c:v>1</c:v>
                </c:pt>
                <c:pt idx="2">
                  <c:v>16</c:v>
                </c:pt>
                <c:pt idx="3">
                  <c:v>16</c:v>
                </c:pt>
                <c:pt idx="4">
                  <c:v>13</c:v>
                </c:pt>
              </c:numCache>
            </c:numRef>
          </c:val>
        </c:ser>
        <c:axId val="72479104"/>
        <c:axId val="72480640"/>
      </c:barChart>
      <c:catAx>
        <c:axId val="72479104"/>
        <c:scaling>
          <c:orientation val="maxMin"/>
        </c:scaling>
        <c:axPos val="b"/>
        <c:tickLblPos val="nextTo"/>
        <c:crossAx val="72480640"/>
        <c:crosses val="autoZero"/>
        <c:auto val="1"/>
        <c:lblAlgn val="ctr"/>
        <c:lblOffset val="100"/>
      </c:catAx>
      <c:valAx>
        <c:axId val="72480640"/>
        <c:scaling>
          <c:orientation val="minMax"/>
        </c:scaling>
        <c:axPos val="r"/>
        <c:majorGridlines/>
        <c:numFmt formatCode="General" sourceLinked="1"/>
        <c:tickLblPos val="nextTo"/>
        <c:crossAx val="72479104"/>
        <c:crosses val="autoZero"/>
        <c:crossBetween val="between"/>
      </c:valAx>
    </c:plotArea>
    <c:legend>
      <c:legendPos val="l"/>
    </c:legend>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barChart>
        <c:barDir val="col"/>
        <c:grouping val="clustered"/>
        <c:ser>
          <c:idx val="0"/>
          <c:order val="0"/>
          <c:tx>
            <c:strRef>
              <c:f>Sheet1!$H$9</c:f>
              <c:strCache>
                <c:ptCount val="1"/>
                <c:pt idx="0">
                  <c:v>نظافة وترتيب الغرف</c:v>
                </c:pt>
              </c:strCache>
            </c:strRef>
          </c:tx>
          <c:cat>
            <c:strRef>
              <c:f>Sheet1!$I$8:$M$8</c:f>
              <c:strCache>
                <c:ptCount val="5"/>
                <c:pt idx="0">
                  <c:v>سيء جدا</c:v>
                </c:pt>
                <c:pt idx="1">
                  <c:v>سيء</c:v>
                </c:pt>
                <c:pt idx="2">
                  <c:v>جيد</c:v>
                </c:pt>
                <c:pt idx="3">
                  <c:v>جيد جدا</c:v>
                </c:pt>
                <c:pt idx="4">
                  <c:v>ممتاز</c:v>
                </c:pt>
              </c:strCache>
            </c:strRef>
          </c:cat>
          <c:val>
            <c:numRef>
              <c:f>Sheet1!$I$9:$M$9</c:f>
              <c:numCache>
                <c:formatCode>General</c:formatCode>
                <c:ptCount val="5"/>
                <c:pt idx="0">
                  <c:v>0</c:v>
                </c:pt>
                <c:pt idx="1">
                  <c:v>0</c:v>
                </c:pt>
                <c:pt idx="2">
                  <c:v>13</c:v>
                </c:pt>
                <c:pt idx="3">
                  <c:v>22</c:v>
                </c:pt>
                <c:pt idx="4">
                  <c:v>11</c:v>
                </c:pt>
              </c:numCache>
            </c:numRef>
          </c:val>
        </c:ser>
        <c:axId val="73675904"/>
        <c:axId val="73677440"/>
      </c:barChart>
      <c:catAx>
        <c:axId val="73675904"/>
        <c:scaling>
          <c:orientation val="maxMin"/>
        </c:scaling>
        <c:axPos val="b"/>
        <c:tickLblPos val="nextTo"/>
        <c:crossAx val="73677440"/>
        <c:crosses val="autoZero"/>
        <c:auto val="1"/>
        <c:lblAlgn val="ctr"/>
        <c:lblOffset val="100"/>
      </c:catAx>
      <c:valAx>
        <c:axId val="73677440"/>
        <c:scaling>
          <c:orientation val="minMax"/>
        </c:scaling>
        <c:axPos val="r"/>
        <c:majorGridlines/>
        <c:numFmt formatCode="General" sourceLinked="1"/>
        <c:tickLblPos val="nextTo"/>
        <c:crossAx val="73675904"/>
        <c:crosses val="autoZero"/>
        <c:crossBetween val="between"/>
      </c:valAx>
    </c:plotArea>
    <c:legend>
      <c:legendPos val="l"/>
    </c:legend>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barChart>
        <c:barDir val="col"/>
        <c:grouping val="clustered"/>
        <c:ser>
          <c:idx val="0"/>
          <c:order val="0"/>
          <c:tx>
            <c:strRef>
              <c:f>Sheet1!$H$21</c:f>
              <c:strCache>
                <c:ptCount val="1"/>
                <c:pt idx="0">
                  <c:v>جودة الطعام والشراب المقدم</c:v>
                </c:pt>
              </c:strCache>
            </c:strRef>
          </c:tx>
          <c:cat>
            <c:strRef>
              <c:f>Sheet1!$I$20:$M$20</c:f>
              <c:strCache>
                <c:ptCount val="5"/>
                <c:pt idx="0">
                  <c:v>سيء جدا</c:v>
                </c:pt>
                <c:pt idx="1">
                  <c:v>سيء</c:v>
                </c:pt>
                <c:pt idx="2">
                  <c:v>جيد</c:v>
                </c:pt>
                <c:pt idx="3">
                  <c:v>جيد جدا</c:v>
                </c:pt>
                <c:pt idx="4">
                  <c:v>ممتاز</c:v>
                </c:pt>
              </c:strCache>
            </c:strRef>
          </c:cat>
          <c:val>
            <c:numRef>
              <c:f>Sheet1!$I$21:$M$21</c:f>
              <c:numCache>
                <c:formatCode>General</c:formatCode>
                <c:ptCount val="5"/>
                <c:pt idx="0">
                  <c:v>0</c:v>
                </c:pt>
                <c:pt idx="1">
                  <c:v>2</c:v>
                </c:pt>
                <c:pt idx="2">
                  <c:v>16</c:v>
                </c:pt>
                <c:pt idx="3">
                  <c:v>18</c:v>
                </c:pt>
                <c:pt idx="4">
                  <c:v>15</c:v>
                </c:pt>
              </c:numCache>
            </c:numRef>
          </c:val>
        </c:ser>
        <c:axId val="73701248"/>
        <c:axId val="73702784"/>
      </c:barChart>
      <c:catAx>
        <c:axId val="73701248"/>
        <c:scaling>
          <c:orientation val="maxMin"/>
        </c:scaling>
        <c:axPos val="b"/>
        <c:tickLblPos val="nextTo"/>
        <c:crossAx val="73702784"/>
        <c:crosses val="autoZero"/>
        <c:auto val="1"/>
        <c:lblAlgn val="ctr"/>
        <c:lblOffset val="100"/>
      </c:catAx>
      <c:valAx>
        <c:axId val="73702784"/>
        <c:scaling>
          <c:orientation val="minMax"/>
        </c:scaling>
        <c:axPos val="r"/>
        <c:majorGridlines/>
        <c:numFmt formatCode="General" sourceLinked="1"/>
        <c:tickLblPos val="nextTo"/>
        <c:crossAx val="73701248"/>
        <c:crosses val="autoZero"/>
        <c:crossBetween val="between"/>
      </c:valAx>
    </c:plotArea>
    <c:legend>
      <c:legendPos val="l"/>
    </c:legend>
    <c:plotVisOnly val="1"/>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barChart>
        <c:barDir val="col"/>
        <c:grouping val="clustered"/>
        <c:ser>
          <c:idx val="0"/>
          <c:order val="0"/>
          <c:tx>
            <c:strRef>
              <c:f>Sheet1!$H$30</c:f>
              <c:strCache>
                <c:ptCount val="1"/>
                <c:pt idx="0">
                  <c:v>ملائمة الاسعار</c:v>
                </c:pt>
              </c:strCache>
            </c:strRef>
          </c:tx>
          <c:cat>
            <c:strRef>
              <c:f>Sheet1!$I$29:$M$29</c:f>
              <c:strCache>
                <c:ptCount val="5"/>
                <c:pt idx="0">
                  <c:v>سيء جدا</c:v>
                </c:pt>
                <c:pt idx="1">
                  <c:v>سيء</c:v>
                </c:pt>
                <c:pt idx="2">
                  <c:v>جيد</c:v>
                </c:pt>
                <c:pt idx="3">
                  <c:v>جيد جدا</c:v>
                </c:pt>
                <c:pt idx="4">
                  <c:v>ممتاز</c:v>
                </c:pt>
              </c:strCache>
            </c:strRef>
          </c:cat>
          <c:val>
            <c:numRef>
              <c:f>Sheet1!$I$30:$M$30</c:f>
              <c:numCache>
                <c:formatCode>General</c:formatCode>
                <c:ptCount val="5"/>
                <c:pt idx="0">
                  <c:v>1</c:v>
                </c:pt>
                <c:pt idx="1">
                  <c:v>7</c:v>
                </c:pt>
                <c:pt idx="2">
                  <c:v>18</c:v>
                </c:pt>
                <c:pt idx="3">
                  <c:v>13</c:v>
                </c:pt>
                <c:pt idx="4">
                  <c:v>5</c:v>
                </c:pt>
              </c:numCache>
            </c:numRef>
          </c:val>
        </c:ser>
        <c:axId val="73714688"/>
        <c:axId val="79364864"/>
      </c:barChart>
      <c:catAx>
        <c:axId val="73714688"/>
        <c:scaling>
          <c:orientation val="maxMin"/>
        </c:scaling>
        <c:axPos val="b"/>
        <c:tickLblPos val="nextTo"/>
        <c:crossAx val="79364864"/>
        <c:crosses val="autoZero"/>
        <c:auto val="1"/>
        <c:lblAlgn val="ctr"/>
        <c:lblOffset val="100"/>
      </c:catAx>
      <c:valAx>
        <c:axId val="79364864"/>
        <c:scaling>
          <c:orientation val="minMax"/>
        </c:scaling>
        <c:axPos val="r"/>
        <c:majorGridlines/>
        <c:numFmt formatCode="General" sourceLinked="1"/>
        <c:tickLblPos val="nextTo"/>
        <c:crossAx val="73714688"/>
        <c:crosses val="autoZero"/>
        <c:crossBetween val="between"/>
      </c:valAx>
    </c:plotArea>
    <c:legend>
      <c:legendPos val="l"/>
    </c:legend>
    <c:plotVisOnly val="1"/>
  </c:chart>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barChart>
        <c:barDir val="col"/>
        <c:grouping val="clustered"/>
        <c:ser>
          <c:idx val="0"/>
          <c:order val="0"/>
          <c:tx>
            <c:strRef>
              <c:f>Sheet1!$H$27</c:f>
              <c:strCache>
                <c:ptCount val="1"/>
                <c:pt idx="0">
                  <c:v>سرعة الاستجابة لتلبية طلبات الزبائن</c:v>
                </c:pt>
              </c:strCache>
            </c:strRef>
          </c:tx>
          <c:cat>
            <c:strRef>
              <c:f>Sheet1!$I$26:$M$26</c:f>
              <c:strCache>
                <c:ptCount val="5"/>
                <c:pt idx="0">
                  <c:v>سيء جدا</c:v>
                </c:pt>
                <c:pt idx="1">
                  <c:v>سيء</c:v>
                </c:pt>
                <c:pt idx="2">
                  <c:v>جيد</c:v>
                </c:pt>
                <c:pt idx="3">
                  <c:v>جيد جدا</c:v>
                </c:pt>
                <c:pt idx="4">
                  <c:v>ممتاز</c:v>
                </c:pt>
              </c:strCache>
            </c:strRef>
          </c:cat>
          <c:val>
            <c:numRef>
              <c:f>Sheet1!$I$27:$M$27</c:f>
              <c:numCache>
                <c:formatCode>General</c:formatCode>
                <c:ptCount val="5"/>
                <c:pt idx="0">
                  <c:v>0</c:v>
                </c:pt>
                <c:pt idx="1">
                  <c:v>3</c:v>
                </c:pt>
                <c:pt idx="2">
                  <c:v>13</c:v>
                </c:pt>
                <c:pt idx="3">
                  <c:v>19</c:v>
                </c:pt>
                <c:pt idx="4">
                  <c:v>10</c:v>
                </c:pt>
              </c:numCache>
            </c:numRef>
          </c:val>
        </c:ser>
        <c:axId val="79388672"/>
        <c:axId val="79390208"/>
      </c:barChart>
      <c:catAx>
        <c:axId val="79388672"/>
        <c:scaling>
          <c:orientation val="maxMin"/>
        </c:scaling>
        <c:axPos val="b"/>
        <c:tickLblPos val="nextTo"/>
        <c:crossAx val="79390208"/>
        <c:crosses val="autoZero"/>
        <c:auto val="1"/>
        <c:lblAlgn val="ctr"/>
        <c:lblOffset val="100"/>
      </c:catAx>
      <c:valAx>
        <c:axId val="79390208"/>
        <c:scaling>
          <c:orientation val="minMax"/>
        </c:scaling>
        <c:axPos val="r"/>
        <c:majorGridlines/>
        <c:numFmt formatCode="General" sourceLinked="1"/>
        <c:tickLblPos val="nextTo"/>
        <c:crossAx val="79388672"/>
        <c:crosses val="autoZero"/>
        <c:crossBetween val="between"/>
      </c:valAx>
    </c:plotArea>
    <c:legend>
      <c:legendPos val="l"/>
    </c:legend>
    <c:plotVisOnly val="1"/>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AF74E1F-39B7-45F3-8A2D-C00BA2AE3671}" type="datetimeFigureOut">
              <a:rPr lang="en-US" smtClean="0"/>
              <a:pPr/>
              <a:t>5/23/2012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BC4AE7-0015-455B-924E-A3A0A8174D8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1BC4AE7-0015-455B-924E-A3A0A8174D8C}" type="slidenum">
              <a:rPr lang="en-US" smtClean="0"/>
              <a:pPr/>
              <a:t>50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5F2E8CA-DD84-4FF0-B76B-72616CD15117}" type="datetime1">
              <a:rPr lang="en-US" smtClean="0"/>
              <a:pPr/>
              <a:t>5/23/2012</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F97954E-D81E-4F03-90DB-7A431F1DEAD7}" type="datetime1">
              <a:rPr lang="en-US" smtClean="0"/>
              <a:pPr/>
              <a:t>5/23/2012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6915140-8D55-4D4E-9694-EDD99F38D1DA}" type="datetime1">
              <a:rPr lang="en-US" smtClean="0"/>
              <a:pPr/>
              <a:t>5/23/2012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01CCB0F-0E4E-429E-8CA9-3C705185B43E}" type="datetime1">
              <a:rPr lang="en-US" smtClean="0"/>
              <a:pPr/>
              <a:t>5/23/2012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DFB2438-99F1-40F0-80D1-828ECE5BCA2E}" type="datetime1">
              <a:rPr lang="en-US" smtClean="0"/>
              <a:pPr/>
              <a:t>5/23/2012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035D6CB-9098-4586-B626-37DAA8508212}" type="datetime1">
              <a:rPr lang="en-US" smtClean="0"/>
              <a:pPr/>
              <a:t>5/23/2012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C036044-8F01-4CE5-818F-F91FEC9BCC17}" type="datetime1">
              <a:rPr lang="en-US" smtClean="0"/>
              <a:pPr/>
              <a:t>5/23/2012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4396617-F1D1-4EEE-8E8C-3B4697CAE2DD}" type="datetime1">
              <a:rPr lang="en-US" smtClean="0"/>
              <a:pPr/>
              <a:t>5/23/2012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8E7D60-D90F-44E4-A3F6-5407102B7A59}" type="datetime1">
              <a:rPr lang="en-US" smtClean="0"/>
              <a:pPr/>
              <a:t>5/23/2012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CFA29B9-D9DB-46B7-AFB7-FC0D66E91F0E}" type="datetime1">
              <a:rPr lang="en-US" smtClean="0"/>
              <a:pPr/>
              <a:t>5/23/2012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4290D0B-547D-49F8-9B4B-DE2AF2892EA2}" type="datetime1">
              <a:rPr lang="en-US" smtClean="0"/>
              <a:pPr/>
              <a:t>5/23/2012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61B7F88-5235-4254-BC07-B85159EF68ED}" type="datetime1">
              <a:rPr lang="en-US" smtClean="0"/>
              <a:pPr/>
              <a:t>5/23/2012</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4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s/_rels/slide5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5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chart" Target="../charts/chart3.xml"/><Relationship Id="rId7" Type="http://schemas.openxmlformats.org/officeDocument/2006/relationships/chart" Target="../charts/chart7.xml"/><Relationship Id="rId2" Type="http://schemas.openxmlformats.org/officeDocument/2006/relationships/chart" Target="../charts/chart2.xml"/><Relationship Id="rId1" Type="http://schemas.openxmlformats.org/officeDocument/2006/relationships/slideLayout" Target="../slideLayouts/slideLayout2.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_rels/slide67.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2.xml"/><Relationship Id="rId5" Type="http://schemas.openxmlformats.org/officeDocument/2006/relationships/chart" Target="../charts/chart11.xml"/><Relationship Id="rId4" Type="http://schemas.openxmlformats.org/officeDocument/2006/relationships/chart" Target="../charts/chart10.xml"/></Relationships>
</file>

<file path=ppt/slides/_rels/slide6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chart" Target="../charts/chart12.xml"/><Relationship Id="rId1" Type="http://schemas.openxmlformats.org/officeDocument/2006/relationships/slideLayout" Target="../slideLayouts/slideLayout2.xml"/><Relationship Id="rId5" Type="http://schemas.openxmlformats.org/officeDocument/2006/relationships/chart" Target="../charts/chart15.xml"/><Relationship Id="rId4" Type="http://schemas.openxmlformats.org/officeDocument/2006/relationships/chart" Target="../charts/chart14.xml"/></Relationships>
</file>

<file path=ppt/slides/_rels/slide71.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2.xml"/><Relationship Id="rId5" Type="http://schemas.openxmlformats.org/officeDocument/2006/relationships/chart" Target="../charts/chart19.xml"/><Relationship Id="rId4" Type="http://schemas.openxmlformats.org/officeDocument/2006/relationships/chart" Target="../charts/chart18.xml"/></Relationships>
</file>

<file path=ppt/slides/_rels/slide72.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chart" Target="../charts/chart20.xml"/><Relationship Id="rId1" Type="http://schemas.openxmlformats.org/officeDocument/2006/relationships/slideLayout" Target="../slideLayouts/slideLayout2.xml"/><Relationship Id="rId4" Type="http://schemas.openxmlformats.org/officeDocument/2006/relationships/chart" Target="../charts/chart2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hyperlink" Target="http://basicsofmanagement.com/commitment_and_leadership.php" TargetMode="External"/><Relationship Id="rId2" Type="http://schemas.openxmlformats.org/officeDocument/2006/relationships/hyperlink" Target="https://sites.google.com/a/njit.edu/chaitanya/ie673" TargetMode="External"/><Relationship Id="rId1" Type="http://schemas.openxmlformats.org/officeDocument/2006/relationships/slideLayout" Target="../slideLayouts/slideLayout2.xml"/><Relationship Id="rId5" Type="http://schemas.openxmlformats.org/officeDocument/2006/relationships/hyperlink" Target="http://www.bus.umich.edu/research/nqrc/acsi.html" TargetMode="External"/><Relationship Id="rId4" Type="http://schemas.openxmlformats.org/officeDocument/2006/relationships/hyperlink" Target="http://www.scribd.com/doc/77228736/Defining-the-Tourist-Industry-is-Difficult" TargetMode="External"/></Relationships>
</file>

<file path=ppt/slides/_rels/slide77.xml.rels><?xml version="1.0" encoding="UTF-8" standalone="yes"?>
<Relationships xmlns="http://schemas.openxmlformats.org/package/2006/relationships"><Relationship Id="rId8" Type="http://schemas.openxmlformats.org/officeDocument/2006/relationships/hyperlink" Target="file:///C:\Users\Dandon\Desktop\bsh%20bsh%20bsh\Hotel%20Organization%20Structure%20eHow.com" TargetMode="External"/><Relationship Id="rId3" Type="http://schemas.openxmlformats.org/officeDocument/2006/relationships/hyperlink" Target="http://repository.uwic.ac.uk/dspace/bitstream/10369/893/3/Mohamed%20Mohsen.pdf.txt" TargetMode="External"/><Relationship Id="rId7" Type="http://schemas.openxmlformats.org/officeDocument/2006/relationships/hyperlink" Target="http://en.wikipedia.org/wiki/Hospitality_industry" TargetMode="External"/><Relationship Id="rId2" Type="http://schemas.openxmlformats.org/officeDocument/2006/relationships/hyperlink" Target="http://www.blackwellreference.com/public/tocnode?id=g9780631233176_chunk_g978140511096921_ss1-1" TargetMode="External"/><Relationship Id="rId1" Type="http://schemas.openxmlformats.org/officeDocument/2006/relationships/slideLayout" Target="../slideLayouts/slideLayout2.xml"/><Relationship Id="rId6" Type="http://schemas.openxmlformats.org/officeDocument/2006/relationships/hyperlink" Target="http://en.wikipedia.org/wiki/Hospitality" TargetMode="External"/><Relationship Id="rId5" Type="http://schemas.openxmlformats.org/officeDocument/2006/relationships/hyperlink" Target="http://www.iso.org/iso/iso_catalogue/management_standards/quality_management/iso_9000_selection_and_use.htm" TargetMode="External"/><Relationship Id="rId10" Type="http://schemas.openxmlformats.org/officeDocument/2006/relationships/hyperlink" Target="http://en.wikipedia.org/wiki/Flowchart" TargetMode="External"/><Relationship Id="rId4" Type="http://schemas.openxmlformats.org/officeDocument/2006/relationships/hyperlink" Target="http://www-03.ibm.com/able/open_computing/iso.html" TargetMode="External"/><Relationship Id="rId9" Type="http://schemas.openxmlformats.org/officeDocument/2006/relationships/hyperlink" Target="http://www.ehow.com/about_5598090_hotel-organization-structure.html" TargetMode="Externa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914400"/>
            <a:ext cx="8613648" cy="2209800"/>
          </a:xfrm>
        </p:spPr>
        <p:txBody>
          <a:bodyPr>
            <a:normAutofit fontScale="90000"/>
          </a:bodyPr>
          <a:lstStyle/>
          <a:p>
            <a:pPr algn="ctr"/>
            <a:r>
              <a:rPr lang="en-US" sz="4400" dirty="0" smtClean="0">
                <a:solidFill>
                  <a:srgbClr val="F8AEB7"/>
                </a:solidFill>
              </a:rPr>
              <a:t>Graduation Project</a:t>
            </a:r>
            <a:br>
              <a:rPr lang="en-US" sz="4400" dirty="0" smtClean="0">
                <a:solidFill>
                  <a:srgbClr val="F8AEB7"/>
                </a:solidFill>
              </a:rPr>
            </a:br>
            <a:r>
              <a:rPr lang="en-US" sz="4400" dirty="0" smtClean="0"/>
              <a:t/>
            </a:r>
            <a:br>
              <a:rPr lang="en-US" sz="4400" dirty="0" smtClean="0"/>
            </a:br>
            <a:r>
              <a:rPr lang="en-US" sz="4400" dirty="0" smtClean="0"/>
              <a:t>Quality Management System in Hotel</a:t>
            </a:r>
            <a:br>
              <a:rPr lang="en-US" sz="4400" dirty="0" smtClean="0"/>
            </a:br>
            <a:endParaRPr lang="en-US" sz="4400" dirty="0"/>
          </a:p>
        </p:txBody>
      </p:sp>
      <p:sp>
        <p:nvSpPr>
          <p:cNvPr id="7" name="Subtitle 2"/>
          <p:cNvSpPr txBox="1">
            <a:spLocks/>
          </p:cNvSpPr>
          <p:nvPr/>
        </p:nvSpPr>
        <p:spPr>
          <a:xfrm>
            <a:off x="685800" y="3352800"/>
            <a:ext cx="7854696" cy="3324664"/>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tabLst/>
              <a:defRPr/>
            </a:pPr>
            <a:r>
              <a:rPr kumimoji="0" lang="en-US" sz="2600" b="0" i="0" u="none" strike="noStrike" kern="1200" cap="none" spc="0" normalizeH="0" baseline="0" noProof="0" dirty="0" smtClean="0">
                <a:ln>
                  <a:noFill/>
                </a:ln>
                <a:solidFill>
                  <a:srgbClr val="F8AEB7"/>
                </a:solidFill>
                <a:effectLst/>
                <a:uLnTx/>
                <a:uFillTx/>
                <a:latin typeface="+mn-lt"/>
                <a:ea typeface="+mn-ea"/>
                <a:cs typeface="+mn-cs"/>
              </a:rPr>
              <a:t>supervised by:          </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Eng. Tamer Haddad</a:t>
            </a:r>
          </a:p>
          <a:p>
            <a:pPr marL="274320" marR="0" lvl="0" indent="-274320" algn="l" defTabSz="914400" rtl="0" eaLnBrk="1" fontAlgn="auto" latinLnBrk="0" hangingPunct="1">
              <a:lnSpc>
                <a:spcPct val="100000"/>
              </a:lnSpc>
              <a:spcBef>
                <a:spcPct val="20000"/>
              </a:spcBef>
              <a:spcAft>
                <a:spcPts val="0"/>
              </a:spcAft>
              <a:buClr>
                <a:schemeClr val="accent3"/>
              </a:buClr>
              <a:buSzPct val="95000"/>
              <a:tabLst/>
              <a:defRPr/>
            </a:pPr>
            <a:endParaRPr kumimoji="0" lang="en-US" sz="26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tabLst/>
              <a:defRPr/>
            </a:pPr>
            <a:r>
              <a:rPr kumimoji="0" lang="en-US" sz="2600" b="0" i="0" u="none" strike="noStrike" kern="1200" cap="none" spc="0" normalizeH="0" baseline="0" noProof="0" dirty="0" smtClean="0">
                <a:ln>
                  <a:noFill/>
                </a:ln>
                <a:solidFill>
                  <a:srgbClr val="F8AEB7"/>
                </a:solidFill>
                <a:effectLst/>
                <a:uLnTx/>
                <a:uFillTx/>
                <a:latin typeface="+mn-lt"/>
                <a:ea typeface="+mn-ea"/>
                <a:cs typeface="+mn-cs"/>
              </a:rPr>
              <a:t>Prepared by:                 </a:t>
            </a:r>
            <a:r>
              <a:rPr kumimoji="0" lang="en-US" sz="2600" b="0" i="0" u="none" strike="noStrike" kern="1200" cap="none" spc="0" normalizeH="0" baseline="0" noProof="0" dirty="0" smtClean="0">
                <a:ln>
                  <a:noFill/>
                </a:ln>
                <a:effectLst>
                  <a:outerShdw blurRad="38100" dist="38100" dir="2700000" algn="tl">
                    <a:srgbClr val="000000">
                      <a:alpha val="43137"/>
                    </a:srgbClr>
                  </a:outerShdw>
                </a:effectLst>
                <a:uLnTx/>
                <a:uFillTx/>
                <a:latin typeface="+mn-lt"/>
                <a:ea typeface="+mn-ea"/>
                <a:cs typeface="+mn-cs"/>
              </a:rPr>
              <a:t>Azza Atera</a:t>
            </a:r>
          </a:p>
          <a:p>
            <a:pPr marL="274320" marR="0" lvl="0" indent="-274320" algn="l" defTabSz="914400" rtl="0" eaLnBrk="1" fontAlgn="auto" latinLnBrk="0" hangingPunct="1">
              <a:lnSpc>
                <a:spcPct val="100000"/>
              </a:lnSpc>
              <a:spcBef>
                <a:spcPct val="20000"/>
              </a:spcBef>
              <a:spcAft>
                <a:spcPts val="0"/>
              </a:spcAft>
              <a:buClr>
                <a:schemeClr val="accent3"/>
              </a:buClr>
              <a:buSzPct val="95000"/>
              <a:tabLst/>
              <a:defRPr/>
            </a:pPr>
            <a:r>
              <a:rPr kumimoji="0" lang="en-US" sz="2600" b="0" i="0" u="none" strike="noStrike" kern="1200" cap="none" spc="0" normalizeH="0" baseline="0" noProof="0" dirty="0" smtClean="0">
                <a:ln>
                  <a:noFill/>
                </a:ln>
                <a:effectLst>
                  <a:outerShdw blurRad="38100" dist="38100" dir="2700000" algn="tl">
                    <a:srgbClr val="000000">
                      <a:alpha val="43137"/>
                    </a:srgbClr>
                  </a:outerShdw>
                </a:effectLst>
                <a:uLnTx/>
                <a:uFillTx/>
                <a:latin typeface="+mn-lt"/>
                <a:ea typeface="+mn-ea"/>
                <a:cs typeface="+mn-cs"/>
              </a:rPr>
              <a:t>                                       Dana Eid</a:t>
            </a:r>
          </a:p>
          <a:p>
            <a:pPr marL="274320" marR="0" lvl="0" indent="-274320" algn="l" defTabSz="914400" rtl="0" eaLnBrk="1" fontAlgn="auto" latinLnBrk="0" hangingPunct="1">
              <a:lnSpc>
                <a:spcPct val="100000"/>
              </a:lnSpc>
              <a:spcBef>
                <a:spcPct val="20000"/>
              </a:spcBef>
              <a:spcAft>
                <a:spcPts val="0"/>
              </a:spcAft>
              <a:buClr>
                <a:schemeClr val="accent3"/>
              </a:buClr>
              <a:buSzPct val="95000"/>
              <a:tabLst/>
              <a:defRPr/>
            </a:pPr>
            <a:r>
              <a:rPr kumimoji="0" lang="en-US" sz="2600" b="0" i="0" u="none" strike="noStrike" kern="1200" cap="none" spc="0" normalizeH="0" baseline="0" noProof="0" dirty="0" smtClean="0">
                <a:ln>
                  <a:noFill/>
                </a:ln>
                <a:effectLst>
                  <a:outerShdw blurRad="38100" dist="38100" dir="2700000" algn="tl">
                    <a:srgbClr val="000000">
                      <a:alpha val="43137"/>
                    </a:srgbClr>
                  </a:outerShdw>
                </a:effectLst>
                <a:uLnTx/>
                <a:uFillTx/>
                <a:latin typeface="+mn-lt"/>
                <a:ea typeface="+mn-ea"/>
                <a:cs typeface="+mn-cs"/>
              </a:rPr>
              <a:t>                                     Maysa Nidal</a:t>
            </a:r>
          </a:p>
          <a:p>
            <a:pPr marL="274320" marR="0" lvl="0" indent="-274320" algn="l" defTabSz="914400" rtl="0" eaLnBrk="1" fontAlgn="auto" latinLnBrk="0" hangingPunct="1">
              <a:lnSpc>
                <a:spcPct val="100000"/>
              </a:lnSpc>
              <a:spcBef>
                <a:spcPct val="20000"/>
              </a:spcBef>
              <a:spcAft>
                <a:spcPts val="0"/>
              </a:spcAft>
              <a:buClr>
                <a:schemeClr val="accent3"/>
              </a:buClr>
              <a:buSzPct val="95000"/>
              <a:tabLst/>
              <a:defRPr/>
            </a:pPr>
            <a:r>
              <a:rPr kumimoji="0" lang="en-US" sz="2600" b="0" i="0" u="none" strike="noStrike" kern="1200" cap="none" spc="0" normalizeH="0" baseline="0" noProof="0" dirty="0" smtClean="0">
                <a:ln>
                  <a:noFill/>
                </a:ln>
                <a:effectLst>
                  <a:outerShdw blurRad="38100" dist="38100" dir="2700000" algn="tl">
                    <a:srgbClr val="000000">
                      <a:alpha val="43137"/>
                    </a:srgbClr>
                  </a:outerShdw>
                </a:effectLst>
                <a:uLnTx/>
                <a:uFillTx/>
                <a:latin typeface="+mn-lt"/>
                <a:ea typeface="+mn-ea"/>
                <a:cs typeface="+mn-cs"/>
              </a:rPr>
              <a:t>                                Thekrayat Hawash</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endParaRPr kumimoji="0" lang="en-US" sz="26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a:bodyPr>
          <a:lstStyle/>
          <a:p>
            <a:r>
              <a:rPr lang="en-US" sz="3600" b="1" dirty="0" smtClean="0"/>
              <a:t>Haddad Hotel Description</a:t>
            </a:r>
            <a:endParaRPr lang="en-US" sz="3600" dirty="0"/>
          </a:p>
        </p:txBody>
      </p:sp>
      <p:sp>
        <p:nvSpPr>
          <p:cNvPr id="3" name="Content Placeholder 2"/>
          <p:cNvSpPr>
            <a:spLocks noGrp="1"/>
          </p:cNvSpPr>
          <p:nvPr>
            <p:ph idx="1"/>
          </p:nvPr>
        </p:nvSpPr>
        <p:spPr>
          <a:xfrm>
            <a:off x="457200" y="1600200"/>
            <a:ext cx="8229600" cy="4389120"/>
          </a:xfrm>
        </p:spPr>
        <p:txBody>
          <a:bodyPr/>
          <a:lstStyle/>
          <a:p>
            <a:r>
              <a:rPr lang="en-US" sz="2200" dirty="0" smtClean="0"/>
              <a:t>Haddad hotel contains several sections with 20 employees may increase in the high seasons, </a:t>
            </a:r>
          </a:p>
          <a:p>
            <a:r>
              <a:rPr lang="en-US" sz="2200" dirty="0" smtClean="0"/>
              <a:t>their target is customers comfort and provide all the services that meet customers need.</a:t>
            </a:r>
            <a:r>
              <a:rPr lang="en-US" dirty="0" smtClean="0"/>
              <a:t/>
            </a:r>
            <a:br>
              <a:rPr lang="en-US" dirty="0" smtClean="0"/>
            </a:br>
            <a:endParaRPr lang="en-US" dirty="0"/>
          </a:p>
        </p:txBody>
      </p:sp>
      <p:pic>
        <p:nvPicPr>
          <p:cNvPr id="4" name="Picture 1"/>
          <p:cNvPicPr>
            <a:picLocks noChangeAspect="1" noChangeArrowheads="1"/>
          </p:cNvPicPr>
          <p:nvPr/>
        </p:nvPicPr>
        <p:blipFill>
          <a:blip r:embed="rId2" cstate="print"/>
          <a:srcRect/>
          <a:stretch>
            <a:fillRect/>
          </a:stretch>
        </p:blipFill>
        <p:spPr bwMode="auto">
          <a:xfrm>
            <a:off x="990600" y="3276600"/>
            <a:ext cx="7069346" cy="3133725"/>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dirty="0"/>
          </a:p>
        </p:txBody>
      </p:sp>
      <p:pic>
        <p:nvPicPr>
          <p:cNvPr id="55298" name="Picture 2" descr="E:\7dad\SAM_2929.JPG"/>
          <p:cNvPicPr>
            <a:picLocks noChangeAspect="1" noChangeArrowheads="1"/>
          </p:cNvPicPr>
          <p:nvPr/>
        </p:nvPicPr>
        <p:blipFill>
          <a:blip r:embed="rId2" cstate="print"/>
          <a:srcRect/>
          <a:stretch>
            <a:fillRect/>
          </a:stretch>
        </p:blipFill>
        <p:spPr bwMode="auto">
          <a:xfrm>
            <a:off x="4572000" y="1219200"/>
            <a:ext cx="3240000" cy="2430000"/>
          </a:xfrm>
          <a:prstGeom prst="rect">
            <a:avLst/>
          </a:prstGeom>
          <a:noFill/>
        </p:spPr>
      </p:pic>
      <p:pic>
        <p:nvPicPr>
          <p:cNvPr id="55299" name="Picture 3" descr="E:\7dad\SAM_2926.JPG"/>
          <p:cNvPicPr>
            <a:picLocks noChangeAspect="1" noChangeArrowheads="1"/>
          </p:cNvPicPr>
          <p:nvPr/>
        </p:nvPicPr>
        <p:blipFill>
          <a:blip r:embed="rId3" cstate="print"/>
          <a:srcRect/>
          <a:stretch>
            <a:fillRect/>
          </a:stretch>
        </p:blipFill>
        <p:spPr bwMode="auto">
          <a:xfrm>
            <a:off x="4648200" y="3962400"/>
            <a:ext cx="3240000" cy="2430000"/>
          </a:xfrm>
          <a:prstGeom prst="rect">
            <a:avLst/>
          </a:prstGeom>
          <a:noFill/>
        </p:spPr>
      </p:pic>
      <p:pic>
        <p:nvPicPr>
          <p:cNvPr id="55300" name="Picture 4" descr="E:\7dad\SAM_2931.JPG"/>
          <p:cNvPicPr>
            <a:picLocks noChangeAspect="1" noChangeArrowheads="1"/>
          </p:cNvPicPr>
          <p:nvPr/>
        </p:nvPicPr>
        <p:blipFill>
          <a:blip r:embed="rId4" cstate="print"/>
          <a:srcRect/>
          <a:stretch>
            <a:fillRect/>
          </a:stretch>
        </p:blipFill>
        <p:spPr bwMode="auto">
          <a:xfrm>
            <a:off x="838200" y="3962400"/>
            <a:ext cx="3240000" cy="2430000"/>
          </a:xfrm>
          <a:prstGeom prst="rect">
            <a:avLst/>
          </a:prstGeom>
          <a:noFill/>
        </p:spPr>
      </p:pic>
      <p:pic>
        <p:nvPicPr>
          <p:cNvPr id="55301" name="Picture 5" descr="C:\Users\Dandon\Desktop\383840_197928193615047_173184716089395_432694_1016985568_n.jpg"/>
          <p:cNvPicPr>
            <a:picLocks noChangeAspect="1" noChangeArrowheads="1"/>
          </p:cNvPicPr>
          <p:nvPr/>
        </p:nvPicPr>
        <p:blipFill>
          <a:blip r:embed="rId5" cstate="print"/>
          <a:srcRect/>
          <a:stretch>
            <a:fillRect/>
          </a:stretch>
        </p:blipFill>
        <p:spPr bwMode="auto">
          <a:xfrm>
            <a:off x="762000" y="1219200"/>
            <a:ext cx="3240000" cy="243152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0"/>
            <a:ext cx="8229600" cy="627888"/>
          </a:xfrm>
        </p:spPr>
        <p:txBody>
          <a:bodyPr>
            <a:noAutofit/>
          </a:bodyPr>
          <a:lstStyle/>
          <a:p>
            <a:r>
              <a:rPr lang="en-US" sz="3600" dirty="0" smtClean="0"/>
              <a:t> </a:t>
            </a:r>
            <a:br>
              <a:rPr lang="en-US" sz="3600" dirty="0" smtClean="0"/>
            </a:br>
            <a:r>
              <a:rPr lang="en-US" sz="3600" dirty="0" smtClean="0"/>
              <a:t>Administrative sections:</a:t>
            </a:r>
            <a:br>
              <a:rPr lang="en-US" sz="3600" dirty="0" smtClean="0"/>
            </a:br>
            <a:endParaRPr lang="en-US" sz="3600" dirty="0"/>
          </a:p>
        </p:txBody>
      </p:sp>
      <p:sp>
        <p:nvSpPr>
          <p:cNvPr id="3" name="Content Placeholder 2"/>
          <p:cNvSpPr>
            <a:spLocks noGrp="1"/>
          </p:cNvSpPr>
          <p:nvPr>
            <p:ph idx="1"/>
          </p:nvPr>
        </p:nvSpPr>
        <p:spPr/>
        <p:txBody>
          <a:bodyPr>
            <a:normAutofit/>
          </a:bodyPr>
          <a:lstStyle/>
          <a:p>
            <a:r>
              <a:rPr lang="en-US" dirty="0" smtClean="0"/>
              <a:t> </a:t>
            </a:r>
            <a:r>
              <a:rPr lang="en-US" sz="2200" dirty="0" smtClean="0"/>
              <a:t>General Manager: full Permissions.</a:t>
            </a:r>
          </a:p>
          <a:p>
            <a:r>
              <a:rPr lang="en-US" sz="2200" dirty="0" smtClean="0"/>
              <a:t>Managing Director.</a:t>
            </a:r>
          </a:p>
          <a:p>
            <a:r>
              <a:rPr lang="en-US" sz="2200" dirty="0" smtClean="0"/>
              <a:t>Administrative affairs.</a:t>
            </a:r>
          </a:p>
          <a:p>
            <a:r>
              <a:rPr lang="en-US" sz="2200" dirty="0" smtClean="0"/>
              <a:t>Human Recourse .</a:t>
            </a:r>
          </a:p>
          <a:p>
            <a:r>
              <a:rPr lang="en-US" sz="2200" dirty="0" smtClean="0"/>
              <a:t>Accounting.</a:t>
            </a:r>
          </a:p>
          <a:p>
            <a:r>
              <a:rPr lang="en-US" sz="2200" dirty="0" smtClean="0"/>
              <a:t>Marketing and public relations.</a:t>
            </a:r>
          </a:p>
          <a:p>
            <a:r>
              <a:rPr lang="en-US" sz="2200" dirty="0" smtClean="0"/>
              <a:t>Logistics.</a:t>
            </a:r>
          </a:p>
          <a:p>
            <a:pPr>
              <a:buNone/>
            </a:pPr>
            <a:endParaRPr lang="en-US" dirty="0" smtClean="0"/>
          </a:p>
          <a:p>
            <a:pPr>
              <a:buNone/>
            </a:pPr>
            <a:r>
              <a:rPr lang="en-US" dirty="0" smtClean="0"/>
              <a:t>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3124200" y="2667000"/>
            <a:ext cx="2286000" cy="11430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6" name="TextBox 5"/>
          <p:cNvSpPr txBox="1"/>
          <p:nvPr/>
        </p:nvSpPr>
        <p:spPr>
          <a:xfrm>
            <a:off x="3276600" y="2743200"/>
            <a:ext cx="2057400" cy="707886"/>
          </a:xfrm>
          <a:prstGeom prst="rect">
            <a:avLst/>
          </a:prstGeom>
          <a:noFill/>
        </p:spPr>
        <p:txBody>
          <a:bodyPr wrap="square" rtlCol="0">
            <a:spAutoFit/>
          </a:bodyPr>
          <a:lstStyle/>
          <a:p>
            <a:pPr algn="ctr"/>
            <a:r>
              <a:rPr lang="en-US" sz="2000" dirty="0" smtClean="0"/>
              <a:t> </a:t>
            </a:r>
          </a:p>
          <a:p>
            <a:pPr algn="ctr"/>
            <a:r>
              <a:rPr lang="en-US" sz="2000" dirty="0" smtClean="0"/>
              <a:t>Haddad village</a:t>
            </a:r>
            <a:endParaRPr lang="en-US" sz="2000" dirty="0"/>
          </a:p>
        </p:txBody>
      </p:sp>
      <p:sp>
        <p:nvSpPr>
          <p:cNvPr id="12" name="Rectangle 11"/>
          <p:cNvSpPr/>
          <p:nvPr/>
        </p:nvSpPr>
        <p:spPr>
          <a:xfrm>
            <a:off x="304800" y="4191000"/>
            <a:ext cx="2514600" cy="1143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r>
              <a:rPr lang="en-US" dirty="0" smtClean="0">
                <a:solidFill>
                  <a:schemeClr val="tx1"/>
                </a:solidFill>
              </a:rPr>
              <a:t>no special system to follow-up the staff and training the employees.</a:t>
            </a:r>
            <a:endParaRPr lang="en-US" dirty="0">
              <a:solidFill>
                <a:schemeClr val="tx1"/>
              </a:solidFill>
            </a:endParaRPr>
          </a:p>
        </p:txBody>
      </p:sp>
      <p:sp>
        <p:nvSpPr>
          <p:cNvPr id="13" name="Rectangle 12"/>
          <p:cNvSpPr/>
          <p:nvPr/>
        </p:nvSpPr>
        <p:spPr>
          <a:xfrm>
            <a:off x="6553200" y="3276600"/>
            <a:ext cx="2209800" cy="12192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smtClean="0">
                <a:solidFill>
                  <a:schemeClr val="tx1"/>
                </a:solidFill>
              </a:rPr>
              <a:t>Sections  are being developed as needed without a prior plan</a:t>
            </a:r>
            <a:endParaRPr lang="en-US" dirty="0">
              <a:solidFill>
                <a:schemeClr val="tx1"/>
              </a:solidFill>
            </a:endParaRPr>
          </a:p>
        </p:txBody>
      </p:sp>
      <p:sp>
        <p:nvSpPr>
          <p:cNvPr id="14" name="Rectangle 13"/>
          <p:cNvSpPr/>
          <p:nvPr/>
        </p:nvSpPr>
        <p:spPr>
          <a:xfrm>
            <a:off x="4800600" y="990600"/>
            <a:ext cx="1981200" cy="8382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r>
              <a:rPr lang="en-US" dirty="0" smtClean="0">
                <a:solidFill>
                  <a:schemeClr val="tx1"/>
                </a:solidFill>
              </a:rPr>
              <a:t>three work shifts</a:t>
            </a:r>
            <a:endParaRPr lang="en-US" dirty="0">
              <a:solidFill>
                <a:schemeClr val="tx1"/>
              </a:solidFill>
            </a:endParaRPr>
          </a:p>
        </p:txBody>
      </p:sp>
      <p:sp>
        <p:nvSpPr>
          <p:cNvPr id="15" name="Rectangle 14"/>
          <p:cNvSpPr/>
          <p:nvPr/>
        </p:nvSpPr>
        <p:spPr>
          <a:xfrm>
            <a:off x="3657600" y="5410200"/>
            <a:ext cx="2667000" cy="762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smtClean="0"/>
              <a:t>New employees  </a:t>
            </a:r>
            <a:r>
              <a:rPr lang="en-US" dirty="0" smtClean="0">
                <a:solidFill>
                  <a:schemeClr val="tx1"/>
                </a:solidFill>
              </a:rPr>
              <a:t>testing in a period of  3 months</a:t>
            </a:r>
            <a:endParaRPr lang="en-US" dirty="0">
              <a:solidFill>
                <a:schemeClr val="tx1"/>
              </a:solidFill>
            </a:endParaRPr>
          </a:p>
        </p:txBody>
      </p:sp>
      <p:sp>
        <p:nvSpPr>
          <p:cNvPr id="16" name="Rectangle 15"/>
          <p:cNvSpPr/>
          <p:nvPr/>
        </p:nvSpPr>
        <p:spPr>
          <a:xfrm>
            <a:off x="914400" y="1219200"/>
            <a:ext cx="1981200" cy="8382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7" name="TextBox 16"/>
          <p:cNvSpPr txBox="1"/>
          <p:nvPr/>
        </p:nvSpPr>
        <p:spPr>
          <a:xfrm>
            <a:off x="1066800" y="1447800"/>
            <a:ext cx="1676400" cy="369332"/>
          </a:xfrm>
          <a:prstGeom prst="rect">
            <a:avLst/>
          </a:prstGeom>
          <a:noFill/>
        </p:spPr>
        <p:txBody>
          <a:bodyPr wrap="square" rtlCol="0">
            <a:spAutoFit/>
          </a:bodyPr>
          <a:lstStyle/>
          <a:p>
            <a:r>
              <a:rPr lang="en-US" dirty="0" smtClean="0"/>
              <a:t>family project</a:t>
            </a:r>
            <a:endParaRPr lang="en-US" dirty="0"/>
          </a:p>
        </p:txBody>
      </p:sp>
      <p:cxnSp>
        <p:nvCxnSpPr>
          <p:cNvPr id="20" name="Straight Arrow Connector 19"/>
          <p:cNvCxnSpPr/>
          <p:nvPr/>
        </p:nvCxnSpPr>
        <p:spPr>
          <a:xfrm>
            <a:off x="5410200" y="3505200"/>
            <a:ext cx="914400" cy="38100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22" name="Straight Arrow Connector 21"/>
          <p:cNvCxnSpPr/>
          <p:nvPr/>
        </p:nvCxnSpPr>
        <p:spPr>
          <a:xfrm rot="16200000" flipH="1">
            <a:off x="4000500" y="4457700"/>
            <a:ext cx="1143000" cy="30480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24" name="Straight Arrow Connector 23"/>
          <p:cNvCxnSpPr/>
          <p:nvPr/>
        </p:nvCxnSpPr>
        <p:spPr>
          <a:xfrm rot="10800000" flipV="1">
            <a:off x="1981200" y="3429000"/>
            <a:ext cx="990600" cy="53340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26" name="Straight Arrow Connector 25"/>
          <p:cNvCxnSpPr/>
          <p:nvPr/>
        </p:nvCxnSpPr>
        <p:spPr>
          <a:xfrm rot="10800000">
            <a:off x="2514600" y="2362200"/>
            <a:ext cx="533400" cy="45720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28" name="Straight Arrow Connector 27"/>
          <p:cNvCxnSpPr/>
          <p:nvPr/>
        </p:nvCxnSpPr>
        <p:spPr>
          <a:xfrm rot="5400000" flipH="1" flipV="1">
            <a:off x="4991100" y="2171700"/>
            <a:ext cx="685800" cy="30480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18" name="Slide Number Placeholder 17"/>
          <p:cNvSpPr>
            <a:spLocks noGrp="1"/>
          </p:cNvSpPr>
          <p:nvPr>
            <p:ph type="sldNum" sz="quarter" idx="12"/>
          </p:nvPr>
        </p:nvSpPr>
        <p:spPr/>
        <p:txBody>
          <a:bodyPr/>
          <a:lstStyle/>
          <a:p>
            <a:fld id="{B6F15528-21DE-4FAA-801E-634DDDAF4B2B}" type="slidenum">
              <a:rPr lang="en-US" smtClean="0"/>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dirty="0"/>
          </a:p>
        </p:txBody>
      </p:sp>
      <p:sp>
        <p:nvSpPr>
          <p:cNvPr id="5" name="Oval 4"/>
          <p:cNvSpPr/>
          <p:nvPr/>
        </p:nvSpPr>
        <p:spPr>
          <a:xfrm>
            <a:off x="3048000" y="3048000"/>
            <a:ext cx="2286000" cy="11430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smtClean="0">
                <a:solidFill>
                  <a:schemeClr val="tx1"/>
                </a:solidFill>
              </a:rPr>
              <a:t>Haddad Vision</a:t>
            </a:r>
          </a:p>
        </p:txBody>
      </p:sp>
      <p:sp>
        <p:nvSpPr>
          <p:cNvPr id="7" name="Rectangle 6"/>
          <p:cNvSpPr/>
          <p:nvPr/>
        </p:nvSpPr>
        <p:spPr>
          <a:xfrm>
            <a:off x="6172200" y="1676400"/>
            <a:ext cx="2667000" cy="13716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smtClean="0"/>
              <a:t>where everyone works as a team; with a sense of pride, security and belongingness</a:t>
            </a:r>
            <a:endParaRPr lang="en-US" dirty="0">
              <a:solidFill>
                <a:schemeClr val="tx1"/>
              </a:solidFill>
            </a:endParaRPr>
          </a:p>
        </p:txBody>
      </p:sp>
      <p:sp>
        <p:nvSpPr>
          <p:cNvPr id="8" name="Rectangle 7"/>
          <p:cNvSpPr/>
          <p:nvPr/>
        </p:nvSpPr>
        <p:spPr>
          <a:xfrm>
            <a:off x="3352800" y="1143000"/>
            <a:ext cx="2209800" cy="10668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r>
              <a:rPr lang="en-US" dirty="0" smtClean="0"/>
              <a:t>everyone feels at home.</a:t>
            </a:r>
            <a:endParaRPr lang="en-US" dirty="0">
              <a:solidFill>
                <a:schemeClr val="tx1"/>
              </a:solidFill>
            </a:endParaRPr>
          </a:p>
        </p:txBody>
      </p:sp>
      <p:sp>
        <p:nvSpPr>
          <p:cNvPr id="9" name="Rectangle 8"/>
          <p:cNvSpPr/>
          <p:nvPr/>
        </p:nvSpPr>
        <p:spPr>
          <a:xfrm>
            <a:off x="304800" y="5486400"/>
            <a:ext cx="8534400" cy="9144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smtClean="0"/>
              <a:t>they are committed to maintain their leadership in the hotel industry by providing excellent Customer Service as perceived by Guests and always ready to exceed their expectations without compromise.</a:t>
            </a:r>
            <a:endParaRPr lang="en-US" dirty="0">
              <a:solidFill>
                <a:schemeClr val="tx1"/>
              </a:solidFill>
            </a:endParaRPr>
          </a:p>
        </p:txBody>
      </p:sp>
      <p:sp>
        <p:nvSpPr>
          <p:cNvPr id="10" name="Rectangle 9"/>
          <p:cNvSpPr/>
          <p:nvPr/>
        </p:nvSpPr>
        <p:spPr>
          <a:xfrm>
            <a:off x="228600" y="1676400"/>
            <a:ext cx="2667000" cy="12954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smtClean="0"/>
              <a:t>make Haddad Hotel seem the best as dynamic and leading standard hotel.</a:t>
            </a:r>
            <a:endParaRPr lang="en-US" dirty="0"/>
          </a:p>
        </p:txBody>
      </p:sp>
      <p:cxnSp>
        <p:nvCxnSpPr>
          <p:cNvPr id="11" name="Straight Arrow Connector 10"/>
          <p:cNvCxnSpPr/>
          <p:nvPr/>
        </p:nvCxnSpPr>
        <p:spPr>
          <a:xfrm flipV="1">
            <a:off x="5334000" y="3124200"/>
            <a:ext cx="838200" cy="30480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2" name="Straight Arrow Connector 11"/>
          <p:cNvCxnSpPr/>
          <p:nvPr/>
        </p:nvCxnSpPr>
        <p:spPr>
          <a:xfrm>
            <a:off x="4191000" y="4267200"/>
            <a:ext cx="0" cy="114300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4" name="Straight Arrow Connector 13"/>
          <p:cNvCxnSpPr/>
          <p:nvPr/>
        </p:nvCxnSpPr>
        <p:spPr>
          <a:xfrm flipH="1" flipV="1">
            <a:off x="2209800" y="3048000"/>
            <a:ext cx="914400" cy="38100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5" name="Straight Arrow Connector 14"/>
          <p:cNvCxnSpPr/>
          <p:nvPr/>
        </p:nvCxnSpPr>
        <p:spPr>
          <a:xfrm flipV="1">
            <a:off x="4267200" y="2286000"/>
            <a:ext cx="0" cy="68580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16" name="Rectangle 15"/>
          <p:cNvSpPr/>
          <p:nvPr/>
        </p:nvSpPr>
        <p:spPr>
          <a:xfrm>
            <a:off x="914400" y="685800"/>
            <a:ext cx="3175806" cy="369332"/>
          </a:xfrm>
          <a:prstGeom prst="rect">
            <a:avLst/>
          </a:prstGeom>
        </p:spPr>
        <p:txBody>
          <a:bodyPr wrap="none">
            <a:spAutoFit/>
          </a:bodyPr>
          <a:lstStyle/>
          <a:p>
            <a:r>
              <a:rPr lang="en-US" b="1" dirty="0" smtClean="0"/>
              <a:t>Haddad Vision and Mission</a:t>
            </a:r>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562600"/>
          </a:xfrm>
        </p:spPr>
        <p:txBody>
          <a:bodyPr>
            <a:normAutofit/>
          </a:bodyPr>
          <a:lstStyle/>
          <a:p>
            <a:pPr rtl="1"/>
            <a:r>
              <a:rPr lang="en-US" sz="2200" dirty="0" smtClean="0"/>
              <a:t>Where </a:t>
            </a:r>
            <a:r>
              <a:rPr lang="en-US" sz="2200" b="1" dirty="0" smtClean="0">
                <a:solidFill>
                  <a:schemeClr val="tx2"/>
                </a:solidFill>
                <a:latin typeface="+mj-lt"/>
                <a:ea typeface="+mj-ea"/>
                <a:cs typeface="+mj-cs"/>
              </a:rPr>
              <a:t>Haddad mission </a:t>
            </a:r>
            <a:r>
              <a:rPr lang="en-US" sz="2200" dirty="0" smtClean="0"/>
              <a:t>is working all together, there Honor to serve customer in every Opportunity because every Moment of Truth with you count for us to live up to your Expectation. they are committed to provide </a:t>
            </a:r>
            <a:r>
              <a:rPr lang="en-US" sz="2200" i="1" dirty="0" smtClean="0"/>
              <a:t>total customer satisfaction</a:t>
            </a:r>
            <a:r>
              <a:rPr lang="en-US" sz="2200" dirty="0" smtClean="0"/>
              <a:t> through:</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dirty="0"/>
          </a:p>
        </p:txBody>
      </p:sp>
      <p:sp>
        <p:nvSpPr>
          <p:cNvPr id="6" name="Oval 5"/>
          <p:cNvSpPr/>
          <p:nvPr/>
        </p:nvSpPr>
        <p:spPr>
          <a:xfrm>
            <a:off x="381000" y="3886200"/>
            <a:ext cx="3600000" cy="108000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lvl="0"/>
            <a:endParaRPr lang="en-US" dirty="0" smtClean="0">
              <a:solidFill>
                <a:schemeClr val="tx1"/>
              </a:solidFill>
            </a:endParaRPr>
          </a:p>
        </p:txBody>
      </p:sp>
      <p:sp>
        <p:nvSpPr>
          <p:cNvPr id="7" name="Oval 6"/>
          <p:cNvSpPr/>
          <p:nvPr/>
        </p:nvSpPr>
        <p:spPr>
          <a:xfrm>
            <a:off x="2514600" y="2590800"/>
            <a:ext cx="3600000" cy="108000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lvl="0"/>
            <a:endParaRPr lang="en-US" dirty="0" smtClean="0">
              <a:solidFill>
                <a:schemeClr val="tx1"/>
              </a:solidFill>
            </a:endParaRPr>
          </a:p>
        </p:txBody>
      </p:sp>
      <p:sp>
        <p:nvSpPr>
          <p:cNvPr id="8" name="Oval 7"/>
          <p:cNvSpPr/>
          <p:nvPr/>
        </p:nvSpPr>
        <p:spPr>
          <a:xfrm>
            <a:off x="4953000" y="3810000"/>
            <a:ext cx="3600000" cy="108000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lvl="0"/>
            <a:endParaRPr lang="en-US" dirty="0" smtClean="0">
              <a:solidFill>
                <a:schemeClr val="tx1"/>
              </a:solidFill>
            </a:endParaRPr>
          </a:p>
        </p:txBody>
      </p:sp>
      <p:sp>
        <p:nvSpPr>
          <p:cNvPr id="9" name="Oval 8"/>
          <p:cNvSpPr/>
          <p:nvPr/>
        </p:nvSpPr>
        <p:spPr>
          <a:xfrm>
            <a:off x="457200" y="5486400"/>
            <a:ext cx="3600000" cy="108000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lvl="0"/>
            <a:endParaRPr lang="en-US" dirty="0" smtClean="0">
              <a:solidFill>
                <a:schemeClr val="tx1"/>
              </a:solidFill>
            </a:endParaRPr>
          </a:p>
        </p:txBody>
      </p:sp>
      <p:sp>
        <p:nvSpPr>
          <p:cNvPr id="10" name="Oval 9"/>
          <p:cNvSpPr/>
          <p:nvPr/>
        </p:nvSpPr>
        <p:spPr>
          <a:xfrm>
            <a:off x="4876800" y="5410200"/>
            <a:ext cx="3600000" cy="108000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lvl="0" algn="ctr"/>
            <a:endParaRPr lang="en-US" dirty="0" smtClean="0">
              <a:solidFill>
                <a:schemeClr val="tx1"/>
              </a:solidFill>
            </a:endParaRPr>
          </a:p>
        </p:txBody>
      </p:sp>
      <p:sp>
        <p:nvSpPr>
          <p:cNvPr id="11" name="TextBox 10"/>
          <p:cNvSpPr txBox="1"/>
          <p:nvPr/>
        </p:nvSpPr>
        <p:spPr>
          <a:xfrm>
            <a:off x="533400" y="4114800"/>
            <a:ext cx="3276600" cy="646331"/>
          </a:xfrm>
          <a:prstGeom prst="rect">
            <a:avLst/>
          </a:prstGeom>
          <a:noFill/>
        </p:spPr>
        <p:txBody>
          <a:bodyPr wrap="square" rtlCol="1">
            <a:spAutoFit/>
          </a:bodyPr>
          <a:lstStyle/>
          <a:p>
            <a:pPr lvl="0"/>
            <a:r>
              <a:rPr lang="en-US" dirty="0" smtClean="0"/>
              <a:t>Providing alert, competent and personalized service. </a:t>
            </a:r>
          </a:p>
        </p:txBody>
      </p:sp>
      <p:sp>
        <p:nvSpPr>
          <p:cNvPr id="12" name="TextBox 11"/>
          <p:cNvSpPr txBox="1"/>
          <p:nvPr/>
        </p:nvSpPr>
        <p:spPr>
          <a:xfrm>
            <a:off x="2971800" y="2819400"/>
            <a:ext cx="2743200" cy="923330"/>
          </a:xfrm>
          <a:prstGeom prst="rect">
            <a:avLst/>
          </a:prstGeom>
          <a:noFill/>
        </p:spPr>
        <p:txBody>
          <a:bodyPr wrap="square" rtlCol="1">
            <a:spAutoFit/>
          </a:bodyPr>
          <a:lstStyle/>
          <a:p>
            <a:pPr lvl="0"/>
            <a:r>
              <a:rPr lang="en-US" dirty="0" smtClean="0"/>
              <a:t>Assuring wholesome and safe accommodation.</a:t>
            </a:r>
          </a:p>
          <a:p>
            <a:endParaRPr lang="ar-SA" dirty="0"/>
          </a:p>
        </p:txBody>
      </p:sp>
      <p:sp>
        <p:nvSpPr>
          <p:cNvPr id="13" name="TextBox 12"/>
          <p:cNvSpPr txBox="1"/>
          <p:nvPr/>
        </p:nvSpPr>
        <p:spPr>
          <a:xfrm>
            <a:off x="838200" y="5715000"/>
            <a:ext cx="2895600" cy="646331"/>
          </a:xfrm>
          <a:prstGeom prst="rect">
            <a:avLst/>
          </a:prstGeom>
          <a:noFill/>
        </p:spPr>
        <p:txBody>
          <a:bodyPr wrap="square" rtlCol="1">
            <a:spAutoFit/>
          </a:bodyPr>
          <a:lstStyle/>
          <a:p>
            <a:pPr lvl="0"/>
            <a:r>
              <a:rPr lang="en-US" dirty="0" smtClean="0"/>
              <a:t>Ensuring employee's welfare and development.</a:t>
            </a:r>
          </a:p>
        </p:txBody>
      </p:sp>
      <p:sp>
        <p:nvSpPr>
          <p:cNvPr id="14" name="TextBox 13"/>
          <p:cNvSpPr txBox="1"/>
          <p:nvPr/>
        </p:nvSpPr>
        <p:spPr>
          <a:xfrm>
            <a:off x="5105400" y="4038600"/>
            <a:ext cx="3276600" cy="646331"/>
          </a:xfrm>
          <a:prstGeom prst="rect">
            <a:avLst/>
          </a:prstGeom>
          <a:noFill/>
        </p:spPr>
        <p:txBody>
          <a:bodyPr wrap="square" rtlCol="1">
            <a:spAutoFit/>
          </a:bodyPr>
          <a:lstStyle/>
          <a:p>
            <a:pPr lvl="0"/>
            <a:r>
              <a:rPr lang="en-US" dirty="0" smtClean="0"/>
              <a:t>Enhancing cooperation and teamwork in the organization.</a:t>
            </a:r>
          </a:p>
        </p:txBody>
      </p:sp>
      <p:sp>
        <p:nvSpPr>
          <p:cNvPr id="15" name="TextBox 14"/>
          <p:cNvSpPr txBox="1"/>
          <p:nvPr/>
        </p:nvSpPr>
        <p:spPr>
          <a:xfrm>
            <a:off x="5410200" y="5638800"/>
            <a:ext cx="2743200" cy="646331"/>
          </a:xfrm>
          <a:prstGeom prst="rect">
            <a:avLst/>
          </a:prstGeom>
          <a:noFill/>
        </p:spPr>
        <p:txBody>
          <a:bodyPr wrap="square" rtlCol="1">
            <a:spAutoFit/>
          </a:bodyPr>
          <a:lstStyle/>
          <a:p>
            <a:pPr lvl="0" algn="ctr"/>
            <a:r>
              <a:rPr lang="en-US" dirty="0" smtClean="0"/>
              <a:t>Working towards globally competitive service.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HADDAD Hotel values:</a:t>
            </a:r>
            <a:br>
              <a:rPr lang="en-US" sz="2800" dirty="0" smtClean="0"/>
            </a:br>
            <a:endParaRPr lang="en-US" sz="2800" dirty="0"/>
          </a:p>
        </p:txBody>
      </p:sp>
      <p:sp>
        <p:nvSpPr>
          <p:cNvPr id="3" name="Content Placeholder 2"/>
          <p:cNvSpPr>
            <a:spLocks noGrp="1"/>
          </p:cNvSpPr>
          <p:nvPr>
            <p:ph idx="1"/>
          </p:nvPr>
        </p:nvSpPr>
        <p:spPr/>
        <p:txBody>
          <a:bodyPr/>
          <a:lstStyle/>
          <a:p>
            <a:pPr lvl="0"/>
            <a:r>
              <a:rPr lang="en-US" sz="2400" dirty="0" smtClean="0"/>
              <a:t>Develop right attitude</a:t>
            </a:r>
          </a:p>
          <a:p>
            <a:pPr lvl="0"/>
            <a:r>
              <a:rPr lang="en-US" sz="2400" dirty="0" smtClean="0"/>
              <a:t>Honor and competency to serve</a:t>
            </a:r>
          </a:p>
          <a:p>
            <a:pPr lvl="0"/>
            <a:r>
              <a:rPr lang="en-US" sz="2400" dirty="0" smtClean="0"/>
              <a:t>Learn and Improve.</a:t>
            </a:r>
          </a:p>
          <a:p>
            <a:pPr lvl="0"/>
            <a:r>
              <a:rPr lang="en-US" sz="2400" dirty="0" smtClean="0"/>
              <a:t>Empowerment and Teamwork.</a:t>
            </a:r>
          </a:p>
          <a:p>
            <a:pPr>
              <a:buNone/>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noAutofit/>
          </a:bodyPr>
          <a:lstStyle/>
          <a:p>
            <a:r>
              <a:rPr lang="en-US" sz="2800" b="1" dirty="0" smtClean="0"/>
              <a:t>Current Level of Customer Satisfaction</a:t>
            </a:r>
            <a:endParaRPr lang="en-US" sz="2800" dirty="0"/>
          </a:p>
        </p:txBody>
      </p:sp>
      <p:sp>
        <p:nvSpPr>
          <p:cNvPr id="3" name="Content Placeholder 2"/>
          <p:cNvSpPr>
            <a:spLocks noGrp="1"/>
          </p:cNvSpPr>
          <p:nvPr>
            <p:ph idx="1"/>
          </p:nvPr>
        </p:nvSpPr>
        <p:spPr>
          <a:xfrm>
            <a:off x="457200" y="2209800"/>
            <a:ext cx="8229600" cy="4389120"/>
          </a:xfrm>
        </p:spPr>
        <p:txBody>
          <a:bodyPr/>
          <a:lstStyle/>
          <a:p>
            <a:pPr algn="just">
              <a:buFont typeface="Arial" pitchFamily="34" charset="0"/>
              <a:buChar char="•"/>
            </a:pPr>
            <a:r>
              <a:rPr lang="en-US" sz="2200" dirty="0" smtClean="0"/>
              <a:t>data have been collected from Haddad tourism village through distributing questioners.</a:t>
            </a:r>
          </a:p>
          <a:p>
            <a:pPr algn="just">
              <a:buFont typeface="Arial" pitchFamily="34" charset="0"/>
              <a:buChar char="•"/>
            </a:pPr>
            <a:endParaRPr lang="en-US" sz="2200" dirty="0" smtClean="0"/>
          </a:p>
          <a:p>
            <a:pPr algn="just">
              <a:buFont typeface="Arial" pitchFamily="34" charset="0"/>
              <a:buChar char="•"/>
            </a:pPr>
            <a:r>
              <a:rPr lang="en-US" sz="2200" dirty="0" smtClean="0"/>
              <a:t>The questioners have been distributed in the period between March and April</a:t>
            </a:r>
          </a:p>
          <a:p>
            <a:pPr>
              <a:buNone/>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normAutofit/>
          </a:bodyPr>
          <a:lstStyle/>
          <a:p>
            <a:pPr algn="ctr"/>
            <a:r>
              <a:rPr lang="en-US" sz="3600" dirty="0" smtClean="0"/>
              <a:t>questioner results.</a:t>
            </a:r>
            <a:endParaRPr lang="en-US" sz="3600"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685800" y="1752600"/>
            <a:ext cx="8029575" cy="451485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cstate="print"/>
          <a:srcRect/>
          <a:stretch>
            <a:fillRect/>
          </a:stretch>
        </p:blipFill>
        <p:spPr bwMode="auto">
          <a:xfrm>
            <a:off x="228600" y="838200"/>
            <a:ext cx="2520000" cy="25200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3200400" y="838200"/>
            <a:ext cx="2520000" cy="2526924"/>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a:stretch>
            <a:fillRect/>
          </a:stretch>
        </p:blipFill>
        <p:spPr bwMode="auto">
          <a:xfrm>
            <a:off x="6324600" y="838200"/>
            <a:ext cx="2520000" cy="2513058"/>
          </a:xfrm>
          <a:prstGeom prst="rect">
            <a:avLst/>
          </a:prstGeom>
          <a:noFill/>
          <a:ln w="9525">
            <a:noFill/>
            <a:miter lim="800000"/>
            <a:headEnd/>
            <a:tailEnd/>
          </a:ln>
        </p:spPr>
      </p:pic>
      <p:pic>
        <p:nvPicPr>
          <p:cNvPr id="7" name="Picture 2"/>
          <p:cNvPicPr>
            <a:picLocks noChangeAspect="1" noChangeArrowheads="1"/>
          </p:cNvPicPr>
          <p:nvPr/>
        </p:nvPicPr>
        <p:blipFill>
          <a:blip r:embed="rId5" cstate="print"/>
          <a:srcRect/>
          <a:stretch>
            <a:fillRect/>
          </a:stretch>
        </p:blipFill>
        <p:spPr bwMode="auto">
          <a:xfrm>
            <a:off x="228600" y="3581400"/>
            <a:ext cx="2520000" cy="2526981"/>
          </a:xfrm>
          <a:prstGeom prst="rect">
            <a:avLst/>
          </a:prstGeom>
          <a:noFill/>
          <a:ln w="9525">
            <a:noFill/>
            <a:miter lim="800000"/>
            <a:headEnd/>
            <a:tailEnd/>
          </a:ln>
        </p:spPr>
      </p:pic>
      <p:pic>
        <p:nvPicPr>
          <p:cNvPr id="8" name="Picture 2"/>
          <p:cNvPicPr>
            <a:picLocks noChangeAspect="1" noChangeArrowheads="1"/>
          </p:cNvPicPr>
          <p:nvPr/>
        </p:nvPicPr>
        <p:blipFill>
          <a:blip r:embed="rId6" cstate="print"/>
          <a:srcRect/>
          <a:stretch>
            <a:fillRect/>
          </a:stretch>
        </p:blipFill>
        <p:spPr bwMode="auto">
          <a:xfrm>
            <a:off x="3200400" y="3581400"/>
            <a:ext cx="2520000" cy="2520000"/>
          </a:xfrm>
          <a:prstGeom prst="rect">
            <a:avLst/>
          </a:prstGeom>
          <a:noFill/>
          <a:ln w="9525">
            <a:noFill/>
            <a:miter lim="800000"/>
            <a:headEnd/>
            <a:tailEnd/>
          </a:ln>
        </p:spPr>
      </p:pic>
      <p:pic>
        <p:nvPicPr>
          <p:cNvPr id="9" name="Picture 2"/>
          <p:cNvPicPr>
            <a:picLocks noChangeAspect="1" noChangeArrowheads="1"/>
          </p:cNvPicPr>
          <p:nvPr/>
        </p:nvPicPr>
        <p:blipFill>
          <a:blip r:embed="rId7" cstate="print"/>
          <a:srcRect/>
          <a:stretch>
            <a:fillRect/>
          </a:stretch>
        </p:blipFill>
        <p:spPr bwMode="auto">
          <a:xfrm>
            <a:off x="6324600" y="3581400"/>
            <a:ext cx="2520000" cy="2526962"/>
          </a:xfrm>
          <a:prstGeom prst="rect">
            <a:avLst/>
          </a:prstGeom>
          <a:noFill/>
          <a:ln w="9525">
            <a:noFill/>
            <a:miter lim="800000"/>
            <a:headEnd/>
            <a:tailEnd/>
          </a:ln>
        </p:spPr>
      </p:pic>
      <p:sp>
        <p:nvSpPr>
          <p:cNvPr id="10" name="Slide Number Placeholder 9"/>
          <p:cNvSpPr>
            <a:spLocks noGrp="1"/>
          </p:cNvSpPr>
          <p:nvPr>
            <p:ph type="sldNum" sz="quarter" idx="12"/>
          </p:nvPr>
        </p:nvSpPr>
        <p:spPr/>
        <p:txBody>
          <a:bodyPr/>
          <a:lstStyle/>
          <a:p>
            <a:fld id="{B6F15528-21DE-4FAA-801E-634DDDAF4B2B}" type="slidenum">
              <a:rPr lang="en-US" smtClean="0"/>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67512"/>
          </a:xfrm>
        </p:spPr>
        <p:txBody>
          <a:bodyPr>
            <a:normAutofit/>
          </a:bodyPr>
          <a:lstStyle/>
          <a:p>
            <a:r>
              <a:rPr lang="en-US" sz="4000" dirty="0" smtClean="0"/>
              <a:t>Presentations out line:</a:t>
            </a:r>
            <a:endParaRPr lang="en-US" sz="4000" dirty="0"/>
          </a:p>
        </p:txBody>
      </p:sp>
      <p:sp>
        <p:nvSpPr>
          <p:cNvPr id="3" name="Content Placeholder 2"/>
          <p:cNvSpPr>
            <a:spLocks noGrp="1"/>
          </p:cNvSpPr>
          <p:nvPr>
            <p:ph idx="1"/>
          </p:nvPr>
        </p:nvSpPr>
        <p:spPr/>
        <p:txBody>
          <a:bodyPr>
            <a:normAutofit/>
          </a:bodyPr>
          <a:lstStyle/>
          <a:p>
            <a:r>
              <a:rPr lang="en-US" sz="2200" dirty="0" smtClean="0"/>
              <a:t>QMS in Hotel.</a:t>
            </a:r>
          </a:p>
          <a:p>
            <a:pPr>
              <a:buNone/>
            </a:pPr>
            <a:endParaRPr lang="en-US" sz="2200" dirty="0" smtClean="0"/>
          </a:p>
          <a:p>
            <a:r>
              <a:rPr lang="en-US" sz="2200" dirty="0" smtClean="0"/>
              <a:t> Case study Haddad Hotel.</a:t>
            </a:r>
          </a:p>
          <a:p>
            <a:pPr>
              <a:buNone/>
            </a:pPr>
            <a:endParaRPr lang="en-US" sz="2200" dirty="0" smtClean="0"/>
          </a:p>
          <a:p>
            <a:r>
              <a:rPr lang="en-US" sz="2200" dirty="0" smtClean="0"/>
              <a:t>Current system for Haddad hotel.</a:t>
            </a:r>
          </a:p>
          <a:p>
            <a:pPr>
              <a:buNone/>
            </a:pPr>
            <a:endParaRPr lang="en-US" sz="2200" dirty="0" smtClean="0"/>
          </a:p>
          <a:p>
            <a:r>
              <a:rPr lang="en-US" sz="2200" dirty="0" smtClean="0"/>
              <a:t> Developed QMS.</a:t>
            </a:r>
          </a:p>
          <a:p>
            <a:pPr>
              <a:buNone/>
            </a:pPr>
            <a:endParaRPr lang="en-US" sz="2200" dirty="0" smtClean="0"/>
          </a:p>
          <a:p>
            <a:r>
              <a:rPr lang="en-US" sz="2200" dirty="0" smtClean="0"/>
              <a:t> Measurement indicator.</a:t>
            </a:r>
          </a:p>
          <a:p>
            <a:endParaRPr lang="en-US" sz="22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cstate="print"/>
          <a:srcRect/>
          <a:stretch>
            <a:fillRect/>
          </a:stretch>
        </p:blipFill>
        <p:spPr bwMode="auto">
          <a:xfrm>
            <a:off x="304800" y="1143000"/>
            <a:ext cx="2520000" cy="2513114"/>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3200400" y="1143000"/>
            <a:ext cx="2520000" cy="2533961"/>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a:stretch>
            <a:fillRect/>
          </a:stretch>
        </p:blipFill>
        <p:spPr bwMode="auto">
          <a:xfrm>
            <a:off x="6096000" y="1143000"/>
            <a:ext cx="2520000" cy="2533884"/>
          </a:xfrm>
          <a:prstGeom prst="rect">
            <a:avLst/>
          </a:prstGeom>
          <a:noFill/>
          <a:ln w="9525">
            <a:noFill/>
            <a:miter lim="800000"/>
            <a:headEnd/>
            <a:tailEnd/>
          </a:ln>
        </p:spPr>
      </p:pic>
      <p:pic>
        <p:nvPicPr>
          <p:cNvPr id="7" name="Picture 2"/>
          <p:cNvPicPr>
            <a:picLocks noChangeAspect="1" noChangeArrowheads="1"/>
          </p:cNvPicPr>
          <p:nvPr/>
        </p:nvPicPr>
        <p:blipFill>
          <a:blip r:embed="rId5" cstate="print"/>
          <a:srcRect/>
          <a:stretch>
            <a:fillRect/>
          </a:stretch>
        </p:blipFill>
        <p:spPr bwMode="auto">
          <a:xfrm>
            <a:off x="1752600" y="3886200"/>
            <a:ext cx="2520000" cy="2499288"/>
          </a:xfrm>
          <a:prstGeom prst="rect">
            <a:avLst/>
          </a:prstGeom>
          <a:noFill/>
          <a:ln w="9525">
            <a:noFill/>
            <a:miter lim="800000"/>
            <a:headEnd/>
            <a:tailEnd/>
          </a:ln>
        </p:spPr>
      </p:pic>
      <p:pic>
        <p:nvPicPr>
          <p:cNvPr id="8" name="Picture 2"/>
          <p:cNvPicPr>
            <a:picLocks noChangeAspect="1" noChangeArrowheads="1"/>
          </p:cNvPicPr>
          <p:nvPr/>
        </p:nvPicPr>
        <p:blipFill>
          <a:blip r:embed="rId6" cstate="print"/>
          <a:srcRect/>
          <a:stretch>
            <a:fillRect/>
          </a:stretch>
        </p:blipFill>
        <p:spPr bwMode="auto">
          <a:xfrm>
            <a:off x="4648200" y="3886200"/>
            <a:ext cx="2520000" cy="2540883"/>
          </a:xfrm>
          <a:prstGeom prst="rect">
            <a:avLst/>
          </a:prstGeom>
          <a:noFill/>
          <a:ln w="9525">
            <a:noFill/>
            <a:miter lim="800000"/>
            <a:headEnd/>
            <a:tailEnd/>
          </a:ln>
        </p:spPr>
      </p:pic>
      <p:sp>
        <p:nvSpPr>
          <p:cNvPr id="9" name="Slide Number Placeholder 8"/>
          <p:cNvSpPr>
            <a:spLocks noGrp="1"/>
          </p:cNvSpPr>
          <p:nvPr>
            <p:ph type="sldNum" sz="quarter" idx="12"/>
          </p:nvPr>
        </p:nvSpPr>
        <p:spPr/>
        <p:txBody>
          <a:bodyPr/>
          <a:lstStyle/>
          <a:p>
            <a:fld id="{B6F15528-21DE-4FAA-801E-634DDDAF4B2B}" type="slidenum">
              <a:rPr lang="en-US" smtClean="0"/>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normAutofit/>
          </a:bodyPr>
          <a:lstStyle/>
          <a:p>
            <a:r>
              <a:rPr lang="en-US" sz="2800" b="1" dirty="0" smtClean="0"/>
              <a:t>Dissatisfaction Cause Analysis</a:t>
            </a:r>
            <a:endParaRPr lang="en-US" sz="2800" dirty="0"/>
          </a:p>
        </p:txBody>
      </p:sp>
      <p:sp>
        <p:nvSpPr>
          <p:cNvPr id="3" name="Content Placeholder 2"/>
          <p:cNvSpPr>
            <a:spLocks noGrp="1"/>
          </p:cNvSpPr>
          <p:nvPr>
            <p:ph idx="1"/>
          </p:nvPr>
        </p:nvSpPr>
        <p:spPr/>
        <p:txBody>
          <a:bodyPr/>
          <a:lstStyle/>
          <a:p>
            <a:r>
              <a:rPr lang="en-US" sz="2200" dirty="0" smtClean="0"/>
              <a:t>A Cause-and-Effect Diagram is a tool that helps identify, sort, and display possible causes of a specific problem or quality characteristic.</a:t>
            </a:r>
          </a:p>
          <a:p>
            <a:pPr>
              <a:buFont typeface="Wingdings" pitchFamily="2" charset="2"/>
              <a:buChar char="Ø"/>
            </a:pPr>
            <a:endParaRPr lang="en-US" sz="2200" dirty="0" smtClean="0"/>
          </a:p>
          <a:p>
            <a:pPr>
              <a:buFont typeface="Wingdings" pitchFamily="2" charset="2"/>
              <a:buChar char="Ø"/>
            </a:pPr>
            <a:r>
              <a:rPr lang="en-US" sz="2200" dirty="0" smtClean="0"/>
              <a:t>Weakness points:</a:t>
            </a:r>
          </a:p>
          <a:p>
            <a:pPr>
              <a:buNone/>
            </a:pPr>
            <a:endParaRPr lang="en-US" sz="2200" dirty="0" smtClean="0"/>
          </a:p>
          <a:p>
            <a:r>
              <a:rPr lang="en-US" sz="2200" dirty="0" smtClean="0"/>
              <a:t>25% Noise</a:t>
            </a:r>
          </a:p>
          <a:p>
            <a:r>
              <a:rPr lang="en-US" sz="2200" dirty="0" smtClean="0"/>
              <a:t>27% prices</a:t>
            </a:r>
          </a:p>
          <a:p>
            <a:r>
              <a:rPr lang="en-US" sz="2200" dirty="0" smtClean="0"/>
              <a:t>33% Reception</a:t>
            </a:r>
          </a:p>
          <a:p>
            <a:r>
              <a:rPr lang="en-US" sz="2200" dirty="0" smtClean="0"/>
              <a:t>15% Services inside the rooms</a:t>
            </a:r>
            <a:endParaRPr lang="en-US" sz="22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cstate="print"/>
          <a:srcRect/>
          <a:stretch>
            <a:fillRect/>
          </a:stretch>
        </p:blipFill>
        <p:spPr bwMode="auto">
          <a:xfrm>
            <a:off x="838200" y="1103673"/>
            <a:ext cx="7391399" cy="5220928"/>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cstate="print"/>
          <a:srcRect/>
          <a:stretch>
            <a:fillRect/>
          </a:stretch>
        </p:blipFill>
        <p:spPr bwMode="auto">
          <a:xfrm>
            <a:off x="0" y="1295400"/>
            <a:ext cx="9144000" cy="55626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591312"/>
          </a:xfrm>
        </p:spPr>
        <p:txBody>
          <a:bodyPr>
            <a:normAutofit fontScale="90000"/>
          </a:bodyPr>
          <a:lstStyle/>
          <a:p>
            <a:r>
              <a:rPr lang="en-US" sz="4000" b="1" dirty="0" smtClean="0"/>
              <a:t>Interlinking: </a:t>
            </a:r>
            <a:r>
              <a:rPr lang="en-US" sz="2400" dirty="0" smtClean="0">
                <a:solidFill>
                  <a:schemeClr val="tx1"/>
                </a:solidFill>
              </a:rPr>
              <a:t>It’s a Quantitative modeling of cause and effect relationship between external and internal performance criteria.</a:t>
            </a:r>
            <a:r>
              <a:rPr lang="en-US" sz="3600" dirty="0" smtClean="0"/>
              <a:t/>
            </a:r>
            <a:br>
              <a:rPr lang="en-US" sz="3600" dirty="0" smtClean="0"/>
            </a:br>
            <a:endParaRPr lang="en-US" sz="4000"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228600" y="1981200"/>
            <a:ext cx="3941231" cy="21600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4800600" y="1981200"/>
            <a:ext cx="3951345" cy="2160000"/>
          </a:xfrm>
          <a:prstGeom prst="rect">
            <a:avLst/>
          </a:prstGeom>
          <a:noFill/>
          <a:ln w="9525">
            <a:noFill/>
            <a:miter lim="800000"/>
            <a:headEnd/>
            <a:tailEnd/>
          </a:ln>
        </p:spPr>
      </p:pic>
      <p:pic>
        <p:nvPicPr>
          <p:cNvPr id="7" name="Picture 2"/>
          <p:cNvPicPr>
            <a:picLocks noChangeAspect="1" noChangeArrowheads="1"/>
          </p:cNvPicPr>
          <p:nvPr/>
        </p:nvPicPr>
        <p:blipFill>
          <a:blip r:embed="rId4" cstate="print"/>
          <a:srcRect/>
          <a:stretch>
            <a:fillRect/>
          </a:stretch>
        </p:blipFill>
        <p:spPr bwMode="auto">
          <a:xfrm>
            <a:off x="4800600" y="4419600"/>
            <a:ext cx="3989709" cy="2160000"/>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B6F15528-21DE-4FAA-801E-634DDDAF4B2B}" type="slidenum">
              <a:rPr lang="en-US" smtClean="0"/>
              <a:pPr/>
              <a:t>24</a:t>
            </a:fld>
            <a:endParaRPr lang="en-US" dirty="0"/>
          </a:p>
        </p:txBody>
      </p:sp>
      <p:pic>
        <p:nvPicPr>
          <p:cNvPr id="54275" name="Picture 3"/>
          <p:cNvPicPr>
            <a:picLocks noChangeAspect="1" noChangeArrowheads="1"/>
          </p:cNvPicPr>
          <p:nvPr/>
        </p:nvPicPr>
        <p:blipFill>
          <a:blip r:embed="rId5" cstate="print"/>
          <a:srcRect/>
          <a:stretch>
            <a:fillRect/>
          </a:stretch>
        </p:blipFill>
        <p:spPr bwMode="auto">
          <a:xfrm>
            <a:off x="228600" y="4419600"/>
            <a:ext cx="3981687" cy="2160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a:bodyPr>
          <a:lstStyle/>
          <a:p>
            <a:r>
              <a:rPr lang="en-US" sz="3200" b="1" dirty="0" smtClean="0"/>
              <a:t>Organizational Structure</a:t>
            </a:r>
            <a:endParaRPr lang="en-US" sz="3200" dirty="0"/>
          </a:p>
        </p:txBody>
      </p:sp>
      <p:sp>
        <p:nvSpPr>
          <p:cNvPr id="3" name="Content Placeholder 2"/>
          <p:cNvSpPr>
            <a:spLocks noGrp="1"/>
          </p:cNvSpPr>
          <p:nvPr>
            <p:ph idx="1"/>
          </p:nvPr>
        </p:nvSpPr>
        <p:spPr/>
        <p:txBody>
          <a:bodyPr/>
          <a:lstStyle/>
          <a:p>
            <a:r>
              <a:rPr lang="en-US" dirty="0" smtClean="0"/>
              <a:t>A hotel organizational structure is a comprehensive plan by a hotel owner to define departmental activities and responsibilities.</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a:bodyPr>
          <a:lstStyle/>
          <a:p>
            <a:r>
              <a:rPr lang="en-US" sz="3200" b="1" dirty="0" smtClean="0"/>
              <a:t>Organizational Structure</a:t>
            </a:r>
            <a:endParaRPr lang="en-US" sz="3200"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0" y="1484784"/>
            <a:ext cx="9143999" cy="5032112"/>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229600" cy="1143000"/>
          </a:xfrm>
        </p:spPr>
        <p:txBody>
          <a:bodyPr>
            <a:normAutofit/>
          </a:bodyPr>
          <a:lstStyle/>
          <a:p>
            <a:r>
              <a:rPr lang="en-US" sz="3600" b="1" dirty="0" smtClean="0"/>
              <a:t>Job Titles</a:t>
            </a:r>
            <a:endParaRPr lang="en-US" sz="3600" dirty="0"/>
          </a:p>
        </p:txBody>
      </p:sp>
      <p:sp>
        <p:nvSpPr>
          <p:cNvPr id="3" name="Content Placeholder 2"/>
          <p:cNvSpPr>
            <a:spLocks noGrp="1"/>
          </p:cNvSpPr>
          <p:nvPr>
            <p:ph idx="1"/>
          </p:nvPr>
        </p:nvSpPr>
        <p:spPr/>
        <p:txBody>
          <a:bodyPr>
            <a:normAutofit/>
          </a:bodyPr>
          <a:lstStyle/>
          <a:p>
            <a:pPr>
              <a:buFont typeface="Wingdings" pitchFamily="2" charset="2"/>
              <a:buChar char="Ø"/>
            </a:pPr>
            <a:r>
              <a:rPr lang="en-US" sz="2200" b="1" dirty="0"/>
              <a:t>Controller</a:t>
            </a:r>
            <a:r>
              <a:rPr lang="en-US" sz="2200" b="1" dirty="0" smtClean="0"/>
              <a:t>.</a:t>
            </a:r>
          </a:p>
          <a:p>
            <a:pPr>
              <a:buNone/>
            </a:pPr>
            <a:endParaRPr lang="en-US" sz="2200" b="1" dirty="0"/>
          </a:p>
          <a:p>
            <a:pPr marL="457200" indent="-457200">
              <a:buFont typeface="+mj-lt"/>
              <a:buAutoNum type="arabicPeriod"/>
            </a:pPr>
            <a:r>
              <a:rPr lang="en-US" sz="2200" dirty="0" smtClean="0"/>
              <a:t>purchasing </a:t>
            </a:r>
            <a:r>
              <a:rPr lang="en-US" sz="2200" dirty="0"/>
              <a:t>department</a:t>
            </a:r>
            <a:r>
              <a:rPr lang="en-US" sz="2200" dirty="0" smtClean="0"/>
              <a:t>:</a:t>
            </a:r>
            <a:endParaRPr lang="en-US" sz="2200" dirty="0"/>
          </a:p>
          <a:p>
            <a:r>
              <a:rPr lang="en-US" sz="2200" dirty="0" smtClean="0"/>
              <a:t>Purchasing manager</a:t>
            </a:r>
            <a:endParaRPr lang="en-US" sz="2200" dirty="0"/>
          </a:p>
          <a:p>
            <a:r>
              <a:rPr lang="en-US" sz="2200" dirty="0" smtClean="0"/>
              <a:t>Warehouse man</a:t>
            </a:r>
          </a:p>
          <a:p>
            <a:pPr>
              <a:buNone/>
            </a:pPr>
            <a:endParaRPr lang="en-US" sz="2200" dirty="0"/>
          </a:p>
          <a:p>
            <a:pPr marL="457200" indent="-457200">
              <a:buNone/>
            </a:pPr>
            <a:r>
              <a:rPr lang="en-US" sz="2200" dirty="0" smtClean="0">
                <a:solidFill>
                  <a:schemeClr val="accent3">
                    <a:lumMod val="75000"/>
                  </a:schemeClr>
                </a:solidFill>
              </a:rPr>
              <a:t>2</a:t>
            </a:r>
            <a:r>
              <a:rPr lang="en-US" sz="2200" dirty="0" smtClean="0"/>
              <a:t>. account </a:t>
            </a:r>
            <a:r>
              <a:rPr lang="en-US" sz="2200" dirty="0"/>
              <a:t>receivable :</a:t>
            </a:r>
          </a:p>
          <a:p>
            <a:r>
              <a:rPr lang="en-US" sz="2200" dirty="0" smtClean="0"/>
              <a:t>Minor accountant</a:t>
            </a:r>
            <a:endParaRPr lang="en-US" sz="2200" dirty="0"/>
          </a:p>
          <a:p>
            <a:r>
              <a:rPr lang="en-US" sz="2200" dirty="0" smtClean="0"/>
              <a:t>Major accountant</a:t>
            </a:r>
            <a:endParaRPr lang="en-US" sz="22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27</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normAutofit/>
          </a:bodyPr>
          <a:lstStyle/>
          <a:p>
            <a:r>
              <a:rPr lang="en-US" sz="3600" b="1" dirty="0" smtClean="0"/>
              <a:t>Job Titles</a:t>
            </a:r>
            <a:endParaRPr lang="en-US" sz="3600" dirty="0"/>
          </a:p>
        </p:txBody>
      </p:sp>
      <p:sp>
        <p:nvSpPr>
          <p:cNvPr id="3" name="Content Placeholder 2"/>
          <p:cNvSpPr>
            <a:spLocks noGrp="1"/>
          </p:cNvSpPr>
          <p:nvPr>
            <p:ph idx="1"/>
          </p:nvPr>
        </p:nvSpPr>
        <p:spPr/>
        <p:txBody>
          <a:bodyPr>
            <a:normAutofit/>
          </a:bodyPr>
          <a:lstStyle/>
          <a:p>
            <a:pPr>
              <a:buFont typeface="Wingdings" pitchFamily="2" charset="2"/>
              <a:buChar char="Ø"/>
            </a:pPr>
            <a:r>
              <a:rPr lang="en-US" sz="2200" b="1" dirty="0"/>
              <a:t>Sale department.</a:t>
            </a:r>
          </a:p>
          <a:p>
            <a:r>
              <a:rPr lang="en-US" sz="2200" dirty="0" smtClean="0"/>
              <a:t>Sale manager</a:t>
            </a:r>
          </a:p>
          <a:p>
            <a:pPr>
              <a:buNone/>
            </a:pPr>
            <a:endParaRPr lang="en-US" sz="2200" dirty="0"/>
          </a:p>
          <a:p>
            <a:pPr>
              <a:buFont typeface="Wingdings" pitchFamily="2" charset="2"/>
              <a:buChar char="Ø"/>
            </a:pPr>
            <a:r>
              <a:rPr lang="en-US" sz="2200" b="1" dirty="0"/>
              <a:t>Maintenance department.</a:t>
            </a:r>
          </a:p>
          <a:p>
            <a:r>
              <a:rPr lang="en-US" sz="2200" dirty="0" smtClean="0"/>
              <a:t>mechanics technician</a:t>
            </a:r>
            <a:endParaRPr lang="en-US" sz="2200" dirty="0"/>
          </a:p>
          <a:p>
            <a:r>
              <a:rPr lang="en-US" sz="2200" dirty="0" smtClean="0"/>
              <a:t>electrical technician</a:t>
            </a:r>
            <a:endParaRPr lang="en-US" sz="22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229600" cy="1143000"/>
          </a:xfrm>
        </p:spPr>
        <p:txBody>
          <a:bodyPr>
            <a:normAutofit/>
          </a:bodyPr>
          <a:lstStyle/>
          <a:p>
            <a:r>
              <a:rPr lang="en-US" sz="3600" b="1" dirty="0" smtClean="0"/>
              <a:t>Job Titles</a:t>
            </a:r>
            <a:endParaRPr lang="en-US" sz="3600" dirty="0"/>
          </a:p>
        </p:txBody>
      </p:sp>
      <p:sp>
        <p:nvSpPr>
          <p:cNvPr id="3" name="Content Placeholder 2"/>
          <p:cNvSpPr>
            <a:spLocks noGrp="1"/>
          </p:cNvSpPr>
          <p:nvPr>
            <p:ph idx="1"/>
          </p:nvPr>
        </p:nvSpPr>
        <p:spPr/>
        <p:txBody>
          <a:bodyPr>
            <a:normAutofit/>
          </a:bodyPr>
          <a:lstStyle/>
          <a:p>
            <a:pPr>
              <a:buFont typeface="Wingdings" pitchFamily="2" charset="2"/>
              <a:buChar char="Ø"/>
            </a:pPr>
            <a:r>
              <a:rPr lang="en-US" sz="2200" b="1" dirty="0"/>
              <a:t>Customer Service department</a:t>
            </a:r>
            <a:r>
              <a:rPr lang="en-US" sz="2200" b="1" dirty="0" smtClean="0"/>
              <a:t>.</a:t>
            </a:r>
          </a:p>
          <a:p>
            <a:pPr>
              <a:buNone/>
            </a:pPr>
            <a:endParaRPr lang="en-US" sz="2200" b="1" dirty="0"/>
          </a:p>
          <a:p>
            <a:r>
              <a:rPr lang="en-US" sz="2200" dirty="0" smtClean="0"/>
              <a:t>customer </a:t>
            </a:r>
            <a:r>
              <a:rPr lang="en-US" sz="2200" dirty="0"/>
              <a:t>service </a:t>
            </a:r>
            <a:r>
              <a:rPr lang="en-US" sz="2200" dirty="0" smtClean="0"/>
              <a:t>manager</a:t>
            </a:r>
            <a:endParaRPr lang="en-US" sz="2200" dirty="0"/>
          </a:p>
          <a:p>
            <a:r>
              <a:rPr lang="en-US" sz="2200" dirty="0" smtClean="0"/>
              <a:t>housekeeping supervisor</a:t>
            </a:r>
            <a:endParaRPr lang="en-US" sz="2200" dirty="0"/>
          </a:p>
          <a:p>
            <a:r>
              <a:rPr lang="en-US" sz="2200" dirty="0" smtClean="0"/>
              <a:t>Workers</a:t>
            </a:r>
          </a:p>
          <a:p>
            <a:pPr>
              <a:buNone/>
            </a:pPr>
            <a:endParaRPr lang="en-US" sz="2200" dirty="0"/>
          </a:p>
          <a:p>
            <a:pPr>
              <a:buFont typeface="Wingdings" pitchFamily="2" charset="2"/>
              <a:buChar char="Ø"/>
            </a:pPr>
            <a:r>
              <a:rPr lang="en-US" sz="2200" b="1" dirty="0" smtClean="0"/>
              <a:t>Food </a:t>
            </a:r>
            <a:r>
              <a:rPr lang="en-US" sz="2200" b="1" dirty="0"/>
              <a:t>beverage department</a:t>
            </a:r>
            <a:r>
              <a:rPr lang="en-US" sz="2200" b="1" dirty="0" smtClean="0"/>
              <a:t>.</a:t>
            </a:r>
          </a:p>
          <a:p>
            <a:pPr>
              <a:buNone/>
            </a:pPr>
            <a:endParaRPr lang="en-US" sz="2200" b="1" dirty="0"/>
          </a:p>
          <a:p>
            <a:r>
              <a:rPr lang="en-US" sz="2200" dirty="0" smtClean="0"/>
              <a:t>Official cooks</a:t>
            </a:r>
            <a:endParaRPr lang="en-US" sz="2200" dirty="0"/>
          </a:p>
          <a:p>
            <a:r>
              <a:rPr lang="en-US" sz="2200" dirty="0" smtClean="0"/>
              <a:t>Official restaurant</a:t>
            </a:r>
            <a:endParaRPr lang="en-US" sz="22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Objectives:</a:t>
            </a:r>
            <a:endParaRPr lang="en-US" sz="3600" dirty="0"/>
          </a:p>
        </p:txBody>
      </p:sp>
      <p:sp>
        <p:nvSpPr>
          <p:cNvPr id="3" name="Content Placeholder 2"/>
          <p:cNvSpPr>
            <a:spLocks noGrp="1"/>
          </p:cNvSpPr>
          <p:nvPr>
            <p:ph idx="1"/>
          </p:nvPr>
        </p:nvSpPr>
        <p:spPr>
          <a:xfrm>
            <a:off x="457200" y="2057400"/>
            <a:ext cx="8229600" cy="4267200"/>
          </a:xfrm>
        </p:spPr>
        <p:txBody>
          <a:bodyPr>
            <a:normAutofit/>
          </a:bodyPr>
          <a:lstStyle/>
          <a:p>
            <a:pPr lvl="0"/>
            <a:r>
              <a:rPr lang="en-US" sz="2200" dirty="0" smtClean="0"/>
              <a:t>Study tourism and hospitality industry in Palestine .</a:t>
            </a:r>
          </a:p>
          <a:p>
            <a:pPr lvl="0">
              <a:buNone/>
            </a:pPr>
            <a:endParaRPr lang="en-US" sz="2200" dirty="0" smtClean="0"/>
          </a:p>
          <a:p>
            <a:pPr lvl="0"/>
            <a:r>
              <a:rPr lang="en-US" sz="2200" dirty="0" smtClean="0"/>
              <a:t>Study the level of customer satisfaction.</a:t>
            </a:r>
          </a:p>
          <a:p>
            <a:pPr lvl="0">
              <a:buNone/>
            </a:pPr>
            <a:endParaRPr lang="en-US" sz="2200" dirty="0" smtClean="0"/>
          </a:p>
          <a:p>
            <a:pPr lvl="0"/>
            <a:r>
              <a:rPr lang="en-US" sz="2200" dirty="0" smtClean="0"/>
              <a:t>Building quality system to improve services.</a:t>
            </a:r>
          </a:p>
          <a:p>
            <a:pPr lvl="0">
              <a:buNone/>
            </a:pPr>
            <a:r>
              <a:rPr lang="en-US" sz="2200" dirty="0" smtClean="0"/>
              <a:t>	</a:t>
            </a:r>
          </a:p>
          <a:p>
            <a:pPr lvl="0"/>
            <a:r>
              <a:rPr lang="en-US" sz="2200" dirty="0" smtClean="0"/>
              <a:t>Building a system in order to follow the level of customer satisfaction and proposed improvement.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Job Titles</a:t>
            </a:r>
            <a:endParaRPr lang="en-US" sz="3600" dirty="0"/>
          </a:p>
        </p:txBody>
      </p:sp>
      <p:sp>
        <p:nvSpPr>
          <p:cNvPr id="3" name="Content Placeholder 2"/>
          <p:cNvSpPr>
            <a:spLocks noGrp="1"/>
          </p:cNvSpPr>
          <p:nvPr>
            <p:ph idx="1"/>
          </p:nvPr>
        </p:nvSpPr>
        <p:spPr>
          <a:xfrm>
            <a:off x="457200" y="2438400"/>
            <a:ext cx="8229600" cy="3886200"/>
          </a:xfrm>
        </p:spPr>
        <p:txBody>
          <a:bodyPr>
            <a:normAutofit/>
          </a:bodyPr>
          <a:lstStyle/>
          <a:p>
            <a:pPr>
              <a:buFont typeface="Wingdings" pitchFamily="2" charset="2"/>
              <a:buChar char="Ø"/>
            </a:pPr>
            <a:r>
              <a:rPr lang="en-US" sz="2200" b="1" dirty="0"/>
              <a:t>F\O department.</a:t>
            </a:r>
          </a:p>
          <a:p>
            <a:r>
              <a:rPr lang="en-US" sz="2200" dirty="0" smtClean="0"/>
              <a:t>Recipient</a:t>
            </a:r>
            <a:endParaRPr lang="en-US" sz="22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30</a:t>
            </a:fld>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143000"/>
          </a:xfrm>
        </p:spPr>
        <p:txBody>
          <a:bodyPr>
            <a:normAutofit/>
          </a:bodyPr>
          <a:lstStyle/>
          <a:p>
            <a:r>
              <a:rPr lang="en-US" sz="3600" b="1" dirty="0" smtClean="0"/>
              <a:t>Procedure</a:t>
            </a:r>
            <a:endParaRPr lang="en-US" sz="3600" dirty="0"/>
          </a:p>
        </p:txBody>
      </p:sp>
      <p:sp>
        <p:nvSpPr>
          <p:cNvPr id="3" name="Content Placeholder 2"/>
          <p:cNvSpPr>
            <a:spLocks noGrp="1"/>
          </p:cNvSpPr>
          <p:nvPr>
            <p:ph idx="1"/>
          </p:nvPr>
        </p:nvSpPr>
        <p:spPr/>
        <p:txBody>
          <a:bodyPr>
            <a:normAutofit/>
          </a:bodyPr>
          <a:lstStyle/>
          <a:p>
            <a:pPr>
              <a:buFont typeface="Wingdings" pitchFamily="2" charset="2"/>
              <a:buChar char="Ø"/>
            </a:pPr>
            <a:r>
              <a:rPr lang="en-US" sz="2200" b="1" dirty="0"/>
              <a:t>Customer service director. </a:t>
            </a:r>
            <a:endParaRPr lang="en-US" sz="2200" b="1" dirty="0" smtClean="0"/>
          </a:p>
          <a:p>
            <a:pPr>
              <a:buNone/>
            </a:pPr>
            <a:r>
              <a:rPr lang="en-US" sz="2200" b="1" dirty="0" smtClean="0"/>
              <a:t>Housekeeping </a:t>
            </a:r>
            <a:r>
              <a:rPr lang="en-US" sz="2200" b="1" dirty="0"/>
              <a:t>manager</a:t>
            </a:r>
            <a:r>
              <a:rPr lang="en-US" sz="2200" b="1" dirty="0" smtClean="0"/>
              <a:t>:</a:t>
            </a:r>
          </a:p>
          <a:p>
            <a:pPr>
              <a:buNone/>
            </a:pPr>
            <a:endParaRPr lang="en-US" sz="2200" b="1" dirty="0"/>
          </a:p>
          <a:p>
            <a:pPr marL="457200" indent="-457200">
              <a:buFont typeface="+mj-lt"/>
              <a:buAutoNum type="arabicPeriod"/>
            </a:pPr>
            <a:r>
              <a:rPr lang="en-US" sz="2200" b="1" dirty="0" smtClean="0"/>
              <a:t>Room </a:t>
            </a:r>
            <a:r>
              <a:rPr lang="en-US" sz="2200" b="1" dirty="0"/>
              <a:t>attended</a:t>
            </a:r>
            <a:r>
              <a:rPr lang="en-US" sz="2200" b="1" dirty="0" smtClean="0"/>
              <a:t>:</a:t>
            </a:r>
          </a:p>
          <a:p>
            <a:pPr marL="457200" indent="-457200">
              <a:buNone/>
            </a:pPr>
            <a:endParaRPr lang="en-US" sz="2200" b="1" dirty="0"/>
          </a:p>
          <a:p>
            <a:pPr>
              <a:buFont typeface="Arial" pitchFamily="34" charset="0"/>
              <a:buChar char="•"/>
            </a:pPr>
            <a:r>
              <a:rPr lang="en-US" sz="2200" dirty="0" smtClean="0"/>
              <a:t>Receiving </a:t>
            </a:r>
            <a:r>
              <a:rPr lang="en-US" sz="2200" dirty="0"/>
              <a:t>the customer from entrance to the reception.</a:t>
            </a:r>
          </a:p>
          <a:p>
            <a:pPr>
              <a:buFont typeface="Arial" pitchFamily="34" charset="0"/>
              <a:buChar char="•"/>
            </a:pPr>
            <a:r>
              <a:rPr lang="en-US" sz="2200" dirty="0" smtClean="0"/>
              <a:t>After </a:t>
            </a:r>
            <a:r>
              <a:rPr lang="en-US" sz="2200" dirty="0"/>
              <a:t>finishing the check in procedure, he shows the customer their rooms, and introduces them to hotel facilities.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31</a:t>
            </a:fld>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r>
              <a:rPr lang="en-US" sz="3600" b="1" dirty="0" smtClean="0"/>
              <a:t>Procedure</a:t>
            </a:r>
            <a:endParaRPr lang="en-US" sz="3600" dirty="0"/>
          </a:p>
        </p:txBody>
      </p:sp>
      <p:sp>
        <p:nvSpPr>
          <p:cNvPr id="3" name="Content Placeholder 2"/>
          <p:cNvSpPr>
            <a:spLocks noGrp="1"/>
          </p:cNvSpPr>
          <p:nvPr>
            <p:ph idx="1"/>
          </p:nvPr>
        </p:nvSpPr>
        <p:spPr>
          <a:xfrm>
            <a:off x="457200" y="2209800"/>
            <a:ext cx="8229600" cy="4114800"/>
          </a:xfrm>
        </p:spPr>
        <p:txBody>
          <a:bodyPr>
            <a:normAutofit/>
          </a:bodyPr>
          <a:lstStyle/>
          <a:p>
            <a:pPr>
              <a:buNone/>
            </a:pPr>
            <a:r>
              <a:rPr lang="en-US" sz="2200" b="1" dirty="0" smtClean="0">
                <a:solidFill>
                  <a:schemeClr val="accent3">
                    <a:lumMod val="75000"/>
                  </a:schemeClr>
                </a:solidFill>
              </a:rPr>
              <a:t>2- </a:t>
            </a:r>
            <a:r>
              <a:rPr lang="en-US" sz="2200" b="1" dirty="0" smtClean="0"/>
              <a:t> </a:t>
            </a:r>
            <a:r>
              <a:rPr lang="en-US" sz="2200" b="1" dirty="0"/>
              <a:t>Laundry </a:t>
            </a:r>
            <a:r>
              <a:rPr lang="en-US" sz="2200" b="1" dirty="0" smtClean="0"/>
              <a:t>worker</a:t>
            </a:r>
          </a:p>
          <a:p>
            <a:endParaRPr lang="en-US" sz="2200" b="1" dirty="0" smtClean="0"/>
          </a:p>
          <a:p>
            <a:r>
              <a:rPr lang="en-US" sz="2200" dirty="0" smtClean="0"/>
              <a:t> </a:t>
            </a:r>
            <a:r>
              <a:rPr lang="en-US" sz="2200" dirty="0"/>
              <a:t>Receiving beds &amp; cushions covers, workers uniform from cleaning -workers to be washed.</a:t>
            </a:r>
          </a:p>
          <a:p>
            <a:r>
              <a:rPr lang="en-US" sz="2200" dirty="0" smtClean="0"/>
              <a:t> </a:t>
            </a:r>
            <a:r>
              <a:rPr lang="en-US" sz="2200" dirty="0"/>
              <a:t>Washing and ironing all received clothes &amp; covers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32</a:t>
            </a:fld>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normAutofit/>
          </a:bodyPr>
          <a:lstStyle/>
          <a:p>
            <a:r>
              <a:rPr lang="en-US" sz="3600" b="1" dirty="0" smtClean="0"/>
              <a:t>Procedure</a:t>
            </a:r>
            <a:endParaRPr lang="en-US" sz="3600" dirty="0"/>
          </a:p>
        </p:txBody>
      </p:sp>
      <p:sp>
        <p:nvSpPr>
          <p:cNvPr id="3" name="Content Placeholder 2"/>
          <p:cNvSpPr>
            <a:spLocks noGrp="1"/>
          </p:cNvSpPr>
          <p:nvPr>
            <p:ph idx="1"/>
          </p:nvPr>
        </p:nvSpPr>
        <p:spPr/>
        <p:txBody>
          <a:bodyPr>
            <a:normAutofit/>
          </a:bodyPr>
          <a:lstStyle/>
          <a:p>
            <a:pPr>
              <a:buNone/>
            </a:pPr>
            <a:r>
              <a:rPr lang="en-US" sz="2200" b="1" dirty="0" smtClean="0">
                <a:solidFill>
                  <a:schemeClr val="accent3">
                    <a:lumMod val="75000"/>
                  </a:schemeClr>
                </a:solidFill>
              </a:rPr>
              <a:t>3- </a:t>
            </a:r>
            <a:r>
              <a:rPr lang="en-US" sz="2200" b="1" dirty="0" smtClean="0"/>
              <a:t> </a:t>
            </a:r>
            <a:r>
              <a:rPr lang="en-US" sz="2200" b="1" dirty="0"/>
              <a:t>House person</a:t>
            </a:r>
          </a:p>
          <a:p>
            <a:endParaRPr lang="en-US" sz="2200" dirty="0" smtClean="0"/>
          </a:p>
          <a:p>
            <a:r>
              <a:rPr lang="en-US" sz="2200" dirty="0" smtClean="0"/>
              <a:t> </a:t>
            </a:r>
            <a:r>
              <a:rPr lang="en-US" sz="2200" dirty="0"/>
              <a:t>Distributing the work to workers (rooms ,hall ,loopy area) .</a:t>
            </a:r>
          </a:p>
          <a:p>
            <a:r>
              <a:rPr lang="en-US" sz="2200" dirty="0" smtClean="0"/>
              <a:t>Collecting </a:t>
            </a:r>
            <a:r>
              <a:rPr lang="en-US" sz="2200" dirty="0"/>
              <a:t>papers &amp; questioner from rooms after customers leave their rooms.</a:t>
            </a:r>
          </a:p>
          <a:p>
            <a:r>
              <a:rPr lang="en-US" sz="2200" dirty="0" smtClean="0"/>
              <a:t>Receiving </a:t>
            </a:r>
            <a:r>
              <a:rPr lang="en-US" sz="2200" dirty="0"/>
              <a:t>maintenances require from cleaning workers .</a:t>
            </a:r>
          </a:p>
          <a:p>
            <a:r>
              <a:rPr lang="en-US" sz="2200" dirty="0" smtClean="0"/>
              <a:t> Filling </a:t>
            </a:r>
            <a:r>
              <a:rPr lang="en-US" sz="2200" dirty="0"/>
              <a:t>Form 4/1 about the required maintenance and sending it to F\O.</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33</a:t>
            </a:fld>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Procedure</a:t>
            </a:r>
            <a:br>
              <a:rPr lang="en-US" b="1" dirty="0" smtClean="0"/>
            </a:br>
            <a:endParaRPr lang="en-US" dirty="0"/>
          </a:p>
        </p:txBody>
      </p:sp>
      <p:sp>
        <p:nvSpPr>
          <p:cNvPr id="3" name="Content Placeholder 2"/>
          <p:cNvSpPr>
            <a:spLocks noGrp="1"/>
          </p:cNvSpPr>
          <p:nvPr>
            <p:ph idx="1"/>
          </p:nvPr>
        </p:nvSpPr>
        <p:spPr>
          <a:xfrm>
            <a:off x="395536" y="1628800"/>
            <a:ext cx="8229600" cy="4525963"/>
          </a:xfrm>
        </p:spPr>
        <p:txBody>
          <a:bodyPr>
            <a:normAutofit/>
          </a:bodyPr>
          <a:lstStyle/>
          <a:p>
            <a:pPr>
              <a:buFont typeface="Wingdings" pitchFamily="2" charset="2"/>
              <a:buChar char="Ø"/>
            </a:pPr>
            <a:r>
              <a:rPr lang="en-US" sz="2200" b="1" dirty="0"/>
              <a:t>Food &amp; beverage </a:t>
            </a:r>
            <a:r>
              <a:rPr lang="en-US" sz="2200" b="1" dirty="0" smtClean="0"/>
              <a:t>director</a:t>
            </a:r>
          </a:p>
          <a:p>
            <a:pPr>
              <a:buNone/>
            </a:pPr>
            <a:endParaRPr lang="en-US" sz="2200" b="1" dirty="0" smtClean="0"/>
          </a:p>
          <a:p>
            <a:r>
              <a:rPr lang="en-US" sz="2200" b="1" dirty="0" smtClean="0"/>
              <a:t> </a:t>
            </a:r>
            <a:r>
              <a:rPr lang="en-US" sz="2200" dirty="0"/>
              <a:t>Executive chef.</a:t>
            </a:r>
          </a:p>
          <a:p>
            <a:pPr>
              <a:buNone/>
            </a:pPr>
            <a:r>
              <a:rPr lang="en-US" sz="2200" dirty="0" smtClean="0">
                <a:solidFill>
                  <a:schemeClr val="accent3">
                    <a:lumMod val="75000"/>
                  </a:schemeClr>
                </a:solidFill>
              </a:rPr>
              <a:t>- </a:t>
            </a:r>
            <a:r>
              <a:rPr lang="en-US" sz="2200" dirty="0" smtClean="0"/>
              <a:t> </a:t>
            </a:r>
            <a:r>
              <a:rPr lang="en-US" sz="2200" dirty="0"/>
              <a:t>receiving booking list from coordinator.</a:t>
            </a:r>
          </a:p>
          <a:p>
            <a:pPr>
              <a:buFontTx/>
              <a:buChar char="-"/>
            </a:pPr>
            <a:r>
              <a:rPr lang="en-US" sz="2200" dirty="0" smtClean="0"/>
              <a:t>cooking </a:t>
            </a:r>
            <a:r>
              <a:rPr lang="en-US" sz="2200" dirty="0"/>
              <a:t>all meals (breakfast, lunch, dinner </a:t>
            </a:r>
            <a:r>
              <a:rPr lang="en-US" sz="2200" dirty="0" smtClean="0"/>
              <a:t>).</a:t>
            </a:r>
          </a:p>
          <a:p>
            <a:pPr>
              <a:buNone/>
            </a:pPr>
            <a:endParaRPr lang="en-US" sz="2200" dirty="0"/>
          </a:p>
          <a:p>
            <a:r>
              <a:rPr lang="en-US" sz="2200" dirty="0"/>
              <a:t>Dishwasher.</a:t>
            </a:r>
          </a:p>
          <a:p>
            <a:pPr>
              <a:buNone/>
            </a:pPr>
            <a:r>
              <a:rPr lang="en-US" sz="2200" dirty="0" smtClean="0">
                <a:solidFill>
                  <a:schemeClr val="accent3">
                    <a:lumMod val="75000"/>
                  </a:schemeClr>
                </a:solidFill>
              </a:rPr>
              <a:t>- </a:t>
            </a:r>
            <a:r>
              <a:rPr lang="en-US" sz="2200" dirty="0" smtClean="0"/>
              <a:t> </a:t>
            </a:r>
            <a:r>
              <a:rPr lang="en-US" sz="2200" dirty="0"/>
              <a:t>Washing tableware cup goblet &amp; kitchenware.</a:t>
            </a:r>
          </a:p>
          <a:p>
            <a:pPr>
              <a:buNone/>
            </a:pPr>
            <a:r>
              <a:rPr lang="en-US" sz="2200" dirty="0">
                <a:solidFill>
                  <a:schemeClr val="accent3">
                    <a:lumMod val="75000"/>
                  </a:schemeClr>
                </a:solidFill>
              </a:rPr>
              <a:t>-</a:t>
            </a:r>
            <a:r>
              <a:rPr lang="en-US" sz="2200" dirty="0"/>
              <a:t> </a:t>
            </a:r>
            <a:r>
              <a:rPr lang="en-US" sz="2200" dirty="0" smtClean="0"/>
              <a:t> Drying </a:t>
            </a:r>
            <a:r>
              <a:rPr lang="en-US" sz="2200" dirty="0"/>
              <a:t>&amp; polishing tableware cup goblet.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34</a:t>
            </a:fld>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9697" name="Object 1"/>
          <p:cNvGraphicFramePr>
            <a:graphicFrameLocks noChangeAspect="1"/>
          </p:cNvGraphicFramePr>
          <p:nvPr/>
        </p:nvGraphicFramePr>
        <p:xfrm>
          <a:off x="2179092" y="1"/>
          <a:ext cx="4755108" cy="6705600"/>
        </p:xfrm>
        <a:graphic>
          <a:graphicData uri="http://schemas.openxmlformats.org/presentationml/2006/ole">
            <p:oleObj spid="_x0000_s29697" name="Visio" r:id="rId3" imgW="5446867" imgH="10122779" progId="">
              <p:embed/>
            </p:oleObj>
          </a:graphicData>
        </a:graphic>
      </p:graphicFrame>
      <p:sp>
        <p:nvSpPr>
          <p:cNvPr id="6" name="Slide Number Placeholder 5"/>
          <p:cNvSpPr>
            <a:spLocks noGrp="1"/>
          </p:cNvSpPr>
          <p:nvPr>
            <p:ph type="sldNum" sz="quarter" idx="12"/>
          </p:nvPr>
        </p:nvSpPr>
        <p:spPr/>
        <p:txBody>
          <a:bodyPr/>
          <a:lstStyle/>
          <a:p>
            <a:fld id="{B6F15528-21DE-4FAA-801E-634DDDAF4B2B}" type="slidenum">
              <a:rPr lang="en-US" smtClean="0"/>
              <a:pPr/>
              <a:t>35</a:t>
            </a:fld>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normAutofit/>
          </a:bodyPr>
          <a:lstStyle/>
          <a:p>
            <a:r>
              <a:rPr lang="en-US" sz="3600" b="1" dirty="0" smtClean="0"/>
              <a:t>Procedure</a:t>
            </a:r>
            <a:endParaRPr lang="en-US" sz="3600" dirty="0"/>
          </a:p>
        </p:txBody>
      </p:sp>
      <p:sp>
        <p:nvSpPr>
          <p:cNvPr id="3" name="Content Placeholder 2"/>
          <p:cNvSpPr>
            <a:spLocks noGrp="1"/>
          </p:cNvSpPr>
          <p:nvPr>
            <p:ph idx="1"/>
          </p:nvPr>
        </p:nvSpPr>
        <p:spPr>
          <a:xfrm>
            <a:off x="467544" y="1700808"/>
            <a:ext cx="8229600" cy="4525963"/>
          </a:xfrm>
        </p:spPr>
        <p:txBody>
          <a:bodyPr>
            <a:normAutofit/>
          </a:bodyPr>
          <a:lstStyle/>
          <a:p>
            <a:r>
              <a:rPr lang="en-US" sz="2200" dirty="0"/>
              <a:t>Restaurant supervisor</a:t>
            </a:r>
            <a:r>
              <a:rPr lang="en-US" sz="2200" dirty="0" smtClean="0"/>
              <a:t>.</a:t>
            </a:r>
            <a:endParaRPr lang="en-US" sz="2200" dirty="0"/>
          </a:p>
          <a:p>
            <a:pPr>
              <a:buNone/>
            </a:pPr>
            <a:r>
              <a:rPr lang="en-US" sz="2200" dirty="0"/>
              <a:t>- Supervising all restaurant issues (clean &amp; workers).</a:t>
            </a:r>
          </a:p>
          <a:p>
            <a:pPr>
              <a:buNone/>
            </a:pPr>
            <a:r>
              <a:rPr lang="en-US" sz="2200" dirty="0"/>
              <a:t>- Sending request list to cover the needs.</a:t>
            </a:r>
          </a:p>
          <a:p>
            <a:pPr>
              <a:buFontTx/>
              <a:buChar char="-"/>
            </a:pPr>
            <a:r>
              <a:rPr lang="en-US" sz="2200" dirty="0" smtClean="0"/>
              <a:t>Auditing </a:t>
            </a:r>
            <a:r>
              <a:rPr lang="en-US" sz="2200" dirty="0"/>
              <a:t>all restaurant accounts and sending report to minor accountant </a:t>
            </a:r>
            <a:r>
              <a:rPr lang="en-US" sz="2200" dirty="0" smtClean="0"/>
              <a:t>.</a:t>
            </a:r>
          </a:p>
          <a:p>
            <a:pPr>
              <a:buFontTx/>
              <a:buChar char="-"/>
            </a:pPr>
            <a:endParaRPr lang="en-US" sz="2200" dirty="0"/>
          </a:p>
          <a:p>
            <a:r>
              <a:rPr lang="en-US" sz="2200" dirty="0"/>
              <a:t>Food servers.</a:t>
            </a:r>
          </a:p>
          <a:p>
            <a:pPr>
              <a:buNone/>
            </a:pPr>
            <a:r>
              <a:rPr lang="en-US" sz="2200" dirty="0"/>
              <a:t>- </a:t>
            </a:r>
            <a:r>
              <a:rPr lang="en-US" sz="2200" dirty="0" smtClean="0"/>
              <a:t> Receive arrival customers.</a:t>
            </a:r>
            <a:endParaRPr lang="en-US" sz="2200" dirty="0"/>
          </a:p>
          <a:p>
            <a:pPr>
              <a:buNone/>
            </a:pPr>
            <a:r>
              <a:rPr lang="en-US" sz="2200" dirty="0"/>
              <a:t>- Collect customer order and </a:t>
            </a:r>
            <a:r>
              <a:rPr lang="en-US" sz="2200" dirty="0" smtClean="0"/>
              <a:t>serve </a:t>
            </a:r>
            <a:r>
              <a:rPr lang="en-US" sz="2200" dirty="0"/>
              <a:t>them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36</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72312"/>
          </a:xfrm>
        </p:spPr>
        <p:txBody>
          <a:bodyPr>
            <a:normAutofit/>
          </a:bodyPr>
          <a:lstStyle/>
          <a:p>
            <a:r>
              <a:rPr lang="en-US" sz="3600" b="1" dirty="0" smtClean="0"/>
              <a:t>Procedure</a:t>
            </a:r>
            <a:endParaRPr lang="en-US" sz="3600" dirty="0"/>
          </a:p>
        </p:txBody>
      </p:sp>
      <p:sp>
        <p:nvSpPr>
          <p:cNvPr id="3" name="Content Placeholder 2"/>
          <p:cNvSpPr>
            <a:spLocks noGrp="1"/>
          </p:cNvSpPr>
          <p:nvPr>
            <p:ph idx="1"/>
          </p:nvPr>
        </p:nvSpPr>
        <p:spPr/>
        <p:txBody>
          <a:bodyPr>
            <a:normAutofit/>
          </a:bodyPr>
          <a:lstStyle/>
          <a:p>
            <a:r>
              <a:rPr lang="en-US" sz="2200" dirty="0"/>
              <a:t>Cashier </a:t>
            </a:r>
            <a:r>
              <a:rPr lang="en-US" sz="2200" dirty="0" smtClean="0"/>
              <a:t>host</a:t>
            </a:r>
          </a:p>
          <a:p>
            <a:pPr>
              <a:buNone/>
            </a:pPr>
            <a:endParaRPr lang="en-US" sz="2200" dirty="0"/>
          </a:p>
          <a:p>
            <a:pPr>
              <a:buNone/>
            </a:pPr>
            <a:r>
              <a:rPr lang="en-US" sz="2200" dirty="0"/>
              <a:t>- Accounting customers</a:t>
            </a:r>
            <a:r>
              <a:rPr lang="en-US" sz="2200" dirty="0" smtClean="0"/>
              <a:t>.</a:t>
            </a:r>
          </a:p>
          <a:p>
            <a:pPr>
              <a:buNone/>
            </a:pPr>
            <a:r>
              <a:rPr lang="en-US" sz="2200" dirty="0"/>
              <a:t>- If the bill not paid by customer, it will send to the reception.</a:t>
            </a:r>
          </a:p>
          <a:p>
            <a:pPr>
              <a:buNone/>
            </a:pPr>
            <a:r>
              <a:rPr lang="en-US" sz="2200" dirty="0"/>
              <a:t>- Preparing account report to minor accountant.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37</a:t>
            </a:fld>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a:bodyPr>
          <a:lstStyle/>
          <a:p>
            <a:r>
              <a:rPr lang="en-US" sz="3600" b="1" dirty="0" smtClean="0"/>
              <a:t>Procedure.</a:t>
            </a:r>
            <a:endParaRPr lang="en-US" sz="3600" dirty="0"/>
          </a:p>
        </p:txBody>
      </p:sp>
      <p:sp>
        <p:nvSpPr>
          <p:cNvPr id="3" name="Content Placeholder 2"/>
          <p:cNvSpPr>
            <a:spLocks noGrp="1"/>
          </p:cNvSpPr>
          <p:nvPr>
            <p:ph idx="1"/>
          </p:nvPr>
        </p:nvSpPr>
        <p:spPr>
          <a:xfrm>
            <a:off x="457200" y="1935480"/>
            <a:ext cx="8229600" cy="4617720"/>
          </a:xfrm>
        </p:spPr>
        <p:txBody>
          <a:bodyPr>
            <a:normAutofit/>
          </a:bodyPr>
          <a:lstStyle/>
          <a:p>
            <a:pPr>
              <a:buFont typeface="Wingdings" pitchFamily="2" charset="2"/>
              <a:buChar char="Ø"/>
            </a:pPr>
            <a:r>
              <a:rPr lang="en-US" sz="2200" b="1" dirty="0" smtClean="0"/>
              <a:t>Controller.</a:t>
            </a:r>
          </a:p>
          <a:p>
            <a:pPr>
              <a:buNone/>
            </a:pPr>
            <a:r>
              <a:rPr lang="en-US" sz="2200" b="1" dirty="0"/>
              <a:t>Purchasing agent</a:t>
            </a:r>
            <a:r>
              <a:rPr lang="en-US" sz="2200" b="1" dirty="0" smtClean="0"/>
              <a:t>:</a:t>
            </a:r>
          </a:p>
          <a:p>
            <a:pPr>
              <a:buNone/>
            </a:pPr>
            <a:endParaRPr lang="en-US" sz="2200" b="1" dirty="0" smtClean="0"/>
          </a:p>
          <a:p>
            <a:r>
              <a:rPr lang="en-US" sz="2200" b="1" dirty="0" smtClean="0"/>
              <a:t> </a:t>
            </a:r>
            <a:r>
              <a:rPr lang="en-US" sz="2200" dirty="0"/>
              <a:t>Purchasing manager</a:t>
            </a:r>
          </a:p>
          <a:p>
            <a:pPr>
              <a:buNone/>
            </a:pPr>
            <a:r>
              <a:rPr lang="en-US" sz="2200" dirty="0"/>
              <a:t>- Receiving purchasing order from warehouse manager &amp;choose the best vendor .</a:t>
            </a:r>
          </a:p>
          <a:p>
            <a:pPr>
              <a:buNone/>
            </a:pPr>
            <a:r>
              <a:rPr lang="en-US" sz="2200" dirty="0"/>
              <a:t>- Sending purchasing order Form 1/1 to the supplier.</a:t>
            </a:r>
          </a:p>
          <a:p>
            <a:pPr>
              <a:buNone/>
            </a:pPr>
            <a:r>
              <a:rPr lang="en-US" sz="2200" dirty="0"/>
              <a:t>- Sending tenders if it’s needed according to Form 1/2 .</a:t>
            </a:r>
          </a:p>
          <a:p>
            <a:pPr>
              <a:buNone/>
            </a:pPr>
            <a:r>
              <a:rPr lang="en-US" sz="2200" dirty="0"/>
              <a:t>- Open and distinguish tenders in cooperation with administrative manager according to Form 1/3.</a:t>
            </a:r>
          </a:p>
          <a:p>
            <a:pPr>
              <a:buNone/>
            </a:pPr>
            <a:r>
              <a:rPr lang="en-US" sz="2200" dirty="0"/>
              <a:t>- Sending final report to administrative manager.</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38</a:t>
            </a:fld>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5841" name="Object 1"/>
          <p:cNvGraphicFramePr>
            <a:graphicFrameLocks noChangeAspect="1"/>
          </p:cNvGraphicFramePr>
          <p:nvPr/>
        </p:nvGraphicFramePr>
        <p:xfrm>
          <a:off x="1676400" y="0"/>
          <a:ext cx="4876800" cy="6858000"/>
        </p:xfrm>
        <a:graphic>
          <a:graphicData uri="http://schemas.openxmlformats.org/presentationml/2006/ole">
            <p:oleObj spid="_x0000_s35841" name="Visio" r:id="rId3" imgW="4381680" imgH="9256832" progId="">
              <p:embed/>
            </p:oleObj>
          </a:graphicData>
        </a:graphic>
      </p:graphicFrame>
      <p:sp>
        <p:nvSpPr>
          <p:cNvPr id="35843" name="AutoShape 3"/>
          <p:cNvSpPr>
            <a:spLocks noChangeArrowheads="1"/>
          </p:cNvSpPr>
          <p:nvPr/>
        </p:nvSpPr>
        <p:spPr bwMode="auto">
          <a:xfrm>
            <a:off x="255588" y="3289300"/>
            <a:ext cx="1371600" cy="92075"/>
          </a:xfrm>
          <a:prstGeom prst="rightArrow">
            <a:avLst>
              <a:gd name="adj1" fmla="val 50000"/>
              <a:gd name="adj2" fmla="val 372414"/>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844" name="Text Box 4"/>
          <p:cNvSpPr txBox="1">
            <a:spLocks noChangeArrowheads="1"/>
          </p:cNvSpPr>
          <p:nvPr/>
        </p:nvSpPr>
        <p:spPr bwMode="auto">
          <a:xfrm>
            <a:off x="381000" y="2971800"/>
            <a:ext cx="1052513" cy="249238"/>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Form 1/1</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5845" name="AutoShape 5"/>
          <p:cNvSpPr>
            <a:spLocks noChangeArrowheads="1"/>
          </p:cNvSpPr>
          <p:nvPr/>
        </p:nvSpPr>
        <p:spPr bwMode="auto">
          <a:xfrm>
            <a:off x="228600" y="4114800"/>
            <a:ext cx="1371600" cy="90488"/>
          </a:xfrm>
          <a:prstGeom prst="rightArrow">
            <a:avLst>
              <a:gd name="adj1" fmla="val 50000"/>
              <a:gd name="adj2" fmla="val 378945"/>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846" name="Text Box 6"/>
          <p:cNvSpPr txBox="1">
            <a:spLocks noChangeArrowheads="1"/>
          </p:cNvSpPr>
          <p:nvPr/>
        </p:nvSpPr>
        <p:spPr bwMode="auto">
          <a:xfrm>
            <a:off x="0" y="3505200"/>
            <a:ext cx="1454150" cy="596900"/>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Form 1/2 &amp; Form 1\3</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Slide Number Placeholder 9"/>
          <p:cNvSpPr>
            <a:spLocks noGrp="1"/>
          </p:cNvSpPr>
          <p:nvPr>
            <p:ph type="sldNum" sz="quarter" idx="12"/>
          </p:nvPr>
        </p:nvSpPr>
        <p:spPr/>
        <p:txBody>
          <a:bodyPr/>
          <a:lstStyle/>
          <a:p>
            <a:fld id="{B6F15528-21DE-4FAA-801E-634DDDAF4B2B}" type="slidenum">
              <a:rPr lang="en-US" smtClean="0"/>
              <a:pPr/>
              <a:t>39</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8229600" cy="743712"/>
          </a:xfrm>
        </p:spPr>
        <p:txBody>
          <a:bodyPr>
            <a:noAutofit/>
          </a:bodyPr>
          <a:lstStyle/>
          <a:p>
            <a:r>
              <a:rPr lang="en-US" sz="2800" b="1" dirty="0" smtClean="0"/>
              <a:t>Methodology </a:t>
            </a:r>
            <a:br>
              <a:rPr lang="en-US" sz="2800" b="1" dirty="0" smtClean="0"/>
            </a:br>
            <a:endParaRPr lang="en-US" sz="2800" dirty="0"/>
          </a:p>
        </p:txBody>
      </p:sp>
      <p:sp>
        <p:nvSpPr>
          <p:cNvPr id="3" name="Content Placeholder 2"/>
          <p:cNvSpPr>
            <a:spLocks noGrp="1"/>
          </p:cNvSpPr>
          <p:nvPr>
            <p:ph idx="1"/>
          </p:nvPr>
        </p:nvSpPr>
        <p:spPr>
          <a:xfrm>
            <a:off x="457200" y="1447800"/>
            <a:ext cx="8229600" cy="4876800"/>
          </a:xfrm>
        </p:spPr>
        <p:txBody>
          <a:bodyPr>
            <a:normAutofit/>
          </a:bodyPr>
          <a:lstStyle/>
          <a:p>
            <a:pPr lvl="0"/>
            <a:r>
              <a:rPr lang="en-US" sz="2000" dirty="0" smtClean="0"/>
              <a:t>Haddad Park &amp; its relevant facilities have been studied, especially Haddad hotel and the presented service has followed.</a:t>
            </a:r>
          </a:p>
          <a:p>
            <a:pPr lvl="0">
              <a:buNone/>
            </a:pPr>
            <a:endParaRPr lang="en-US" sz="2000" dirty="0" smtClean="0"/>
          </a:p>
          <a:p>
            <a:pPr lvl="0"/>
            <a:r>
              <a:rPr lang="en-US" sz="2000" dirty="0" smtClean="0"/>
              <a:t>Data about </a:t>
            </a:r>
            <a:r>
              <a:rPr lang="en-US" sz="2000" smtClean="0"/>
              <a:t>tourism </a:t>
            </a:r>
            <a:r>
              <a:rPr lang="en-US" sz="2000" smtClean="0"/>
              <a:t>has </a:t>
            </a:r>
            <a:r>
              <a:rPr lang="en-US" sz="2000" dirty="0" smtClean="0"/>
              <a:t>collected, comprehensive questioners designed, all customer needs&amp; requirements have covered and what is customer service level expectation, then data have been analyzed to have clear results.</a:t>
            </a:r>
          </a:p>
          <a:p>
            <a:pPr lvl="0">
              <a:buNone/>
            </a:pPr>
            <a:endParaRPr lang="en-US" sz="2000" dirty="0" smtClean="0"/>
          </a:p>
          <a:p>
            <a:pPr lvl="0"/>
            <a:r>
              <a:rPr lang="en-US" sz="2000" dirty="0" smtClean="0"/>
              <a:t>The service level presented in hotel was compared with customer expectation and the gap between them has been studied to try to fill it using special tools.</a:t>
            </a:r>
          </a:p>
          <a:p>
            <a:pPr lvl="0">
              <a:buNone/>
            </a:pPr>
            <a:endParaRPr lang="en-US" sz="2000" dirty="0" smtClean="0"/>
          </a:p>
          <a:p>
            <a:pPr lvl="0"/>
            <a:r>
              <a:rPr lang="en-US" sz="2000" dirty="0" smtClean="0"/>
              <a:t>The study has been applied on Haddad hotel to improve quality &amp; develop services.  </a:t>
            </a:r>
          </a:p>
          <a:p>
            <a:pPr>
              <a:buNone/>
            </a:pPr>
            <a:endParaRPr lang="en-US"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p:cNvPicPr>
            <a:picLocks noChangeAspect="1" noChangeArrowheads="1"/>
          </p:cNvPicPr>
          <p:nvPr/>
        </p:nvPicPr>
        <p:blipFill>
          <a:blip r:embed="rId2" cstate="print"/>
          <a:srcRect/>
          <a:stretch>
            <a:fillRect/>
          </a:stretch>
        </p:blipFill>
        <p:spPr bwMode="auto">
          <a:xfrm>
            <a:off x="0" y="0"/>
            <a:ext cx="9144000" cy="680085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B6F15528-21DE-4FAA-801E-634DDDAF4B2B}" type="slidenum">
              <a:rPr lang="en-US" smtClean="0"/>
              <a:pPr/>
              <a:t>40</a:t>
            </a:fld>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2" cstate="print"/>
          <a:srcRect/>
          <a:stretch>
            <a:fillRect/>
          </a:stretch>
        </p:blipFill>
        <p:spPr bwMode="auto">
          <a:xfrm>
            <a:off x="0" y="1"/>
            <a:ext cx="9144000" cy="6857999"/>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B6F15528-21DE-4FAA-801E-634DDDAF4B2B}" type="slidenum">
              <a:rPr lang="en-US" smtClean="0"/>
              <a:pPr/>
              <a:t>41</a:t>
            </a:fld>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B6F15528-21DE-4FAA-801E-634DDDAF4B2B}" type="slidenum">
              <a:rPr lang="en-US" smtClean="0"/>
              <a:pPr/>
              <a:t>42</a:t>
            </a:fld>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normAutofit/>
          </a:bodyPr>
          <a:lstStyle/>
          <a:p>
            <a:r>
              <a:rPr lang="en-US" sz="3600" b="1" dirty="0" smtClean="0"/>
              <a:t>Procedure.</a:t>
            </a:r>
            <a:endParaRPr lang="en-US" sz="3600" dirty="0"/>
          </a:p>
        </p:txBody>
      </p:sp>
      <p:sp>
        <p:nvSpPr>
          <p:cNvPr id="3" name="Content Placeholder 2"/>
          <p:cNvSpPr>
            <a:spLocks noGrp="1"/>
          </p:cNvSpPr>
          <p:nvPr>
            <p:ph idx="1"/>
          </p:nvPr>
        </p:nvSpPr>
        <p:spPr/>
        <p:txBody>
          <a:bodyPr>
            <a:normAutofit/>
          </a:bodyPr>
          <a:lstStyle/>
          <a:p>
            <a:r>
              <a:rPr lang="en-US" sz="2200" b="1" dirty="0"/>
              <a:t>Warehouse </a:t>
            </a:r>
            <a:r>
              <a:rPr lang="en-US" sz="2200" b="1" dirty="0" smtClean="0"/>
              <a:t>man</a:t>
            </a:r>
          </a:p>
          <a:p>
            <a:pPr>
              <a:buNone/>
            </a:pPr>
            <a:endParaRPr lang="en-US" sz="2200" b="1" dirty="0"/>
          </a:p>
          <a:p>
            <a:pPr>
              <a:buFontTx/>
              <a:buChar char="-"/>
            </a:pPr>
            <a:r>
              <a:rPr lang="en-US" sz="2200" dirty="0" smtClean="0"/>
              <a:t>Receiving </a:t>
            </a:r>
            <a:r>
              <a:rPr lang="en-US" sz="2200" dirty="0"/>
              <a:t>orders from all departments according to their needs</a:t>
            </a:r>
            <a:r>
              <a:rPr lang="en-US" sz="2200" dirty="0" smtClean="0"/>
              <a:t>.</a:t>
            </a:r>
          </a:p>
          <a:p>
            <a:pPr>
              <a:buFontTx/>
              <a:buChar char="-"/>
            </a:pPr>
            <a:endParaRPr lang="en-US" sz="2200" dirty="0"/>
          </a:p>
          <a:p>
            <a:pPr>
              <a:buFontTx/>
              <a:buChar char="-"/>
            </a:pPr>
            <a:r>
              <a:rPr lang="en-US" sz="2200" dirty="0" smtClean="0"/>
              <a:t>Checking </a:t>
            </a:r>
            <a:r>
              <a:rPr lang="en-US" sz="2200" dirty="0"/>
              <a:t>available quantities in warehouse to insure that there is no damaged product</a:t>
            </a:r>
            <a:r>
              <a:rPr lang="en-US" sz="2200" dirty="0" smtClean="0"/>
              <a:t>.</a:t>
            </a:r>
          </a:p>
          <a:p>
            <a:pPr>
              <a:buFontTx/>
              <a:buChar char="-"/>
            </a:pPr>
            <a:endParaRPr lang="en-US" sz="2200" dirty="0"/>
          </a:p>
          <a:p>
            <a:pPr>
              <a:buNone/>
            </a:pPr>
            <a:r>
              <a:rPr lang="en-US" sz="2200" dirty="0"/>
              <a:t>- Sending the purchase order to purchasing manager when the available quantity reach the predetermined reorder point.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43</a:t>
            </a:fld>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normAutofit/>
          </a:bodyPr>
          <a:lstStyle/>
          <a:p>
            <a:r>
              <a:rPr lang="en-US" sz="3600" b="1" dirty="0" smtClean="0"/>
              <a:t>Procedure</a:t>
            </a:r>
            <a:endParaRPr lang="en-US" sz="3600" dirty="0"/>
          </a:p>
        </p:txBody>
      </p:sp>
      <p:sp>
        <p:nvSpPr>
          <p:cNvPr id="3" name="Content Placeholder 2"/>
          <p:cNvSpPr>
            <a:spLocks noGrp="1"/>
          </p:cNvSpPr>
          <p:nvPr>
            <p:ph idx="1"/>
          </p:nvPr>
        </p:nvSpPr>
        <p:spPr/>
        <p:txBody>
          <a:bodyPr>
            <a:normAutofit/>
          </a:bodyPr>
          <a:lstStyle/>
          <a:p>
            <a:r>
              <a:rPr lang="en-US" sz="2200" b="1" dirty="0"/>
              <a:t>Account department</a:t>
            </a:r>
            <a:r>
              <a:rPr lang="en-US" sz="2200" b="1" dirty="0" smtClean="0"/>
              <a:t>.</a:t>
            </a:r>
          </a:p>
          <a:p>
            <a:pPr>
              <a:buNone/>
            </a:pPr>
            <a:endParaRPr lang="en-US" sz="2200" b="1" dirty="0"/>
          </a:p>
          <a:p>
            <a:pPr>
              <a:buFontTx/>
              <a:buChar char="-"/>
            </a:pPr>
            <a:r>
              <a:rPr lang="en-US" sz="2200" dirty="0" smtClean="0"/>
              <a:t>Minor </a:t>
            </a:r>
            <a:r>
              <a:rPr lang="en-US" sz="2200" dirty="0"/>
              <a:t>accountant receive (bills , entrance ticket , sales ticket </a:t>
            </a:r>
            <a:r>
              <a:rPr lang="en-US" sz="2200" dirty="0" smtClean="0"/>
              <a:t>).</a:t>
            </a:r>
          </a:p>
          <a:p>
            <a:pPr>
              <a:buNone/>
            </a:pPr>
            <a:endParaRPr lang="en-US" sz="2200" dirty="0"/>
          </a:p>
          <a:p>
            <a:pPr>
              <a:buFontTx/>
              <a:buChar char="-"/>
            </a:pPr>
            <a:r>
              <a:rPr lang="en-US" sz="2200" dirty="0" smtClean="0"/>
              <a:t>Filling </a:t>
            </a:r>
            <a:r>
              <a:rPr lang="en-US" sz="2200" dirty="0"/>
              <a:t>Form 2/1 in received information and auditing </a:t>
            </a:r>
            <a:r>
              <a:rPr lang="en-US" sz="2200" dirty="0" smtClean="0"/>
              <a:t>them.</a:t>
            </a:r>
          </a:p>
          <a:p>
            <a:pPr>
              <a:buNone/>
            </a:pPr>
            <a:endParaRPr lang="en-US" sz="2200" dirty="0"/>
          </a:p>
          <a:p>
            <a:pPr>
              <a:buFontTx/>
              <a:buChar char="-"/>
            </a:pPr>
            <a:r>
              <a:rPr lang="en-US" sz="2200" dirty="0" smtClean="0"/>
              <a:t>Sending </a:t>
            </a:r>
            <a:r>
              <a:rPr lang="en-US" sz="2200" dirty="0"/>
              <a:t>the form to administrative manager in order to audit </a:t>
            </a:r>
            <a:r>
              <a:rPr lang="en-US" sz="2200" dirty="0" smtClean="0"/>
              <a:t>it.</a:t>
            </a:r>
          </a:p>
          <a:p>
            <a:pPr>
              <a:buNone/>
            </a:pPr>
            <a:endParaRPr lang="en-US" sz="2200" dirty="0"/>
          </a:p>
          <a:p>
            <a:pPr>
              <a:buFontTx/>
              <a:buChar char="-"/>
            </a:pPr>
            <a:r>
              <a:rPr lang="en-US" sz="2200" dirty="0" smtClean="0"/>
              <a:t>Sending </a:t>
            </a:r>
            <a:r>
              <a:rPr lang="en-US" sz="2200" dirty="0"/>
              <a:t>the form to major accountant for final </a:t>
            </a:r>
            <a:r>
              <a:rPr lang="en-US" sz="2200" dirty="0" smtClean="0"/>
              <a:t>auditing.</a:t>
            </a:r>
          </a:p>
          <a:p>
            <a:pPr>
              <a:buNone/>
            </a:pPr>
            <a:endParaRPr lang="en-US" sz="22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44</a:t>
            </a:fld>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25" name="Object 1"/>
          <p:cNvGraphicFramePr>
            <a:graphicFrameLocks noChangeAspect="1"/>
          </p:cNvGraphicFramePr>
          <p:nvPr/>
        </p:nvGraphicFramePr>
        <p:xfrm>
          <a:off x="2895600" y="0"/>
          <a:ext cx="3048000" cy="6858000"/>
        </p:xfrm>
        <a:graphic>
          <a:graphicData uri="http://schemas.openxmlformats.org/presentationml/2006/ole">
            <p:oleObj spid="_x0000_s1025" name="Visio" r:id="rId3" imgW="2271282" imgH="7220453" progId="">
              <p:embed/>
            </p:oleObj>
          </a:graphicData>
        </a:graphic>
      </p:graphicFrame>
      <p:sp>
        <p:nvSpPr>
          <p:cNvPr id="1027" name="AutoShape 3"/>
          <p:cNvSpPr>
            <a:spLocks noChangeArrowheads="1"/>
          </p:cNvSpPr>
          <p:nvPr/>
        </p:nvSpPr>
        <p:spPr bwMode="auto">
          <a:xfrm>
            <a:off x="838200" y="2397125"/>
            <a:ext cx="1731962" cy="111125"/>
          </a:xfrm>
          <a:prstGeom prst="rightArrow">
            <a:avLst>
              <a:gd name="adj1" fmla="val 50000"/>
              <a:gd name="adj2" fmla="val 38964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8" name="Text Box 4"/>
          <p:cNvSpPr txBox="1">
            <a:spLocks noChangeArrowheads="1"/>
          </p:cNvSpPr>
          <p:nvPr/>
        </p:nvSpPr>
        <p:spPr bwMode="auto">
          <a:xfrm>
            <a:off x="990600" y="1828800"/>
            <a:ext cx="1330325" cy="40163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chemeClr val="tx1"/>
                </a:solidFill>
                <a:effectLst/>
                <a:latin typeface="Calibri" pitchFamily="34" charset="0"/>
                <a:ea typeface="Arial" pitchFamily="34" charset="0"/>
                <a:cs typeface="Arial" pitchFamily="34" charset="0"/>
              </a:rPr>
              <a:t>Form 2\1</a:t>
            </a:r>
            <a:endParaRPr kumimoji="0" lang="en-US" sz="11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US" sz="11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US" sz="11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US" sz="11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AutoShape 5"/>
          <p:cNvSpPr>
            <a:spLocks noChangeArrowheads="1"/>
          </p:cNvSpPr>
          <p:nvPr/>
        </p:nvSpPr>
        <p:spPr bwMode="auto">
          <a:xfrm>
            <a:off x="5853113" y="5416550"/>
            <a:ext cx="1731962" cy="111125"/>
          </a:xfrm>
          <a:prstGeom prst="rightArrow">
            <a:avLst>
              <a:gd name="adj1" fmla="val 50000"/>
              <a:gd name="adj2" fmla="val 38964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0" name="Text Box 6"/>
          <p:cNvSpPr txBox="1">
            <a:spLocks noChangeArrowheads="1"/>
          </p:cNvSpPr>
          <p:nvPr/>
        </p:nvSpPr>
        <p:spPr bwMode="auto">
          <a:xfrm>
            <a:off x="6019800" y="4876800"/>
            <a:ext cx="1328738" cy="415925"/>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chemeClr val="tx1"/>
                </a:solidFill>
                <a:effectLst/>
                <a:latin typeface="Calibri" pitchFamily="34" charset="0"/>
                <a:ea typeface="Arial" pitchFamily="34" charset="0"/>
                <a:cs typeface="Arial" pitchFamily="34" charset="0"/>
              </a:rPr>
              <a:t>Form 2\1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Slide Number Placeholder 9"/>
          <p:cNvSpPr>
            <a:spLocks noGrp="1"/>
          </p:cNvSpPr>
          <p:nvPr>
            <p:ph type="sldNum" sz="quarter" idx="12"/>
          </p:nvPr>
        </p:nvSpPr>
        <p:spPr/>
        <p:txBody>
          <a:bodyPr/>
          <a:lstStyle/>
          <a:p>
            <a:fld id="{B6F15528-21DE-4FAA-801E-634DDDAF4B2B}" type="slidenum">
              <a:rPr lang="en-US" smtClean="0"/>
              <a:pPr/>
              <a:t>45</a:t>
            </a:fld>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198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B6F15528-21DE-4FAA-801E-634DDDAF4B2B}" type="slidenum">
              <a:rPr lang="en-US" smtClean="0"/>
              <a:pPr/>
              <a:t>46</a:t>
            </a:fld>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normAutofit/>
          </a:bodyPr>
          <a:lstStyle/>
          <a:p>
            <a:r>
              <a:rPr lang="en-US" sz="3600" b="1" dirty="0" smtClean="0"/>
              <a:t>Procedure.</a:t>
            </a:r>
            <a:endParaRPr lang="en-US" sz="3600" dirty="0"/>
          </a:p>
        </p:txBody>
      </p:sp>
      <p:sp>
        <p:nvSpPr>
          <p:cNvPr id="3" name="Content Placeholder 2"/>
          <p:cNvSpPr>
            <a:spLocks noGrp="1"/>
          </p:cNvSpPr>
          <p:nvPr>
            <p:ph idx="1"/>
          </p:nvPr>
        </p:nvSpPr>
        <p:spPr/>
        <p:txBody>
          <a:bodyPr>
            <a:normAutofit/>
          </a:bodyPr>
          <a:lstStyle/>
          <a:p>
            <a:r>
              <a:rPr lang="en-US" sz="2200" b="1" dirty="0"/>
              <a:t>Sales manager</a:t>
            </a:r>
            <a:r>
              <a:rPr lang="en-US" sz="2200" b="1" dirty="0" smtClean="0"/>
              <a:t>.</a:t>
            </a:r>
          </a:p>
          <a:p>
            <a:pPr>
              <a:buNone/>
            </a:pPr>
            <a:endParaRPr lang="en-US" sz="2200" b="1" dirty="0"/>
          </a:p>
          <a:p>
            <a:pPr>
              <a:buFontTx/>
              <a:buChar char="-"/>
            </a:pPr>
            <a:r>
              <a:rPr lang="en-US" sz="2200" dirty="0" smtClean="0"/>
              <a:t>Receiving </a:t>
            </a:r>
            <a:r>
              <a:rPr lang="en-US" sz="2200" dirty="0"/>
              <a:t>groups Reservation</a:t>
            </a:r>
            <a:r>
              <a:rPr lang="en-US" sz="2200" dirty="0" smtClean="0"/>
              <a:t>.</a:t>
            </a:r>
          </a:p>
          <a:p>
            <a:pPr>
              <a:buNone/>
            </a:pPr>
            <a:endParaRPr lang="en-US" sz="2200" dirty="0"/>
          </a:p>
          <a:p>
            <a:pPr>
              <a:buFontTx/>
              <a:buChar char="-"/>
            </a:pPr>
            <a:r>
              <a:rPr lang="en-US" sz="2200" dirty="0" smtClean="0"/>
              <a:t>Coordinating </a:t>
            </a:r>
            <a:r>
              <a:rPr lang="en-US" sz="2200" dirty="0"/>
              <a:t>with food and beverages department and housekeeping in order to make the required preparation</a:t>
            </a:r>
            <a:r>
              <a:rPr lang="en-US" sz="2200" dirty="0" smtClean="0"/>
              <a:t>.</a:t>
            </a:r>
          </a:p>
          <a:p>
            <a:pPr>
              <a:buNone/>
            </a:pPr>
            <a:endParaRPr lang="en-US" sz="2200" dirty="0"/>
          </a:p>
          <a:p>
            <a:pPr>
              <a:buFontTx/>
              <a:buChar char="-"/>
            </a:pPr>
            <a:r>
              <a:rPr lang="en-US" sz="2200" dirty="0" smtClean="0"/>
              <a:t>Check </a:t>
            </a:r>
            <a:r>
              <a:rPr lang="en-US" sz="2200" dirty="0"/>
              <a:t>in/check out for groups</a:t>
            </a:r>
            <a:r>
              <a:rPr lang="en-US" sz="2200" dirty="0" smtClean="0"/>
              <a:t>.</a:t>
            </a:r>
          </a:p>
          <a:p>
            <a:pPr>
              <a:buNone/>
            </a:pPr>
            <a:endParaRPr lang="en-US" sz="22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47</a:t>
            </a:fld>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4817" name="Object 1"/>
          <p:cNvGraphicFramePr>
            <a:graphicFrameLocks noChangeAspect="1"/>
          </p:cNvGraphicFramePr>
          <p:nvPr/>
        </p:nvGraphicFramePr>
        <p:xfrm>
          <a:off x="3048000" y="0"/>
          <a:ext cx="2781300" cy="6858000"/>
        </p:xfrm>
        <a:graphic>
          <a:graphicData uri="http://schemas.openxmlformats.org/presentationml/2006/ole">
            <p:oleObj spid="_x0000_s34817" name="Visio" r:id="rId3" imgW="2104729" imgH="9742713" progId="">
              <p:embed/>
            </p:oleObj>
          </a:graphicData>
        </a:graphic>
      </p:graphicFrame>
      <p:sp>
        <p:nvSpPr>
          <p:cNvPr id="6" name="Slide Number Placeholder 5"/>
          <p:cNvSpPr>
            <a:spLocks noGrp="1"/>
          </p:cNvSpPr>
          <p:nvPr>
            <p:ph type="sldNum" sz="quarter" idx="12"/>
          </p:nvPr>
        </p:nvSpPr>
        <p:spPr/>
        <p:txBody>
          <a:bodyPr/>
          <a:lstStyle/>
          <a:p>
            <a:fld id="{B6F15528-21DE-4FAA-801E-634DDDAF4B2B}" type="slidenum">
              <a:rPr lang="en-US" smtClean="0"/>
              <a:pPr/>
              <a:t>48</a:t>
            </a:fld>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normAutofit/>
          </a:bodyPr>
          <a:lstStyle/>
          <a:p>
            <a:r>
              <a:rPr lang="en-US" sz="3600" b="1" dirty="0" smtClean="0"/>
              <a:t>Procedure.</a:t>
            </a:r>
            <a:endParaRPr lang="en-US" sz="3600" dirty="0"/>
          </a:p>
        </p:txBody>
      </p:sp>
      <p:sp>
        <p:nvSpPr>
          <p:cNvPr id="3" name="Content Placeholder 2"/>
          <p:cNvSpPr>
            <a:spLocks noGrp="1"/>
          </p:cNvSpPr>
          <p:nvPr>
            <p:ph idx="1"/>
          </p:nvPr>
        </p:nvSpPr>
        <p:spPr/>
        <p:txBody>
          <a:bodyPr>
            <a:normAutofit/>
          </a:bodyPr>
          <a:lstStyle/>
          <a:p>
            <a:r>
              <a:rPr lang="en-US" sz="2200" b="1" dirty="0"/>
              <a:t>Maintenance director.</a:t>
            </a:r>
          </a:p>
          <a:p>
            <a:pPr>
              <a:buNone/>
            </a:pPr>
            <a:r>
              <a:rPr lang="en-US" sz="2200" dirty="0"/>
              <a:t>- Receiving maintenance order according to Form 4/1 from F\O .</a:t>
            </a:r>
          </a:p>
          <a:p>
            <a:pPr>
              <a:buNone/>
            </a:pPr>
            <a:r>
              <a:rPr lang="en-US" sz="2200" dirty="0"/>
              <a:t>- Repairing defects in the rooms .</a:t>
            </a:r>
          </a:p>
          <a:p>
            <a:pPr>
              <a:buFontTx/>
              <a:buChar char="-"/>
            </a:pPr>
            <a:r>
              <a:rPr lang="en-US" sz="2200" dirty="0" smtClean="0"/>
              <a:t>Sending </a:t>
            </a:r>
            <a:r>
              <a:rPr lang="en-US" sz="2200" dirty="0"/>
              <a:t>reports 4/1 to the administrative manager</a:t>
            </a:r>
            <a:r>
              <a:rPr lang="en-US" sz="2200" dirty="0" smtClean="0"/>
              <a:t>.</a:t>
            </a:r>
          </a:p>
          <a:p>
            <a:pPr>
              <a:buNone/>
            </a:pPr>
            <a:endParaRPr lang="en-US" sz="2200" dirty="0"/>
          </a:p>
          <a:p>
            <a:r>
              <a:rPr lang="en-US" sz="2200" b="1" dirty="0"/>
              <a:t>Administrative manager.</a:t>
            </a:r>
          </a:p>
          <a:p>
            <a:pPr>
              <a:buNone/>
            </a:pPr>
            <a:r>
              <a:rPr lang="en-US" sz="2200" dirty="0"/>
              <a:t>- Receiving and Auditing final reports from all departments.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49</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1143000"/>
          </a:xfrm>
        </p:spPr>
        <p:txBody>
          <a:bodyPr>
            <a:noAutofit/>
          </a:bodyPr>
          <a:lstStyle/>
          <a:p>
            <a:pPr lvl="2" algn="ctr" rtl="0">
              <a:spcBef>
                <a:spcPct val="0"/>
              </a:spcBef>
            </a:pPr>
            <a:r>
              <a:rPr lang="en-US" sz="1600" dirty="0" smtClean="0"/>
              <a:t/>
            </a:r>
            <a:br>
              <a:rPr lang="en-US" sz="1600" dirty="0" smtClean="0"/>
            </a:br>
            <a:r>
              <a:rPr lang="en-US" sz="2800" b="1" kern="1200" dirty="0">
                <a:solidFill>
                  <a:schemeClr val="tx2"/>
                </a:solidFill>
                <a:latin typeface="+mj-lt"/>
                <a:ea typeface="+mj-ea"/>
                <a:cs typeface="+mj-cs"/>
              </a:rPr>
              <a:t>Definition of Quality Management system (QMS):</a:t>
            </a:r>
            <a:r>
              <a:rPr lang="en-US" sz="1400" dirty="0"/>
              <a:t/>
            </a:r>
            <a:br>
              <a:rPr lang="en-US" sz="1400" dirty="0"/>
            </a:br>
            <a:endParaRPr lang="en-US" sz="1400" dirty="0"/>
          </a:p>
        </p:txBody>
      </p:sp>
      <p:sp>
        <p:nvSpPr>
          <p:cNvPr id="3" name="Content Placeholder 2"/>
          <p:cNvSpPr>
            <a:spLocks noGrp="1"/>
          </p:cNvSpPr>
          <p:nvPr>
            <p:ph idx="1"/>
          </p:nvPr>
        </p:nvSpPr>
        <p:spPr>
          <a:xfrm>
            <a:off x="381000" y="1905000"/>
            <a:ext cx="8229600" cy="3657600"/>
          </a:xfrm>
        </p:spPr>
        <p:txBody>
          <a:bodyPr>
            <a:normAutofit/>
          </a:bodyPr>
          <a:lstStyle/>
          <a:p>
            <a:r>
              <a:rPr lang="en-US" sz="2200" dirty="0" smtClean="0"/>
              <a:t> “Quality Management Systems means the combination of processes used to ensure that the degree of excellence specified is achieved”.</a:t>
            </a:r>
            <a:endParaRPr lang="en-US" sz="2200" dirty="0"/>
          </a:p>
        </p:txBody>
      </p:sp>
      <p:pic>
        <p:nvPicPr>
          <p:cNvPr id="4" name="Picture 3"/>
          <p:cNvPicPr/>
          <p:nvPr/>
        </p:nvPicPr>
        <p:blipFill>
          <a:blip r:embed="rId2" cstate="print"/>
          <a:srcRect/>
          <a:stretch>
            <a:fillRect/>
          </a:stretch>
        </p:blipFill>
        <p:spPr bwMode="auto">
          <a:xfrm>
            <a:off x="2133600" y="3657600"/>
            <a:ext cx="4924425" cy="2476613"/>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0721" name="Object 1"/>
          <p:cNvGraphicFramePr>
            <a:graphicFrameLocks noChangeAspect="1"/>
          </p:cNvGraphicFramePr>
          <p:nvPr/>
        </p:nvGraphicFramePr>
        <p:xfrm>
          <a:off x="2133600" y="0"/>
          <a:ext cx="3810000" cy="6858000"/>
        </p:xfrm>
        <a:graphic>
          <a:graphicData uri="http://schemas.openxmlformats.org/presentationml/2006/ole">
            <p:oleObj spid="_x0000_s30721" name="Visio" r:id="rId4" imgW="3718705" imgH="9409885" progId="">
              <p:embed/>
            </p:oleObj>
          </a:graphicData>
        </a:graphic>
      </p:graphicFrame>
      <p:sp>
        <p:nvSpPr>
          <p:cNvPr id="30723" name="AutoShape 3"/>
          <p:cNvSpPr>
            <a:spLocks noChangeArrowheads="1"/>
          </p:cNvSpPr>
          <p:nvPr/>
        </p:nvSpPr>
        <p:spPr bwMode="auto">
          <a:xfrm>
            <a:off x="2286000" y="1962150"/>
            <a:ext cx="1371600" cy="90487"/>
          </a:xfrm>
          <a:prstGeom prst="rightArrow">
            <a:avLst>
              <a:gd name="adj1" fmla="val 50000"/>
              <a:gd name="adj2" fmla="val 378949"/>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724" name="Text Box 4"/>
          <p:cNvSpPr txBox="1">
            <a:spLocks noChangeArrowheads="1"/>
          </p:cNvSpPr>
          <p:nvPr/>
        </p:nvSpPr>
        <p:spPr bwMode="auto">
          <a:xfrm>
            <a:off x="2057400" y="1524000"/>
            <a:ext cx="1412875" cy="36036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chemeClr val="tx1"/>
                </a:solidFill>
                <a:effectLst/>
                <a:latin typeface="Calibri" pitchFamily="34" charset="0"/>
                <a:ea typeface="Arial" pitchFamily="34" charset="0"/>
                <a:cs typeface="Arial" pitchFamily="34" charset="0"/>
              </a:rPr>
              <a:t>Form 4\1</a:t>
            </a:r>
            <a:endParaRPr kumimoji="0" lang="en-US" sz="1100" b="1"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725" name="AutoShape 5"/>
          <p:cNvSpPr>
            <a:spLocks noChangeArrowheads="1"/>
          </p:cNvSpPr>
          <p:nvPr/>
        </p:nvSpPr>
        <p:spPr bwMode="auto">
          <a:xfrm>
            <a:off x="5867400" y="5638800"/>
            <a:ext cx="1371600" cy="90487"/>
          </a:xfrm>
          <a:prstGeom prst="rightArrow">
            <a:avLst>
              <a:gd name="adj1" fmla="val 50000"/>
              <a:gd name="adj2" fmla="val 378949"/>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726" name="Text Box 6"/>
          <p:cNvSpPr txBox="1">
            <a:spLocks noChangeArrowheads="1"/>
          </p:cNvSpPr>
          <p:nvPr/>
        </p:nvSpPr>
        <p:spPr bwMode="auto">
          <a:xfrm>
            <a:off x="5791200" y="5334000"/>
            <a:ext cx="1412875" cy="27781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chemeClr val="tx1"/>
                </a:solidFill>
                <a:effectLst/>
                <a:latin typeface="Calibri" pitchFamily="34" charset="0"/>
                <a:ea typeface="Arial" pitchFamily="34" charset="0"/>
                <a:cs typeface="Arial" pitchFamily="34" charset="0"/>
              </a:rPr>
              <a:t>Form 4\1</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Slide Number Placeholder 9"/>
          <p:cNvSpPr>
            <a:spLocks noGrp="1"/>
          </p:cNvSpPr>
          <p:nvPr>
            <p:ph type="sldNum" sz="quarter" idx="12"/>
          </p:nvPr>
        </p:nvSpPr>
        <p:spPr/>
        <p:txBody>
          <a:bodyPr/>
          <a:lstStyle/>
          <a:p>
            <a:fld id="{B6F15528-21DE-4FAA-801E-634DDDAF4B2B}" type="slidenum">
              <a:rPr lang="en-US" smtClean="0"/>
              <a:pPr/>
              <a:t>50</a:t>
            </a:fld>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B6F15528-21DE-4FAA-801E-634DDDAF4B2B}" type="slidenum">
              <a:rPr lang="en-US" smtClean="0"/>
              <a:pPr/>
              <a:t>51</a:t>
            </a:fld>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8673" name="Object 1"/>
          <p:cNvGraphicFramePr>
            <a:graphicFrameLocks noChangeAspect="1"/>
          </p:cNvGraphicFramePr>
          <p:nvPr/>
        </p:nvGraphicFramePr>
        <p:xfrm>
          <a:off x="1295400" y="0"/>
          <a:ext cx="6400800" cy="6858000"/>
        </p:xfrm>
        <a:graphic>
          <a:graphicData uri="http://schemas.openxmlformats.org/presentationml/2006/ole">
            <p:oleObj spid="_x0000_s28673" name="Visio" r:id="rId3" imgW="5715728" imgH="9688726" progId="">
              <p:embed/>
            </p:oleObj>
          </a:graphicData>
        </a:graphic>
      </p:graphicFrame>
      <p:sp>
        <p:nvSpPr>
          <p:cNvPr id="6" name="Slide Number Placeholder 5"/>
          <p:cNvSpPr>
            <a:spLocks noGrp="1"/>
          </p:cNvSpPr>
          <p:nvPr>
            <p:ph type="sldNum" sz="quarter" idx="12"/>
          </p:nvPr>
        </p:nvSpPr>
        <p:spPr/>
        <p:txBody>
          <a:bodyPr/>
          <a:lstStyle/>
          <a:p>
            <a:fld id="{B6F15528-21DE-4FAA-801E-634DDDAF4B2B}" type="slidenum">
              <a:rPr lang="en-US" smtClean="0"/>
              <a:pPr/>
              <a:t>52</a:t>
            </a:fld>
            <a:endParaRPr lang="en-US" dirty="0"/>
          </a:p>
        </p:txBody>
      </p:sp>
      <p:sp>
        <p:nvSpPr>
          <p:cNvPr id="7" name="Rectangle 6"/>
          <p:cNvSpPr/>
          <p:nvPr/>
        </p:nvSpPr>
        <p:spPr>
          <a:xfrm>
            <a:off x="5334000" y="4038600"/>
            <a:ext cx="2209800" cy="1066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Down Arrow 7"/>
          <p:cNvSpPr/>
          <p:nvPr/>
        </p:nvSpPr>
        <p:spPr>
          <a:xfrm>
            <a:off x="6477000" y="3962400"/>
            <a:ext cx="76200" cy="1143000"/>
          </a:xfrm>
          <a:prstGeom prst="downArrow">
            <a:avLst/>
          </a:prstGeom>
          <a:ln/>
        </p:spPr>
        <p:style>
          <a:lnRef idx="1">
            <a:schemeClr val="dk1"/>
          </a:lnRef>
          <a:fillRef idx="2">
            <a:schemeClr val="dk1"/>
          </a:fillRef>
          <a:effectRef idx="1">
            <a:schemeClr val="dk1"/>
          </a:effectRef>
          <a:fontRef idx="minor">
            <a:schemeClr val="dk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3010"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B6F15528-21DE-4FAA-801E-634DDDAF4B2B}" type="slidenum">
              <a:rPr lang="en-US" smtClean="0"/>
              <a:pPr/>
              <a:t>53</a:t>
            </a:fld>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p:cNvPicPr>
            <a:picLocks noChangeAspect="1" noChangeArrowheads="1"/>
          </p:cNvPicPr>
          <p:nvPr/>
        </p:nvPicPr>
        <p:blipFill>
          <a:blip r:embed="rId2" cstate="print"/>
          <a:srcRect/>
          <a:stretch>
            <a:fillRect/>
          </a:stretch>
        </p:blipFill>
        <p:spPr bwMode="auto">
          <a:xfrm>
            <a:off x="-1" y="0"/>
            <a:ext cx="9144001" cy="685800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B6F15528-21DE-4FAA-801E-634DDDAF4B2B}" type="slidenum">
              <a:rPr lang="en-US" smtClean="0"/>
              <a:pPr/>
              <a:t>54</a:t>
            </a:fld>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B6F15528-21DE-4FAA-801E-634DDDAF4B2B}" type="slidenum">
              <a:rPr lang="en-US" smtClean="0"/>
              <a:pPr/>
              <a:t>55</a:t>
            </a:fld>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B6F15528-21DE-4FAA-801E-634DDDAF4B2B}" type="slidenum">
              <a:rPr lang="en-US" smtClean="0"/>
              <a:pPr/>
              <a:t>56</a:t>
            </a:fld>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B6F15528-21DE-4FAA-801E-634DDDAF4B2B}" type="slidenum">
              <a:rPr lang="en-US" smtClean="0"/>
              <a:pPr/>
              <a:t>57</a:t>
            </a:fld>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B6F15528-21DE-4FAA-801E-634DDDAF4B2B}" type="slidenum">
              <a:rPr lang="en-US" smtClean="0"/>
              <a:pPr/>
              <a:t>58</a:t>
            </a:fld>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ChangeAspect="1" noChangeArrowheads="1"/>
          </p:cNvPicPr>
          <p:nvPr/>
        </p:nvPicPr>
        <p:blipFill>
          <a:blip r:embed="rId2" cstate="print"/>
          <a:srcRect/>
          <a:stretch>
            <a:fillRect/>
          </a:stretch>
        </p:blipFill>
        <p:spPr bwMode="auto">
          <a:xfrm>
            <a:off x="0" y="-19050"/>
            <a:ext cx="9144000" cy="687705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B6F15528-21DE-4FAA-801E-634DDDAF4B2B}" type="slidenum">
              <a:rPr lang="en-US" smtClean="0"/>
              <a:pPr/>
              <a:t>59</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8229600" cy="1143000"/>
          </a:xfrm>
        </p:spPr>
        <p:txBody>
          <a:bodyPr>
            <a:noAutofit/>
          </a:bodyPr>
          <a:lstStyle/>
          <a:p>
            <a:r>
              <a:rPr lang="en-US" sz="2800" b="1" dirty="0" smtClean="0"/>
              <a:t>TQM Definition:</a:t>
            </a:r>
            <a:r>
              <a:rPr lang="en-US" sz="4000" dirty="0" smtClean="0"/>
              <a:t/>
            </a:r>
            <a:br>
              <a:rPr lang="en-US" sz="4000" dirty="0" smtClean="0"/>
            </a:br>
            <a:endParaRPr lang="en-US" sz="4000" dirty="0"/>
          </a:p>
        </p:txBody>
      </p:sp>
      <p:sp>
        <p:nvSpPr>
          <p:cNvPr id="3" name="Content Placeholder 2"/>
          <p:cNvSpPr>
            <a:spLocks noGrp="1"/>
          </p:cNvSpPr>
          <p:nvPr>
            <p:ph idx="1"/>
          </p:nvPr>
        </p:nvSpPr>
        <p:spPr>
          <a:xfrm>
            <a:off x="304800" y="1524000"/>
            <a:ext cx="8229600" cy="4389120"/>
          </a:xfrm>
        </p:spPr>
        <p:txBody>
          <a:bodyPr>
            <a:normAutofit/>
          </a:bodyPr>
          <a:lstStyle/>
          <a:p>
            <a:r>
              <a:rPr lang="en-US" sz="2200" dirty="0" smtClean="0"/>
              <a:t>“TQM is a total organizational approach for meeting customer needs and expectations that involves all managers and employees in using quantitative methods to improve continuously the organization’s processes, products and services</a:t>
            </a:r>
            <a:endParaRPr lang="en-US" sz="2200" dirty="0"/>
          </a:p>
        </p:txBody>
      </p:sp>
      <p:pic>
        <p:nvPicPr>
          <p:cNvPr id="4" name="Picture 3"/>
          <p:cNvPicPr/>
          <p:nvPr/>
        </p:nvPicPr>
        <p:blipFill>
          <a:blip r:embed="rId2" cstate="print"/>
          <a:srcRect/>
          <a:stretch>
            <a:fillRect/>
          </a:stretch>
        </p:blipFill>
        <p:spPr bwMode="auto">
          <a:xfrm>
            <a:off x="2362200" y="3429000"/>
            <a:ext cx="4524347" cy="29718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B6F15528-21DE-4FAA-801E-634DDDAF4B2B}" type="slidenum">
              <a:rPr lang="en-US" smtClean="0"/>
              <a:pPr/>
              <a:t>60</a:t>
            </a:fld>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B6F15528-21DE-4FAA-801E-634DDDAF4B2B}" type="slidenum">
              <a:rPr lang="en-US" smtClean="0"/>
              <a:pPr/>
              <a:t>61</a:t>
            </a:fld>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B6F15528-21DE-4FAA-801E-634DDDAF4B2B}" type="slidenum">
              <a:rPr lang="en-US" smtClean="0"/>
              <a:pPr/>
              <a:t>62</a:t>
            </a:fld>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533400"/>
          </a:xfrm>
        </p:spPr>
        <p:txBody>
          <a:bodyPr>
            <a:noAutofit/>
          </a:bodyPr>
          <a:lstStyle/>
          <a:p>
            <a:r>
              <a:rPr lang="en-US" sz="2800" b="1" dirty="0" smtClean="0"/>
              <a:t>Management Reports For Controlling Quality Of Service</a:t>
            </a:r>
          </a:p>
        </p:txBody>
      </p:sp>
      <p:sp>
        <p:nvSpPr>
          <p:cNvPr id="3" name="Content Placeholder 2"/>
          <p:cNvSpPr>
            <a:spLocks noGrp="1"/>
          </p:cNvSpPr>
          <p:nvPr>
            <p:ph idx="1"/>
          </p:nvPr>
        </p:nvSpPr>
        <p:spPr/>
        <p:txBody>
          <a:bodyPr>
            <a:normAutofit/>
          </a:bodyPr>
          <a:lstStyle/>
          <a:p>
            <a:r>
              <a:rPr lang="en-US" sz="2200" dirty="0" smtClean="0">
                <a:latin typeface="Times New Roman" pitchFamily="18" charset="0"/>
                <a:cs typeface="Times New Roman" pitchFamily="18" charset="0"/>
              </a:rPr>
              <a:t>This reports measure quality level to be as indicator for system improvement, it's preferred to computerize these data in order to ease the analysis of questioner data.</a:t>
            </a:r>
          </a:p>
          <a:p>
            <a:pPr>
              <a:buNone/>
            </a:pPr>
            <a:endParaRPr lang="en-US" sz="2200" b="1" dirty="0" smtClean="0"/>
          </a:p>
          <a:p>
            <a:pPr>
              <a:buNone/>
            </a:pPr>
            <a:endParaRPr lang="en-US" sz="2200" b="1" dirty="0" smtClean="0"/>
          </a:p>
          <a:p>
            <a:pPr>
              <a:buNone/>
            </a:pPr>
            <a:endParaRPr lang="en-US" sz="2200" b="1" dirty="0" smtClean="0"/>
          </a:p>
          <a:p>
            <a:r>
              <a:rPr lang="en-US" sz="2200" b="1" dirty="0" smtClean="0">
                <a:latin typeface="Times New Roman" pitchFamily="18" charset="0"/>
                <a:cs typeface="Times New Roman" pitchFamily="18" charset="0"/>
              </a:rPr>
              <a:t>Hint: all data in reports for this chapter are estimated for clarifying.</a:t>
            </a:r>
          </a:p>
          <a:p>
            <a:pPr>
              <a:buNone/>
            </a:pPr>
            <a:endParaRPr lang="en-US" sz="22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63</a:t>
            </a:fld>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133600"/>
            <a:ext cx="8229600" cy="685800"/>
          </a:xfrm>
        </p:spPr>
        <p:txBody>
          <a:bodyPr>
            <a:normAutofit fontScale="90000"/>
          </a:bodyPr>
          <a:lstStyle/>
          <a:p>
            <a:r>
              <a:rPr lang="en-US" sz="3100" b="1" dirty="0" smtClean="0"/>
              <a:t>Alert Report:</a:t>
            </a:r>
            <a:r>
              <a:rPr lang="en-US" sz="2800" dirty="0" smtClean="0"/>
              <a:t/>
            </a:r>
            <a:br>
              <a:rPr lang="en-US" sz="2800" dirty="0" smtClean="0"/>
            </a:br>
            <a:r>
              <a:rPr lang="en-US" sz="2400" dirty="0" smtClean="0">
                <a:solidFill>
                  <a:schemeClr val="tx1"/>
                </a:solidFill>
              </a:rPr>
              <a:t>It's a report that reflect customer dissatisfaction and determine the reasons of this dissatisfaction to take corrective actions that return customer confidence</a:t>
            </a:r>
            <a:r>
              <a:rPr lang="en-US" sz="2400" dirty="0" smtClean="0"/>
              <a:t>. </a:t>
            </a:r>
            <a:br>
              <a:rPr lang="en-US" sz="2400" dirty="0" smtClean="0"/>
            </a:br>
            <a:r>
              <a:rPr lang="en-US" sz="2800" dirty="0" smtClean="0"/>
              <a:t/>
            </a:r>
            <a:br>
              <a:rPr lang="en-US" sz="2800" dirty="0" smtClean="0"/>
            </a:br>
            <a:endParaRPr lang="en-US" sz="2800" dirty="0" smtClean="0"/>
          </a:p>
        </p:txBody>
      </p:sp>
      <p:graphicFrame>
        <p:nvGraphicFramePr>
          <p:cNvPr id="6" name="Chart 5"/>
          <p:cNvGraphicFramePr/>
          <p:nvPr/>
        </p:nvGraphicFramePr>
        <p:xfrm>
          <a:off x="762000" y="2362200"/>
          <a:ext cx="7704856" cy="4079304"/>
        </p:xfrm>
        <a:graphic>
          <a:graphicData uri="http://schemas.openxmlformats.org/drawingml/2006/chart">
            <c:chart xmlns:c="http://schemas.openxmlformats.org/drawingml/2006/chart" xmlns:r="http://schemas.openxmlformats.org/officeDocument/2006/relationships" r:id="rId2"/>
          </a:graphicData>
        </a:graphic>
      </p:graphicFrame>
      <p:sp>
        <p:nvSpPr>
          <p:cNvPr id="7" name="Slide Number Placeholder 6"/>
          <p:cNvSpPr>
            <a:spLocks noGrp="1"/>
          </p:cNvSpPr>
          <p:nvPr>
            <p:ph type="sldNum" sz="quarter" idx="12"/>
          </p:nvPr>
        </p:nvSpPr>
        <p:spPr/>
        <p:txBody>
          <a:bodyPr/>
          <a:lstStyle/>
          <a:p>
            <a:fld id="{B6F15528-21DE-4FAA-801E-634DDDAF4B2B}" type="slidenum">
              <a:rPr lang="en-US" smtClean="0"/>
              <a:pPr/>
              <a:t>64</a:t>
            </a:fld>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2" cstate="print"/>
          <a:srcRect/>
          <a:stretch>
            <a:fillRect/>
          </a:stretch>
        </p:blipFill>
        <p:spPr bwMode="auto">
          <a:xfrm>
            <a:off x="533400" y="2362200"/>
            <a:ext cx="8439150" cy="3152775"/>
          </a:xfrm>
          <a:prstGeom prst="rect">
            <a:avLst/>
          </a:prstGeom>
          <a:noFill/>
          <a:ln w="9525">
            <a:noFill/>
            <a:miter lim="800000"/>
            <a:headEnd/>
            <a:tailEnd/>
          </a:ln>
          <a:effectLst/>
        </p:spPr>
      </p:pic>
      <p:sp>
        <p:nvSpPr>
          <p:cNvPr id="5" name="Rectangle 4"/>
          <p:cNvSpPr/>
          <p:nvPr/>
        </p:nvSpPr>
        <p:spPr>
          <a:xfrm>
            <a:off x="3276600" y="914400"/>
            <a:ext cx="2450927" cy="646331"/>
          </a:xfrm>
          <a:prstGeom prst="rect">
            <a:avLst/>
          </a:prstGeom>
        </p:spPr>
        <p:txBody>
          <a:bodyPr wrap="none">
            <a:spAutoFit/>
          </a:bodyPr>
          <a:lstStyle/>
          <a:p>
            <a:pPr algn="ctr"/>
            <a:r>
              <a:rPr lang="en-US" sz="3600" b="1" dirty="0" smtClean="0">
                <a:solidFill>
                  <a:schemeClr val="tx2"/>
                </a:solidFill>
                <a:latin typeface="+mj-lt"/>
                <a:ea typeface="+mj-ea"/>
                <a:cs typeface="+mj-cs"/>
              </a:rPr>
              <a:t>Alert report</a:t>
            </a:r>
          </a:p>
        </p:txBody>
      </p:sp>
      <p:sp>
        <p:nvSpPr>
          <p:cNvPr id="6" name="Slide Number Placeholder 5"/>
          <p:cNvSpPr>
            <a:spLocks noGrp="1"/>
          </p:cNvSpPr>
          <p:nvPr>
            <p:ph type="sldNum" sz="quarter" idx="12"/>
          </p:nvPr>
        </p:nvSpPr>
        <p:spPr/>
        <p:txBody>
          <a:bodyPr/>
          <a:lstStyle/>
          <a:p>
            <a:fld id="{B6F15528-21DE-4FAA-801E-634DDDAF4B2B}" type="slidenum">
              <a:rPr lang="en-US" smtClean="0"/>
              <a:pPr/>
              <a:t>65</a:t>
            </a:fld>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nvGraphicFramePr>
        <p:xfrm>
          <a:off x="838200" y="2057400"/>
          <a:ext cx="2556000" cy="1836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p:cNvGraphicFramePr/>
          <p:nvPr/>
        </p:nvGraphicFramePr>
        <p:xfrm>
          <a:off x="3581400" y="2057400"/>
          <a:ext cx="2556000" cy="1836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p:nvPr/>
        </p:nvGraphicFramePr>
        <p:xfrm>
          <a:off x="6300192" y="2060848"/>
          <a:ext cx="2556000" cy="1836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 7"/>
          <p:cNvGraphicFramePr/>
          <p:nvPr/>
        </p:nvGraphicFramePr>
        <p:xfrm>
          <a:off x="762000" y="4343400"/>
          <a:ext cx="2556000" cy="1836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9" name="Chart 8"/>
          <p:cNvGraphicFramePr/>
          <p:nvPr/>
        </p:nvGraphicFramePr>
        <p:xfrm>
          <a:off x="3505200" y="4343400"/>
          <a:ext cx="2556000" cy="18360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0" name="Chart 9"/>
          <p:cNvGraphicFramePr/>
          <p:nvPr/>
        </p:nvGraphicFramePr>
        <p:xfrm>
          <a:off x="6228184" y="4293096"/>
          <a:ext cx="2556000" cy="1836000"/>
        </p:xfrm>
        <a:graphic>
          <a:graphicData uri="http://schemas.openxmlformats.org/drawingml/2006/chart">
            <c:chart xmlns:c="http://schemas.openxmlformats.org/drawingml/2006/chart" xmlns:r="http://schemas.openxmlformats.org/officeDocument/2006/relationships" r:id="rId7"/>
          </a:graphicData>
        </a:graphic>
      </p:graphicFrame>
      <p:sp>
        <p:nvSpPr>
          <p:cNvPr id="12" name="Rectangle 11"/>
          <p:cNvSpPr/>
          <p:nvPr/>
        </p:nvSpPr>
        <p:spPr>
          <a:xfrm>
            <a:off x="2438400" y="838200"/>
            <a:ext cx="4080925" cy="646331"/>
          </a:xfrm>
          <a:prstGeom prst="rect">
            <a:avLst/>
          </a:prstGeom>
        </p:spPr>
        <p:txBody>
          <a:bodyPr wrap="none">
            <a:spAutoFit/>
          </a:bodyPr>
          <a:lstStyle/>
          <a:p>
            <a:r>
              <a:rPr lang="en-US" sz="3600" b="1" dirty="0" smtClean="0">
                <a:solidFill>
                  <a:schemeClr val="tx2"/>
                </a:solidFill>
                <a:latin typeface="+mj-lt"/>
              </a:rPr>
              <a:t>Daily Control Report</a:t>
            </a:r>
            <a:endParaRPr lang="en-US" sz="3600" dirty="0">
              <a:solidFill>
                <a:schemeClr val="tx2"/>
              </a:solidFill>
              <a:latin typeface="+mj-lt"/>
            </a:endParaRPr>
          </a:p>
        </p:txBody>
      </p:sp>
      <p:sp>
        <p:nvSpPr>
          <p:cNvPr id="13" name="Slide Number Placeholder 12"/>
          <p:cNvSpPr>
            <a:spLocks noGrp="1"/>
          </p:cNvSpPr>
          <p:nvPr>
            <p:ph type="sldNum" sz="quarter" idx="12"/>
          </p:nvPr>
        </p:nvSpPr>
        <p:spPr/>
        <p:txBody>
          <a:bodyPr/>
          <a:lstStyle/>
          <a:p>
            <a:fld id="{B6F15528-21DE-4FAA-801E-634DDDAF4B2B}" type="slidenum">
              <a:rPr lang="en-US" smtClean="0"/>
              <a:pPr/>
              <a:t>66</a:t>
            </a:fld>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1585392" y="1217712"/>
          <a:ext cx="2592000" cy="1872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nvGraphicFramePr>
        <p:xfrm>
          <a:off x="5185792" y="1145704"/>
          <a:ext cx="2592000" cy="1872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nvGraphicFramePr>
        <p:xfrm>
          <a:off x="1729408" y="3810000"/>
          <a:ext cx="2592000" cy="1872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p:cNvGraphicFramePr/>
          <p:nvPr/>
        </p:nvGraphicFramePr>
        <p:xfrm>
          <a:off x="5257800" y="3810000"/>
          <a:ext cx="2592000" cy="1872000"/>
        </p:xfrm>
        <a:graphic>
          <a:graphicData uri="http://schemas.openxmlformats.org/drawingml/2006/chart">
            <c:chart xmlns:c="http://schemas.openxmlformats.org/drawingml/2006/chart" xmlns:r="http://schemas.openxmlformats.org/officeDocument/2006/relationships" r:id="rId5"/>
          </a:graphicData>
        </a:graphic>
      </p:graphicFrame>
      <p:sp>
        <p:nvSpPr>
          <p:cNvPr id="8" name="Slide Number Placeholder 7"/>
          <p:cNvSpPr>
            <a:spLocks noGrp="1"/>
          </p:cNvSpPr>
          <p:nvPr>
            <p:ph type="sldNum" sz="quarter" idx="12"/>
          </p:nvPr>
        </p:nvSpPr>
        <p:spPr/>
        <p:txBody>
          <a:bodyPr/>
          <a:lstStyle/>
          <a:p>
            <a:fld id="{B6F15528-21DE-4FAA-801E-634DDDAF4B2B}" type="slidenum">
              <a:rPr lang="en-US" smtClean="0"/>
              <a:pPr/>
              <a:t>67</a:t>
            </a:fld>
            <a:endParaRPr 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762000"/>
            <a:ext cx="8229600" cy="743712"/>
          </a:xfrm>
        </p:spPr>
        <p:txBody>
          <a:bodyPr>
            <a:normAutofit/>
          </a:bodyPr>
          <a:lstStyle/>
          <a:p>
            <a:r>
              <a:rPr lang="en-US" sz="3600" b="1" dirty="0" smtClean="0">
                <a:ea typeface="+mn-ea"/>
                <a:cs typeface="+mn-cs"/>
              </a:rPr>
              <a:t>Guests Suggestion Reports</a:t>
            </a:r>
          </a:p>
        </p:txBody>
      </p:sp>
      <p:pic>
        <p:nvPicPr>
          <p:cNvPr id="37890" name="Picture 2"/>
          <p:cNvPicPr>
            <a:picLocks noChangeAspect="1" noChangeArrowheads="1"/>
          </p:cNvPicPr>
          <p:nvPr/>
        </p:nvPicPr>
        <p:blipFill>
          <a:blip r:embed="rId2" cstate="print"/>
          <a:srcRect/>
          <a:stretch>
            <a:fillRect/>
          </a:stretch>
        </p:blipFill>
        <p:spPr bwMode="auto">
          <a:xfrm>
            <a:off x="280988" y="2233613"/>
            <a:ext cx="8582025" cy="2390775"/>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B6F15528-21DE-4FAA-801E-634DDDAF4B2B}" type="slidenum">
              <a:rPr lang="en-US" smtClean="0"/>
              <a:pPr/>
              <a:t>68</a:t>
            </a:fld>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1295400"/>
            <a:ext cx="8229600" cy="591312"/>
          </a:xfrm>
        </p:spPr>
        <p:txBody>
          <a:bodyPr>
            <a:noAutofit/>
          </a:bodyPr>
          <a:lstStyle/>
          <a:p>
            <a:r>
              <a:rPr lang="en-US" sz="3600" b="1" dirty="0" smtClean="0">
                <a:ea typeface="+mn-ea"/>
                <a:cs typeface="+mn-cs"/>
              </a:rPr>
              <a:t>Monthly Action Plan</a:t>
            </a:r>
            <a:r>
              <a:rPr lang="en-US" sz="3600" dirty="0" smtClean="0"/>
              <a:t/>
            </a:r>
            <a:br>
              <a:rPr lang="en-US" sz="3600" dirty="0" smtClean="0"/>
            </a:br>
            <a:endParaRPr lang="en-US" sz="3600" dirty="0"/>
          </a:p>
        </p:txBody>
      </p:sp>
      <p:pic>
        <p:nvPicPr>
          <p:cNvPr id="33793" name="Picture 1"/>
          <p:cNvPicPr>
            <a:picLocks noChangeAspect="1" noChangeArrowheads="1"/>
          </p:cNvPicPr>
          <p:nvPr/>
        </p:nvPicPr>
        <p:blipFill>
          <a:blip r:embed="rId2" cstate="print"/>
          <a:srcRect/>
          <a:stretch>
            <a:fillRect/>
          </a:stretch>
        </p:blipFill>
        <p:spPr bwMode="auto">
          <a:xfrm>
            <a:off x="0" y="1828800"/>
            <a:ext cx="8829675" cy="4010025"/>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B6F15528-21DE-4FAA-801E-634DDDAF4B2B}" type="slidenum">
              <a:rPr lang="en-US" smtClean="0"/>
              <a:pPr/>
              <a:t>69</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72312"/>
          </a:xfrm>
        </p:spPr>
        <p:txBody>
          <a:bodyPr>
            <a:normAutofit/>
          </a:bodyPr>
          <a:lstStyle/>
          <a:p>
            <a:r>
              <a:rPr lang="en-US" sz="3200" b="1" dirty="0" smtClean="0"/>
              <a:t>Hospitality:</a:t>
            </a:r>
            <a:endParaRPr lang="en-US" sz="3200" b="1" dirty="0"/>
          </a:p>
        </p:txBody>
      </p:sp>
      <p:pic>
        <p:nvPicPr>
          <p:cNvPr id="6" name="Content Placeholder 5"/>
          <p:cNvPicPr>
            <a:picLocks noGrp="1"/>
          </p:cNvPicPr>
          <p:nvPr>
            <p:ph idx="1"/>
          </p:nvPr>
        </p:nvPicPr>
        <p:blipFill>
          <a:blip r:embed="rId2" cstate="print">
            <a:lum bright="-47000" contrast="69000"/>
          </a:blip>
          <a:srcRect/>
          <a:stretch>
            <a:fillRect/>
          </a:stretch>
        </p:blipFill>
        <p:spPr bwMode="auto">
          <a:xfrm>
            <a:off x="381000" y="2133600"/>
            <a:ext cx="8229600" cy="3465833"/>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5029200" y="1447800"/>
          <a:ext cx="3600000" cy="1872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nvGraphicFramePr>
        <p:xfrm>
          <a:off x="838200" y="3810000"/>
          <a:ext cx="3600000" cy="1872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nvGraphicFramePr>
        <p:xfrm>
          <a:off x="5181600" y="3657600"/>
          <a:ext cx="3600000" cy="1872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p:cNvGraphicFramePr/>
          <p:nvPr/>
        </p:nvGraphicFramePr>
        <p:xfrm>
          <a:off x="762000" y="1524000"/>
          <a:ext cx="3600000" cy="1872000"/>
        </p:xfrm>
        <a:graphic>
          <a:graphicData uri="http://schemas.openxmlformats.org/drawingml/2006/chart">
            <c:chart xmlns:c="http://schemas.openxmlformats.org/drawingml/2006/chart" xmlns:r="http://schemas.openxmlformats.org/officeDocument/2006/relationships" r:id="rId5"/>
          </a:graphicData>
        </a:graphic>
      </p:graphicFrame>
      <p:sp>
        <p:nvSpPr>
          <p:cNvPr id="8" name="TextBox 7"/>
          <p:cNvSpPr txBox="1"/>
          <p:nvPr/>
        </p:nvSpPr>
        <p:spPr>
          <a:xfrm>
            <a:off x="1295400" y="685800"/>
            <a:ext cx="6324600" cy="646331"/>
          </a:xfrm>
          <a:prstGeom prst="rect">
            <a:avLst/>
          </a:prstGeom>
          <a:noFill/>
        </p:spPr>
        <p:txBody>
          <a:bodyPr wrap="square" rtlCol="0">
            <a:spAutoFit/>
          </a:bodyPr>
          <a:lstStyle/>
          <a:p>
            <a:pPr algn="ctr"/>
            <a:r>
              <a:rPr lang="en-US" sz="3600" b="1" dirty="0" smtClean="0">
                <a:solidFill>
                  <a:schemeClr val="tx2"/>
                </a:solidFill>
                <a:latin typeface="+mj-lt"/>
              </a:rPr>
              <a:t>QMS yearly action plan trend </a:t>
            </a:r>
            <a:endParaRPr lang="en-US" sz="3600" b="1" dirty="0">
              <a:solidFill>
                <a:schemeClr val="tx2"/>
              </a:solidFill>
              <a:latin typeface="+mj-lt"/>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pPr/>
              <a:t>70</a:t>
            </a:fld>
            <a:endParaRPr lang="en-US"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4730824" y="1456184"/>
          <a:ext cx="3600000" cy="18002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nvGraphicFramePr>
        <p:xfrm>
          <a:off x="842392" y="4192488"/>
          <a:ext cx="3600000" cy="18002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nvGraphicFramePr>
        <p:xfrm>
          <a:off x="4874840" y="4120480"/>
          <a:ext cx="3600000" cy="180022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p:cNvGraphicFramePr/>
          <p:nvPr/>
        </p:nvGraphicFramePr>
        <p:xfrm>
          <a:off x="838200" y="1524000"/>
          <a:ext cx="3600000" cy="1800225"/>
        </p:xfrm>
        <a:graphic>
          <a:graphicData uri="http://schemas.openxmlformats.org/drawingml/2006/chart">
            <c:chart xmlns:c="http://schemas.openxmlformats.org/drawingml/2006/chart" xmlns:r="http://schemas.openxmlformats.org/officeDocument/2006/relationships" r:id="rId5"/>
          </a:graphicData>
        </a:graphic>
      </p:graphicFrame>
      <p:sp>
        <p:nvSpPr>
          <p:cNvPr id="8" name="Slide Number Placeholder 7"/>
          <p:cNvSpPr>
            <a:spLocks noGrp="1"/>
          </p:cNvSpPr>
          <p:nvPr>
            <p:ph type="sldNum" sz="quarter" idx="12"/>
          </p:nvPr>
        </p:nvSpPr>
        <p:spPr/>
        <p:txBody>
          <a:bodyPr/>
          <a:lstStyle/>
          <a:p>
            <a:fld id="{B6F15528-21DE-4FAA-801E-634DDDAF4B2B}" type="slidenum">
              <a:rPr lang="en-US" smtClean="0"/>
              <a:pPr/>
              <a:t>71</a:t>
            </a:fld>
            <a:endParaRPr lang="en-US"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762000" y="1295400"/>
          <a:ext cx="3600000" cy="18002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nvGraphicFramePr>
        <p:xfrm>
          <a:off x="4953000" y="1371600"/>
          <a:ext cx="3600000" cy="18002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nvGraphicFramePr>
        <p:xfrm>
          <a:off x="2895600" y="4038600"/>
          <a:ext cx="3600000" cy="1800225"/>
        </p:xfrm>
        <a:graphic>
          <a:graphicData uri="http://schemas.openxmlformats.org/drawingml/2006/chart">
            <c:chart xmlns:c="http://schemas.openxmlformats.org/drawingml/2006/chart" xmlns:r="http://schemas.openxmlformats.org/officeDocument/2006/relationships" r:id="rId4"/>
          </a:graphicData>
        </a:graphic>
      </p:graphicFrame>
      <p:sp>
        <p:nvSpPr>
          <p:cNvPr id="7" name="Slide Number Placeholder 6"/>
          <p:cNvSpPr>
            <a:spLocks noGrp="1"/>
          </p:cNvSpPr>
          <p:nvPr>
            <p:ph type="sldNum" sz="quarter" idx="12"/>
          </p:nvPr>
        </p:nvSpPr>
        <p:spPr/>
        <p:txBody>
          <a:bodyPr/>
          <a:lstStyle/>
          <a:p>
            <a:fld id="{B6F15528-21DE-4FAA-801E-634DDDAF4B2B}" type="slidenum">
              <a:rPr lang="en-US" smtClean="0"/>
              <a:pPr/>
              <a:t>72</a:t>
            </a:fld>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229600" cy="1143000"/>
          </a:xfrm>
        </p:spPr>
        <p:txBody>
          <a:bodyPr>
            <a:normAutofit/>
          </a:bodyPr>
          <a:lstStyle/>
          <a:p>
            <a:r>
              <a:rPr lang="en-US" sz="3600" b="1" dirty="0" smtClean="0">
                <a:ea typeface="+mn-ea"/>
                <a:cs typeface="+mn-cs"/>
              </a:rPr>
              <a:t>Conclusion</a:t>
            </a:r>
            <a:endParaRPr lang="en-US" sz="3600" b="1" dirty="0">
              <a:ea typeface="+mn-ea"/>
              <a:cs typeface="+mn-cs"/>
            </a:endParaRPr>
          </a:p>
        </p:txBody>
      </p:sp>
      <p:sp>
        <p:nvSpPr>
          <p:cNvPr id="3" name="Content Placeholder 2"/>
          <p:cNvSpPr>
            <a:spLocks noGrp="1"/>
          </p:cNvSpPr>
          <p:nvPr>
            <p:ph idx="1"/>
          </p:nvPr>
        </p:nvSpPr>
        <p:spPr/>
        <p:txBody>
          <a:bodyPr/>
          <a:lstStyle/>
          <a:p>
            <a:r>
              <a:rPr lang="en-US" sz="2400" dirty="0" smtClean="0">
                <a:latin typeface="Times New Roman" pitchFamily="18" charset="0"/>
                <a:ea typeface="Tahoma" pitchFamily="34" charset="0"/>
                <a:cs typeface="Times New Roman" pitchFamily="18" charset="0"/>
              </a:rPr>
              <a:t>By descriptive analysis for questioner results some weakness points have been determined in Haddad Hotel which affected on level of services and customer satisfaction, so a system was built to improve current situation, and some corrective actions have been taken into consideration during the implementation of this study such as employing officer to hold bags and attending customers to their rooms.</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73</a:t>
            </a:fld>
            <a:endParaRPr lang="en-US"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8229600" cy="1143000"/>
          </a:xfrm>
        </p:spPr>
        <p:txBody>
          <a:bodyPr>
            <a:normAutofit/>
          </a:bodyPr>
          <a:lstStyle/>
          <a:p>
            <a:r>
              <a:rPr lang="en-US" sz="3600" b="1" dirty="0" smtClean="0">
                <a:ea typeface="+mn-ea"/>
                <a:cs typeface="+mn-cs"/>
              </a:rPr>
              <a:t>Limitations</a:t>
            </a:r>
            <a:endParaRPr lang="en-US" sz="3600" b="1" dirty="0">
              <a:ea typeface="+mn-ea"/>
              <a:cs typeface="+mn-cs"/>
            </a:endParaRPr>
          </a:p>
        </p:txBody>
      </p:sp>
      <p:sp>
        <p:nvSpPr>
          <p:cNvPr id="3" name="Content Placeholder 2"/>
          <p:cNvSpPr>
            <a:spLocks noGrp="1"/>
          </p:cNvSpPr>
          <p:nvPr>
            <p:ph idx="1"/>
          </p:nvPr>
        </p:nvSpPr>
        <p:spPr>
          <a:xfrm>
            <a:off x="457200" y="2209800"/>
            <a:ext cx="8229600" cy="4389120"/>
          </a:xfrm>
        </p:spPr>
        <p:txBody>
          <a:bodyPr/>
          <a:lstStyle/>
          <a:p>
            <a:pPr lvl="0"/>
            <a:r>
              <a:rPr lang="en-US" sz="2400" dirty="0" smtClean="0">
                <a:latin typeface="Times New Roman" pitchFamily="18" charset="0"/>
                <a:cs typeface="Times New Roman" pitchFamily="18" charset="0"/>
              </a:rPr>
              <a:t>The nature of Haddad Hotel is a family business which lead to overlapping job titles and responsibilities.</a:t>
            </a:r>
          </a:p>
          <a:p>
            <a:pPr lvl="0"/>
            <a:endParaRPr lang="en-US" sz="2400" dirty="0" smtClean="0">
              <a:latin typeface="Times New Roman" pitchFamily="18" charset="0"/>
              <a:cs typeface="Times New Roman" pitchFamily="18" charset="0"/>
            </a:endParaRPr>
          </a:p>
          <a:p>
            <a:pPr lvl="0"/>
            <a:r>
              <a:rPr lang="en-US" sz="2400" dirty="0" smtClean="0">
                <a:latin typeface="Times New Roman" pitchFamily="18" charset="0"/>
                <a:cs typeface="Times New Roman" pitchFamily="18" charset="0"/>
              </a:rPr>
              <a:t>The hotel sector is considered as seasonal industry so there was many difficulties in collecting data because the questioner was distributed in winter.</a:t>
            </a:r>
          </a:p>
          <a:p>
            <a:pPr>
              <a:buNone/>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74</a:t>
            </a:fld>
            <a:endParaRPr lang="en-US"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143000"/>
          </a:xfrm>
        </p:spPr>
        <p:txBody>
          <a:bodyPr>
            <a:normAutofit/>
          </a:bodyPr>
          <a:lstStyle/>
          <a:p>
            <a:r>
              <a:rPr lang="en-US" sz="3600" b="1" dirty="0" smtClean="0">
                <a:ea typeface="+mn-ea"/>
                <a:cs typeface="+mn-cs"/>
              </a:rPr>
              <a:t>Recommendations</a:t>
            </a:r>
            <a:endParaRPr lang="en-US" sz="3600" b="1" dirty="0">
              <a:ea typeface="+mn-ea"/>
              <a:cs typeface="+mn-cs"/>
            </a:endParaRPr>
          </a:p>
        </p:txBody>
      </p:sp>
      <p:sp>
        <p:nvSpPr>
          <p:cNvPr id="3" name="Content Placeholder 2"/>
          <p:cNvSpPr>
            <a:spLocks noGrp="1"/>
          </p:cNvSpPr>
          <p:nvPr>
            <p:ph idx="1"/>
          </p:nvPr>
        </p:nvSpPr>
        <p:spPr>
          <a:xfrm>
            <a:off x="457200" y="1752600"/>
            <a:ext cx="8229600" cy="4572000"/>
          </a:xfrm>
        </p:spPr>
        <p:txBody>
          <a:bodyPr>
            <a:normAutofit fontScale="85000" lnSpcReduction="20000"/>
          </a:bodyPr>
          <a:lstStyle/>
          <a:p>
            <a:pPr>
              <a:buNone/>
            </a:pPr>
            <a:r>
              <a:rPr lang="en-US" sz="2800" dirty="0" smtClean="0">
                <a:latin typeface="Times New Roman" pitchFamily="18" charset="0"/>
                <a:cs typeface="Times New Roman" pitchFamily="18" charset="0"/>
              </a:rPr>
              <a:t>According to other data that collected from questioner, the following recommendation should be take in consideration :</a:t>
            </a:r>
          </a:p>
          <a:p>
            <a:pPr lvl="0"/>
            <a:r>
              <a:rPr lang="en-US" sz="2800" dirty="0" smtClean="0">
                <a:latin typeface="Times New Roman" pitchFamily="18" charset="0"/>
                <a:cs typeface="Times New Roman" pitchFamily="18" charset="0"/>
              </a:rPr>
              <a:t>Concentrate on service quality and high response from employees.</a:t>
            </a:r>
          </a:p>
          <a:p>
            <a:pPr lvl="0"/>
            <a:r>
              <a:rPr lang="en-US" sz="2800" dirty="0" smtClean="0">
                <a:latin typeface="Times New Roman" pitchFamily="18" charset="0"/>
                <a:cs typeface="Times New Roman" pitchFamily="18" charset="0"/>
              </a:rPr>
              <a:t>Hiring employee to receive customer and show them there rooms .      </a:t>
            </a:r>
          </a:p>
          <a:p>
            <a:pPr lvl="0"/>
            <a:r>
              <a:rPr lang="en-US" sz="2800" dirty="0" smtClean="0">
                <a:latin typeface="Times New Roman" pitchFamily="18" charset="0"/>
                <a:cs typeface="Times New Roman" pitchFamily="18" charset="0"/>
              </a:rPr>
              <a:t>Hiring employee to hold customer bags .</a:t>
            </a:r>
          </a:p>
          <a:p>
            <a:pPr lvl="0"/>
            <a:r>
              <a:rPr lang="en-US" sz="2800" dirty="0" smtClean="0">
                <a:latin typeface="Times New Roman" pitchFamily="18" charset="0"/>
                <a:cs typeface="Times New Roman" pitchFamily="18" charset="0"/>
              </a:rPr>
              <a:t>Hiring employee to parking customer cars .</a:t>
            </a:r>
          </a:p>
          <a:p>
            <a:pPr lvl="0"/>
            <a:r>
              <a:rPr lang="en-US" sz="2800" dirty="0" smtClean="0">
                <a:latin typeface="Times New Roman" pitchFamily="18" charset="0"/>
                <a:cs typeface="Times New Roman" pitchFamily="18" charset="0"/>
              </a:rPr>
              <a:t>Interest in hotel marketing through advertisements .</a:t>
            </a:r>
          </a:p>
          <a:p>
            <a:pPr lvl="0"/>
            <a:r>
              <a:rPr lang="en-US" sz="2800" dirty="0" smtClean="0">
                <a:latin typeface="Times New Roman" pitchFamily="18" charset="0"/>
                <a:cs typeface="Times New Roman" pitchFamily="18" charset="0"/>
              </a:rPr>
              <a:t>Organize tourist program for the hotel .</a:t>
            </a:r>
          </a:p>
          <a:p>
            <a:pPr lvl="0"/>
            <a:r>
              <a:rPr lang="en-US" sz="2800" dirty="0" smtClean="0">
                <a:latin typeface="Times New Roman" pitchFamily="18" charset="0"/>
                <a:cs typeface="Times New Roman" pitchFamily="18" charset="0"/>
              </a:rPr>
              <a:t>The questioner should be distributed monthly to help continuous improvement</a:t>
            </a:r>
            <a:r>
              <a:rPr lang="en-US" dirty="0" smtClean="0"/>
              <a:t>. </a:t>
            </a:r>
          </a:p>
          <a:p>
            <a:pPr lvl="0"/>
            <a:r>
              <a:rPr lang="en-US" dirty="0" smtClean="0"/>
              <a:t> building a data base to analyze the questioner results.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75</a:t>
            </a:fld>
            <a:endParaRPr lang="en-US"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15112"/>
          </a:xfrm>
        </p:spPr>
        <p:txBody>
          <a:bodyPr>
            <a:normAutofit fontScale="90000"/>
          </a:bodyPr>
          <a:lstStyle/>
          <a:p>
            <a:r>
              <a:rPr lang="en-US" sz="3200" b="1" u="sng" dirty="0" smtClean="0"/>
              <a:t>References</a:t>
            </a:r>
            <a:endParaRPr lang="en-US" sz="3200" dirty="0"/>
          </a:p>
        </p:txBody>
      </p:sp>
      <p:sp>
        <p:nvSpPr>
          <p:cNvPr id="3" name="Content Placeholder 2"/>
          <p:cNvSpPr>
            <a:spLocks noGrp="1"/>
          </p:cNvSpPr>
          <p:nvPr>
            <p:ph idx="1"/>
          </p:nvPr>
        </p:nvSpPr>
        <p:spPr>
          <a:xfrm>
            <a:off x="381000" y="1066800"/>
            <a:ext cx="8229600" cy="5105400"/>
          </a:xfrm>
        </p:spPr>
        <p:txBody>
          <a:bodyPr>
            <a:noAutofit/>
          </a:bodyPr>
          <a:lstStyle/>
          <a:p>
            <a:r>
              <a:rPr lang="en-US" sz="1400" dirty="0" smtClean="0">
                <a:hlinkClick r:id="rId2"/>
              </a:rPr>
              <a:t>https://sites.google.com/a/njit.edu/chaitanya/ie673</a:t>
            </a:r>
            <a:r>
              <a:rPr lang="en-US" sz="1400" dirty="0" smtClean="0"/>
              <a:t>.</a:t>
            </a:r>
          </a:p>
          <a:p>
            <a:r>
              <a:rPr lang="en-US" sz="1400" dirty="0" smtClean="0">
                <a:hlinkClick r:id="rId3"/>
              </a:rPr>
              <a:t>http://basicsofmanagement.com/commitment_and_leadership.php</a:t>
            </a:r>
            <a:r>
              <a:rPr lang="en-US" sz="1400" dirty="0" smtClean="0"/>
              <a:t>.</a:t>
            </a:r>
          </a:p>
          <a:p>
            <a:r>
              <a:rPr lang="en-US" sz="1400" dirty="0" smtClean="0">
                <a:hlinkClick r:id="rId4"/>
              </a:rPr>
              <a:t>http://www.scribd.com/doc/77228736/Defining-the-Tourist-Industry-is-Difficult</a:t>
            </a:r>
            <a:r>
              <a:rPr lang="en-US" sz="1400" dirty="0" smtClean="0"/>
              <a:t>.</a:t>
            </a:r>
          </a:p>
          <a:p>
            <a:r>
              <a:rPr lang="en-US" sz="1400" dirty="0" smtClean="0"/>
              <a:t> </a:t>
            </a:r>
          </a:p>
          <a:p>
            <a:r>
              <a:rPr lang="en-US" sz="1400" dirty="0" smtClean="0"/>
              <a:t>a handbook for Mohamed Adel Mohamed </a:t>
            </a:r>
            <a:r>
              <a:rPr lang="en-US" sz="1400" dirty="0" err="1" smtClean="0"/>
              <a:t>Samy</a:t>
            </a:r>
            <a:r>
              <a:rPr lang="en-US" sz="1400" dirty="0" smtClean="0"/>
              <a:t> </a:t>
            </a:r>
            <a:r>
              <a:rPr lang="en-US" sz="1400" dirty="0" err="1" smtClean="0"/>
              <a:t>Mohsen</a:t>
            </a:r>
            <a:r>
              <a:rPr lang="en-US" sz="1400" dirty="0" smtClean="0"/>
              <a:t>, B.Sc., PGD, M.Sc., supervision of Dr Phillip Coleman, Director Professor </a:t>
            </a:r>
            <a:r>
              <a:rPr lang="en-US" sz="1400" dirty="0" err="1" smtClean="0"/>
              <a:t>Eleri</a:t>
            </a:r>
            <a:r>
              <a:rPr lang="en-US" sz="1400" dirty="0" smtClean="0"/>
              <a:t> Jones (2009) , THE INTRODUCTION OF A TOTAL QUALITY MANAGEMENT CULTURE IN HOTELS.</a:t>
            </a:r>
          </a:p>
          <a:p>
            <a:r>
              <a:rPr lang="en-US" sz="1400" dirty="0" smtClean="0"/>
              <a:t> </a:t>
            </a:r>
          </a:p>
          <a:p>
            <a:r>
              <a:rPr lang="en-US" sz="1400" dirty="0" smtClean="0"/>
              <a:t>Michael Conklin, Chief Methodologist, </a:t>
            </a:r>
            <a:r>
              <a:rPr lang="en-US" sz="1400" dirty="0" err="1" smtClean="0"/>
              <a:t>MarketTools</a:t>
            </a:r>
            <a:r>
              <a:rPr lang="en-US" sz="1400" dirty="0" smtClean="0"/>
              <a:t>, Measuring and Tracking Customer Satisfaction</a:t>
            </a:r>
          </a:p>
          <a:p>
            <a:r>
              <a:rPr lang="en-US" sz="1400" dirty="0" smtClean="0"/>
              <a:t> </a:t>
            </a:r>
          </a:p>
          <a:p>
            <a:r>
              <a:rPr lang="en-US" sz="1400" dirty="0" smtClean="0"/>
              <a:t>University of Michigan Business School, American Customer Satisfaction Index at  </a:t>
            </a:r>
            <a:r>
              <a:rPr lang="en-US" sz="1400" u="sng" dirty="0" smtClean="0">
                <a:hlinkClick r:id="rId5"/>
              </a:rPr>
              <a:t>http://www.bus.umich.edu/research/nqrc/acsi.html</a:t>
            </a:r>
            <a:r>
              <a:rPr lang="en-US" sz="1400" dirty="0" smtClean="0"/>
              <a:t>.</a:t>
            </a:r>
          </a:p>
          <a:p>
            <a:pPr rtl="1">
              <a:buNone/>
            </a:pPr>
            <a:r>
              <a:rPr lang="en-US" sz="1400" dirty="0" smtClean="0"/>
              <a:t> </a:t>
            </a:r>
          </a:p>
          <a:p>
            <a:r>
              <a:rPr lang="en-US" sz="1400" dirty="0" smtClean="0"/>
              <a:t>Prof. </a:t>
            </a:r>
            <a:r>
              <a:rPr lang="en-US" sz="1400" dirty="0" err="1" smtClean="0"/>
              <a:t>Sachin</a:t>
            </a:r>
            <a:r>
              <a:rPr lang="en-US" sz="1400" dirty="0" smtClean="0"/>
              <a:t> K. </a:t>
            </a:r>
            <a:r>
              <a:rPr lang="en-US" sz="1400" dirty="0" err="1" smtClean="0"/>
              <a:t>Jadhav</a:t>
            </a:r>
            <a:r>
              <a:rPr lang="en-US" sz="1400" dirty="0" smtClean="0"/>
              <a:t> , SSVPS’s Arts, Commerce and Science College, </a:t>
            </a:r>
            <a:r>
              <a:rPr lang="en-US" sz="1400" dirty="0" err="1" smtClean="0"/>
              <a:t>Shindkheda</a:t>
            </a:r>
            <a:r>
              <a:rPr lang="en-US" sz="1400" dirty="0" smtClean="0"/>
              <a:t>, Strategies of Financing in the Tourism Industry .</a:t>
            </a:r>
          </a:p>
          <a:p>
            <a:pPr rtl="1">
              <a:buNone/>
            </a:pPr>
            <a:r>
              <a:rPr lang="en-US" sz="1400" dirty="0" smtClean="0"/>
              <a:t> </a:t>
            </a:r>
          </a:p>
          <a:p>
            <a:r>
              <a:rPr lang="en-US" sz="1400" dirty="0" err="1" smtClean="0"/>
              <a:t>Ricard</a:t>
            </a:r>
            <a:r>
              <a:rPr lang="en-US" sz="1400" dirty="0" smtClean="0"/>
              <a:t> </a:t>
            </a:r>
            <a:r>
              <a:rPr lang="en-US" sz="1400" dirty="0" err="1" smtClean="0"/>
              <a:t>Santomà</a:t>
            </a:r>
            <a:r>
              <a:rPr lang="en-US" sz="1400" dirty="0" smtClean="0"/>
              <a:t>, TSI – </a:t>
            </a:r>
            <a:r>
              <a:rPr lang="en-US" sz="1400" dirty="0" err="1" smtClean="0"/>
              <a:t>Turismo</a:t>
            </a:r>
            <a:r>
              <a:rPr lang="en-US" sz="1400" dirty="0" smtClean="0"/>
              <a:t> </a:t>
            </a:r>
            <a:r>
              <a:rPr lang="en-US" sz="1400" dirty="0" err="1" smtClean="0"/>
              <a:t>Sant</a:t>
            </a:r>
            <a:r>
              <a:rPr lang="en-US" sz="1400" dirty="0" smtClean="0"/>
              <a:t> </a:t>
            </a:r>
            <a:r>
              <a:rPr lang="en-US" sz="1400" dirty="0" err="1" smtClean="0"/>
              <a:t>Ignasi</a:t>
            </a:r>
            <a:r>
              <a:rPr lang="en-US" sz="1400" dirty="0" smtClean="0"/>
              <a:t> (ESADE) – Ramon </a:t>
            </a:r>
            <a:r>
              <a:rPr lang="en-US" sz="1400" dirty="0" err="1" smtClean="0"/>
              <a:t>Llull</a:t>
            </a:r>
            <a:r>
              <a:rPr lang="en-US" sz="1400" dirty="0" smtClean="0"/>
              <a:t> University ,Barcelona, Spain,(2007).</a:t>
            </a:r>
          </a:p>
          <a:p>
            <a:pPr rtl="1">
              <a:buNone/>
            </a:pPr>
            <a:r>
              <a:rPr lang="en-US" sz="1400" dirty="0" smtClean="0"/>
              <a:t> </a:t>
            </a:r>
          </a:p>
          <a:p>
            <a:r>
              <a:rPr lang="en-US" sz="1400" dirty="0" smtClean="0"/>
              <a:t>Mar Vila, ESADE – Ramon </a:t>
            </a:r>
            <a:r>
              <a:rPr lang="en-US" sz="1400" dirty="0" err="1" smtClean="0"/>
              <a:t>Llull</a:t>
            </a:r>
            <a:r>
              <a:rPr lang="en-US" sz="1400" dirty="0" smtClean="0"/>
              <a:t> University, Barcelona, Spain, (2007).</a:t>
            </a:r>
          </a:p>
          <a:p>
            <a:pPr rtl="1">
              <a:buNone/>
            </a:pPr>
            <a:r>
              <a:rPr lang="en-US" sz="1400" dirty="0" smtClean="0"/>
              <a:t> </a:t>
            </a:r>
          </a:p>
          <a:p>
            <a:r>
              <a:rPr lang="en-US" sz="1400" dirty="0" smtClean="0"/>
              <a:t>DEMING, W.E. (1986) Out of the Crisis (Cambridge, MA, MIT Centre for Advanced Engineering Study). </a:t>
            </a:r>
          </a:p>
          <a:p>
            <a:endParaRPr lang="en-US" sz="1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76</a:t>
            </a:fld>
            <a:endParaRPr lang="en-US"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638800"/>
          </a:xfrm>
        </p:spPr>
        <p:txBody>
          <a:bodyPr>
            <a:noAutofit/>
          </a:bodyPr>
          <a:lstStyle/>
          <a:p>
            <a:pPr>
              <a:buNone/>
            </a:pPr>
            <a:r>
              <a:rPr lang="en-US" sz="1200" b="1" dirty="0" smtClean="0"/>
              <a:t>Other sites:</a:t>
            </a:r>
          </a:p>
          <a:p>
            <a:pPr>
              <a:buNone/>
            </a:pPr>
            <a:endParaRPr lang="en-US" sz="1200" dirty="0" smtClean="0"/>
          </a:p>
          <a:p>
            <a:pPr lvl="0"/>
            <a:r>
              <a:rPr lang="en-US" sz="1200" u="sng" dirty="0" smtClean="0">
                <a:hlinkClick r:id="rId2"/>
              </a:rPr>
              <a:t>http://www.blackwellreference.com/public/tocnode?id=g9780631233176_chunk_g978140511096921_ss1-1</a:t>
            </a:r>
            <a:r>
              <a:rPr lang="en-US" sz="1200" dirty="0" smtClean="0"/>
              <a:t>.</a:t>
            </a:r>
          </a:p>
          <a:p>
            <a:r>
              <a:rPr lang="en-US" sz="1200" dirty="0" smtClean="0"/>
              <a:t> </a:t>
            </a:r>
          </a:p>
          <a:p>
            <a:pPr lvl="0"/>
            <a:r>
              <a:rPr lang="en-US" sz="1200" u="sng" dirty="0" smtClean="0">
                <a:hlinkClick r:id="rId3"/>
              </a:rPr>
              <a:t>http://repository.uwic.ac.uk/dspace/bitstream/10369/893/3/Mohamed%20Mohsen.pdf.txt</a:t>
            </a:r>
            <a:r>
              <a:rPr lang="en-US" sz="1200" dirty="0" smtClean="0"/>
              <a:t>.</a:t>
            </a:r>
          </a:p>
          <a:p>
            <a:pPr rtl="1">
              <a:buNone/>
            </a:pPr>
            <a:r>
              <a:rPr lang="en-US" sz="1200" dirty="0" smtClean="0"/>
              <a:t> </a:t>
            </a:r>
          </a:p>
          <a:p>
            <a:pPr lvl="0"/>
            <a:r>
              <a:rPr lang="en-US" sz="1200" u="sng" dirty="0" smtClean="0">
                <a:hlinkClick r:id="rId4"/>
              </a:rPr>
              <a:t>http://www-03.ibm.com/able/open_computing/iso.html</a:t>
            </a:r>
            <a:r>
              <a:rPr lang="en-US" sz="1200" dirty="0" smtClean="0"/>
              <a:t>.</a:t>
            </a:r>
          </a:p>
          <a:p>
            <a:r>
              <a:rPr lang="en-US" sz="1200" dirty="0" smtClean="0"/>
              <a:t> </a:t>
            </a:r>
          </a:p>
          <a:p>
            <a:pPr lvl="0"/>
            <a:r>
              <a:rPr lang="en-US" sz="1200" u="sng" dirty="0" smtClean="0">
                <a:hlinkClick r:id="rId5"/>
              </a:rPr>
              <a:t>http://www.iso.org/iso/iso_catalogue/management_standards/quality_management/iso_9000_selection_and_use.htm</a:t>
            </a:r>
            <a:r>
              <a:rPr lang="en-US" sz="1200" dirty="0" smtClean="0"/>
              <a:t>.</a:t>
            </a:r>
          </a:p>
          <a:p>
            <a:r>
              <a:rPr lang="en-US" sz="1200" dirty="0" smtClean="0"/>
              <a:t> </a:t>
            </a:r>
          </a:p>
          <a:p>
            <a:pPr lvl="0"/>
            <a:r>
              <a:rPr lang="en-US" sz="1200" u="sng" dirty="0" smtClean="0">
                <a:hlinkClick r:id="rId6"/>
              </a:rPr>
              <a:t>http://en.wikipedia.org/wiki/Hospitality</a:t>
            </a:r>
            <a:r>
              <a:rPr lang="en-US" sz="1200" dirty="0" smtClean="0"/>
              <a:t>.</a:t>
            </a:r>
          </a:p>
          <a:p>
            <a:pPr lvl="0"/>
            <a:r>
              <a:rPr lang="en-US" sz="1200" u="sng" dirty="0" smtClean="0">
                <a:hlinkClick r:id="rId7"/>
              </a:rPr>
              <a:t>http://en.wikipedia.org/wiki/Hospitality_industry</a:t>
            </a:r>
            <a:r>
              <a:rPr lang="en-US" sz="1200" dirty="0" smtClean="0"/>
              <a:t>.</a:t>
            </a:r>
          </a:p>
          <a:p>
            <a:pPr lvl="0"/>
            <a:r>
              <a:rPr lang="en-US" sz="1200" u="sng" dirty="0" smtClean="0">
                <a:hlinkClick r:id="rId8" action="ppaction://hlinkfile"/>
              </a:rPr>
              <a:t>Hotel Organization Structure eHow.com</a:t>
            </a:r>
            <a:r>
              <a:rPr lang="en-US" sz="1200" dirty="0" smtClean="0"/>
              <a:t> </a:t>
            </a:r>
            <a:r>
              <a:rPr lang="en-US" sz="1200" dirty="0" smtClean="0">
                <a:hlinkClick r:id="rId9"/>
              </a:rPr>
              <a:t>http://www.ehow.com/about_5598090_hotel-organization-structure.html#ixzz1u0bHmvXK</a:t>
            </a:r>
            <a:r>
              <a:rPr lang="en-US" sz="1200" dirty="0" smtClean="0"/>
              <a:t>.</a:t>
            </a:r>
          </a:p>
          <a:p>
            <a:pPr lvl="0"/>
            <a:r>
              <a:rPr lang="en-US" sz="1200" u="sng" dirty="0" smtClean="0">
                <a:hlinkClick r:id="rId10"/>
              </a:rPr>
              <a:t>http://en.wikipedia.org/wiki/Flowchart</a:t>
            </a:r>
            <a:r>
              <a:rPr lang="en-US" sz="1200" dirty="0" smtClean="0"/>
              <a:t>.</a:t>
            </a:r>
          </a:p>
          <a:p>
            <a:pPr>
              <a:buNone/>
            </a:pPr>
            <a:endParaRPr lang="en-US" sz="12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77</a:t>
            </a:fld>
            <a:endParaRPr lang="en-US"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590800"/>
            <a:ext cx="8229600" cy="2057400"/>
          </a:xfrm>
        </p:spPr>
        <p:txBody>
          <a:bodyPr>
            <a:normAutofit/>
          </a:bodyPr>
          <a:lstStyle/>
          <a:p>
            <a:pPr>
              <a:buNone/>
            </a:pPr>
            <a:r>
              <a:rPr lang="en-US" sz="6000" dirty="0" smtClean="0">
                <a:solidFill>
                  <a:schemeClr val="accent3"/>
                </a:solidFill>
                <a:latin typeface="Times New Roman" pitchFamily="18" charset="0"/>
                <a:cs typeface="Times New Roman" pitchFamily="18" charset="0"/>
              </a:rPr>
              <a:t>Thanks For Your Listing </a:t>
            </a:r>
            <a:endParaRPr lang="en-US" sz="6000" dirty="0">
              <a:solidFill>
                <a:schemeClr val="accent3"/>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78</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8229600" cy="685800"/>
          </a:xfrm>
        </p:spPr>
        <p:txBody>
          <a:bodyPr>
            <a:normAutofit/>
          </a:bodyPr>
          <a:lstStyle/>
          <a:p>
            <a:pPr algn="ctr"/>
            <a:r>
              <a:rPr lang="en-US" sz="2800" b="1" dirty="0" smtClean="0"/>
              <a:t>Case study : Haddad Hotel</a:t>
            </a:r>
            <a:endParaRPr lang="en-US" sz="2800" dirty="0"/>
          </a:p>
        </p:txBody>
      </p:sp>
      <p:sp>
        <p:nvSpPr>
          <p:cNvPr id="3" name="Rectangle 1"/>
          <p:cNvSpPr>
            <a:spLocks noChangeArrowheads="1"/>
          </p:cNvSpPr>
          <p:nvPr/>
        </p:nvSpPr>
        <p:spPr bwMode="auto">
          <a:xfrm>
            <a:off x="0" y="990600"/>
            <a:ext cx="9144000" cy="19082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fontAlgn="base">
              <a:lnSpc>
                <a:spcPct val="100000"/>
              </a:lnSpc>
              <a:spcBef>
                <a:spcPct val="0"/>
              </a:spcBef>
              <a:spcAft>
                <a:spcPct val="0"/>
              </a:spcAft>
              <a:buClrTx/>
              <a:buSzTx/>
              <a:buFont typeface="Wingdings" pitchFamily="2" charset="2"/>
              <a:buChar char="Ø"/>
              <a:tabLst/>
            </a:pPr>
            <a:r>
              <a:rPr lang="en-US" sz="2800" b="1" dirty="0" smtClean="0">
                <a:solidFill>
                  <a:schemeClr val="tx2"/>
                </a:solidFill>
                <a:latin typeface="+mj-lt"/>
                <a:ea typeface="+mj-ea"/>
                <a:cs typeface="+mj-cs"/>
              </a:rPr>
              <a:t> </a:t>
            </a:r>
            <a:r>
              <a:rPr lang="en-US" sz="2400" b="1" dirty="0" smtClean="0">
                <a:solidFill>
                  <a:schemeClr val="tx2"/>
                </a:solidFill>
                <a:latin typeface="+mj-lt"/>
                <a:ea typeface="+mj-ea"/>
                <a:cs typeface="+mj-cs"/>
              </a:rPr>
              <a:t>Haddad Park Description</a:t>
            </a:r>
            <a:endParaRPr lang="en-US" sz="2800" b="1" dirty="0" smtClean="0">
              <a:solidFill>
                <a:schemeClr val="tx2"/>
              </a:solidFill>
              <a:latin typeface="+mj-lt"/>
              <a:ea typeface="+mj-ea"/>
              <a:cs typeface="+mj-cs"/>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Haddad park and tourist village was inaugurated in April 5, 2005.</a:t>
            </a: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dirty="0"/>
          </a:p>
        </p:txBody>
      </p:sp>
      <p:sp>
        <p:nvSpPr>
          <p:cNvPr id="5" name="Oval 4"/>
          <p:cNvSpPr/>
          <p:nvPr/>
        </p:nvSpPr>
        <p:spPr>
          <a:xfrm>
            <a:off x="3429000" y="3810000"/>
            <a:ext cx="2286000" cy="11430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400" dirty="0" smtClean="0">
                <a:solidFill>
                  <a:schemeClr val="tx1"/>
                </a:solidFill>
                <a:latin typeface="Times New Roman" pitchFamily="18" charset="0"/>
                <a:ea typeface="Calibri" pitchFamily="34" charset="0"/>
                <a:cs typeface="Times New Roman" pitchFamily="18" charset="0"/>
              </a:rPr>
              <a:t>utilities</a:t>
            </a:r>
            <a:endParaRPr lang="en-US" sz="2400" dirty="0"/>
          </a:p>
        </p:txBody>
      </p:sp>
      <p:sp>
        <p:nvSpPr>
          <p:cNvPr id="6" name="Rectangle 5"/>
          <p:cNvSpPr/>
          <p:nvPr/>
        </p:nvSpPr>
        <p:spPr>
          <a:xfrm>
            <a:off x="304800" y="2971800"/>
            <a:ext cx="1981200" cy="8382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smtClean="0"/>
              <a:t>vast gardens </a:t>
            </a:r>
            <a:endParaRPr lang="en-US" dirty="0"/>
          </a:p>
        </p:txBody>
      </p:sp>
      <p:sp>
        <p:nvSpPr>
          <p:cNvPr id="7" name="Rectangle 6"/>
          <p:cNvSpPr/>
          <p:nvPr/>
        </p:nvSpPr>
        <p:spPr>
          <a:xfrm>
            <a:off x="3429000" y="2133600"/>
            <a:ext cx="1981200" cy="8382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smtClean="0">
                <a:solidFill>
                  <a:schemeClr val="tx1"/>
                </a:solidFill>
                <a:latin typeface="Times New Roman" pitchFamily="18" charset="0"/>
                <a:ea typeface="Calibri" pitchFamily="34" charset="0"/>
                <a:cs typeface="Times New Roman" pitchFamily="18" charset="0"/>
              </a:rPr>
              <a:t>indoor swimming pools</a:t>
            </a:r>
            <a:endParaRPr lang="en-US" dirty="0"/>
          </a:p>
        </p:txBody>
      </p:sp>
      <p:sp>
        <p:nvSpPr>
          <p:cNvPr id="8" name="Rectangle 7"/>
          <p:cNvSpPr/>
          <p:nvPr/>
        </p:nvSpPr>
        <p:spPr>
          <a:xfrm>
            <a:off x="6705600" y="3124200"/>
            <a:ext cx="1981200" cy="8382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smtClean="0">
                <a:solidFill>
                  <a:schemeClr val="tx1"/>
                </a:solidFill>
                <a:latin typeface="Times New Roman" pitchFamily="18" charset="0"/>
                <a:ea typeface="Calibri" pitchFamily="34" charset="0"/>
                <a:cs typeface="Times New Roman" pitchFamily="18" charset="0"/>
              </a:rPr>
              <a:t>playing fields, tennis and volley ball courts</a:t>
            </a:r>
            <a:endParaRPr lang="en-US" dirty="0"/>
          </a:p>
        </p:txBody>
      </p:sp>
      <p:sp>
        <p:nvSpPr>
          <p:cNvPr id="9" name="Rectangle 8"/>
          <p:cNvSpPr/>
          <p:nvPr/>
        </p:nvSpPr>
        <p:spPr>
          <a:xfrm>
            <a:off x="3505200" y="5791200"/>
            <a:ext cx="1981200" cy="8382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smtClean="0">
                <a:solidFill>
                  <a:schemeClr val="tx1"/>
                </a:solidFill>
                <a:latin typeface="Times New Roman" pitchFamily="18" charset="0"/>
                <a:ea typeface="Calibri" pitchFamily="34" charset="0"/>
                <a:cs typeface="Times New Roman" pitchFamily="18" charset="0"/>
              </a:rPr>
              <a:t>A roman styled theatre</a:t>
            </a:r>
            <a:endParaRPr lang="en-US" dirty="0"/>
          </a:p>
        </p:txBody>
      </p:sp>
      <p:sp>
        <p:nvSpPr>
          <p:cNvPr id="10" name="Rectangle 9"/>
          <p:cNvSpPr/>
          <p:nvPr/>
        </p:nvSpPr>
        <p:spPr>
          <a:xfrm>
            <a:off x="381000" y="4724400"/>
            <a:ext cx="2133600" cy="10668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mtClean="0">
                <a:solidFill>
                  <a:schemeClr val="tx1"/>
                </a:solidFill>
                <a:latin typeface="Times New Roman" pitchFamily="18" charset="0"/>
                <a:ea typeface="Calibri" pitchFamily="34" charset="0"/>
                <a:cs typeface="Times New Roman" pitchFamily="18" charset="0"/>
              </a:rPr>
              <a:t>A restaurant</a:t>
            </a:r>
            <a:endParaRPr lang="en-US" dirty="0"/>
          </a:p>
        </p:txBody>
      </p:sp>
      <p:sp>
        <p:nvSpPr>
          <p:cNvPr id="11" name="Rectangle 10"/>
          <p:cNvSpPr/>
          <p:nvPr/>
        </p:nvSpPr>
        <p:spPr>
          <a:xfrm>
            <a:off x="6400800" y="5105400"/>
            <a:ext cx="1981200" cy="8382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smtClean="0">
                <a:solidFill>
                  <a:schemeClr val="tx1"/>
                </a:solidFill>
                <a:latin typeface="Times New Roman" pitchFamily="18" charset="0"/>
                <a:ea typeface="Calibri" pitchFamily="34" charset="0"/>
                <a:cs typeface="Times New Roman" pitchFamily="18" charset="0"/>
              </a:rPr>
              <a:t> indoor hall of a large capacity to host </a:t>
            </a:r>
            <a:endParaRPr lang="en-US" dirty="0"/>
          </a:p>
        </p:txBody>
      </p:sp>
      <p:cxnSp>
        <p:nvCxnSpPr>
          <p:cNvPr id="13" name="Straight Arrow Connector 12"/>
          <p:cNvCxnSpPr/>
          <p:nvPr/>
        </p:nvCxnSpPr>
        <p:spPr>
          <a:xfrm rot="10800000">
            <a:off x="2514600" y="3657600"/>
            <a:ext cx="990600" cy="30480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5" name="Straight Arrow Connector 14"/>
          <p:cNvCxnSpPr/>
          <p:nvPr/>
        </p:nvCxnSpPr>
        <p:spPr>
          <a:xfrm>
            <a:off x="5638800" y="4800600"/>
            <a:ext cx="609600" cy="38100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6" name="Straight Arrow Connector 15"/>
          <p:cNvCxnSpPr/>
          <p:nvPr/>
        </p:nvCxnSpPr>
        <p:spPr>
          <a:xfrm flipV="1">
            <a:off x="5791200" y="3733800"/>
            <a:ext cx="685800" cy="45720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7" name="Straight Arrow Connector 16"/>
          <p:cNvCxnSpPr/>
          <p:nvPr/>
        </p:nvCxnSpPr>
        <p:spPr>
          <a:xfrm rot="5400000" flipH="1" flipV="1">
            <a:off x="4306094" y="3390106"/>
            <a:ext cx="533400" cy="1588"/>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8" name="Straight Arrow Connector 17"/>
          <p:cNvCxnSpPr/>
          <p:nvPr/>
        </p:nvCxnSpPr>
        <p:spPr>
          <a:xfrm rot="5400000">
            <a:off x="4306094" y="5371306"/>
            <a:ext cx="533400" cy="1588"/>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9" name="Straight Arrow Connector 18"/>
          <p:cNvCxnSpPr/>
          <p:nvPr/>
        </p:nvCxnSpPr>
        <p:spPr>
          <a:xfrm rot="10800000" flipV="1">
            <a:off x="2667000" y="4876800"/>
            <a:ext cx="990600" cy="38100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normAutofit fontScale="90000"/>
          </a:bodyPr>
          <a:lstStyle/>
          <a:p>
            <a:r>
              <a:rPr lang="en-US" sz="3100" b="1" dirty="0" smtClean="0"/>
              <a:t>The village provides the following services:</a:t>
            </a:r>
            <a:r>
              <a:rPr lang="en-US" dirty="0" smtClean="0"/>
              <a:t/>
            </a:r>
            <a:br>
              <a:rPr lang="en-US" dirty="0" smtClean="0"/>
            </a:br>
            <a:endParaRPr lang="en-US" dirty="0"/>
          </a:p>
        </p:txBody>
      </p:sp>
      <p:sp>
        <p:nvSpPr>
          <p:cNvPr id="3" name="Content Placeholder 2"/>
          <p:cNvSpPr>
            <a:spLocks noGrp="1"/>
          </p:cNvSpPr>
          <p:nvPr>
            <p:ph idx="1"/>
          </p:nvPr>
        </p:nvSpPr>
        <p:spPr>
          <a:xfrm>
            <a:off x="457200" y="1752600"/>
            <a:ext cx="8229600" cy="4572000"/>
          </a:xfrm>
        </p:spPr>
        <p:txBody>
          <a:bodyPr>
            <a:normAutofit/>
          </a:bodyPr>
          <a:lstStyle/>
          <a:p>
            <a:pPr marL="514350" indent="-514350">
              <a:buFont typeface="+mj-lt"/>
              <a:buAutoNum type="arabicPeriod"/>
            </a:pPr>
            <a:r>
              <a:rPr lang="en-US" sz="2200" dirty="0" smtClean="0"/>
              <a:t>Hosting wedding parties with all their requirements upon demand. </a:t>
            </a:r>
          </a:p>
          <a:p>
            <a:pPr marL="514350" indent="-514350">
              <a:buFont typeface="+mj-lt"/>
              <a:buAutoNum type="arabicPeriod"/>
            </a:pPr>
            <a:r>
              <a:rPr lang="en-US" sz="2200" dirty="0" smtClean="0"/>
              <a:t>summer camps. </a:t>
            </a:r>
          </a:p>
          <a:p>
            <a:pPr marL="514350" indent="-514350">
              <a:buFont typeface="+mj-lt"/>
              <a:buAutoNum type="arabicPeriod"/>
            </a:pPr>
            <a:r>
              <a:rPr lang="en-US" sz="2200" dirty="0" smtClean="0"/>
              <a:t>Hosting conferences and intellectual and social seminars. </a:t>
            </a:r>
          </a:p>
          <a:p>
            <a:pPr marL="514350" indent="-514350">
              <a:buFont typeface="+mj-lt"/>
              <a:buAutoNum type="arabicPeriod"/>
            </a:pPr>
            <a:r>
              <a:rPr lang="en-US" sz="2200" dirty="0" smtClean="0"/>
              <a:t>A 4 star hotel welcomes different customers all the time.</a:t>
            </a:r>
          </a:p>
          <a:p>
            <a:pPr marL="514350" indent="-514350">
              <a:buFont typeface="+mj-lt"/>
              <a:buAutoNum type="arabicPeriod"/>
            </a:pPr>
            <a:r>
              <a:rPr lang="en-US" sz="2200" dirty="0" smtClean="0"/>
              <a:t>big and small graduation parties for the universities' graduates. </a:t>
            </a:r>
          </a:p>
          <a:p>
            <a:pPr marL="514350" indent="-514350">
              <a:buFont typeface="+mj-lt"/>
              <a:buAutoNum type="arabicPeriod"/>
            </a:pPr>
            <a:r>
              <a:rPr lang="en-US" sz="2200" dirty="0" smtClean="0"/>
              <a:t>Birthday parties.</a:t>
            </a:r>
          </a:p>
          <a:p>
            <a:pPr>
              <a:buNone/>
            </a:pPr>
            <a:endParaRPr lang="en-US" dirty="0" smtClean="0"/>
          </a:p>
          <a:p>
            <a:pPr>
              <a:buNone/>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581</TotalTime>
  <Words>1657</Words>
  <Application>Microsoft Office PowerPoint</Application>
  <PresentationFormat>On-screen Show (4:3)</PresentationFormat>
  <Paragraphs>403</Paragraphs>
  <Slides>78</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78</vt:i4>
      </vt:variant>
    </vt:vector>
  </HeadingPairs>
  <TitlesOfParts>
    <vt:vector size="80" baseType="lpstr">
      <vt:lpstr>Flow</vt:lpstr>
      <vt:lpstr>Visio</vt:lpstr>
      <vt:lpstr>Graduation Project  Quality Management System in Hotel </vt:lpstr>
      <vt:lpstr>Presentations out line:</vt:lpstr>
      <vt:lpstr>Objectives:</vt:lpstr>
      <vt:lpstr>Methodology  </vt:lpstr>
      <vt:lpstr> Definition of Quality Management system (QMS): </vt:lpstr>
      <vt:lpstr>TQM Definition: </vt:lpstr>
      <vt:lpstr>Hospitality:</vt:lpstr>
      <vt:lpstr>Case study : Haddad Hotel</vt:lpstr>
      <vt:lpstr>The village provides the following services: </vt:lpstr>
      <vt:lpstr>Haddad Hotel Description</vt:lpstr>
      <vt:lpstr>Slide 11</vt:lpstr>
      <vt:lpstr>  Administrative sections: </vt:lpstr>
      <vt:lpstr>Slide 13</vt:lpstr>
      <vt:lpstr>Slide 14</vt:lpstr>
      <vt:lpstr>Slide 15</vt:lpstr>
      <vt:lpstr>HADDAD Hotel values: </vt:lpstr>
      <vt:lpstr>Current Level of Customer Satisfaction</vt:lpstr>
      <vt:lpstr>questioner results.</vt:lpstr>
      <vt:lpstr>Slide 19</vt:lpstr>
      <vt:lpstr>Slide 20</vt:lpstr>
      <vt:lpstr>Dissatisfaction Cause Analysis</vt:lpstr>
      <vt:lpstr>Slide 22</vt:lpstr>
      <vt:lpstr>Slide 23</vt:lpstr>
      <vt:lpstr>Interlinking: It’s a Quantitative modeling of cause and effect relationship between external and internal performance criteria. </vt:lpstr>
      <vt:lpstr>Organizational Structure</vt:lpstr>
      <vt:lpstr>Organizational Structure</vt:lpstr>
      <vt:lpstr>Job Titles</vt:lpstr>
      <vt:lpstr>Job Titles</vt:lpstr>
      <vt:lpstr>Job Titles</vt:lpstr>
      <vt:lpstr>Job Titles</vt:lpstr>
      <vt:lpstr>Procedure</vt:lpstr>
      <vt:lpstr>Procedure</vt:lpstr>
      <vt:lpstr>Procedure</vt:lpstr>
      <vt:lpstr>Procedure </vt:lpstr>
      <vt:lpstr>Slide 35</vt:lpstr>
      <vt:lpstr>Procedure</vt:lpstr>
      <vt:lpstr>Procedure</vt:lpstr>
      <vt:lpstr>Procedure.</vt:lpstr>
      <vt:lpstr>Slide 39</vt:lpstr>
      <vt:lpstr>Slide 40</vt:lpstr>
      <vt:lpstr>Slide 41</vt:lpstr>
      <vt:lpstr>Slide 42</vt:lpstr>
      <vt:lpstr>Procedure.</vt:lpstr>
      <vt:lpstr>Procedure</vt:lpstr>
      <vt:lpstr>Slide 45</vt:lpstr>
      <vt:lpstr>Slide 46</vt:lpstr>
      <vt:lpstr>Procedure.</vt:lpstr>
      <vt:lpstr>Slide 48</vt:lpstr>
      <vt:lpstr>Procedure.</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Management Reports For Controlling Quality Of Service</vt:lpstr>
      <vt:lpstr>Alert Report: It's a report that reflect customer dissatisfaction and determine the reasons of this dissatisfaction to take corrective actions that return customer confidence.   </vt:lpstr>
      <vt:lpstr>Slide 65</vt:lpstr>
      <vt:lpstr>Slide 66</vt:lpstr>
      <vt:lpstr>Slide 67</vt:lpstr>
      <vt:lpstr>Guests Suggestion Reports</vt:lpstr>
      <vt:lpstr>Monthly Action Plan </vt:lpstr>
      <vt:lpstr>Slide 70</vt:lpstr>
      <vt:lpstr>Slide 71</vt:lpstr>
      <vt:lpstr>Slide 72</vt:lpstr>
      <vt:lpstr>Conclusion</vt:lpstr>
      <vt:lpstr>Limitations</vt:lpstr>
      <vt:lpstr>Recommendations</vt:lpstr>
      <vt:lpstr>References</vt:lpstr>
      <vt:lpstr>Slide 77</vt:lpstr>
      <vt:lpstr>Slide 78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Quality Management System in Hot</dc:title>
  <dc:creator>Dandon</dc:creator>
  <cp:lastModifiedBy>User</cp:lastModifiedBy>
  <cp:revision>84</cp:revision>
  <dcterms:created xsi:type="dcterms:W3CDTF">2006-08-16T00:00:00Z</dcterms:created>
  <dcterms:modified xsi:type="dcterms:W3CDTF">2012-05-23T06:11:37Z</dcterms:modified>
</cp:coreProperties>
</file>