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288000" cy="10287000"/>
  <p:notesSz cx="6858000" cy="9144000"/>
  <p:embeddedFontLst>
    <p:embeddedFont>
      <p:font typeface="Be Vietnam Ultra-Bold" charset="1" panose="00000900000000000000"/>
      <p:regular r:id="rId23"/>
    </p:embeddedFont>
    <p:embeddedFont>
      <p:font typeface="DM Sans Bold" charset="1" panose="00000000000000000000"/>
      <p:regular r:id="rId24"/>
    </p:embeddedFont>
    <p:embeddedFont>
      <p:font typeface="Lato Bold" charset="1" panose="020F0502020204030203"/>
      <p:regular r:id="rId25"/>
    </p:embeddedFont>
    <p:embeddedFont>
      <p:font typeface="Public Sans Medium" charset="1" panose="00000000000000000000"/>
      <p:regular r:id="rId26"/>
    </p:embeddedFont>
    <p:embeddedFont>
      <p:font typeface="DM Sans" charset="1" panose="00000000000000000000"/>
      <p:regular r:id="rId27"/>
    </p:embeddedFont>
    <p:embeddedFont>
      <p:font typeface="Cocomat Pro Heavy" charset="1" panose="00000A00000000000000"/>
      <p:regular r:id="rId28"/>
    </p:embeddedFont>
    <p:embeddedFont>
      <p:font typeface="Public Sans" charset="1" panose="00000000000000000000"/>
      <p:regular r:id="rId29"/>
    </p:embeddedFont>
    <p:embeddedFont>
      <p:font typeface="League Spartan" charset="1" panose="00000800000000000000"/>
      <p:regular r:id="rId30"/>
    </p:embeddedFont>
    <p:embeddedFont>
      <p:font typeface="Montserrat Bold" charset="1" panose="00000800000000000000"/>
      <p:regular r:id="rId31"/>
    </p:embeddedFont>
    <p:embeddedFont>
      <p:font typeface="Open Sans 2 Bold" charset="1" panose="00000000000000000000"/>
      <p:regular r:id="rId32"/>
    </p:embeddedFont>
    <p:embeddedFont>
      <p:font typeface="Maharlika" charset="1" panose="00000000000000000000"/>
      <p:regular r:id="rId33"/>
    </p:embeddedFont>
    <p:embeddedFont>
      <p:font typeface="Fahkwang Bold" charset="1" panose="00000800000000000000"/>
      <p:regular r:id="rId34"/>
    </p:embeddedFont>
    <p:embeddedFont>
      <p:font typeface="Aileron Heavy" charset="1" panose="00000A00000000000000"/>
      <p:regular r:id="rId35"/>
    </p:embeddedFont>
    <p:embeddedFont>
      <p:font typeface="Open Sans 1" charset="1" panose="020B0606030504020204"/>
      <p:regular r:id="rId36"/>
    </p:embeddedFont>
    <p:embeddedFont>
      <p:font typeface="Gill Sans Bold" charset="1" panose="020B0802020104020203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gif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png" Type="http://schemas.openxmlformats.org/officeDocument/2006/relationships/image"/><Relationship Id="rId3" Target="../media/image24.svg" Type="http://schemas.openxmlformats.org/officeDocument/2006/relationships/image"/><Relationship Id="rId4" Target="../media/image25.png" Type="http://schemas.openxmlformats.org/officeDocument/2006/relationships/image"/><Relationship Id="rId5" Target="../media/image26.svg" Type="http://schemas.openxmlformats.org/officeDocument/2006/relationships/image"/><Relationship Id="rId6" Target="../media/image27.png" Type="http://schemas.openxmlformats.org/officeDocument/2006/relationships/image"/><Relationship Id="rId7" Target="../media/image28.sv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Relationship Id="rId3" Target="../media/image30.png" Type="http://schemas.openxmlformats.org/officeDocument/2006/relationships/image"/><Relationship Id="rId4" Target="../media/image31.svg" Type="http://schemas.openxmlformats.org/officeDocument/2006/relationships/image"/><Relationship Id="rId5" Target="../media/image32.png" Type="http://schemas.openxmlformats.org/officeDocument/2006/relationships/image"/><Relationship Id="rId6" Target="../media/image3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FFFFFF">
                <a:alpha val="100000"/>
              </a:srgbClr>
            </a:gs>
            <a:gs pos="100000">
              <a:srgbClr val="85ABFF">
                <a:alpha val="100000"/>
              </a:srgbClr>
            </a:gs>
          </a:gsLst>
          <a:lin ang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020109" y="2605709"/>
            <a:ext cx="5077990" cy="5077990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795AC6">
                    <a:alpha val="4500"/>
                  </a:srgbClr>
                </a:gs>
                <a:gs pos="100000">
                  <a:srgbClr val="5540FF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165946">
            <a:off x="8558360" y="507114"/>
            <a:ext cx="9272857" cy="9092355"/>
            <a:chOff x="0" y="0"/>
            <a:chExt cx="812800" cy="79697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796978"/>
            </a:xfrm>
            <a:custGeom>
              <a:avLst/>
              <a:gdLst/>
              <a:ahLst/>
              <a:cxnLst/>
              <a:rect r="r" b="b" t="t" l="l"/>
              <a:pathLst>
                <a:path h="796978" w="812800">
                  <a:moveTo>
                    <a:pt x="406400" y="0"/>
                  </a:moveTo>
                  <a:cubicBezTo>
                    <a:pt x="181951" y="0"/>
                    <a:pt x="0" y="178410"/>
                    <a:pt x="0" y="398489"/>
                  </a:cubicBezTo>
                  <a:cubicBezTo>
                    <a:pt x="0" y="618569"/>
                    <a:pt x="181951" y="796978"/>
                    <a:pt x="406400" y="796978"/>
                  </a:cubicBezTo>
                  <a:cubicBezTo>
                    <a:pt x="630849" y="796978"/>
                    <a:pt x="812800" y="618569"/>
                    <a:pt x="812800" y="398489"/>
                  </a:cubicBezTo>
                  <a:cubicBezTo>
                    <a:pt x="812800" y="178410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gradFill>
                <a:gsLst>
                  <a:gs pos="0">
                    <a:srgbClr val="795AC6">
                      <a:alpha val="4500"/>
                    </a:srgbClr>
                  </a:gs>
                  <a:gs pos="100000">
                    <a:srgbClr val="5540FF">
                      <a:alpha val="100000"/>
                    </a:srgbClr>
                  </a:gs>
                </a:gsLst>
                <a:lin ang="0"/>
              </a:gra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36617"/>
              <a:ext cx="660400" cy="6856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10694109">
            <a:off x="9125957" y="1124174"/>
            <a:ext cx="8014237" cy="7858235"/>
            <a:chOff x="0" y="0"/>
            <a:chExt cx="812800" cy="79697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796978"/>
            </a:xfrm>
            <a:custGeom>
              <a:avLst/>
              <a:gdLst/>
              <a:ahLst/>
              <a:cxnLst/>
              <a:rect r="r" b="b" t="t" l="l"/>
              <a:pathLst>
                <a:path h="796978" w="812800">
                  <a:moveTo>
                    <a:pt x="406400" y="0"/>
                  </a:moveTo>
                  <a:cubicBezTo>
                    <a:pt x="181951" y="0"/>
                    <a:pt x="0" y="178410"/>
                    <a:pt x="0" y="398489"/>
                  </a:cubicBezTo>
                  <a:cubicBezTo>
                    <a:pt x="0" y="618569"/>
                    <a:pt x="181951" y="796978"/>
                    <a:pt x="406400" y="796978"/>
                  </a:cubicBezTo>
                  <a:cubicBezTo>
                    <a:pt x="630849" y="796978"/>
                    <a:pt x="812800" y="618569"/>
                    <a:pt x="812800" y="398489"/>
                  </a:cubicBezTo>
                  <a:cubicBezTo>
                    <a:pt x="812800" y="178410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gradFill>
                <a:gsLst>
                  <a:gs pos="0">
                    <a:srgbClr val="795AC6">
                      <a:alpha val="4500"/>
                    </a:srgbClr>
                  </a:gs>
                  <a:gs pos="100000">
                    <a:srgbClr val="C6BFFF">
                      <a:alpha val="100000"/>
                    </a:srgbClr>
                  </a:gs>
                </a:gsLst>
                <a:lin ang="0"/>
              </a:gra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6617"/>
              <a:ext cx="660400" cy="6856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-10465517" y="3876977"/>
            <a:ext cx="15304372" cy="15304372"/>
          </a:xfrm>
          <a:custGeom>
            <a:avLst/>
            <a:gdLst/>
            <a:ahLst/>
            <a:cxnLst/>
            <a:rect r="r" b="b" t="t" l="l"/>
            <a:pathLst>
              <a:path h="15304372" w="15304372">
                <a:moveTo>
                  <a:pt x="0" y="0"/>
                </a:moveTo>
                <a:lnTo>
                  <a:pt x="15304372" y="0"/>
                </a:lnTo>
                <a:lnTo>
                  <a:pt x="15304372" y="15304372"/>
                </a:lnTo>
                <a:lnTo>
                  <a:pt x="0" y="1530437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2999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true" flipV="false" rot="0">
            <a:off x="10527156" y="742462"/>
            <a:ext cx="3958208" cy="189994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true" flipV="false" rot="0">
            <a:off x="12812316" y="7644598"/>
            <a:ext cx="3958208" cy="1899940"/>
          </a:xfrm>
          <a:prstGeom prst="rect">
            <a:avLst/>
          </a:prstGeom>
        </p:spPr>
      </p:pic>
      <p:grpSp>
        <p:nvGrpSpPr>
          <p:cNvPr name="Group 14" id="14"/>
          <p:cNvGrpSpPr/>
          <p:nvPr/>
        </p:nvGrpSpPr>
        <p:grpSpPr>
          <a:xfrm rot="0">
            <a:off x="-1637062" y="2435179"/>
            <a:ext cx="10110514" cy="4775116"/>
            <a:chOff x="0" y="0"/>
            <a:chExt cx="2214988" cy="104612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214988" cy="1046121"/>
            </a:xfrm>
            <a:custGeom>
              <a:avLst/>
              <a:gdLst/>
              <a:ahLst/>
              <a:cxnLst/>
              <a:rect r="r" b="b" t="t" l="l"/>
              <a:pathLst>
                <a:path h="1046121" w="2214988">
                  <a:moveTo>
                    <a:pt x="0" y="0"/>
                  </a:moveTo>
                  <a:lnTo>
                    <a:pt x="2214988" y="0"/>
                  </a:lnTo>
                  <a:lnTo>
                    <a:pt x="2214988" y="1046121"/>
                  </a:lnTo>
                  <a:lnTo>
                    <a:pt x="0" y="1046121"/>
                  </a:lnTo>
                  <a:close/>
                </a:path>
              </a:pathLst>
            </a:custGeom>
            <a:gradFill rotWithShape="true">
              <a:gsLst>
                <a:gs pos="0">
                  <a:srgbClr val="3428BA">
                    <a:alpha val="100000"/>
                  </a:srgbClr>
                </a:gs>
                <a:gs pos="100000">
                  <a:srgbClr val="5FA2DB">
                    <a:alpha val="100000"/>
                  </a:srgbClr>
                </a:gs>
              </a:gsLst>
              <a:lin ang="0"/>
            </a:gra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38100"/>
              <a:ext cx="2214988" cy="10842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171997" y="2678141"/>
            <a:ext cx="8090583" cy="45321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96"/>
              </a:lnSpc>
            </a:pPr>
            <a:r>
              <a:rPr lang="en-US" b="true" sz="4283">
                <a:solidFill>
                  <a:srgbClr val="FFFFF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ENHANCING ARABIC TEXT COMPREHENSION THROUGH</a:t>
            </a:r>
          </a:p>
          <a:p>
            <a:pPr algn="ctr">
              <a:lnSpc>
                <a:spcPts val="5996"/>
              </a:lnSpc>
            </a:pPr>
            <a:r>
              <a:rPr lang="en-US" sz="4283" b="true">
                <a:solidFill>
                  <a:srgbClr val="FFFFFF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Automated Grammar-Aware Question Generation</a:t>
            </a:r>
          </a:p>
          <a:p>
            <a:pPr algn="ctr">
              <a:lnSpc>
                <a:spcPts val="5996"/>
              </a:lnSpc>
              <a:spcBef>
                <a:spcPct val="0"/>
              </a:spcBef>
            </a:pP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17039887" y="9038887"/>
            <a:ext cx="438826" cy="438826"/>
          </a:xfrm>
          <a:custGeom>
            <a:avLst/>
            <a:gdLst/>
            <a:ahLst/>
            <a:cxnLst/>
            <a:rect r="r" b="b" t="t" l="l"/>
            <a:pathLst>
              <a:path h="438826" w="438826">
                <a:moveTo>
                  <a:pt x="0" y="0"/>
                </a:moveTo>
                <a:lnTo>
                  <a:pt x="438826" y="0"/>
                </a:lnTo>
                <a:lnTo>
                  <a:pt x="438826" y="438826"/>
                </a:lnTo>
                <a:lnTo>
                  <a:pt x="0" y="4388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705343" y="7587448"/>
            <a:ext cx="8707671" cy="15525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199"/>
              </a:lnSpc>
            </a:pPr>
            <a:r>
              <a:rPr lang="en-US" b="true" sz="2999" spc="71">
                <a:solidFill>
                  <a:srgbClr val="0C1D4B"/>
                </a:solidFill>
                <a:latin typeface="DM Sans Bold"/>
                <a:ea typeface="DM Sans Bold"/>
                <a:cs typeface="DM Sans Bold"/>
                <a:sym typeface="DM Sans Bold"/>
              </a:rPr>
              <a:t>By: Deema Jabi , Raneen Sawalmeh</a:t>
            </a:r>
          </a:p>
          <a:p>
            <a:pPr algn="just">
              <a:lnSpc>
                <a:spcPts val="4199"/>
              </a:lnSpc>
            </a:pPr>
          </a:p>
          <a:p>
            <a:pPr algn="just">
              <a:lnSpc>
                <a:spcPts val="4199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-499692" y="8228808"/>
            <a:ext cx="8973143" cy="3657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b="true" sz="2100" spc="50">
                <a:solidFill>
                  <a:srgbClr val="0C1D4B"/>
                </a:solidFill>
                <a:latin typeface="DM Sans Bold"/>
                <a:ea typeface="DM Sans Bold"/>
                <a:cs typeface="DM Sans Bold"/>
                <a:sym typeface="DM Sans Bold"/>
              </a:rPr>
              <a:t>UNDER THE SUPERVISION OF DR. AMJAD HAWASH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F5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588120" y="3718715"/>
            <a:ext cx="677751" cy="677751"/>
            <a:chOff x="0" y="0"/>
            <a:chExt cx="178502" cy="17850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2364545" y="3788751"/>
            <a:ext cx="677751" cy="677751"/>
            <a:chOff x="0" y="0"/>
            <a:chExt cx="178502" cy="17850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678941" y="6504515"/>
            <a:ext cx="677751" cy="677751"/>
            <a:chOff x="0" y="0"/>
            <a:chExt cx="178502" cy="17850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2364545" y="6513804"/>
            <a:ext cx="677751" cy="677751"/>
            <a:chOff x="0" y="0"/>
            <a:chExt cx="178502" cy="17850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028700" y="2143347"/>
            <a:ext cx="2059992" cy="6549109"/>
          </a:xfrm>
          <a:custGeom>
            <a:avLst/>
            <a:gdLst/>
            <a:ahLst/>
            <a:cxnLst/>
            <a:rect r="r" b="b" t="t" l="l"/>
            <a:pathLst>
              <a:path h="6549109" w="2059992">
                <a:moveTo>
                  <a:pt x="0" y="0"/>
                </a:moveTo>
                <a:lnTo>
                  <a:pt x="2059992" y="0"/>
                </a:lnTo>
                <a:lnTo>
                  <a:pt x="2059992" y="6549108"/>
                </a:lnTo>
                <a:lnTo>
                  <a:pt x="0" y="65491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678941" y="3894713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455365" y="3964749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4769761" y="6689802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03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2455365" y="6689802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588120" y="1095375"/>
            <a:ext cx="16230600" cy="1146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00"/>
              </a:lnSpc>
            </a:pPr>
            <a:r>
              <a:rPr lang="en-US" sz="8000">
                <a:solidFill>
                  <a:srgbClr val="163459"/>
                </a:solidFill>
                <a:latin typeface="Maharlika"/>
                <a:ea typeface="Maharlika"/>
                <a:cs typeface="Maharlika"/>
                <a:sym typeface="Maharlika"/>
              </a:rPr>
              <a:t> </a:t>
            </a:r>
            <a:r>
              <a:rPr lang="en-US" sz="8000">
                <a:solidFill>
                  <a:srgbClr val="163459"/>
                </a:solidFill>
                <a:latin typeface="Maharlika"/>
                <a:ea typeface="Maharlika"/>
                <a:cs typeface="Maharlika"/>
                <a:sym typeface="Maharlika"/>
              </a:rPr>
              <a:t>Algorithms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588120" y="2558570"/>
            <a:ext cx="9605817" cy="455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79"/>
              </a:lnSpc>
              <a:spcBef>
                <a:spcPct val="0"/>
              </a:spcBef>
            </a:pPr>
            <a:r>
              <a:rPr lang="en-US" b="true" sz="2699">
                <a:solidFill>
                  <a:srgbClr val="163459"/>
                </a:solidFill>
                <a:latin typeface="Fahkwang Bold"/>
                <a:ea typeface="Fahkwang Bold"/>
                <a:cs typeface="Fahkwang Bold"/>
                <a:sym typeface="Fahkwang Bold"/>
              </a:rPr>
              <a:t>1-Word Classification Based on Syntactic Context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5816665" y="3716422"/>
            <a:ext cx="3819908" cy="1985700"/>
            <a:chOff x="0" y="0"/>
            <a:chExt cx="5093211" cy="2647599"/>
          </a:xfrm>
        </p:grpSpPr>
        <p:sp>
          <p:nvSpPr>
            <p:cNvPr name="TextBox 22" id="22"/>
            <p:cNvSpPr txBox="true"/>
            <p:nvPr/>
          </p:nvSpPr>
          <p:spPr>
            <a:xfrm rot="0">
              <a:off x="0" y="1611068"/>
              <a:ext cx="5093211" cy="10365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  <a:r>
                <a:rPr lang="en-US" b="true" sz="229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Break the sentence into individual words.</a:t>
              </a:r>
            </a:p>
          </p:txBody>
        </p:sp>
        <p:sp>
          <p:nvSpPr>
            <p:cNvPr name="TextBox 23" id="23"/>
            <p:cNvSpPr txBox="true"/>
            <p:nvPr/>
          </p:nvSpPr>
          <p:spPr>
            <a:xfrm rot="0">
              <a:off x="0" y="-28575"/>
              <a:ext cx="5093211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WORD SEGMENTATION: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3154289" y="3718715"/>
            <a:ext cx="3947267" cy="2785800"/>
            <a:chOff x="0" y="0"/>
            <a:chExt cx="5263023" cy="3714399"/>
          </a:xfrm>
        </p:grpSpPr>
        <p:sp>
          <p:nvSpPr>
            <p:cNvPr name="TextBox 25" id="25"/>
            <p:cNvSpPr txBox="true"/>
            <p:nvPr/>
          </p:nvSpPr>
          <p:spPr>
            <a:xfrm rot="0">
              <a:off x="0" y="1611068"/>
              <a:ext cx="5263023" cy="21033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  <a:r>
                <a:rPr lang="en-US" b="true" sz="229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Classify each word based on its syntactic type (noun, verb, adjective, pronoun, etc.).</a:t>
              </a:r>
            </a:p>
          </p:txBody>
        </p:sp>
        <p:sp>
          <p:nvSpPr>
            <p:cNvPr name="TextBox 26" id="26"/>
            <p:cNvSpPr txBox="true"/>
            <p:nvPr/>
          </p:nvSpPr>
          <p:spPr>
            <a:xfrm rot="0">
              <a:off x="0" y="-28575"/>
              <a:ext cx="5263023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BASIC CLASSIFICATION: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5576083" y="6504515"/>
            <a:ext cx="3567917" cy="3985950"/>
            <a:chOff x="0" y="0"/>
            <a:chExt cx="4757223" cy="5314599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1611068"/>
              <a:ext cx="4757223" cy="37035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19"/>
                </a:lnSpc>
              </a:pPr>
              <a:r>
                <a:rPr lang="en-US" sz="2299" b="true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Examine the neighboring words (before and after) to understand the context.</a:t>
              </a:r>
            </a:p>
            <a:p>
              <a:pPr algn="l">
                <a:lnSpc>
                  <a:spcPts val="3219"/>
                </a:lnSpc>
              </a:pPr>
            </a:p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-28575"/>
              <a:ext cx="4757223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CONTEXTUAL ANALYSIS: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3154289" y="6692808"/>
            <a:ext cx="3567917" cy="3185850"/>
            <a:chOff x="0" y="0"/>
            <a:chExt cx="4757223" cy="4247799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1611068"/>
              <a:ext cx="4757223" cy="26367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  <a:r>
                <a:rPr lang="en-US" b="true" sz="229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Identify named entities such as people, places, or organizations (e.g., "Ahmed" or "Cairo").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-28575"/>
              <a:ext cx="4757223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NAMED ENTITY RECOGNITION: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F5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588120" y="3718715"/>
            <a:ext cx="677751" cy="677751"/>
            <a:chOff x="0" y="0"/>
            <a:chExt cx="178502" cy="178502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007475" y="3718715"/>
            <a:ext cx="677751" cy="677751"/>
            <a:chOff x="0" y="0"/>
            <a:chExt cx="178502" cy="17850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4678941" y="6504515"/>
            <a:ext cx="677751" cy="677751"/>
            <a:chOff x="0" y="0"/>
            <a:chExt cx="178502" cy="17850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0098295" y="6532849"/>
            <a:ext cx="677751" cy="677751"/>
            <a:chOff x="0" y="0"/>
            <a:chExt cx="178502" cy="17850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028700" y="2143347"/>
            <a:ext cx="2059992" cy="6549109"/>
          </a:xfrm>
          <a:custGeom>
            <a:avLst/>
            <a:gdLst/>
            <a:ahLst/>
            <a:cxnLst/>
            <a:rect r="r" b="b" t="t" l="l"/>
            <a:pathLst>
              <a:path h="6549109" w="2059992">
                <a:moveTo>
                  <a:pt x="0" y="0"/>
                </a:moveTo>
                <a:lnTo>
                  <a:pt x="2059992" y="0"/>
                </a:lnTo>
                <a:lnTo>
                  <a:pt x="2059992" y="6549108"/>
                </a:lnTo>
                <a:lnTo>
                  <a:pt x="0" y="65491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4678941" y="3894713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01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098295" y="3894713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02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4769761" y="6689802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03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0189116" y="6689802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588120" y="1095375"/>
            <a:ext cx="16230600" cy="1146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00"/>
              </a:lnSpc>
            </a:pPr>
            <a:r>
              <a:rPr lang="en-US" sz="8000">
                <a:solidFill>
                  <a:srgbClr val="163459"/>
                </a:solidFill>
                <a:latin typeface="Maharlika"/>
                <a:ea typeface="Maharlika"/>
                <a:cs typeface="Maharlika"/>
                <a:sym typeface="Maharlika"/>
              </a:rPr>
              <a:t> </a:t>
            </a:r>
            <a:r>
              <a:rPr lang="en-US" sz="8000">
                <a:solidFill>
                  <a:srgbClr val="163459"/>
                </a:solidFill>
                <a:latin typeface="Maharlika"/>
                <a:ea typeface="Maharlika"/>
                <a:cs typeface="Maharlika"/>
                <a:sym typeface="Maharlika"/>
              </a:rPr>
              <a:t>Algorithms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678941" y="2451501"/>
            <a:ext cx="9605817" cy="455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79"/>
              </a:lnSpc>
              <a:spcBef>
                <a:spcPct val="0"/>
              </a:spcBef>
            </a:pPr>
            <a:r>
              <a:rPr lang="en-US" b="true" sz="2699">
                <a:solidFill>
                  <a:srgbClr val="163459"/>
                </a:solidFill>
                <a:latin typeface="Fahkwang Bold"/>
                <a:ea typeface="Fahkwang Bold"/>
                <a:cs typeface="Fahkwang Bold"/>
                <a:sym typeface="Fahkwang Bold"/>
              </a:rPr>
              <a:t>2- Create questions using input text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5356691" y="3532527"/>
            <a:ext cx="3219520" cy="2685118"/>
            <a:chOff x="0" y="0"/>
            <a:chExt cx="4292693" cy="3580158"/>
          </a:xfrm>
        </p:grpSpPr>
        <p:sp>
          <p:nvSpPr>
            <p:cNvPr name="TextBox 22" id="22"/>
            <p:cNvSpPr txBox="true"/>
            <p:nvPr/>
          </p:nvSpPr>
          <p:spPr>
            <a:xfrm rot="0">
              <a:off x="0" y="1359890"/>
              <a:ext cx="4292693" cy="222026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713"/>
                </a:lnSpc>
                <a:spcBef>
                  <a:spcPct val="0"/>
                </a:spcBef>
              </a:pPr>
              <a:r>
                <a:rPr lang="en-US" b="true" sz="1938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Setting up the work environment By installing a library  google.generativeai as genai</a:t>
              </a:r>
            </a:p>
          </p:txBody>
        </p:sp>
        <p:sp>
          <p:nvSpPr>
            <p:cNvPr name="TextBox 23" id="23"/>
            <p:cNvSpPr txBox="true"/>
            <p:nvPr/>
          </p:nvSpPr>
          <p:spPr>
            <a:xfrm rot="0">
              <a:off x="0" y="-19050"/>
              <a:ext cx="4292693" cy="108943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87"/>
                </a:lnSpc>
              </a:pPr>
              <a:r>
                <a:rPr lang="en-US" b="true" sz="2528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SET UP THE ENVIRONMENT</a:t>
              </a:r>
            </a:p>
          </p:txBody>
        </p:sp>
      </p:grpSp>
      <p:grpSp>
        <p:nvGrpSpPr>
          <p:cNvPr name="Group 24" id="24"/>
          <p:cNvGrpSpPr/>
          <p:nvPr/>
        </p:nvGrpSpPr>
        <p:grpSpPr>
          <a:xfrm rot="0">
            <a:off x="10776046" y="3682211"/>
            <a:ext cx="3947267" cy="2385750"/>
            <a:chOff x="0" y="0"/>
            <a:chExt cx="5263023" cy="3180999"/>
          </a:xfrm>
        </p:grpSpPr>
        <p:sp>
          <p:nvSpPr>
            <p:cNvPr name="TextBox 25" id="25"/>
            <p:cNvSpPr txBox="true"/>
            <p:nvPr/>
          </p:nvSpPr>
          <p:spPr>
            <a:xfrm rot="0">
              <a:off x="0" y="1611068"/>
              <a:ext cx="5263023" cy="15699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  <a:r>
                <a:rPr lang="en-US" b="true" sz="229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Configure the connection to the Google Gemini API</a:t>
              </a:r>
            </a:p>
          </p:txBody>
        </p:sp>
        <p:sp>
          <p:nvSpPr>
            <p:cNvPr name="TextBox 26" id="26"/>
            <p:cNvSpPr txBox="true"/>
            <p:nvPr/>
          </p:nvSpPr>
          <p:spPr>
            <a:xfrm rot="0">
              <a:off x="0" y="-28575"/>
              <a:ext cx="5263023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CONNECT TO THE SERVICE</a:t>
              </a:r>
            </a:p>
          </p:txBody>
        </p:sp>
      </p:grpSp>
      <p:grpSp>
        <p:nvGrpSpPr>
          <p:cNvPr name="Group 27" id="27"/>
          <p:cNvGrpSpPr/>
          <p:nvPr/>
        </p:nvGrpSpPr>
        <p:grpSpPr>
          <a:xfrm rot="0">
            <a:off x="5356691" y="6474820"/>
            <a:ext cx="3567917" cy="3185850"/>
            <a:chOff x="0" y="0"/>
            <a:chExt cx="4757223" cy="4247799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1611068"/>
              <a:ext cx="4757223" cy="26367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219"/>
                </a:lnSpc>
              </a:pPr>
              <a:r>
                <a:rPr lang="en-US" sz="2299" b="true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Choose the text that will be used to generate the questions.</a:t>
              </a:r>
            </a:p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-28575"/>
              <a:ext cx="4757223" cy="12985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DEFINE THE INPUT TEXT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10871296" y="6474820"/>
            <a:ext cx="3567917" cy="2881050"/>
            <a:chOff x="0" y="0"/>
            <a:chExt cx="4757223" cy="3841399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2271468"/>
              <a:ext cx="4757223" cy="156993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219"/>
                </a:lnSpc>
                <a:spcBef>
                  <a:spcPct val="0"/>
                </a:spcBef>
              </a:pPr>
              <a:r>
                <a:rPr lang="en-US" b="true" sz="229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Request question generation from the input text via the API.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-28575"/>
              <a:ext cx="4757223" cy="195897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900"/>
                </a:lnSpc>
              </a:pPr>
              <a:r>
                <a:rPr lang="en-US" b="true" sz="3000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SEND THE TEXT TO THE SERVICE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4439213" y="5079026"/>
            <a:ext cx="677751" cy="677751"/>
            <a:chOff x="0" y="0"/>
            <a:chExt cx="178502" cy="178502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178502" cy="178502"/>
            </a:xfrm>
            <a:custGeom>
              <a:avLst/>
              <a:gdLst/>
              <a:ahLst/>
              <a:cxnLst/>
              <a:rect r="r" b="b" t="t" l="l"/>
              <a:pathLst>
                <a:path h="178502" w="178502">
                  <a:moveTo>
                    <a:pt x="0" y="0"/>
                  </a:moveTo>
                  <a:lnTo>
                    <a:pt x="178502" y="0"/>
                  </a:lnTo>
                  <a:lnTo>
                    <a:pt x="178502" y="178502"/>
                  </a:lnTo>
                  <a:lnTo>
                    <a:pt x="0" y="178502"/>
                  </a:lnTo>
                  <a:close/>
                </a:path>
              </a:pathLst>
            </a:custGeom>
            <a:gradFill rotWithShape="true">
              <a:gsLst>
                <a:gs pos="0">
                  <a:srgbClr val="45D0FC">
                    <a:alpha val="100000"/>
                  </a:srgbClr>
                </a:gs>
                <a:gs pos="100000">
                  <a:srgbClr val="085DA0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35" id="35"/>
            <p:cNvSpPr txBox="true"/>
            <p:nvPr/>
          </p:nvSpPr>
          <p:spPr>
            <a:xfrm>
              <a:off x="0" y="-38100"/>
              <a:ext cx="178502" cy="21660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6" id="36"/>
          <p:cNvSpPr txBox="true"/>
          <p:nvPr/>
        </p:nvSpPr>
        <p:spPr>
          <a:xfrm rot="0">
            <a:off x="14530034" y="5255024"/>
            <a:ext cx="496110" cy="29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b="true" sz="1799">
                <a:solidFill>
                  <a:srgbClr val="FFFFFF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05</a:t>
            </a:r>
          </a:p>
        </p:txBody>
      </p:sp>
      <p:grpSp>
        <p:nvGrpSpPr>
          <p:cNvPr name="Group 37" id="37"/>
          <p:cNvGrpSpPr/>
          <p:nvPr/>
        </p:nvGrpSpPr>
        <p:grpSpPr>
          <a:xfrm rot="0">
            <a:off x="15212214" y="4968180"/>
            <a:ext cx="2784214" cy="1506640"/>
            <a:chOff x="0" y="0"/>
            <a:chExt cx="3712285" cy="2008853"/>
          </a:xfrm>
        </p:grpSpPr>
        <p:sp>
          <p:nvSpPr>
            <p:cNvPr name="TextBox 38" id="38"/>
            <p:cNvSpPr txBox="true"/>
            <p:nvPr/>
          </p:nvSpPr>
          <p:spPr>
            <a:xfrm rot="0">
              <a:off x="0" y="1185740"/>
              <a:ext cx="3712285" cy="82311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587"/>
                </a:lnSpc>
                <a:spcBef>
                  <a:spcPct val="0"/>
                </a:spcBef>
              </a:pPr>
              <a:r>
                <a:rPr lang="en-US" b="true" sz="1847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Get the generated questions.</a:t>
              </a:r>
            </a:p>
          </p:txBody>
        </p:sp>
        <p:sp>
          <p:nvSpPr>
            <p:cNvPr name="TextBox 39" id="39"/>
            <p:cNvSpPr txBox="true"/>
            <p:nvPr/>
          </p:nvSpPr>
          <p:spPr>
            <a:xfrm rot="0">
              <a:off x="0" y="-28575"/>
              <a:ext cx="3712285" cy="93059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2820"/>
                </a:lnSpc>
              </a:pPr>
              <a:r>
                <a:rPr lang="en-US" b="true" sz="2169">
                  <a:solidFill>
                    <a:srgbClr val="163459"/>
                  </a:solidFill>
                  <a:latin typeface="Fahkwang Bold"/>
                  <a:ea typeface="Fahkwang Bold"/>
                  <a:cs typeface="Fahkwang Bold"/>
                  <a:sym typeface="Fahkwang Bold"/>
                </a:rPr>
                <a:t>RECEIVE THE QUESTIONS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D2ED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60383" y="411048"/>
            <a:ext cx="9808544" cy="1506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55"/>
              </a:lnSpc>
              <a:spcBef>
                <a:spcPct val="0"/>
              </a:spcBef>
            </a:pPr>
            <a:r>
              <a:rPr lang="en-US" b="true" sz="8682">
                <a:solidFill>
                  <a:srgbClr val="05066D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TEST &amp; TRAIN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60383" y="2533411"/>
            <a:ext cx="17751531" cy="84035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51"/>
              </a:lnSpc>
            </a:pP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1️⃣</a:t>
            </a:r>
            <a:r>
              <a:rPr lang="en-US" sz="3225" spc="316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Dataset Preparation:</a:t>
            </a: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Collected diverse text samples from multiple domains to test system robustness From different sources.</a:t>
            </a: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</a:pP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2️⃣ </a:t>
            </a:r>
            <a:r>
              <a:rPr lang="en-US" sz="3225" spc="316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Preprocessing Evaluation: </a:t>
            </a: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Assessed the performance of keyword extraction, lemmatization, and stop-word removal.</a:t>
            </a: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</a:pP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3️⃣ </a:t>
            </a:r>
            <a:r>
              <a:rPr lang="en-US" sz="3225" spc="316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Recommendation Accuracy:</a:t>
            </a: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Compared AI-generated questions with human-generated ones using Precision, Recall, and F1-score.</a:t>
            </a: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</a:pP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4️⃣ </a:t>
            </a:r>
            <a:r>
              <a:rPr lang="en-US" sz="3225" spc="316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User Engagement:</a:t>
            </a:r>
            <a:r>
              <a:rPr lang="en-US" sz="3225" spc="316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Collected feedback through user surveys on usefulness, relevance, and clarity of generated questions.</a:t>
            </a: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</a:pPr>
          </a:p>
          <a:p>
            <a:pPr algn="l">
              <a:lnSpc>
                <a:spcPts val="445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bg>
      <p:bgPr>
        <a:solidFill>
          <a:srgbClr val="D2ED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11410" y="433171"/>
            <a:ext cx="9808544" cy="1506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2155"/>
              </a:lnSpc>
              <a:spcBef>
                <a:spcPct val="0"/>
              </a:spcBef>
            </a:pPr>
            <a:r>
              <a:rPr lang="en-US" b="true" sz="8682">
                <a:solidFill>
                  <a:srgbClr val="05066D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TEST &amp; TRAIN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11410" y="2414202"/>
            <a:ext cx="16887191" cy="82707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16"/>
              </a:lnSpc>
            </a:pP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5️⃣ </a:t>
            </a:r>
            <a:r>
              <a:rPr lang="en-US" sz="3200" spc="313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Real-Time Performance:</a:t>
            </a: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Measured system response time for different input lengths and complexity levels.</a:t>
            </a: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</a:pP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6️⃣</a:t>
            </a:r>
            <a:r>
              <a:rPr lang="en-US" sz="3200" spc="313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Personalization Evaluation:</a:t>
            </a: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Assessed the system’s ability to generate context-aware questions based on input variations.</a:t>
            </a: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</a:pP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7️⃣ </a:t>
            </a:r>
            <a:r>
              <a:rPr lang="en-US" sz="3200" spc="313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Scalability Tests:</a:t>
            </a: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Evaluated system performance with large-scale text inputs.</a:t>
            </a: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</a:pP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8️⃣</a:t>
            </a:r>
            <a:r>
              <a:rPr lang="en-US" sz="3200" spc="313" b="true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Error Handling:</a:t>
            </a:r>
            <a:r>
              <a:rPr lang="en-US" sz="3200" spc="313" b="true">
                <a:solidFill>
                  <a:srgbClr val="05066D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Tested system resilience against incomplete or erroneous inputs.</a:t>
            </a: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</a:pPr>
          </a:p>
          <a:p>
            <a:pPr algn="l">
              <a:lnSpc>
                <a:spcPts val="4416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bg>
      <p:bgPr>
        <a:solidFill>
          <a:srgbClr val="D2ED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48427" y="574675"/>
            <a:ext cx="8385935" cy="1060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000"/>
              </a:lnSpc>
            </a:pPr>
            <a:r>
              <a:rPr lang="en-US" b="true" sz="8000" spc="-336">
                <a:solidFill>
                  <a:srgbClr val="3139A8"/>
                </a:solidFill>
                <a:latin typeface="Be Vietnam Ultra-Bold"/>
                <a:ea typeface="Be Vietnam Ultra-Bold"/>
                <a:cs typeface="Be Vietnam Ultra-Bold"/>
                <a:sym typeface="Be Vietnam Ultra-Bold"/>
              </a:rPr>
              <a:t>CONCLUSION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-176982" y="1568450"/>
            <a:ext cx="18288000" cy="85359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82"/>
              </a:lnSpc>
              <a:spcBef>
                <a:spcPct val="0"/>
              </a:spcBef>
            </a:pPr>
          </a:p>
          <a:p>
            <a:pPr algn="l" marL="889043" indent="-444522" lvl="1">
              <a:lnSpc>
                <a:spcPts val="5682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4117" spc="403">
                <a:solidFill>
                  <a:srgbClr val="3139A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AI-powered system enhances comprehension of Arabic texts through grammar-aware question generation.</a:t>
            </a:r>
          </a:p>
          <a:p>
            <a:pPr algn="l" marL="889043" indent="-444522" lvl="1">
              <a:lnSpc>
                <a:spcPts val="5682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4117" spc="403">
                <a:solidFill>
                  <a:srgbClr val="3139A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NLP techniques ensure contextually accurate questions.</a:t>
            </a:r>
          </a:p>
          <a:p>
            <a:pPr algn="l" marL="889043" indent="-444522" lvl="1">
              <a:lnSpc>
                <a:spcPts val="5682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4117" spc="403">
                <a:solidFill>
                  <a:srgbClr val="3139A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Tkinter-based GUI makes the system user-friendly and interactive.</a:t>
            </a:r>
          </a:p>
          <a:p>
            <a:pPr algn="l" marL="889043" indent="-444522" lvl="1">
              <a:lnSpc>
                <a:spcPts val="5682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4117" spc="403">
                <a:solidFill>
                  <a:srgbClr val="3139A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The integration of text-to-speech enhances learning and engagement.</a:t>
            </a:r>
          </a:p>
          <a:p>
            <a:pPr algn="l">
              <a:lnSpc>
                <a:spcPts val="5682"/>
              </a:lnSpc>
              <a:spcBef>
                <a:spcPct val="0"/>
              </a:spcBef>
            </a:pPr>
          </a:p>
          <a:p>
            <a:pPr algn="l">
              <a:lnSpc>
                <a:spcPts val="5682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AEA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926790" y="3926506"/>
            <a:ext cx="1447159" cy="1447159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353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99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flipV="true">
            <a:off x="2603186" y="5373665"/>
            <a:ext cx="0" cy="892587"/>
          </a:xfrm>
          <a:prstGeom prst="line">
            <a:avLst/>
          </a:prstGeom>
          <a:ln cap="flat" w="85725">
            <a:solidFill>
              <a:srgbClr val="13538A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7519746" y="3926506"/>
            <a:ext cx="1447159" cy="1447159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465E89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99"/>
                </a:lnSpc>
              </a:pPr>
            </a:p>
          </p:txBody>
        </p:sp>
      </p:grpSp>
      <p:sp>
        <p:nvSpPr>
          <p:cNvPr name="AutoShape 9" id="9"/>
          <p:cNvSpPr/>
          <p:nvPr/>
        </p:nvSpPr>
        <p:spPr>
          <a:xfrm flipV="true">
            <a:off x="8259929" y="5373665"/>
            <a:ext cx="0" cy="892587"/>
          </a:xfrm>
          <a:prstGeom prst="line">
            <a:avLst/>
          </a:prstGeom>
          <a:ln cap="flat" w="85725">
            <a:solidFill>
              <a:srgbClr val="465E89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0" id="10"/>
          <p:cNvGrpSpPr/>
          <p:nvPr/>
        </p:nvGrpSpPr>
        <p:grpSpPr>
          <a:xfrm rot="0">
            <a:off x="461509" y="6266252"/>
            <a:ext cx="4752068" cy="2992048"/>
            <a:chOff x="0" y="0"/>
            <a:chExt cx="1008405" cy="63492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008405" cy="634923"/>
            </a:xfrm>
            <a:custGeom>
              <a:avLst/>
              <a:gdLst/>
              <a:ahLst/>
              <a:cxnLst/>
              <a:rect r="r" b="b" t="t" l="l"/>
              <a:pathLst>
                <a:path h="634923" w="1008405">
                  <a:moveTo>
                    <a:pt x="0" y="0"/>
                  </a:moveTo>
                  <a:lnTo>
                    <a:pt x="805205" y="0"/>
                  </a:lnTo>
                  <a:lnTo>
                    <a:pt x="1008405" y="317461"/>
                  </a:lnTo>
                  <a:lnTo>
                    <a:pt x="805205" y="634923"/>
                  </a:lnTo>
                  <a:lnTo>
                    <a:pt x="0" y="634923"/>
                  </a:lnTo>
                  <a:lnTo>
                    <a:pt x="203200" y="317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538A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77800" y="-57150"/>
              <a:ext cx="754405" cy="6920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9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6343025" y="6266252"/>
            <a:ext cx="4300215" cy="3235398"/>
            <a:chOff x="0" y="0"/>
            <a:chExt cx="912520" cy="686563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912520" cy="686563"/>
            </a:xfrm>
            <a:custGeom>
              <a:avLst/>
              <a:gdLst/>
              <a:ahLst/>
              <a:cxnLst/>
              <a:rect r="r" b="b" t="t" l="l"/>
              <a:pathLst>
                <a:path h="686563" w="912520">
                  <a:moveTo>
                    <a:pt x="0" y="0"/>
                  </a:moveTo>
                  <a:lnTo>
                    <a:pt x="709320" y="0"/>
                  </a:lnTo>
                  <a:lnTo>
                    <a:pt x="912520" y="343281"/>
                  </a:lnTo>
                  <a:lnTo>
                    <a:pt x="709320" y="686563"/>
                  </a:lnTo>
                  <a:lnTo>
                    <a:pt x="0" y="686563"/>
                  </a:lnTo>
                  <a:lnTo>
                    <a:pt x="203200" y="343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5E89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177800" y="-95250"/>
              <a:ext cx="658520" cy="78181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00"/>
                </a:lnSpc>
              </a:pPr>
            </a:p>
            <a:p>
              <a:pPr algn="ctr">
                <a:lnSpc>
                  <a:spcPts val="3299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2671769" y="6447073"/>
            <a:ext cx="4300215" cy="2992048"/>
            <a:chOff x="0" y="0"/>
            <a:chExt cx="912520" cy="634923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912520" cy="634923"/>
            </a:xfrm>
            <a:custGeom>
              <a:avLst/>
              <a:gdLst/>
              <a:ahLst/>
              <a:cxnLst/>
              <a:rect r="r" b="b" t="t" l="l"/>
              <a:pathLst>
                <a:path h="634923" w="912520">
                  <a:moveTo>
                    <a:pt x="0" y="0"/>
                  </a:moveTo>
                  <a:lnTo>
                    <a:pt x="709320" y="0"/>
                  </a:lnTo>
                  <a:lnTo>
                    <a:pt x="912520" y="317461"/>
                  </a:lnTo>
                  <a:lnTo>
                    <a:pt x="709320" y="634923"/>
                  </a:lnTo>
                  <a:lnTo>
                    <a:pt x="0" y="634923"/>
                  </a:lnTo>
                  <a:lnTo>
                    <a:pt x="203200" y="317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77B6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177800" y="-95250"/>
              <a:ext cx="658520" cy="7301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00"/>
                </a:lnSpc>
              </a:pPr>
            </a:p>
            <a:p>
              <a:pPr algn="ctr">
                <a:lnSpc>
                  <a:spcPts val="3299"/>
                </a:lnSpc>
              </a:pPr>
            </a:p>
          </p:txBody>
        </p:sp>
      </p:grpSp>
      <p:sp>
        <p:nvSpPr>
          <p:cNvPr name="AutoShape 19" id="19"/>
          <p:cNvSpPr/>
          <p:nvPr/>
        </p:nvSpPr>
        <p:spPr>
          <a:xfrm flipV="true">
            <a:off x="14821877" y="5373665"/>
            <a:ext cx="0" cy="1073408"/>
          </a:xfrm>
          <a:prstGeom prst="line">
            <a:avLst/>
          </a:prstGeom>
          <a:ln cap="flat" w="85725">
            <a:solidFill>
              <a:srgbClr val="9777B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0" id="20"/>
          <p:cNvGrpSpPr/>
          <p:nvPr/>
        </p:nvGrpSpPr>
        <p:grpSpPr>
          <a:xfrm rot="0">
            <a:off x="14098297" y="3926506"/>
            <a:ext cx="1447159" cy="1447159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777B6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299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2199699" y="4175903"/>
            <a:ext cx="806973" cy="948366"/>
          </a:xfrm>
          <a:custGeom>
            <a:avLst/>
            <a:gdLst/>
            <a:ahLst/>
            <a:cxnLst/>
            <a:rect r="r" b="b" t="t" l="l"/>
            <a:pathLst>
              <a:path h="948366" w="806973">
                <a:moveTo>
                  <a:pt x="0" y="0"/>
                </a:moveTo>
                <a:lnTo>
                  <a:pt x="806973" y="0"/>
                </a:lnTo>
                <a:lnTo>
                  <a:pt x="806973" y="948365"/>
                </a:lnTo>
                <a:lnTo>
                  <a:pt x="0" y="9483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4" id="24"/>
          <p:cNvSpPr/>
          <p:nvPr/>
        </p:nvSpPr>
        <p:spPr>
          <a:xfrm flipH="false" flipV="false" rot="0">
            <a:off x="7838660" y="4175903"/>
            <a:ext cx="809331" cy="809331"/>
          </a:xfrm>
          <a:custGeom>
            <a:avLst/>
            <a:gdLst/>
            <a:ahLst/>
            <a:cxnLst/>
            <a:rect r="r" b="b" t="t" l="l"/>
            <a:pathLst>
              <a:path h="809331" w="809331">
                <a:moveTo>
                  <a:pt x="0" y="0"/>
                </a:moveTo>
                <a:lnTo>
                  <a:pt x="809331" y="0"/>
                </a:lnTo>
                <a:lnTo>
                  <a:pt x="809331" y="809331"/>
                </a:lnTo>
                <a:lnTo>
                  <a:pt x="0" y="8093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4426831" y="4224980"/>
            <a:ext cx="790091" cy="899288"/>
          </a:xfrm>
          <a:custGeom>
            <a:avLst/>
            <a:gdLst/>
            <a:ahLst/>
            <a:cxnLst/>
            <a:rect r="r" b="b" t="t" l="l"/>
            <a:pathLst>
              <a:path h="899288" w="790091">
                <a:moveTo>
                  <a:pt x="0" y="0"/>
                </a:moveTo>
                <a:lnTo>
                  <a:pt x="790091" y="0"/>
                </a:lnTo>
                <a:lnTo>
                  <a:pt x="790091" y="899288"/>
                </a:lnTo>
                <a:lnTo>
                  <a:pt x="0" y="8992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1926790" y="163512"/>
            <a:ext cx="14080230" cy="1625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99"/>
              </a:lnSpc>
            </a:pPr>
            <a:r>
              <a:rPr lang="en-US" b="true" sz="9999" spc="299">
                <a:solidFill>
                  <a:srgbClr val="9777B6"/>
                </a:solidFill>
                <a:latin typeface="Aileron Heavy"/>
                <a:ea typeface="Aileron Heavy"/>
                <a:cs typeface="Aileron Heavy"/>
                <a:sym typeface="Aileron Heavy"/>
              </a:rPr>
              <a:t>FUTURE WORK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904277" y="6632750"/>
            <a:ext cx="3866531" cy="21923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9"/>
              </a:lnSpc>
              <a:spcBef>
                <a:spcPct val="0"/>
              </a:spcBef>
            </a:pPr>
            <a:r>
              <a:rPr lang="en-US" b="true" sz="3171">
                <a:solidFill>
                  <a:srgbClr val="FFFFFF"/>
                </a:solidFill>
                <a:latin typeface="Fahkwang Bold"/>
                <a:ea typeface="Fahkwang Bold"/>
                <a:cs typeface="Fahkwang Bold"/>
                <a:sym typeface="Fahkwang Bold"/>
              </a:rPr>
              <a:t> </a:t>
            </a:r>
            <a:r>
              <a:rPr lang="en-US" b="true" sz="3171">
                <a:solidFill>
                  <a:srgbClr val="FFFFFF"/>
                </a:solidFill>
                <a:latin typeface="Fahkwang Bold"/>
                <a:ea typeface="Fahkwang Bold"/>
                <a:cs typeface="Fahkwang Bold"/>
                <a:sym typeface="Fahkwang Bold"/>
              </a:rPr>
              <a:t>Improving Language Analysis Algorithms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7248372" y="6695205"/>
            <a:ext cx="2945833" cy="2310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86"/>
              </a:lnSpc>
              <a:spcBef>
                <a:spcPct val="0"/>
              </a:spcBef>
            </a:pPr>
            <a:r>
              <a:rPr lang="en-US" b="true" sz="3347">
                <a:solidFill>
                  <a:srgbClr val="FFFFFF"/>
                </a:solidFill>
                <a:latin typeface="Fahkwang Bold"/>
                <a:ea typeface="Fahkwang Bold"/>
                <a:cs typeface="Fahkwang Bold"/>
                <a:sym typeface="Fahkwang Bold"/>
              </a:rPr>
              <a:t> Supporting Additional Dialects and Languages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13362796" y="6580668"/>
            <a:ext cx="3183633" cy="26776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45"/>
              </a:lnSpc>
              <a:spcBef>
                <a:spcPct val="0"/>
              </a:spcBef>
            </a:pPr>
            <a:r>
              <a:rPr lang="en-US" b="true" sz="3103">
                <a:solidFill>
                  <a:srgbClr val="FFFFFF"/>
                </a:solidFill>
                <a:latin typeface="Fahkwang Bold"/>
                <a:ea typeface="Fahkwang Bold"/>
                <a:cs typeface="Fahkwang Bold"/>
                <a:sym typeface="Fahkwang Bold"/>
              </a:rPr>
              <a:t>Integration with Interactive Learning Platforms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F5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783372" y="-527382"/>
            <a:ext cx="6775868" cy="4114800"/>
          </a:xfrm>
          <a:custGeom>
            <a:avLst/>
            <a:gdLst/>
            <a:ahLst/>
            <a:cxnLst/>
            <a:rect r="r" b="b" t="t" l="l"/>
            <a:pathLst>
              <a:path h="4114800" w="6775868">
                <a:moveTo>
                  <a:pt x="0" y="0"/>
                </a:moveTo>
                <a:lnTo>
                  <a:pt x="6775868" y="0"/>
                </a:lnTo>
                <a:lnTo>
                  <a:pt x="677586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6581495" y="4338313"/>
            <a:ext cx="15360436" cy="10778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3"/>
              </a:lnSpc>
            </a:pPr>
            <a:r>
              <a:rPr lang="en-US" sz="8238">
                <a:solidFill>
                  <a:srgbClr val="02233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References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758047" y="-2522163"/>
            <a:ext cx="7875378" cy="8104361"/>
          </a:xfrm>
          <a:custGeom>
            <a:avLst/>
            <a:gdLst/>
            <a:ahLst/>
            <a:cxnLst/>
            <a:rect r="r" b="b" t="t" l="l"/>
            <a:pathLst>
              <a:path h="8104361" w="7875378">
                <a:moveTo>
                  <a:pt x="0" y="0"/>
                </a:moveTo>
                <a:lnTo>
                  <a:pt x="7875378" y="0"/>
                </a:lnTo>
                <a:lnTo>
                  <a:pt x="7875378" y="8104361"/>
                </a:lnTo>
                <a:lnTo>
                  <a:pt x="0" y="8104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096427" y="6532006"/>
            <a:ext cx="6775868" cy="4114800"/>
          </a:xfrm>
          <a:custGeom>
            <a:avLst/>
            <a:gdLst/>
            <a:ahLst/>
            <a:cxnLst/>
            <a:rect r="r" b="b" t="t" l="l"/>
            <a:pathLst>
              <a:path h="4114800" w="6775868">
                <a:moveTo>
                  <a:pt x="0" y="0"/>
                </a:moveTo>
                <a:lnTo>
                  <a:pt x="6775869" y="0"/>
                </a:lnTo>
                <a:lnTo>
                  <a:pt x="677586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19552" y="516841"/>
            <a:ext cx="16664809" cy="97701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[1] H. alharbi, “Natural language processing in arabic texts: Techniques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and applications,” Journal of AI and Linguistics, 2021.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[2] J. devlin, M. W. Chang, K. Lee, and K. Toutanova, “Bert: Pre-training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of deep bidirectional transformers for language understanding,” in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Proceedings of NAACL, 2019.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[3] A. pradeep, An Introduction to NLTK and its Applications. Natural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Language Processing,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[4] Z. zhao, Y. Xie, and W. Tang, “Sentence segmentation and tokenization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for arabic texts,” Computational Linguistics Journal, 2021.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[5] A. alotaibi, “Arabic linguistics and text analysis: Challenges and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solutions,” Linguistics Studies, 2022.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[6] S. yoon, “gtts: Google text-to-speech for various applications,” Speech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Processing,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[7] R. sharma and A. Agarwal, “Automated question generation using ai: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A survey,” International Journal of AI Research,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[8] A. rosenfeld and P. Kaskie, “Chatbots in education: Using ai to foster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interaction,” AI in Education Journal,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[9] H. li and Y. Zhang, “Intelligent question generation for e-learning: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Techniques and applications,” E-learning Technologies,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[10] V. solanki and S. Patel, “Ai-driven educational tools for interactive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learning,” AI and Learning Journal, 2021.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[11] M. abdul, “Ensuring text logic and syntax in arabic sentences,” Arabic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Linguistics Review,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[12] M. rahman, “Word classification in arabic language using nlp,” Arabic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Computational Linguistics, 2020.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[13] A. Name, “Title of the paper,” Journal Name, vol. Volume Number, p.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Page Range, 2023.</a:t>
            </a:r>
          </a:p>
          <a:p>
            <a:pPr algn="l">
              <a:lnSpc>
                <a:spcPts val="2595"/>
              </a:lnSpc>
            </a:pPr>
            <a:r>
              <a:rPr lang="en-US" sz="1854">
                <a:solidFill>
                  <a:srgbClr val="02233D"/>
                </a:solidFill>
                <a:latin typeface="Open Sans 1"/>
                <a:ea typeface="Open Sans 1"/>
                <a:cs typeface="Open Sans 1"/>
                <a:sym typeface="Open Sans 1"/>
              </a:rPr>
              <a:t>[14] Smith, J., &amp; Brown, A., “Title of the paper,” Journal of Arabic Studies, vol. 15, pp. 123-135, 2024.</a:t>
            </a:r>
          </a:p>
          <a:p>
            <a:pPr algn="l">
              <a:lnSpc>
                <a:spcPts val="560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AEA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1905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895" t="-29019" r="0" b="-3514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true" rot="0">
            <a:off x="6080666" y="-1286086"/>
            <a:ext cx="14678635" cy="4112787"/>
          </a:xfrm>
          <a:custGeom>
            <a:avLst/>
            <a:gdLst/>
            <a:ahLst/>
            <a:cxnLst/>
            <a:rect r="r" b="b" t="t" l="l"/>
            <a:pathLst>
              <a:path h="4112787" w="14678635">
                <a:moveTo>
                  <a:pt x="14678636" y="4112787"/>
                </a:moveTo>
                <a:lnTo>
                  <a:pt x="0" y="4112787"/>
                </a:lnTo>
                <a:lnTo>
                  <a:pt x="0" y="0"/>
                </a:lnTo>
                <a:lnTo>
                  <a:pt x="14678636" y="0"/>
                </a:lnTo>
                <a:lnTo>
                  <a:pt x="14678636" y="411278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-4174148">
            <a:off x="-1273162" y="6074651"/>
            <a:ext cx="4603724" cy="3766684"/>
          </a:xfrm>
          <a:custGeom>
            <a:avLst/>
            <a:gdLst/>
            <a:ahLst/>
            <a:cxnLst/>
            <a:rect r="r" b="b" t="t" l="l"/>
            <a:pathLst>
              <a:path h="3766684" w="4603724">
                <a:moveTo>
                  <a:pt x="4603724" y="0"/>
                </a:moveTo>
                <a:lnTo>
                  <a:pt x="0" y="0"/>
                </a:lnTo>
                <a:lnTo>
                  <a:pt x="0" y="3766683"/>
                </a:lnTo>
                <a:lnTo>
                  <a:pt x="4603724" y="3766683"/>
                </a:lnTo>
                <a:lnTo>
                  <a:pt x="4603724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756902" y="7518902"/>
            <a:ext cx="15675137" cy="4391996"/>
          </a:xfrm>
          <a:custGeom>
            <a:avLst/>
            <a:gdLst/>
            <a:ahLst/>
            <a:cxnLst/>
            <a:rect r="r" b="b" t="t" l="l"/>
            <a:pathLst>
              <a:path h="4391996" w="15675137">
                <a:moveTo>
                  <a:pt x="0" y="0"/>
                </a:moveTo>
                <a:lnTo>
                  <a:pt x="15675137" y="0"/>
                </a:lnTo>
                <a:lnTo>
                  <a:pt x="15675137" y="4391996"/>
                </a:lnTo>
                <a:lnTo>
                  <a:pt x="0" y="43919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805285">
            <a:off x="15231190" y="706482"/>
            <a:ext cx="6621020" cy="5417199"/>
          </a:xfrm>
          <a:custGeom>
            <a:avLst/>
            <a:gdLst/>
            <a:ahLst/>
            <a:cxnLst/>
            <a:rect r="r" b="b" t="t" l="l"/>
            <a:pathLst>
              <a:path h="5417199" w="6621020">
                <a:moveTo>
                  <a:pt x="0" y="0"/>
                </a:moveTo>
                <a:lnTo>
                  <a:pt x="6621021" y="0"/>
                </a:lnTo>
                <a:lnTo>
                  <a:pt x="6621021" y="5417199"/>
                </a:lnTo>
                <a:lnTo>
                  <a:pt x="0" y="541719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182801" y="4150622"/>
            <a:ext cx="11922398" cy="1966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48"/>
              </a:lnSpc>
            </a:pPr>
            <a:r>
              <a:rPr lang="en-US" sz="12820" b="true">
                <a:solidFill>
                  <a:srgbClr val="383C5B"/>
                </a:solidFill>
                <a:latin typeface="Gill Sans Bold"/>
                <a:ea typeface="Gill Sans Bold"/>
                <a:cs typeface="Gill Sans Bold"/>
                <a:sym typeface="Gill Sans Bold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672699" y="2639334"/>
            <a:ext cx="6330292" cy="5692355"/>
          </a:xfrm>
          <a:custGeom>
            <a:avLst/>
            <a:gdLst/>
            <a:ahLst/>
            <a:cxnLst/>
            <a:rect r="r" b="b" t="t" l="l"/>
            <a:pathLst>
              <a:path h="5692355" w="6330292">
                <a:moveTo>
                  <a:pt x="0" y="0"/>
                </a:moveTo>
                <a:lnTo>
                  <a:pt x="6330291" y="0"/>
                </a:lnTo>
                <a:lnTo>
                  <a:pt x="6330291" y="5692355"/>
                </a:lnTo>
                <a:lnTo>
                  <a:pt x="0" y="56923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47516" y="854869"/>
            <a:ext cx="8154473" cy="9749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8"/>
              </a:lnSpc>
            </a:pPr>
            <a:r>
              <a:rPr lang="en-US" b="true" sz="7200" spc="-460">
                <a:solidFill>
                  <a:srgbClr val="00008B"/>
                </a:solidFill>
                <a:latin typeface="Lato Bold"/>
                <a:ea typeface="Lato Bold"/>
                <a:cs typeface="Lato Bold"/>
                <a:sym typeface="Lato Bold"/>
              </a:rPr>
              <a:t>INTRODUCTION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347516" y="2084744"/>
            <a:ext cx="10918585" cy="63859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74"/>
              </a:lnSpc>
            </a:pPr>
            <a:r>
              <a:rPr lang="en-US" sz="3338" spc="80" b="true">
                <a:solidFill>
                  <a:srgbClr val="00008B"/>
                </a:solidFill>
                <a:latin typeface="DM Sans Bold"/>
                <a:ea typeface="DM Sans Bold"/>
                <a:cs typeface="DM Sans Bold"/>
                <a:sym typeface="DM Sans Bold"/>
              </a:rPr>
              <a:t>Improving the understanding and automated analysis of Arabic texts has become essential in rapid digital progress, particularly given the rising need for intelligent systems communicating with natural language.</a:t>
            </a:r>
          </a:p>
          <a:p>
            <a:pPr algn="ctr">
              <a:lnSpc>
                <a:spcPts val="4674"/>
              </a:lnSpc>
            </a:pPr>
          </a:p>
          <a:p>
            <a:pPr algn="l">
              <a:lnSpc>
                <a:spcPts val="4674"/>
              </a:lnSpc>
            </a:pPr>
            <a:r>
              <a:rPr lang="en-US" sz="3338" spc="80" b="true">
                <a:solidFill>
                  <a:srgbClr val="00008B"/>
                </a:solidFill>
                <a:latin typeface="DM Sans Bold"/>
                <a:ea typeface="DM Sans Bold"/>
                <a:cs typeface="DM Sans Bold"/>
                <a:sym typeface="DM Sans Bold"/>
              </a:rPr>
              <a:t>This project focuses on enhancing Arabic text comprehension through the development of an automated, grammar-aware question generation system.</a:t>
            </a:r>
          </a:p>
          <a:p>
            <a:pPr algn="l">
              <a:lnSpc>
                <a:spcPts val="467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222027" y="4375027"/>
            <a:ext cx="5483359" cy="2392679"/>
            <a:chOff x="0" y="0"/>
            <a:chExt cx="592837" cy="25868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92837" cy="258686"/>
            </a:xfrm>
            <a:custGeom>
              <a:avLst/>
              <a:gdLst/>
              <a:ahLst/>
              <a:cxnLst/>
              <a:rect r="r" b="b" t="t" l="l"/>
              <a:pathLst>
                <a:path h="258686" w="592837">
                  <a:moveTo>
                    <a:pt x="24002" y="0"/>
                  </a:moveTo>
                  <a:lnTo>
                    <a:pt x="568835" y="0"/>
                  </a:lnTo>
                  <a:cubicBezTo>
                    <a:pt x="582091" y="0"/>
                    <a:pt x="592837" y="10746"/>
                    <a:pt x="592837" y="24002"/>
                  </a:cubicBezTo>
                  <a:lnTo>
                    <a:pt x="592837" y="234684"/>
                  </a:lnTo>
                  <a:cubicBezTo>
                    <a:pt x="592837" y="241050"/>
                    <a:pt x="590308" y="247155"/>
                    <a:pt x="585807" y="251656"/>
                  </a:cubicBezTo>
                  <a:cubicBezTo>
                    <a:pt x="581306" y="256157"/>
                    <a:pt x="575201" y="258686"/>
                    <a:pt x="568835" y="258686"/>
                  </a:cubicBezTo>
                  <a:lnTo>
                    <a:pt x="24002" y="258686"/>
                  </a:lnTo>
                  <a:cubicBezTo>
                    <a:pt x="10746" y="258686"/>
                    <a:pt x="0" y="247940"/>
                    <a:pt x="0" y="234684"/>
                  </a:cubicBezTo>
                  <a:lnTo>
                    <a:pt x="0" y="24002"/>
                  </a:lnTo>
                  <a:cubicBezTo>
                    <a:pt x="0" y="10746"/>
                    <a:pt x="10746" y="0"/>
                    <a:pt x="24002" y="0"/>
                  </a:cubicBezTo>
                  <a:close/>
                </a:path>
              </a:pathLst>
            </a:custGeom>
            <a:solidFill>
              <a:srgbClr val="6989F9"/>
            </a:solidFill>
            <a:ln cap="sq">
              <a:noFill/>
              <a:prstDash val="solid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592837" cy="2872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5775985" y="2843714"/>
            <a:ext cx="6446042" cy="5650146"/>
          </a:xfrm>
          <a:custGeom>
            <a:avLst/>
            <a:gdLst/>
            <a:ahLst/>
            <a:cxnLst/>
            <a:rect r="r" b="b" t="t" l="l"/>
            <a:pathLst>
              <a:path h="5650146" w="6446042">
                <a:moveTo>
                  <a:pt x="0" y="0"/>
                </a:moveTo>
                <a:lnTo>
                  <a:pt x="6446042" y="0"/>
                </a:lnTo>
                <a:lnTo>
                  <a:pt x="6446042" y="5650146"/>
                </a:lnTo>
                <a:lnTo>
                  <a:pt x="0" y="56501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332968" y="324276"/>
            <a:ext cx="13622064" cy="8825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6656"/>
              </a:lnSpc>
            </a:pPr>
            <a:r>
              <a:rPr lang="en-US" b="true" sz="6400" spc="-409">
                <a:solidFill>
                  <a:srgbClr val="00008B"/>
                </a:solidFill>
                <a:latin typeface="Public Sans Medium"/>
                <a:ea typeface="Public Sans Medium"/>
                <a:cs typeface="Public Sans Medium"/>
                <a:sym typeface="Public Sans Medium"/>
              </a:rPr>
              <a:t>Problem Statement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262780" y="1647375"/>
            <a:ext cx="5283642" cy="2392679"/>
            <a:chOff x="0" y="0"/>
            <a:chExt cx="571244" cy="25868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71244" cy="258686"/>
            </a:xfrm>
            <a:custGeom>
              <a:avLst/>
              <a:gdLst/>
              <a:ahLst/>
              <a:cxnLst/>
              <a:rect r="r" b="b" t="t" l="l"/>
              <a:pathLst>
                <a:path h="258686" w="571244">
                  <a:moveTo>
                    <a:pt x="24909" y="0"/>
                  </a:moveTo>
                  <a:lnTo>
                    <a:pt x="546335" y="0"/>
                  </a:lnTo>
                  <a:cubicBezTo>
                    <a:pt x="560092" y="0"/>
                    <a:pt x="571244" y="11152"/>
                    <a:pt x="571244" y="24909"/>
                  </a:cubicBezTo>
                  <a:lnTo>
                    <a:pt x="571244" y="233777"/>
                  </a:lnTo>
                  <a:cubicBezTo>
                    <a:pt x="571244" y="240383"/>
                    <a:pt x="568620" y="246719"/>
                    <a:pt x="563949" y="251390"/>
                  </a:cubicBezTo>
                  <a:cubicBezTo>
                    <a:pt x="559277" y="256062"/>
                    <a:pt x="552941" y="258686"/>
                    <a:pt x="546335" y="258686"/>
                  </a:cubicBezTo>
                  <a:lnTo>
                    <a:pt x="24909" y="258686"/>
                  </a:lnTo>
                  <a:cubicBezTo>
                    <a:pt x="11152" y="258686"/>
                    <a:pt x="0" y="247534"/>
                    <a:pt x="0" y="233777"/>
                  </a:cubicBezTo>
                  <a:lnTo>
                    <a:pt x="0" y="24909"/>
                  </a:lnTo>
                  <a:cubicBezTo>
                    <a:pt x="0" y="11152"/>
                    <a:pt x="11152" y="0"/>
                    <a:pt x="24909" y="0"/>
                  </a:cubicBezTo>
                  <a:close/>
                </a:path>
              </a:pathLst>
            </a:custGeom>
            <a:solidFill>
              <a:srgbClr val="6989F9"/>
            </a:solidFill>
            <a:ln cap="sq">
              <a:noFill/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571244" cy="2872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814277" y="1838351"/>
            <a:ext cx="3919828" cy="19631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288"/>
              </a:lnSpc>
              <a:spcBef>
                <a:spcPct val="0"/>
              </a:spcBef>
            </a:pPr>
            <a:r>
              <a:rPr lang="en-US" b="true" sz="3917" spc="62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1- Complex morphology and syntax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615807" y="4939904"/>
            <a:ext cx="4695799" cy="13910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520"/>
              </a:lnSpc>
              <a:spcBef>
                <a:spcPct val="0"/>
              </a:spcBef>
            </a:pPr>
            <a:r>
              <a:rPr lang="en-US" b="true" sz="4089" spc="6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3-Lack of precise educational tools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393191" y="5509357"/>
            <a:ext cx="5222539" cy="4218350"/>
            <a:chOff x="0" y="0"/>
            <a:chExt cx="564638" cy="45607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564638" cy="456070"/>
            </a:xfrm>
            <a:custGeom>
              <a:avLst/>
              <a:gdLst/>
              <a:ahLst/>
              <a:cxnLst/>
              <a:rect r="r" b="b" t="t" l="l"/>
              <a:pathLst>
                <a:path h="456070" w="564638">
                  <a:moveTo>
                    <a:pt x="25201" y="0"/>
                  </a:moveTo>
                  <a:lnTo>
                    <a:pt x="539437" y="0"/>
                  </a:lnTo>
                  <a:cubicBezTo>
                    <a:pt x="546121" y="0"/>
                    <a:pt x="552531" y="2655"/>
                    <a:pt x="557257" y="7381"/>
                  </a:cubicBezTo>
                  <a:cubicBezTo>
                    <a:pt x="561983" y="12107"/>
                    <a:pt x="564638" y="18517"/>
                    <a:pt x="564638" y="25201"/>
                  </a:cubicBezTo>
                  <a:lnTo>
                    <a:pt x="564638" y="430869"/>
                  </a:lnTo>
                  <a:cubicBezTo>
                    <a:pt x="564638" y="437553"/>
                    <a:pt x="561983" y="443962"/>
                    <a:pt x="557257" y="448689"/>
                  </a:cubicBezTo>
                  <a:cubicBezTo>
                    <a:pt x="552531" y="453415"/>
                    <a:pt x="546121" y="456070"/>
                    <a:pt x="539437" y="456070"/>
                  </a:cubicBezTo>
                  <a:lnTo>
                    <a:pt x="25201" y="456070"/>
                  </a:lnTo>
                  <a:cubicBezTo>
                    <a:pt x="18517" y="456070"/>
                    <a:pt x="12107" y="453415"/>
                    <a:pt x="7381" y="448689"/>
                  </a:cubicBezTo>
                  <a:cubicBezTo>
                    <a:pt x="2655" y="443962"/>
                    <a:pt x="0" y="437553"/>
                    <a:pt x="0" y="430869"/>
                  </a:cubicBezTo>
                  <a:lnTo>
                    <a:pt x="0" y="25201"/>
                  </a:lnTo>
                  <a:cubicBezTo>
                    <a:pt x="0" y="18517"/>
                    <a:pt x="2655" y="12107"/>
                    <a:pt x="7381" y="7381"/>
                  </a:cubicBezTo>
                  <a:cubicBezTo>
                    <a:pt x="12107" y="2655"/>
                    <a:pt x="18517" y="0"/>
                    <a:pt x="25201" y="0"/>
                  </a:cubicBezTo>
                  <a:close/>
                </a:path>
              </a:pathLst>
            </a:custGeom>
            <a:solidFill>
              <a:srgbClr val="6989F9"/>
            </a:solidFill>
            <a:ln cap="sq">
              <a:noFill/>
              <a:prstDash val="solid"/>
              <a:miter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564638" cy="4846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  <a:p>
              <a:pPr algn="ctr" marL="0" indent="0" lvl="0">
                <a:lnSpc>
                  <a:spcPts val="1960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462498" y="5514217"/>
            <a:ext cx="5083924" cy="42134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750"/>
              </a:lnSpc>
              <a:spcBef>
                <a:spcPct val="0"/>
              </a:spcBef>
            </a:pPr>
            <a:r>
              <a:rPr lang="en-US" b="true" sz="3519" spc="56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2- Limited availability of AI systems for Arabic question generation and challenges in grammar-aware formulation.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bg>
      <p:bgPr>
        <a:solidFill>
          <a:srgbClr val="E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37211" y="2433918"/>
            <a:ext cx="7829908" cy="2709582"/>
            <a:chOff x="0" y="0"/>
            <a:chExt cx="2621126" cy="90705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621126" cy="907055"/>
            </a:xfrm>
            <a:custGeom>
              <a:avLst/>
              <a:gdLst/>
              <a:ahLst/>
              <a:cxnLst/>
              <a:rect r="r" b="b" t="t" l="l"/>
              <a:pathLst>
                <a:path h="907055" w="2621126">
                  <a:moveTo>
                    <a:pt x="14831" y="0"/>
                  </a:moveTo>
                  <a:lnTo>
                    <a:pt x="2606294" y="0"/>
                  </a:lnTo>
                  <a:cubicBezTo>
                    <a:pt x="2614486" y="0"/>
                    <a:pt x="2621126" y="6640"/>
                    <a:pt x="2621126" y="14831"/>
                  </a:cubicBezTo>
                  <a:lnTo>
                    <a:pt x="2621126" y="892223"/>
                  </a:lnTo>
                  <a:cubicBezTo>
                    <a:pt x="2621126" y="900415"/>
                    <a:pt x="2614486" y="907055"/>
                    <a:pt x="2606294" y="907055"/>
                  </a:cubicBezTo>
                  <a:lnTo>
                    <a:pt x="14831" y="907055"/>
                  </a:lnTo>
                  <a:cubicBezTo>
                    <a:pt x="6640" y="907055"/>
                    <a:pt x="0" y="900415"/>
                    <a:pt x="0" y="892223"/>
                  </a:cubicBezTo>
                  <a:lnTo>
                    <a:pt x="0" y="14831"/>
                  </a:lnTo>
                  <a:cubicBezTo>
                    <a:pt x="0" y="6640"/>
                    <a:pt x="6640" y="0"/>
                    <a:pt x="14831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2621126" cy="8213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5981700"/>
            <a:ext cx="7838419" cy="2586475"/>
            <a:chOff x="0" y="0"/>
            <a:chExt cx="2623975" cy="865844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623975" cy="865844"/>
            </a:xfrm>
            <a:custGeom>
              <a:avLst/>
              <a:gdLst/>
              <a:ahLst/>
              <a:cxnLst/>
              <a:rect r="r" b="b" t="t" l="l"/>
              <a:pathLst>
                <a:path h="865844" w="2623975">
                  <a:moveTo>
                    <a:pt x="14815" y="0"/>
                  </a:moveTo>
                  <a:lnTo>
                    <a:pt x="2609160" y="0"/>
                  </a:lnTo>
                  <a:cubicBezTo>
                    <a:pt x="2617342" y="0"/>
                    <a:pt x="2623975" y="6633"/>
                    <a:pt x="2623975" y="14815"/>
                  </a:cubicBezTo>
                  <a:lnTo>
                    <a:pt x="2623975" y="851028"/>
                  </a:lnTo>
                  <a:cubicBezTo>
                    <a:pt x="2623975" y="854958"/>
                    <a:pt x="2622414" y="858726"/>
                    <a:pt x="2619636" y="861504"/>
                  </a:cubicBezTo>
                  <a:cubicBezTo>
                    <a:pt x="2616857" y="864283"/>
                    <a:pt x="2613089" y="865844"/>
                    <a:pt x="2609160" y="865844"/>
                  </a:cubicBezTo>
                  <a:lnTo>
                    <a:pt x="14815" y="865844"/>
                  </a:lnTo>
                  <a:cubicBezTo>
                    <a:pt x="10886" y="865844"/>
                    <a:pt x="7118" y="864283"/>
                    <a:pt x="4339" y="861504"/>
                  </a:cubicBezTo>
                  <a:cubicBezTo>
                    <a:pt x="1561" y="858726"/>
                    <a:pt x="0" y="854958"/>
                    <a:pt x="0" y="851028"/>
                  </a:cubicBezTo>
                  <a:lnTo>
                    <a:pt x="0" y="14815"/>
                  </a:lnTo>
                  <a:cubicBezTo>
                    <a:pt x="0" y="10886"/>
                    <a:pt x="1561" y="7118"/>
                    <a:pt x="4339" y="4339"/>
                  </a:cubicBezTo>
                  <a:cubicBezTo>
                    <a:pt x="7118" y="1561"/>
                    <a:pt x="10886" y="0"/>
                    <a:pt x="14815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85725"/>
              <a:ext cx="2623975" cy="7801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476751" y="2433918"/>
            <a:ext cx="7486456" cy="2709582"/>
            <a:chOff x="0" y="0"/>
            <a:chExt cx="2506153" cy="90705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506153" cy="907055"/>
            </a:xfrm>
            <a:custGeom>
              <a:avLst/>
              <a:gdLst/>
              <a:ahLst/>
              <a:cxnLst/>
              <a:rect r="r" b="b" t="t" l="l"/>
              <a:pathLst>
                <a:path h="907055" w="2506153">
                  <a:moveTo>
                    <a:pt x="15512" y="0"/>
                  </a:moveTo>
                  <a:lnTo>
                    <a:pt x="2490641" y="0"/>
                  </a:lnTo>
                  <a:cubicBezTo>
                    <a:pt x="2494755" y="0"/>
                    <a:pt x="2498700" y="1634"/>
                    <a:pt x="2501609" y="4543"/>
                  </a:cubicBezTo>
                  <a:cubicBezTo>
                    <a:pt x="2504518" y="7452"/>
                    <a:pt x="2506153" y="11398"/>
                    <a:pt x="2506153" y="15512"/>
                  </a:cubicBezTo>
                  <a:lnTo>
                    <a:pt x="2506153" y="891543"/>
                  </a:lnTo>
                  <a:cubicBezTo>
                    <a:pt x="2506153" y="900110"/>
                    <a:pt x="2499208" y="907055"/>
                    <a:pt x="2490641" y="907055"/>
                  </a:cubicBezTo>
                  <a:lnTo>
                    <a:pt x="15512" y="907055"/>
                  </a:lnTo>
                  <a:cubicBezTo>
                    <a:pt x="6945" y="907055"/>
                    <a:pt x="0" y="900110"/>
                    <a:pt x="0" y="891543"/>
                  </a:cubicBezTo>
                  <a:lnTo>
                    <a:pt x="0" y="15512"/>
                  </a:lnTo>
                  <a:cubicBezTo>
                    <a:pt x="0" y="6945"/>
                    <a:pt x="6945" y="0"/>
                    <a:pt x="15512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85725"/>
              <a:ext cx="2506153" cy="82133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476751" y="5981700"/>
            <a:ext cx="7486456" cy="2586475"/>
            <a:chOff x="0" y="0"/>
            <a:chExt cx="2506153" cy="86584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506153" cy="865844"/>
            </a:xfrm>
            <a:custGeom>
              <a:avLst/>
              <a:gdLst/>
              <a:ahLst/>
              <a:cxnLst/>
              <a:rect r="r" b="b" t="t" l="l"/>
              <a:pathLst>
                <a:path h="865844" w="2506153">
                  <a:moveTo>
                    <a:pt x="15512" y="0"/>
                  </a:moveTo>
                  <a:lnTo>
                    <a:pt x="2490641" y="0"/>
                  </a:lnTo>
                  <a:cubicBezTo>
                    <a:pt x="2494755" y="0"/>
                    <a:pt x="2498700" y="1634"/>
                    <a:pt x="2501609" y="4543"/>
                  </a:cubicBezTo>
                  <a:cubicBezTo>
                    <a:pt x="2504518" y="7452"/>
                    <a:pt x="2506153" y="11398"/>
                    <a:pt x="2506153" y="15512"/>
                  </a:cubicBezTo>
                  <a:lnTo>
                    <a:pt x="2506153" y="850332"/>
                  </a:lnTo>
                  <a:cubicBezTo>
                    <a:pt x="2506153" y="858899"/>
                    <a:pt x="2499208" y="865844"/>
                    <a:pt x="2490641" y="865844"/>
                  </a:cubicBezTo>
                  <a:lnTo>
                    <a:pt x="15512" y="865844"/>
                  </a:lnTo>
                  <a:cubicBezTo>
                    <a:pt x="6945" y="865844"/>
                    <a:pt x="0" y="858899"/>
                    <a:pt x="0" y="850332"/>
                  </a:cubicBezTo>
                  <a:lnTo>
                    <a:pt x="0" y="15512"/>
                  </a:lnTo>
                  <a:cubicBezTo>
                    <a:pt x="0" y="6945"/>
                    <a:pt x="6945" y="0"/>
                    <a:pt x="15512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85725"/>
              <a:ext cx="2506153" cy="7801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156534" y="3214711"/>
            <a:ext cx="1578952" cy="971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7500" spc="-615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01.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887887" y="2613399"/>
            <a:ext cx="5641596" cy="2171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35"/>
              </a:lnSpc>
              <a:spcBef>
                <a:spcPct val="0"/>
              </a:spcBef>
            </a:pPr>
            <a:r>
              <a:rPr lang="en-US" b="true" sz="3211" spc="5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Develop an automated Arabic text comprehension system using advanced NLP models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657952" y="611214"/>
            <a:ext cx="7637598" cy="984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8"/>
              </a:lnSpc>
            </a:pPr>
            <a:r>
              <a:rPr lang="en-US" b="true" sz="7200" spc="-460">
                <a:solidFill>
                  <a:srgbClr val="00008B"/>
                </a:solidFill>
                <a:latin typeface="Public Sans Medium"/>
                <a:ea typeface="Public Sans Medium"/>
                <a:cs typeface="Public Sans Medium"/>
                <a:sym typeface="Public Sans Medium"/>
              </a:rPr>
              <a:t>Proposed Solution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156534" y="6864176"/>
            <a:ext cx="1578952" cy="971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7500" spc="-615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02.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735487" y="6419356"/>
            <a:ext cx="5979232" cy="16635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417"/>
              </a:lnSpc>
              <a:spcBef>
                <a:spcPct val="0"/>
              </a:spcBef>
            </a:pPr>
            <a:r>
              <a:rPr lang="en-US" b="true" sz="3272" spc="52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Generate contextually relevant and grammatically accurate questions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9771088" y="3301682"/>
            <a:ext cx="1578952" cy="971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7500" spc="-615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03.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1504899" y="2899139"/>
            <a:ext cx="5057388" cy="1374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489"/>
              </a:lnSpc>
              <a:spcBef>
                <a:spcPct val="0"/>
              </a:spcBef>
            </a:pPr>
            <a:r>
              <a:rPr lang="en-US" b="true" sz="4066" spc="6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Integrate AI-based assessments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9771088" y="6874882"/>
            <a:ext cx="1578952" cy="9715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00"/>
              </a:lnSpc>
            </a:pPr>
            <a:r>
              <a:rPr lang="en-US" sz="7500" spc="-615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04.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1504899" y="6173028"/>
            <a:ext cx="4515303" cy="21466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5769"/>
              </a:lnSpc>
              <a:spcBef>
                <a:spcPct val="0"/>
              </a:spcBef>
            </a:pPr>
            <a:r>
              <a:rPr lang="en-US" b="true" sz="4273" spc="6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Developing Tutorial Modules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2ED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629133" y="2677347"/>
            <a:ext cx="5203030" cy="5203030"/>
          </a:xfrm>
          <a:custGeom>
            <a:avLst/>
            <a:gdLst/>
            <a:ahLst/>
            <a:cxnLst/>
            <a:rect r="r" b="b" t="t" l="l"/>
            <a:pathLst>
              <a:path h="5203030" w="5203030">
                <a:moveTo>
                  <a:pt x="0" y="0"/>
                </a:moveTo>
                <a:lnTo>
                  <a:pt x="5203030" y="0"/>
                </a:lnTo>
                <a:lnTo>
                  <a:pt x="5203030" y="5203031"/>
                </a:lnTo>
                <a:lnTo>
                  <a:pt x="0" y="52030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595966" y="2677347"/>
            <a:ext cx="7927214" cy="1649423"/>
            <a:chOff x="0" y="0"/>
            <a:chExt cx="2653700" cy="5521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653700" cy="552158"/>
            </a:xfrm>
            <a:custGeom>
              <a:avLst/>
              <a:gdLst/>
              <a:ahLst/>
              <a:cxnLst/>
              <a:rect r="r" b="b" t="t" l="l"/>
              <a:pathLst>
                <a:path h="552158" w="2653700">
                  <a:moveTo>
                    <a:pt x="14649" y="0"/>
                  </a:moveTo>
                  <a:lnTo>
                    <a:pt x="2639051" y="0"/>
                  </a:lnTo>
                  <a:cubicBezTo>
                    <a:pt x="2642936" y="0"/>
                    <a:pt x="2646662" y="1543"/>
                    <a:pt x="2649410" y="4291"/>
                  </a:cubicBezTo>
                  <a:cubicBezTo>
                    <a:pt x="2652157" y="7038"/>
                    <a:pt x="2653700" y="10764"/>
                    <a:pt x="2653700" y="14649"/>
                  </a:cubicBezTo>
                  <a:lnTo>
                    <a:pt x="2653700" y="537509"/>
                  </a:lnTo>
                  <a:cubicBezTo>
                    <a:pt x="2653700" y="545599"/>
                    <a:pt x="2647142" y="552158"/>
                    <a:pt x="2639051" y="552158"/>
                  </a:cubicBezTo>
                  <a:lnTo>
                    <a:pt x="14649" y="552158"/>
                  </a:lnTo>
                  <a:cubicBezTo>
                    <a:pt x="6559" y="552158"/>
                    <a:pt x="0" y="545599"/>
                    <a:pt x="0" y="537509"/>
                  </a:cubicBezTo>
                  <a:lnTo>
                    <a:pt x="0" y="14649"/>
                  </a:lnTo>
                  <a:cubicBezTo>
                    <a:pt x="0" y="6559"/>
                    <a:pt x="6559" y="0"/>
                    <a:pt x="14649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85725"/>
              <a:ext cx="2653700" cy="4664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890876" y="3219953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01.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595966" y="4898270"/>
            <a:ext cx="7927214" cy="1569911"/>
            <a:chOff x="0" y="0"/>
            <a:chExt cx="2653700" cy="52554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653700" cy="525541"/>
            </a:xfrm>
            <a:custGeom>
              <a:avLst/>
              <a:gdLst/>
              <a:ahLst/>
              <a:cxnLst/>
              <a:rect r="r" b="b" t="t" l="l"/>
              <a:pathLst>
                <a:path h="525541" w="2653700">
                  <a:moveTo>
                    <a:pt x="14649" y="0"/>
                  </a:moveTo>
                  <a:lnTo>
                    <a:pt x="2639051" y="0"/>
                  </a:lnTo>
                  <a:cubicBezTo>
                    <a:pt x="2642936" y="0"/>
                    <a:pt x="2646662" y="1543"/>
                    <a:pt x="2649410" y="4291"/>
                  </a:cubicBezTo>
                  <a:cubicBezTo>
                    <a:pt x="2652157" y="7038"/>
                    <a:pt x="2653700" y="10764"/>
                    <a:pt x="2653700" y="14649"/>
                  </a:cubicBezTo>
                  <a:lnTo>
                    <a:pt x="2653700" y="510891"/>
                  </a:lnTo>
                  <a:cubicBezTo>
                    <a:pt x="2653700" y="518982"/>
                    <a:pt x="2647142" y="525541"/>
                    <a:pt x="2639051" y="525541"/>
                  </a:cubicBezTo>
                  <a:lnTo>
                    <a:pt x="14649" y="525541"/>
                  </a:lnTo>
                  <a:cubicBezTo>
                    <a:pt x="10764" y="525541"/>
                    <a:pt x="7038" y="523997"/>
                    <a:pt x="4291" y="521250"/>
                  </a:cubicBezTo>
                  <a:cubicBezTo>
                    <a:pt x="1543" y="518503"/>
                    <a:pt x="0" y="514777"/>
                    <a:pt x="0" y="510891"/>
                  </a:cubicBezTo>
                  <a:lnTo>
                    <a:pt x="0" y="14649"/>
                  </a:lnTo>
                  <a:cubicBezTo>
                    <a:pt x="0" y="6559"/>
                    <a:pt x="6559" y="0"/>
                    <a:pt x="14649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85725"/>
              <a:ext cx="2653700" cy="43981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1890876" y="5363180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02.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580241" y="5182205"/>
            <a:ext cx="5699745" cy="10574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287"/>
              </a:lnSpc>
              <a:spcBef>
                <a:spcPct val="0"/>
              </a:spcBef>
            </a:pPr>
            <a:r>
              <a:rPr lang="en-US" b="true" sz="3176" spc="5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Automated Grammar-Aware Question Generation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1595966" y="7040371"/>
            <a:ext cx="7927214" cy="1578649"/>
            <a:chOff x="0" y="0"/>
            <a:chExt cx="2653700" cy="52846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653700" cy="528466"/>
            </a:xfrm>
            <a:custGeom>
              <a:avLst/>
              <a:gdLst/>
              <a:ahLst/>
              <a:cxnLst/>
              <a:rect r="r" b="b" t="t" l="l"/>
              <a:pathLst>
                <a:path h="528466" w="2653700">
                  <a:moveTo>
                    <a:pt x="14649" y="0"/>
                  </a:moveTo>
                  <a:lnTo>
                    <a:pt x="2639051" y="0"/>
                  </a:lnTo>
                  <a:cubicBezTo>
                    <a:pt x="2642936" y="0"/>
                    <a:pt x="2646662" y="1543"/>
                    <a:pt x="2649410" y="4291"/>
                  </a:cubicBezTo>
                  <a:cubicBezTo>
                    <a:pt x="2652157" y="7038"/>
                    <a:pt x="2653700" y="10764"/>
                    <a:pt x="2653700" y="14649"/>
                  </a:cubicBezTo>
                  <a:lnTo>
                    <a:pt x="2653700" y="513816"/>
                  </a:lnTo>
                  <a:cubicBezTo>
                    <a:pt x="2653700" y="521907"/>
                    <a:pt x="2647142" y="528466"/>
                    <a:pt x="2639051" y="528466"/>
                  </a:cubicBezTo>
                  <a:lnTo>
                    <a:pt x="14649" y="528466"/>
                  </a:lnTo>
                  <a:cubicBezTo>
                    <a:pt x="6559" y="528466"/>
                    <a:pt x="0" y="521907"/>
                    <a:pt x="0" y="513816"/>
                  </a:cubicBezTo>
                  <a:lnTo>
                    <a:pt x="0" y="14649"/>
                  </a:lnTo>
                  <a:cubicBezTo>
                    <a:pt x="0" y="6559"/>
                    <a:pt x="6559" y="0"/>
                    <a:pt x="14649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85725"/>
              <a:ext cx="2653700" cy="4427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890876" y="7509649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03.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833246" y="683193"/>
            <a:ext cx="8549629" cy="984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8"/>
              </a:lnSpc>
            </a:pPr>
            <a:r>
              <a:rPr lang="en-US" b="true" sz="7200" spc="-460">
                <a:solidFill>
                  <a:srgbClr val="193378"/>
                </a:solidFill>
                <a:latin typeface="Public Sans Medium"/>
                <a:ea typeface="Public Sans Medium"/>
                <a:cs typeface="Public Sans Medium"/>
                <a:sym typeface="Public Sans Medium"/>
              </a:rPr>
              <a:t>Project Objectives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469828" y="2906187"/>
            <a:ext cx="5276464" cy="12199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70"/>
              </a:lnSpc>
              <a:spcBef>
                <a:spcPct val="0"/>
              </a:spcBef>
            </a:pPr>
            <a:r>
              <a:rPr lang="en-US" b="true" sz="3681" spc="58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Enhance Arabic Text Comprehension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3469828" y="7181118"/>
            <a:ext cx="5810157" cy="12304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62"/>
              </a:lnSpc>
              <a:spcBef>
                <a:spcPct val="0"/>
              </a:spcBef>
            </a:pPr>
            <a:r>
              <a:rPr lang="en-US" b="true" sz="3544" spc="-290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Enhance the Educational Process Using AI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0C5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886422" y="3090745"/>
            <a:ext cx="5201641" cy="7196255"/>
          </a:xfrm>
          <a:custGeom>
            <a:avLst/>
            <a:gdLst/>
            <a:ahLst/>
            <a:cxnLst/>
            <a:rect r="r" b="b" t="t" l="l"/>
            <a:pathLst>
              <a:path h="7196255" w="5201641">
                <a:moveTo>
                  <a:pt x="0" y="0"/>
                </a:moveTo>
                <a:lnTo>
                  <a:pt x="5201640" y="0"/>
                </a:lnTo>
                <a:lnTo>
                  <a:pt x="5201640" y="7196255"/>
                </a:lnTo>
                <a:lnTo>
                  <a:pt x="0" y="71962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80201" y="347712"/>
            <a:ext cx="17667941" cy="12191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770"/>
              </a:lnSpc>
              <a:spcBef>
                <a:spcPct val="0"/>
              </a:spcBef>
            </a:pPr>
            <a:r>
              <a:rPr lang="en-US" b="true" sz="6978">
                <a:solidFill>
                  <a:srgbClr val="FFFFFF"/>
                </a:solidFill>
                <a:latin typeface="Cocomat Pro Heavy"/>
                <a:ea typeface="Cocomat Pro Heavy"/>
                <a:cs typeface="Cocomat Pro Heavy"/>
                <a:sym typeface="Cocomat Pro Heavy"/>
              </a:rPr>
              <a:t>RELATED WORKS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80201" y="1710496"/>
            <a:ext cx="14615633" cy="82581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24"/>
              </a:lnSpc>
            </a:pPr>
            <a:r>
              <a:rPr lang="en-US" sz="3499" spc="5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 </a:t>
            </a:r>
            <a:r>
              <a:rPr lang="en-US" sz="3499" spc="55" b="true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Summary of Previous Works:</a:t>
            </a:r>
            <a:r>
              <a:rPr lang="en-US" sz="3499" spc="55" b="true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 Focused on Arabic text processing using NLP, particularly syntactic and semantic analysis.</a:t>
            </a:r>
          </a:p>
          <a:p>
            <a:pPr algn="l">
              <a:lnSpc>
                <a:spcPts val="4724"/>
              </a:lnSpc>
            </a:pPr>
          </a:p>
          <a:p>
            <a:pPr algn="l">
              <a:lnSpc>
                <a:spcPts val="4724"/>
              </a:lnSpc>
            </a:pPr>
          </a:p>
          <a:p>
            <a:pPr algn="l">
              <a:lnSpc>
                <a:spcPts val="4724"/>
              </a:lnSpc>
            </a:pPr>
          </a:p>
          <a:p>
            <a:pPr algn="l">
              <a:lnSpc>
                <a:spcPts val="4724"/>
              </a:lnSpc>
            </a:pPr>
          </a:p>
          <a:p>
            <a:pPr algn="l">
              <a:lnSpc>
                <a:spcPts val="4724"/>
              </a:lnSpc>
              <a:spcBef>
                <a:spcPct val="0"/>
              </a:spcBef>
            </a:pPr>
          </a:p>
          <a:p>
            <a:pPr algn="l">
              <a:lnSpc>
                <a:spcPts val="4724"/>
              </a:lnSpc>
              <a:spcBef>
                <a:spcPct val="0"/>
              </a:spcBef>
            </a:pPr>
          </a:p>
          <a:p>
            <a:pPr algn="l">
              <a:lnSpc>
                <a:spcPts val="4724"/>
              </a:lnSpc>
              <a:spcBef>
                <a:spcPct val="0"/>
              </a:spcBef>
            </a:pPr>
            <a:r>
              <a:rPr lang="en-US" b="true" sz="3499" spc="5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Differences Between the Current Project and Previous Works</a:t>
            </a:r>
          </a:p>
          <a:p>
            <a:pPr algn="l">
              <a:lnSpc>
                <a:spcPts val="4724"/>
              </a:lnSpc>
              <a:spcBef>
                <a:spcPct val="0"/>
              </a:spcBef>
            </a:pPr>
            <a:r>
              <a:rPr lang="en-US" b="true" sz="3499" spc="55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This project differentiates itself by integrating grammar-aware strategies to automatically generate contextually accurate questions, addressing the complexities of Arabic grammar in a novel way.</a:t>
            </a:r>
          </a:p>
          <a:p>
            <a:pPr algn="ctr">
              <a:lnSpc>
                <a:spcPts val="4724"/>
              </a:lnSpc>
              <a:spcBef>
                <a:spcPct val="0"/>
              </a:spcBef>
            </a:pP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469633" y="3263028"/>
            <a:ext cx="10127245" cy="3051737"/>
          </a:xfrm>
          <a:custGeom>
            <a:avLst/>
            <a:gdLst/>
            <a:ahLst/>
            <a:cxnLst/>
            <a:rect r="r" b="b" t="t" l="l"/>
            <a:pathLst>
              <a:path h="3051737" w="10127245">
                <a:moveTo>
                  <a:pt x="0" y="0"/>
                </a:moveTo>
                <a:lnTo>
                  <a:pt x="10127245" y="0"/>
                </a:lnTo>
                <a:lnTo>
                  <a:pt x="10127245" y="3051736"/>
                </a:lnTo>
                <a:lnTo>
                  <a:pt x="0" y="30517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2ED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960936" y="2660199"/>
            <a:ext cx="5298364" cy="5298364"/>
          </a:xfrm>
          <a:custGeom>
            <a:avLst/>
            <a:gdLst/>
            <a:ahLst/>
            <a:cxnLst/>
            <a:rect r="r" b="b" t="t" l="l"/>
            <a:pathLst>
              <a:path h="5298364" w="5298364">
                <a:moveTo>
                  <a:pt x="0" y="0"/>
                </a:moveTo>
                <a:lnTo>
                  <a:pt x="5298364" y="0"/>
                </a:lnTo>
                <a:lnTo>
                  <a:pt x="5298364" y="5298364"/>
                </a:lnTo>
                <a:lnTo>
                  <a:pt x="0" y="52983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84079" y="1193983"/>
            <a:ext cx="9638871" cy="2954662"/>
            <a:chOff x="0" y="0"/>
            <a:chExt cx="3226691" cy="98909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226691" cy="989097"/>
            </a:xfrm>
            <a:custGeom>
              <a:avLst/>
              <a:gdLst/>
              <a:ahLst/>
              <a:cxnLst/>
              <a:rect r="r" b="b" t="t" l="l"/>
              <a:pathLst>
                <a:path h="989097" w="3226691">
                  <a:moveTo>
                    <a:pt x="12048" y="0"/>
                  </a:moveTo>
                  <a:lnTo>
                    <a:pt x="3214644" y="0"/>
                  </a:lnTo>
                  <a:cubicBezTo>
                    <a:pt x="3221297" y="0"/>
                    <a:pt x="3226691" y="5394"/>
                    <a:pt x="3226691" y="12048"/>
                  </a:cubicBezTo>
                  <a:lnTo>
                    <a:pt x="3226691" y="977049"/>
                  </a:lnTo>
                  <a:cubicBezTo>
                    <a:pt x="3226691" y="983703"/>
                    <a:pt x="3221297" y="989097"/>
                    <a:pt x="3214644" y="989097"/>
                  </a:cubicBezTo>
                  <a:lnTo>
                    <a:pt x="12048" y="989097"/>
                  </a:lnTo>
                  <a:cubicBezTo>
                    <a:pt x="5394" y="989097"/>
                    <a:pt x="0" y="983703"/>
                    <a:pt x="0" y="977049"/>
                  </a:cubicBezTo>
                  <a:lnTo>
                    <a:pt x="0" y="12048"/>
                  </a:lnTo>
                  <a:cubicBezTo>
                    <a:pt x="0" y="5394"/>
                    <a:pt x="5394" y="0"/>
                    <a:pt x="12048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85725"/>
              <a:ext cx="3226691" cy="90337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75291" y="2111971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01.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484079" y="4354168"/>
            <a:ext cx="9638871" cy="3195946"/>
            <a:chOff x="0" y="0"/>
            <a:chExt cx="3226691" cy="106986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226691" cy="1069869"/>
            </a:xfrm>
            <a:custGeom>
              <a:avLst/>
              <a:gdLst/>
              <a:ahLst/>
              <a:cxnLst/>
              <a:rect r="r" b="b" t="t" l="l"/>
              <a:pathLst>
                <a:path h="1069869" w="3226691">
                  <a:moveTo>
                    <a:pt x="12048" y="0"/>
                  </a:moveTo>
                  <a:lnTo>
                    <a:pt x="3214644" y="0"/>
                  </a:lnTo>
                  <a:cubicBezTo>
                    <a:pt x="3221297" y="0"/>
                    <a:pt x="3226691" y="5394"/>
                    <a:pt x="3226691" y="12048"/>
                  </a:cubicBezTo>
                  <a:lnTo>
                    <a:pt x="3226691" y="1057821"/>
                  </a:lnTo>
                  <a:cubicBezTo>
                    <a:pt x="3226691" y="1064475"/>
                    <a:pt x="3221297" y="1069869"/>
                    <a:pt x="3214644" y="1069869"/>
                  </a:cubicBezTo>
                  <a:lnTo>
                    <a:pt x="12048" y="1069869"/>
                  </a:lnTo>
                  <a:cubicBezTo>
                    <a:pt x="5394" y="1069869"/>
                    <a:pt x="0" y="1064475"/>
                    <a:pt x="0" y="1057821"/>
                  </a:cubicBezTo>
                  <a:lnTo>
                    <a:pt x="0" y="12048"/>
                  </a:lnTo>
                  <a:cubicBezTo>
                    <a:pt x="0" y="5394"/>
                    <a:pt x="5394" y="0"/>
                    <a:pt x="12048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85725"/>
              <a:ext cx="3226691" cy="98414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575291" y="5525112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02.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154243" y="5272029"/>
            <a:ext cx="7686111" cy="1051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544"/>
              </a:lnSpc>
              <a:spcBef>
                <a:spcPct val="0"/>
              </a:spcBef>
            </a:pPr>
            <a:r>
              <a:rPr lang="en-US" b="true" sz="6328" spc="101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Processing Layer </a:t>
            </a:r>
          </a:p>
        </p:txBody>
      </p:sp>
      <p:grpSp>
        <p:nvGrpSpPr>
          <p:cNvPr name="Group 12" id="12"/>
          <p:cNvGrpSpPr/>
          <p:nvPr/>
        </p:nvGrpSpPr>
        <p:grpSpPr>
          <a:xfrm rot="0">
            <a:off x="484079" y="7759663"/>
            <a:ext cx="9638871" cy="2626661"/>
            <a:chOff x="0" y="0"/>
            <a:chExt cx="3226691" cy="879296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3226691" cy="879296"/>
            </a:xfrm>
            <a:custGeom>
              <a:avLst/>
              <a:gdLst/>
              <a:ahLst/>
              <a:cxnLst/>
              <a:rect r="r" b="b" t="t" l="l"/>
              <a:pathLst>
                <a:path h="879296" w="3226691">
                  <a:moveTo>
                    <a:pt x="12048" y="0"/>
                  </a:moveTo>
                  <a:lnTo>
                    <a:pt x="3214644" y="0"/>
                  </a:lnTo>
                  <a:cubicBezTo>
                    <a:pt x="3221297" y="0"/>
                    <a:pt x="3226691" y="5394"/>
                    <a:pt x="3226691" y="12048"/>
                  </a:cubicBezTo>
                  <a:lnTo>
                    <a:pt x="3226691" y="867248"/>
                  </a:lnTo>
                  <a:cubicBezTo>
                    <a:pt x="3226691" y="873902"/>
                    <a:pt x="3221297" y="879296"/>
                    <a:pt x="3214644" y="879296"/>
                  </a:cubicBezTo>
                  <a:lnTo>
                    <a:pt x="12048" y="879296"/>
                  </a:lnTo>
                  <a:cubicBezTo>
                    <a:pt x="5394" y="879296"/>
                    <a:pt x="0" y="873902"/>
                    <a:pt x="0" y="867248"/>
                  </a:cubicBezTo>
                  <a:lnTo>
                    <a:pt x="0" y="12048"/>
                  </a:lnTo>
                  <a:cubicBezTo>
                    <a:pt x="0" y="5394"/>
                    <a:pt x="5394" y="0"/>
                    <a:pt x="12048" y="0"/>
                  </a:cubicBezTo>
                  <a:close/>
                </a:path>
              </a:pathLst>
            </a:custGeom>
            <a:solidFill>
              <a:srgbClr val="E7724B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85725"/>
              <a:ext cx="3226691" cy="79357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575291" y="8752947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03.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988323" y="8275522"/>
            <a:ext cx="7055944" cy="1066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774"/>
              </a:lnSpc>
              <a:spcBef>
                <a:spcPct val="0"/>
              </a:spcBef>
            </a:pPr>
            <a:r>
              <a:rPr lang="en-US" b="true" sz="6499" spc="103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NLP Layer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28700" y="209479"/>
            <a:ext cx="8549629" cy="984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8"/>
              </a:lnSpc>
            </a:pPr>
            <a:r>
              <a:rPr lang="en-US" b="true" sz="7200" spc="-460">
                <a:solidFill>
                  <a:srgbClr val="193378"/>
                </a:solidFill>
                <a:latin typeface="Public Sans Medium"/>
                <a:ea typeface="Public Sans Medium"/>
                <a:cs typeface="Public Sans Medium"/>
                <a:sym typeface="Public Sans Medium"/>
              </a:rPr>
              <a:t>System Architecture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988323" y="2062874"/>
            <a:ext cx="7387784" cy="1070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703"/>
              </a:lnSpc>
              <a:spcBef>
                <a:spcPct val="0"/>
              </a:spcBef>
            </a:pPr>
            <a:r>
              <a:rPr lang="en-US" b="true" sz="6216" spc="-509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Presentation Layer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EFF3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64577" y="3718838"/>
            <a:ext cx="6998061" cy="1162724"/>
            <a:chOff x="0" y="0"/>
            <a:chExt cx="2342659" cy="389231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42659" cy="389231"/>
            </a:xfrm>
            <a:custGeom>
              <a:avLst/>
              <a:gdLst/>
              <a:ahLst/>
              <a:cxnLst/>
              <a:rect r="r" b="b" t="t" l="l"/>
              <a:pathLst>
                <a:path h="389231" w="2342659">
                  <a:moveTo>
                    <a:pt x="16594" y="0"/>
                  </a:moveTo>
                  <a:lnTo>
                    <a:pt x="2326064" y="0"/>
                  </a:lnTo>
                  <a:cubicBezTo>
                    <a:pt x="2335229" y="0"/>
                    <a:pt x="2342659" y="7430"/>
                    <a:pt x="2342659" y="16594"/>
                  </a:cubicBezTo>
                  <a:lnTo>
                    <a:pt x="2342659" y="372637"/>
                  </a:lnTo>
                  <a:cubicBezTo>
                    <a:pt x="2342659" y="381802"/>
                    <a:pt x="2335229" y="389231"/>
                    <a:pt x="2326064" y="389231"/>
                  </a:cubicBezTo>
                  <a:lnTo>
                    <a:pt x="16594" y="389231"/>
                  </a:lnTo>
                  <a:cubicBezTo>
                    <a:pt x="7430" y="389231"/>
                    <a:pt x="0" y="381802"/>
                    <a:pt x="0" y="372637"/>
                  </a:cubicBezTo>
                  <a:lnTo>
                    <a:pt x="0" y="16594"/>
                  </a:lnTo>
                  <a:cubicBezTo>
                    <a:pt x="0" y="7430"/>
                    <a:pt x="7430" y="0"/>
                    <a:pt x="16594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85725"/>
              <a:ext cx="2342659" cy="3035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720491" y="3916661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01.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779970" y="3917620"/>
            <a:ext cx="4132127" cy="581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4724"/>
              </a:lnSpc>
              <a:spcBef>
                <a:spcPct val="0"/>
              </a:spcBef>
            </a:pPr>
            <a:r>
              <a:rPr lang="en-US" b="true" sz="3499" spc="5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Stanza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619635" y="290464"/>
            <a:ext cx="8549629" cy="984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488"/>
              </a:lnSpc>
            </a:pPr>
            <a:r>
              <a:rPr lang="en-US" b="true" sz="7200" spc="-460">
                <a:solidFill>
                  <a:srgbClr val="05066D"/>
                </a:solidFill>
                <a:latin typeface="Public Sans Medium"/>
                <a:ea typeface="Public Sans Medium"/>
                <a:cs typeface="Public Sans Medium"/>
                <a:sym typeface="Public Sans Medium"/>
              </a:rPr>
              <a:t>System Activity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464577" y="5614029"/>
            <a:ext cx="6998061" cy="1162724"/>
            <a:chOff x="0" y="0"/>
            <a:chExt cx="2342659" cy="389231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342659" cy="389231"/>
            </a:xfrm>
            <a:custGeom>
              <a:avLst/>
              <a:gdLst/>
              <a:ahLst/>
              <a:cxnLst/>
              <a:rect r="r" b="b" t="t" l="l"/>
              <a:pathLst>
                <a:path h="389231" w="2342659">
                  <a:moveTo>
                    <a:pt x="16594" y="0"/>
                  </a:moveTo>
                  <a:lnTo>
                    <a:pt x="2326064" y="0"/>
                  </a:lnTo>
                  <a:cubicBezTo>
                    <a:pt x="2335229" y="0"/>
                    <a:pt x="2342659" y="7430"/>
                    <a:pt x="2342659" y="16594"/>
                  </a:cubicBezTo>
                  <a:lnTo>
                    <a:pt x="2342659" y="372637"/>
                  </a:lnTo>
                  <a:cubicBezTo>
                    <a:pt x="2342659" y="381802"/>
                    <a:pt x="2335229" y="389231"/>
                    <a:pt x="2326064" y="389231"/>
                  </a:cubicBezTo>
                  <a:lnTo>
                    <a:pt x="16594" y="389231"/>
                  </a:lnTo>
                  <a:cubicBezTo>
                    <a:pt x="7430" y="389231"/>
                    <a:pt x="0" y="381802"/>
                    <a:pt x="0" y="372637"/>
                  </a:cubicBezTo>
                  <a:lnTo>
                    <a:pt x="0" y="16594"/>
                  </a:lnTo>
                  <a:cubicBezTo>
                    <a:pt x="0" y="7430"/>
                    <a:pt x="7430" y="0"/>
                    <a:pt x="16594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85725"/>
              <a:ext cx="2342659" cy="3035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720491" y="5875344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02.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616969" y="5876303"/>
            <a:ext cx="4132127" cy="581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4724"/>
              </a:lnSpc>
              <a:spcBef>
                <a:spcPct val="0"/>
              </a:spcBef>
            </a:pPr>
            <a:r>
              <a:rPr lang="en-US" b="true" sz="3499" spc="5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google ai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464577" y="7700677"/>
            <a:ext cx="6998061" cy="1162724"/>
            <a:chOff x="0" y="0"/>
            <a:chExt cx="2342659" cy="389231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342659" cy="389231"/>
            </a:xfrm>
            <a:custGeom>
              <a:avLst/>
              <a:gdLst/>
              <a:ahLst/>
              <a:cxnLst/>
              <a:rect r="r" b="b" t="t" l="l"/>
              <a:pathLst>
                <a:path h="389231" w="2342659">
                  <a:moveTo>
                    <a:pt x="16594" y="0"/>
                  </a:moveTo>
                  <a:lnTo>
                    <a:pt x="2326064" y="0"/>
                  </a:lnTo>
                  <a:cubicBezTo>
                    <a:pt x="2335229" y="0"/>
                    <a:pt x="2342659" y="7430"/>
                    <a:pt x="2342659" y="16594"/>
                  </a:cubicBezTo>
                  <a:lnTo>
                    <a:pt x="2342659" y="372637"/>
                  </a:lnTo>
                  <a:cubicBezTo>
                    <a:pt x="2342659" y="381802"/>
                    <a:pt x="2335229" y="389231"/>
                    <a:pt x="2326064" y="389231"/>
                  </a:cubicBezTo>
                  <a:lnTo>
                    <a:pt x="16594" y="389231"/>
                  </a:lnTo>
                  <a:cubicBezTo>
                    <a:pt x="7430" y="389231"/>
                    <a:pt x="0" y="381802"/>
                    <a:pt x="0" y="372637"/>
                  </a:cubicBezTo>
                  <a:lnTo>
                    <a:pt x="0" y="16594"/>
                  </a:lnTo>
                  <a:cubicBezTo>
                    <a:pt x="0" y="7430"/>
                    <a:pt x="7430" y="0"/>
                    <a:pt x="16594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85725"/>
              <a:ext cx="2342659" cy="30350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720491" y="7961993"/>
            <a:ext cx="1578952" cy="77344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60"/>
              </a:lnSpc>
            </a:pPr>
            <a:r>
              <a:rPr lang="en-US" sz="6000" spc="-492">
                <a:solidFill>
                  <a:srgbClr val="FFFFFF"/>
                </a:solidFill>
                <a:latin typeface="DM Sans"/>
                <a:ea typeface="DM Sans"/>
                <a:cs typeface="DM Sans"/>
                <a:sym typeface="DM Sans"/>
              </a:rPr>
              <a:t>03.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779970" y="7962951"/>
            <a:ext cx="4132127" cy="5810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4724"/>
              </a:lnSpc>
              <a:spcBef>
                <a:spcPct val="0"/>
              </a:spcBef>
            </a:pPr>
            <a:r>
              <a:rPr lang="en-US" b="true" sz="3499" spc="55">
                <a:solidFill>
                  <a:srgbClr val="FFFFFF"/>
                </a:solidFill>
                <a:latin typeface="DM Sans Bold"/>
                <a:ea typeface="DM Sans Bold"/>
                <a:cs typeface="DM Sans Bold"/>
                <a:sym typeface="DM Sans Bold"/>
              </a:rPr>
              <a:t>gTTS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464577" y="2075068"/>
            <a:ext cx="7216854" cy="1038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 spc="-492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Tools and Libraries Used: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8954772" y="3222836"/>
            <a:ext cx="7794478" cy="1920664"/>
            <a:chOff x="0" y="0"/>
            <a:chExt cx="2609266" cy="642958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2609266" cy="642958"/>
            </a:xfrm>
            <a:custGeom>
              <a:avLst/>
              <a:gdLst/>
              <a:ahLst/>
              <a:cxnLst/>
              <a:rect r="r" b="b" t="t" l="l"/>
              <a:pathLst>
                <a:path h="642958" w="2609266">
                  <a:moveTo>
                    <a:pt x="14899" y="0"/>
                  </a:moveTo>
                  <a:lnTo>
                    <a:pt x="2594367" y="0"/>
                  </a:lnTo>
                  <a:cubicBezTo>
                    <a:pt x="2602595" y="0"/>
                    <a:pt x="2609266" y="6670"/>
                    <a:pt x="2609266" y="14899"/>
                  </a:cubicBezTo>
                  <a:lnTo>
                    <a:pt x="2609266" y="628059"/>
                  </a:lnTo>
                  <a:cubicBezTo>
                    <a:pt x="2609266" y="636288"/>
                    <a:pt x="2602595" y="642958"/>
                    <a:pt x="2594367" y="642958"/>
                  </a:cubicBezTo>
                  <a:lnTo>
                    <a:pt x="14899" y="642958"/>
                  </a:lnTo>
                  <a:cubicBezTo>
                    <a:pt x="10947" y="642958"/>
                    <a:pt x="7158" y="641388"/>
                    <a:pt x="4364" y="638594"/>
                  </a:cubicBezTo>
                  <a:cubicBezTo>
                    <a:pt x="1570" y="635800"/>
                    <a:pt x="0" y="632011"/>
                    <a:pt x="0" y="628059"/>
                  </a:cubicBezTo>
                  <a:lnTo>
                    <a:pt x="0" y="14899"/>
                  </a:lnTo>
                  <a:cubicBezTo>
                    <a:pt x="0" y="10947"/>
                    <a:pt x="1570" y="7158"/>
                    <a:pt x="4364" y="4364"/>
                  </a:cubicBezTo>
                  <a:cubicBezTo>
                    <a:pt x="7158" y="1570"/>
                    <a:pt x="10947" y="0"/>
                    <a:pt x="14899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85725"/>
              <a:ext cx="2609266" cy="55723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0">
            <a:off x="8954772" y="5416161"/>
            <a:ext cx="7794478" cy="1826404"/>
            <a:chOff x="0" y="0"/>
            <a:chExt cx="2609266" cy="611404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2609266" cy="611404"/>
            </a:xfrm>
            <a:custGeom>
              <a:avLst/>
              <a:gdLst/>
              <a:ahLst/>
              <a:cxnLst/>
              <a:rect r="r" b="b" t="t" l="l"/>
              <a:pathLst>
                <a:path h="611404" w="2609266">
                  <a:moveTo>
                    <a:pt x="14899" y="0"/>
                  </a:moveTo>
                  <a:lnTo>
                    <a:pt x="2594367" y="0"/>
                  </a:lnTo>
                  <a:cubicBezTo>
                    <a:pt x="2602595" y="0"/>
                    <a:pt x="2609266" y="6670"/>
                    <a:pt x="2609266" y="14899"/>
                  </a:cubicBezTo>
                  <a:lnTo>
                    <a:pt x="2609266" y="596505"/>
                  </a:lnTo>
                  <a:cubicBezTo>
                    <a:pt x="2609266" y="604733"/>
                    <a:pt x="2602595" y="611404"/>
                    <a:pt x="2594367" y="611404"/>
                  </a:cubicBezTo>
                  <a:lnTo>
                    <a:pt x="14899" y="611404"/>
                  </a:lnTo>
                  <a:cubicBezTo>
                    <a:pt x="10947" y="611404"/>
                    <a:pt x="7158" y="609834"/>
                    <a:pt x="4364" y="607040"/>
                  </a:cubicBezTo>
                  <a:cubicBezTo>
                    <a:pt x="1570" y="604246"/>
                    <a:pt x="0" y="600456"/>
                    <a:pt x="0" y="596505"/>
                  </a:cubicBezTo>
                  <a:lnTo>
                    <a:pt x="0" y="14899"/>
                  </a:lnTo>
                  <a:cubicBezTo>
                    <a:pt x="0" y="10947"/>
                    <a:pt x="1570" y="7158"/>
                    <a:pt x="4364" y="4364"/>
                  </a:cubicBezTo>
                  <a:cubicBezTo>
                    <a:pt x="7158" y="1570"/>
                    <a:pt x="10947" y="0"/>
                    <a:pt x="14899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85725"/>
              <a:ext cx="2609266" cy="5256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grpSp>
        <p:nvGrpSpPr>
          <p:cNvPr name="Group 25" id="25"/>
          <p:cNvGrpSpPr/>
          <p:nvPr/>
        </p:nvGrpSpPr>
        <p:grpSpPr>
          <a:xfrm rot="0">
            <a:off x="8954772" y="7518790"/>
            <a:ext cx="7794478" cy="1909027"/>
            <a:chOff x="0" y="0"/>
            <a:chExt cx="2609266" cy="639063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2609266" cy="639063"/>
            </a:xfrm>
            <a:custGeom>
              <a:avLst/>
              <a:gdLst/>
              <a:ahLst/>
              <a:cxnLst/>
              <a:rect r="r" b="b" t="t" l="l"/>
              <a:pathLst>
                <a:path h="639063" w="2609266">
                  <a:moveTo>
                    <a:pt x="14899" y="0"/>
                  </a:moveTo>
                  <a:lnTo>
                    <a:pt x="2594367" y="0"/>
                  </a:lnTo>
                  <a:cubicBezTo>
                    <a:pt x="2602595" y="0"/>
                    <a:pt x="2609266" y="6670"/>
                    <a:pt x="2609266" y="14899"/>
                  </a:cubicBezTo>
                  <a:lnTo>
                    <a:pt x="2609266" y="624164"/>
                  </a:lnTo>
                  <a:cubicBezTo>
                    <a:pt x="2609266" y="632392"/>
                    <a:pt x="2602595" y="639063"/>
                    <a:pt x="2594367" y="639063"/>
                  </a:cubicBezTo>
                  <a:lnTo>
                    <a:pt x="14899" y="639063"/>
                  </a:lnTo>
                  <a:cubicBezTo>
                    <a:pt x="10947" y="639063"/>
                    <a:pt x="7158" y="637493"/>
                    <a:pt x="4364" y="634699"/>
                  </a:cubicBezTo>
                  <a:cubicBezTo>
                    <a:pt x="1570" y="631905"/>
                    <a:pt x="0" y="628115"/>
                    <a:pt x="0" y="624164"/>
                  </a:cubicBezTo>
                  <a:lnTo>
                    <a:pt x="0" y="14899"/>
                  </a:lnTo>
                  <a:cubicBezTo>
                    <a:pt x="0" y="10947"/>
                    <a:pt x="1570" y="7158"/>
                    <a:pt x="4364" y="4364"/>
                  </a:cubicBezTo>
                  <a:cubicBezTo>
                    <a:pt x="7158" y="1570"/>
                    <a:pt x="10947" y="0"/>
                    <a:pt x="14899" y="0"/>
                  </a:cubicBezTo>
                  <a:close/>
                </a:path>
              </a:pathLst>
            </a:custGeom>
            <a:solidFill>
              <a:srgbClr val="6989F9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85725"/>
              <a:ext cx="2609266" cy="553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25"/>
                </a:lnSpc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9308477" y="3408159"/>
            <a:ext cx="7087069" cy="15808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9"/>
              </a:lnSpc>
              <a:spcBef>
                <a:spcPct val="0"/>
              </a:spcBef>
            </a:pPr>
            <a:r>
              <a:rPr lang="en-US" sz="3007" spc="-246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natural language processing library that supports tasks like syntactic analysis and named entity recognition.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9309839" y="7785490"/>
            <a:ext cx="6998061" cy="1206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27"/>
              </a:lnSpc>
              <a:spcBef>
                <a:spcPct val="0"/>
              </a:spcBef>
            </a:pPr>
            <a:r>
              <a:rPr lang="en-US" sz="3448" spc="-282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library that converts text to speech using Google's Text-to-Speech API .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9664905" y="5547354"/>
            <a:ext cx="6287928" cy="1504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22"/>
              </a:lnSpc>
              <a:spcBef>
                <a:spcPct val="0"/>
              </a:spcBef>
            </a:pPr>
            <a:r>
              <a:rPr lang="en-US" sz="2873" spc="-235">
                <a:solidFill>
                  <a:srgbClr val="000000"/>
                </a:solidFill>
                <a:latin typeface="Public Sans"/>
                <a:ea typeface="Public Sans"/>
                <a:cs typeface="Public Sans"/>
                <a:sym typeface="Public Sans"/>
              </a:rPr>
              <a:t>A Python library for natural language processing, offering simple tools like tokenization, stemming, and text analysis.</a:t>
            </a:r>
          </a:p>
        </p:txBody>
      </p:sp>
      <p:sp>
        <p:nvSpPr>
          <p:cNvPr name="AutoShape 31" id="31"/>
          <p:cNvSpPr/>
          <p:nvPr/>
        </p:nvSpPr>
        <p:spPr>
          <a:xfrm>
            <a:off x="7681431" y="4319250"/>
            <a:ext cx="1014217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32" id="32"/>
          <p:cNvSpPr/>
          <p:nvPr/>
        </p:nvSpPr>
        <p:spPr>
          <a:xfrm>
            <a:off x="7701596" y="8431790"/>
            <a:ext cx="1014217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33" id="33"/>
          <p:cNvSpPr/>
          <p:nvPr/>
        </p:nvSpPr>
        <p:spPr>
          <a:xfrm>
            <a:off x="7701596" y="6310313"/>
            <a:ext cx="1014217" cy="0"/>
          </a:xfrm>
          <a:prstGeom prst="line">
            <a:avLst/>
          </a:prstGeom>
          <a:ln cap="flat" w="3810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BF5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783372" y="-527382"/>
            <a:ext cx="6775868" cy="4114800"/>
          </a:xfrm>
          <a:custGeom>
            <a:avLst/>
            <a:gdLst/>
            <a:ahLst/>
            <a:cxnLst/>
            <a:rect r="r" b="b" t="t" l="l"/>
            <a:pathLst>
              <a:path h="4114800" w="6775868">
                <a:moveTo>
                  <a:pt x="0" y="0"/>
                </a:moveTo>
                <a:lnTo>
                  <a:pt x="6775868" y="0"/>
                </a:lnTo>
                <a:lnTo>
                  <a:pt x="677586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713052"/>
            <a:ext cx="15360436" cy="2097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73"/>
              </a:lnSpc>
            </a:pPr>
            <a:r>
              <a:rPr lang="en-US" sz="8238">
                <a:solidFill>
                  <a:srgbClr val="02233D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Integrated Development Environment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758047" y="-2522163"/>
            <a:ext cx="7875378" cy="8104361"/>
          </a:xfrm>
          <a:custGeom>
            <a:avLst/>
            <a:gdLst/>
            <a:ahLst/>
            <a:cxnLst/>
            <a:rect r="r" b="b" t="t" l="l"/>
            <a:pathLst>
              <a:path h="8104361" w="7875378">
                <a:moveTo>
                  <a:pt x="0" y="0"/>
                </a:moveTo>
                <a:lnTo>
                  <a:pt x="7875378" y="0"/>
                </a:lnTo>
                <a:lnTo>
                  <a:pt x="7875378" y="8104361"/>
                </a:lnTo>
                <a:lnTo>
                  <a:pt x="0" y="8104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096427" y="6532006"/>
            <a:ext cx="6775868" cy="4114800"/>
          </a:xfrm>
          <a:custGeom>
            <a:avLst/>
            <a:gdLst/>
            <a:ahLst/>
            <a:cxnLst/>
            <a:rect r="r" b="b" t="t" l="l"/>
            <a:pathLst>
              <a:path h="4114800" w="6775868">
                <a:moveTo>
                  <a:pt x="0" y="0"/>
                </a:moveTo>
                <a:lnTo>
                  <a:pt x="6775869" y="0"/>
                </a:lnTo>
                <a:lnTo>
                  <a:pt x="677586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2141359" y="4232214"/>
            <a:ext cx="4437036" cy="2299792"/>
            <a:chOff x="0" y="0"/>
            <a:chExt cx="635010" cy="32913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11" cy="329137"/>
            </a:xfrm>
            <a:custGeom>
              <a:avLst/>
              <a:gdLst/>
              <a:ahLst/>
              <a:cxnLst/>
              <a:rect r="r" b="b" t="t" l="l"/>
              <a:pathLst>
                <a:path h="329137" w="635011">
                  <a:moveTo>
                    <a:pt x="29662" y="0"/>
                  </a:moveTo>
                  <a:lnTo>
                    <a:pt x="605348" y="0"/>
                  </a:lnTo>
                  <a:cubicBezTo>
                    <a:pt x="613215" y="0"/>
                    <a:pt x="620760" y="3125"/>
                    <a:pt x="626323" y="8688"/>
                  </a:cubicBezTo>
                  <a:cubicBezTo>
                    <a:pt x="631885" y="14251"/>
                    <a:pt x="635011" y="21795"/>
                    <a:pt x="635011" y="29662"/>
                  </a:cubicBezTo>
                  <a:lnTo>
                    <a:pt x="635011" y="299475"/>
                  </a:lnTo>
                  <a:cubicBezTo>
                    <a:pt x="635011" y="307342"/>
                    <a:pt x="631885" y="314886"/>
                    <a:pt x="626323" y="320449"/>
                  </a:cubicBezTo>
                  <a:cubicBezTo>
                    <a:pt x="620760" y="326012"/>
                    <a:pt x="613215" y="329137"/>
                    <a:pt x="605348" y="329137"/>
                  </a:cubicBezTo>
                  <a:lnTo>
                    <a:pt x="29662" y="329137"/>
                  </a:lnTo>
                  <a:cubicBezTo>
                    <a:pt x="21795" y="329137"/>
                    <a:pt x="14251" y="326012"/>
                    <a:pt x="8688" y="320449"/>
                  </a:cubicBezTo>
                  <a:cubicBezTo>
                    <a:pt x="3125" y="314886"/>
                    <a:pt x="0" y="307342"/>
                    <a:pt x="0" y="299475"/>
                  </a:cubicBezTo>
                  <a:lnTo>
                    <a:pt x="0" y="29662"/>
                  </a:lnTo>
                  <a:cubicBezTo>
                    <a:pt x="0" y="21795"/>
                    <a:pt x="3125" y="14251"/>
                    <a:pt x="8688" y="8688"/>
                  </a:cubicBezTo>
                  <a:cubicBezTo>
                    <a:pt x="14251" y="3125"/>
                    <a:pt x="21795" y="0"/>
                    <a:pt x="29662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47625"/>
              <a:ext cx="635010" cy="3767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00008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Jupyter Notebook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8708918" y="4232214"/>
            <a:ext cx="4917068" cy="2299792"/>
            <a:chOff x="0" y="0"/>
            <a:chExt cx="703711" cy="32913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03711" cy="329137"/>
            </a:xfrm>
            <a:custGeom>
              <a:avLst/>
              <a:gdLst/>
              <a:ahLst/>
              <a:cxnLst/>
              <a:rect r="r" b="b" t="t" l="l"/>
              <a:pathLst>
                <a:path h="329137" w="703711">
                  <a:moveTo>
                    <a:pt x="26766" y="0"/>
                  </a:moveTo>
                  <a:lnTo>
                    <a:pt x="676944" y="0"/>
                  </a:lnTo>
                  <a:cubicBezTo>
                    <a:pt x="684043" y="0"/>
                    <a:pt x="690851" y="2820"/>
                    <a:pt x="695871" y="7840"/>
                  </a:cubicBezTo>
                  <a:cubicBezTo>
                    <a:pt x="700891" y="12859"/>
                    <a:pt x="703711" y="19668"/>
                    <a:pt x="703711" y="26766"/>
                  </a:cubicBezTo>
                  <a:lnTo>
                    <a:pt x="703711" y="302370"/>
                  </a:lnTo>
                  <a:cubicBezTo>
                    <a:pt x="703711" y="309469"/>
                    <a:pt x="700891" y="316277"/>
                    <a:pt x="695871" y="321297"/>
                  </a:cubicBezTo>
                  <a:cubicBezTo>
                    <a:pt x="690851" y="326317"/>
                    <a:pt x="684043" y="329137"/>
                    <a:pt x="676944" y="329137"/>
                  </a:cubicBezTo>
                  <a:lnTo>
                    <a:pt x="26766" y="329137"/>
                  </a:lnTo>
                  <a:cubicBezTo>
                    <a:pt x="19668" y="329137"/>
                    <a:pt x="12859" y="326317"/>
                    <a:pt x="7840" y="321297"/>
                  </a:cubicBezTo>
                  <a:cubicBezTo>
                    <a:pt x="2820" y="316277"/>
                    <a:pt x="0" y="309469"/>
                    <a:pt x="0" y="302370"/>
                  </a:cubicBezTo>
                  <a:lnTo>
                    <a:pt x="0" y="26766"/>
                  </a:lnTo>
                  <a:cubicBezTo>
                    <a:pt x="0" y="19668"/>
                    <a:pt x="2820" y="12859"/>
                    <a:pt x="7840" y="7840"/>
                  </a:cubicBezTo>
                  <a:cubicBezTo>
                    <a:pt x="12859" y="2820"/>
                    <a:pt x="19668" y="0"/>
                    <a:pt x="26766" y="0"/>
                  </a:cubicBezTo>
                  <a:close/>
                </a:path>
              </a:pathLst>
            </a:custGeom>
            <a:solidFill>
              <a:srgbClr val="B0C5FF"/>
            </a:solidFill>
            <a:ln cap="sq">
              <a:noFill/>
              <a:prstDash val="solid"/>
              <a:miter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47625"/>
              <a:ext cx="703711" cy="3767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716"/>
                </a:lnSpc>
              </a:pPr>
              <a:r>
                <a:rPr lang="en-US" b="true" sz="2693" spc="263">
                  <a:solidFill>
                    <a:srgbClr val="00008B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Google Colab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DAGdmfUekpI</dc:identifier>
  <dcterms:modified xsi:type="dcterms:W3CDTF">2011-08-01T06:04:30Z</dcterms:modified>
  <cp:revision>1</cp:revision>
  <dc:title>graduation</dc:title>
</cp:coreProperties>
</file>